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67" r:id="rId3"/>
    <p:sldId id="318" r:id="rId4"/>
    <p:sldId id="337" r:id="rId5"/>
    <p:sldId id="265" r:id="rId6"/>
    <p:sldId id="268" r:id="rId7"/>
    <p:sldId id="269" r:id="rId8"/>
    <p:sldId id="271" r:id="rId9"/>
    <p:sldId id="272" r:id="rId10"/>
    <p:sldId id="273" r:id="rId11"/>
    <p:sldId id="338" r:id="rId12"/>
    <p:sldId id="339" r:id="rId13"/>
    <p:sldId id="340" r:id="rId14"/>
    <p:sldId id="276" r:id="rId15"/>
    <p:sldId id="325" r:id="rId16"/>
    <p:sldId id="341" r:id="rId17"/>
    <p:sldId id="326" r:id="rId18"/>
    <p:sldId id="280" r:id="rId19"/>
    <p:sldId id="342" r:id="rId20"/>
    <p:sldId id="285" r:id="rId21"/>
    <p:sldId id="328" r:id="rId22"/>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00FF"/>
    <a:srgbClr val="FF6FCF"/>
    <a:srgbClr val="00FFFF"/>
    <a:srgbClr val="FF0000"/>
    <a:srgbClr val="E6E6E6"/>
    <a:srgbClr val="5A5A5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36" autoAdjust="0"/>
  </p:normalViewPr>
  <p:slideViewPr>
    <p:cSldViewPr snapToGrid="0" showGuides="1">
      <p:cViewPr varScale="1">
        <p:scale>
          <a:sx n="52" d="100"/>
          <a:sy n="52" d="100"/>
        </p:scale>
        <p:origin x="-22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2E7EA11-1525-1848-820E-5382C259AB26}" type="slidenum">
              <a:rPr lang="en-US"/>
              <a:pPr>
                <a:defRPr/>
              </a:pPr>
              <a:t>‹#›</a:t>
            </a:fld>
            <a:endParaRPr lang="en-US"/>
          </a:p>
        </p:txBody>
      </p:sp>
    </p:spTree>
    <p:extLst>
      <p:ext uri="{BB962C8B-B14F-4D97-AF65-F5344CB8AC3E}">
        <p14:creationId xmlns:p14="http://schemas.microsoft.com/office/powerpoint/2010/main" val="2094815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46CE407-9687-2340-BD05-B70EFEF3ACEA}" type="slidenum">
              <a:rPr lang="en-US" sz="1200"/>
              <a:pPr/>
              <a:t>1</a:t>
            </a:fld>
            <a:endParaRPr lang="en-US"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D5E78B6-C178-9D47-A99E-BFA7728FE925}" type="slidenum">
              <a:rPr lang="en-US" sz="1200"/>
              <a:pPr/>
              <a:t>10</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Calibri" charset="0"/>
                <a:ea typeface="ＭＳ Ｐゴシック" charset="0"/>
                <a:cs typeface="Calibri" charset="0"/>
              </a:rPr>
              <a:t>Isang</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Espesyal</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na</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Panahon</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Kasama</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ang</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Manlalalang</a:t>
            </a:r>
            <a:r>
              <a:rPr lang="en-US" b="1"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Karamihan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mga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talata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tungkol</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Sabbath</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Lumang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Tipan</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binabanggit</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Sabbath </a:t>
            </a:r>
            <a:r>
              <a:rPr lang="en-US" baseline="0" dirty="0" err="1" smtClean="0">
                <a:latin typeface="Calibri" charset="0"/>
                <a:ea typeface="ＭＳ Ｐゴシック" charset="0"/>
                <a:cs typeface="Calibri" charset="0"/>
              </a:rPr>
              <a:t>bilang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araw</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pahinga</a:t>
            </a:r>
            <a:r>
              <a:rPr lang="en-US" baseline="0" dirty="0" smtClean="0">
                <a:latin typeface="Calibri" charset="0"/>
                <a:ea typeface="ＭＳ Ｐゴシック" charset="0"/>
                <a:cs typeface="Calibri" charset="0"/>
              </a:rPr>
              <a:t>. ¶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pagkaunawa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pahinga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maraming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modernong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lengguwahe</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maaaring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akayin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iba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paniwalaan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Sabbath ay </a:t>
            </a:r>
            <a:r>
              <a:rPr lang="en-US" baseline="0" dirty="0" err="1" smtClean="0">
                <a:latin typeface="Calibri" charset="0"/>
                <a:ea typeface="ＭＳ Ｐゴシック" charset="0"/>
                <a:cs typeface="Calibri" charset="0"/>
              </a:rPr>
              <a:t>dapat</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guguling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natutulog</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karaniwang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pagrerelaks</a:t>
            </a:r>
            <a:r>
              <a:rPr lang="en-US" baseline="0" dirty="0" smtClean="0">
                <a:latin typeface="Calibri" charset="0"/>
                <a:ea typeface="ＭＳ Ｐゴシック" charset="0"/>
                <a:cs typeface="Calibri" charset="0"/>
              </a:rPr>
              <a:t>. </a:t>
            </a:r>
            <a:endParaRPr lang="en-US" dirty="0">
              <a:latin typeface="Calibri" charset="0"/>
              <a:ea typeface="ＭＳ Ｐゴシック" charset="0"/>
              <a:cs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D5E78B6-C178-9D47-A99E-BFA7728FE925}" type="slidenum">
              <a:rPr lang="en-US" sz="1200"/>
              <a:pPr/>
              <a:t>11</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Calibri" charset="0"/>
                <a:ea typeface="ＭＳ Ｐゴシック" charset="0"/>
                <a:cs typeface="Calibri" charset="0"/>
              </a:rPr>
              <a:t>Bagama’t</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tiyak</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masisiyahan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tayo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mga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gawaing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ito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Sabbath,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tunay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kahulugan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i="1" dirty="0" err="1" smtClean="0">
                <a:latin typeface="Calibri" charset="0"/>
                <a:ea typeface="ＭＳ Ｐゴシック" charset="0"/>
                <a:cs typeface="Calibri" charset="0"/>
              </a:rPr>
              <a:t>pahinga</a:t>
            </a:r>
            <a:r>
              <a:rPr lang="en-US" i="1" dirty="0" smtClean="0">
                <a:latin typeface="Calibri" charset="0"/>
                <a:ea typeface="ＭＳ Ｐゴシック" charset="0"/>
                <a:cs typeface="Calibri" charset="0"/>
              </a:rPr>
              <a:t> </a:t>
            </a:r>
            <a:r>
              <a:rPr lang="en-US" i="0" dirty="0" smtClean="0">
                <a:latin typeface="Calibri" charset="0"/>
                <a:ea typeface="ＭＳ Ｐゴシック" charset="0"/>
                <a:cs typeface="Calibri" charset="0"/>
              </a:rPr>
              <a:t> ay “</a:t>
            </a:r>
            <a:r>
              <a:rPr lang="en-US" i="0" dirty="0" err="1" smtClean="0">
                <a:latin typeface="Calibri" charset="0"/>
                <a:ea typeface="ＭＳ Ｐゴシック" charset="0"/>
                <a:cs typeface="Calibri" charset="0"/>
              </a:rPr>
              <a:t>pagtigil</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tumigil</a:t>
            </a:r>
            <a:r>
              <a:rPr lang="en-US" i="0" dirty="0" smtClean="0">
                <a:latin typeface="Calibri" charset="0"/>
                <a:ea typeface="ＭＳ Ｐゴシック" charset="0"/>
                <a:cs typeface="Calibri" charset="0"/>
              </a:rPr>
              <a:t>,” o “</a:t>
            </a:r>
            <a:r>
              <a:rPr lang="en-US" i="0" dirty="0" err="1" smtClean="0">
                <a:latin typeface="Calibri" charset="0"/>
                <a:ea typeface="ＭＳ Ｐゴシック" charset="0"/>
                <a:cs typeface="Calibri" charset="0"/>
              </a:rPr>
              <a:t>sandaling</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tumigil</a:t>
            </a:r>
            <a:r>
              <a:rPr lang="en-US" i="0" dirty="0" smtClean="0">
                <a:latin typeface="Calibri" charset="0"/>
                <a:ea typeface="ＭＳ Ｐゴシック" charset="0"/>
                <a:cs typeface="Calibri" charset="0"/>
              </a:rPr>
              <a:t>.” ¶ </a:t>
            </a:r>
            <a:r>
              <a:rPr lang="en-US" i="0" dirty="0" err="1" smtClean="0">
                <a:latin typeface="Calibri" charset="0"/>
                <a:ea typeface="ＭＳ Ｐゴシック" charset="0"/>
                <a:cs typeface="Calibri" charset="0"/>
              </a:rPr>
              <a:t>Ang</a:t>
            </a:r>
            <a:r>
              <a:rPr lang="en-US" i="0" dirty="0" smtClean="0">
                <a:latin typeface="Calibri" charset="0"/>
                <a:ea typeface="ＭＳ Ｐゴシック" charset="0"/>
                <a:cs typeface="Calibri" charset="0"/>
              </a:rPr>
              <a:t> Sabbath ay </a:t>
            </a:r>
            <a:r>
              <a:rPr lang="en-US" i="0" dirty="0" err="1" smtClean="0">
                <a:latin typeface="Calibri" charset="0"/>
                <a:ea typeface="ＭＳ Ｐゴシック" charset="0"/>
                <a:cs typeface="Calibri" charset="0"/>
              </a:rPr>
              <a:t>isang</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panahon</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na</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makakapagpahinga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tayo</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mula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sa</a:t>
            </a:r>
            <a:r>
              <a:rPr lang="en-US" i="0" baseline="0" dirty="0" smtClean="0">
                <a:latin typeface="Calibri" charset="0"/>
                <a:ea typeface="ＭＳ Ｐゴシック" charset="0"/>
                <a:cs typeface="Calibri" charset="0"/>
              </a:rPr>
              <a:t> regular </a:t>
            </a:r>
            <a:r>
              <a:rPr lang="en-US" i="0" baseline="0" dirty="0" err="1" smtClean="0">
                <a:latin typeface="Calibri" charset="0"/>
                <a:ea typeface="ＭＳ Ｐゴシック" charset="0"/>
                <a:cs typeface="Calibri" charset="0"/>
              </a:rPr>
              <a:t>na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trabaho</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ng</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unang</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anim</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na</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araw</a:t>
            </a:r>
            <a:r>
              <a:rPr lang="en-US" i="0" dirty="0" smtClean="0">
                <a:latin typeface="Calibri" charset="0"/>
                <a:ea typeface="ＭＳ Ｐゴシック" charset="0"/>
                <a:cs typeface="Calibri" charset="0"/>
              </a:rPr>
              <a:t> at </a:t>
            </a:r>
            <a:r>
              <a:rPr lang="en-US" i="0" dirty="0" err="1" smtClean="0">
                <a:latin typeface="Calibri" charset="0"/>
                <a:ea typeface="ＭＳ Ｐゴシック" charset="0"/>
                <a:cs typeface="Calibri" charset="0"/>
              </a:rPr>
              <a:t>gumugol</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ng</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espesyal</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na</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panahon</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kasama</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ang</a:t>
            </a:r>
            <a:r>
              <a:rPr lang="en-US" i="0" dirty="0" smtClean="0">
                <a:latin typeface="Calibri" charset="0"/>
                <a:ea typeface="ＭＳ Ｐゴシック" charset="0"/>
                <a:cs typeface="Calibri" charset="0"/>
              </a:rPr>
              <a:t> </a:t>
            </a:r>
            <a:r>
              <a:rPr lang="en-US" i="0" dirty="0" err="1" smtClean="0">
                <a:latin typeface="Calibri" charset="0"/>
                <a:ea typeface="ＭＳ Ｐゴシック" charset="0"/>
                <a:cs typeface="Calibri" charset="0"/>
              </a:rPr>
              <a:t>Manlalalang</a:t>
            </a:r>
            <a:r>
              <a:rPr lang="en-US" i="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D5E78B6-C178-9D47-A99E-BFA7728FE925}" type="slidenum">
              <a:rPr lang="en-US" sz="1200"/>
              <a:pPr/>
              <a:t>12</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Calibri" charset="0"/>
                <a:ea typeface="ＭＳ Ｐゴシック" charset="0"/>
                <a:cs typeface="Calibri" charset="0"/>
              </a:rPr>
              <a:t>Sa </a:t>
            </a:r>
            <a:r>
              <a:rPr lang="en-US" dirty="0" err="1" smtClean="0">
                <a:latin typeface="Calibri" charset="0"/>
                <a:ea typeface="ＭＳ Ｐゴシック" charset="0"/>
                <a:cs typeface="Calibri" charset="0"/>
              </a:rPr>
              <a:t>panahon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a:t>
            </a:r>
            <a:r>
              <a:rPr lang="en-US" dirty="0" smtClean="0">
                <a:latin typeface="Calibri" charset="0"/>
                <a:ea typeface="ＭＳ Ｐゴシック" charset="0"/>
                <a:cs typeface="Calibri" charset="0"/>
              </a:rPr>
              <a:t> Cristo,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mga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Judio</a:t>
            </a:r>
            <a:r>
              <a:rPr lang="en-US" dirty="0" smtClean="0">
                <a:latin typeface="Calibri" charset="0"/>
                <a:ea typeface="ＭＳ Ｐゴシック" charset="0"/>
                <a:cs typeface="Calibri" charset="0"/>
              </a:rPr>
              <a:t> ay </a:t>
            </a:r>
            <a:r>
              <a:rPr lang="en-US" dirty="0" err="1" smtClean="0">
                <a:latin typeface="Calibri" charset="0"/>
                <a:ea typeface="ＭＳ Ｐゴシック" charset="0"/>
                <a:cs typeface="Calibri" charset="0"/>
              </a:rPr>
              <a:t>nagsasagawa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lingguhang</a:t>
            </a:r>
            <a:r>
              <a:rPr lang="en-US" dirty="0" smtClean="0">
                <a:latin typeface="Calibri" charset="0"/>
                <a:ea typeface="ＭＳ Ｐゴシック" charset="0"/>
                <a:cs typeface="Calibri" charset="0"/>
              </a:rPr>
              <a:t> banal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pagsamba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Sabbath </a:t>
            </a:r>
            <a:r>
              <a:rPr lang="en-US" i="1" dirty="0" smtClean="0">
                <a:latin typeface="Calibri" charset="0"/>
                <a:ea typeface="ＭＳ Ｐゴシック" charset="0"/>
                <a:cs typeface="Calibri" charset="0"/>
              </a:rPr>
              <a:t>(</a:t>
            </a:r>
            <a:r>
              <a:rPr lang="en-US" i="1" dirty="0" err="1" smtClean="0">
                <a:latin typeface="Calibri" charset="0"/>
                <a:ea typeface="ＭＳ Ｐゴシック" charset="0"/>
                <a:cs typeface="Calibri" charset="0"/>
              </a:rPr>
              <a:t>tingnan</a:t>
            </a:r>
            <a:r>
              <a:rPr lang="en-US" i="1" dirty="0" smtClean="0">
                <a:latin typeface="Calibri" charset="0"/>
                <a:ea typeface="ＭＳ Ｐゴシック" charset="0"/>
                <a:cs typeface="Calibri" charset="0"/>
              </a:rPr>
              <a:t> </a:t>
            </a:r>
            <a:r>
              <a:rPr lang="en-US" i="1" dirty="0" err="1" smtClean="0">
                <a:latin typeface="Calibri" charset="0"/>
                <a:ea typeface="ＭＳ Ｐゴシック" charset="0"/>
                <a:cs typeface="Calibri" charset="0"/>
              </a:rPr>
              <a:t>ang</a:t>
            </a:r>
            <a:r>
              <a:rPr lang="en-US" i="1" dirty="0" smtClean="0">
                <a:latin typeface="Calibri" charset="0"/>
                <a:ea typeface="ＭＳ Ｐゴシック" charset="0"/>
                <a:cs typeface="Calibri" charset="0"/>
              </a:rPr>
              <a:t> Lucas</a:t>
            </a:r>
            <a:r>
              <a:rPr lang="en-US" i="1" baseline="0" dirty="0" smtClean="0">
                <a:latin typeface="Calibri" charset="0"/>
                <a:ea typeface="ＭＳ Ｐゴシック" charset="0"/>
                <a:cs typeface="Calibri" charset="0"/>
              </a:rPr>
              <a:t> 4:16). </a:t>
            </a:r>
            <a:r>
              <a:rPr lang="en-US" i="0" baseline="0" dirty="0" smtClean="0">
                <a:latin typeface="Calibri" charset="0"/>
                <a:ea typeface="ＭＳ Ｐゴシック" charset="0"/>
                <a:cs typeface="Calibri" charset="0"/>
              </a:rPr>
              <a:t>¶ Yung </a:t>
            </a:r>
            <a:r>
              <a:rPr lang="en-US" i="0" baseline="0" dirty="0" err="1" smtClean="0">
                <a:latin typeface="Calibri" charset="0"/>
                <a:ea typeface="ＭＳ Ｐゴシック" charset="0"/>
                <a:cs typeface="Calibri" charset="0"/>
              </a:rPr>
              <a:t>mga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nakatira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sa</a:t>
            </a:r>
            <a:r>
              <a:rPr lang="en-US" i="0" baseline="0" dirty="0" smtClean="0">
                <a:latin typeface="Calibri" charset="0"/>
                <a:ea typeface="ＭＳ Ｐゴシック" charset="0"/>
                <a:cs typeface="Calibri" charset="0"/>
              </a:rPr>
              <a:t> Jerusalem ay </a:t>
            </a:r>
            <a:r>
              <a:rPr lang="en-US" i="0" baseline="0" dirty="0" err="1" smtClean="0">
                <a:latin typeface="Calibri" charset="0"/>
                <a:ea typeface="ＭＳ Ｐゴシック" charset="0"/>
                <a:cs typeface="Calibri" charset="0"/>
              </a:rPr>
              <a:t>dadalo</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sa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isang</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espesyal</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na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pulong</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panalangin</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sa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templo</a:t>
            </a:r>
            <a:r>
              <a:rPr lang="en-US" i="0" baseline="0" dirty="0" smtClean="0">
                <a:latin typeface="Calibri" charset="0"/>
                <a:ea typeface="ＭＳ Ｐゴシック" charset="0"/>
                <a:cs typeface="Calibri" charset="0"/>
              </a:rPr>
              <a:t>, kung </a:t>
            </a:r>
            <a:r>
              <a:rPr lang="en-US" i="0" baseline="0" dirty="0" err="1" smtClean="0">
                <a:latin typeface="Calibri" charset="0"/>
                <a:ea typeface="ＭＳ Ｐゴシック" charset="0"/>
                <a:cs typeface="Calibri" charset="0"/>
              </a:rPr>
              <a:t>saan</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ang</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liturhiya</a:t>
            </a:r>
            <a:r>
              <a:rPr lang="en-US" i="0" baseline="0" dirty="0" smtClean="0">
                <a:latin typeface="Calibri" charset="0"/>
                <a:ea typeface="ＭＳ Ｐゴシック" charset="0"/>
                <a:cs typeface="Calibri" charset="0"/>
              </a:rPr>
              <a:t> ay </a:t>
            </a:r>
            <a:r>
              <a:rPr lang="en-US" i="0" baseline="0" dirty="0" err="1" smtClean="0">
                <a:latin typeface="Calibri" charset="0"/>
                <a:ea typeface="ＭＳ Ｐゴシック" charset="0"/>
                <a:cs typeface="Calibri" charset="0"/>
              </a:rPr>
              <a:t>kakaiba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sa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ibang</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araw</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ng</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sanlinggo</a:t>
            </a:r>
            <a:r>
              <a:rPr lang="en-US" i="0" baseline="0" dirty="0" smtClean="0">
                <a:latin typeface="Calibri" charset="0"/>
                <a:ea typeface="ＭＳ Ｐゴシック" charset="0"/>
                <a:cs typeface="Calibri" charset="0"/>
              </a:rPr>
              <a:t>.</a:t>
            </a:r>
            <a:r>
              <a:rPr lang="en-US" dirty="0" smtClean="0">
                <a:latin typeface="Calibri" charset="0"/>
                <a:ea typeface="ＭＳ Ｐゴシック" charset="0"/>
                <a:cs typeface="Calibri" charset="0"/>
              </a:rPr>
              <a:t> </a:t>
            </a:r>
            <a:endParaRPr lang="en-US" dirty="0">
              <a:latin typeface="Calibri" charset="0"/>
              <a:ea typeface="ＭＳ Ｐゴシック" charset="0"/>
              <a:cs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D5E78B6-C178-9D47-A99E-BFA7728FE925}" type="slidenum">
              <a:rPr lang="en-US" sz="1200"/>
              <a:pPr/>
              <a:t>13</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Calibri" charset="0"/>
                <a:ea typeface="ＭＳ Ｐゴシック" charset="0"/>
                <a:cs typeface="Calibri" charset="0"/>
              </a:rPr>
              <a:t>Isinasaalang-alang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Judiong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pinagmulan</a:t>
            </a:r>
            <a:r>
              <a:rPr lang="en-US" dirty="0" smtClean="0">
                <a:latin typeface="Calibri" charset="0"/>
                <a:ea typeface="ＭＳ Ｐゴシック" charset="0"/>
                <a:cs typeface="Calibri" charset="0"/>
              </a:rPr>
              <a:t>, natural </a:t>
            </a:r>
            <a:r>
              <a:rPr lang="en-US" dirty="0" err="1" smtClean="0">
                <a:latin typeface="Calibri" charset="0"/>
                <a:ea typeface="ＭＳ Ｐゴシック" charset="0"/>
                <a:cs typeface="Calibri" charset="0"/>
              </a:rPr>
              <a:t>lang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para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naunang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mga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Kristiyano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sumamba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araw</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itinakda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Lumang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Tipan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Gayunman</a:t>
            </a:r>
            <a:r>
              <a:rPr lang="en-US" dirty="0" smtClean="0">
                <a:latin typeface="Calibri" charset="0"/>
                <a:ea typeface="ＭＳ Ｐゴシック" charset="0"/>
                <a:cs typeface="Calibri" charset="0"/>
              </a:rPr>
              <a:t>, halos 20 </a:t>
            </a:r>
            <a:r>
              <a:rPr lang="en-US" dirty="0" err="1" smtClean="0">
                <a:latin typeface="Calibri" charset="0"/>
                <a:ea typeface="ＭＳ Ｐゴシック" charset="0"/>
                <a:cs typeface="Calibri" charset="0"/>
              </a:rPr>
              <a:t>taon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pagkatapos</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pag-akyat</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a:t>
            </a:r>
            <a:r>
              <a:rPr lang="en-US" dirty="0" smtClean="0">
                <a:latin typeface="Calibri" charset="0"/>
                <a:ea typeface="ＭＳ Ｐゴシック" charset="0"/>
                <a:cs typeface="Calibri" charset="0"/>
              </a:rPr>
              <a:t> Jesus, </a:t>
            </a:r>
            <a:r>
              <a:rPr lang="en-US" dirty="0" err="1" smtClean="0">
                <a:latin typeface="Calibri" charset="0"/>
                <a:ea typeface="ＭＳ Ｐゴシック" charset="0"/>
                <a:cs typeface="Calibri" charset="0"/>
              </a:rPr>
              <a:t>nananatili</a:t>
            </a:r>
            <a:r>
              <a:rPr lang="en-US" dirty="0" smtClean="0">
                <a:latin typeface="Calibri" charset="0"/>
                <a:ea typeface="ＭＳ Ｐゴシック" charset="0"/>
                <a:cs typeface="Calibri" charset="0"/>
              </a:rPr>
              <a:t> pa ring “</a:t>
            </a:r>
            <a:r>
              <a:rPr lang="en-US" dirty="0" err="1" smtClean="0">
                <a:latin typeface="Calibri" charset="0"/>
                <a:ea typeface="ＭＳ Ｐゴシック" charset="0"/>
                <a:cs typeface="Calibri" charset="0"/>
              </a:rPr>
              <a:t>kaugalian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a:t>
            </a:r>
            <a:r>
              <a:rPr lang="en-US" dirty="0" smtClean="0">
                <a:latin typeface="Calibri" charset="0"/>
                <a:ea typeface="ＭＳ Ｐゴシック" charset="0"/>
                <a:cs typeface="Calibri" charset="0"/>
              </a:rPr>
              <a:t> Pablo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dumalo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sinagoga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Sabbath. ¶ Kaya, </a:t>
            </a:r>
            <a:r>
              <a:rPr lang="en-US" baseline="0" dirty="0" err="1" smtClean="0">
                <a:latin typeface="Calibri" charset="0"/>
                <a:ea typeface="ＭＳ Ｐゴシック" charset="0"/>
                <a:cs typeface="Calibri" charset="0"/>
              </a:rPr>
              <a:t>walang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biblikal</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katunayang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nagpapakita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mga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unang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Kristiyano</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nangilin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Linggo</a:t>
            </a:r>
            <a:r>
              <a:rPr lang="en-US" baseline="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1E2D46-5C47-2F4D-B2F4-8A18760E3D09}" type="slidenum">
              <a:rPr lang="en-US" sz="1200"/>
              <a:pPr/>
              <a:t>14</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Calibri" charset="0"/>
                <a:ea typeface="ＭＳ Ｐゴシック" charset="0"/>
                <a:cs typeface="Calibri" charset="0"/>
              </a:rPr>
              <a:t>2. </a:t>
            </a:r>
            <a:r>
              <a:rPr lang="en-US" b="1" dirty="0" err="1" smtClean="0">
                <a:latin typeface="Calibri" charset="0"/>
                <a:ea typeface="ＭＳ Ｐゴシック" charset="0"/>
                <a:cs typeface="Calibri" charset="0"/>
              </a:rPr>
              <a:t>Isang</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Panahon</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para</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sa</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Kapakinabangan</a:t>
            </a:r>
            <a:r>
              <a:rPr lang="en-US" b="1" dirty="0" smtClean="0">
                <a:latin typeface="Calibri" charset="0"/>
                <a:ea typeface="ＭＳ Ｐゴシック" charset="0"/>
                <a:cs typeface="Calibri" charset="0"/>
              </a:rPr>
              <a:t>. </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Sabbath,’ </a:t>
            </a:r>
            <a:r>
              <a:rPr lang="en-US" dirty="0" err="1" smtClean="0">
                <a:latin typeface="Calibri" charset="0"/>
                <a:ea typeface="ＭＳ Ｐゴシック" charset="0"/>
                <a:cs typeface="Calibri" charset="0"/>
              </a:rPr>
              <a:t>patuloy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niya</a:t>
            </a:r>
            <a:r>
              <a:rPr lang="en-US" dirty="0" smtClean="0">
                <a:latin typeface="Calibri" charset="0"/>
                <a:ea typeface="ＭＳ Ｐゴシック" charset="0"/>
                <a:cs typeface="Calibri" charset="0"/>
              </a:rPr>
              <a:t>, ‘ay </a:t>
            </a:r>
            <a:r>
              <a:rPr lang="en-US" dirty="0" err="1" smtClean="0">
                <a:latin typeface="Calibri" charset="0"/>
                <a:ea typeface="ＭＳ Ｐゴシック" charset="0"/>
                <a:cs typeface="Calibri" charset="0"/>
              </a:rPr>
              <a:t>ginawa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para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kapakanan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tao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tao</a:t>
            </a:r>
            <a:r>
              <a:rPr lang="en-US" dirty="0" smtClean="0">
                <a:latin typeface="Calibri" charset="0"/>
                <a:ea typeface="ＭＳ Ｐゴシック" charset="0"/>
                <a:cs typeface="Calibri" charset="0"/>
              </a:rPr>
              <a:t> ay</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hindi</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ginawa</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para</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sa</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kapakanan</a:t>
            </a:r>
            <a:r>
              <a:rPr lang="en-US" altLang="ja-JP" dirty="0" smtClean="0">
                <a:latin typeface="Calibri" charset="0"/>
                <a:ea typeface="ＭＳ Ｐゴシック" charset="0"/>
                <a:cs typeface="Calibri" charset="0"/>
              </a:rPr>
              <a:t> </a:t>
            </a:r>
            <a:r>
              <a:rPr lang="en-US" altLang="ja-JP" dirty="0" err="1" smtClean="0">
                <a:latin typeface="Calibri" charset="0"/>
                <a:ea typeface="ＭＳ Ｐゴシック" charset="0"/>
                <a:cs typeface="Calibri" charset="0"/>
              </a:rPr>
              <a:t>ng</a:t>
            </a:r>
            <a:r>
              <a:rPr lang="en-US" altLang="ja-JP" dirty="0" smtClean="0">
                <a:latin typeface="Calibri" charset="0"/>
                <a:ea typeface="ＭＳ Ｐゴシック" charset="0"/>
                <a:cs typeface="Calibri" charset="0"/>
              </a:rPr>
              <a:t> Sabbath. ¶</a:t>
            </a:r>
            <a:r>
              <a:rPr lang="en-US" altLang="ja-JP" baseline="0" dirty="0" smtClean="0">
                <a:latin typeface="Calibri" charset="0"/>
                <a:ea typeface="ＭＳ Ｐゴシック" charset="0"/>
                <a:cs typeface="Calibri" charset="0"/>
              </a:rPr>
              <a:t> Kaya </a:t>
            </a:r>
            <a:r>
              <a:rPr lang="en-US" altLang="ja-JP" baseline="0" dirty="0" err="1" smtClean="0">
                <a:latin typeface="Calibri" charset="0"/>
                <a:ea typeface="ＭＳ Ｐゴシック" charset="0"/>
                <a:cs typeface="Calibri" charset="0"/>
              </a:rPr>
              <a:t>ang</a:t>
            </a:r>
            <a:r>
              <a:rPr lang="en-US" altLang="ja-JP" baseline="0" dirty="0" smtClean="0">
                <a:latin typeface="Calibri" charset="0"/>
                <a:ea typeface="ＭＳ Ｐゴシック" charset="0"/>
                <a:cs typeface="Calibri" charset="0"/>
              </a:rPr>
              <a:t> </a:t>
            </a:r>
            <a:r>
              <a:rPr lang="en-US" altLang="ja-JP" baseline="0" dirty="0" err="1" smtClean="0">
                <a:latin typeface="Calibri" charset="0"/>
                <a:ea typeface="ＭＳ Ｐゴシック" charset="0"/>
                <a:cs typeface="Calibri" charset="0"/>
              </a:rPr>
              <a:t>Anak</a:t>
            </a:r>
            <a:r>
              <a:rPr lang="en-US" altLang="ja-JP" baseline="0" dirty="0" smtClean="0">
                <a:latin typeface="Calibri" charset="0"/>
                <a:ea typeface="ＭＳ Ｐゴシック" charset="0"/>
                <a:cs typeface="Calibri" charset="0"/>
              </a:rPr>
              <a:t> </a:t>
            </a:r>
            <a:r>
              <a:rPr lang="en-US" altLang="ja-JP" baseline="0" dirty="0" err="1" smtClean="0">
                <a:latin typeface="Calibri" charset="0"/>
                <a:ea typeface="ＭＳ Ｐゴシック" charset="0"/>
                <a:cs typeface="Calibri" charset="0"/>
              </a:rPr>
              <a:t>ng</a:t>
            </a:r>
            <a:r>
              <a:rPr lang="en-US" altLang="ja-JP" baseline="0" dirty="0" smtClean="0">
                <a:latin typeface="Calibri" charset="0"/>
                <a:ea typeface="ＭＳ Ｐゴシック" charset="0"/>
                <a:cs typeface="Calibri" charset="0"/>
              </a:rPr>
              <a:t> Tao ay </a:t>
            </a:r>
            <a:r>
              <a:rPr lang="en-US" altLang="ja-JP" baseline="0" dirty="0" err="1" smtClean="0">
                <a:latin typeface="Calibri" charset="0"/>
                <a:ea typeface="ＭＳ Ｐゴシック" charset="0"/>
                <a:cs typeface="Calibri" charset="0"/>
              </a:rPr>
              <a:t>panginoon</a:t>
            </a:r>
            <a:r>
              <a:rPr lang="en-US" altLang="ja-JP" baseline="0" dirty="0" smtClean="0">
                <a:latin typeface="Calibri" charset="0"/>
                <a:ea typeface="ＭＳ Ｐゴシック" charset="0"/>
                <a:cs typeface="Calibri" charset="0"/>
              </a:rPr>
              <a:t> </a:t>
            </a:r>
            <a:r>
              <a:rPr lang="en-US" altLang="ja-JP" baseline="0" dirty="0" err="1" smtClean="0">
                <a:latin typeface="Calibri" charset="0"/>
                <a:ea typeface="ＭＳ Ｐゴシック" charset="0"/>
                <a:cs typeface="Calibri" charset="0"/>
              </a:rPr>
              <a:t>kahit</a:t>
            </a:r>
            <a:r>
              <a:rPr lang="en-US" altLang="ja-JP" baseline="0" dirty="0" smtClean="0">
                <a:latin typeface="Calibri" charset="0"/>
                <a:ea typeface="ＭＳ Ｐゴシック" charset="0"/>
                <a:cs typeface="Calibri" charset="0"/>
              </a:rPr>
              <a:t> pa </a:t>
            </a:r>
            <a:r>
              <a:rPr lang="en-US" altLang="ja-JP" baseline="0" dirty="0" err="1" smtClean="0">
                <a:latin typeface="Calibri" charset="0"/>
                <a:ea typeface="ＭＳ Ｐゴシック" charset="0"/>
                <a:cs typeface="Calibri" charset="0"/>
              </a:rPr>
              <a:t>ng</a:t>
            </a:r>
            <a:r>
              <a:rPr lang="en-US" altLang="ja-JP" baseline="0" dirty="0" smtClean="0">
                <a:latin typeface="Calibri" charset="0"/>
                <a:ea typeface="ＭＳ Ｐゴシック" charset="0"/>
                <a:cs typeface="Calibri" charset="0"/>
              </a:rPr>
              <a:t> Sabbath.’ ”</a:t>
            </a:r>
            <a:endParaRPr lang="en-US" altLang="ja-JP" dirty="0">
              <a:latin typeface="Calibri" charset="0"/>
              <a:ea typeface="ＭＳ Ｐゴシック" charset="0"/>
              <a:cs typeface="Calibri" charset="0"/>
            </a:endParaRPr>
          </a:p>
          <a:p>
            <a:pPr eaLnBrk="1" hangingPunct="1"/>
            <a:endParaRPr lang="en-US" dirty="0">
              <a:latin typeface="Calibri" charset="0"/>
              <a:ea typeface="ＭＳ Ｐゴシック" charset="0"/>
              <a:cs typeface="Calibri" charset="0"/>
            </a:endParaRPr>
          </a:p>
          <a:p>
            <a:pPr eaLnBrk="1" hangingPunct="1"/>
            <a:endParaRPr lang="en-US" dirty="0">
              <a:latin typeface="Calibri" charset="0"/>
              <a:ea typeface="ＭＳ Ｐゴシック" charset="0"/>
              <a:cs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25C1360-CB3F-7E44-82BF-ADA36B95D164}" type="slidenum">
              <a:rPr lang="en-US" sz="1200"/>
              <a:pPr/>
              <a:t>15</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Calibri" charset="0"/>
                <a:ea typeface="ＭＳ Ｐゴシック" charset="0"/>
                <a:cs typeface="Calibri" charset="0"/>
              </a:rPr>
              <a:t>Para </a:t>
            </a:r>
            <a:r>
              <a:rPr lang="en-US" b="1" dirty="0" err="1" smtClean="0">
                <a:latin typeface="Calibri" charset="0"/>
                <a:ea typeface="ＭＳ Ｐゴシック" charset="0"/>
                <a:cs typeface="Calibri" charset="0"/>
              </a:rPr>
              <a:t>sa</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Kapakanan</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ng</a:t>
            </a:r>
            <a:r>
              <a:rPr lang="en-US" b="1" baseline="0" dirty="0" smtClean="0">
                <a:latin typeface="Calibri" charset="0"/>
                <a:ea typeface="ＭＳ Ｐゴシック" charset="0"/>
                <a:cs typeface="Calibri" charset="0"/>
              </a:rPr>
              <a:t> Tao</a:t>
            </a:r>
            <a:r>
              <a:rPr lang="en-US" b="1" dirty="0" smtClean="0">
                <a:latin typeface="Calibri" charset="0"/>
                <a:ea typeface="ＭＳ Ｐゴシック" charset="0"/>
                <a:cs typeface="Calibri" charset="0"/>
              </a:rPr>
              <a:t>. </a:t>
            </a:r>
            <a:r>
              <a:rPr lang="en-US" dirty="0" smtClean="0">
                <a:latin typeface="Calibri" charset="0"/>
                <a:ea typeface="ＭＳ Ｐゴシック" charset="0"/>
                <a:cs typeface="Calibri" charset="0"/>
              </a:rPr>
              <a:t>Nang </a:t>
            </a:r>
            <a:r>
              <a:rPr lang="en-US" dirty="0" err="1" smtClean="0">
                <a:latin typeface="Calibri" charset="0"/>
                <a:ea typeface="ＭＳ Ｐゴシック" charset="0"/>
                <a:cs typeface="Calibri" charset="0"/>
              </a:rPr>
              <a:t>si</a:t>
            </a:r>
            <a:r>
              <a:rPr lang="en-US" dirty="0" smtClean="0">
                <a:latin typeface="Calibri" charset="0"/>
                <a:ea typeface="ＭＳ Ｐゴシック" charset="0"/>
                <a:cs typeface="Calibri" charset="0"/>
              </a:rPr>
              <a:t> Jesus ay </a:t>
            </a:r>
            <a:r>
              <a:rPr lang="en-US" dirty="0" err="1" smtClean="0">
                <a:latin typeface="Calibri" charset="0"/>
                <a:ea typeface="ＭＳ Ｐゴシック" charset="0"/>
                <a:cs typeface="Calibri" charset="0"/>
              </a:rPr>
              <a:t>narito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lupa</a:t>
            </a:r>
            <a:r>
              <a:rPr lang="en-US" dirty="0" smtClean="0">
                <a:latin typeface="Calibri" charset="0"/>
                <a:ea typeface="ＭＳ Ｐゴシック" charset="0"/>
                <a:cs typeface="Calibri" charset="0"/>
              </a:rPr>
              <a:t>, may </a:t>
            </a:r>
            <a:r>
              <a:rPr lang="en-US" dirty="0" err="1" smtClean="0">
                <a:latin typeface="Calibri" charset="0"/>
                <a:ea typeface="ＭＳ Ｐゴシック" charset="0"/>
                <a:cs typeface="Calibri" charset="0"/>
              </a:rPr>
              <a:t>ilang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lider</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relihiyon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pinalibutan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Sabbath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39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ibang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kautusan</a:t>
            </a:r>
            <a:r>
              <a:rPr lang="en-US" dirty="0" smtClean="0">
                <a:latin typeface="Calibri" charset="0"/>
                <a:ea typeface="ＭＳ Ｐゴシック" charset="0"/>
                <a:cs typeface="Calibri" charset="0"/>
              </a:rPr>
              <a:t>. ¶ </a:t>
            </a:r>
            <a:r>
              <a:rPr lang="en-US" dirty="0" err="1" smtClean="0">
                <a:latin typeface="Calibri" charset="0"/>
                <a:ea typeface="ＭＳ Ｐゴシック" charset="0"/>
                <a:cs typeface="Calibri" charset="0"/>
              </a:rPr>
              <a:t>Ikinatwiran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nilang</a:t>
            </a:r>
            <a:r>
              <a:rPr lang="en-US" dirty="0" smtClean="0">
                <a:latin typeface="Calibri" charset="0"/>
                <a:ea typeface="ＭＳ Ｐゴシック" charset="0"/>
                <a:cs typeface="Calibri" charset="0"/>
              </a:rPr>
              <a:t> kung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tao</a:t>
            </a:r>
            <a:r>
              <a:rPr lang="en-US" dirty="0" smtClean="0">
                <a:latin typeface="Calibri" charset="0"/>
                <a:ea typeface="ＭＳ Ｐゴシック" charset="0"/>
                <a:cs typeface="Calibri" charset="0"/>
              </a:rPr>
              <a:t> ay </a:t>
            </a:r>
            <a:r>
              <a:rPr lang="en-US" dirty="0" err="1" smtClean="0">
                <a:latin typeface="Calibri" charset="0"/>
                <a:ea typeface="ＭＳ Ｐゴシック" charset="0"/>
                <a:cs typeface="Calibri" charset="0"/>
              </a:rPr>
              <a:t>maiingatan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39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kautusan</a:t>
            </a:r>
            <a:r>
              <a:rPr lang="en-US" dirty="0" smtClean="0">
                <a:latin typeface="Calibri" charset="0"/>
                <a:ea typeface="ＭＳ Ｐゴシック" charset="0"/>
                <a:cs typeface="Calibri" charset="0"/>
              </a:rPr>
              <a:t>, ay </a:t>
            </a:r>
            <a:r>
              <a:rPr lang="en-US" dirty="0" err="1" smtClean="0">
                <a:latin typeface="Calibri" charset="0"/>
                <a:ea typeface="ＭＳ Ｐゴシック" charset="0"/>
                <a:cs typeface="Calibri" charset="0"/>
              </a:rPr>
              <a:t>buong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sakdal</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maiingatan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Sabbath. ¶ </a:t>
            </a:r>
            <a:r>
              <a:rPr lang="en-US" dirty="0" err="1" smtClean="0">
                <a:latin typeface="Calibri" charset="0"/>
                <a:ea typeface="ＭＳ Ｐゴシック" charset="0"/>
                <a:cs typeface="Calibri" charset="0"/>
              </a:rPr>
              <a:t>Bilang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bunga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may-</a:t>
            </a:r>
            <a:r>
              <a:rPr lang="en-US" baseline="0" dirty="0" err="1" smtClean="0">
                <a:latin typeface="Calibri" charset="0"/>
                <a:ea typeface="ＭＳ Ｐゴシック" charset="0"/>
                <a:cs typeface="Calibri" charset="0"/>
              </a:rPr>
              <a:t>mabuting</a:t>
            </a:r>
            <a:r>
              <a:rPr lang="en-US" baseline="0" dirty="0" smtClean="0">
                <a:latin typeface="Calibri" charset="0"/>
                <a:ea typeface="ＭＳ Ｐゴシック" charset="0"/>
                <a:cs typeface="Calibri" charset="0"/>
              </a:rPr>
              <a:t>-</a:t>
            </a:r>
            <a:r>
              <a:rPr lang="en-US" baseline="0" dirty="0" err="1" smtClean="0">
                <a:latin typeface="Calibri" charset="0"/>
                <a:ea typeface="ＭＳ Ｐゴシック" charset="0"/>
                <a:cs typeface="Calibri" charset="0"/>
              </a:rPr>
              <a:t>pakay-na-pagsasabatas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ito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Sabbath—</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sinadyang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maging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kagalakan</a:t>
            </a:r>
            <a:r>
              <a:rPr lang="en-US" baseline="0" dirty="0" smtClean="0">
                <a:latin typeface="Calibri" charset="0"/>
                <a:ea typeface="ＭＳ Ｐゴシック" charset="0"/>
                <a:cs typeface="Calibri" charset="0"/>
              </a:rPr>
              <a:t>—ay </a:t>
            </a:r>
            <a:r>
              <a:rPr lang="en-US" baseline="0" dirty="0" err="1" smtClean="0">
                <a:latin typeface="Calibri" charset="0"/>
                <a:ea typeface="ＭＳ Ｐゴシック" charset="0"/>
                <a:cs typeface="Calibri" charset="0"/>
              </a:rPr>
              <a:t>naging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pamatok</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marami</a:t>
            </a:r>
            <a:r>
              <a:rPr lang="en-US" baseline="0" dirty="0" smtClean="0">
                <a:latin typeface="Calibri" charset="0"/>
                <a:ea typeface="ＭＳ Ｐゴシック" charset="0"/>
                <a:cs typeface="Calibri" charset="0"/>
              </a:rPr>
              <a:t>.</a:t>
            </a:r>
            <a:endParaRPr lang="en-US" altLang="ja-JP" dirty="0">
              <a:latin typeface="Calibri" charset="0"/>
              <a:ea typeface="ＭＳ Ｐゴシック" charset="0"/>
              <a:cs typeface="Calibri" charset="0"/>
            </a:endParaRPr>
          </a:p>
          <a:p>
            <a:pPr eaLnBrk="1" hangingPunct="1"/>
            <a:endParaRPr lang="en-US" dirty="0">
              <a:latin typeface="Calibri" charset="0"/>
              <a:ea typeface="ＭＳ Ｐゴシック" charset="0"/>
              <a:cs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25C1360-CB3F-7E44-82BF-ADA36B95D164}" type="slidenum">
              <a:rPr lang="en-US" sz="1200"/>
              <a:pPr/>
              <a:t>16</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Calibri" charset="0"/>
                <a:ea typeface="ＭＳ Ｐゴシック" charset="0"/>
                <a:cs typeface="Calibri" charset="0"/>
              </a:rPr>
              <a:t>Ang</a:t>
            </a:r>
            <a:r>
              <a:rPr lang="en-US" b="1" baseline="0" dirty="0" smtClean="0">
                <a:latin typeface="Calibri" charset="0"/>
                <a:ea typeface="ＭＳ Ｐゴシック" charset="0"/>
                <a:cs typeface="Calibri" charset="0"/>
              </a:rPr>
              <a:t> Sabbath ay </a:t>
            </a:r>
            <a:r>
              <a:rPr lang="en-US" b="1" baseline="0" dirty="0" err="1" smtClean="0">
                <a:latin typeface="Calibri" charset="0"/>
                <a:ea typeface="ＭＳ Ｐゴシック" charset="0"/>
                <a:cs typeface="Calibri" charset="0"/>
              </a:rPr>
              <a:t>Isang</a:t>
            </a:r>
            <a:r>
              <a:rPr lang="en-US" b="1" baseline="0" dirty="0" smtClean="0">
                <a:latin typeface="Calibri" charset="0"/>
                <a:ea typeface="ＭＳ Ｐゴシック" charset="0"/>
                <a:cs typeface="Calibri" charset="0"/>
              </a:rPr>
              <a:t> </a:t>
            </a:r>
            <a:r>
              <a:rPr lang="en-US" b="1" baseline="0" dirty="0" err="1" smtClean="0">
                <a:latin typeface="Calibri" charset="0"/>
                <a:ea typeface="ＭＳ Ｐゴシック" charset="0"/>
                <a:cs typeface="Calibri" charset="0"/>
              </a:rPr>
              <a:t>Kasiyahan</a:t>
            </a:r>
            <a:r>
              <a:rPr lang="en-US" b="1" baseline="0"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Sabbath ay </a:t>
            </a:r>
            <a:r>
              <a:rPr lang="en-US" dirty="0" err="1" smtClean="0">
                <a:latin typeface="Calibri" charset="0"/>
                <a:ea typeface="ＭＳ Ｐゴシック" charset="0"/>
                <a:cs typeface="Calibri" charset="0"/>
              </a:rPr>
              <a:t>ginawa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para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kapakinabangan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tao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hindi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kabaliktaran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nito</a:t>
            </a:r>
            <a:r>
              <a:rPr lang="en-US" baseline="0" dirty="0" smtClean="0">
                <a:latin typeface="Calibri" charset="0"/>
                <a:ea typeface="ＭＳ Ｐゴシック" charset="0"/>
                <a:cs typeface="Calibri" charset="0"/>
              </a:rPr>
              <a:t>. ¶ Hindi </a:t>
            </a:r>
            <a:r>
              <a:rPr lang="en-US" baseline="0" dirty="0" err="1" smtClean="0">
                <a:latin typeface="Calibri" charset="0"/>
                <a:ea typeface="ＭＳ Ｐゴシック" charset="0"/>
                <a:cs typeface="Calibri" charset="0"/>
              </a:rPr>
              <a:t>nilikha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Sabbath </a:t>
            </a:r>
            <a:r>
              <a:rPr lang="en-US" baseline="0" dirty="0" err="1" smtClean="0">
                <a:latin typeface="Calibri" charset="0"/>
                <a:ea typeface="ＭＳ Ｐゴシック" charset="0"/>
                <a:cs typeface="Calibri" charset="0"/>
              </a:rPr>
              <a:t>para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sambahin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kundi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halip</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magbigay</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oportunidad</a:t>
            </a:r>
            <a:r>
              <a:rPr lang="en-US" baseline="0" dirty="0" smtClean="0">
                <a:latin typeface="Calibri" charset="0"/>
                <a:ea typeface="ＭＳ Ｐゴシック" charset="0"/>
                <a:cs typeface="Calibri" charset="0"/>
              </a:rPr>
              <a:t> </a:t>
            </a:r>
            <a:r>
              <a:rPr lang="en-US" i="1" baseline="0" dirty="0" err="1" smtClean="0">
                <a:latin typeface="Calibri" charset="0"/>
                <a:ea typeface="ＭＳ Ｐゴシック" charset="0"/>
                <a:cs typeface="Calibri" charset="0"/>
              </a:rPr>
              <a:t>para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pagsamba</a:t>
            </a:r>
            <a:r>
              <a:rPr lang="en-US" baseline="0" dirty="0" smtClean="0">
                <a:latin typeface="Calibri" charset="0"/>
                <a:ea typeface="ＭＳ Ｐゴシック" charset="0"/>
                <a:cs typeface="Calibri" charset="0"/>
              </a:rPr>
              <a:t>. ¶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Sabbath ay </a:t>
            </a:r>
            <a:r>
              <a:rPr lang="en-US" baseline="0" dirty="0" err="1" smtClean="0">
                <a:latin typeface="Calibri" charset="0"/>
                <a:ea typeface="ＭＳ Ｐゴシック" charset="0"/>
                <a:cs typeface="Calibri" charset="0"/>
              </a:rPr>
              <a:t>hindi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nilayon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para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maniil</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kundi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magbigay</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pagpakawala’t</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pagpalaya</a:t>
            </a:r>
            <a:r>
              <a:rPr lang="en-US" baseline="0" dirty="0" smtClean="0">
                <a:latin typeface="Calibri" charset="0"/>
                <a:ea typeface="ＭＳ Ｐゴシック" charset="0"/>
                <a:cs typeface="Calibri" charset="0"/>
              </a:rPr>
              <a:t>. ¶ </a:t>
            </a:r>
            <a:r>
              <a:rPr lang="en-US" baseline="0" dirty="0" err="1" smtClean="0">
                <a:latin typeface="Calibri" charset="0"/>
                <a:ea typeface="ＭＳ Ｐゴシック" charset="0"/>
                <a:cs typeface="Calibri" charset="0"/>
              </a:rPr>
              <a:t>Ito’y</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tunay</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paraan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para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maranasan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ating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kapahingahan</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kalayaan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kay</a:t>
            </a:r>
            <a:r>
              <a:rPr lang="en-US" baseline="0" dirty="0" smtClean="0">
                <a:latin typeface="Calibri" charset="0"/>
                <a:ea typeface="ＭＳ Ｐゴシック" charset="0"/>
                <a:cs typeface="Calibri" charset="0"/>
              </a:rPr>
              <a:t> Cristo.</a:t>
            </a:r>
            <a:endParaRPr lang="en-US" dirty="0">
              <a:latin typeface="Calibri" charset="0"/>
              <a:ea typeface="ＭＳ Ｐゴシック" charset="0"/>
              <a:cs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25A331BA-E6AB-1B4D-8B33-6ED863C4D42D}"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Calibri" charset="0"/>
                <a:ea typeface="ＭＳ Ｐゴシック" charset="0"/>
                <a:cs typeface="Calibri" charset="0"/>
              </a:rPr>
              <a:t>3. </a:t>
            </a:r>
            <a:r>
              <a:rPr lang="en-US" b="1" dirty="0" err="1" smtClean="0">
                <a:latin typeface="Calibri" charset="0"/>
                <a:ea typeface="ＭＳ Ｐゴシック" charset="0"/>
                <a:cs typeface="Calibri" charset="0"/>
              </a:rPr>
              <a:t>Isang</a:t>
            </a:r>
            <a:r>
              <a:rPr lang="en-US" b="1" baseline="0" dirty="0" smtClean="0">
                <a:latin typeface="Calibri" charset="0"/>
                <a:ea typeface="ＭＳ Ｐゴシック" charset="0"/>
                <a:cs typeface="Calibri" charset="0"/>
              </a:rPr>
              <a:t> </a:t>
            </a:r>
            <a:r>
              <a:rPr lang="en-US" b="1" baseline="0" dirty="0" err="1" smtClean="0">
                <a:latin typeface="Calibri" charset="0"/>
                <a:ea typeface="ＭＳ Ｐゴシック" charset="0"/>
                <a:cs typeface="Calibri" charset="0"/>
              </a:rPr>
              <a:t>Panahon</a:t>
            </a:r>
            <a:r>
              <a:rPr lang="en-US" b="1" baseline="0" dirty="0" smtClean="0">
                <a:latin typeface="Calibri" charset="0"/>
                <a:ea typeface="ＭＳ Ｐゴシック" charset="0"/>
                <a:cs typeface="Calibri" charset="0"/>
              </a:rPr>
              <a:t> </a:t>
            </a:r>
            <a:r>
              <a:rPr lang="en-US" b="1" baseline="0" dirty="0" err="1" smtClean="0">
                <a:latin typeface="Calibri" charset="0"/>
                <a:ea typeface="ＭＳ Ｐゴシック" charset="0"/>
                <a:cs typeface="Calibri" charset="0"/>
              </a:rPr>
              <a:t>para</a:t>
            </a:r>
            <a:r>
              <a:rPr lang="en-US" b="1" baseline="0" dirty="0" smtClean="0">
                <a:latin typeface="Calibri" charset="0"/>
                <a:ea typeface="ＭＳ Ｐゴシック" charset="0"/>
                <a:cs typeface="Calibri" charset="0"/>
              </a:rPr>
              <a:t> </a:t>
            </a:r>
            <a:r>
              <a:rPr lang="en-US" b="1" baseline="0" dirty="0" err="1" smtClean="0">
                <a:latin typeface="Calibri" charset="0"/>
                <a:ea typeface="ＭＳ Ｐゴシック" charset="0"/>
                <a:cs typeface="Calibri" charset="0"/>
              </a:rPr>
              <a:t>sa</a:t>
            </a:r>
            <a:r>
              <a:rPr lang="en-US" b="1" baseline="0" dirty="0" smtClean="0">
                <a:latin typeface="Calibri" charset="0"/>
                <a:ea typeface="ＭＳ Ｐゴシック" charset="0"/>
                <a:cs typeface="Calibri" charset="0"/>
              </a:rPr>
              <a:t> </a:t>
            </a:r>
            <a:r>
              <a:rPr lang="en-US" b="1" baseline="0" dirty="0" err="1" smtClean="0">
                <a:latin typeface="Calibri" charset="0"/>
                <a:ea typeface="ＭＳ Ｐゴシック" charset="0"/>
                <a:cs typeface="Calibri" charset="0"/>
              </a:rPr>
              <a:t>Pagpapagaling</a:t>
            </a:r>
            <a:r>
              <a:rPr lang="en-US" b="1" baseline="0" dirty="0" smtClean="0">
                <a:latin typeface="Calibri" charset="0"/>
                <a:ea typeface="ＭＳ Ｐゴシック" charset="0"/>
                <a:cs typeface="Calibri" charset="0"/>
              </a:rPr>
              <a:t>. </a:t>
            </a:r>
            <a:r>
              <a:rPr lang="en-US" dirty="0" smtClean="0">
                <a:latin typeface="Calibri" charset="0"/>
                <a:ea typeface="ＭＳ Ｐゴシック" charset="0"/>
                <a:cs typeface="Calibri" charset="0"/>
              </a:rPr>
              <a:t>“ ‘Hindi </a:t>
            </a:r>
            <a:r>
              <a:rPr lang="en-US" dirty="0" err="1" smtClean="0">
                <a:latin typeface="Calibri" charset="0"/>
                <a:ea typeface="ＭＳ Ｐゴシック" charset="0"/>
                <a:cs typeface="Calibri" charset="0"/>
              </a:rPr>
              <a:t>ba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kinakalagan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bawat</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inyo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Sabbath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kanyang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bakang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lalaki</a:t>
            </a:r>
            <a:r>
              <a:rPr lang="en-US" baseline="0" dirty="0" smtClean="0">
                <a:latin typeface="Calibri" charset="0"/>
                <a:ea typeface="ＭＳ Ｐゴシック" charset="0"/>
                <a:cs typeface="Calibri" charset="0"/>
              </a:rPr>
              <a:t> o </a:t>
            </a:r>
            <a:r>
              <a:rPr lang="en-US" baseline="0" dirty="0" err="1" smtClean="0">
                <a:latin typeface="Calibri" charset="0"/>
                <a:ea typeface="ＭＳ Ｐゴシック" charset="0"/>
                <a:cs typeface="Calibri" charset="0"/>
              </a:rPr>
              <a:t>asno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mula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sabsaban</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ito’y</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inilalabas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upang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painumin</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hindi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ba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dapat</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babaing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ito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anak</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a:t>
            </a:r>
            <a:r>
              <a:rPr lang="en-US" baseline="0" dirty="0" smtClean="0">
                <a:latin typeface="Calibri" charset="0"/>
                <a:ea typeface="ＭＳ Ｐゴシック" charset="0"/>
                <a:cs typeface="Calibri" charset="0"/>
              </a:rPr>
              <a:t> Abraham,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ginapos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Satanas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loob</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labingwalong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taon</a:t>
            </a:r>
            <a:r>
              <a:rPr lang="en-US" baseline="0" dirty="0" smtClean="0">
                <a:latin typeface="Calibri" charset="0"/>
                <a:ea typeface="ＭＳ Ｐゴシック" charset="0"/>
                <a:cs typeface="Calibri" charset="0"/>
              </a:rPr>
              <a:t> ¶ ay </a:t>
            </a:r>
            <a:r>
              <a:rPr lang="en-US" baseline="0" dirty="0" err="1" smtClean="0">
                <a:latin typeface="Calibri" charset="0"/>
                <a:ea typeface="ＭＳ Ｐゴシック" charset="0"/>
                <a:cs typeface="Calibri" charset="0"/>
              </a:rPr>
              <a:t>kalagan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pagkagapos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ito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araw</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Sabbath?’ ”</a:t>
            </a:r>
            <a:endParaRPr lang="en-US" dirty="0">
              <a:latin typeface="Calibri" charset="0"/>
              <a:ea typeface="ＭＳ Ｐゴシック" charset="0"/>
              <a:cs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1A523E-FB1F-D14F-8C68-E9460DEE8663}" type="slidenum">
              <a:rPr lang="en-US" sz="1200"/>
              <a:pPr/>
              <a:t>18</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smtClean="0">
                <a:latin typeface="Calibri" charset="0"/>
                <a:ea typeface="ＭＳ Ｐゴシック" charset="0"/>
                <a:cs typeface="Calibri" charset="0"/>
              </a:rPr>
              <a:t>Iniibsan</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ang</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Paghihirap</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ng</a:t>
            </a:r>
            <a:r>
              <a:rPr lang="en-US" b="1" dirty="0" smtClean="0">
                <a:latin typeface="Calibri" charset="0"/>
                <a:ea typeface="ＭＳ Ｐゴシック" charset="0"/>
                <a:cs typeface="Calibri" charset="0"/>
              </a:rPr>
              <a:t> Tao. </a:t>
            </a:r>
            <a:r>
              <a:rPr lang="en-US" dirty="0" err="1" smtClean="0">
                <a:latin typeface="Calibri" charset="0"/>
                <a:ea typeface="ＭＳ Ｐゴシック" charset="0"/>
                <a:cs typeface="Calibri" charset="0"/>
              </a:rPr>
              <a:t>Bawat</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mirakulong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pagpapagaling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Sabbath ay </a:t>
            </a:r>
            <a:r>
              <a:rPr lang="en-US" baseline="0" dirty="0" err="1" smtClean="0">
                <a:latin typeface="Calibri" charset="0"/>
                <a:ea typeface="ＭＳ Ｐゴシック" charset="0"/>
                <a:cs typeface="Calibri" charset="0"/>
              </a:rPr>
              <a:t>kamangha-mangha</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nagsisilbing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ipakita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tunay</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kahulugan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Sabbath. ¶ Kung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tao</a:t>
            </a:r>
            <a:r>
              <a:rPr lang="en-US" baseline="0" dirty="0" smtClean="0">
                <a:latin typeface="Calibri" charset="0"/>
                <a:ea typeface="ＭＳ Ｐゴシック" charset="0"/>
                <a:cs typeface="Calibri" charset="0"/>
              </a:rPr>
              <a:t> ay may </a:t>
            </a:r>
            <a:r>
              <a:rPr lang="en-US" baseline="0" dirty="0" err="1" smtClean="0">
                <a:latin typeface="Calibri" charset="0"/>
                <a:ea typeface="ＭＳ Ｐゴシック" charset="0"/>
                <a:cs typeface="Calibri" charset="0"/>
              </a:rPr>
              <a:t>oportunidad</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ibsan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pagdurusa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araw</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pagpapalaya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bakit</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hindi</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niya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gawin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ito</a:t>
            </a:r>
            <a:r>
              <a:rPr lang="en-US" baseline="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1A523E-FB1F-D14F-8C68-E9460DEE8663}" type="slidenum">
              <a:rPr lang="en-US" sz="1200"/>
              <a:pPr/>
              <a:t>19</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Calibri" charset="0"/>
                <a:ea typeface="ＭＳ Ｐゴシック" charset="0"/>
                <a:cs typeface="Calibri" charset="0"/>
              </a:rPr>
              <a:t>Bilang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tugon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paratang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mga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Fariseo</a:t>
            </a:r>
            <a:r>
              <a:rPr lang="en-US" dirty="0" smtClean="0">
                <a:latin typeface="Calibri" charset="0"/>
                <a:ea typeface="ＭＳ Ｐゴシック" charset="0"/>
                <a:cs typeface="Calibri" charset="0"/>
              </a:rPr>
              <a:t> ay </a:t>
            </a:r>
            <a:r>
              <a:rPr lang="en-US" dirty="0" err="1" smtClean="0">
                <a:latin typeface="Calibri" charset="0"/>
                <a:ea typeface="ＭＳ Ｐゴシック" charset="0"/>
                <a:cs typeface="Calibri" charset="0"/>
              </a:rPr>
              <a:t>ipinaalaala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kanila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a:t>
            </a:r>
            <a:r>
              <a:rPr lang="en-US" dirty="0" smtClean="0">
                <a:latin typeface="Calibri" charset="0"/>
                <a:ea typeface="ＭＳ Ｐゴシック" charset="0"/>
                <a:cs typeface="Calibri" charset="0"/>
              </a:rPr>
              <a:t> Jesus, </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Aking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Ama</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patuloy</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kanyang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paggawa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hanggang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araw</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ito</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ako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rin</a:t>
            </a:r>
            <a:r>
              <a:rPr lang="en-US" baseline="0" dirty="0" smtClean="0">
                <a:latin typeface="Calibri" charset="0"/>
                <a:ea typeface="ＭＳ Ｐゴシック" charset="0"/>
                <a:cs typeface="Calibri" charset="0"/>
              </a:rPr>
              <a:t>, ay </a:t>
            </a:r>
            <a:r>
              <a:rPr lang="en-US" baseline="0" dirty="0" err="1" smtClean="0">
                <a:latin typeface="Calibri" charset="0"/>
                <a:ea typeface="ＭＳ Ｐゴシック" charset="0"/>
                <a:cs typeface="Calibri" charset="0"/>
              </a:rPr>
              <a:t>gumagawa</a:t>
            </a:r>
            <a:r>
              <a:rPr lang="en-US" baseline="0" dirty="0" smtClean="0">
                <a:latin typeface="Calibri" charset="0"/>
                <a:ea typeface="ＭＳ Ｐゴシック" charset="0"/>
                <a:cs typeface="Calibri" charset="0"/>
              </a:rPr>
              <a:t>’ ” (</a:t>
            </a:r>
            <a:r>
              <a:rPr lang="en-US" i="1" baseline="0" dirty="0" smtClean="0">
                <a:latin typeface="Calibri" charset="0"/>
                <a:ea typeface="ＭＳ Ｐゴシック" charset="0"/>
                <a:cs typeface="Calibri" charset="0"/>
              </a:rPr>
              <a:t>Juan 5:17, NIV</a:t>
            </a:r>
            <a:r>
              <a:rPr lang="en-US" i="0" baseline="0" dirty="0" smtClean="0">
                <a:latin typeface="Calibri" charset="0"/>
                <a:ea typeface="ＭＳ Ｐゴシック" charset="0"/>
                <a:cs typeface="Calibri" charset="0"/>
              </a:rPr>
              <a:t>). ¶ Kung </a:t>
            </a:r>
            <a:r>
              <a:rPr lang="en-US" i="0" baseline="0" dirty="0" err="1" smtClean="0">
                <a:latin typeface="Calibri" charset="0"/>
                <a:ea typeface="ＭＳ Ｐゴシック" charset="0"/>
                <a:cs typeface="Calibri" charset="0"/>
              </a:rPr>
              <a:t>hindi</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pinahintulutan</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ng</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Diyos</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ang</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pagpapagaling</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hindi</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sana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ito</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nangyari</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Pag</a:t>
            </a:r>
            <a:r>
              <a:rPr lang="en-US" i="0" baseline="0" dirty="0" smtClean="0">
                <a:latin typeface="Calibri" charset="0"/>
                <a:ea typeface="ＭＳ Ｐゴシック" charset="0"/>
                <a:cs typeface="Calibri" charset="0"/>
              </a:rPr>
              <a:t> dating </a:t>
            </a:r>
            <a:r>
              <a:rPr lang="en-US" i="0" baseline="0" dirty="0" err="1" smtClean="0">
                <a:latin typeface="Calibri" charset="0"/>
                <a:ea typeface="ＭＳ Ｐゴシック" charset="0"/>
                <a:cs typeface="Calibri" charset="0"/>
              </a:rPr>
              <a:t>sa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paghango</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sa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paghihirap</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ng</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tao</a:t>
            </a:r>
            <a:r>
              <a:rPr lang="en-US" i="0" baseline="0" dirty="0" smtClean="0">
                <a:latin typeface="Calibri" charset="0"/>
                <a:ea typeface="ＭＳ Ｐゴシック" charset="0"/>
                <a:cs typeface="Calibri" charset="0"/>
              </a:rPr>
              <a:t> ay </a:t>
            </a:r>
            <a:r>
              <a:rPr lang="en-US" i="0" baseline="0" dirty="0" err="1" smtClean="0">
                <a:latin typeface="Calibri" charset="0"/>
                <a:ea typeface="ＭＳ Ｐゴシック" charset="0"/>
                <a:cs typeface="Calibri" charset="0"/>
              </a:rPr>
              <a:t>hindi</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nagpapahinga</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ang</a:t>
            </a:r>
            <a:r>
              <a:rPr lang="en-US" i="0" baseline="0" dirty="0" smtClean="0">
                <a:latin typeface="Calibri" charset="0"/>
                <a:ea typeface="ＭＳ Ｐゴシック" charset="0"/>
                <a:cs typeface="Calibri" charset="0"/>
              </a:rPr>
              <a:t> </a:t>
            </a:r>
            <a:r>
              <a:rPr lang="en-US" i="0" baseline="0" dirty="0" err="1" smtClean="0">
                <a:latin typeface="Calibri" charset="0"/>
                <a:ea typeface="ＭＳ Ｐゴシック" charset="0"/>
                <a:cs typeface="Calibri" charset="0"/>
              </a:rPr>
              <a:t>Diyos</a:t>
            </a:r>
            <a:r>
              <a:rPr lang="en-US" i="0" baseline="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62C85FFC-B279-FD45-8EBC-3504A602523C}" type="slidenum">
              <a:rPr lang="en-US" sz="1200"/>
              <a:pPr/>
              <a:t>2</a:t>
            </a:fld>
            <a:endParaRPr 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Calibri" charset="0"/>
              </a:rPr>
              <a:t>Si Cristo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Kanyang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Kautusan</a:t>
            </a:r>
            <a:endParaRPr lang="en-US" dirty="0">
              <a:latin typeface="Calibri" charset="0"/>
              <a:ea typeface="ＭＳ Ｐゴシック" charset="0"/>
              <a:cs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5A6DD085-7261-874F-B2CE-6F540531A00F}" type="slidenum">
              <a:rPr lang="en-US" sz="1200"/>
              <a:pPr/>
              <a:t>20</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Calibri" charset="0"/>
                <a:ea typeface="ＭＳ Ｐゴシック" charset="0"/>
                <a:cs typeface="Calibri" charset="0"/>
              </a:rPr>
              <a:t>Huling</a:t>
            </a:r>
            <a:r>
              <a:rPr lang="en-US" b="1" dirty="0">
                <a:latin typeface="Calibri" charset="0"/>
                <a:ea typeface="ＭＳ Ｐゴシック" charset="0"/>
                <a:cs typeface="Calibri" charset="0"/>
              </a:rPr>
              <a:t> </a:t>
            </a:r>
            <a:r>
              <a:rPr lang="en-US" b="1" dirty="0" err="1">
                <a:latin typeface="Calibri" charset="0"/>
                <a:ea typeface="ＭＳ Ｐゴシック" charset="0"/>
                <a:cs typeface="Calibri" charset="0"/>
              </a:rPr>
              <a:t>Pananalita</a:t>
            </a:r>
            <a:r>
              <a:rPr lang="en-US" b="1" dirty="0">
                <a:latin typeface="Calibri" charset="0"/>
                <a:ea typeface="ＭＳ Ｐゴシック" charset="0"/>
                <a:cs typeface="Calibri" charset="0"/>
              </a:rPr>
              <a:t>. </a:t>
            </a:r>
            <a:r>
              <a:rPr lang="en-US" dirty="0" smtClean="0">
                <a:latin typeface="Calibri" charset="0"/>
                <a:ea typeface="ＭＳ Ｐゴシック" charset="0"/>
                <a:cs typeface="Calibri" charset="0"/>
              </a:rPr>
              <a:t>Sa </a:t>
            </a:r>
            <a:r>
              <a:rPr lang="en-US" dirty="0" err="1" smtClean="0">
                <a:latin typeface="Calibri" charset="0"/>
                <a:ea typeface="ＭＳ Ｐゴシック" charset="0"/>
                <a:cs typeface="Calibri" charset="0"/>
              </a:rPr>
              <a:t>kanyang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bukod</a:t>
            </a:r>
            <a:r>
              <a:rPr lang="en-US" dirty="0" smtClean="0">
                <a:latin typeface="Calibri" charset="0"/>
                <a:ea typeface="ＭＳ Ｐゴシック" charset="0"/>
                <a:cs typeface="Calibri" charset="0"/>
              </a:rPr>
              <a:t>-tanging </a:t>
            </a:r>
            <a:r>
              <a:rPr lang="en-US" dirty="0" err="1" smtClean="0">
                <a:latin typeface="Calibri" charset="0"/>
                <a:ea typeface="ＭＳ Ｐゴシック" charset="0"/>
                <a:cs typeface="Calibri" charset="0"/>
              </a:rPr>
              <a:t>paraan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Sabbath ay </a:t>
            </a:r>
            <a:r>
              <a:rPr lang="en-US" dirty="0" err="1" smtClean="0">
                <a:latin typeface="Calibri" charset="0"/>
                <a:ea typeface="ＭＳ Ｐゴシック" charset="0"/>
                <a:cs typeface="Calibri" charset="0"/>
              </a:rPr>
              <a:t>nagbibigay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isang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pananaw</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bumabalik</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pinaka-unang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kasaysayan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daigdig</a:t>
            </a:r>
            <a:r>
              <a:rPr lang="en-US" dirty="0" smtClean="0">
                <a:latin typeface="Calibri" charset="0"/>
                <a:ea typeface="ＭＳ Ｐゴシック" charset="0"/>
                <a:cs typeface="Calibri" charset="0"/>
              </a:rPr>
              <a:t> at </a:t>
            </a:r>
            <a:r>
              <a:rPr lang="en-US" dirty="0" err="1" smtClean="0">
                <a:latin typeface="Calibri" charset="0"/>
                <a:ea typeface="ＭＳ Ｐゴシック" charset="0"/>
                <a:cs typeface="Calibri" charset="0"/>
              </a:rPr>
              <a:t>umaabot</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hanggang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hinaharap</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kapalaran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sangkatauhan</a:t>
            </a:r>
            <a:r>
              <a:rPr lang="en-US" dirty="0" smtClean="0">
                <a:latin typeface="Calibri" charset="0"/>
                <a:ea typeface="ＭＳ Ｐゴシック" charset="0"/>
                <a:cs typeface="Calibri" charset="0"/>
              </a:rPr>
              <a:t>. ¶ </a:t>
            </a:r>
            <a:r>
              <a:rPr lang="en-US" dirty="0" err="1" smtClean="0">
                <a:latin typeface="Calibri" charset="0"/>
                <a:ea typeface="ＭＳ Ｐゴシック" charset="0"/>
                <a:cs typeface="Calibri" charset="0"/>
              </a:rPr>
              <a:t>Muli</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masasabi</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natin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Sabbath ay </a:t>
            </a:r>
            <a:r>
              <a:rPr lang="en-US" dirty="0" err="1" smtClean="0">
                <a:latin typeface="Calibri" charset="0"/>
                <a:ea typeface="ＭＳ Ｐゴシック" charset="0"/>
                <a:cs typeface="Calibri" charset="0"/>
              </a:rPr>
              <a:t>kapwa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nakaturo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Paglalang</a:t>
            </a:r>
            <a:r>
              <a:rPr lang="en-US" dirty="0" smtClean="0">
                <a:latin typeface="Calibri" charset="0"/>
                <a:ea typeface="ＭＳ Ｐゴシック" charset="0"/>
                <a:cs typeface="Calibri" charset="0"/>
              </a:rPr>
              <a:t> at </a:t>
            </a:r>
            <a:r>
              <a:rPr lang="en-US" dirty="0" err="1" smtClean="0">
                <a:latin typeface="Calibri" charset="0"/>
                <a:ea typeface="ＭＳ Ｐゴシック" charset="0"/>
                <a:cs typeface="Calibri" charset="0"/>
              </a:rPr>
              <a:t>Pagtubos</a:t>
            </a:r>
            <a:r>
              <a:rPr lang="en-US"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a:p>
            <a:pPr eaLnBrk="1" hangingPunct="1"/>
            <a:endParaRPr lang="en-US" dirty="0">
              <a:latin typeface="Calibri" charset="0"/>
              <a:ea typeface="ＭＳ Ｐゴシック" charset="0"/>
              <a:cs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539B8E46-A63B-6546-B6F1-6D7218859302}" type="slidenum">
              <a:rPr lang="en-US" sz="1200"/>
              <a:pPr/>
              <a:t>3</a:t>
            </a:fld>
            <a:endParaRPr lang="en-US" sz="12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Calibri" charset="0"/>
              </a:rPr>
              <a:t>Ika-5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liksyon</a:t>
            </a:r>
            <a:endParaRPr lang="en-US" dirty="0">
              <a:latin typeface="Calibri" charset="0"/>
              <a:ea typeface="ＭＳ Ｐゴシック" charset="0"/>
              <a:cs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6E46364-4052-8049-8256-CDF54774DCA3}" type="slidenum">
              <a:rPr lang="en-US" sz="1200"/>
              <a:pPr/>
              <a:t>4</a:t>
            </a:fld>
            <a:endParaRPr lang="en-US" sz="1200"/>
          </a:p>
        </p:txBody>
      </p:sp>
      <p:sp>
        <p:nvSpPr>
          <p:cNvPr id="12290" name="Rectangle 2"/>
          <p:cNvSpPr>
            <a:spLocks noGrp="1" noRot="1" noChangeAspect="1" noChangeArrowheads="1"/>
          </p:cNvSpPr>
          <p:nvPr>
            <p:ph type="sldImg"/>
          </p:nvPr>
        </p:nvSpPr>
        <p:spPr>
          <a:solidFill>
            <a:srgbClr val="FFFFFF"/>
          </a:solidFill>
          <a:ln/>
        </p:spPr>
      </p:sp>
      <p:sp>
        <p:nvSpPr>
          <p:cNvPr id="12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latin typeface="Calibri" charset="0"/>
                <a:ea typeface="ＭＳ Ｐゴシック" charset="0"/>
                <a:cs typeface="Calibri" charset="0"/>
              </a:rPr>
              <a:t>Ang Ating Mithiin. </a:t>
            </a:r>
            <a:r>
              <a:rPr lang="en-US">
                <a:latin typeface="Calibri" charset="0"/>
                <a:ea typeface="ＭＳ Ｐゴシック" charset="0"/>
                <a:cs typeface="Calibri" charset="0"/>
              </a:rPr>
              <a:t>Ating pag-aaralan ang kautusan, lalo na ang katanungan kung bakit napakaraming Kristiyano—na hindi nauunawaan ang relasyon sa pagitan ng kautusan at biyaya—ay nahulog sa bitag ng pagtanggi sa patuloy na bisa ng Sampung Utos, ¶ kaya walang-malay na tinutulungan ang tangkang “</a:t>
            </a:r>
            <a:r>
              <a:rPr lang="en-US" altLang="ja-JP">
                <a:latin typeface="Calibri" charset="0"/>
                <a:ea typeface="ＭＳ Ｐゴシック" charset="0"/>
                <a:cs typeface="Calibri" charset="0"/>
              </a:rPr>
              <a:t>ibagsak</a:t>
            </a:r>
            <a:r>
              <a:rPr lang="en-US">
                <a:latin typeface="Calibri" charset="0"/>
                <a:ea typeface="ＭＳ Ｐゴシック" charset="0"/>
                <a:cs typeface="Calibri" charset="0"/>
              </a:rPr>
              <a:t>”</a:t>
            </a:r>
            <a:r>
              <a:rPr lang="en-US" altLang="ja-JP">
                <a:latin typeface="Calibri" charset="0"/>
                <a:ea typeface="ＭＳ Ｐゴシック" charset="0"/>
                <a:cs typeface="Calibri" charset="0"/>
              </a:rPr>
              <a:t> ang kautusan ng Diyos.</a:t>
            </a:r>
            <a:endParaRPr lang="en-US">
              <a:latin typeface="Calibri" charset="0"/>
              <a:ea typeface="ＭＳ Ｐゴシック" charset="0"/>
              <a:cs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5502439-86DE-CA4C-903C-858FFEF73092}" type="slidenum">
              <a:rPr lang="en-US" sz="1200"/>
              <a:pPr/>
              <a:t>5</a:t>
            </a:fld>
            <a:endParaRPr lang="en-US" sz="1200"/>
          </a:p>
        </p:txBody>
      </p:sp>
      <p:sp>
        <p:nvSpPr>
          <p:cNvPr id="14338" name="Rectangle 2"/>
          <p:cNvSpPr>
            <a:spLocks noGrp="1" noRot="1" noChangeAspect="1" noChangeArrowheads="1"/>
          </p:cNvSpPr>
          <p:nvPr>
            <p:ph type="sldImg"/>
          </p:nvPr>
        </p:nvSpPr>
        <p:spPr>
          <a:solidFill>
            <a:srgbClr val="FFFFFF"/>
          </a:solidFill>
          <a:ln/>
        </p:spPr>
      </p:sp>
      <p:sp>
        <p:nvSpPr>
          <p:cNvPr id="143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Calibri" charset="0"/>
                <a:ea typeface="ＭＳ Ｐゴシック" charset="0"/>
                <a:cs typeface="Calibri" charset="0"/>
              </a:rPr>
              <a:t>Si Cristo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Sabbath</a:t>
            </a:r>
            <a:endParaRPr lang="en-US" dirty="0">
              <a:latin typeface="Calibri" charset="0"/>
              <a:ea typeface="ＭＳ Ｐゴシック" charset="0"/>
              <a:cs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76CF726-591D-724A-917E-BCA527054EFB}" type="slidenum">
              <a:rPr lang="en-US" sz="1200"/>
              <a:pPr/>
              <a:t>6</a:t>
            </a:fld>
            <a:endParaRPr lang="en-US" sz="1200"/>
          </a:p>
        </p:txBody>
      </p:sp>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Calibri" charset="0"/>
                <a:ea typeface="ＭＳ Ｐゴシック" charset="0"/>
                <a:cs typeface="Calibri" charset="0"/>
              </a:rPr>
              <a:t>Susing</a:t>
            </a:r>
            <a:r>
              <a:rPr lang="en-US" b="1" dirty="0">
                <a:latin typeface="Calibri" charset="0"/>
                <a:ea typeface="ＭＳ Ｐゴシック" charset="0"/>
                <a:cs typeface="Calibri" charset="0"/>
              </a:rPr>
              <a:t> </a:t>
            </a:r>
            <a:r>
              <a:rPr lang="en-US" b="1" dirty="0" err="1">
                <a:latin typeface="Calibri" charset="0"/>
                <a:ea typeface="ＭＳ Ｐゴシック" charset="0"/>
                <a:cs typeface="Calibri" charset="0"/>
              </a:rPr>
              <a:t>Talata</a:t>
            </a:r>
            <a:r>
              <a:rPr lang="en-US" dirty="0">
                <a:latin typeface="Calibri" charset="0"/>
                <a:ea typeface="ＭＳ Ｐゴシック" charset="0"/>
                <a:cs typeface="Calibri" charset="0"/>
              </a:rPr>
              <a:t>. </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Sabbath ay </a:t>
            </a:r>
            <a:r>
              <a:rPr lang="en-US" dirty="0" err="1" smtClean="0">
                <a:latin typeface="Calibri" charset="0"/>
                <a:ea typeface="ＭＳ Ｐゴシック" charset="0"/>
                <a:cs typeface="Calibri" charset="0"/>
              </a:rPr>
              <a:t>ginawa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para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tao</a:t>
            </a:r>
            <a:r>
              <a:rPr lang="en-US" dirty="0" smtClean="0">
                <a:latin typeface="Calibri" charset="0"/>
                <a:ea typeface="ＭＳ Ｐゴシック" charset="0"/>
                <a:cs typeface="Calibri" charset="0"/>
              </a:rPr>
              <a:t>, at </a:t>
            </a:r>
            <a:r>
              <a:rPr lang="en-US" dirty="0" err="1" smtClean="0">
                <a:latin typeface="Calibri" charset="0"/>
                <a:ea typeface="ＭＳ Ｐゴシック" charset="0"/>
                <a:cs typeface="Calibri" charset="0"/>
              </a:rPr>
              <a:t>hindi</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tao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para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Sabbath. </a:t>
            </a:r>
            <a:r>
              <a:rPr lang="en-US" dirty="0" err="1" smtClean="0">
                <a:latin typeface="Calibri" charset="0"/>
                <a:ea typeface="ＭＳ Ｐゴシック" charset="0"/>
                <a:cs typeface="Calibri" charset="0"/>
              </a:rPr>
              <a:t>Kaya’t</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Anak</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Tao ay </a:t>
            </a:r>
            <a:r>
              <a:rPr lang="en-US" dirty="0" err="1" smtClean="0">
                <a:latin typeface="Calibri" charset="0"/>
                <a:ea typeface="ＭＳ Ｐゴシック" charset="0"/>
                <a:cs typeface="Calibri" charset="0"/>
              </a:rPr>
              <a:t>Panginoon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maging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Sabbath.’ ”</a:t>
            </a:r>
            <a:endParaRPr lang="en-US" dirty="0">
              <a:latin typeface="Calibri" charset="0"/>
              <a:ea typeface="ＭＳ Ｐゴシック" charset="0"/>
              <a:cs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F0869326-7537-1943-924D-3E5415E149CE}" type="slidenum">
              <a:rPr lang="en-US" sz="1200"/>
              <a:pPr/>
              <a:t>7</a:t>
            </a:fld>
            <a:endParaRPr lang="en-US" sz="12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Calibri" charset="0"/>
                <a:ea typeface="ＭＳ Ｐゴシック" charset="0"/>
                <a:cs typeface="Calibri" charset="0"/>
              </a:rPr>
              <a:t>Panimulang</a:t>
            </a:r>
            <a:r>
              <a:rPr lang="en-US" b="1" dirty="0">
                <a:latin typeface="Calibri" charset="0"/>
                <a:ea typeface="ＭＳ Ｐゴシック" charset="0"/>
                <a:cs typeface="Calibri" charset="0"/>
              </a:rPr>
              <a:t> </a:t>
            </a:r>
            <a:r>
              <a:rPr lang="en-US" b="1" dirty="0" err="1">
                <a:latin typeface="Calibri" charset="0"/>
                <a:ea typeface="ＭＳ Ｐゴシック" charset="0"/>
                <a:cs typeface="Calibri" charset="0"/>
              </a:rPr>
              <a:t>Salita</a:t>
            </a:r>
            <a:r>
              <a:rPr lang="en-US" b="1" dirty="0">
                <a:latin typeface="Calibri" charset="0"/>
                <a:ea typeface="ＭＳ Ｐゴシック" charset="0"/>
                <a:cs typeface="Calibri" charset="0"/>
              </a:rPr>
              <a:t>. </a:t>
            </a:r>
            <a:r>
              <a:rPr lang="en-US" dirty="0" err="1" smtClean="0">
                <a:latin typeface="Calibri" charset="0"/>
                <a:ea typeface="ＭＳ Ｐゴシック" charset="0"/>
                <a:cs typeface="Calibri" charset="0"/>
              </a:rPr>
              <a:t>Tuwirang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tinutukoy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Exodo</a:t>
            </a:r>
            <a:r>
              <a:rPr lang="en-US" dirty="0" smtClean="0">
                <a:latin typeface="Calibri" charset="0"/>
                <a:ea typeface="ＭＳ Ｐゴシック" charset="0"/>
                <a:cs typeface="Calibri" charset="0"/>
              </a:rPr>
              <a:t> 8:11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Genesis 2:3 </a:t>
            </a:r>
            <a:r>
              <a:rPr lang="en-US" dirty="0" err="1" smtClean="0">
                <a:latin typeface="Calibri" charset="0"/>
                <a:ea typeface="ＭＳ Ｐゴシック" charset="0"/>
                <a:cs typeface="Calibri" charset="0"/>
              </a:rPr>
              <a:t>samantalang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itinataas</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nito</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katotohanan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kapwa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pinagpala</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pinabanal</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Diyos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araw</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Sabbath. </a:t>
            </a:r>
            <a:r>
              <a:rPr lang="en-US" baseline="0" dirty="0" err="1" smtClean="0">
                <a:latin typeface="Calibri" charset="0"/>
                <a:ea typeface="ＭＳ Ｐゴシック" charset="0"/>
                <a:cs typeface="Calibri" charset="0"/>
              </a:rPr>
              <a:t>Tumuturo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Deuteronomio</a:t>
            </a:r>
            <a:r>
              <a:rPr lang="en-US" baseline="0" dirty="0" smtClean="0">
                <a:latin typeface="Calibri" charset="0"/>
                <a:ea typeface="ＭＳ Ｐゴシック" charset="0"/>
                <a:cs typeface="Calibri" charset="0"/>
              </a:rPr>
              <a:t> 5:15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banal </a:t>
            </a:r>
            <a:r>
              <a:rPr lang="en-US" baseline="0" dirty="0" err="1" smtClean="0">
                <a:latin typeface="Calibri" charset="0"/>
                <a:ea typeface="ＭＳ Ｐゴシック" charset="0"/>
                <a:cs typeface="Calibri" charset="0"/>
              </a:rPr>
              <a:t>na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pagliligtas</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Israel </a:t>
            </a:r>
            <a:r>
              <a:rPr lang="en-US" baseline="0" dirty="0" err="1" smtClean="0">
                <a:latin typeface="Calibri" charset="0"/>
                <a:ea typeface="ＭＳ Ｐゴシック" charset="0"/>
                <a:cs typeface="Calibri" charset="0"/>
              </a:rPr>
              <a:t>mula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pagkaalipin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Ehipto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bilang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dahilan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para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pangingilin</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Sabbath. ¶ Kaya, </a:t>
            </a:r>
            <a:r>
              <a:rPr lang="en-US" baseline="0" dirty="0" err="1" smtClean="0">
                <a:latin typeface="Calibri" charset="0"/>
                <a:ea typeface="ＭＳ Ｐゴシック" charset="0"/>
                <a:cs typeface="Calibri" charset="0"/>
              </a:rPr>
              <a:t>ang</a:t>
            </a:r>
            <a:r>
              <a:rPr lang="en-US" baseline="0" dirty="0" smtClean="0">
                <a:latin typeface="Calibri" charset="0"/>
                <a:ea typeface="ＭＳ Ｐゴシック" charset="0"/>
                <a:cs typeface="Calibri" charset="0"/>
              </a:rPr>
              <a:t> Sabbath ay </a:t>
            </a:r>
            <a:r>
              <a:rPr lang="en-US" baseline="0" dirty="0" err="1" smtClean="0">
                <a:latin typeface="Calibri" charset="0"/>
                <a:ea typeface="ＭＳ Ｐゴシック" charset="0"/>
                <a:cs typeface="Calibri" charset="0"/>
              </a:rPr>
              <a:t>isang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simbolo</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Paglalang</a:t>
            </a:r>
            <a:r>
              <a:rPr lang="en-US" baseline="0" dirty="0" smtClean="0">
                <a:latin typeface="Calibri" charset="0"/>
                <a:ea typeface="ＭＳ Ｐゴシック" charset="0"/>
                <a:cs typeface="Calibri" charset="0"/>
              </a:rPr>
              <a:t> at </a:t>
            </a:r>
            <a:r>
              <a:rPr lang="en-US" baseline="0" dirty="0" err="1" smtClean="0">
                <a:latin typeface="Calibri" charset="0"/>
                <a:ea typeface="ＭＳ Ｐゴシック" charset="0"/>
                <a:cs typeface="Calibri" charset="0"/>
              </a:rPr>
              <a:t>Pagtubos</a:t>
            </a:r>
            <a:r>
              <a:rPr lang="en-US" baseline="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294640A-8623-F84F-91AC-A91F63E5CC43}" type="slidenum">
              <a:rPr lang="en-US" sz="1200"/>
              <a:pPr/>
              <a:t>8</a:t>
            </a:fld>
            <a:endParaRPr lang="en-US" sz="1200"/>
          </a:p>
        </p:txBody>
      </p:sp>
      <p:sp>
        <p:nvSpPr>
          <p:cNvPr id="20482" name="Rectangle 2"/>
          <p:cNvSpPr>
            <a:spLocks noGrp="1" noRot="1" noChangeAspect="1" noChangeArrowheads="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Calibri" charset="0"/>
                <a:ea typeface="ＭＳ Ｐゴシック" charset="0"/>
                <a:cs typeface="Calibri" charset="0"/>
              </a:rPr>
              <a:t>1. </a:t>
            </a:r>
            <a:r>
              <a:rPr lang="en-US" dirty="0" err="1" smtClean="0">
                <a:latin typeface="Calibri" charset="0"/>
                <a:ea typeface="ＭＳ Ｐゴシック" charset="0"/>
                <a:cs typeface="Calibri" charset="0"/>
              </a:rPr>
              <a:t>Isang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Panahon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para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Magpahinga</a:t>
            </a:r>
            <a:r>
              <a:rPr lang="en-US" dirty="0" smtClean="0">
                <a:latin typeface="Calibri" charset="0"/>
                <a:ea typeface="ＭＳ Ｐゴシック" charset="0"/>
                <a:cs typeface="Calibri" charset="0"/>
              </a:rPr>
              <a:t> at </a:t>
            </a:r>
            <a:r>
              <a:rPr lang="en-US" dirty="0" err="1" smtClean="0">
                <a:latin typeface="Calibri" charset="0"/>
                <a:ea typeface="ＭＳ Ｐゴシック" charset="0"/>
                <a:cs typeface="Calibri" charset="0"/>
              </a:rPr>
              <a:t>Sumamba</a:t>
            </a:r>
            <a:endParaRPr lang="en-US" dirty="0">
              <a:latin typeface="Calibri" charset="0"/>
              <a:ea typeface="ＭＳ Ｐゴシック" charset="0"/>
              <a:cs typeface="Calibri" charset="0"/>
            </a:endParaRPr>
          </a:p>
          <a:p>
            <a:pPr eaLnBrk="1" hangingPunct="1"/>
            <a:r>
              <a:rPr lang="en-US" dirty="0">
                <a:latin typeface="Calibri" charset="0"/>
                <a:ea typeface="ＭＳ Ｐゴシック" charset="0"/>
                <a:cs typeface="Calibri" charset="0"/>
              </a:rPr>
              <a:t>2. </a:t>
            </a:r>
            <a:r>
              <a:rPr lang="en-US" dirty="0" err="1" smtClean="0">
                <a:latin typeface="Calibri" charset="0"/>
                <a:ea typeface="ＭＳ Ｐゴシック" charset="0"/>
                <a:cs typeface="Calibri" charset="0"/>
              </a:rPr>
              <a:t>Isang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Panahon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para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Kapakinabangan</a:t>
            </a:r>
            <a:endParaRPr lang="en-US" dirty="0" smtClean="0">
              <a:latin typeface="Calibri" charset="0"/>
              <a:ea typeface="ＭＳ Ｐゴシック" charset="0"/>
              <a:cs typeface="Calibri" charset="0"/>
            </a:endParaRPr>
          </a:p>
          <a:p>
            <a:pPr eaLnBrk="1" hangingPunct="1"/>
            <a:r>
              <a:rPr lang="en-US" dirty="0" smtClean="0">
                <a:latin typeface="Calibri" charset="0"/>
                <a:ea typeface="ＭＳ Ｐゴシック" charset="0"/>
                <a:cs typeface="Calibri" charset="0"/>
              </a:rPr>
              <a:t>3</a:t>
            </a:r>
            <a:r>
              <a:rPr lang="en-US" dirty="0">
                <a:latin typeface="Calibri" charset="0"/>
                <a:ea typeface="ＭＳ Ｐゴシック" charset="0"/>
                <a:cs typeface="Calibri" charset="0"/>
              </a:rPr>
              <a:t>. </a:t>
            </a:r>
            <a:r>
              <a:rPr lang="en-US" dirty="0" err="1" smtClean="0">
                <a:latin typeface="Calibri" charset="0"/>
                <a:ea typeface="ＭＳ Ｐゴシック" charset="0"/>
                <a:cs typeface="Calibri" charset="0"/>
              </a:rPr>
              <a:t>Isang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Panahon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para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Pagpapagaling</a:t>
            </a:r>
            <a:endParaRPr lang="en-US" dirty="0">
              <a:latin typeface="Calibri" charset="0"/>
              <a:ea typeface="ＭＳ Ｐゴシック" charset="0"/>
              <a:cs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1C252D7-291F-144F-A159-61C576C290C6}" type="slidenum">
              <a:rPr lang="en-US" sz="1200"/>
              <a:pPr/>
              <a:t>9</a:t>
            </a:fld>
            <a:endParaRPr lang="en-US" sz="1200"/>
          </a:p>
        </p:txBody>
      </p:sp>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Calibri" charset="0"/>
                <a:ea typeface="ＭＳ Ｐゴシック" charset="0"/>
                <a:cs typeface="Calibri" charset="0"/>
              </a:rPr>
              <a:t>1. </a:t>
            </a:r>
            <a:r>
              <a:rPr lang="en-US" b="1" dirty="0" err="1" smtClean="0">
                <a:latin typeface="Calibri" charset="0"/>
                <a:ea typeface="ＭＳ Ｐゴシック" charset="0"/>
                <a:cs typeface="Calibri" charset="0"/>
              </a:rPr>
              <a:t>Isang</a:t>
            </a:r>
            <a:r>
              <a:rPr lang="en-US" b="1" dirty="0" smtClean="0">
                <a:latin typeface="Calibri" charset="0"/>
                <a:ea typeface="ＭＳ Ｐゴシック" charset="0"/>
                <a:cs typeface="Calibri" charset="0"/>
              </a:rPr>
              <a:t> </a:t>
            </a:r>
            <a:r>
              <a:rPr lang="en-US" b="1" dirty="0" err="1" smtClean="0">
                <a:latin typeface="Calibri" charset="0"/>
                <a:ea typeface="ＭＳ Ｐゴシック" charset="0"/>
                <a:cs typeface="Calibri" charset="0"/>
              </a:rPr>
              <a:t>Panahon</a:t>
            </a:r>
            <a:r>
              <a:rPr lang="en-US" b="1" baseline="0" dirty="0" smtClean="0">
                <a:latin typeface="Calibri" charset="0"/>
                <a:ea typeface="ＭＳ Ｐゴシック" charset="0"/>
                <a:cs typeface="Calibri" charset="0"/>
              </a:rPr>
              <a:t> </a:t>
            </a:r>
            <a:r>
              <a:rPr lang="en-US" b="1" baseline="0" dirty="0" err="1" smtClean="0">
                <a:latin typeface="Calibri" charset="0"/>
                <a:ea typeface="ＭＳ Ｐゴシック" charset="0"/>
                <a:cs typeface="Calibri" charset="0"/>
              </a:rPr>
              <a:t>para</a:t>
            </a:r>
            <a:r>
              <a:rPr lang="en-US" b="1" baseline="0" dirty="0" smtClean="0">
                <a:latin typeface="Calibri" charset="0"/>
                <a:ea typeface="ＭＳ Ｐゴシック" charset="0"/>
                <a:cs typeface="Calibri" charset="0"/>
              </a:rPr>
              <a:t> </a:t>
            </a:r>
            <a:r>
              <a:rPr lang="en-US" b="1" baseline="0" dirty="0" err="1" smtClean="0">
                <a:latin typeface="Calibri" charset="0"/>
                <a:ea typeface="ＭＳ Ｐゴシック" charset="0"/>
                <a:cs typeface="Calibri" charset="0"/>
              </a:rPr>
              <a:t>Magpahinga</a:t>
            </a:r>
            <a:r>
              <a:rPr lang="en-US" b="1" baseline="0" dirty="0" smtClean="0">
                <a:latin typeface="Calibri" charset="0"/>
                <a:ea typeface="ＭＳ Ｐゴシック" charset="0"/>
                <a:cs typeface="Calibri" charset="0"/>
              </a:rPr>
              <a:t> at </a:t>
            </a:r>
            <a:r>
              <a:rPr lang="en-US" b="1" baseline="0" dirty="0" err="1" smtClean="0">
                <a:latin typeface="Calibri" charset="0"/>
                <a:ea typeface="ＭＳ Ｐゴシック" charset="0"/>
                <a:cs typeface="Calibri" charset="0"/>
              </a:rPr>
              <a:t>Sumamba</a:t>
            </a:r>
            <a:r>
              <a:rPr lang="en-US" b="1" baseline="0" dirty="0" smtClean="0">
                <a:latin typeface="Calibri" charset="0"/>
                <a:ea typeface="ＭＳ Ｐゴシック" charset="0"/>
                <a:cs typeface="Calibri" charset="0"/>
              </a:rPr>
              <a:t>. </a:t>
            </a:r>
            <a:r>
              <a:rPr lang="en-US" dirty="0" smtClean="0">
                <a:latin typeface="Calibri" charset="0"/>
                <a:ea typeface="ＭＳ Ｐゴシック" charset="0"/>
                <a:cs typeface="Calibri" charset="0"/>
              </a:rPr>
              <a:t>“</a:t>
            </a:r>
            <a:r>
              <a:rPr lang="en-US" dirty="0" err="1" smtClean="0">
                <a:latin typeface="Calibri" charset="0"/>
                <a:ea typeface="ＭＳ Ｐゴシック" charset="0"/>
                <a:cs typeface="Calibri" charset="0"/>
              </a:rPr>
              <a:t>Dumating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siya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Nazaret</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kanyang</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nilakhan</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Siya’y</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pumasok</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sinagoga</a:t>
            </a:r>
            <a:r>
              <a:rPr lang="en-US" dirty="0" smtClean="0">
                <a:latin typeface="Calibri" charset="0"/>
                <a:ea typeface="ＭＳ Ｐゴシック" charset="0"/>
                <a:cs typeface="Calibri" charset="0"/>
              </a:rPr>
              <a:t> </a:t>
            </a:r>
            <a:r>
              <a:rPr lang="en-US" dirty="0" err="1" smtClean="0">
                <a:latin typeface="Calibri" charset="0"/>
                <a:ea typeface="ＭＳ Ｐゴシック" charset="0"/>
                <a:cs typeface="Calibri" charset="0"/>
              </a:rPr>
              <a:t>nang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araw</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Sabbath, </a:t>
            </a:r>
            <a:r>
              <a:rPr lang="en-US" baseline="0" dirty="0" err="1" smtClean="0">
                <a:latin typeface="Calibri" charset="0"/>
                <a:ea typeface="ＭＳ Ｐゴシック" charset="0"/>
                <a:cs typeface="Calibri" charset="0"/>
              </a:rPr>
              <a:t>tulad</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kanyang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nakaugalian</a:t>
            </a:r>
            <a:r>
              <a:rPr lang="en-US" baseline="0" dirty="0" smtClean="0">
                <a:latin typeface="Calibri" charset="0"/>
                <a:ea typeface="ＭＳ Ｐゴシック" charset="0"/>
                <a:cs typeface="Calibri" charset="0"/>
              </a:rPr>
              <a:t> ¶ at </a:t>
            </a:r>
            <a:r>
              <a:rPr lang="en-US" baseline="0" dirty="0" err="1" smtClean="0">
                <a:latin typeface="Calibri" charset="0"/>
                <a:ea typeface="ＭＳ Ｐゴシック" charset="0"/>
                <a:cs typeface="Calibri" charset="0"/>
              </a:rPr>
              <a:t>tumindig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siya</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upang</a:t>
            </a:r>
            <a:r>
              <a:rPr lang="en-US" baseline="0" dirty="0" smtClean="0">
                <a:latin typeface="Calibri" charset="0"/>
                <a:ea typeface="ＭＳ Ｐゴシック" charset="0"/>
                <a:cs typeface="Calibri" charset="0"/>
              </a:rPr>
              <a:t> </a:t>
            </a:r>
            <a:r>
              <a:rPr lang="en-US" baseline="0" dirty="0" err="1" smtClean="0">
                <a:latin typeface="Calibri" charset="0"/>
                <a:ea typeface="ＭＳ Ｐゴシック" charset="0"/>
                <a:cs typeface="Calibri" charset="0"/>
              </a:rPr>
              <a:t>bumasa</a:t>
            </a:r>
            <a:r>
              <a:rPr lang="en-US" baseline="0" dirty="0" smtClean="0">
                <a:latin typeface="Calibri" charset="0"/>
                <a:ea typeface="ＭＳ Ｐゴシック" charset="0"/>
                <a:cs typeface="Calibri" charset="0"/>
              </a:rPr>
              <a:t>.”</a:t>
            </a:r>
            <a:endParaRPr lang="en-US" dirty="0">
              <a:latin typeface="Calibri" charset="0"/>
              <a:ea typeface="ＭＳ Ｐゴシック" charset="0"/>
              <a:cs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5779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76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752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77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599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565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29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09580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8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155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1109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p:nvSpPr>
        <p:spPr bwMode="auto">
          <a:xfrm>
            <a:off x="609600" y="495300"/>
            <a:ext cx="8534400" cy="1270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7"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0"/>
            <a:ext cx="765175" cy="1152525"/>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1676400"/>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a:srcRect/>
          <a:stretch>
            <a:fillRect/>
          </a:stretch>
        </p:blipFill>
        <p:spPr bwMode="auto">
          <a:xfrm>
            <a:off x="2559050" y="2971800"/>
            <a:ext cx="4025900" cy="1517650"/>
          </a:xfrm>
          <a:prstGeom prst="rect">
            <a:avLst/>
          </a:prstGeom>
          <a:noFill/>
          <a:ln w="9525">
            <a:noFill/>
            <a:miter lim="800000"/>
            <a:headEnd/>
            <a:tailEnd/>
          </a:ln>
          <a:effectLst>
            <a:outerShdw blurRad="127000" dist="88900" dir="2700000" algn="ctr" rotWithShape="0">
              <a:srgbClr val="FF00FF">
                <a:alpha val="74998"/>
              </a:srgbClr>
            </a:outerShdw>
          </a:effectLst>
        </p:spPr>
      </p:pic>
      <p:pic>
        <p:nvPicPr>
          <p:cNvPr id="2068" name="Picture 20" descr="Untitled-1"/>
          <p:cNvPicPr>
            <a:picLocks noChangeAspect="1" noChangeArrowheads="1"/>
          </p:cNvPicPr>
          <p:nvPr/>
        </p:nvPicPr>
        <p:blipFill>
          <a:blip r:embed="rId5"/>
          <a:srcRect/>
          <a:stretch>
            <a:fillRect/>
          </a:stretch>
        </p:blipFill>
        <p:spPr bwMode="auto">
          <a:xfrm>
            <a:off x="5740400" y="3352800"/>
            <a:ext cx="366713" cy="533400"/>
          </a:xfrm>
          <a:prstGeom prst="rect">
            <a:avLst/>
          </a:prstGeom>
          <a:noFill/>
          <a:effectLst>
            <a:outerShdw blurRad="63500" dist="38099" dir="2700000" algn="ctr" rotWithShape="0">
              <a:schemeClr val="bg1">
                <a:alpha val="74998"/>
              </a:schemeClr>
            </a:outerShdw>
          </a:effectLst>
        </p:spPr>
      </p:pic>
      <p:sp>
        <p:nvSpPr>
          <p:cNvPr id="3076"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2630488" y="228600"/>
            <a:ext cx="3886200" cy="1016000"/>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defRPr/>
            </a:pPr>
            <a:r>
              <a:rPr lang="en-US" sz="2800" i="1" dirty="0" smtClean="0">
                <a:solidFill>
                  <a:srgbClr val="FFFF00"/>
                </a:solidFill>
                <a:latin typeface="Cambria" charset="0"/>
                <a:cs typeface="Cambria" charset="0"/>
              </a:rPr>
              <a:t>Adult Bible Study Guide</a:t>
            </a:r>
            <a:endParaRPr lang="en-US" sz="2800" dirty="0" smtClean="0">
              <a:solidFill>
                <a:srgbClr val="FFFF00"/>
              </a:solidFill>
              <a:latin typeface="Cambria" charset="0"/>
              <a:cs typeface="Cambria" charset="0"/>
            </a:endParaRPr>
          </a:p>
          <a:p>
            <a:pPr algn="ctr">
              <a:defRPr/>
            </a:pPr>
            <a:r>
              <a:rPr lang="en-US" sz="3200" dirty="0" smtClean="0">
                <a:latin typeface="Cambria" charset="0"/>
                <a:cs typeface="Cambria" charset="0"/>
              </a:rPr>
              <a:t>Apr • May • Jun 2014</a:t>
            </a:r>
            <a:endParaRPr lang="en-US" sz="2400" dirty="0" smtClean="0">
              <a:latin typeface="Cambria" charset="0"/>
              <a:ea typeface="Geneva" charset="0"/>
            </a:endParaRPr>
          </a:p>
        </p:txBody>
      </p:sp>
      <p:sp>
        <p:nvSpPr>
          <p:cNvPr id="8" name="Text Box 22"/>
          <p:cNvSpPr txBox="1">
            <a:spLocks noChangeArrowheads="1"/>
          </p:cNvSpPr>
          <p:nvPr/>
        </p:nvSpPr>
        <p:spPr bwMode="auto">
          <a:xfrm>
            <a:off x="685800" y="548640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a:latin typeface="Calibri" charset="0"/>
                <a:cs typeface="Calibri" charset="0"/>
              </a:rPr>
              <a:t>powerpoint presentation designed by claro ruiz vicente</a:t>
            </a:r>
            <a:endParaRPr lang="en-US" sz="2000">
              <a:latin typeface="Calibri" charset="0"/>
              <a:cs typeface="Calibri" charset="0"/>
            </a:endParaRPr>
          </a:p>
          <a:p>
            <a:pPr algn="ctr"/>
            <a:r>
              <a:rPr lang="en-US" sz="3200">
                <a:latin typeface="Calibri" charset="0"/>
                <a:cs typeface="Calibri" charset="0"/>
              </a:rPr>
              <a:t>http://clarovicente.weebly.com</a:t>
            </a:r>
            <a:endParaRPr lang="en-US" sz="2400">
              <a:solidFill>
                <a:srgbClr val="808080"/>
              </a:solidFill>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0" presetClass="entr" presetSubtype="0" repeatCount="indefinite" fill="hold" nodeType="afterEffect">
                                  <p:stCondLst>
                                    <p:cond delay="0"/>
                                  </p:stCondLst>
                                  <p:endCondLst>
                                    <p:cond evt="onNext" delay="0">
                                      <p:tgtEl>
                                        <p:sldTgt/>
                                      </p:tgtEl>
                                    </p:cond>
                                  </p:endCondLst>
                                  <p:childTnLst>
                                    <p:set>
                                      <p:cBhvr>
                                        <p:cTn id="6" dur="1" fill="hold">
                                          <p:stCondLst>
                                            <p:cond delay="0"/>
                                          </p:stCondLst>
                                        </p:cTn>
                                        <p:tgtEl>
                                          <p:spTgt spid="2061"/>
                                        </p:tgtEl>
                                        <p:attrNameLst>
                                          <p:attrName>style.visibility</p:attrName>
                                        </p:attrNameLst>
                                      </p:cBhvr>
                                      <p:to>
                                        <p:strVal val="visible"/>
                                      </p:to>
                                    </p:set>
                                    <p:animEffect transition="in" filter="fade">
                                      <p:cBhvr>
                                        <p:cTn id="7" dur="2000"/>
                                        <p:tgtEl>
                                          <p:spTgt spid="2061"/>
                                        </p:tgtEl>
                                      </p:cBhvr>
                                    </p:animEffect>
                                  </p:childTnLst>
                                </p:cTn>
                              </p:par>
                            </p:childTnLst>
                          </p:cTn>
                        </p:par>
                        <p:par>
                          <p:cTn id="8" fill="hold" nodeType="afterGroup">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p:cTn id="11"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573918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A Time for Rest and Worship</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A Special Time with the Creator</a:t>
            </a:r>
            <a:endParaRPr lang="en-US" sz="2400" dirty="0">
              <a:latin typeface="Cambria" charset="0"/>
              <a:cs typeface="Cambria" charset="0"/>
            </a:endParaRPr>
          </a:p>
        </p:txBody>
      </p:sp>
      <p:sp>
        <p:nvSpPr>
          <p:cNvPr id="6" name="Text Box 3"/>
          <p:cNvSpPr txBox="1">
            <a:spLocks noChangeArrowheads="1"/>
          </p:cNvSpPr>
          <p:nvPr/>
        </p:nvSpPr>
        <p:spPr bwMode="auto">
          <a:xfrm>
            <a:off x="266700" y="1295400"/>
            <a:ext cx="8610600" cy="502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ts val="4800"/>
              </a:lnSpc>
            </a:pPr>
            <a:r>
              <a:rPr lang="en-US" b="1" dirty="0" smtClean="0">
                <a:latin typeface="Calibri"/>
                <a:cs typeface="Calibri"/>
              </a:rPr>
              <a:t>MOST OF </a:t>
            </a:r>
            <a:r>
              <a:rPr lang="en-US" sz="4400" dirty="0" smtClean="0">
                <a:latin typeface="Calibri"/>
                <a:cs typeface="Calibri"/>
              </a:rPr>
              <a:t>the </a:t>
            </a:r>
            <a:r>
              <a:rPr lang="en-US" sz="4400" dirty="0">
                <a:latin typeface="Calibri"/>
                <a:cs typeface="Calibri"/>
              </a:rPr>
              <a:t>Sabbath texts in the </a:t>
            </a:r>
            <a:r>
              <a:rPr lang="en-US" sz="4400" dirty="0" smtClean="0">
                <a:latin typeface="Calibri"/>
                <a:cs typeface="Calibri"/>
              </a:rPr>
              <a:t> Old </a:t>
            </a:r>
            <a:r>
              <a:rPr lang="en-US" sz="4400" dirty="0">
                <a:latin typeface="Calibri"/>
                <a:cs typeface="Calibri"/>
              </a:rPr>
              <a:t>Testament speak of the Sabbath as a day of </a:t>
            </a:r>
            <a:r>
              <a:rPr lang="en-US" sz="4400" dirty="0" smtClean="0">
                <a:latin typeface="Calibri"/>
                <a:cs typeface="Calibri"/>
              </a:rPr>
              <a:t>rest.</a:t>
            </a:r>
          </a:p>
          <a:p>
            <a:pPr algn="ctr">
              <a:lnSpc>
                <a:spcPts val="4800"/>
              </a:lnSpc>
            </a:pPr>
            <a:r>
              <a:rPr lang="en-US" sz="4400" dirty="0" smtClean="0">
                <a:latin typeface="Calibri"/>
                <a:cs typeface="Calibri"/>
              </a:rPr>
              <a:t>The </a:t>
            </a:r>
            <a:r>
              <a:rPr lang="en-US" sz="4400" dirty="0">
                <a:latin typeface="Calibri"/>
                <a:cs typeface="Calibri"/>
              </a:rPr>
              <a:t>understanding of “rest” in </a:t>
            </a:r>
            <a:r>
              <a:rPr lang="en-US" sz="4400" dirty="0" smtClean="0">
                <a:latin typeface="Calibri"/>
                <a:cs typeface="Calibri"/>
              </a:rPr>
              <a:t>  many </a:t>
            </a:r>
            <a:r>
              <a:rPr lang="en-US" sz="4400" dirty="0">
                <a:latin typeface="Calibri"/>
                <a:cs typeface="Calibri"/>
              </a:rPr>
              <a:t>modern languages may lead some to believe that the Sabbath should be spent sleeping and generally relaxing.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573918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A Time for Rest and Worship</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A Special Time with the Creator</a:t>
            </a:r>
            <a:endParaRPr lang="en-US" sz="2400" dirty="0">
              <a:latin typeface="Cambria" charset="0"/>
              <a:cs typeface="Cambria" charset="0"/>
            </a:endParaRPr>
          </a:p>
        </p:txBody>
      </p:sp>
      <p:sp>
        <p:nvSpPr>
          <p:cNvPr id="6" name="Text Box 3"/>
          <p:cNvSpPr txBox="1">
            <a:spLocks noChangeArrowheads="1"/>
          </p:cNvSpPr>
          <p:nvPr/>
        </p:nvSpPr>
        <p:spPr bwMode="auto">
          <a:xfrm>
            <a:off x="266700" y="1295400"/>
            <a:ext cx="8610600" cy="502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ts val="4800"/>
              </a:lnSpc>
            </a:pPr>
            <a:r>
              <a:rPr lang="en-US" sz="4400" dirty="0" smtClean="0">
                <a:latin typeface="Calibri"/>
                <a:cs typeface="Calibri"/>
              </a:rPr>
              <a:t>While </a:t>
            </a:r>
            <a:r>
              <a:rPr lang="en-US" sz="4400" dirty="0">
                <a:latin typeface="Calibri"/>
                <a:cs typeface="Calibri"/>
              </a:rPr>
              <a:t>we can definitely enjoy these activities on the Sabbath, the true meaning of </a:t>
            </a:r>
            <a:r>
              <a:rPr lang="en-US" sz="4400" i="1" dirty="0">
                <a:latin typeface="Calibri"/>
                <a:cs typeface="Calibri"/>
              </a:rPr>
              <a:t>rest </a:t>
            </a:r>
            <a:r>
              <a:rPr lang="en-US" sz="4400" dirty="0">
                <a:latin typeface="Calibri"/>
                <a:cs typeface="Calibri"/>
              </a:rPr>
              <a:t>is “cessation,” “stop,” or “pause.</a:t>
            </a:r>
            <a:r>
              <a:rPr lang="en-US" sz="4400" dirty="0" smtClean="0">
                <a:latin typeface="Calibri"/>
                <a:cs typeface="Calibri"/>
              </a:rPr>
              <a:t>”</a:t>
            </a:r>
          </a:p>
          <a:p>
            <a:pPr algn="ctr">
              <a:lnSpc>
                <a:spcPts val="4800"/>
              </a:lnSpc>
            </a:pPr>
            <a:r>
              <a:rPr lang="en-US" sz="4400" dirty="0" smtClean="0">
                <a:latin typeface="Calibri"/>
                <a:cs typeface="Calibri"/>
              </a:rPr>
              <a:t>The </a:t>
            </a:r>
            <a:r>
              <a:rPr lang="en-US" sz="4400" dirty="0">
                <a:latin typeface="Calibri"/>
                <a:cs typeface="Calibri"/>
              </a:rPr>
              <a:t>Sabbath is a time when we can take a break from the routine labor of the first six days and spend special time with the Creator. </a:t>
            </a:r>
          </a:p>
        </p:txBody>
      </p:sp>
    </p:spTree>
    <p:extLst>
      <p:ext uri="{BB962C8B-B14F-4D97-AF65-F5344CB8AC3E}">
        <p14:creationId xmlns:p14="http://schemas.microsoft.com/office/powerpoint/2010/main" val="1513204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573918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A Time for Rest and Worship</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A Special Time with the Creator</a:t>
            </a:r>
            <a:endParaRPr lang="en-US" sz="2400" dirty="0">
              <a:latin typeface="Cambria" charset="0"/>
              <a:cs typeface="Cambria" charset="0"/>
            </a:endParaRPr>
          </a:p>
        </p:txBody>
      </p:sp>
      <p:sp>
        <p:nvSpPr>
          <p:cNvPr id="6" name="Text Box 3"/>
          <p:cNvSpPr txBox="1">
            <a:spLocks noChangeArrowheads="1"/>
          </p:cNvSpPr>
          <p:nvPr/>
        </p:nvSpPr>
        <p:spPr bwMode="auto">
          <a:xfrm>
            <a:off x="266700" y="1295400"/>
            <a:ext cx="8610600" cy="56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ts val="4800"/>
              </a:lnSpc>
            </a:pPr>
            <a:r>
              <a:rPr lang="en-US" sz="4400" dirty="0">
                <a:latin typeface="Calibri"/>
                <a:cs typeface="Calibri"/>
              </a:rPr>
              <a:t>By the time of Christ, the Jews were holding a weekly divine worship service on the Sabbath </a:t>
            </a:r>
            <a:endParaRPr lang="en-US" sz="4400" dirty="0" smtClean="0">
              <a:latin typeface="Calibri"/>
              <a:cs typeface="Calibri"/>
            </a:endParaRPr>
          </a:p>
          <a:p>
            <a:pPr algn="ctr">
              <a:lnSpc>
                <a:spcPts val="4800"/>
              </a:lnSpc>
            </a:pPr>
            <a:r>
              <a:rPr lang="en-US" sz="4400" i="1" dirty="0" smtClean="0">
                <a:latin typeface="Calibri"/>
                <a:cs typeface="Calibri"/>
              </a:rPr>
              <a:t>(</a:t>
            </a:r>
            <a:r>
              <a:rPr lang="en-US" sz="4400" i="1" dirty="0">
                <a:latin typeface="Calibri"/>
                <a:cs typeface="Calibri"/>
              </a:rPr>
              <a:t>see Luke 4:16)</a:t>
            </a:r>
            <a:r>
              <a:rPr lang="en-US" sz="4400" i="1" dirty="0" smtClean="0">
                <a:latin typeface="Calibri"/>
                <a:cs typeface="Calibri"/>
              </a:rPr>
              <a:t>.</a:t>
            </a:r>
          </a:p>
          <a:p>
            <a:pPr algn="ctr">
              <a:lnSpc>
                <a:spcPts val="4800"/>
              </a:lnSpc>
            </a:pPr>
            <a:r>
              <a:rPr lang="en-US" sz="4400" dirty="0" smtClean="0">
                <a:latin typeface="Calibri"/>
                <a:cs typeface="Calibri"/>
              </a:rPr>
              <a:t>Those </a:t>
            </a:r>
            <a:r>
              <a:rPr lang="en-US" sz="4400" dirty="0">
                <a:latin typeface="Calibri"/>
                <a:cs typeface="Calibri"/>
              </a:rPr>
              <a:t>who lived in Jerusalem would attend special prayer services in the temple, where the liturgy was different from what it was on the other days of the week. </a:t>
            </a:r>
          </a:p>
        </p:txBody>
      </p:sp>
    </p:spTree>
    <p:extLst>
      <p:ext uri="{BB962C8B-B14F-4D97-AF65-F5344CB8AC3E}">
        <p14:creationId xmlns:p14="http://schemas.microsoft.com/office/powerpoint/2010/main" val="3478404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573918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1. </a:t>
            </a:r>
            <a:r>
              <a:rPr lang="en-US" sz="3200" i="1" dirty="0" smtClean="0">
                <a:solidFill>
                  <a:srgbClr val="FFFF00"/>
                </a:solidFill>
                <a:latin typeface="Cambria" charset="0"/>
                <a:cs typeface="Cambria" charset="0"/>
              </a:rPr>
              <a:t>A Time for Rest and Worship</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A Special Time with the Creator</a:t>
            </a:r>
            <a:endParaRPr lang="en-US" sz="2400" dirty="0">
              <a:latin typeface="Cambria" charset="0"/>
              <a:cs typeface="Cambria" charset="0"/>
            </a:endParaRPr>
          </a:p>
        </p:txBody>
      </p:sp>
      <p:sp>
        <p:nvSpPr>
          <p:cNvPr id="6" name="Text Box 3"/>
          <p:cNvSpPr txBox="1">
            <a:spLocks noChangeArrowheads="1"/>
          </p:cNvSpPr>
          <p:nvPr/>
        </p:nvSpPr>
        <p:spPr bwMode="auto">
          <a:xfrm>
            <a:off x="143226" y="1196752"/>
            <a:ext cx="8877300" cy="56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ts val="4800"/>
              </a:lnSpc>
            </a:pPr>
            <a:r>
              <a:rPr lang="en-US" sz="4400" dirty="0">
                <a:latin typeface="Calibri"/>
                <a:cs typeface="Calibri"/>
              </a:rPr>
              <a:t>Given their Jewish roots, it was only natural for early Christians to worship on the day prescribed in </a:t>
            </a:r>
            <a:r>
              <a:rPr lang="en-US" sz="4400" dirty="0" smtClean="0">
                <a:latin typeface="Calibri"/>
                <a:cs typeface="Calibri"/>
              </a:rPr>
              <a:t>the</a:t>
            </a:r>
          </a:p>
          <a:p>
            <a:pPr algn="ctr">
              <a:lnSpc>
                <a:spcPts val="4800"/>
              </a:lnSpc>
            </a:pPr>
            <a:r>
              <a:rPr lang="en-US" sz="4400" dirty="0" smtClean="0">
                <a:latin typeface="Calibri"/>
                <a:cs typeface="Calibri"/>
              </a:rPr>
              <a:t>Old </a:t>
            </a:r>
            <a:r>
              <a:rPr lang="en-US" sz="4400" dirty="0">
                <a:latin typeface="Calibri"/>
                <a:cs typeface="Calibri"/>
              </a:rPr>
              <a:t>Testament. Yet, almost twenty years after the ascension of Jesus, it was still Paul’s “custom” to attend a synagogue on the </a:t>
            </a:r>
            <a:r>
              <a:rPr lang="en-US" sz="4400" dirty="0" smtClean="0">
                <a:latin typeface="Calibri"/>
                <a:cs typeface="Calibri"/>
              </a:rPr>
              <a:t>Sabbath.</a:t>
            </a:r>
          </a:p>
          <a:p>
            <a:pPr algn="ctr">
              <a:lnSpc>
                <a:spcPts val="4800"/>
              </a:lnSpc>
            </a:pPr>
            <a:r>
              <a:rPr lang="en-US" sz="4400" b="1" spc="50" dirty="0" smtClean="0">
                <a:latin typeface="Calibri"/>
                <a:cs typeface="Calibri"/>
              </a:rPr>
              <a:t>Thus</a:t>
            </a:r>
            <a:r>
              <a:rPr lang="en-US" sz="4400" b="1" spc="50" dirty="0">
                <a:latin typeface="Calibri"/>
                <a:cs typeface="Calibri"/>
              </a:rPr>
              <a:t>, no biblical evidence shows that the first Christians kept </a:t>
            </a:r>
            <a:r>
              <a:rPr lang="en-US" sz="4400" b="1" spc="50" dirty="0" smtClean="0">
                <a:latin typeface="Calibri"/>
                <a:cs typeface="Calibri"/>
              </a:rPr>
              <a:t>Sunday. </a:t>
            </a:r>
            <a:endParaRPr lang="en-US" sz="4400" b="1" spc="50" dirty="0">
              <a:latin typeface="Calibri"/>
              <a:cs typeface="Calibri"/>
            </a:endParaRPr>
          </a:p>
        </p:txBody>
      </p:sp>
    </p:spTree>
    <p:extLst>
      <p:ext uri="{BB962C8B-B14F-4D97-AF65-F5344CB8AC3E}">
        <p14:creationId xmlns:p14="http://schemas.microsoft.com/office/powerpoint/2010/main" val="2927484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445156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Christ and the Sabbath</a:t>
            </a:r>
            <a:endParaRPr lang="en-US" sz="2800" dirty="0">
              <a:solidFill>
                <a:srgbClr val="FFFF00"/>
              </a:solidFill>
              <a:latin typeface="Cambria" charset="0"/>
              <a:cs typeface="Cambria" charset="0"/>
            </a:endParaRPr>
          </a:p>
          <a:p>
            <a:pPr>
              <a:lnSpc>
                <a:spcPct val="85000"/>
              </a:lnSpc>
            </a:pPr>
            <a:r>
              <a:rPr lang="en-US" sz="3200" dirty="0" smtClean="0">
                <a:latin typeface="Cambria" charset="0"/>
                <a:cs typeface="Cambria" charset="0"/>
              </a:rPr>
              <a:t>2</a:t>
            </a:r>
            <a:r>
              <a:rPr lang="en-US" sz="3200" dirty="0">
                <a:latin typeface="Cambria" charset="0"/>
                <a:cs typeface="Cambria" charset="0"/>
              </a:rPr>
              <a:t>. </a:t>
            </a:r>
            <a:r>
              <a:rPr lang="en-US" sz="3200" dirty="0" smtClean="0">
                <a:latin typeface="Cambria" charset="0"/>
                <a:cs typeface="Cambria" charset="0"/>
              </a:rPr>
              <a:t>A Time for Enjoyment</a:t>
            </a:r>
            <a:endParaRPr lang="en-US" sz="3200" dirty="0">
              <a:latin typeface="Cambria" charset="0"/>
              <a:cs typeface="Cambria" charset="0"/>
            </a:endParaRPr>
          </a:p>
        </p:txBody>
      </p:sp>
      <p:pic>
        <p:nvPicPr>
          <p:cNvPr id="2" name="Picture 1" descr="Lord of the Sabba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992" y="1397000"/>
            <a:ext cx="6195608" cy="3949700"/>
          </a:xfrm>
          <a:prstGeom prst="rect">
            <a:avLst/>
          </a:prstGeom>
        </p:spPr>
      </p:pic>
      <p:sp>
        <p:nvSpPr>
          <p:cNvPr id="3" name="Rectangle 2"/>
          <p:cNvSpPr/>
          <p:nvPr/>
        </p:nvSpPr>
        <p:spPr bwMode="auto">
          <a:xfrm>
            <a:off x="1422400" y="1346200"/>
            <a:ext cx="6400800" cy="403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6"/>
          <p:cNvSpPr txBox="1">
            <a:spLocks noChangeArrowheads="1"/>
          </p:cNvSpPr>
          <p:nvPr/>
        </p:nvSpPr>
        <p:spPr bwMode="auto">
          <a:xfrm>
            <a:off x="266700" y="1211263"/>
            <a:ext cx="8610600" cy="558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1200"/>
              </a:spcBef>
            </a:pPr>
            <a:r>
              <a:rPr lang="en-US" sz="3600" dirty="0" smtClean="0">
                <a:latin typeface="Cambria" charset="0"/>
                <a:cs typeface="Cambria" charset="0"/>
              </a:rPr>
              <a:t>Mark 2:27, 28 Phillips</a:t>
            </a:r>
            <a:endParaRPr lang="en-US" dirty="0">
              <a:latin typeface="Cambria" charset="0"/>
              <a:cs typeface="Cambria" charset="0"/>
            </a:endParaRPr>
          </a:p>
          <a:p>
            <a:pPr algn="ctr" eaLnBrk="1" hangingPunct="1">
              <a:lnSpc>
                <a:spcPts val="4800"/>
              </a:lnSpc>
              <a:spcBef>
                <a:spcPts val="1200"/>
              </a:spcBef>
            </a:pPr>
            <a:r>
              <a:rPr lang="en-US" altLang="ja-JP" b="1" dirty="0" smtClean="0">
                <a:latin typeface="Calibri" charset="0"/>
                <a:cs typeface="Calibri" charset="0"/>
              </a:rPr>
              <a:t>“ ‘THE SABBATH</a:t>
            </a:r>
            <a:r>
              <a:rPr lang="en-US" sz="4400" dirty="0" smtClean="0">
                <a:latin typeface="Calibri"/>
                <a:cs typeface="Calibri"/>
              </a:rPr>
              <a:t>,’ </a:t>
            </a:r>
            <a:r>
              <a:rPr lang="en-US" sz="4400" dirty="0">
                <a:latin typeface="Calibri"/>
                <a:cs typeface="Calibri"/>
              </a:rPr>
              <a:t>he continued, </a:t>
            </a:r>
            <a:r>
              <a:rPr lang="en-US" sz="4400" dirty="0" smtClean="0">
                <a:latin typeface="Calibri"/>
                <a:cs typeface="Calibri"/>
              </a:rPr>
              <a:t>‘was </a:t>
            </a:r>
            <a:r>
              <a:rPr lang="en-US" sz="4400" dirty="0">
                <a:latin typeface="Calibri"/>
                <a:cs typeface="Calibri"/>
              </a:rPr>
              <a:t>made for man’s sake; man was not made for the sake of the Sabbath. </a:t>
            </a:r>
            <a:endParaRPr lang="en-US" sz="4400" dirty="0" smtClean="0">
              <a:latin typeface="Calibri"/>
              <a:cs typeface="Calibri"/>
            </a:endParaRPr>
          </a:p>
          <a:p>
            <a:pPr algn="ctr" eaLnBrk="1" hangingPunct="1">
              <a:lnSpc>
                <a:spcPts val="4800"/>
              </a:lnSpc>
              <a:spcBef>
                <a:spcPts val="1200"/>
              </a:spcBef>
            </a:pPr>
            <a:endParaRPr lang="en-US" sz="4400" dirty="0">
              <a:latin typeface="Calibri"/>
              <a:cs typeface="Calibri"/>
            </a:endParaRPr>
          </a:p>
          <a:p>
            <a:pPr algn="ctr" eaLnBrk="1" hangingPunct="1">
              <a:lnSpc>
                <a:spcPts val="4800"/>
              </a:lnSpc>
              <a:spcBef>
                <a:spcPts val="1200"/>
              </a:spcBef>
            </a:pPr>
            <a:endParaRPr lang="en-US" sz="4400" dirty="0" smtClean="0">
              <a:latin typeface="Calibri"/>
              <a:cs typeface="Calibri"/>
            </a:endParaRPr>
          </a:p>
          <a:p>
            <a:pPr algn="ctr" eaLnBrk="1" hangingPunct="1">
              <a:lnSpc>
                <a:spcPts val="4800"/>
              </a:lnSpc>
              <a:spcBef>
                <a:spcPts val="1200"/>
              </a:spcBef>
            </a:pPr>
            <a:r>
              <a:rPr lang="en-US" sz="4400" dirty="0" smtClean="0">
                <a:latin typeface="Calibri"/>
                <a:cs typeface="Calibri"/>
              </a:rPr>
              <a:t>That </a:t>
            </a:r>
            <a:r>
              <a:rPr lang="en-US" sz="4400" dirty="0">
                <a:latin typeface="Calibri"/>
                <a:cs typeface="Calibri"/>
              </a:rPr>
              <a:t>is why the Son of Man is master even of the Sabbath</a:t>
            </a:r>
            <a:r>
              <a:rPr lang="en-US" sz="4400" dirty="0" smtClean="0">
                <a:latin typeface="Calibri"/>
                <a:cs typeface="Calibri"/>
              </a:rPr>
              <a:t>.’ ”</a:t>
            </a:r>
            <a:endParaRPr lang="en-US" sz="4400" dirty="0">
              <a:solidFill>
                <a:srgbClr val="C0C0C0"/>
              </a:solidFill>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hidden"/>
                                      </p:to>
                                    </p:set>
                                  </p:childTnLst>
                                </p:cTn>
                              </p:par>
                              <p:par>
                                <p:cTn id="25" presetID="2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edge">
                                      <p:cBhvr>
                                        <p:cTn id="27" dur="2000"/>
                                        <p:tgtEl>
                                          <p:spTgt spid="2"/>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animBg="1"/>
      <p:bldP spid="7" grpId="0" build="p"/>
      <p:bldP spid="7"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4380996"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A Time for Enjoyment</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For Man’s Benefit</a:t>
            </a:r>
            <a:endParaRPr lang="en-US" sz="3200" dirty="0">
              <a:latin typeface="Cambria" charset="0"/>
              <a:cs typeface="Cambria" charset="0"/>
            </a:endParaRPr>
          </a:p>
        </p:txBody>
      </p:sp>
      <p:sp>
        <p:nvSpPr>
          <p:cNvPr id="6" name="Text Box 3"/>
          <p:cNvSpPr txBox="1">
            <a:spLocks noChangeArrowheads="1"/>
          </p:cNvSpPr>
          <p:nvPr/>
        </p:nvSpPr>
        <p:spPr bwMode="auto">
          <a:xfrm>
            <a:off x="354012" y="1196752"/>
            <a:ext cx="8826500" cy="37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ts val="4800"/>
              </a:lnSpc>
            </a:pPr>
            <a:r>
              <a:rPr lang="en-US" b="1" dirty="0" smtClean="0">
                <a:latin typeface="Calibri"/>
                <a:cs typeface="Calibri"/>
              </a:rPr>
              <a:t>WHEN JESUS </a:t>
            </a:r>
            <a:r>
              <a:rPr lang="en-US" sz="4400" dirty="0" smtClean="0">
                <a:latin typeface="Calibri"/>
                <a:cs typeface="Calibri"/>
              </a:rPr>
              <a:t>walked </a:t>
            </a:r>
            <a:r>
              <a:rPr lang="en-US" sz="4400" dirty="0">
                <a:latin typeface="Calibri"/>
                <a:cs typeface="Calibri"/>
              </a:rPr>
              <a:t>this earth, some of the religious leaders </a:t>
            </a:r>
            <a:r>
              <a:rPr lang="en-US" sz="4400" dirty="0" smtClean="0">
                <a:latin typeface="Calibri"/>
                <a:cs typeface="Calibri"/>
              </a:rPr>
              <a:t>surrounded </a:t>
            </a:r>
            <a:r>
              <a:rPr lang="en-US" sz="4400" dirty="0">
                <a:latin typeface="Calibri"/>
                <a:cs typeface="Calibri"/>
              </a:rPr>
              <a:t>the Sabbath with 39 </a:t>
            </a:r>
            <a:r>
              <a:rPr lang="en-US" sz="4400" dirty="0" smtClean="0">
                <a:latin typeface="Calibri"/>
                <a:cs typeface="Calibri"/>
              </a:rPr>
              <a:t>other laws.</a:t>
            </a:r>
          </a:p>
          <a:p>
            <a:pPr>
              <a:lnSpc>
                <a:spcPts val="4800"/>
              </a:lnSpc>
            </a:pPr>
            <a:r>
              <a:rPr lang="en-US" sz="4400" dirty="0" smtClean="0">
                <a:latin typeface="Calibri"/>
                <a:cs typeface="Calibri"/>
              </a:rPr>
              <a:t>They </a:t>
            </a:r>
            <a:r>
              <a:rPr lang="en-US" sz="4400" dirty="0">
                <a:latin typeface="Calibri"/>
                <a:cs typeface="Calibri"/>
              </a:rPr>
              <a:t>reasoned that if people could keep the 39 laws, then the Sabbath would be perfectly kept. </a:t>
            </a:r>
          </a:p>
        </p:txBody>
      </p:sp>
      <p:sp>
        <p:nvSpPr>
          <p:cNvPr id="2" name="TextBox 1"/>
          <p:cNvSpPr txBox="1"/>
          <p:nvPr/>
        </p:nvSpPr>
        <p:spPr>
          <a:xfrm>
            <a:off x="323528" y="4246488"/>
            <a:ext cx="8640960" cy="2564805"/>
          </a:xfrm>
          <a:prstGeom prst="rect">
            <a:avLst/>
          </a:prstGeom>
          <a:noFill/>
        </p:spPr>
        <p:txBody>
          <a:bodyPr wrap="square" rtlCol="0">
            <a:spAutoFit/>
          </a:bodyPr>
          <a:lstStyle/>
          <a:p>
            <a:pPr>
              <a:lnSpc>
                <a:spcPts val="4800"/>
              </a:lnSpc>
            </a:pPr>
            <a:r>
              <a:rPr lang="en-US" sz="4400" dirty="0" smtClean="0">
                <a:latin typeface="Calibri"/>
                <a:cs typeface="Calibri"/>
              </a:rPr>
              <a:t>                                             As </a:t>
            </a:r>
            <a:r>
              <a:rPr lang="en-US" sz="4400" dirty="0">
                <a:latin typeface="Calibri"/>
                <a:cs typeface="Calibri"/>
              </a:rPr>
              <a:t>a result  of this well-intentioned law-making, the Sabbath—which was intended to be </a:t>
            </a:r>
            <a:r>
              <a:rPr lang="en-US" sz="4400" dirty="0" smtClean="0">
                <a:latin typeface="Calibri"/>
                <a:cs typeface="Calibri"/>
              </a:rPr>
              <a:t>a </a:t>
            </a:r>
            <a:r>
              <a:rPr lang="en-US" sz="4400" dirty="0">
                <a:latin typeface="Calibri"/>
                <a:cs typeface="Calibri"/>
              </a:rPr>
              <a:t>joy—become a yoke to many.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4380996"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A Time for Enjoyment</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The Sabbath a Delight</a:t>
            </a:r>
            <a:endParaRPr lang="en-US" sz="3200" dirty="0">
              <a:latin typeface="Cambria" charset="0"/>
              <a:cs typeface="Cambria" charset="0"/>
            </a:endParaRPr>
          </a:p>
        </p:txBody>
      </p:sp>
      <p:sp>
        <p:nvSpPr>
          <p:cNvPr id="6" name="Text Box 3"/>
          <p:cNvSpPr txBox="1">
            <a:spLocks noChangeArrowheads="1"/>
          </p:cNvSpPr>
          <p:nvPr/>
        </p:nvSpPr>
        <p:spPr bwMode="auto">
          <a:xfrm>
            <a:off x="179512" y="1196752"/>
            <a:ext cx="8826500" cy="56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ts val="4800"/>
              </a:lnSpc>
            </a:pPr>
            <a:r>
              <a:rPr lang="en-US" sz="4400" dirty="0" smtClean="0">
                <a:latin typeface="Calibri"/>
                <a:cs typeface="Calibri"/>
              </a:rPr>
              <a:t>The </a:t>
            </a:r>
            <a:r>
              <a:rPr lang="en-US" sz="4400" dirty="0">
                <a:latin typeface="Calibri"/>
                <a:cs typeface="Calibri"/>
              </a:rPr>
              <a:t>Sabbath was made for the benefit of humans, not vice </a:t>
            </a:r>
            <a:r>
              <a:rPr lang="en-US" sz="4400" dirty="0" smtClean="0">
                <a:latin typeface="Calibri"/>
                <a:cs typeface="Calibri"/>
              </a:rPr>
              <a:t>versa.</a:t>
            </a:r>
          </a:p>
          <a:p>
            <a:pPr algn="ctr">
              <a:lnSpc>
                <a:spcPts val="4800"/>
              </a:lnSpc>
            </a:pPr>
            <a:r>
              <a:rPr lang="en-US" sz="4400" dirty="0" smtClean="0">
                <a:latin typeface="Calibri"/>
                <a:cs typeface="Calibri"/>
              </a:rPr>
              <a:t>The </a:t>
            </a:r>
            <a:r>
              <a:rPr lang="en-US" sz="4400" dirty="0">
                <a:latin typeface="Calibri"/>
                <a:cs typeface="Calibri"/>
              </a:rPr>
              <a:t>Sabbath was not made </a:t>
            </a:r>
            <a:r>
              <a:rPr lang="en-US" sz="4400" i="1" dirty="0">
                <a:latin typeface="Calibri"/>
                <a:cs typeface="Calibri"/>
              </a:rPr>
              <a:t>to be </a:t>
            </a:r>
            <a:r>
              <a:rPr lang="en-US" sz="4400" dirty="0">
                <a:latin typeface="Calibri"/>
                <a:cs typeface="Calibri"/>
              </a:rPr>
              <a:t>worshiped, but rather to provide opportunities </a:t>
            </a:r>
            <a:r>
              <a:rPr lang="en-US" sz="4400" i="1" dirty="0">
                <a:latin typeface="Calibri"/>
                <a:cs typeface="Calibri"/>
              </a:rPr>
              <a:t>for </a:t>
            </a:r>
            <a:r>
              <a:rPr lang="en-US" sz="4400" dirty="0" smtClean="0">
                <a:latin typeface="Calibri"/>
                <a:cs typeface="Calibri"/>
              </a:rPr>
              <a:t>worship.</a:t>
            </a:r>
          </a:p>
          <a:p>
            <a:pPr algn="ctr">
              <a:lnSpc>
                <a:spcPts val="4800"/>
              </a:lnSpc>
            </a:pPr>
            <a:r>
              <a:rPr lang="en-US" sz="4400" dirty="0" smtClean="0">
                <a:latin typeface="Calibri"/>
                <a:cs typeface="Calibri"/>
              </a:rPr>
              <a:t>The </a:t>
            </a:r>
            <a:r>
              <a:rPr lang="en-US" sz="4400" dirty="0">
                <a:latin typeface="Calibri"/>
                <a:cs typeface="Calibri"/>
              </a:rPr>
              <a:t>Sabbath is not meant to oppress but to provide release and </a:t>
            </a:r>
            <a:r>
              <a:rPr lang="en-US" sz="4400" dirty="0" smtClean="0">
                <a:latin typeface="Calibri"/>
                <a:cs typeface="Calibri"/>
              </a:rPr>
              <a:t>liberation.</a:t>
            </a:r>
          </a:p>
          <a:p>
            <a:pPr algn="ctr">
              <a:lnSpc>
                <a:spcPts val="4800"/>
              </a:lnSpc>
            </a:pPr>
            <a:r>
              <a:rPr lang="en-US" sz="4400" b="1" dirty="0" smtClean="0">
                <a:latin typeface="Calibri"/>
                <a:cs typeface="Calibri"/>
              </a:rPr>
              <a:t>It </a:t>
            </a:r>
            <a:r>
              <a:rPr lang="en-US" sz="4400" b="1" dirty="0">
                <a:latin typeface="Calibri"/>
                <a:cs typeface="Calibri"/>
              </a:rPr>
              <a:t>is truly a way to experience our rest and freedom in Christ. </a:t>
            </a:r>
          </a:p>
        </p:txBody>
      </p:sp>
    </p:spTree>
    <p:extLst>
      <p:ext uri="{BB962C8B-B14F-4D97-AF65-F5344CB8AC3E}">
        <p14:creationId xmlns:p14="http://schemas.microsoft.com/office/powerpoint/2010/main" val="419959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676400" y="42863"/>
            <a:ext cx="410411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Christ and the Sabbath</a:t>
            </a:r>
            <a:endParaRPr lang="en-US" sz="2800" dirty="0">
              <a:solidFill>
                <a:srgbClr val="FFFF00"/>
              </a:solidFill>
              <a:latin typeface="Cambria" charset="0"/>
              <a:cs typeface="Cambria" charset="0"/>
            </a:endParaRPr>
          </a:p>
          <a:p>
            <a:pPr>
              <a:lnSpc>
                <a:spcPct val="85000"/>
              </a:lnSpc>
            </a:pPr>
            <a:r>
              <a:rPr lang="en-US" sz="3200" dirty="0" smtClean="0">
                <a:latin typeface="Cambria" charset="0"/>
                <a:cs typeface="Cambria" charset="0"/>
              </a:rPr>
              <a:t>3</a:t>
            </a:r>
            <a:r>
              <a:rPr lang="en-US" sz="3200" dirty="0">
                <a:latin typeface="Cambria" charset="0"/>
                <a:cs typeface="Cambria" charset="0"/>
              </a:rPr>
              <a:t>. </a:t>
            </a:r>
            <a:r>
              <a:rPr lang="en-US" sz="3200" dirty="0" smtClean="0">
                <a:latin typeface="Cambria" charset="0"/>
                <a:cs typeface="Cambria" charset="0"/>
              </a:rPr>
              <a:t>A Time for Healing</a:t>
            </a:r>
            <a:endParaRPr lang="en-US" sz="3200" dirty="0">
              <a:latin typeface="Cambria" charset="0"/>
              <a:cs typeface="Cambria" charset="0"/>
            </a:endParaRPr>
          </a:p>
        </p:txBody>
      </p:sp>
      <p:pic>
        <p:nvPicPr>
          <p:cNvPr id="4" name="Picture 3" descr="Crippled 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00" y="1307824"/>
            <a:ext cx="3898900" cy="4153176"/>
          </a:xfrm>
          <a:prstGeom prst="rect">
            <a:avLst/>
          </a:prstGeom>
        </p:spPr>
      </p:pic>
      <p:sp>
        <p:nvSpPr>
          <p:cNvPr id="5" name="Rectangle 4"/>
          <p:cNvSpPr/>
          <p:nvPr/>
        </p:nvSpPr>
        <p:spPr bwMode="auto">
          <a:xfrm>
            <a:off x="2590800" y="1219200"/>
            <a:ext cx="3962400" cy="429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273050" y="1219200"/>
            <a:ext cx="8610600" cy="566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105000"/>
              </a:lnSpc>
              <a:spcBef>
                <a:spcPct val="15000"/>
              </a:spcBef>
              <a:spcAft>
                <a:spcPct val="10000"/>
              </a:spcAft>
            </a:pPr>
            <a:r>
              <a:rPr lang="en-US" sz="3600" dirty="0" smtClean="0">
                <a:latin typeface="Cambria" charset="0"/>
                <a:cs typeface="Cambria" charset="0"/>
              </a:rPr>
              <a:t>Luke 13:15, 16 NKJV</a:t>
            </a:r>
            <a:endParaRPr lang="en-US" dirty="0">
              <a:latin typeface="Cambria" charset="0"/>
              <a:cs typeface="Cambria" charset="0"/>
            </a:endParaRPr>
          </a:p>
          <a:p>
            <a:pPr algn="ctr" eaLnBrk="1" hangingPunct="1">
              <a:lnSpc>
                <a:spcPts val="4800"/>
              </a:lnSpc>
              <a:spcBef>
                <a:spcPts val="0"/>
              </a:spcBef>
            </a:pPr>
            <a:r>
              <a:rPr lang="en-US" b="1" dirty="0" smtClean="0">
                <a:latin typeface="Calibri" charset="0"/>
                <a:cs typeface="Calibri" charset="0"/>
              </a:rPr>
              <a:t>“ ‘DOES NOT </a:t>
            </a:r>
            <a:r>
              <a:rPr lang="en-US" sz="4400" dirty="0" smtClean="0">
                <a:latin typeface="Calibri"/>
                <a:cs typeface="Calibri"/>
              </a:rPr>
              <a:t>each </a:t>
            </a:r>
            <a:r>
              <a:rPr lang="en-US" sz="4400" dirty="0">
                <a:latin typeface="Calibri"/>
                <a:cs typeface="Calibri"/>
              </a:rPr>
              <a:t>one of you on the Sabbath loose his ox or donkey from the stall, and lead </a:t>
            </a:r>
            <a:r>
              <a:rPr lang="en-US" sz="4400" i="1" dirty="0">
                <a:latin typeface="Calibri"/>
                <a:cs typeface="Calibri"/>
              </a:rPr>
              <a:t>it</a:t>
            </a:r>
            <a:r>
              <a:rPr lang="en-US" sz="4400" dirty="0">
                <a:latin typeface="Calibri"/>
                <a:cs typeface="Calibri"/>
              </a:rPr>
              <a:t> away to water it</a:t>
            </a:r>
            <a:r>
              <a:rPr lang="en-US" sz="4400" dirty="0" smtClean="0">
                <a:latin typeface="Calibri"/>
                <a:cs typeface="Calibri"/>
              </a:rPr>
              <a:t>? </a:t>
            </a:r>
            <a:r>
              <a:rPr lang="en-US" sz="4400" dirty="0">
                <a:latin typeface="Calibri"/>
                <a:cs typeface="Calibri"/>
              </a:rPr>
              <a:t>So ought not this woman, being </a:t>
            </a:r>
            <a:endParaRPr lang="en-US" sz="4400" dirty="0" smtClean="0">
              <a:latin typeface="Calibri"/>
              <a:cs typeface="Calibri"/>
            </a:endParaRPr>
          </a:p>
          <a:p>
            <a:pPr algn="ctr" eaLnBrk="1" hangingPunct="1">
              <a:lnSpc>
                <a:spcPts val="4800"/>
              </a:lnSpc>
              <a:spcBef>
                <a:spcPts val="0"/>
              </a:spcBef>
            </a:pPr>
            <a:r>
              <a:rPr lang="en-US" sz="4400" dirty="0" smtClean="0">
                <a:latin typeface="Calibri"/>
                <a:cs typeface="Calibri"/>
              </a:rPr>
              <a:t>a </a:t>
            </a:r>
            <a:r>
              <a:rPr lang="en-US" sz="4400" dirty="0">
                <a:latin typeface="Calibri"/>
                <a:cs typeface="Calibri"/>
              </a:rPr>
              <a:t>daughter of Abraham, </a:t>
            </a:r>
            <a:r>
              <a:rPr lang="en-US" sz="4400" dirty="0" smtClean="0">
                <a:latin typeface="Calibri"/>
                <a:cs typeface="Calibri"/>
              </a:rPr>
              <a:t>whom</a:t>
            </a:r>
          </a:p>
          <a:p>
            <a:pPr algn="ctr" eaLnBrk="1" hangingPunct="1">
              <a:lnSpc>
                <a:spcPts val="4800"/>
              </a:lnSpc>
              <a:spcBef>
                <a:spcPts val="0"/>
              </a:spcBef>
            </a:pPr>
            <a:r>
              <a:rPr lang="en-US" sz="4400" dirty="0" smtClean="0">
                <a:latin typeface="Calibri"/>
                <a:cs typeface="Calibri"/>
              </a:rPr>
              <a:t>Satan </a:t>
            </a:r>
            <a:r>
              <a:rPr lang="en-US" sz="4400" dirty="0">
                <a:latin typeface="Calibri"/>
                <a:cs typeface="Calibri"/>
              </a:rPr>
              <a:t>has </a:t>
            </a:r>
            <a:r>
              <a:rPr lang="en-US" sz="4400" dirty="0" smtClean="0">
                <a:latin typeface="Calibri"/>
                <a:cs typeface="Calibri"/>
              </a:rPr>
              <a:t>bound…for eighteen</a:t>
            </a:r>
          </a:p>
          <a:p>
            <a:pPr algn="ctr" eaLnBrk="1" hangingPunct="1">
              <a:lnSpc>
                <a:spcPts val="4800"/>
              </a:lnSpc>
              <a:spcBef>
                <a:spcPts val="0"/>
              </a:spcBef>
            </a:pPr>
            <a:r>
              <a:rPr lang="en-US" sz="4400" dirty="0">
                <a:latin typeface="Calibri"/>
                <a:cs typeface="Calibri"/>
              </a:rPr>
              <a:t>y</a:t>
            </a:r>
            <a:r>
              <a:rPr lang="en-US" sz="4400" dirty="0" smtClean="0">
                <a:latin typeface="Calibri"/>
                <a:cs typeface="Calibri"/>
              </a:rPr>
              <a:t>ears, be </a:t>
            </a:r>
            <a:r>
              <a:rPr lang="en-US" sz="4400" dirty="0">
                <a:latin typeface="Calibri"/>
                <a:cs typeface="Calibri"/>
              </a:rPr>
              <a:t>loosed from this bond on the Sabbath</a:t>
            </a:r>
            <a:r>
              <a:rPr lang="en-US" sz="4400" dirty="0" smtClean="0">
                <a:latin typeface="Calibri"/>
                <a:cs typeface="Calibri"/>
              </a:rPr>
              <a:t>?’ ”</a:t>
            </a:r>
            <a:endParaRPr lang="en-US" sz="44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hidden"/>
                                      </p:to>
                                    </p:set>
                                  </p:childTnLst>
                                </p:cTn>
                              </p:par>
                              <p:par>
                                <p:cTn id="35" presetID="2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edge">
                                      <p:cBhvr>
                                        <p:cTn id="37" dur="2000"/>
                                        <p:tgtEl>
                                          <p:spTgt spid="4"/>
                                        </p:tgtEl>
                                      </p:cBhvr>
                                    </p:animEffect>
                                  </p:childTnLst>
                                </p:cTn>
                              </p:par>
                              <p:par>
                                <p:cTn id="38" presetID="1" presetClass="exit"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animBg="1"/>
      <p:bldP spid="6" grpId="0" build="p"/>
      <p:bldP spid="6"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450006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A Time for Healing</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Relieving Human Misery</a:t>
            </a:r>
            <a:endParaRPr lang="en-US" sz="3600" dirty="0">
              <a:latin typeface="Cambria" charset="0"/>
              <a:cs typeface="Cambria" charset="0"/>
            </a:endParaRPr>
          </a:p>
        </p:txBody>
      </p:sp>
      <p:sp>
        <p:nvSpPr>
          <p:cNvPr id="7" name="Text Box 7"/>
          <p:cNvSpPr txBox="1">
            <a:spLocks noChangeArrowheads="1"/>
          </p:cNvSpPr>
          <p:nvPr/>
        </p:nvSpPr>
        <p:spPr bwMode="auto">
          <a:xfrm>
            <a:off x="266700" y="1393800"/>
            <a:ext cx="8610600" cy="456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ts val="4800"/>
              </a:lnSpc>
            </a:pPr>
            <a:r>
              <a:rPr lang="en-US" b="1" dirty="0" smtClean="0">
                <a:latin typeface="Calibri"/>
                <a:cs typeface="Calibri"/>
              </a:rPr>
              <a:t>EACH OF </a:t>
            </a:r>
            <a:r>
              <a:rPr lang="en-US" sz="4400" dirty="0" smtClean="0">
                <a:latin typeface="Calibri"/>
                <a:cs typeface="Calibri"/>
              </a:rPr>
              <a:t>the </a:t>
            </a:r>
            <a:r>
              <a:rPr lang="en-US" sz="4400" dirty="0">
                <a:latin typeface="Calibri"/>
                <a:cs typeface="Calibri"/>
              </a:rPr>
              <a:t>Sabbath-healing miracles is spectacular and serves to demonstrate the true meaning of </a:t>
            </a:r>
            <a:r>
              <a:rPr lang="en-US" sz="4400" dirty="0" smtClean="0">
                <a:latin typeface="Calibri"/>
                <a:cs typeface="Calibri"/>
              </a:rPr>
              <a:t>Sabbath.</a:t>
            </a:r>
          </a:p>
          <a:p>
            <a:pPr algn="ctr">
              <a:lnSpc>
                <a:spcPts val="4800"/>
              </a:lnSpc>
              <a:spcBef>
                <a:spcPts val="1200"/>
              </a:spcBef>
            </a:pPr>
            <a:r>
              <a:rPr lang="en-US" sz="4400" dirty="0" smtClean="0">
                <a:latin typeface="Calibri"/>
                <a:cs typeface="Calibri"/>
              </a:rPr>
              <a:t>If </a:t>
            </a:r>
            <a:r>
              <a:rPr lang="en-US" sz="4400" dirty="0">
                <a:latin typeface="Calibri"/>
                <a:cs typeface="Calibri"/>
              </a:rPr>
              <a:t>a person has an opportunity to relieve suffering on the day of liberation, why shouldn’t he do it?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450006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A Time for Healing</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Relieving Human Misery</a:t>
            </a:r>
            <a:endParaRPr lang="en-US" sz="3600" dirty="0">
              <a:latin typeface="Cambria" charset="0"/>
              <a:cs typeface="Cambria" charset="0"/>
            </a:endParaRPr>
          </a:p>
        </p:txBody>
      </p:sp>
      <p:sp>
        <p:nvSpPr>
          <p:cNvPr id="7" name="Text Box 7"/>
          <p:cNvSpPr txBox="1">
            <a:spLocks noChangeArrowheads="1"/>
          </p:cNvSpPr>
          <p:nvPr/>
        </p:nvSpPr>
        <p:spPr bwMode="auto">
          <a:xfrm>
            <a:off x="266700" y="1196752"/>
            <a:ext cx="8610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r>
              <a:rPr lang="en-US" sz="4400" spc="-100" dirty="0">
                <a:latin typeface="Calibri"/>
                <a:cs typeface="Calibri"/>
              </a:rPr>
              <a:t>In response to the Pharisees’ charge </a:t>
            </a:r>
            <a:r>
              <a:rPr lang="en-US" sz="4400" spc="-100" dirty="0" smtClean="0">
                <a:latin typeface="Calibri"/>
                <a:cs typeface="Calibri"/>
              </a:rPr>
              <a:t>Jesus, reminded </a:t>
            </a:r>
            <a:r>
              <a:rPr lang="en-US" sz="4400" spc="-100" dirty="0">
                <a:latin typeface="Calibri"/>
                <a:cs typeface="Calibri"/>
              </a:rPr>
              <a:t>them, “ ‘My Father is always at his work to this very day, and I, too, am working’ ” </a:t>
            </a:r>
            <a:r>
              <a:rPr lang="en-US" sz="4400" i="1" spc="90" dirty="0">
                <a:latin typeface="Calibri"/>
                <a:cs typeface="Calibri"/>
              </a:rPr>
              <a:t>(John 5:17, NIV)</a:t>
            </a:r>
            <a:r>
              <a:rPr lang="en-US" sz="4400" i="1" spc="90" dirty="0" smtClean="0">
                <a:latin typeface="Calibri"/>
                <a:cs typeface="Calibri"/>
              </a:rPr>
              <a:t>.</a:t>
            </a:r>
          </a:p>
          <a:p>
            <a:pPr algn="ctr"/>
            <a:r>
              <a:rPr lang="en-US" sz="4400" dirty="0" smtClean="0">
                <a:latin typeface="Calibri"/>
                <a:cs typeface="Calibri"/>
              </a:rPr>
              <a:t>If </a:t>
            </a:r>
            <a:r>
              <a:rPr lang="en-US" sz="4400" dirty="0">
                <a:latin typeface="Calibri"/>
                <a:cs typeface="Calibri"/>
              </a:rPr>
              <a:t>God did not allow the healing, it would not have happened. When it comes to relieving human misery, God does not rest. </a:t>
            </a:r>
          </a:p>
        </p:txBody>
      </p:sp>
    </p:spTree>
    <p:extLst>
      <p:ext uri="{BB962C8B-B14F-4D97-AF65-F5344CB8AC3E}">
        <p14:creationId xmlns:p14="http://schemas.microsoft.com/office/powerpoint/2010/main" val="3403904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9" name="Picture 1" descr="SSQ_Q2_2014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0"/>
          <p:cNvSpPr txBox="1">
            <a:spLocks noChangeArrowheads="1"/>
          </p:cNvSpPr>
          <p:nvPr/>
        </p:nvSpPr>
        <p:spPr bwMode="auto">
          <a:xfrm>
            <a:off x="4505325" y="6396038"/>
            <a:ext cx="4605338" cy="461962"/>
          </a:xfrm>
          <a:prstGeom prst="rect">
            <a:avLst/>
          </a:prstGeom>
          <a:noFill/>
          <a:ln w="9525">
            <a:noFill/>
            <a:miter lim="800000"/>
            <a:headEnd/>
            <a:tailEnd/>
          </a:ln>
          <a:effectLst>
            <a:outerShdw blurRad="38100" dist="38099" dir="2700000" algn="ctr" rotWithShape="0">
              <a:schemeClr val="bg1">
                <a:alpha val="85001"/>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r">
              <a:defRPr/>
            </a:pPr>
            <a:r>
              <a:rPr lang="en-US" sz="2400" b="1" dirty="0" smtClean="0">
                <a:latin typeface="Calibri" charset="0"/>
                <a:cs typeface="Arial" charset="0"/>
              </a:rPr>
              <a:t>Keith Burton, </a:t>
            </a:r>
            <a:r>
              <a:rPr lang="en-US" sz="2400" i="1" dirty="0" smtClean="0">
                <a:latin typeface="Calibri" charset="0"/>
                <a:cs typeface="Arial" charset="0"/>
              </a:rPr>
              <a:t>Principal Contributor</a:t>
            </a:r>
            <a:endParaRPr lang="en-US" sz="3600" i="1" dirty="0" smtClean="0">
              <a:latin typeface="Calibri" charset="0"/>
              <a:cs typeface="Arial" charset="0"/>
            </a:endParaRPr>
          </a:p>
        </p:txBody>
      </p:sp>
      <p:sp>
        <p:nvSpPr>
          <p:cNvPr id="3" name="TextBox 2"/>
          <p:cNvSpPr txBox="1"/>
          <p:nvPr/>
        </p:nvSpPr>
        <p:spPr>
          <a:xfrm>
            <a:off x="899592" y="304200"/>
            <a:ext cx="7416824" cy="89255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nSpc>
                <a:spcPts val="5760"/>
              </a:lnSpc>
              <a:defRPr/>
            </a:pPr>
            <a:r>
              <a:rPr lang="en-US" sz="5400" b="1" dirty="0">
                <a:ln w="50800"/>
                <a:solidFill>
                  <a:schemeClr val="bg1">
                    <a:shade val="50000"/>
                  </a:schemeClr>
                </a:solidFill>
                <a:effectLst>
                  <a:reflection stA="50000" endPos="75000" dist="12700" dir="5400000" sy="-100000" algn="bl" rotWithShape="0"/>
                </a:effectLst>
                <a:latin typeface="Cambria"/>
                <a:cs typeface="Cambria"/>
              </a:rPr>
              <a:t>Christ </a:t>
            </a:r>
            <a:r>
              <a:rPr lang="en-US" sz="4800" b="1" i="1" dirty="0">
                <a:ln w="50800"/>
                <a:solidFill>
                  <a:schemeClr val="bg1">
                    <a:shade val="50000"/>
                  </a:schemeClr>
                </a:solidFill>
                <a:effectLst>
                  <a:reflection stA="50000" endPos="75000" dist="12700" dir="5400000" sy="-100000" algn="bl" rotWithShape="0"/>
                </a:effectLst>
                <a:latin typeface="Cambria"/>
                <a:cs typeface="Cambria"/>
              </a:rPr>
              <a:t>and</a:t>
            </a:r>
            <a:r>
              <a:rPr lang="en-US" sz="5400" b="1" i="1" dirty="0">
                <a:ln w="50800"/>
                <a:solidFill>
                  <a:schemeClr val="bg1">
                    <a:shade val="50000"/>
                  </a:schemeClr>
                </a:solidFill>
                <a:effectLst>
                  <a:reflection stA="50000" endPos="75000" dist="12700" dir="5400000" sy="-100000" algn="bl" rotWithShape="0"/>
                </a:effectLst>
                <a:latin typeface="Cambria"/>
                <a:cs typeface="Cambria"/>
              </a:rPr>
              <a:t> </a:t>
            </a:r>
            <a:r>
              <a:rPr lang="en-US" sz="5400" b="1" dirty="0">
                <a:ln w="50800"/>
                <a:solidFill>
                  <a:schemeClr val="bg1">
                    <a:shade val="50000"/>
                  </a:schemeClr>
                </a:solidFill>
                <a:effectLst>
                  <a:reflection stA="50000" endPos="75000" dist="12700" dir="5400000" sy="-100000" algn="bl" rotWithShape="0"/>
                </a:effectLst>
                <a:latin typeface="Cambria"/>
                <a:cs typeface="Cambria"/>
              </a:rPr>
              <a:t>His</a:t>
            </a:r>
            <a:r>
              <a:rPr lang="en-US" sz="5400" b="1" i="1" dirty="0">
                <a:ln w="50800"/>
                <a:solidFill>
                  <a:schemeClr val="bg1">
                    <a:shade val="50000"/>
                  </a:schemeClr>
                </a:solidFill>
                <a:effectLst>
                  <a:reflection stA="50000" endPos="75000" dist="12700" dir="5400000" sy="-100000" algn="bl" rotWithShape="0"/>
                </a:effectLst>
                <a:latin typeface="Cambria"/>
                <a:cs typeface="Cambria"/>
              </a:rPr>
              <a:t> </a:t>
            </a:r>
            <a:r>
              <a:rPr lang="en-US" sz="7200" b="1" i="1" dirty="0">
                <a:ln w="50800"/>
                <a:solidFill>
                  <a:schemeClr val="bg1">
                    <a:shade val="50000"/>
                  </a:schemeClr>
                </a:solidFill>
                <a:effectLst>
                  <a:reflection stA="50000" endPos="75000" dist="12700" dir="5400000" sy="-100000" algn="bl" rotWithShape="0"/>
                </a:effectLst>
                <a:latin typeface="Cambria"/>
                <a:cs typeface="Cambria"/>
              </a:rPr>
              <a:t>Law</a:t>
            </a:r>
            <a:endParaRPr lang="en-US" sz="7200" b="1" dirty="0">
              <a:ln w="50800"/>
              <a:solidFill>
                <a:schemeClr val="bg1">
                  <a:shade val="50000"/>
                </a:schemeClr>
              </a:solidFill>
              <a:effectLst>
                <a:reflection stA="50000" endPos="75000" dist="12700" dir="5400000" sy="-100000" algn="bl" rotWithShape="0"/>
              </a:effectLst>
              <a:latin typeface="Cambria"/>
              <a:cs typeface="Cambri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gtEl>
                                        <p:attrNameLst>
                                          <p:attrName>ppt_x</p:attrName>
                                          <p:attrName>ppt_y</p:attrName>
                                        </p:attrNameLst>
                                      </p:cBhvr>
                                    </p:animMotion>
                                    <p:animEffect transition="in" filter="fade">
                                      <p:cBhvr>
                                        <p:cTn id="9" dur="2000"/>
                                        <p:tgtEl>
                                          <p:spTgt spid="3"/>
                                        </p:tgtEl>
                                      </p:cBhvr>
                                    </p:animEffec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15875"/>
            <a:ext cx="410411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Christ and the Sabbath</a:t>
            </a:r>
            <a:endParaRPr lang="en-US" sz="2800" dirty="0">
              <a:solidFill>
                <a:srgbClr val="FFFF00"/>
              </a:solidFill>
              <a:latin typeface="Cambria" charset="0"/>
              <a:cs typeface="Cambria" charset="0"/>
            </a:endParaRPr>
          </a:p>
          <a:p>
            <a:pPr>
              <a:lnSpc>
                <a:spcPct val="85000"/>
              </a:lnSpc>
            </a:pPr>
            <a:r>
              <a:rPr lang="en-US" sz="3200" dirty="0" smtClean="0">
                <a:latin typeface="Cambria" charset="0"/>
                <a:cs typeface="Cambria" charset="0"/>
              </a:rPr>
              <a:t>Final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5" name="Text Box 3"/>
          <p:cNvSpPr txBox="1">
            <a:spLocks noChangeArrowheads="1"/>
          </p:cNvSpPr>
          <p:nvPr/>
        </p:nvSpPr>
        <p:spPr bwMode="auto">
          <a:xfrm>
            <a:off x="266700" y="1344439"/>
            <a:ext cx="8610600" cy="518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ts val="4800"/>
              </a:lnSpc>
            </a:pPr>
            <a:r>
              <a:rPr lang="en-US" b="1" dirty="0" smtClean="0">
                <a:latin typeface="Calibri"/>
                <a:cs typeface="Calibri"/>
              </a:rPr>
              <a:t>IN ITS </a:t>
            </a:r>
            <a:r>
              <a:rPr lang="en-US" sz="4400" dirty="0" smtClean="0">
                <a:latin typeface="Calibri"/>
                <a:cs typeface="Calibri"/>
              </a:rPr>
              <a:t>own </a:t>
            </a:r>
            <a:r>
              <a:rPr lang="en-US" sz="4400" dirty="0">
                <a:latin typeface="Calibri"/>
                <a:cs typeface="Calibri"/>
              </a:rPr>
              <a:t>unique way, the Sabbath provides a view that reaches back to earth’s earliest history and stretches forward to humanity’s eventual </a:t>
            </a:r>
            <a:r>
              <a:rPr lang="en-US" sz="4400" dirty="0" smtClean="0">
                <a:latin typeface="Calibri"/>
                <a:cs typeface="Calibri"/>
              </a:rPr>
              <a:t>destiny.</a:t>
            </a:r>
          </a:p>
          <a:p>
            <a:pPr algn="ctr">
              <a:lnSpc>
                <a:spcPts val="4800"/>
              </a:lnSpc>
              <a:spcBef>
                <a:spcPts val="1200"/>
              </a:spcBef>
            </a:pPr>
            <a:r>
              <a:rPr lang="en-US" sz="4400" dirty="0" smtClean="0">
                <a:latin typeface="Calibri"/>
                <a:cs typeface="Calibri"/>
              </a:rPr>
              <a:t>Again</a:t>
            </a:r>
            <a:r>
              <a:rPr lang="en-US" sz="4400" dirty="0">
                <a:latin typeface="Calibri"/>
                <a:cs typeface="Calibri"/>
              </a:rPr>
              <a:t>, we can say that the Sabbath points both to Creation and to Redemption. </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676400" y="31750"/>
            <a:ext cx="410411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Christ and the Sabbath</a:t>
            </a:r>
            <a:endParaRPr lang="en-US" sz="2800" dirty="0">
              <a:solidFill>
                <a:srgbClr val="FFFF00"/>
              </a:solidFill>
              <a:latin typeface="Cambria" charset="0"/>
              <a:cs typeface="Cambria" charset="0"/>
            </a:endParaRPr>
          </a:p>
          <a:p>
            <a:pPr>
              <a:lnSpc>
                <a:spcPct val="85000"/>
              </a:lnSpc>
            </a:pPr>
            <a:r>
              <a:rPr lang="en-US" sz="3200" dirty="0" smtClean="0">
                <a:latin typeface="Cambria" charset="0"/>
                <a:cs typeface="Cambria" charset="0"/>
              </a:rPr>
              <a:t>Presentation </a:t>
            </a:r>
            <a:r>
              <a:rPr lang="en-US" sz="3200" dirty="0">
                <a:latin typeface="Cambria" charset="0"/>
                <a:cs typeface="Cambria" charset="0"/>
              </a:rPr>
              <a:t>Record</a:t>
            </a:r>
          </a:p>
        </p:txBody>
      </p:sp>
      <p:sp>
        <p:nvSpPr>
          <p:cNvPr id="35842" name="Text Box 3"/>
          <p:cNvSpPr txBox="1">
            <a:spLocks noChangeArrowheads="1"/>
          </p:cNvSpPr>
          <p:nvPr/>
        </p:nvSpPr>
        <p:spPr bwMode="auto">
          <a:xfrm>
            <a:off x="266700" y="1323975"/>
            <a:ext cx="4305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r>
              <a:rPr lang="en-US" sz="1600" dirty="0">
                <a:latin typeface="Calibri" charset="0"/>
                <a:cs typeface="Calibri" charset="0"/>
              </a:rPr>
              <a:t>1</a:t>
            </a:r>
            <a:r>
              <a:rPr lang="en-US" sz="1600" b="1" dirty="0">
                <a:latin typeface="Calibri" charset="0"/>
                <a:cs typeface="Calibri" charset="0"/>
              </a:rPr>
              <a:t>.</a:t>
            </a:r>
            <a:r>
              <a:rPr lang="en-US" sz="1600" dirty="0">
                <a:latin typeface="Calibri" charset="0"/>
                <a:cs typeface="Calibri" charset="0"/>
              </a:rPr>
              <a:t> </a:t>
            </a:r>
            <a:r>
              <a:rPr lang="en-US" sz="1600" b="1" dirty="0">
                <a:latin typeface="Calibri" charset="0"/>
                <a:cs typeface="Calibri" charset="0"/>
              </a:rPr>
              <a:t>SSL</a:t>
            </a:r>
            <a:r>
              <a:rPr lang="en-US" sz="1600" dirty="0">
                <a:latin typeface="Calibri" charset="0"/>
                <a:cs typeface="Calibri" charset="0"/>
              </a:rPr>
              <a:t> </a:t>
            </a:r>
            <a:r>
              <a:rPr lang="en-US" sz="1600" dirty="0" smtClean="0">
                <a:latin typeface="Calibri" charset="0"/>
                <a:cs typeface="Calibri" charset="0"/>
              </a:rPr>
              <a:t>03 May 14</a:t>
            </a:r>
            <a:endParaRPr lang="en-US" sz="1600" dirty="0">
              <a:solidFill>
                <a:srgbClr val="00FF0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4"/>
          <p:cNvSpPr txBox="1">
            <a:spLocks noChangeArrowheads="1"/>
          </p:cNvSpPr>
          <p:nvPr/>
        </p:nvSpPr>
        <p:spPr bwMode="auto">
          <a:xfrm>
            <a:off x="1676400" y="30163"/>
            <a:ext cx="34226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a:solidFill>
                  <a:schemeClr val="tx2"/>
                </a:solidFill>
                <a:latin typeface="Cambria" charset="0"/>
                <a:cs typeface="Cambria" charset="0"/>
              </a:rPr>
              <a:t>Christ and His Law</a:t>
            </a:r>
            <a:endParaRPr lang="en-US" sz="2800">
              <a:solidFill>
                <a:schemeClr val="tx2"/>
              </a:solidFill>
              <a:latin typeface="Cambria" charset="0"/>
              <a:cs typeface="Cambria" charset="0"/>
            </a:endParaRPr>
          </a:p>
          <a:p>
            <a:pPr>
              <a:lnSpc>
                <a:spcPct val="85000"/>
              </a:lnSpc>
            </a:pPr>
            <a:r>
              <a:rPr lang="en-US" sz="3200">
                <a:latin typeface="Cambria" charset="0"/>
                <a:cs typeface="Cambria" charset="0"/>
              </a:rPr>
              <a:t>Contents</a:t>
            </a:r>
          </a:p>
        </p:txBody>
      </p:sp>
      <p:sp>
        <p:nvSpPr>
          <p:cNvPr id="9218" name="Text Box 5"/>
          <p:cNvSpPr txBox="1">
            <a:spLocks noChangeArrowheads="1"/>
          </p:cNvSpPr>
          <p:nvPr/>
        </p:nvSpPr>
        <p:spPr bwMode="auto">
          <a:xfrm>
            <a:off x="852488" y="1295400"/>
            <a:ext cx="7986712"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eaLnBrk="1" hangingPunct="1">
              <a:lnSpc>
                <a:spcPts val="3200"/>
              </a:lnSpc>
            </a:pPr>
            <a:r>
              <a:rPr lang="en-US" sz="2800" b="1" dirty="0">
                <a:latin typeface="Calibri" charset="0"/>
              </a:rPr>
              <a:t>  1  Laws </a:t>
            </a:r>
            <a:r>
              <a:rPr lang="en-US" sz="2800" b="1" i="1" dirty="0">
                <a:latin typeface="Calibri" charset="0"/>
              </a:rPr>
              <a:t>in </a:t>
            </a:r>
            <a:r>
              <a:rPr lang="en-US" sz="2800" b="1" dirty="0" smtClean="0">
                <a:latin typeface="Calibri" charset="0"/>
              </a:rPr>
              <a:t>Christ’</a:t>
            </a:r>
            <a:r>
              <a:rPr lang="en-US" altLang="ja-JP" sz="2800" b="1" dirty="0" smtClean="0">
                <a:latin typeface="Calibri" charset="0"/>
              </a:rPr>
              <a:t>s </a:t>
            </a:r>
            <a:r>
              <a:rPr lang="en-US" altLang="ja-JP" sz="2800" b="1" dirty="0">
                <a:latin typeface="Calibri" charset="0"/>
              </a:rPr>
              <a:t>Day</a:t>
            </a:r>
            <a:endParaRPr lang="en-US" altLang="ja-JP" sz="2800" b="1" i="1" dirty="0">
              <a:latin typeface="Calibri" charset="0"/>
            </a:endParaRPr>
          </a:p>
          <a:p>
            <a:pPr eaLnBrk="1" hangingPunct="1">
              <a:lnSpc>
                <a:spcPts val="3200"/>
              </a:lnSpc>
            </a:pPr>
            <a:r>
              <a:rPr lang="en-US" sz="2800" b="1" dirty="0">
                <a:latin typeface="Calibri" charset="0"/>
              </a:rPr>
              <a:t>  2  Christ </a:t>
            </a:r>
            <a:r>
              <a:rPr lang="en-US" sz="2800" b="1" i="1" dirty="0">
                <a:latin typeface="Calibri" charset="0"/>
              </a:rPr>
              <a:t>and the </a:t>
            </a:r>
            <a:r>
              <a:rPr lang="en-US" sz="2800" b="1" dirty="0">
                <a:latin typeface="Calibri" charset="0"/>
              </a:rPr>
              <a:t>Law </a:t>
            </a:r>
            <a:r>
              <a:rPr lang="en-US" sz="2800" b="1" i="1" dirty="0">
                <a:latin typeface="Calibri" charset="0"/>
              </a:rPr>
              <a:t>of </a:t>
            </a:r>
            <a:r>
              <a:rPr lang="en-US" sz="2800" b="1" dirty="0">
                <a:latin typeface="Calibri" charset="0"/>
              </a:rPr>
              <a:t>Moses</a:t>
            </a:r>
            <a:endParaRPr lang="en-US" sz="2800" b="1" i="1" dirty="0">
              <a:latin typeface="Calibri" charset="0"/>
            </a:endParaRPr>
          </a:p>
          <a:p>
            <a:pPr eaLnBrk="1" hangingPunct="1">
              <a:lnSpc>
                <a:spcPts val="3200"/>
              </a:lnSpc>
            </a:pPr>
            <a:r>
              <a:rPr lang="en-US" sz="2800" b="1" dirty="0">
                <a:latin typeface="Calibri" charset="0"/>
              </a:rPr>
              <a:t>  3  Christ </a:t>
            </a:r>
            <a:r>
              <a:rPr lang="en-US" sz="2800" b="1" i="1" dirty="0">
                <a:latin typeface="Calibri" charset="0"/>
              </a:rPr>
              <a:t>and </a:t>
            </a:r>
            <a:r>
              <a:rPr lang="en-US" sz="2800" b="1" dirty="0">
                <a:latin typeface="Calibri" charset="0"/>
              </a:rPr>
              <a:t>Religious Tradition</a:t>
            </a:r>
            <a:endParaRPr lang="en-US" sz="2800" b="1" i="1" dirty="0">
              <a:latin typeface="Calibri" charset="0"/>
            </a:endParaRPr>
          </a:p>
          <a:p>
            <a:pPr eaLnBrk="1" hangingPunct="1">
              <a:lnSpc>
                <a:spcPts val="3200"/>
              </a:lnSpc>
            </a:pPr>
            <a:r>
              <a:rPr lang="en-US" sz="2800" b="1" dirty="0">
                <a:latin typeface="Calibri" charset="0"/>
              </a:rPr>
              <a:t>  4  Christ </a:t>
            </a:r>
            <a:r>
              <a:rPr lang="en-US" sz="2800" b="1" i="1" dirty="0">
                <a:latin typeface="Calibri" charset="0"/>
              </a:rPr>
              <a:t>and the </a:t>
            </a:r>
            <a:r>
              <a:rPr lang="en-US" sz="2800" b="1" dirty="0">
                <a:latin typeface="Calibri" charset="0"/>
              </a:rPr>
              <a:t>Law </a:t>
            </a:r>
            <a:r>
              <a:rPr lang="en-US" sz="2800" b="1" i="1" dirty="0">
                <a:latin typeface="Calibri" charset="0"/>
              </a:rPr>
              <a:t>in the </a:t>
            </a:r>
            <a:r>
              <a:rPr lang="en-US" sz="2800" b="1" dirty="0">
                <a:latin typeface="Calibri" charset="0"/>
              </a:rPr>
              <a:t>Sermon </a:t>
            </a:r>
            <a:r>
              <a:rPr lang="en-US" sz="2800" b="1" i="1" dirty="0">
                <a:latin typeface="Calibri" charset="0"/>
              </a:rPr>
              <a:t>on the </a:t>
            </a:r>
            <a:r>
              <a:rPr lang="en-US" sz="2800" b="1" dirty="0">
                <a:latin typeface="Calibri" charset="0"/>
              </a:rPr>
              <a:t>Mount</a:t>
            </a:r>
            <a:endParaRPr lang="en-US" sz="2800" b="1" i="1" dirty="0">
              <a:latin typeface="Calibri" charset="0"/>
            </a:endParaRPr>
          </a:p>
          <a:p>
            <a:pPr eaLnBrk="1" hangingPunct="1">
              <a:lnSpc>
                <a:spcPts val="3200"/>
              </a:lnSpc>
            </a:pPr>
            <a:r>
              <a:rPr lang="en-US" sz="2800" b="1" dirty="0">
                <a:latin typeface="Calibri" charset="0"/>
              </a:rPr>
              <a:t>  </a:t>
            </a:r>
            <a:r>
              <a:rPr lang="en-US" sz="2800" b="1" dirty="0">
                <a:solidFill>
                  <a:schemeClr val="tx2"/>
                </a:solidFill>
                <a:latin typeface="Calibri" charset="0"/>
              </a:rPr>
              <a:t>5  Christ </a:t>
            </a:r>
            <a:r>
              <a:rPr lang="en-US" sz="2800" b="1" i="1" dirty="0">
                <a:solidFill>
                  <a:schemeClr val="tx2"/>
                </a:solidFill>
                <a:latin typeface="Calibri" charset="0"/>
              </a:rPr>
              <a:t>and the </a:t>
            </a:r>
            <a:r>
              <a:rPr lang="en-US" sz="2800" b="1" dirty="0">
                <a:solidFill>
                  <a:schemeClr val="tx2"/>
                </a:solidFill>
                <a:latin typeface="Calibri" charset="0"/>
              </a:rPr>
              <a:t>Sabbath</a:t>
            </a:r>
            <a:endParaRPr lang="en-US" sz="2800" b="1" i="1" dirty="0">
              <a:solidFill>
                <a:schemeClr val="tx2"/>
              </a:solidFill>
              <a:latin typeface="Calibri" charset="0"/>
            </a:endParaRPr>
          </a:p>
          <a:p>
            <a:pPr eaLnBrk="1" hangingPunct="1">
              <a:lnSpc>
                <a:spcPts val="3200"/>
              </a:lnSpc>
            </a:pPr>
            <a:r>
              <a:rPr lang="en-US" sz="2800" b="1" dirty="0">
                <a:latin typeface="Calibri" charset="0"/>
              </a:rPr>
              <a:t>  6  </a:t>
            </a:r>
            <a:r>
              <a:rPr lang="en-US" sz="2800" b="1" dirty="0" smtClean="0">
                <a:latin typeface="Calibri" charset="0"/>
              </a:rPr>
              <a:t>Christ’</a:t>
            </a:r>
            <a:r>
              <a:rPr lang="en-US" altLang="ja-JP" sz="2800" b="1" dirty="0" smtClean="0">
                <a:latin typeface="Calibri" charset="0"/>
              </a:rPr>
              <a:t>s </a:t>
            </a:r>
            <a:r>
              <a:rPr lang="en-US" altLang="ja-JP" sz="2800" b="1" dirty="0">
                <a:latin typeface="Calibri" charset="0"/>
              </a:rPr>
              <a:t>Death </a:t>
            </a:r>
            <a:r>
              <a:rPr lang="en-US" altLang="ja-JP" sz="2800" b="1" i="1" dirty="0">
                <a:latin typeface="Calibri" charset="0"/>
              </a:rPr>
              <a:t>and the </a:t>
            </a:r>
            <a:r>
              <a:rPr lang="en-US" altLang="ja-JP" sz="2800" b="1" dirty="0">
                <a:latin typeface="Calibri" charset="0"/>
              </a:rPr>
              <a:t>Law</a:t>
            </a:r>
            <a:endParaRPr lang="en-US" altLang="ja-JP" sz="2800" b="1" i="1" dirty="0">
              <a:latin typeface="Calibri" charset="0"/>
            </a:endParaRPr>
          </a:p>
          <a:p>
            <a:pPr eaLnBrk="1" hangingPunct="1">
              <a:lnSpc>
                <a:spcPts val="3200"/>
              </a:lnSpc>
            </a:pPr>
            <a:r>
              <a:rPr lang="en-US" sz="2800" b="1" dirty="0">
                <a:latin typeface="Calibri" charset="0"/>
              </a:rPr>
              <a:t>  7  Christ, </a:t>
            </a:r>
            <a:r>
              <a:rPr lang="en-US" sz="2800" b="1" i="1" dirty="0">
                <a:latin typeface="Calibri" charset="0"/>
              </a:rPr>
              <a:t>the </a:t>
            </a:r>
            <a:r>
              <a:rPr lang="en-US" sz="2800" b="1" dirty="0">
                <a:latin typeface="Calibri" charset="0"/>
              </a:rPr>
              <a:t>End </a:t>
            </a:r>
            <a:r>
              <a:rPr lang="en-US" sz="2800" b="1" i="1" dirty="0">
                <a:latin typeface="Calibri" charset="0"/>
              </a:rPr>
              <a:t>of the </a:t>
            </a:r>
            <a:r>
              <a:rPr lang="en-US" sz="2800" b="1" dirty="0">
                <a:latin typeface="Calibri" charset="0"/>
              </a:rPr>
              <a:t>Law </a:t>
            </a:r>
            <a:endParaRPr lang="en-US" sz="2800" b="1" i="1" dirty="0">
              <a:latin typeface="Calibri" charset="0"/>
            </a:endParaRPr>
          </a:p>
          <a:p>
            <a:pPr eaLnBrk="1" hangingPunct="1">
              <a:lnSpc>
                <a:spcPts val="3200"/>
              </a:lnSpc>
            </a:pPr>
            <a:r>
              <a:rPr lang="en-US" sz="2800" b="1" dirty="0">
                <a:latin typeface="Calibri" charset="0"/>
              </a:rPr>
              <a:t>  8  The Law </a:t>
            </a:r>
            <a:r>
              <a:rPr lang="en-US" sz="2800" b="1" i="1" dirty="0">
                <a:latin typeface="Calibri" charset="0"/>
              </a:rPr>
              <a:t>of </a:t>
            </a:r>
            <a:r>
              <a:rPr lang="en-US" sz="2800" b="1" dirty="0">
                <a:latin typeface="Calibri" charset="0"/>
              </a:rPr>
              <a:t>God </a:t>
            </a:r>
            <a:r>
              <a:rPr lang="en-US" sz="2800" b="1" i="1" dirty="0">
                <a:latin typeface="Calibri" charset="0"/>
              </a:rPr>
              <a:t>and the </a:t>
            </a:r>
            <a:r>
              <a:rPr lang="en-US" sz="2800" b="1" dirty="0">
                <a:latin typeface="Calibri" charset="0"/>
              </a:rPr>
              <a:t>Law </a:t>
            </a:r>
            <a:r>
              <a:rPr lang="en-US" sz="2800" b="1" i="1" dirty="0">
                <a:latin typeface="Calibri" charset="0"/>
              </a:rPr>
              <a:t>of </a:t>
            </a:r>
            <a:r>
              <a:rPr lang="en-US" sz="2800" b="1" dirty="0">
                <a:latin typeface="Calibri" charset="0"/>
              </a:rPr>
              <a:t>Christ</a:t>
            </a:r>
            <a:endParaRPr lang="en-US" sz="2800" b="1" i="1" dirty="0">
              <a:latin typeface="Calibri" charset="0"/>
            </a:endParaRPr>
          </a:p>
          <a:p>
            <a:pPr eaLnBrk="1" hangingPunct="1">
              <a:lnSpc>
                <a:spcPts val="3200"/>
              </a:lnSpc>
            </a:pPr>
            <a:r>
              <a:rPr lang="en-US" sz="2800" b="1" dirty="0">
                <a:latin typeface="Calibri" charset="0"/>
              </a:rPr>
              <a:t>  9  Christ, </a:t>
            </a:r>
            <a:r>
              <a:rPr lang="en-US" sz="2800" b="1" i="1" dirty="0">
                <a:latin typeface="Calibri" charset="0"/>
              </a:rPr>
              <a:t>the </a:t>
            </a:r>
            <a:r>
              <a:rPr lang="en-US" sz="2800" b="1" dirty="0">
                <a:latin typeface="Calibri" charset="0"/>
              </a:rPr>
              <a:t>Law </a:t>
            </a:r>
            <a:r>
              <a:rPr lang="en-US" sz="2800" b="1" i="1" dirty="0">
                <a:latin typeface="Calibri" charset="0"/>
              </a:rPr>
              <a:t>and the </a:t>
            </a:r>
            <a:r>
              <a:rPr lang="en-US" sz="2800" b="1" dirty="0">
                <a:latin typeface="Calibri" charset="0"/>
              </a:rPr>
              <a:t>Gospel</a:t>
            </a:r>
            <a:endParaRPr lang="en-US" sz="2800" b="1" i="1" dirty="0">
              <a:latin typeface="Calibri" charset="0"/>
            </a:endParaRPr>
          </a:p>
          <a:p>
            <a:pPr eaLnBrk="1" hangingPunct="1">
              <a:lnSpc>
                <a:spcPts val="3200"/>
              </a:lnSpc>
            </a:pPr>
            <a:r>
              <a:rPr lang="en-US" sz="2800" b="1" dirty="0">
                <a:latin typeface="Calibri" charset="0"/>
              </a:rPr>
              <a:t>10  Christ, </a:t>
            </a:r>
            <a:r>
              <a:rPr lang="en-US" sz="2800" b="1" i="1" dirty="0">
                <a:latin typeface="Calibri" charset="0"/>
              </a:rPr>
              <a:t>the </a:t>
            </a:r>
            <a:r>
              <a:rPr lang="en-US" sz="2800" b="1" dirty="0">
                <a:latin typeface="Calibri" charset="0"/>
              </a:rPr>
              <a:t>Law </a:t>
            </a:r>
            <a:r>
              <a:rPr lang="en-US" sz="2800" b="1" i="1" dirty="0">
                <a:latin typeface="Calibri" charset="0"/>
              </a:rPr>
              <a:t>and the </a:t>
            </a:r>
            <a:r>
              <a:rPr lang="en-US" sz="2800" b="1" dirty="0">
                <a:latin typeface="Calibri" charset="0"/>
              </a:rPr>
              <a:t>Covenants</a:t>
            </a:r>
            <a:endParaRPr lang="en-US" sz="2800" b="1" i="1" dirty="0">
              <a:latin typeface="Calibri" charset="0"/>
            </a:endParaRPr>
          </a:p>
          <a:p>
            <a:pPr eaLnBrk="1" hangingPunct="1">
              <a:lnSpc>
                <a:spcPts val="3200"/>
              </a:lnSpc>
            </a:pPr>
            <a:r>
              <a:rPr lang="en-US" sz="2800" b="1" dirty="0">
                <a:latin typeface="Calibri" charset="0"/>
              </a:rPr>
              <a:t>11  The Apostles </a:t>
            </a:r>
            <a:r>
              <a:rPr lang="en-US" sz="2800" b="1" i="1" dirty="0">
                <a:latin typeface="Calibri" charset="0"/>
              </a:rPr>
              <a:t>and the </a:t>
            </a:r>
            <a:r>
              <a:rPr lang="en-US" sz="2800" b="1" dirty="0">
                <a:latin typeface="Calibri" charset="0"/>
              </a:rPr>
              <a:t>Law</a:t>
            </a:r>
            <a:endParaRPr lang="en-US" sz="2800" b="1" i="1" dirty="0">
              <a:latin typeface="Calibri" charset="0"/>
            </a:endParaRPr>
          </a:p>
          <a:p>
            <a:pPr eaLnBrk="1" hangingPunct="1">
              <a:lnSpc>
                <a:spcPts val="3200"/>
              </a:lnSpc>
            </a:pPr>
            <a:r>
              <a:rPr lang="en-US" sz="2800" b="1" dirty="0">
                <a:latin typeface="Calibri" charset="0"/>
              </a:rPr>
              <a:t>12  </a:t>
            </a:r>
            <a:r>
              <a:rPr lang="en-US" sz="2800" b="1" dirty="0" smtClean="0">
                <a:latin typeface="Calibri" charset="0"/>
              </a:rPr>
              <a:t>Christ’</a:t>
            </a:r>
            <a:r>
              <a:rPr lang="en-US" altLang="ja-JP" sz="2800" b="1" dirty="0" smtClean="0">
                <a:latin typeface="Calibri" charset="0"/>
              </a:rPr>
              <a:t>s </a:t>
            </a:r>
            <a:r>
              <a:rPr lang="en-US" altLang="ja-JP" sz="2800" b="1" dirty="0">
                <a:latin typeface="Calibri" charset="0"/>
              </a:rPr>
              <a:t>Church </a:t>
            </a:r>
            <a:r>
              <a:rPr lang="en-US" altLang="ja-JP" sz="2800" b="1" i="1" dirty="0">
                <a:latin typeface="Calibri" charset="0"/>
              </a:rPr>
              <a:t>and the </a:t>
            </a:r>
            <a:r>
              <a:rPr lang="en-US" altLang="ja-JP" sz="2800" b="1" dirty="0">
                <a:latin typeface="Calibri" charset="0"/>
              </a:rPr>
              <a:t>Law</a:t>
            </a:r>
            <a:endParaRPr lang="en-US" altLang="ja-JP" sz="2800" b="1" i="1" dirty="0">
              <a:latin typeface="Calibri" charset="0"/>
            </a:endParaRPr>
          </a:p>
          <a:p>
            <a:pPr eaLnBrk="1" hangingPunct="1">
              <a:lnSpc>
                <a:spcPts val="3200"/>
              </a:lnSpc>
            </a:pPr>
            <a:r>
              <a:rPr lang="en-US" sz="2800" b="1" dirty="0">
                <a:latin typeface="Calibri" charset="0"/>
              </a:rPr>
              <a:t>13  </a:t>
            </a:r>
            <a:r>
              <a:rPr lang="en-US" sz="2800" b="1" dirty="0" smtClean="0">
                <a:latin typeface="Calibri" charset="0"/>
              </a:rPr>
              <a:t>Christ’</a:t>
            </a:r>
            <a:r>
              <a:rPr lang="en-US" altLang="ja-JP" sz="2800" b="1" dirty="0" smtClean="0">
                <a:latin typeface="Calibri" charset="0"/>
              </a:rPr>
              <a:t>s </a:t>
            </a:r>
            <a:r>
              <a:rPr lang="en-US" altLang="ja-JP" sz="2800" b="1" dirty="0">
                <a:latin typeface="Calibri" charset="0"/>
              </a:rPr>
              <a:t>Kingdom </a:t>
            </a:r>
            <a:r>
              <a:rPr lang="en-US" altLang="ja-JP" sz="2800" b="1" i="1" dirty="0">
                <a:latin typeface="Calibri" charset="0"/>
              </a:rPr>
              <a:t>and the </a:t>
            </a:r>
            <a:r>
              <a:rPr lang="en-US" altLang="ja-JP" sz="2800" b="1" dirty="0">
                <a:latin typeface="Calibri" charset="0"/>
              </a:rPr>
              <a:t>Law</a:t>
            </a:r>
            <a:endParaRPr lang="en-US" sz="2800" b="1"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76400" y="36513"/>
            <a:ext cx="34226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a:solidFill>
                  <a:schemeClr val="tx2"/>
                </a:solidFill>
                <a:latin typeface="Cambria" charset="0"/>
                <a:cs typeface="Cambria" charset="0"/>
              </a:rPr>
              <a:t>Christ and His Law</a:t>
            </a:r>
            <a:endParaRPr lang="en-US" sz="2800">
              <a:solidFill>
                <a:schemeClr val="tx2"/>
              </a:solidFill>
              <a:latin typeface="Cambria" charset="0"/>
              <a:cs typeface="Cambria" charset="0"/>
            </a:endParaRPr>
          </a:p>
          <a:p>
            <a:pPr>
              <a:lnSpc>
                <a:spcPct val="85000"/>
              </a:lnSpc>
            </a:pPr>
            <a:r>
              <a:rPr lang="en-US" sz="3200">
                <a:latin typeface="Cambria" charset="0"/>
                <a:cs typeface="Cambria" charset="0"/>
              </a:rPr>
              <a:t>Our Goal</a:t>
            </a:r>
            <a:endParaRPr lang="en-US" sz="3200">
              <a:solidFill>
                <a:srgbClr val="C0C0C0"/>
              </a:solidFill>
              <a:latin typeface="Cambria" charset="0"/>
              <a:cs typeface="Cambria" charset="0"/>
            </a:endParaRPr>
          </a:p>
        </p:txBody>
      </p:sp>
      <p:sp>
        <p:nvSpPr>
          <p:cNvPr id="7" name="TextBox 6"/>
          <p:cNvSpPr txBox="1">
            <a:spLocks noChangeArrowheads="1"/>
          </p:cNvSpPr>
          <p:nvPr/>
        </p:nvSpPr>
        <p:spPr bwMode="auto">
          <a:xfrm>
            <a:off x="358775" y="1196975"/>
            <a:ext cx="842645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ts val="4800"/>
              </a:lnSpc>
            </a:pPr>
            <a:r>
              <a:rPr lang="en-US" b="1" dirty="0">
                <a:latin typeface="Calibri" charset="0"/>
              </a:rPr>
              <a:t>WE WILL </a:t>
            </a:r>
            <a:r>
              <a:rPr lang="en-US" sz="4400" dirty="0">
                <a:latin typeface="Calibri" charset="0"/>
              </a:rPr>
              <a:t>study the law, especially the question of why so many Christians—misunderstanding the relationship between law and grace—have fallen into the trap of denying the continued validity of the Ten Commandments,</a:t>
            </a:r>
          </a:p>
          <a:p>
            <a:pPr algn="ctr" eaLnBrk="1" hangingPunct="1">
              <a:lnSpc>
                <a:spcPts val="4800"/>
              </a:lnSpc>
            </a:pPr>
            <a:r>
              <a:rPr lang="en-US" sz="4400" dirty="0">
                <a:latin typeface="Calibri" charset="0"/>
              </a:rPr>
              <a:t>thus unwittingly helping the attempt </a:t>
            </a:r>
            <a:r>
              <a:rPr lang="en-US" sz="4400" dirty="0" smtClean="0">
                <a:latin typeface="Calibri" charset="0"/>
              </a:rPr>
              <a:t>to “</a:t>
            </a:r>
            <a:r>
              <a:rPr lang="en-US" altLang="ja-JP" sz="4400" dirty="0" smtClean="0">
                <a:latin typeface="Calibri" charset="0"/>
              </a:rPr>
              <a:t>overthrow” God’s </a:t>
            </a:r>
            <a:r>
              <a:rPr lang="en-US" altLang="ja-JP" sz="4400" dirty="0">
                <a:latin typeface="Calibri" charset="0"/>
              </a:rPr>
              <a:t>law.</a:t>
            </a:r>
            <a:endParaRPr lang="en-US" sz="4400" b="1" dirty="0">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01800" y="26988"/>
            <a:ext cx="3422650" cy="941387"/>
          </a:xfrm>
          <a:prstGeom prst="rect">
            <a:avLst/>
          </a:prstGeom>
          <a:noFill/>
          <a:ln w="9525">
            <a:noFill/>
            <a:miter lim="800000"/>
            <a:headEnd/>
            <a:tailEnd/>
          </a:ln>
          <a:effectLst>
            <a:outerShdw blurRad="63500" dist="63500"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defRPr/>
            </a:pPr>
            <a:r>
              <a:rPr lang="en-US" sz="3200" i="1" dirty="0" smtClean="0">
                <a:solidFill>
                  <a:schemeClr val="tx2"/>
                </a:solidFill>
                <a:latin typeface="Cambria" charset="0"/>
                <a:cs typeface="Cambria" charset="0"/>
              </a:rPr>
              <a:t>Christ and His Law</a:t>
            </a:r>
            <a:endParaRPr lang="en-US" sz="2800" dirty="0" smtClean="0">
              <a:solidFill>
                <a:schemeClr val="tx2"/>
              </a:solidFill>
              <a:latin typeface="Cambria" charset="0"/>
              <a:cs typeface="Cambria" charset="0"/>
            </a:endParaRPr>
          </a:p>
          <a:p>
            <a:pPr>
              <a:lnSpc>
                <a:spcPct val="85000"/>
              </a:lnSpc>
              <a:defRPr/>
            </a:pPr>
            <a:r>
              <a:rPr lang="en-US" sz="3200" dirty="0" smtClean="0">
                <a:latin typeface="Cambria" charset="0"/>
                <a:cs typeface="Cambria" charset="0"/>
              </a:rPr>
              <a:t>Lesson 5, May 3</a:t>
            </a:r>
          </a:p>
        </p:txBody>
      </p:sp>
      <p:sp>
        <p:nvSpPr>
          <p:cNvPr id="7" name="TextBox 6"/>
          <p:cNvSpPr txBox="1">
            <a:spLocks noChangeArrowheads="1"/>
          </p:cNvSpPr>
          <p:nvPr/>
        </p:nvSpPr>
        <p:spPr bwMode="auto">
          <a:xfrm>
            <a:off x="762000" y="1219200"/>
            <a:ext cx="79248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eaLnBrk="1" hangingPunct="1">
              <a:lnSpc>
                <a:spcPts val="8000"/>
              </a:lnSpc>
            </a:pPr>
            <a:r>
              <a:rPr lang="en-US" sz="5400" dirty="0" smtClean="0">
                <a:latin typeface="Cambria" charset="0"/>
                <a:cs typeface="Cambria" charset="0"/>
              </a:rPr>
              <a:t>Christ </a:t>
            </a:r>
            <a:r>
              <a:rPr lang="en-US" sz="5400" i="1" dirty="0" smtClean="0">
                <a:latin typeface="Cambria" charset="0"/>
                <a:cs typeface="Cambria" charset="0"/>
              </a:rPr>
              <a:t>and the</a:t>
            </a:r>
            <a:r>
              <a:rPr lang="en-US" sz="5400" dirty="0" smtClean="0">
                <a:latin typeface="Cambria" charset="0"/>
                <a:cs typeface="Cambria" charset="0"/>
              </a:rPr>
              <a:t> </a:t>
            </a:r>
            <a:r>
              <a:rPr lang="en-US" sz="8000" dirty="0" smtClean="0">
                <a:latin typeface="Cambria" charset="0"/>
                <a:cs typeface="Cambria" charset="0"/>
              </a:rPr>
              <a:t>Sabbath</a:t>
            </a:r>
            <a:endParaRPr lang="en-US" sz="5400" dirty="0">
              <a:latin typeface="Cambria" charset="0"/>
              <a:cs typeface="Cambria" charset="0"/>
            </a:endParaRPr>
          </a:p>
        </p:txBody>
      </p:sp>
      <p:pic>
        <p:nvPicPr>
          <p:cNvPr id="2" name="Picture 1" descr="14.2Q-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636912"/>
            <a:ext cx="8082811" cy="3312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nodeType="afterGroup">
                            <p:stCondLst>
                              <p:cond delay="1000"/>
                            </p:stCondLst>
                            <p:childTnLst>
                              <p:par>
                                <p:cTn id="9" presetID="17" presetClass="entr" presetSubtype="1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par>
                                <p:cTn id="13" presetID="52"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2000" decel="50000" fill="hold">
                                          <p:stCondLst>
                                            <p:cond delay="0"/>
                                          </p:stCondLst>
                                        </p:cTn>
                                        <p:tgtEl>
                                          <p:spTgt spid="2"/>
                                        </p:tgtEl>
                                        <p:attrNameLst>
                                          <p:attrName>ppt_x</p:attrName>
                                          <p:attrName>ppt_y</p:attrName>
                                        </p:attrNameLst>
                                      </p:cBhvr>
                                    </p:animMotion>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76400" y="26988"/>
            <a:ext cx="410411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rgbClr val="FFFF00"/>
                </a:solidFill>
                <a:latin typeface="Cambria" charset="0"/>
                <a:cs typeface="Cambria" charset="0"/>
              </a:rPr>
              <a:t>Christ and the Sabbath</a:t>
            </a:r>
            <a:endParaRPr lang="en-US" sz="2800" dirty="0">
              <a:solidFill>
                <a:srgbClr val="FFFF00"/>
              </a:solidFill>
              <a:latin typeface="Cambria" charset="0"/>
              <a:cs typeface="Cambria" charset="0"/>
            </a:endParaRPr>
          </a:p>
          <a:p>
            <a:pPr>
              <a:lnSpc>
                <a:spcPct val="85000"/>
              </a:lnSpc>
            </a:pPr>
            <a:r>
              <a:rPr lang="en-US" sz="3200" dirty="0">
                <a:latin typeface="Cambria" charset="0"/>
                <a:cs typeface="Cambria" charset="0"/>
              </a:rPr>
              <a:t>Key Text   </a:t>
            </a:r>
          </a:p>
        </p:txBody>
      </p:sp>
      <p:sp>
        <p:nvSpPr>
          <p:cNvPr id="6" name="Text Box 7"/>
          <p:cNvSpPr txBox="1">
            <a:spLocks noChangeArrowheads="1"/>
          </p:cNvSpPr>
          <p:nvPr/>
        </p:nvSpPr>
        <p:spPr bwMode="auto">
          <a:xfrm>
            <a:off x="546100" y="1514475"/>
            <a:ext cx="8077200" cy="330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105000"/>
              </a:lnSpc>
              <a:spcBef>
                <a:spcPct val="15000"/>
              </a:spcBef>
            </a:pPr>
            <a:r>
              <a:rPr lang="en-US" sz="3600" dirty="0" smtClean="0">
                <a:latin typeface="Cambria" charset="0"/>
                <a:cs typeface="Cambria" charset="0"/>
              </a:rPr>
              <a:t>Mark 2:27, 28 NKJV</a:t>
            </a:r>
            <a:endParaRPr lang="en-US" dirty="0">
              <a:latin typeface="Cambria" charset="0"/>
              <a:cs typeface="Cambria" charset="0"/>
            </a:endParaRPr>
          </a:p>
          <a:p>
            <a:pPr algn="ctr">
              <a:lnSpc>
                <a:spcPts val="4800"/>
              </a:lnSpc>
              <a:spcBef>
                <a:spcPts val="1200"/>
              </a:spcBef>
            </a:pPr>
            <a:r>
              <a:rPr lang="en-US" altLang="ja-JP" b="1" dirty="0" smtClean="0">
                <a:latin typeface="Calibri" charset="0"/>
                <a:cs typeface="Calibri" charset="0"/>
              </a:rPr>
              <a:t>“ ‘THE SABBATH </a:t>
            </a:r>
            <a:r>
              <a:rPr lang="en-US" sz="4400" dirty="0" smtClean="0">
                <a:latin typeface="Calibri"/>
                <a:cs typeface="Calibri"/>
              </a:rPr>
              <a:t>was </a:t>
            </a:r>
            <a:r>
              <a:rPr lang="en-US" sz="4400" dirty="0">
                <a:latin typeface="Calibri"/>
                <a:cs typeface="Calibri"/>
              </a:rPr>
              <a:t>made for man, and not man for the Sabbath. Therefore the Son of Man is also Lord of the </a:t>
            </a:r>
            <a:r>
              <a:rPr lang="en-US" sz="4400" dirty="0" smtClean="0">
                <a:latin typeface="Calibri"/>
                <a:cs typeface="Calibri"/>
              </a:rPr>
              <a:t>Sabbath.’ ”</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42863"/>
            <a:ext cx="410411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Christ and the Sabbath</a:t>
            </a:r>
            <a:endParaRPr lang="en-US" sz="2800" dirty="0">
              <a:solidFill>
                <a:srgbClr val="FFFF00"/>
              </a:solidFill>
              <a:latin typeface="Cambria" charset="0"/>
              <a:cs typeface="Cambria" charset="0"/>
            </a:endParaRPr>
          </a:p>
          <a:p>
            <a:pPr>
              <a:lnSpc>
                <a:spcPct val="85000"/>
              </a:lnSpc>
            </a:pPr>
            <a:r>
              <a:rPr lang="en-US" sz="3200" dirty="0" smtClean="0">
                <a:latin typeface="Cambria" charset="0"/>
                <a:cs typeface="Cambria" charset="0"/>
              </a:rPr>
              <a:t>Initial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2" name="TextBox 1"/>
          <p:cNvSpPr txBox="1">
            <a:spLocks noChangeArrowheads="1"/>
          </p:cNvSpPr>
          <p:nvPr/>
        </p:nvSpPr>
        <p:spPr bwMode="auto">
          <a:xfrm>
            <a:off x="179512" y="1196975"/>
            <a:ext cx="8785225" cy="56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ts val="4800"/>
              </a:lnSpc>
            </a:pPr>
            <a:r>
              <a:rPr lang="en-US" b="1" dirty="0" smtClean="0">
                <a:latin typeface="Calibri"/>
                <a:cs typeface="Calibri"/>
              </a:rPr>
              <a:t>EXODUS 8:11 </a:t>
            </a:r>
            <a:r>
              <a:rPr lang="en-US" sz="4400" dirty="0" smtClean="0">
                <a:latin typeface="Calibri"/>
                <a:cs typeface="Calibri"/>
              </a:rPr>
              <a:t>directly refers </a:t>
            </a:r>
            <a:r>
              <a:rPr lang="en-US" sz="4400" dirty="0">
                <a:latin typeface="Calibri"/>
                <a:cs typeface="Calibri"/>
              </a:rPr>
              <a:t>to Genesis 2:3 as it elevates the fact that God both “blessed” and “made holy” the Sabbath day. </a:t>
            </a:r>
            <a:r>
              <a:rPr lang="en-US" sz="4400" dirty="0" smtClean="0">
                <a:latin typeface="Calibri"/>
                <a:cs typeface="Calibri"/>
              </a:rPr>
              <a:t>Deuteronomy </a:t>
            </a:r>
            <a:r>
              <a:rPr lang="en-US" sz="4400" dirty="0">
                <a:latin typeface="Calibri"/>
                <a:cs typeface="Calibri"/>
              </a:rPr>
              <a:t>5:15 points to Israel’s divine deliverance from Egyptian bondage as being a rationale for Sabbath keeping</a:t>
            </a:r>
            <a:r>
              <a:rPr lang="en-US" sz="4400" dirty="0" smtClean="0">
                <a:latin typeface="Calibri"/>
                <a:cs typeface="Calibri"/>
              </a:rPr>
              <a:t>.</a:t>
            </a:r>
          </a:p>
          <a:p>
            <a:pPr algn="ctr">
              <a:lnSpc>
                <a:spcPts val="4800"/>
              </a:lnSpc>
            </a:pPr>
            <a:r>
              <a:rPr lang="en-US" sz="4400" b="1" spc="100" dirty="0" smtClean="0">
                <a:latin typeface="Calibri"/>
                <a:cs typeface="Calibri"/>
              </a:rPr>
              <a:t>Hence, the Sabbath is a symbol of both Creation and Redemption.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39688"/>
            <a:ext cx="410411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Christ and the Sabbath</a:t>
            </a:r>
            <a:endParaRPr lang="en-US" sz="2800" dirty="0">
              <a:solidFill>
                <a:srgbClr val="FFFF00"/>
              </a:solidFill>
              <a:latin typeface="Cambria" charset="0"/>
              <a:cs typeface="Cambria" charset="0"/>
            </a:endParaRPr>
          </a:p>
          <a:p>
            <a:pPr>
              <a:lnSpc>
                <a:spcPct val="85000"/>
              </a:lnSpc>
            </a:pPr>
            <a:r>
              <a:rPr lang="en-US" sz="3200" dirty="0" smtClean="0">
                <a:latin typeface="Cambria" charset="0"/>
                <a:cs typeface="Cambria" charset="0"/>
              </a:rPr>
              <a:t>Quick </a:t>
            </a:r>
            <a:r>
              <a:rPr lang="en-US" sz="3200" dirty="0">
                <a:latin typeface="Cambria" charset="0"/>
                <a:cs typeface="Cambria" charset="0"/>
              </a:rPr>
              <a:t>Look   </a:t>
            </a:r>
          </a:p>
        </p:txBody>
      </p:sp>
      <p:sp>
        <p:nvSpPr>
          <p:cNvPr id="6" name="Text Box 4"/>
          <p:cNvSpPr txBox="1">
            <a:spLocks noChangeArrowheads="1"/>
          </p:cNvSpPr>
          <p:nvPr/>
        </p:nvSpPr>
        <p:spPr bwMode="auto">
          <a:xfrm>
            <a:off x="1125538" y="1616075"/>
            <a:ext cx="776694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687388"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687388" algn="l"/>
              </a:tabLst>
              <a:defRPr sz="4000">
                <a:solidFill>
                  <a:schemeClr val="tx1"/>
                </a:solidFill>
                <a:latin typeface="Helvetica Neue" charset="0"/>
                <a:ea typeface="ＭＳ Ｐゴシック" charset="0"/>
              </a:defRPr>
            </a:lvl2pPr>
            <a:lvl3pPr marL="1143000" indent="-228600" eaLnBrk="0" hangingPunct="0">
              <a:tabLst>
                <a:tab pos="687388" algn="l"/>
              </a:tabLst>
              <a:defRPr sz="4000">
                <a:solidFill>
                  <a:schemeClr val="tx1"/>
                </a:solidFill>
                <a:latin typeface="Helvetica Neue" charset="0"/>
                <a:ea typeface="ＭＳ Ｐゴシック" charset="0"/>
              </a:defRPr>
            </a:lvl3pPr>
            <a:lvl4pPr marL="1600200" indent="-228600" eaLnBrk="0" hangingPunct="0">
              <a:tabLst>
                <a:tab pos="687388" algn="l"/>
              </a:tabLst>
              <a:defRPr sz="4000">
                <a:solidFill>
                  <a:schemeClr val="tx1"/>
                </a:solidFill>
                <a:latin typeface="Helvetica Neue" charset="0"/>
                <a:ea typeface="ＭＳ Ｐゴシック" charset="0"/>
              </a:defRPr>
            </a:lvl4pPr>
            <a:lvl5pPr marL="2057400" indent="-228600" eaLnBrk="0" hangingPunct="0">
              <a:tabLst>
                <a:tab pos="687388"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9pPr>
          </a:lstStyle>
          <a:p>
            <a:pPr eaLnBrk="1" hangingPunct="1">
              <a:lnSpc>
                <a:spcPts val="4800"/>
              </a:lnSpc>
              <a:spcBef>
                <a:spcPts val="1200"/>
              </a:spcBef>
            </a:pPr>
            <a:r>
              <a:rPr lang="en-US" sz="4400" dirty="0">
                <a:latin typeface="Calibri" charset="0"/>
                <a:cs typeface="Calibri" charset="0"/>
              </a:rPr>
              <a:t>1. </a:t>
            </a:r>
            <a:r>
              <a:rPr lang="en-US" sz="4400" dirty="0" smtClean="0">
                <a:latin typeface="Calibri" charset="0"/>
                <a:cs typeface="Calibri" charset="0"/>
              </a:rPr>
              <a:t>A Time for </a:t>
            </a:r>
            <a:r>
              <a:rPr lang="en-US" sz="4400" b="1" dirty="0" smtClean="0">
                <a:latin typeface="Calibri" charset="0"/>
                <a:cs typeface="Calibri" charset="0"/>
              </a:rPr>
              <a:t>Rest </a:t>
            </a:r>
            <a:r>
              <a:rPr lang="en-US" sz="4400" dirty="0" smtClean="0">
                <a:latin typeface="Calibri" charset="0"/>
                <a:cs typeface="Calibri" charset="0"/>
              </a:rPr>
              <a:t>and</a:t>
            </a:r>
            <a:r>
              <a:rPr lang="en-US" sz="4400" b="1" dirty="0" smtClean="0">
                <a:latin typeface="Calibri" charset="0"/>
                <a:cs typeface="Calibri" charset="0"/>
              </a:rPr>
              <a:t> Worship</a:t>
            </a:r>
            <a:r>
              <a:rPr lang="en-US" sz="4400" b="1" dirty="0">
                <a:latin typeface="Calibri" charset="0"/>
                <a:cs typeface="Calibri" charset="0"/>
              </a:rPr>
              <a:t>	                       	</a:t>
            </a:r>
            <a:r>
              <a:rPr lang="en-US" sz="4400" i="1" dirty="0">
                <a:latin typeface="Calibri" charset="0"/>
                <a:cs typeface="Calibri" charset="0"/>
              </a:rPr>
              <a:t>(Luke </a:t>
            </a:r>
            <a:r>
              <a:rPr lang="en-US" sz="4400" i="1" dirty="0" smtClean="0">
                <a:latin typeface="Calibri" charset="0"/>
                <a:cs typeface="Calibri" charset="0"/>
              </a:rPr>
              <a:t>4:16)</a:t>
            </a:r>
            <a:endParaRPr lang="en-US" sz="4400" i="1" dirty="0">
              <a:latin typeface="Calibri" charset="0"/>
              <a:cs typeface="Calibri" charset="0"/>
            </a:endParaRPr>
          </a:p>
          <a:p>
            <a:pPr eaLnBrk="1" hangingPunct="1">
              <a:lnSpc>
                <a:spcPts val="4800"/>
              </a:lnSpc>
              <a:spcBef>
                <a:spcPts val="1200"/>
              </a:spcBef>
            </a:pPr>
            <a:r>
              <a:rPr lang="en-US" sz="4400" dirty="0">
                <a:latin typeface="Calibri" charset="0"/>
                <a:cs typeface="Calibri" charset="0"/>
              </a:rPr>
              <a:t>2. A Time for </a:t>
            </a:r>
            <a:r>
              <a:rPr lang="en-US" sz="4400" b="1" dirty="0" smtClean="0">
                <a:latin typeface="Calibri" charset="0"/>
                <a:cs typeface="Calibri" charset="0"/>
              </a:rPr>
              <a:t>Enjoyment             </a:t>
            </a:r>
            <a:r>
              <a:rPr lang="en-US" sz="4400" dirty="0">
                <a:latin typeface="Calibri" charset="0"/>
                <a:cs typeface="Calibri" charset="0"/>
              </a:rPr>
              <a:t>	</a:t>
            </a:r>
            <a:r>
              <a:rPr lang="en-US" sz="4400" i="1" dirty="0" smtClean="0">
                <a:latin typeface="Calibri" charset="0"/>
                <a:cs typeface="Calibri" charset="0"/>
              </a:rPr>
              <a:t>(Mark 2:27, 28)</a:t>
            </a:r>
            <a:endParaRPr lang="en-US" sz="4400" i="1" dirty="0">
              <a:latin typeface="Calibri" charset="0"/>
              <a:cs typeface="Calibri" charset="0"/>
            </a:endParaRPr>
          </a:p>
          <a:p>
            <a:pPr eaLnBrk="1" hangingPunct="1">
              <a:lnSpc>
                <a:spcPts val="4800"/>
              </a:lnSpc>
              <a:spcBef>
                <a:spcPts val="1200"/>
              </a:spcBef>
            </a:pPr>
            <a:r>
              <a:rPr lang="en-US" sz="4400" dirty="0">
                <a:latin typeface="Calibri" charset="0"/>
                <a:cs typeface="Calibri" charset="0"/>
              </a:rPr>
              <a:t>3. A Time for </a:t>
            </a:r>
            <a:r>
              <a:rPr lang="en-US" sz="4400" b="1" dirty="0" smtClean="0">
                <a:latin typeface="Calibri" charset="0"/>
                <a:cs typeface="Calibri" charset="0"/>
              </a:rPr>
              <a:t>Healing</a:t>
            </a:r>
            <a:r>
              <a:rPr lang="en-US" sz="4400" dirty="0">
                <a:latin typeface="Calibri" charset="0"/>
                <a:cs typeface="Calibri" charset="0"/>
              </a:rPr>
              <a:t>	                	</a:t>
            </a:r>
            <a:r>
              <a:rPr lang="en-US" sz="4400" i="1" dirty="0" smtClean="0">
                <a:latin typeface="Calibri" charset="0"/>
                <a:cs typeface="Calibri" charset="0"/>
              </a:rPr>
              <a:t>(Luke 13:15, 16)</a:t>
            </a:r>
            <a:endParaRPr lang="en-US" sz="4400" i="1"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676400" y="42863"/>
            <a:ext cx="566183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Christ and the Sabbath</a:t>
            </a:r>
            <a:endParaRPr lang="en-US" sz="2800" dirty="0">
              <a:solidFill>
                <a:srgbClr val="FFFF00"/>
              </a:solidFill>
              <a:latin typeface="Cambria" charset="0"/>
              <a:cs typeface="Cambria" charset="0"/>
            </a:endParaRPr>
          </a:p>
          <a:p>
            <a:pPr>
              <a:lnSpc>
                <a:spcPct val="85000"/>
              </a:lnSpc>
            </a:pPr>
            <a:r>
              <a:rPr lang="en-US" sz="3200" dirty="0" smtClean="0">
                <a:latin typeface="Cambria" charset="0"/>
                <a:cs typeface="Cambria" charset="0"/>
              </a:rPr>
              <a:t>1</a:t>
            </a:r>
            <a:r>
              <a:rPr lang="en-US" sz="3200" dirty="0">
                <a:latin typeface="Cambria" charset="0"/>
                <a:cs typeface="Cambria" charset="0"/>
              </a:rPr>
              <a:t>. </a:t>
            </a:r>
            <a:r>
              <a:rPr lang="en-US" sz="3200" dirty="0" smtClean="0">
                <a:latin typeface="Cambria" charset="0"/>
                <a:cs typeface="Cambria" charset="0"/>
              </a:rPr>
              <a:t>A Time for Rest and Worship</a:t>
            </a:r>
            <a:endParaRPr lang="en-US" sz="3200" dirty="0">
              <a:latin typeface="Cambria" charset="0"/>
              <a:cs typeface="Cambria" charset="0"/>
            </a:endParaRPr>
          </a:p>
        </p:txBody>
      </p:sp>
      <p:pic>
        <p:nvPicPr>
          <p:cNvPr id="2" name="Picture 1" descr="Jusus Synagog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473200"/>
            <a:ext cx="3790950" cy="4295775"/>
          </a:xfrm>
          <a:prstGeom prst="rect">
            <a:avLst/>
          </a:prstGeom>
        </p:spPr>
      </p:pic>
      <p:sp>
        <p:nvSpPr>
          <p:cNvPr id="3" name="Rectangle 2"/>
          <p:cNvSpPr/>
          <p:nvPr/>
        </p:nvSpPr>
        <p:spPr bwMode="auto">
          <a:xfrm>
            <a:off x="2565400" y="1397000"/>
            <a:ext cx="3937000" cy="441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169863" y="1266825"/>
            <a:ext cx="8839200" cy="560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105000"/>
              </a:lnSpc>
              <a:spcBef>
                <a:spcPct val="15000"/>
              </a:spcBef>
            </a:pPr>
            <a:r>
              <a:rPr lang="en-US" sz="3600" dirty="0">
                <a:latin typeface="Cambria" charset="0"/>
                <a:cs typeface="Cambria" charset="0"/>
              </a:rPr>
              <a:t>Luke </a:t>
            </a:r>
            <a:r>
              <a:rPr lang="en-US" sz="3600" dirty="0" smtClean="0">
                <a:latin typeface="Cambria" charset="0"/>
                <a:cs typeface="Cambria" charset="0"/>
              </a:rPr>
              <a:t>4:16 NKJV</a:t>
            </a:r>
            <a:endParaRPr lang="en-US" sz="3600" dirty="0">
              <a:latin typeface="Cambria" charset="0"/>
              <a:cs typeface="Cambria" charset="0"/>
            </a:endParaRPr>
          </a:p>
          <a:p>
            <a:pPr algn="ctr" eaLnBrk="1" hangingPunct="1">
              <a:lnSpc>
                <a:spcPts val="4800"/>
              </a:lnSpc>
              <a:spcBef>
                <a:spcPts val="1200"/>
              </a:spcBef>
            </a:pPr>
            <a:r>
              <a:rPr lang="en-US" b="1" dirty="0" smtClean="0">
                <a:latin typeface="Calibri" charset="0"/>
                <a:cs typeface="Calibri" charset="0"/>
              </a:rPr>
              <a:t>“SO HE </a:t>
            </a:r>
            <a:r>
              <a:rPr lang="en-US" sz="4400" dirty="0" smtClean="0">
                <a:latin typeface="Calibri" charset="0"/>
                <a:cs typeface="Calibri" charset="0"/>
              </a:rPr>
              <a:t>came to Nazareth, where He had been brought up. And as His custom was, He went into the synagogue on the Sabbath day,</a:t>
            </a:r>
          </a:p>
          <a:p>
            <a:pPr algn="ctr" eaLnBrk="1" hangingPunct="1">
              <a:lnSpc>
                <a:spcPts val="4800"/>
              </a:lnSpc>
              <a:spcBef>
                <a:spcPts val="1200"/>
              </a:spcBef>
            </a:pPr>
            <a:endParaRPr lang="en-US" sz="4400" dirty="0">
              <a:latin typeface="Calibri" charset="0"/>
              <a:cs typeface="Calibri" charset="0"/>
            </a:endParaRPr>
          </a:p>
          <a:p>
            <a:pPr algn="ctr" eaLnBrk="1" hangingPunct="1">
              <a:lnSpc>
                <a:spcPts val="4800"/>
              </a:lnSpc>
              <a:spcBef>
                <a:spcPts val="1200"/>
              </a:spcBef>
            </a:pPr>
            <a:endParaRPr lang="en-US" sz="4400" dirty="0" smtClean="0">
              <a:latin typeface="Calibri" charset="0"/>
              <a:cs typeface="Calibri" charset="0"/>
            </a:endParaRPr>
          </a:p>
          <a:p>
            <a:pPr algn="ctr" eaLnBrk="1" hangingPunct="1">
              <a:lnSpc>
                <a:spcPts val="4800"/>
              </a:lnSpc>
              <a:spcBef>
                <a:spcPts val="0"/>
              </a:spcBef>
            </a:pPr>
            <a:r>
              <a:rPr lang="en-US" sz="4400" dirty="0" smtClean="0">
                <a:latin typeface="Calibri" charset="0"/>
                <a:cs typeface="Calibri" charset="0"/>
              </a:rPr>
              <a:t>and stood up to read.”</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edge">
                                      <p:cBhvr>
                                        <p:cTn id="23" dur="2000"/>
                                        <p:tgtEl>
                                          <p:spTgt spid="2"/>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5" grpId="0" build="p"/>
      <p:bldP spid="5" grpId="1" build="p"/>
    </p:bldLst>
  </p:timing>
</p:sld>
</file>

<file path=ppt/theme/theme1.xml><?xml version="1.0" encoding="utf-8"?>
<a:theme xmlns:a="http://schemas.openxmlformats.org/drawingml/2006/main" name="•14.2Q Law">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•14.2Q Law.potx</Template>
  <TotalTime>2761</TotalTime>
  <Words>2103</Words>
  <Application>Microsoft Macintosh PowerPoint</Application>
  <PresentationFormat>On-screen Show (4:3)</PresentationFormat>
  <Paragraphs>147</Paragraphs>
  <Slides>21</Slides>
  <Notes>20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•14.2Q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Dublin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Clariza Vicente</dc:creator>
  <cp:lastModifiedBy>Claro Vicente</cp:lastModifiedBy>
  <cp:revision>54</cp:revision>
  <dcterms:created xsi:type="dcterms:W3CDTF">2013-12-24T07:17:14Z</dcterms:created>
  <dcterms:modified xsi:type="dcterms:W3CDTF">2014-04-29T23:01:06Z</dcterms:modified>
</cp:coreProperties>
</file>