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3Q-Growing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9" r:id="rId3"/>
    <p:sldId id="267" r:id="rId4"/>
    <p:sldId id="318" r:id="rId5"/>
    <p:sldId id="338" r:id="rId6"/>
    <p:sldId id="265" r:id="rId7"/>
    <p:sldId id="268" r:id="rId8"/>
    <p:sldId id="269" r:id="rId9"/>
    <p:sldId id="271" r:id="rId10"/>
    <p:sldId id="272" r:id="rId11"/>
    <p:sldId id="273" r:id="rId12"/>
    <p:sldId id="339" r:id="rId13"/>
    <p:sldId id="340" r:id="rId14"/>
    <p:sldId id="341" r:id="rId15"/>
    <p:sldId id="342" r:id="rId16"/>
    <p:sldId id="276" r:id="rId17"/>
    <p:sldId id="325" r:id="rId18"/>
    <p:sldId id="343" r:id="rId19"/>
    <p:sldId id="344" r:id="rId20"/>
    <p:sldId id="326" r:id="rId21"/>
    <p:sldId id="280" r:id="rId22"/>
    <p:sldId id="345" r:id="rId23"/>
    <p:sldId id="346" r:id="rId24"/>
    <p:sldId id="347" r:id="rId25"/>
    <p:sldId id="285" r:id="rId26"/>
    <p:sldId id="32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00FF"/>
    <a:srgbClr val="FF6FCF"/>
    <a:srgbClr val="00FFFF"/>
    <a:srgbClr val="FF0000"/>
    <a:srgbClr val="E6E6E6"/>
    <a:srgbClr val="5A5A5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80" autoAdjust="0"/>
  </p:normalViewPr>
  <p:slideViewPr>
    <p:cSldViewPr showGuides="1">
      <p:cViewPr varScale="1">
        <p:scale>
          <a:sx n="62" d="100"/>
          <a:sy n="62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2E7EA11-1525-1848-820E-5382C259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C46CE407-9687-2340-BD05-B70EFEF3ACE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1C252D7-291F-144F-A159-61C576C290C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1.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Ipanganak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 ‘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Katotohanang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sinsabi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iyo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malibang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tao’y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ipanganak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makikita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kaharian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langit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 ... ¶ [M]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alibang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tao’y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ipanganak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tubig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Espiritu 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siya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makakapasok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kaharian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.’ ”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D5E78B6-C178-9D47-A99E-BFA7728FE92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Ng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Tubig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at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baseline="0" dirty="0" err="1" smtClean="0">
                <a:latin typeface="Calibri" charset="0"/>
                <a:ea typeface="ＭＳ Ｐゴシック" charset="0"/>
                <a:cs typeface="Calibri" charset="0"/>
              </a:rPr>
              <a:t>Espirirtu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katotohanang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mahalagang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ipanganak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walang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dudang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nagpapakita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naunang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pagkapanganak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sapat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espirituwal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paninindigan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pagkapanganak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dapat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doble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: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tubig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Espiritu.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ipanganak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tubig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tumutukoy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bautismo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tubig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ipanganak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Espirirtu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pagbabago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puso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Banal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Espiritu.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D5E78B6-C178-9D47-A99E-BFA7728FE92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May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pagkakatulad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pagitan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pisikal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espirituwal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kapanganakan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Parehong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nagpapakita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pasimula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 Hindi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ginagawa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mismo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alinmang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kapanganakan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;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ginawa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atin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Subalit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meron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ding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mahalagang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pagkakaiba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pagitan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nila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: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mapipili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kung gusto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nating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maipanganak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pisikal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;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gayunman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maaari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nating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mapiling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maipanganak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espiritu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D5E78B6-C178-9D47-A99E-BFA7728FE92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‘Yun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malayang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nagpapasyang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pahintulutan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Banal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Espirirtu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lumikha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espirituwal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kanila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ipinanganganak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Iginagalang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kalayaan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at,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bagaman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nananabik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baguhin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babaguhin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sapilitan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D5E78B6-C178-9D47-A99E-BFA7728FE92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Cristo.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Meron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bang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paraan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malaman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kung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naranasan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pagkapanganak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?  ¶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Oo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Gumagawang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nakikita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Espiritu,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subalit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bunga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paggawa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nakikita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Laging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lumilikha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Espiritu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panlabas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pagpapakita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panloob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pagbabagong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ginagawa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Gaya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sinabi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Jesus, “ ‘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kanilang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bunga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makikilala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ninyo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’ ” 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(Mateo 7:20 NKJV).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D5E78B6-C178-9D47-A99E-BFA7728FE92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Sa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pamamgitan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Banal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Espiritu,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itinatanim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pag-iisip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damdamin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motibo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Ginigising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konsiyensya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binabago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isip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sinusupil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bawat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masamang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pinupuno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kalugud-lugod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kapayapaan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langit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Bagaman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pagbabago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nangyayari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kaagad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paglipas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panahon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talagang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nilalang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B1E2D46-5C47-2F4D-B2F4-8A18760E3D0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2.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Nananatili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Cristo. 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“ ‘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Kayo’y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nananatili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akin.... Gaya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sanga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magbubunga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malibang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nakakabit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puno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gayundin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naman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kayo,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malibang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kayo’y</a:t>
            </a:r>
            <a:r>
              <a:rPr lang="en-US" sz="1800" b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dirty="0" err="1" smtClean="0">
                <a:latin typeface="Calibri" charset="0"/>
                <a:ea typeface="ＭＳ Ｐゴシック" charset="0"/>
                <a:cs typeface="Calibri" charset="0"/>
              </a:rPr>
              <a:t>manatili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akin. ¶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Ako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puno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ubas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, kayo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sanga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...kung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kayo’y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hiwalay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akin ay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wala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kayong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0" baseline="0" dirty="0" err="1" smtClean="0">
                <a:latin typeface="Calibri" charset="0"/>
                <a:ea typeface="ＭＳ Ｐゴシック" charset="0"/>
                <a:cs typeface="Calibri" charset="0"/>
              </a:rPr>
              <a:t>magagawa</a:t>
            </a:r>
            <a:r>
              <a:rPr lang="en-US" sz="1800" b="0" baseline="0" dirty="0" smtClean="0">
                <a:latin typeface="Calibri" charset="0"/>
                <a:ea typeface="ＭＳ Ｐゴシック" charset="0"/>
                <a:cs typeface="Calibri" charset="0"/>
              </a:rPr>
              <a:t>.’ ”</a:t>
            </a:r>
            <a:endParaRPr lang="en-US" altLang="ja-JP" sz="1800" dirty="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25C1360-CB3F-7E44-82BF-ADA36B95D16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Nagpapatuloy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sangang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kahihiwalay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puno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ubas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maaaring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magmukhang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sumandali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pero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tiyak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malalanta’t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mamamatay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dahil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naputol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pinanggagalingan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Makakatanggap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koneksyon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Ngunit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epektibo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pagsasamang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dapat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mapanatili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25C1360-CB3F-7E44-82BF-ADA36B95D16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Mahalaga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oras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debosyon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umaga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subalit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pakikipag-isa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kailangang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magpatuloy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buong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araw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pananatili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nangangahulugang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hinahanap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nagpapatuloy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hinihingi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gabay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nananalangin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kalakasang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sundin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kalooban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nakikiusap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punuin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pag-ibig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25C1360-CB3F-7E44-82BF-ADA36B95D16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Sa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Panalangin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Kasama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pag-aaral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Biblia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panalangin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di-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maaaring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wala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makapanatili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lumago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espiritu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Sa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panalangin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natututo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alisin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mas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nakadepende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Kailangan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magtiyaga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pananalangin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nanghahawakan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pangako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(Juan 15:7, 16:24) 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anuman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mangyari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5D07C70-6849-DD47-A298-94A50A4A0E6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25A331BA-E6AB-1B4D-8B33-6ED863C4D42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3.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Mamatay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 ‘Kung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sinuman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nagnanais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sumunod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akin,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tanggihan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magpasan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krus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araw-araw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sumunod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akin.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Sapagkat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sinumang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nagnanais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iligtas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mawawalan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subalit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sinumang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mawalan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dahil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akin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maililigtas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.’ ”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CD1A523E-FB1F-D14F-8C68-E9460DEE866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Araw-araw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baseline="0" dirty="0" err="1" smtClean="0">
                <a:latin typeface="Calibri" charset="0"/>
                <a:ea typeface="ＭＳ Ｐゴシック" charset="0"/>
                <a:cs typeface="Calibri" charset="0"/>
              </a:rPr>
              <a:t>Bagay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Buong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kabalintunaan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pagkamatay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tunay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mabubuhay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 Nang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mabautismuhan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(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ayon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prinsipyo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)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namatay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lumang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likas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bumangong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Napakaganda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kung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lumang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kasalanan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permanenteng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namatay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nailibing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ilalim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tubig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bautismo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CD1A523E-FB1F-D14F-8C68-E9460DEE866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Sa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malao’t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madali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gayunman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lahat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tayo’y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makakatuklas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nakaraang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pag-uugali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hilig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nagsisikap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makabalik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kontrol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Ito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dahilan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iniuugnay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Jesus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Kristiyano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krus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CD1A523E-FB1F-D14F-8C68-E9460DEE8663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Maraming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nag-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iisip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krus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kanilang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papasanin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matinding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karamdaman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masamang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katayuan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o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permanenteng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kapansanan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kahulugan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salita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Jesus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humihigit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pagpasan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krus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nangangahulugang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pagtanggi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araw-araw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Hindi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paminsan-minsan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kundi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araw-araw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bahagi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kundi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pagkatao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CD1A523E-FB1F-D14F-8C68-E9460DEE866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 ‘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Ako’y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ipinakong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kasama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nabubuhay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kundi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nabubuhay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akin’ ” 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Galacia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2:20 NKJV). 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¶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luma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nating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likas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bagaman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nakapako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, ay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lumalaban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mabuhay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bumaba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krus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. ¶ Hindi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madaling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tanggihan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Makakapayag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gawin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Cristo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atin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A6DD085-7261-874F-B2CE-6F540531A00F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pakikibaka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laban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pinakamalaking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labanan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kailanma’y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nilabanan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pagsuko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isinusuko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lahat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kalooban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humihingi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pakikibaka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;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subalit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kaluluwa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kailangang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pasakop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mapapanibago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kabanalan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.”—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Steps to Christ 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173.</a:t>
            </a:r>
            <a:r>
              <a:rPr lang="en-US" sz="1800" i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endParaRPr lang="en-US" sz="1800" i="1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2C85FFC-B279-FD45-8EBC-3504A602523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Ang </a:t>
            </a:r>
            <a:r>
              <a:rPr lang="en-US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Calibri" charset="0"/>
              </a:rPr>
              <a:t>Katuruan</a:t>
            </a: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 Jesus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39B8E46-A63B-6546-B6F1-6D721885930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Ika-6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liksyon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6E46364-4052-8049-8256-CDF54774DCA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Mithiin</a:t>
            </a:r>
            <a:r>
              <a:rPr lang="en-US" sz="1800" b="1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smtClean="0">
                <a:latin typeface="Calibri" charset="0"/>
                <a:ea typeface="ＭＳ Ｐゴシック" charset="0"/>
                <a:cs typeface="Calibri" charset="0"/>
              </a:rPr>
              <a:t>Manalangin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espirtuwal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pagkaunawa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maunawaan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di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maarok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pag-ibig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nahayag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krus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habang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naririnig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magiliw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tinig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tumatawag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sundan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pag-ibayuhin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pagtatalagang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araw-araw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lumakad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kasama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pananampalataya’t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pagsunod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5502439-86DE-CA4C-903C-858FFEF7309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Lumalago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Cristo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C76CF726-591D-724A-917E-BCA527054EF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Susing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Talata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Sumagot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kanya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Jesus, ‘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Katotohanang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sinasabi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iyo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malibang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tao’y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ipanganak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makikita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kaharian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.’ ”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0869326-7537-1943-924D-3E5415E149C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Panimulang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Salita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espirituwal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pagbabago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kahima-himalang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gawa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likha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Banal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Espiritu.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Bagaman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nakikita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o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mauunawaan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kung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paano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nangyayari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mahihiwatigan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bunga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Tinatawag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pagbabagong-loob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Cristo. ¶ And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hamon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tapat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manatili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araw-araw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upang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mabago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higit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higit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larawan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294640A-8623-F84F-91AC-A91F63E5CC4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1.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Ipanganak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2.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Manatili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Cristo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3.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Mamatay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9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2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7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99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9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55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11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609600" y="49530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14.3Q cvr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407" y="17016"/>
            <a:ext cx="800100" cy="10922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3Q-Growi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676400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9050" y="2971800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889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2068" name="Picture 20" descr="Untit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0400" y="3352800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3076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2665554" y="228600"/>
            <a:ext cx="38160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Adult Bible Study Guide</a:t>
            </a:r>
            <a:endParaRPr lang="en-US" sz="2800" dirty="0" smtClean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 algn="ctr">
              <a:defRPr/>
            </a:pPr>
            <a:r>
              <a:rPr lang="en-US" sz="3200" dirty="0" smtClean="0">
                <a:latin typeface="Cambria" charset="0"/>
                <a:cs typeface="Cambria" charset="0"/>
              </a:rPr>
              <a:t>Jul • Aug • Sep 2014</a:t>
            </a:r>
            <a:endParaRPr lang="en-US" sz="2400" dirty="0" smtClean="0">
              <a:latin typeface="Cambria" charset="0"/>
              <a:ea typeface="Geneva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85800" y="548640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Calibri" charset="0"/>
                <a:cs typeface="Calibri" charset="0"/>
              </a:rPr>
              <a:t>powerpoint presentation designed by claro ruiz vicente</a:t>
            </a:r>
            <a:endParaRPr lang="en-US" sz="2000">
              <a:latin typeface="Calibri" charset="0"/>
              <a:cs typeface="Calibri" charset="0"/>
            </a:endParaRPr>
          </a:p>
          <a:p>
            <a:pPr algn="ctr"/>
            <a:r>
              <a:rPr lang="en-US" sz="3200">
                <a:latin typeface="Calibri" charset="0"/>
                <a:cs typeface="Calibri" charset="0"/>
              </a:rPr>
              <a:t>http://clarovicente.weebly.com</a:t>
            </a:r>
            <a:endParaRPr lang="en-US" sz="2400">
              <a:solidFill>
                <a:srgbClr val="80808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20483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Growing </a:t>
            </a: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in Christ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1</a:t>
            </a:r>
            <a:r>
              <a:rPr lang="en-US" sz="3200" dirty="0">
                <a:latin typeface="Cambria" charset="0"/>
                <a:cs typeface="Cambria" charset="0"/>
              </a:rPr>
              <a:t>. </a:t>
            </a:r>
            <a:r>
              <a:rPr lang="en-US" sz="3200" dirty="0" smtClean="0">
                <a:latin typeface="Cambria" charset="0"/>
                <a:cs typeface="Cambria" charset="0"/>
              </a:rPr>
              <a:t>Born Again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412776"/>
            <a:ext cx="2840683" cy="3096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131840" y="1340768"/>
            <a:ext cx="2880320" cy="3240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9863" y="1266825"/>
            <a:ext cx="8839200" cy="532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600" dirty="0" smtClean="0">
                <a:latin typeface="Cambria" charset="0"/>
                <a:cs typeface="Cambria" charset="0"/>
              </a:rPr>
              <a:t>John 3:3, 5 NKJV</a:t>
            </a:r>
            <a:endParaRPr lang="en-US" sz="3600" dirty="0">
              <a:latin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mbria"/>
                <a:cs typeface="Cambria"/>
              </a:rPr>
              <a:t>“ ‘</a:t>
            </a:r>
            <a:r>
              <a:rPr lang="en-US" sz="4200" b="1" dirty="0" smtClean="0">
                <a:latin typeface="Cambria"/>
                <a:cs typeface="Cambria"/>
              </a:rPr>
              <a:t>Most assuredly, </a:t>
            </a:r>
            <a:r>
              <a:rPr lang="en-US" sz="4400" dirty="0" smtClean="0">
                <a:latin typeface="Calibri" charset="0"/>
                <a:cs typeface="Calibri" charset="0"/>
              </a:rPr>
              <a:t>I say to you, unless one is born again, he cannot see the kingdom of heaven. ...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endParaRPr lang="en-US" sz="4400" dirty="0">
              <a:latin typeface="Calibri" charset="0"/>
              <a:cs typeface="Calibri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 charset="0"/>
                <a:cs typeface="Calibri" charset="0"/>
              </a:rPr>
              <a:t>[U]</a:t>
            </a:r>
            <a:r>
              <a:rPr lang="en-US" sz="4400" dirty="0" err="1" smtClean="0">
                <a:latin typeface="Calibri" charset="0"/>
                <a:cs typeface="Calibri" charset="0"/>
              </a:rPr>
              <a:t>nless</a:t>
            </a:r>
            <a:r>
              <a:rPr lang="en-US" sz="4400" dirty="0" smtClean="0">
                <a:latin typeface="Calibri" charset="0"/>
                <a:cs typeface="Calibri" charset="0"/>
              </a:rPr>
              <a:t> one is born of water and the Spirit, he cannot enter the kingdom  of God.’ ”</a:t>
            </a:r>
            <a:endParaRPr lang="en-US" sz="44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5" grpId="0" build="p"/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466837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Born </a:t>
            </a: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Again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Of Water and of the Spirit</a:t>
            </a:r>
            <a:endParaRPr lang="en-US" sz="24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" y="1124744"/>
            <a:ext cx="8610600" cy="5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200" b="1" dirty="0" smtClean="0">
                <a:latin typeface="Cambria"/>
                <a:cs typeface="Cambria"/>
              </a:rPr>
              <a:t>The fact </a:t>
            </a:r>
            <a:r>
              <a:rPr lang="en-US" sz="4400" dirty="0" smtClean="0">
                <a:latin typeface="Calibri"/>
                <a:cs typeface="Calibri"/>
              </a:rPr>
              <a:t>that </a:t>
            </a:r>
            <a:r>
              <a:rPr lang="en-US" sz="4400" dirty="0">
                <a:latin typeface="Calibri"/>
                <a:cs typeface="Calibri"/>
              </a:rPr>
              <a:t>it is necessary to be born again shows without a doubt that our previous birth is insufficient from a spiritual </a:t>
            </a:r>
            <a:r>
              <a:rPr lang="en-US" sz="4400" dirty="0" smtClean="0">
                <a:latin typeface="Calibri"/>
                <a:cs typeface="Calibri"/>
              </a:rPr>
              <a:t>standpoint.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new birth must be </a:t>
            </a: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water and of the Spirit. T</a:t>
            </a:r>
            <a:r>
              <a:rPr lang="en-US" sz="4400" dirty="0" smtClean="0">
                <a:latin typeface="Calibri"/>
                <a:cs typeface="Calibri"/>
              </a:rPr>
              <a:t>o </a:t>
            </a:r>
            <a:r>
              <a:rPr lang="en-US" sz="4400" dirty="0">
                <a:latin typeface="Calibri"/>
                <a:cs typeface="Calibri"/>
              </a:rPr>
              <a:t>be born of water referred to baptism with </a:t>
            </a:r>
            <a:r>
              <a:rPr lang="en-US" sz="4400" dirty="0" smtClean="0">
                <a:latin typeface="Calibri"/>
                <a:cs typeface="Calibri"/>
              </a:rPr>
              <a:t>water. To </a:t>
            </a:r>
            <a:r>
              <a:rPr lang="en-US" sz="4400" dirty="0">
                <a:latin typeface="Calibri"/>
                <a:cs typeface="Calibri"/>
              </a:rPr>
              <a:t>be born of the Spirit is the renewing of the heart by the Holy Spirit.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466837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Born </a:t>
            </a: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Again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Of Water and of the Spirit</a:t>
            </a:r>
            <a:endParaRPr lang="en-US" sz="24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5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spc="-50" dirty="0">
                <a:latin typeface="Calibri"/>
                <a:cs typeface="Calibri"/>
              </a:rPr>
              <a:t>There are s</a:t>
            </a:r>
            <a:r>
              <a:rPr lang="en-US" sz="4400" u="sng" spc="-50" dirty="0">
                <a:latin typeface="Calibri"/>
                <a:cs typeface="Calibri"/>
              </a:rPr>
              <a:t>imilarities</a:t>
            </a:r>
            <a:r>
              <a:rPr lang="en-US" sz="4400" spc="-50" dirty="0">
                <a:latin typeface="Calibri"/>
                <a:cs typeface="Calibri"/>
              </a:rPr>
              <a:t> between physical </a:t>
            </a:r>
            <a:r>
              <a:rPr lang="en-US" sz="4400" dirty="0">
                <a:latin typeface="Calibri"/>
                <a:cs typeface="Calibri"/>
              </a:rPr>
              <a:t>and spiritual births. Both mark the beginning of a new life.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produce </a:t>
            </a:r>
            <a:r>
              <a:rPr lang="en-US" sz="4400" spc="-50" dirty="0">
                <a:latin typeface="Calibri"/>
                <a:cs typeface="Calibri"/>
              </a:rPr>
              <a:t>neither birth ourselves; it’s done for </a:t>
            </a:r>
            <a:r>
              <a:rPr lang="en-US" sz="4400" spc="-50" dirty="0" smtClean="0">
                <a:latin typeface="Calibri"/>
                <a:cs typeface="Calibri"/>
              </a:rPr>
              <a:t>us.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there is also an important </a:t>
            </a:r>
            <a:r>
              <a:rPr lang="en-US" sz="4400" u="sng" dirty="0">
                <a:latin typeface="Calibri"/>
                <a:cs typeface="Calibri"/>
              </a:rPr>
              <a:t>difference</a:t>
            </a:r>
            <a:r>
              <a:rPr lang="en-US" sz="4400" dirty="0">
                <a:latin typeface="Calibri"/>
                <a:cs typeface="Calibri"/>
              </a:rPr>
              <a:t> between them: we were unable to choose if we wanted to be born </a:t>
            </a:r>
            <a:r>
              <a:rPr lang="en-US" sz="4400" dirty="0" smtClean="0">
                <a:latin typeface="Calibri"/>
                <a:cs typeface="Calibri"/>
              </a:rPr>
              <a:t>physically</a:t>
            </a:r>
            <a:r>
              <a:rPr lang="en-US" sz="4400" dirty="0">
                <a:latin typeface="Calibri"/>
                <a:cs typeface="Calibri"/>
              </a:rPr>
              <a:t>; we can, however, choose to be born spiritually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466837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Born </a:t>
            </a: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Again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Of Water and of the Spirit</a:t>
            </a:r>
            <a:endParaRPr lang="en-US" sz="24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" y="1281974"/>
            <a:ext cx="8610600" cy="4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Only </a:t>
            </a:r>
            <a:r>
              <a:rPr lang="en-US" sz="4400" dirty="0">
                <a:latin typeface="Calibri"/>
                <a:cs typeface="Calibri"/>
              </a:rPr>
              <a:t>those who freely decide to allow the Holy Spirit to generate a new spiritual self within them are born </a:t>
            </a:r>
            <a:r>
              <a:rPr lang="en-US" sz="4400" dirty="0" smtClean="0">
                <a:latin typeface="Calibri"/>
                <a:cs typeface="Calibri"/>
              </a:rPr>
              <a:t>again.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God </a:t>
            </a:r>
            <a:r>
              <a:rPr lang="en-US" sz="4400" dirty="0">
                <a:latin typeface="Calibri"/>
                <a:cs typeface="Calibri"/>
              </a:rPr>
              <a:t>respects our freedom and, although eager to transform us, He does not change us by force. </a:t>
            </a:r>
          </a:p>
        </p:txBody>
      </p:sp>
    </p:spTree>
    <p:extLst>
      <p:ext uri="{BB962C8B-B14F-4D97-AF65-F5344CB8AC3E}">
        <p14:creationId xmlns:p14="http://schemas.microsoft.com/office/powerpoint/2010/main" val="222377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33307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Born </a:t>
            </a: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Again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New Life in Christ</a:t>
            </a:r>
            <a:endParaRPr lang="en-US" sz="24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" y="1124744"/>
            <a:ext cx="8610600" cy="5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Is there any way to know if </a:t>
            </a:r>
            <a:r>
              <a:rPr lang="en-US" sz="4400" dirty="0" smtClean="0">
                <a:latin typeface="Calibri"/>
                <a:cs typeface="Calibri"/>
              </a:rPr>
              <a:t>we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have </a:t>
            </a:r>
            <a:r>
              <a:rPr lang="en-US" sz="4400" dirty="0">
                <a:latin typeface="Calibri"/>
                <a:cs typeface="Calibri"/>
              </a:rPr>
              <a:t>experienced the new birth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Yes</a:t>
            </a:r>
            <a:r>
              <a:rPr lang="en-US" sz="4400" dirty="0">
                <a:latin typeface="Calibri"/>
                <a:cs typeface="Calibri"/>
              </a:rPr>
              <a:t>. The Spirit works invisibly, but the results of His activity are </a:t>
            </a:r>
            <a:r>
              <a:rPr lang="en-US" sz="4400" dirty="0" smtClean="0">
                <a:latin typeface="Calibri"/>
                <a:cs typeface="Calibri"/>
              </a:rPr>
              <a:t>visible.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Spirit always produces an outward demonstration of the inward </a:t>
            </a:r>
            <a:r>
              <a:rPr lang="en-US" sz="4400" dirty="0" smtClean="0">
                <a:latin typeface="Calibri"/>
                <a:cs typeface="Calibri"/>
              </a:rPr>
              <a:t>transformation </a:t>
            </a:r>
            <a:r>
              <a:rPr lang="en-US" sz="4400" dirty="0">
                <a:latin typeface="Calibri"/>
                <a:cs typeface="Calibri"/>
              </a:rPr>
              <a:t>He makes in us. As Jesus said, “ ‘by their fruits you will know them’ ” </a:t>
            </a:r>
            <a:r>
              <a:rPr lang="en-US" sz="3200" i="1" dirty="0">
                <a:latin typeface="Calibri"/>
                <a:cs typeface="Calibri"/>
              </a:rPr>
              <a:t>(Matt. 7:20, NKJV). 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74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33307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Born </a:t>
            </a: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Again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New Life in Christ</a:t>
            </a:r>
            <a:endParaRPr lang="en-US" sz="24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" y="1124744"/>
            <a:ext cx="8610600" cy="574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Through the Holy Spirit, Christ implants in us new thoughts, feel- </a:t>
            </a:r>
            <a:r>
              <a:rPr lang="en-US" sz="4400" dirty="0" err="1">
                <a:latin typeface="Calibri"/>
                <a:cs typeface="Calibri"/>
              </a:rPr>
              <a:t>ings</a:t>
            </a:r>
            <a:r>
              <a:rPr lang="en-US" sz="4400" dirty="0">
                <a:latin typeface="Calibri"/>
                <a:cs typeface="Calibri"/>
              </a:rPr>
              <a:t>, and motives. He awakens our conscience, changes our mind, sub- dues every unholy desire, and fills us with the sweet peace of </a:t>
            </a:r>
            <a:r>
              <a:rPr lang="en-US" sz="4400" dirty="0" smtClean="0">
                <a:latin typeface="Calibri"/>
                <a:cs typeface="Calibri"/>
              </a:rPr>
              <a:t>heaven.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Though </a:t>
            </a:r>
            <a:r>
              <a:rPr lang="en-US" sz="4400" dirty="0">
                <a:latin typeface="Calibri"/>
                <a:cs typeface="Calibri"/>
              </a:rPr>
              <a:t>the change doesn’t happen instantly, over time we do become a new creature in Christ. </a:t>
            </a:r>
          </a:p>
        </p:txBody>
      </p:sp>
    </p:spTree>
    <p:extLst>
      <p:ext uri="{BB962C8B-B14F-4D97-AF65-F5344CB8AC3E}">
        <p14:creationId xmlns:p14="http://schemas.microsoft.com/office/powerpoint/2010/main" val="333588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24744"/>
            <a:ext cx="8877300" cy="563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3600" dirty="0" smtClean="0">
                <a:latin typeface="Cambria" charset="0"/>
                <a:cs typeface="Cambria" charset="0"/>
              </a:rPr>
              <a:t>John 15:4, 5 NKJV</a:t>
            </a:r>
            <a:endParaRPr lang="en-US" dirty="0">
              <a:latin typeface="Cambria" charset="0"/>
              <a:cs typeface="Cambria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ja-JP" sz="4400" dirty="0" smtClean="0">
                <a:latin typeface="Cambria"/>
                <a:cs typeface="Cambria"/>
              </a:rPr>
              <a:t>“</a:t>
            </a:r>
            <a:r>
              <a:rPr lang="en-US" altLang="ja-JP" sz="4200" b="1" dirty="0" smtClean="0">
                <a:latin typeface="Cambria"/>
                <a:cs typeface="Cambria"/>
              </a:rPr>
              <a:t> ‘Abide in </a:t>
            </a:r>
            <a:r>
              <a:rPr lang="en-US" sz="4400" dirty="0" smtClean="0">
                <a:latin typeface="Calibri" charset="0"/>
                <a:cs typeface="Calibri" charset="0"/>
              </a:rPr>
              <a:t>Me....                                     As the branch                                                                      cannot bear fruit of                                  itself, unless it abides in                              the vine, neither can you,                    unless you abide in Me.</a:t>
            </a: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 charset="0"/>
                <a:cs typeface="Calibri" charset="0"/>
              </a:rPr>
              <a:t>I am the vine you are the branches... without Me you can do nothing.’ ”</a:t>
            </a:r>
            <a:endParaRPr lang="en-US" sz="4400" dirty="0">
              <a:latin typeface="Calibri" charset="0"/>
              <a:cs typeface="Calibri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20483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Growing </a:t>
            </a: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in Christ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2</a:t>
            </a:r>
            <a:r>
              <a:rPr lang="en-US" sz="3200" dirty="0">
                <a:latin typeface="Cambria" charset="0"/>
                <a:cs typeface="Cambria" charset="0"/>
              </a:rPr>
              <a:t>. </a:t>
            </a:r>
            <a:r>
              <a:rPr lang="en-US" sz="3200" dirty="0" smtClean="0">
                <a:latin typeface="Cambria" charset="0"/>
                <a:cs typeface="Cambria" charset="0"/>
              </a:rPr>
              <a:t>Abide in Christ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pic>
        <p:nvPicPr>
          <p:cNvPr id="5" name="Picture 4" descr="Vine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8" y="1241896"/>
            <a:ext cx="4820570" cy="4275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172131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Abide in Christ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9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Continually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826500" cy="51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4200" b="1" dirty="0" smtClean="0">
                <a:latin typeface="Cambria"/>
                <a:cs typeface="Cambria"/>
              </a:rPr>
              <a:t>A branch </a:t>
            </a:r>
            <a:r>
              <a:rPr lang="en-US" sz="4400" dirty="0" smtClean="0">
                <a:latin typeface="Calibri"/>
                <a:cs typeface="Calibri"/>
              </a:rPr>
              <a:t>recently </a:t>
            </a:r>
            <a:r>
              <a:rPr lang="en-US" sz="4400" dirty="0">
                <a:latin typeface="Calibri"/>
                <a:cs typeface="Calibri"/>
              </a:rPr>
              <a:t>separated from the vine may appear alive for a while, but it will surely </a:t>
            </a:r>
            <a:r>
              <a:rPr lang="en-US" sz="4400" dirty="0" smtClean="0">
                <a:latin typeface="Calibri"/>
                <a:cs typeface="Calibri"/>
              </a:rPr>
              <a:t>die </a:t>
            </a:r>
            <a:r>
              <a:rPr lang="en-US" sz="4400" dirty="0">
                <a:latin typeface="Calibri"/>
                <a:cs typeface="Calibri"/>
              </a:rPr>
              <a:t>because it has been cut off from the source of </a:t>
            </a:r>
            <a:r>
              <a:rPr lang="en-US" sz="4400" dirty="0" smtClean="0">
                <a:latin typeface="Calibri"/>
                <a:cs typeface="Calibri"/>
              </a:rPr>
              <a:t>life.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can receive life only through our connection with Christ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But in order to be effective, this union must be maintained.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172131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Abide in Christ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9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Continually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7500" y="1124744"/>
            <a:ext cx="8534400" cy="5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Devotional </a:t>
            </a:r>
            <a:r>
              <a:rPr lang="en-US" sz="4400" dirty="0">
                <a:latin typeface="Calibri"/>
                <a:cs typeface="Calibri"/>
              </a:rPr>
              <a:t>time in the morning is essential, but our communion with the Lord has to continue throughout the </a:t>
            </a:r>
            <a:r>
              <a:rPr lang="en-US" sz="4400" dirty="0" smtClean="0">
                <a:latin typeface="Calibri"/>
                <a:cs typeface="Calibri"/>
              </a:rPr>
              <a:t>day.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Abiding </a:t>
            </a:r>
            <a:r>
              <a:rPr lang="en-US" sz="4400" dirty="0">
                <a:latin typeface="Calibri"/>
                <a:cs typeface="Calibri"/>
              </a:rPr>
              <a:t>in Christ means </a:t>
            </a:r>
            <a:r>
              <a:rPr lang="en-US" sz="4400" dirty="0" smtClean="0">
                <a:latin typeface="Calibri"/>
                <a:cs typeface="Calibri"/>
              </a:rPr>
              <a:t>seeking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Him </a:t>
            </a:r>
            <a:r>
              <a:rPr lang="en-US" sz="4400" dirty="0">
                <a:latin typeface="Calibri"/>
                <a:cs typeface="Calibri"/>
              </a:rPr>
              <a:t>constantly, asking for His guidance, </a:t>
            </a:r>
            <a:r>
              <a:rPr lang="en-US" sz="4400" dirty="0" smtClean="0">
                <a:latin typeface="Calibri"/>
                <a:cs typeface="Calibri"/>
              </a:rPr>
              <a:t>praying </a:t>
            </a:r>
            <a:r>
              <a:rPr lang="en-US" sz="4400" dirty="0">
                <a:latin typeface="Calibri"/>
                <a:cs typeface="Calibri"/>
              </a:rPr>
              <a:t>for His strength to obey His will, and begging for His love to fill us.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99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172131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Abide in Christ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9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Through Prayer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826500" cy="5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Along with studying the Bible, prayer is indispensable in order for us to abide in Christ and grow </a:t>
            </a:r>
            <a:r>
              <a:rPr lang="en-US" sz="4400" dirty="0" smtClean="0">
                <a:latin typeface="Calibri"/>
                <a:cs typeface="Calibri"/>
              </a:rPr>
              <a:t>spiritually.</a:t>
            </a:r>
            <a:endParaRPr lang="en-US" sz="4400" dirty="0"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Through </a:t>
            </a:r>
            <a:r>
              <a:rPr lang="en-US" sz="4400" dirty="0">
                <a:latin typeface="Calibri"/>
                <a:cs typeface="Calibri"/>
              </a:rPr>
              <a:t>prayer, we learn </a:t>
            </a:r>
            <a:r>
              <a:rPr lang="en-US" sz="4400" dirty="0" smtClean="0">
                <a:latin typeface="Calibri"/>
                <a:cs typeface="Calibri"/>
              </a:rPr>
              <a:t>to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empty </a:t>
            </a:r>
            <a:r>
              <a:rPr lang="en-US" sz="4400" dirty="0">
                <a:latin typeface="Calibri"/>
                <a:cs typeface="Calibri"/>
              </a:rPr>
              <a:t>ourselves of </a:t>
            </a:r>
            <a:r>
              <a:rPr lang="en-US" sz="4400" dirty="0" smtClean="0">
                <a:latin typeface="Calibri"/>
                <a:cs typeface="Calibri"/>
              </a:rPr>
              <a:t>ourselves </a:t>
            </a:r>
            <a:r>
              <a:rPr lang="en-US" sz="4400" dirty="0">
                <a:latin typeface="Calibri"/>
                <a:cs typeface="Calibri"/>
              </a:rPr>
              <a:t>and become more dependent upon </a:t>
            </a:r>
            <a:r>
              <a:rPr lang="en-US" sz="4400" dirty="0" smtClean="0">
                <a:latin typeface="Calibri"/>
                <a:cs typeface="Calibri"/>
              </a:rPr>
              <a:t>Him. We </a:t>
            </a:r>
            <a:r>
              <a:rPr lang="en-US" sz="4400" dirty="0">
                <a:latin typeface="Calibri"/>
                <a:cs typeface="Calibri"/>
              </a:rPr>
              <a:t>need to persevere in prayer, clinging to His promises </a:t>
            </a:r>
            <a:r>
              <a:rPr lang="en-US" sz="4400" i="1" dirty="0">
                <a:latin typeface="Calibri"/>
                <a:cs typeface="Calibri"/>
              </a:rPr>
              <a:t>(John 15:7, 16:24) </a:t>
            </a:r>
            <a:r>
              <a:rPr lang="en-US" sz="4400" dirty="0">
                <a:latin typeface="Calibri"/>
                <a:cs typeface="Calibri"/>
              </a:rPr>
              <a:t>no matter what. </a:t>
            </a:r>
          </a:p>
        </p:txBody>
      </p:sp>
    </p:spTree>
    <p:extLst>
      <p:ext uri="{BB962C8B-B14F-4D97-AF65-F5344CB8AC3E}">
        <p14:creationId xmlns:p14="http://schemas.microsoft.com/office/powerpoint/2010/main" val="392645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4"/>
          <p:cNvSpPr txBox="1">
            <a:spLocks noChangeArrowheads="1"/>
          </p:cNvSpPr>
          <p:nvPr/>
        </p:nvSpPr>
        <p:spPr bwMode="auto">
          <a:xfrm>
            <a:off x="1676400" y="30163"/>
            <a:ext cx="69294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>
                <a:solidFill>
                  <a:srgbClr val="FFFF00"/>
                </a:solidFill>
                <a:latin typeface="Cambria" charset="0"/>
                <a:cs typeface="Cambria" charset="0"/>
              </a:rPr>
              <a:t>Adult Sabbath School Bible Study Guide</a:t>
            </a:r>
            <a:endParaRPr lang="en-US" sz="280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>
                <a:latin typeface="Cambria" charset="0"/>
                <a:cs typeface="Cambria" charset="0"/>
              </a:rPr>
              <a:t>An Appeal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en-US" sz="4400" dirty="0">
                <a:latin typeface="Calibri" charset="0"/>
                <a:cs typeface="Calibri" charset="0"/>
              </a:rPr>
              <a:t>Dear User….</a:t>
            </a:r>
          </a:p>
          <a:p>
            <a:pPr algn="ctr">
              <a:lnSpc>
                <a:spcPts val="3400"/>
              </a:lnSpc>
            </a:pPr>
            <a:r>
              <a:rPr lang="en-US" sz="3200" dirty="0">
                <a:latin typeface="Calibri" charset="0"/>
                <a:cs typeface="Calibri" charset="0"/>
              </a:rPr>
              <a:t>This PowerPoint Show is freely shared to all who may find it beneficial. While intended primarily for personal use, some find it useful for teaching the lesson in church. </a:t>
            </a:r>
          </a:p>
          <a:p>
            <a:pPr algn="ctr">
              <a:lnSpc>
                <a:spcPts val="3400"/>
              </a:lnSpc>
            </a:pPr>
            <a:r>
              <a:rPr lang="en-US" sz="3200" dirty="0">
                <a:latin typeface="Calibri" charset="0"/>
                <a:cs typeface="Calibri" charset="0"/>
              </a:rPr>
              <a:t>There are those, however, who add illustrations, change background, change fonts, etc. While their intention may be good, this is not right. Slide </a:t>
            </a:r>
            <a:r>
              <a:rPr lang="en-US" sz="3200" dirty="0" smtClean="0">
                <a:latin typeface="Calibri" charset="0"/>
                <a:cs typeface="Calibri" charset="0"/>
              </a:rPr>
              <a:t>#2 says “</a:t>
            </a:r>
            <a:r>
              <a:rPr lang="en-US" altLang="ja-JP" sz="3200" dirty="0" smtClean="0">
                <a:latin typeface="Calibri" charset="0"/>
                <a:cs typeface="Calibri" charset="0"/>
              </a:rPr>
              <a:t>designed </a:t>
            </a:r>
            <a:r>
              <a:rPr lang="en-US" altLang="ja-JP" sz="3200" dirty="0">
                <a:latin typeface="Calibri" charset="0"/>
                <a:cs typeface="Calibri" charset="0"/>
              </a:rPr>
              <a:t>by </a:t>
            </a:r>
            <a:r>
              <a:rPr lang="en-US" altLang="ja-JP" sz="3200" dirty="0" err="1">
                <a:latin typeface="Calibri" charset="0"/>
                <a:cs typeface="Calibri" charset="0"/>
              </a:rPr>
              <a:t>claro</a:t>
            </a:r>
            <a:r>
              <a:rPr lang="en-US" altLang="ja-JP" sz="3200" dirty="0">
                <a:latin typeface="Calibri" charset="0"/>
                <a:cs typeface="Calibri" charset="0"/>
              </a:rPr>
              <a:t> </a:t>
            </a:r>
            <a:r>
              <a:rPr lang="en-US" altLang="ja-JP" sz="3200" dirty="0" err="1">
                <a:latin typeface="Calibri" charset="0"/>
                <a:cs typeface="Calibri" charset="0"/>
              </a:rPr>
              <a:t>ruiz</a:t>
            </a:r>
            <a:r>
              <a:rPr lang="en-US" altLang="ja-JP" sz="3200" dirty="0">
                <a:latin typeface="Calibri" charset="0"/>
                <a:cs typeface="Calibri" charset="0"/>
              </a:rPr>
              <a:t> </a:t>
            </a:r>
            <a:r>
              <a:rPr lang="en-US" altLang="ja-JP" sz="3200" dirty="0" err="1" smtClean="0">
                <a:latin typeface="Calibri" charset="0"/>
                <a:cs typeface="Calibri" charset="0"/>
              </a:rPr>
              <a:t>vicente</a:t>
            </a:r>
            <a:r>
              <a:rPr lang="en-US" altLang="ja-JP" sz="3200" dirty="0" smtClean="0">
                <a:latin typeface="Calibri" charset="0"/>
                <a:cs typeface="Calibri" charset="0"/>
              </a:rPr>
              <a:t>.”  </a:t>
            </a:r>
            <a:r>
              <a:rPr lang="en-US" altLang="ja-JP" sz="3200" dirty="0">
                <a:latin typeface="Calibri" charset="0"/>
                <a:cs typeface="Calibri" charset="0"/>
              </a:rPr>
              <a:t>For honest Christians, it is not necessary for </a:t>
            </a:r>
            <a:r>
              <a:rPr lang="en-US" altLang="ja-JP" sz="3200" dirty="0" smtClean="0">
                <a:latin typeface="Calibri" charset="0"/>
                <a:cs typeface="Calibri" charset="0"/>
              </a:rPr>
              <a:t>another’s </a:t>
            </a:r>
            <a:r>
              <a:rPr lang="en-US" altLang="ja-JP" sz="3200" dirty="0">
                <a:latin typeface="Calibri" charset="0"/>
                <a:cs typeface="Calibri" charset="0"/>
              </a:rPr>
              <a:t>creation to be copyrighted in order to be respected. </a:t>
            </a:r>
          </a:p>
          <a:p>
            <a:pPr algn="ctr">
              <a:lnSpc>
                <a:spcPts val="3400"/>
              </a:lnSpc>
            </a:pPr>
            <a:r>
              <a:rPr lang="en-US" sz="3600" dirty="0">
                <a:latin typeface="Calibri" charset="0"/>
                <a:cs typeface="Calibri" charset="0"/>
              </a:rPr>
              <a:t>P</a:t>
            </a:r>
            <a:r>
              <a:rPr lang="en-US" sz="3200" dirty="0">
                <a:latin typeface="Calibri" charset="0"/>
                <a:cs typeface="Calibri" charset="0"/>
              </a:rPr>
              <a:t>LEASE</a:t>
            </a:r>
            <a:r>
              <a:rPr lang="en-US" sz="3600" dirty="0">
                <a:latin typeface="Calibri" charset="0"/>
                <a:cs typeface="Calibri" charset="0"/>
              </a:rPr>
              <a:t> U</a:t>
            </a:r>
            <a:r>
              <a:rPr lang="en-US" sz="3200" dirty="0">
                <a:latin typeface="Calibri" charset="0"/>
                <a:cs typeface="Calibri" charset="0"/>
              </a:rPr>
              <a:t>SE</a:t>
            </a:r>
            <a:r>
              <a:rPr lang="en-US" sz="3600" dirty="0">
                <a:latin typeface="Calibri" charset="0"/>
                <a:cs typeface="Calibri" charset="0"/>
              </a:rPr>
              <a:t> A</a:t>
            </a:r>
            <a:r>
              <a:rPr lang="en-US" sz="3200" dirty="0">
                <a:latin typeface="Calibri" charset="0"/>
                <a:cs typeface="Calibri" charset="0"/>
              </a:rPr>
              <a:t>S</a:t>
            </a:r>
            <a:r>
              <a:rPr lang="en-US" sz="3600" dirty="0">
                <a:latin typeface="Calibri" charset="0"/>
                <a:cs typeface="Calibri" charset="0"/>
              </a:rPr>
              <a:t> I</a:t>
            </a:r>
            <a:r>
              <a:rPr lang="en-US" sz="3200" dirty="0">
                <a:latin typeface="Calibri" charset="0"/>
                <a:cs typeface="Calibri" charset="0"/>
              </a:rPr>
              <a:t>S</a:t>
            </a:r>
            <a:r>
              <a:rPr lang="en-US" sz="3600" dirty="0">
                <a:latin typeface="Calibri" charset="0"/>
                <a:cs typeface="Calibri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20483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Growing in Christ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3</a:t>
            </a:r>
            <a:r>
              <a:rPr lang="en-US" sz="3200" dirty="0">
                <a:latin typeface="Cambria" charset="0"/>
                <a:cs typeface="Cambria" charset="0"/>
              </a:rPr>
              <a:t>. </a:t>
            </a:r>
            <a:r>
              <a:rPr lang="en-US" sz="3200" dirty="0" smtClean="0">
                <a:latin typeface="Cambria" charset="0"/>
                <a:cs typeface="Cambria" charset="0"/>
              </a:rPr>
              <a:t>Die to Self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6632"/>
            <a:ext cx="32131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004048" y="0"/>
            <a:ext cx="3312368" cy="4725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3050" y="1265366"/>
            <a:ext cx="8619430" cy="54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</a:pPr>
            <a:r>
              <a:rPr lang="en-US" sz="3600" dirty="0" smtClean="0">
                <a:latin typeface="Cambria" charset="0"/>
                <a:cs typeface="Cambria" charset="0"/>
              </a:rPr>
              <a:t>Luke 9:23, 24 NKJV</a:t>
            </a:r>
            <a:endParaRPr lang="en-US" dirty="0">
              <a:latin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ja-JP" sz="4400" dirty="0" smtClean="0">
                <a:latin typeface="Cambria"/>
                <a:cs typeface="Cambria"/>
              </a:rPr>
              <a:t>“</a:t>
            </a:r>
            <a:r>
              <a:rPr lang="en-US" altLang="ja-JP" sz="4200" b="1" dirty="0" smtClean="0">
                <a:latin typeface="Cambria"/>
                <a:cs typeface="Cambria"/>
              </a:rPr>
              <a:t> ‘If anyone </a:t>
            </a:r>
            <a:r>
              <a:rPr lang="en-US" sz="4400" dirty="0" smtClean="0">
                <a:latin typeface="Calibri" charset="0"/>
                <a:cs typeface="Calibri" charset="0"/>
              </a:rPr>
              <a:t>desires to come after Me, let him deny himself, and take up his cross daily, and follow Me.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endParaRPr lang="en-US" sz="4400" dirty="0">
              <a:latin typeface="Calibri" charset="0"/>
              <a:cs typeface="Calibri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4400" dirty="0" smtClean="0">
                <a:latin typeface="Calibri" charset="0"/>
                <a:cs typeface="Calibri" charset="0"/>
              </a:rPr>
              <a:t>For whoever desires to save his life will lose it, but whoever loses his life got My sake will save it.’ ”</a:t>
            </a:r>
            <a:endParaRPr lang="en-US" sz="44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6" grpId="0" build="p"/>
      <p:bldP spid="6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273034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Die to Self</a:t>
            </a:r>
            <a:endParaRPr lang="en-US" sz="2800" i="1" dirty="0" smtClean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A Daily Matter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219200"/>
            <a:ext cx="8610600" cy="51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4200" b="1" dirty="0" smtClean="0">
                <a:latin typeface="Cambria"/>
                <a:cs typeface="Cambria"/>
              </a:rPr>
              <a:t>Paradoxically, it </a:t>
            </a:r>
            <a:r>
              <a:rPr lang="en-US" sz="4400" dirty="0" smtClean="0">
                <a:latin typeface="Calibri"/>
                <a:cs typeface="Calibri"/>
              </a:rPr>
              <a:t>is </a:t>
            </a:r>
            <a:r>
              <a:rPr lang="en-US" sz="4400" dirty="0">
                <a:latin typeface="Calibri"/>
                <a:cs typeface="Calibri"/>
              </a:rPr>
              <a:t>only by dying that we may truly live. When bap- </a:t>
            </a:r>
            <a:r>
              <a:rPr lang="en-US" sz="4400" dirty="0" err="1">
                <a:latin typeface="Calibri"/>
                <a:cs typeface="Calibri"/>
              </a:rPr>
              <a:t>tized</a:t>
            </a:r>
            <a:r>
              <a:rPr lang="en-US" sz="4400" dirty="0">
                <a:latin typeface="Calibri"/>
                <a:cs typeface="Calibri"/>
              </a:rPr>
              <a:t>, we (ideally) died to our old nature and rose again to a new </a:t>
            </a:r>
            <a:r>
              <a:rPr lang="en-US" sz="4400" dirty="0" smtClean="0">
                <a:latin typeface="Calibri"/>
                <a:cs typeface="Calibri"/>
              </a:rPr>
              <a:t>life.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would have been wonderful if the old man of sin had permanently died when we were buried under baptismal waters.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273034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Die to Self</a:t>
            </a:r>
            <a:endParaRPr lang="en-US" sz="2800" i="1" dirty="0" smtClean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A Daily Matter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219200"/>
            <a:ext cx="8610600" cy="51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Sooner </a:t>
            </a:r>
            <a:r>
              <a:rPr lang="en-US" sz="4400" dirty="0">
                <a:latin typeface="Calibri"/>
                <a:cs typeface="Calibri"/>
              </a:rPr>
              <a:t>or later, however, all of us have discovered that our past habits and tendencies are still alive and do strive to regain control of our </a:t>
            </a:r>
            <a:r>
              <a:rPr lang="en-US" sz="4400" dirty="0" smtClean="0">
                <a:latin typeface="Calibri"/>
                <a:cs typeface="Calibri"/>
              </a:rPr>
              <a:t>lives.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After </a:t>
            </a:r>
            <a:r>
              <a:rPr lang="en-US" sz="4400" dirty="0">
                <a:latin typeface="Calibri"/>
                <a:cs typeface="Calibri"/>
              </a:rPr>
              <a:t>our baptism, our old nature has to be put to death again and again. That is why Jesus associated the Christian life with a cross. </a:t>
            </a:r>
          </a:p>
        </p:txBody>
      </p:sp>
    </p:spTree>
    <p:extLst>
      <p:ext uri="{BB962C8B-B14F-4D97-AF65-F5344CB8AC3E}">
        <p14:creationId xmlns:p14="http://schemas.microsoft.com/office/powerpoint/2010/main" val="422055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273034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Die to Self</a:t>
            </a:r>
            <a:endParaRPr lang="en-US" sz="2800" i="1" dirty="0" smtClean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A Daily Matter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219200"/>
            <a:ext cx="8610600" cy="5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Many think the cross they have to bear is a serious sickness, </a:t>
            </a:r>
            <a:r>
              <a:rPr lang="en-US" sz="4400" dirty="0" err="1">
                <a:latin typeface="Calibri"/>
                <a:cs typeface="Calibri"/>
              </a:rPr>
              <a:t>unfavor</a:t>
            </a:r>
            <a:r>
              <a:rPr lang="en-US" sz="4400" dirty="0">
                <a:latin typeface="Calibri"/>
                <a:cs typeface="Calibri"/>
              </a:rPr>
              <a:t>- able circumstances in life, or a permanent disability.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meaning of Jesus’ words goes </a:t>
            </a:r>
            <a:r>
              <a:rPr lang="en-US" sz="4400" dirty="0" smtClean="0">
                <a:latin typeface="Calibri"/>
                <a:cs typeface="Calibri"/>
              </a:rPr>
              <a:t>further.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take up our cross means to deny ourselves daily. Not just once in a while but every day; not just a part of us but our entire being. </a:t>
            </a:r>
          </a:p>
        </p:txBody>
      </p:sp>
    </p:spTree>
    <p:extLst>
      <p:ext uri="{BB962C8B-B14F-4D97-AF65-F5344CB8AC3E}">
        <p14:creationId xmlns:p14="http://schemas.microsoft.com/office/powerpoint/2010/main" val="327094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273034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Die to Self</a:t>
            </a:r>
            <a:endParaRPr lang="en-US" sz="2800" i="1" dirty="0" smtClean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A Daily Matter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219200"/>
            <a:ext cx="8610600" cy="5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“ ‘I have been crucified with Christ</a:t>
            </a:r>
            <a:r>
              <a:rPr lang="en-US" sz="4400" dirty="0" smtClean="0">
                <a:latin typeface="Calibri"/>
                <a:cs typeface="Calibri"/>
              </a:rPr>
              <a:t>;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is no longer I who live, but Christ lives in me’ ” </a:t>
            </a:r>
            <a:r>
              <a:rPr lang="en-US" sz="4400" i="1" dirty="0">
                <a:latin typeface="Calibri"/>
                <a:cs typeface="Calibri"/>
              </a:rPr>
              <a:t>(Gal. 2:20, NKJV</a:t>
            </a:r>
            <a:r>
              <a:rPr lang="en-US" sz="4400" i="1" dirty="0" smtClean="0">
                <a:latin typeface="Calibri"/>
                <a:cs typeface="Calibri"/>
              </a:rPr>
              <a:t>).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Our </a:t>
            </a:r>
            <a:r>
              <a:rPr lang="en-US" sz="4400" dirty="0">
                <a:latin typeface="Calibri"/>
                <a:cs typeface="Calibri"/>
              </a:rPr>
              <a:t>old nature, although crucified, fights to survive and get down from the cross. </a:t>
            </a:r>
          </a:p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It is not easy to deny </a:t>
            </a:r>
            <a:r>
              <a:rPr lang="en-US" sz="4400" dirty="0" smtClean="0">
                <a:latin typeface="Calibri"/>
                <a:cs typeface="Calibri"/>
              </a:rPr>
              <a:t>ourselves.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can only consent for Christ to accomplish the work. </a:t>
            </a:r>
          </a:p>
        </p:txBody>
      </p:sp>
    </p:spTree>
    <p:extLst>
      <p:ext uri="{BB962C8B-B14F-4D97-AF65-F5344CB8AC3E}">
        <p14:creationId xmlns:p14="http://schemas.microsoft.com/office/powerpoint/2010/main" val="83325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15875"/>
            <a:ext cx="320483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Growing in Christ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Final </a:t>
            </a:r>
            <a:r>
              <a:rPr lang="en-US" sz="3200" dirty="0">
                <a:latin typeface="Cambria" charset="0"/>
                <a:cs typeface="Cambria" charset="0"/>
              </a:rPr>
              <a:t>Words</a:t>
            </a:r>
            <a:endParaRPr lang="en-US" sz="2800" dirty="0">
              <a:solidFill>
                <a:srgbClr val="C0C0C0"/>
              </a:solidFill>
              <a:latin typeface="Cambria" charset="0"/>
              <a:cs typeface="Cambria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904" y="1435863"/>
            <a:ext cx="8877300" cy="43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4200" b="1" dirty="0" smtClean="0">
                <a:latin typeface="Cambria"/>
                <a:cs typeface="Cambria"/>
              </a:rPr>
              <a:t>“The warfare </a:t>
            </a:r>
            <a:r>
              <a:rPr lang="en-US" sz="4400" dirty="0" smtClean="0">
                <a:latin typeface="Calibri"/>
                <a:cs typeface="Calibri"/>
              </a:rPr>
              <a:t>against self is the greatest battle that was ever fought.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 yielding of self, surrendering all  to the will of God, requires a struggle; but the soul must submit to God before it can be renewed in holiness.”</a:t>
            </a:r>
            <a:r>
              <a:rPr lang="en-US" sz="3200" dirty="0" smtClean="0">
                <a:latin typeface="Calibri"/>
                <a:cs typeface="Calibri"/>
              </a:rPr>
              <a:t>—</a:t>
            </a:r>
            <a:r>
              <a:rPr lang="en-US" sz="4400" i="1" dirty="0" smtClean="0">
                <a:latin typeface="Calibri"/>
                <a:cs typeface="Calibri"/>
              </a:rPr>
              <a:t>Steps to Christ </a:t>
            </a:r>
            <a:r>
              <a:rPr lang="en-US" sz="4400" dirty="0" smtClean="0">
                <a:latin typeface="Calibri"/>
                <a:cs typeface="Calibri"/>
              </a:rPr>
              <a:t>173. </a:t>
            </a:r>
            <a:endParaRPr lang="en-US" sz="4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676400" y="31750"/>
            <a:ext cx="379293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Growing in Christ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Presentation </a:t>
            </a:r>
            <a:r>
              <a:rPr lang="en-US" sz="3200" dirty="0">
                <a:latin typeface="Cambria" charset="0"/>
                <a:cs typeface="Cambria" charset="0"/>
              </a:rPr>
              <a:t>Record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66700" y="1323975"/>
            <a:ext cx="1652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 charset="0"/>
                <a:cs typeface="Calibri" charset="0"/>
              </a:rPr>
              <a:t>1</a:t>
            </a:r>
            <a:r>
              <a:rPr lang="en-US" sz="1600" b="1" dirty="0">
                <a:latin typeface="Calibri" charset="0"/>
                <a:cs typeface="Calibri" charset="0"/>
              </a:rPr>
              <a:t>.</a:t>
            </a:r>
            <a:r>
              <a:rPr lang="en-US" sz="1600" dirty="0">
                <a:latin typeface="Calibri" charset="0"/>
                <a:cs typeface="Calibri" charset="0"/>
              </a:rPr>
              <a:t> </a:t>
            </a:r>
            <a:r>
              <a:rPr lang="en-US" sz="1600" b="1" dirty="0">
                <a:latin typeface="Calibri" charset="0"/>
                <a:cs typeface="Calibri" charset="0"/>
              </a:rPr>
              <a:t>SSL</a:t>
            </a:r>
            <a:r>
              <a:rPr lang="en-US" sz="1600" dirty="0">
                <a:latin typeface="Calibri" charset="0"/>
                <a:cs typeface="Calibri" charset="0"/>
              </a:rPr>
              <a:t> </a:t>
            </a:r>
            <a:r>
              <a:rPr lang="en-US" sz="1600" dirty="0" smtClean="0">
                <a:latin typeface="Calibri" charset="0"/>
                <a:cs typeface="Calibri" charset="0"/>
              </a:rPr>
              <a:t>009 Aug 14</a:t>
            </a:r>
            <a:endParaRPr lang="en-US" sz="1600" dirty="0">
              <a:solidFill>
                <a:srgbClr val="00FF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3Q cv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4528"/>
          <a:stretch/>
        </p:blipFill>
        <p:spPr>
          <a:xfrm>
            <a:off x="0" y="-27383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4454984" y="6396038"/>
            <a:ext cx="4655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1">
                <a:alpha val="85001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b="1" dirty="0" smtClean="0">
                <a:latin typeface="Calibri" charset="0"/>
                <a:cs typeface="Arial" charset="0"/>
              </a:rPr>
              <a:t>Carlos Steger, </a:t>
            </a:r>
            <a:r>
              <a:rPr lang="en-US" sz="2400" i="1" dirty="0" smtClean="0">
                <a:latin typeface="Calibri" charset="0"/>
                <a:cs typeface="Arial" charset="0"/>
              </a:rPr>
              <a:t>Principal Contributor</a:t>
            </a:r>
            <a:endParaRPr lang="en-US" sz="3600" i="1" dirty="0" smtClean="0">
              <a:latin typeface="Calibri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548680"/>
            <a:ext cx="3728905" cy="171739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 smtClean="0">
                <a:ln w="50800"/>
                <a:effectLst>
                  <a:glow rad="50800">
                    <a:schemeClr val="bg1"/>
                  </a:glow>
                  <a:outerShdw blurRad="88900" dist="63500" dir="2700000" algn="tl" rotWithShape="0">
                    <a:srgbClr val="000000"/>
                  </a:outerShdw>
                </a:effectLst>
                <a:latin typeface="Cambria"/>
                <a:cs typeface="Cambria"/>
              </a:rPr>
              <a:t>THE TEACHINGS OF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9600" spc="600" dirty="0" smtClean="0">
                <a:ln w="50800"/>
                <a:effectLst>
                  <a:glow rad="50800">
                    <a:schemeClr val="bg1"/>
                  </a:glow>
                  <a:outerShdw blurRad="88900" dist="63500" dir="2700000" algn="tl" rotWithShape="0">
                    <a:srgbClr val="000000"/>
                  </a:outerShdw>
                </a:effectLst>
                <a:latin typeface="Cambria"/>
                <a:cs typeface="Cambria"/>
              </a:rPr>
              <a:t>JESUS</a:t>
            </a:r>
            <a:endParaRPr lang="en-US" sz="16600" spc="600" dirty="0">
              <a:ln w="50800"/>
              <a:effectLst>
                <a:glow rad="50800">
                  <a:schemeClr val="bg1"/>
                </a:glow>
                <a:outerShdw blurRad="88900" dist="63500" dir="2700000" algn="tl" rotWithShape="0">
                  <a:srgbClr val="000000"/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1676400" y="30163"/>
            <a:ext cx="403839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The Teachings of Jesus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>
                <a:latin typeface="Cambria" charset="0"/>
                <a:cs typeface="Cambria" charset="0"/>
              </a:rPr>
              <a:t>Contents</a:t>
            </a:r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852488" y="1213913"/>
            <a:ext cx="7986712" cy="57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ts val="3300"/>
              </a:lnSpc>
            </a:pPr>
            <a:r>
              <a:rPr lang="en-US" sz="3000" b="1" spc="100" dirty="0">
                <a:latin typeface="Calibri"/>
                <a:cs typeface="Calibri"/>
              </a:rPr>
              <a:t>  </a:t>
            </a:r>
            <a:r>
              <a:rPr lang="en-US" sz="3000" spc="100" dirty="0">
                <a:latin typeface="Calibri"/>
                <a:cs typeface="Calibri"/>
              </a:rPr>
              <a:t>1</a:t>
            </a:r>
            <a:r>
              <a:rPr lang="en-US" sz="3000" b="1" spc="100" dirty="0">
                <a:latin typeface="Calibri"/>
                <a:cs typeface="Calibri"/>
              </a:rPr>
              <a:t> Our Loving Heavenly </a:t>
            </a:r>
            <a:r>
              <a:rPr lang="en-US" sz="3000" b="1" spc="100" dirty="0" smtClean="0">
                <a:latin typeface="Calibri"/>
                <a:cs typeface="Calibri"/>
              </a:rPr>
              <a:t>Father</a:t>
            </a:r>
            <a:r>
              <a:rPr lang="en-US" sz="3000" b="1" spc="100" dirty="0">
                <a:latin typeface="Calibri"/>
                <a:cs typeface="Calibri"/>
              </a:rPr>
              <a:t> 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ts val="3300"/>
              </a:lnSpc>
            </a:pPr>
            <a:r>
              <a:rPr lang="en-US" sz="3000" b="1" spc="100" dirty="0">
                <a:latin typeface="Calibri"/>
                <a:cs typeface="Calibri"/>
              </a:rPr>
              <a:t> 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2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The </a:t>
            </a:r>
            <a:r>
              <a:rPr lang="en-US" sz="3000" b="1" spc="100" dirty="0" smtClean="0">
                <a:latin typeface="Calibri"/>
                <a:cs typeface="Calibri"/>
              </a:rPr>
              <a:t>Son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ts val="3300"/>
              </a:lnSpc>
            </a:pPr>
            <a:r>
              <a:rPr lang="en-US" sz="3000" b="1" spc="100" dirty="0">
                <a:latin typeface="Calibri"/>
                <a:cs typeface="Calibri"/>
              </a:rPr>
              <a:t> 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3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The Holy </a:t>
            </a:r>
            <a:r>
              <a:rPr lang="en-US" sz="3000" b="1" spc="100" dirty="0" smtClean="0">
                <a:latin typeface="Calibri"/>
                <a:cs typeface="Calibri"/>
              </a:rPr>
              <a:t>Spirit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ts val="3300"/>
              </a:lnSpc>
            </a:pPr>
            <a:r>
              <a:rPr lang="en-US" sz="3000" b="1" spc="100" dirty="0">
                <a:latin typeface="Calibri"/>
                <a:cs typeface="Calibri"/>
              </a:rPr>
              <a:t> 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4</a:t>
            </a:r>
            <a:r>
              <a:rPr lang="en-US" sz="3000" b="1" spc="100" dirty="0" smtClean="0">
                <a:latin typeface="Calibri"/>
                <a:cs typeface="Calibri"/>
              </a:rPr>
              <a:t> Salvation</a:t>
            </a:r>
            <a:r>
              <a:rPr lang="en-US" sz="3000" b="1" spc="100" dirty="0">
                <a:latin typeface="Calibri"/>
                <a:cs typeface="Calibri"/>
              </a:rPr>
              <a:t> 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ts val="3300"/>
              </a:lnSpc>
            </a:pPr>
            <a:r>
              <a:rPr lang="en-US" sz="3000" b="1" spc="100" dirty="0">
                <a:latin typeface="Calibri"/>
                <a:cs typeface="Calibri"/>
              </a:rPr>
              <a:t> 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5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How to Be </a:t>
            </a:r>
            <a:r>
              <a:rPr lang="en-US" sz="3000" b="1" spc="100" dirty="0" smtClean="0">
                <a:latin typeface="Calibri"/>
                <a:cs typeface="Calibri"/>
              </a:rPr>
              <a:t>Saved</a:t>
            </a:r>
            <a:r>
              <a:rPr lang="en-US" sz="3000" b="1" spc="100" dirty="0">
                <a:latin typeface="Calibri"/>
                <a:cs typeface="Calibri"/>
              </a:rPr>
              <a:t> 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ts val="3300"/>
              </a:lnSpc>
            </a:pPr>
            <a:r>
              <a:rPr lang="en-US" sz="3000" b="1" spc="100" dirty="0">
                <a:latin typeface="Calibri"/>
                <a:cs typeface="Calibri"/>
              </a:rPr>
              <a:t> 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spc="100" dirty="0" smtClean="0">
                <a:solidFill>
                  <a:schemeClr val="tx2"/>
                </a:solidFill>
                <a:latin typeface="Calibri"/>
                <a:cs typeface="Calibri"/>
              </a:rPr>
              <a:t>6</a:t>
            </a:r>
            <a:r>
              <a:rPr lang="en-US" sz="3000" b="1" spc="1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3000" b="1" spc="100" dirty="0">
                <a:solidFill>
                  <a:schemeClr val="tx2"/>
                </a:solidFill>
                <a:latin typeface="Calibri"/>
                <a:cs typeface="Calibri"/>
              </a:rPr>
              <a:t>Growing </a:t>
            </a:r>
            <a:r>
              <a:rPr lang="en-US" sz="3000" b="1" i="1" spc="100" dirty="0">
                <a:solidFill>
                  <a:schemeClr val="tx2"/>
                </a:solidFill>
                <a:latin typeface="Calibri"/>
                <a:cs typeface="Calibri"/>
              </a:rPr>
              <a:t>in</a:t>
            </a:r>
            <a:r>
              <a:rPr lang="en-US" sz="3000" b="1" spc="1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3000" b="1" spc="100" dirty="0" smtClean="0">
                <a:solidFill>
                  <a:schemeClr val="tx2"/>
                </a:solidFill>
                <a:latin typeface="Calibri"/>
                <a:cs typeface="Calibri"/>
              </a:rPr>
              <a:t>Christ</a:t>
            </a:r>
            <a:r>
              <a:rPr lang="en-US" sz="3000" b="1" spc="100" dirty="0">
                <a:latin typeface="Calibri"/>
                <a:cs typeface="Calibri"/>
              </a:rPr>
              <a:t> 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ts val="3300"/>
              </a:lnSpc>
            </a:pPr>
            <a:r>
              <a:rPr lang="en-US" sz="3000" b="1" spc="100" dirty="0">
                <a:latin typeface="Calibri"/>
                <a:cs typeface="Calibri"/>
              </a:rPr>
              <a:t> 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7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Living Like </a:t>
            </a:r>
            <a:r>
              <a:rPr lang="en-US" sz="3000" b="1" spc="100" dirty="0" smtClean="0">
                <a:latin typeface="Calibri"/>
                <a:cs typeface="Calibri"/>
              </a:rPr>
              <a:t>Christ</a:t>
            </a:r>
          </a:p>
          <a:p>
            <a:pPr>
              <a:lnSpc>
                <a:spcPts val="3300"/>
              </a:lnSpc>
            </a:pPr>
            <a:r>
              <a:rPr lang="en-US" sz="3000" b="1" spc="100" dirty="0" smtClean="0">
                <a:latin typeface="Calibri"/>
                <a:cs typeface="Calibri"/>
              </a:rPr>
              <a:t>  </a:t>
            </a:r>
            <a:r>
              <a:rPr lang="en-US" sz="3000" spc="100" dirty="0" smtClean="0">
                <a:latin typeface="Calibri"/>
                <a:cs typeface="Calibri"/>
              </a:rPr>
              <a:t>8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The </a:t>
            </a:r>
            <a:r>
              <a:rPr lang="en-US" sz="3000" b="1" spc="100" dirty="0" smtClean="0">
                <a:latin typeface="Calibri"/>
                <a:cs typeface="Calibri"/>
              </a:rPr>
              <a:t>Church</a:t>
            </a:r>
          </a:p>
          <a:p>
            <a:pPr>
              <a:lnSpc>
                <a:spcPts val="3300"/>
              </a:lnSpc>
            </a:pPr>
            <a:r>
              <a:rPr lang="en-US" sz="3000" b="1" spc="100" dirty="0" smtClean="0">
                <a:latin typeface="Calibri"/>
                <a:cs typeface="Calibri"/>
              </a:rPr>
              <a:t>  </a:t>
            </a:r>
            <a:r>
              <a:rPr lang="en-US" sz="3000" spc="100" dirty="0" smtClean="0">
                <a:latin typeface="Calibri"/>
                <a:cs typeface="Calibri"/>
              </a:rPr>
              <a:t>9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Our </a:t>
            </a:r>
            <a:r>
              <a:rPr lang="en-US" sz="3000" b="1" spc="100" dirty="0" smtClean="0">
                <a:latin typeface="Calibri"/>
                <a:cs typeface="Calibri"/>
              </a:rPr>
              <a:t>Mission</a:t>
            </a:r>
          </a:p>
          <a:p>
            <a:pPr>
              <a:lnSpc>
                <a:spcPts val="3300"/>
              </a:lnSpc>
            </a:pPr>
            <a:r>
              <a:rPr lang="en-US" sz="3000" spc="100" dirty="0" smtClean="0">
                <a:latin typeface="Calibri"/>
                <a:cs typeface="Calibri"/>
              </a:rPr>
              <a:t>10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The Law </a:t>
            </a:r>
            <a:r>
              <a:rPr lang="en-US" sz="3000" b="1" i="1" spc="100" dirty="0">
                <a:latin typeface="Calibri"/>
                <a:cs typeface="Calibri"/>
              </a:rPr>
              <a:t>of</a:t>
            </a:r>
            <a:r>
              <a:rPr lang="en-US" sz="3000" b="1" spc="100" dirty="0">
                <a:latin typeface="Calibri"/>
                <a:cs typeface="Calibri"/>
              </a:rPr>
              <a:t> </a:t>
            </a:r>
            <a:r>
              <a:rPr lang="en-US" sz="3000" b="1" spc="100" dirty="0" smtClean="0">
                <a:latin typeface="Calibri"/>
                <a:cs typeface="Calibri"/>
              </a:rPr>
              <a:t>God</a:t>
            </a:r>
          </a:p>
          <a:p>
            <a:pPr>
              <a:lnSpc>
                <a:spcPts val="3300"/>
              </a:lnSpc>
            </a:pPr>
            <a:r>
              <a:rPr lang="en-US" sz="3000" spc="100" dirty="0" smtClean="0">
                <a:latin typeface="Calibri"/>
                <a:cs typeface="Calibri"/>
              </a:rPr>
              <a:t>11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The </a:t>
            </a:r>
            <a:r>
              <a:rPr lang="en-US" sz="3000" b="1" spc="100" dirty="0" smtClean="0">
                <a:latin typeface="Calibri"/>
                <a:cs typeface="Calibri"/>
              </a:rPr>
              <a:t>Sabbath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ts val="3300"/>
              </a:lnSpc>
            </a:pPr>
            <a:r>
              <a:rPr lang="en-US" sz="3000" spc="100" dirty="0" smtClean="0">
                <a:latin typeface="Calibri"/>
                <a:cs typeface="Calibri"/>
              </a:rPr>
              <a:t>12</a:t>
            </a:r>
            <a:r>
              <a:rPr lang="en-US" sz="3000" b="1" spc="100" dirty="0" smtClean="0">
                <a:latin typeface="Calibri"/>
                <a:cs typeface="Calibri"/>
              </a:rPr>
              <a:t> </a:t>
            </a:r>
            <a:r>
              <a:rPr lang="en-US" sz="3000" b="1" spc="100" dirty="0">
                <a:latin typeface="Calibri"/>
                <a:cs typeface="Calibri"/>
              </a:rPr>
              <a:t>Death </a:t>
            </a:r>
            <a:r>
              <a:rPr lang="en-US" sz="3000" b="1" i="1" spc="100" dirty="0">
                <a:latin typeface="Calibri"/>
                <a:cs typeface="Calibri"/>
              </a:rPr>
              <a:t>and</a:t>
            </a:r>
            <a:r>
              <a:rPr lang="en-US" sz="3000" b="1" spc="100" dirty="0">
                <a:latin typeface="Calibri"/>
                <a:cs typeface="Calibri"/>
              </a:rPr>
              <a:t> </a:t>
            </a:r>
            <a:r>
              <a:rPr lang="en-US" sz="3000" b="1" spc="100" dirty="0" smtClean="0">
                <a:latin typeface="Calibri"/>
                <a:cs typeface="Calibri"/>
              </a:rPr>
              <a:t>Resurrection</a:t>
            </a:r>
            <a:r>
              <a:rPr lang="en-US" sz="3000" b="1" spc="100" dirty="0">
                <a:latin typeface="Calibri"/>
                <a:cs typeface="Calibri"/>
              </a:rPr>
              <a:t> 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ts val="3300"/>
              </a:lnSpc>
            </a:pPr>
            <a:r>
              <a:rPr lang="en-US" sz="3000" spc="100" dirty="0">
                <a:latin typeface="Calibri"/>
                <a:cs typeface="Calibri"/>
              </a:rPr>
              <a:t>13</a:t>
            </a:r>
            <a:r>
              <a:rPr lang="en-US" sz="3000" b="1" spc="100" dirty="0">
                <a:latin typeface="Calibri"/>
                <a:cs typeface="Calibri"/>
              </a:rPr>
              <a:t> The Second Coming </a:t>
            </a:r>
            <a:r>
              <a:rPr lang="en-US" sz="3000" b="1" i="1" spc="100" dirty="0">
                <a:latin typeface="Calibri"/>
                <a:cs typeface="Calibri"/>
              </a:rPr>
              <a:t>of </a:t>
            </a:r>
            <a:r>
              <a:rPr lang="en-US" sz="3000" b="1" spc="100" dirty="0" smtClean="0">
                <a:latin typeface="Calibri"/>
                <a:cs typeface="Calibri"/>
              </a:rPr>
              <a:t>Jesus </a:t>
            </a:r>
            <a:endParaRPr lang="en-US" sz="3000" spc="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76400" y="36513"/>
            <a:ext cx="403839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Teachings of Jesus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Our </a:t>
            </a:r>
            <a:r>
              <a:rPr lang="en-US" sz="3200" dirty="0">
                <a:latin typeface="Cambria" charset="0"/>
                <a:cs typeface="Cambria" charset="0"/>
              </a:rPr>
              <a:t>Goal</a:t>
            </a:r>
            <a:endParaRPr lang="en-US" sz="3200" dirty="0">
              <a:solidFill>
                <a:srgbClr val="C0C0C0"/>
              </a:solidFill>
              <a:latin typeface="Cambria" charset="0"/>
              <a:cs typeface="Cambria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912" y="1258514"/>
            <a:ext cx="8785225" cy="51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200" b="1" dirty="0" smtClean="0">
                <a:latin typeface="Cambria"/>
                <a:cs typeface="Cambria"/>
              </a:rPr>
              <a:t>Let us </a:t>
            </a:r>
            <a:r>
              <a:rPr lang="en-US" sz="4400" dirty="0" smtClean="0">
                <a:latin typeface="Calibri"/>
                <a:cs typeface="Calibri"/>
              </a:rPr>
              <a:t>pray </a:t>
            </a:r>
            <a:r>
              <a:rPr lang="en-US" sz="4400" dirty="0">
                <a:latin typeface="Calibri"/>
                <a:cs typeface="Calibri"/>
              </a:rPr>
              <a:t>for spiritual discernment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understand</a:t>
            </a:r>
            <a:r>
              <a:rPr lang="en-US" sz="4400" dirty="0">
                <a:latin typeface="Calibri"/>
                <a:cs typeface="Calibri"/>
              </a:rPr>
              <a:t> His message and to grasp His unfathomable love manifested on the </a:t>
            </a:r>
            <a:r>
              <a:rPr lang="en-US" sz="4400" dirty="0" smtClean="0">
                <a:latin typeface="Calibri"/>
                <a:cs typeface="Calibri"/>
              </a:rPr>
              <a:t>cross.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as we hear His tender voice calling us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follow</a:t>
            </a:r>
            <a:r>
              <a:rPr lang="en-US" sz="4400" dirty="0">
                <a:latin typeface="Calibri"/>
                <a:cs typeface="Calibri"/>
              </a:rPr>
              <a:t> Him, let us renew our commitment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walk</a:t>
            </a:r>
            <a:r>
              <a:rPr lang="en-US" sz="4400" dirty="0">
                <a:latin typeface="Calibri"/>
                <a:cs typeface="Calibri"/>
              </a:rPr>
              <a:t> daily with Him by faith and in obedience</a:t>
            </a:r>
            <a:r>
              <a:rPr lang="en-US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967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01800" y="26988"/>
            <a:ext cx="403839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Teachings of Jesus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sz="3200" dirty="0" smtClean="0">
                <a:latin typeface="Cambria" charset="0"/>
                <a:cs typeface="Cambria" charset="0"/>
              </a:rPr>
              <a:t>Lesson 6, August 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616" y="1484784"/>
            <a:ext cx="6618312" cy="115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8000"/>
              </a:lnSpc>
            </a:pPr>
            <a:r>
              <a:rPr lang="en-US" sz="5400" dirty="0" smtClean="0">
                <a:latin typeface="Cambria" charset="0"/>
                <a:cs typeface="Cambria" charset="0"/>
              </a:rPr>
              <a:t>Growing in </a:t>
            </a:r>
            <a:r>
              <a:rPr lang="en-US" sz="8000" dirty="0" smtClean="0">
                <a:latin typeface="Cambria" charset="0"/>
                <a:cs typeface="Cambria" charset="0"/>
              </a:rPr>
              <a:t>Christ</a:t>
            </a:r>
            <a:endParaRPr lang="en-US" sz="5400" dirty="0">
              <a:latin typeface="Cambria" charset="0"/>
              <a:cs typeface="Cambria" charset="0"/>
            </a:endParaRPr>
          </a:p>
        </p:txBody>
      </p:sp>
      <p:pic>
        <p:nvPicPr>
          <p:cNvPr id="3" name="Picture 2" descr="14.3Q-Grow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37048"/>
            <a:ext cx="77724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26988"/>
            <a:ext cx="320483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Growing in Christ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Key </a:t>
            </a:r>
            <a:r>
              <a:rPr lang="en-US" sz="3200" dirty="0">
                <a:latin typeface="Cambria" charset="0"/>
                <a:cs typeface="Cambria" charset="0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6100" y="1514475"/>
            <a:ext cx="8077200" cy="31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600" dirty="0" smtClean="0">
                <a:latin typeface="Cambria" charset="0"/>
                <a:cs typeface="Cambria" charset="0"/>
              </a:rPr>
              <a:t>John 3:3 NKJV</a:t>
            </a:r>
            <a:endParaRPr lang="en-US" dirty="0">
              <a:latin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ja-JP" sz="4400" dirty="0" smtClean="0">
                <a:latin typeface="Cambria"/>
                <a:cs typeface="Cambria"/>
              </a:rPr>
              <a:t>“</a:t>
            </a:r>
            <a:r>
              <a:rPr lang="en-US" altLang="ja-JP" sz="4200" b="1" dirty="0" smtClean="0">
                <a:latin typeface="Cambria"/>
                <a:cs typeface="Cambria"/>
              </a:rPr>
              <a:t>Jesus answered </a:t>
            </a:r>
            <a:r>
              <a:rPr lang="en-US" altLang="ja-JP" sz="4400" dirty="0" smtClean="0">
                <a:latin typeface="Calibri" charset="0"/>
                <a:cs typeface="Calibri" charset="0"/>
              </a:rPr>
              <a:t>and said to him, ‘Most assuredly, I say to you, unless one is born again, he cannot see the kingdom of God.’ ”</a:t>
            </a:r>
            <a:endParaRPr lang="en-US" sz="44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42863"/>
            <a:ext cx="320483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Growing </a:t>
            </a: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in Christ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Initial </a:t>
            </a:r>
            <a:r>
              <a:rPr lang="en-US" sz="3200" dirty="0">
                <a:latin typeface="Cambria" charset="0"/>
                <a:cs typeface="Cambria" charset="0"/>
              </a:rPr>
              <a:t>Words</a:t>
            </a:r>
            <a:endParaRPr lang="en-US" sz="2800" dirty="0">
              <a:solidFill>
                <a:srgbClr val="C0C0C0"/>
              </a:solidFill>
              <a:latin typeface="Cambria" charset="0"/>
              <a:cs typeface="Cambria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513" y="1196752"/>
            <a:ext cx="9143999" cy="55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200" b="1" dirty="0" smtClean="0">
                <a:latin typeface="Cambria"/>
                <a:cs typeface="Cambria"/>
              </a:rPr>
              <a:t>Spiritual transformation </a:t>
            </a:r>
            <a:r>
              <a:rPr lang="en-US" sz="4400" dirty="0" smtClean="0">
                <a:latin typeface="Calibri"/>
                <a:cs typeface="Calibri"/>
              </a:rPr>
              <a:t>is </a:t>
            </a:r>
            <a:r>
              <a:rPr lang="en-US" sz="4400" dirty="0">
                <a:latin typeface="Calibri"/>
                <a:cs typeface="Calibri"/>
              </a:rPr>
              <a:t>a super- natural work produced by the Holy Spirit. Though we cannot see or understand how it happens, we can perceive the results. We call it conversion, a new life in </a:t>
            </a:r>
            <a:r>
              <a:rPr lang="en-US" sz="4400" dirty="0" smtClean="0">
                <a:latin typeface="Calibri"/>
                <a:cs typeface="Calibri"/>
              </a:rPr>
              <a:t>Christ.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Our </a:t>
            </a:r>
            <a:r>
              <a:rPr lang="en-US" sz="4400" dirty="0">
                <a:latin typeface="Calibri"/>
                <a:cs typeface="Calibri"/>
              </a:rPr>
              <a:t>challenge is to steadfastly abide </a:t>
            </a:r>
            <a:r>
              <a:rPr lang="en-US" sz="4400" dirty="0" smtClean="0">
                <a:latin typeface="Calibri"/>
                <a:cs typeface="Calibri"/>
              </a:rPr>
              <a:t>  in </a:t>
            </a:r>
            <a:r>
              <a:rPr lang="en-US" sz="4400" dirty="0">
                <a:latin typeface="Calibri"/>
                <a:cs typeface="Calibri"/>
              </a:rPr>
              <a:t>Him daily so that He can transform us more and more into His image.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39688"/>
            <a:ext cx="320483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Growing </a:t>
            </a: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in Christ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Quick </a:t>
            </a:r>
            <a:r>
              <a:rPr lang="en-US" sz="3200" dirty="0">
                <a:latin typeface="Cambria" charset="0"/>
                <a:cs typeface="Cambria" charset="0"/>
              </a:rPr>
              <a:t>Look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0564" y="1616075"/>
            <a:ext cx="5390678" cy="40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 charset="0"/>
                <a:cs typeface="Calibri" charset="0"/>
              </a:rPr>
              <a:t>1. </a:t>
            </a:r>
            <a:r>
              <a:rPr lang="en-US" sz="4400" b="1" dirty="0" smtClean="0">
                <a:latin typeface="Calibri" charset="0"/>
                <a:cs typeface="Calibri" charset="0"/>
              </a:rPr>
              <a:t>Born </a:t>
            </a:r>
            <a:r>
              <a:rPr lang="en-US" sz="4400" dirty="0" smtClean="0">
                <a:latin typeface="Calibri" charset="0"/>
                <a:cs typeface="Calibri" charset="0"/>
              </a:rPr>
              <a:t>Again</a:t>
            </a:r>
            <a:r>
              <a:rPr lang="en-US" sz="4400" b="1" dirty="0">
                <a:latin typeface="Calibri" charset="0"/>
                <a:cs typeface="Calibri" charset="0"/>
              </a:rPr>
              <a:t>	                       	</a:t>
            </a:r>
            <a:r>
              <a:rPr lang="en-US" sz="4400" i="1" dirty="0">
                <a:latin typeface="Calibri" charset="0"/>
                <a:cs typeface="Calibri" charset="0"/>
              </a:rPr>
              <a:t>(John 3:</a:t>
            </a:r>
            <a:r>
              <a:rPr lang="en-US" sz="4400" i="1" dirty="0" smtClean="0">
                <a:latin typeface="Calibri" charset="0"/>
                <a:cs typeface="Calibri" charset="0"/>
              </a:rPr>
              <a:t>3-5 </a:t>
            </a:r>
            <a:r>
              <a:rPr lang="en-US" sz="4400" i="1" dirty="0">
                <a:latin typeface="Calibri" charset="0"/>
                <a:cs typeface="Calibri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 charset="0"/>
                <a:cs typeface="Calibri" charset="0"/>
              </a:rPr>
              <a:t>2. </a:t>
            </a:r>
            <a:r>
              <a:rPr lang="en-US" sz="4400" b="1" dirty="0" smtClean="0">
                <a:latin typeface="Calibri" charset="0"/>
                <a:cs typeface="Calibri" charset="0"/>
              </a:rPr>
              <a:t>Abide </a:t>
            </a:r>
            <a:r>
              <a:rPr lang="en-US" sz="4400" dirty="0" smtClean="0">
                <a:latin typeface="Calibri" charset="0"/>
                <a:cs typeface="Calibri" charset="0"/>
              </a:rPr>
              <a:t>in Christ	                                    </a:t>
            </a:r>
            <a:r>
              <a:rPr lang="en-US" sz="4400" dirty="0">
                <a:latin typeface="Calibri" charset="0"/>
                <a:cs typeface="Calibri" charset="0"/>
              </a:rPr>
              <a:t>	</a:t>
            </a:r>
            <a:r>
              <a:rPr lang="en-US" sz="4400" i="1" dirty="0" smtClean="0">
                <a:latin typeface="Calibri" charset="0"/>
                <a:cs typeface="Calibri" charset="0"/>
              </a:rPr>
              <a:t>(John 15</a:t>
            </a:r>
            <a:r>
              <a:rPr lang="en-US" sz="4400" i="1" dirty="0">
                <a:latin typeface="Calibri" charset="0"/>
                <a:cs typeface="Calibri" charset="0"/>
              </a:rPr>
              <a:t>:4, 5)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 charset="0"/>
                <a:cs typeface="Calibri" charset="0"/>
              </a:rPr>
              <a:t>3. </a:t>
            </a:r>
            <a:r>
              <a:rPr lang="en-US" sz="4400" b="1" dirty="0" smtClean="0">
                <a:latin typeface="Calibri" charset="0"/>
                <a:cs typeface="Calibri" charset="0"/>
              </a:rPr>
              <a:t>Die </a:t>
            </a:r>
            <a:r>
              <a:rPr lang="en-US" sz="4400" dirty="0" smtClean="0">
                <a:latin typeface="Calibri" charset="0"/>
                <a:cs typeface="Calibri" charset="0"/>
              </a:rPr>
              <a:t>to Self                          	</a:t>
            </a:r>
            <a:r>
              <a:rPr lang="en-US" sz="4400" i="1" dirty="0" smtClean="0">
                <a:latin typeface="Calibri" charset="0"/>
                <a:cs typeface="Calibri" charset="0"/>
              </a:rPr>
              <a:t>(Luke 9:23, 24)</a:t>
            </a:r>
            <a:endParaRPr lang="en-US" sz="4400" i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theme/theme1.xml><?xml version="1.0" encoding="utf-8"?>
<a:theme xmlns:a="http://schemas.openxmlformats.org/drawingml/2006/main" name="•14.3Q TEACHINGS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•14.3Q TEACHINGS.potx</Template>
  <TotalTime>1527</TotalTime>
  <Words>2683</Words>
  <Application>Microsoft Macintosh PowerPoint</Application>
  <PresentationFormat>On-screen Show (4:3)</PresentationFormat>
  <Paragraphs>177</Paragraphs>
  <Slides>26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•14.3Q 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Dublin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Clariza Vicente</dc:creator>
  <cp:lastModifiedBy>Claro Vicente</cp:lastModifiedBy>
  <cp:revision>82</cp:revision>
  <dcterms:created xsi:type="dcterms:W3CDTF">2013-12-24T07:17:14Z</dcterms:created>
  <dcterms:modified xsi:type="dcterms:W3CDTF">2014-08-03T21:34:06Z</dcterms:modified>
</cp:coreProperties>
</file>