
<file path=[Content_Types].xml><?xml version="1.0" encoding="utf-8"?>
<Types xmlns="http://schemas.openxmlformats.org/package/2006/content-types">
  <Default Extension="xml" ContentType="application/xml"/>
  <Default Extension="3Q" ContentType="image/jpeg"/>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340" r:id="rId3"/>
    <p:sldId id="341" r:id="rId4"/>
    <p:sldId id="342" r:id="rId5"/>
    <p:sldId id="345" r:id="rId6"/>
    <p:sldId id="268" r:id="rId7"/>
    <p:sldId id="271" r:id="rId8"/>
    <p:sldId id="344" r:id="rId9"/>
    <p:sldId id="272" r:id="rId10"/>
    <p:sldId id="273" r:id="rId11"/>
    <p:sldId id="346" r:id="rId12"/>
    <p:sldId id="353" r:id="rId13"/>
    <p:sldId id="347" r:id="rId14"/>
    <p:sldId id="276" r:id="rId15"/>
    <p:sldId id="325" r:id="rId16"/>
    <p:sldId id="348" r:id="rId17"/>
    <p:sldId id="349" r:id="rId18"/>
    <p:sldId id="352" r:id="rId19"/>
    <p:sldId id="326" r:id="rId20"/>
    <p:sldId id="280" r:id="rId21"/>
    <p:sldId id="350" r:id="rId22"/>
    <p:sldId id="351" r:id="rId23"/>
    <p:sldId id="285" r:id="rId24"/>
    <p:sldId id="328" r:id="rId25"/>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66667" autoAdjust="0"/>
  </p:normalViewPr>
  <p:slideViewPr>
    <p:cSldViewPr>
      <p:cViewPr varScale="1">
        <p:scale>
          <a:sx n="42" d="100"/>
          <a:sy n="42" d="100"/>
        </p:scale>
        <p:origin x="-196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978DF37-AD80-994B-B7D0-0D8C73E771DE}" type="slidenum">
              <a:rPr lang="en-US"/>
              <a:pPr>
                <a:defRPr/>
              </a:pPr>
              <a:t>‹#›</a:t>
            </a:fld>
            <a:endParaRPr lang="en-US"/>
          </a:p>
        </p:txBody>
      </p:sp>
    </p:spTree>
    <p:extLst>
      <p:ext uri="{BB962C8B-B14F-4D97-AF65-F5344CB8AC3E}">
        <p14:creationId xmlns:p14="http://schemas.microsoft.com/office/powerpoint/2010/main" val="289088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C38CC94-717D-3B4C-8831-87660F68E473}" type="slidenum">
              <a:rPr lang="en-US" sz="1200"/>
              <a:pPr/>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10</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kern="1200" dirty="0" err="1" smtClean="0">
                <a:solidFill>
                  <a:schemeClr val="tx1"/>
                </a:solidFill>
                <a:effectLst/>
                <a:latin typeface="Calibri"/>
                <a:ea typeface="ＭＳ Ｐゴシック" pitchFamily="24" charset="-128"/>
                <a:cs typeface="Calibri"/>
              </a:rPr>
              <a:t>Mga</a:t>
            </a:r>
            <a:r>
              <a:rPr lang="en-US" sz="1800" b="1" kern="1200" dirty="0" smtClean="0">
                <a:solidFill>
                  <a:schemeClr val="tx1"/>
                </a:solidFill>
                <a:effectLst/>
                <a:latin typeface="Calibri"/>
                <a:ea typeface="ＭＳ Ｐゴシック" pitchFamily="24" charset="-128"/>
                <a:cs typeface="Calibri"/>
              </a:rPr>
              <a:t> </a:t>
            </a:r>
            <a:r>
              <a:rPr lang="en-US" sz="1800" b="1" kern="1200" dirty="0" err="1" smtClean="0">
                <a:solidFill>
                  <a:schemeClr val="tx1"/>
                </a:solidFill>
                <a:effectLst/>
                <a:latin typeface="Calibri"/>
                <a:ea typeface="ＭＳ Ｐゴシック" pitchFamily="24" charset="-128"/>
                <a:cs typeface="Calibri"/>
              </a:rPr>
              <a:t>Griyego</a:t>
            </a:r>
            <a:r>
              <a:rPr lang="en-US" sz="1800" b="1" kern="1200" dirty="0" smtClean="0">
                <a:solidFill>
                  <a:schemeClr val="tx1"/>
                </a:solidFill>
                <a:effectLst/>
                <a:latin typeface="Calibri"/>
                <a:ea typeface="ＭＳ Ｐゴシック" pitchFamily="24" charset="-128"/>
                <a:cs typeface="Calibri"/>
              </a:rPr>
              <a:t> at </a:t>
            </a:r>
            <a:r>
              <a:rPr lang="en-US" sz="1800" b="1" kern="1200" dirty="0" err="1" smtClean="0">
                <a:solidFill>
                  <a:schemeClr val="tx1"/>
                </a:solidFill>
                <a:effectLst/>
                <a:latin typeface="Calibri"/>
                <a:ea typeface="ＭＳ Ｐゴシック" pitchFamily="24" charset="-128"/>
                <a:cs typeface="Calibri"/>
              </a:rPr>
              <a:t>Judio</a:t>
            </a:r>
            <a:r>
              <a:rPr lang="en-US" sz="1800" b="1" kern="1200" dirty="0" smtClean="0">
                <a:solidFill>
                  <a:schemeClr val="tx1"/>
                </a:solidFill>
                <a:effectLst/>
                <a:latin typeface="Calibri"/>
                <a:ea typeface="ＭＳ Ｐゴシック" pitchFamily="24" charset="-128"/>
                <a:cs typeface="Calibri"/>
              </a:rPr>
              <a:t>. </a:t>
            </a:r>
            <a:r>
              <a:rPr lang="en-US" sz="1800" kern="1200" dirty="0" smtClean="0">
                <a:solidFill>
                  <a:schemeClr val="tx1"/>
                </a:solidFill>
                <a:effectLst/>
                <a:latin typeface="Calibri"/>
                <a:ea typeface="ＭＳ Ｐゴシック" pitchFamily="24" charset="-128"/>
                <a:cs typeface="Calibri"/>
              </a:rPr>
              <a:t>Hindi </a:t>
            </a:r>
            <a:r>
              <a:rPr lang="en-US" sz="1800" kern="1200" dirty="0" err="1" smtClean="0">
                <a:solidFill>
                  <a:schemeClr val="tx1"/>
                </a:solidFill>
                <a:effectLst/>
                <a:latin typeface="Calibri"/>
                <a:ea typeface="ＭＳ Ｐゴシック" pitchFamily="24" charset="-128"/>
                <a:cs typeface="Calibri"/>
              </a:rPr>
              <a:t>pinawalang-halaga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kultural</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espirituwal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pinupuntirya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kundi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ginamit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pagpasok</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pagpapahayag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Cristong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napako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krus</a:t>
            </a:r>
            <a:r>
              <a:rPr lang="en-US" sz="1800" kern="1200" dirty="0" smtClean="0">
                <a:solidFill>
                  <a:schemeClr val="tx1"/>
                </a:solidFill>
                <a:effectLst/>
                <a:latin typeface="Calibri"/>
                <a:ea typeface="ＭＳ Ｐゴシック" pitchFamily="24" charset="-128"/>
                <a:cs typeface="Calibri"/>
              </a:rPr>
              <a:t>. ¶ Yung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nagnais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tanda</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nasumpungan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buhay</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ministeryo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Jesus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unang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 ¶ Yung gusto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lohikal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kagandahan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pagkamakatwiran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nasumpungan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argumento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mensahe</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ebanghelyo</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11</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kern="1200" dirty="0" smtClean="0">
                <a:solidFill>
                  <a:schemeClr val="tx1"/>
                </a:solidFill>
                <a:effectLst/>
                <a:latin typeface="Calibri"/>
                <a:ea typeface="ＭＳ Ｐゴシック" pitchFamily="24" charset="-128"/>
                <a:cs typeface="Calibri"/>
              </a:rPr>
              <a:t>Sa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u="sng" kern="1200" dirty="0" err="1" smtClean="0">
                <a:solidFill>
                  <a:schemeClr val="tx1"/>
                </a:solidFill>
                <a:effectLst/>
                <a:latin typeface="Calibri"/>
                <a:ea typeface="ＭＳ Ｐゴシック" pitchFamily="24" charset="-128"/>
                <a:cs typeface="Calibri"/>
              </a:rPr>
              <a:t>Judio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kasaysayan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Israel, </a:t>
            </a:r>
            <a:r>
              <a:rPr lang="en-US" sz="1800" kern="1200" dirty="0" err="1" smtClean="0">
                <a:solidFill>
                  <a:schemeClr val="tx1"/>
                </a:solidFill>
                <a:effectLst/>
                <a:latin typeface="Calibri"/>
                <a:ea typeface="ＭＳ Ｐゴシック" pitchFamily="24" charset="-128"/>
                <a:cs typeface="Calibri"/>
              </a:rPr>
              <a:t>ikinakapit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a:t>
            </a:r>
            <a:r>
              <a:rPr lang="en-US" sz="1800" kern="1200" dirty="0" smtClean="0">
                <a:solidFill>
                  <a:schemeClr val="tx1"/>
                </a:solidFill>
                <a:effectLst/>
                <a:latin typeface="Calibri"/>
                <a:ea typeface="ＭＳ Ｐゴシック" pitchFamily="24" charset="-128"/>
                <a:cs typeface="Calibri"/>
              </a:rPr>
              <a:t> Cristo </a:t>
            </a:r>
            <a:r>
              <a:rPr lang="en-US" sz="1800" kern="1200" dirty="0" err="1" smtClean="0">
                <a:solidFill>
                  <a:schemeClr val="tx1"/>
                </a:solidFill>
                <a:effectLst/>
                <a:latin typeface="Calibri"/>
                <a:ea typeface="ＭＳ Ｐゴシック" pitchFamily="24" charset="-128"/>
                <a:cs typeface="Calibri"/>
              </a:rPr>
              <a:t>kay</a:t>
            </a:r>
            <a:r>
              <a:rPr lang="en-US" sz="1800" kern="1200" dirty="0" smtClean="0">
                <a:solidFill>
                  <a:schemeClr val="tx1"/>
                </a:solidFill>
                <a:effectLst/>
                <a:latin typeface="Calibri"/>
                <a:ea typeface="ＭＳ Ｐゴシック" pitchFamily="24" charset="-128"/>
                <a:cs typeface="Calibri"/>
              </a:rPr>
              <a:t> David, at </a:t>
            </a:r>
            <a:r>
              <a:rPr lang="en-US" sz="1800" kern="1200" dirty="0" err="1" smtClean="0">
                <a:solidFill>
                  <a:schemeClr val="tx1"/>
                </a:solidFill>
                <a:effectLst/>
                <a:latin typeface="Calibri"/>
                <a:ea typeface="ＭＳ Ｐゴシック" pitchFamily="24" charset="-128"/>
                <a:cs typeface="Calibri"/>
              </a:rPr>
              <a:t>idiniriin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propesiya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Lumang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Tipan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nagtuturo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kay</a:t>
            </a:r>
            <a:r>
              <a:rPr lang="en-US" sz="1800" kern="1200" dirty="0" smtClean="0">
                <a:solidFill>
                  <a:schemeClr val="tx1"/>
                </a:solidFill>
                <a:effectLst/>
                <a:latin typeface="Calibri"/>
                <a:ea typeface="ＭＳ Ｐゴシック" pitchFamily="24" charset="-128"/>
                <a:cs typeface="Calibri"/>
              </a:rPr>
              <a:t> Cristo at </a:t>
            </a:r>
            <a:r>
              <a:rPr lang="en-US" sz="1800" kern="1200" dirty="0" err="1" smtClean="0">
                <a:solidFill>
                  <a:schemeClr val="tx1"/>
                </a:solidFill>
                <a:effectLst/>
                <a:latin typeface="Calibri"/>
                <a:ea typeface="ＭＳ Ｐゴシック" pitchFamily="24" charset="-128"/>
                <a:cs typeface="Calibri"/>
              </a:rPr>
              <a:t>hinuhulaan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pagkapako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krus</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pagkabuhay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muli</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a:t>
            </a:r>
            <a:r>
              <a:rPr lang="en-US" sz="1800" i="1" kern="1200" dirty="0" err="1" smtClean="0">
                <a:solidFill>
                  <a:schemeClr val="tx1"/>
                </a:solidFill>
                <a:effectLst/>
                <a:latin typeface="Calibri"/>
                <a:ea typeface="ＭＳ Ｐゴシック" pitchFamily="24" charset="-128"/>
                <a:cs typeface="Calibri"/>
              </a:rPr>
              <a:t>Gawa</a:t>
            </a:r>
            <a:r>
              <a:rPr lang="en-US" sz="1800" i="1" kern="1200" dirty="0" smtClean="0">
                <a:solidFill>
                  <a:schemeClr val="tx1"/>
                </a:solidFill>
                <a:effectLst/>
                <a:latin typeface="Calibri"/>
                <a:ea typeface="ＭＳ Ｐゴシック" pitchFamily="24" charset="-128"/>
                <a:cs typeface="Calibri"/>
              </a:rPr>
              <a:t> 13:16–41)</a:t>
            </a:r>
            <a:r>
              <a:rPr lang="en-US" sz="1800" kern="1200" dirty="0" smtClean="0">
                <a:solidFill>
                  <a:schemeClr val="tx1"/>
                </a:solidFill>
                <a:effectLst/>
                <a:latin typeface="Calibri"/>
                <a:ea typeface="ＭＳ Ｐゴシック" pitchFamily="24" charset="-128"/>
                <a:cs typeface="Calibri"/>
              </a:rPr>
              <a:t>. ¶ Para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u="sng" kern="1200" dirty="0" err="1" smtClean="0">
                <a:solidFill>
                  <a:schemeClr val="tx1"/>
                </a:solidFill>
                <a:effectLst/>
                <a:latin typeface="Calibri"/>
                <a:ea typeface="ＭＳ Ｐゴシック" pitchFamily="24" charset="-128"/>
                <a:cs typeface="Calibri"/>
              </a:rPr>
              <a:t>Hentil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Manlalalang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Tagapagtanggol</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Hukom</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pagpasok</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kasalanan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daigdig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kaligtasan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Jesu</a:t>
            </a:r>
            <a:r>
              <a:rPr lang="en-US" sz="1800" kern="1200" dirty="0" smtClean="0">
                <a:solidFill>
                  <a:schemeClr val="tx1"/>
                </a:solidFill>
                <a:effectLst/>
                <a:latin typeface="Calibri"/>
                <a:ea typeface="ＭＳ Ｐゴシック" pitchFamily="24" charset="-128"/>
                <a:cs typeface="Calibri"/>
              </a:rPr>
              <a:t>-Cristo </a:t>
            </a:r>
            <a:r>
              <a:rPr lang="en-US" sz="1800" i="1" kern="1200" dirty="0" smtClean="0">
                <a:solidFill>
                  <a:schemeClr val="tx1"/>
                </a:solidFill>
                <a:effectLst/>
                <a:latin typeface="Calibri"/>
                <a:ea typeface="ＭＳ Ｐゴシック" pitchFamily="24" charset="-128"/>
                <a:cs typeface="Calibri"/>
              </a:rPr>
              <a:t>(</a:t>
            </a:r>
            <a:r>
              <a:rPr lang="en-US" sz="1800" i="1" kern="1200" dirty="0" err="1" smtClean="0">
                <a:solidFill>
                  <a:schemeClr val="tx1"/>
                </a:solidFill>
                <a:effectLst/>
                <a:latin typeface="Calibri"/>
                <a:ea typeface="ＭＳ Ｐゴシック" pitchFamily="24" charset="-128"/>
                <a:cs typeface="Calibri"/>
              </a:rPr>
              <a:t>Gawa</a:t>
            </a:r>
            <a:r>
              <a:rPr lang="en-US" sz="1800" i="1" kern="1200" dirty="0" smtClean="0">
                <a:solidFill>
                  <a:schemeClr val="tx1"/>
                </a:solidFill>
                <a:effectLst/>
                <a:latin typeface="Calibri"/>
                <a:ea typeface="ＭＳ Ｐゴシック" pitchFamily="24" charset="-128"/>
                <a:cs typeface="Calibri"/>
              </a:rPr>
              <a:t> 14:15–17, 17:22–31)</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12</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smtClean="0">
                <a:solidFill>
                  <a:schemeClr val="tx1"/>
                </a:solidFill>
                <a:effectLst/>
                <a:latin typeface="Arial" pitchFamily="24" charset="0"/>
                <a:ea typeface="ＭＳ Ｐゴシック" pitchFamily="24" charset="-128"/>
                <a:cs typeface="ＭＳ Ｐゴシック" pitchFamily="24" charset="-128"/>
              </a:rPr>
              <a:t>Kung</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err="1" smtClean="0">
                <a:solidFill>
                  <a:schemeClr val="tx1"/>
                </a:solidFill>
                <a:effectLst/>
                <a:latin typeface="Arial" pitchFamily="24" charset="0"/>
                <a:ea typeface="ＭＳ Ｐゴシック" pitchFamily="24" charset="-128"/>
                <a:cs typeface="ＭＳ Ｐゴシック" pitchFamily="24" charset="-128"/>
              </a:rPr>
              <a:t>p</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aano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dinala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Pablo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kaalamang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‘yon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dumepende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sinasaksihan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13</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1" dirty="0" err="1" smtClean="0">
                <a:latin typeface="Calibri" charset="0"/>
                <a:ea typeface="ＭＳ Ｐゴシック" charset="0"/>
                <a:cs typeface="Calibri" charset="0"/>
              </a:rPr>
              <a:t>Mga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Sundalo</a:t>
            </a:r>
            <a:r>
              <a:rPr lang="en-US" sz="1800" b="1" dirty="0" smtClean="0">
                <a:latin typeface="Calibri" charset="0"/>
                <a:ea typeface="ＭＳ Ｐゴシック" charset="0"/>
                <a:cs typeface="Calibri" charset="0"/>
              </a:rPr>
              <a:t> at </a:t>
            </a:r>
            <a:r>
              <a:rPr lang="en-US" sz="1800" b="1" dirty="0" err="1" smtClean="0">
                <a:latin typeface="Calibri" charset="0"/>
                <a:ea typeface="ＭＳ Ｐゴシック" charset="0"/>
                <a:cs typeface="Calibri" charset="0"/>
              </a:rPr>
              <a:t>Atleta</a:t>
            </a:r>
            <a:r>
              <a:rPr lang="en-US" sz="1800" b="1"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a:t>
            </a:r>
            <a:r>
              <a:rPr lang="en-US" sz="1800" i="1" dirty="0" err="1" smtClean="0">
                <a:latin typeface="Calibri" charset="0"/>
                <a:ea typeface="ＭＳ Ｐゴシック" charset="0"/>
                <a:cs typeface="Calibri" charset="0"/>
              </a:rPr>
              <a:t>Ang</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mga</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tumatakbo</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sa</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isang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takbuhan</a:t>
            </a:r>
            <a:r>
              <a:rPr lang="en-US" sz="1800" i="1" baseline="0" dirty="0" smtClean="0">
                <a:latin typeface="Calibri" charset="0"/>
                <a:ea typeface="ＭＳ Ｐゴシック" charset="0"/>
                <a:cs typeface="Calibri" charset="0"/>
              </a:rPr>
              <a:t> ay </a:t>
            </a:r>
            <a:r>
              <a:rPr lang="en-US" sz="1800" i="1" baseline="0" dirty="0" err="1" smtClean="0">
                <a:latin typeface="Calibri" charset="0"/>
                <a:ea typeface="ＭＳ Ｐゴシック" charset="0"/>
                <a:cs typeface="Calibri" charset="0"/>
              </a:rPr>
              <a:t>tumatakbong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lahat</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ngunit</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iisa</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lang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ang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tumatanggap</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gantimpala</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Tumakbo</a:t>
            </a:r>
            <a:r>
              <a:rPr lang="en-US" sz="1800" i="1" baseline="0" dirty="0" smtClean="0">
                <a:latin typeface="Calibri" charset="0"/>
                <a:ea typeface="ＭＳ Ｐゴシック" charset="0"/>
                <a:cs typeface="Calibri" charset="0"/>
              </a:rPr>
              <a:t>...</a:t>
            </a:r>
            <a:r>
              <a:rPr lang="en-US" sz="1800" i="1" baseline="0" dirty="0" err="1" smtClean="0">
                <a:latin typeface="Calibri" charset="0"/>
                <a:ea typeface="ＭＳ Ｐゴシック" charset="0"/>
                <a:cs typeface="Calibri" charset="0"/>
              </a:rPr>
              <a:t>upang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iyon</a:t>
            </a:r>
            <a:r>
              <a:rPr lang="en-US" sz="1800" i="1" baseline="0" dirty="0" smtClean="0">
                <a:latin typeface="Calibri" charset="0"/>
                <a:ea typeface="ＭＳ Ｐゴシック" charset="0"/>
                <a:cs typeface="Calibri" charset="0"/>
              </a:rPr>
              <a:t> ay </a:t>
            </a:r>
            <a:r>
              <a:rPr lang="en-US" sz="1800" i="1" baseline="0" dirty="0" err="1" smtClean="0">
                <a:latin typeface="Calibri" charset="0"/>
                <a:ea typeface="ＭＳ Ｐゴシック" charset="0"/>
                <a:cs typeface="Calibri" charset="0"/>
              </a:rPr>
              <a:t>inyong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mapagwagian</a:t>
            </a:r>
            <a:r>
              <a:rPr lang="en-US" sz="1800" i="1" baseline="0" dirty="0" smtClean="0">
                <a:latin typeface="Calibri" charset="0"/>
                <a:ea typeface="ＭＳ Ｐゴシック" charset="0"/>
                <a:cs typeface="Calibri" charset="0"/>
              </a:rPr>
              <a:t>” 1 </a:t>
            </a:r>
            <a:r>
              <a:rPr lang="en-US" sz="1800" i="1" baseline="0" dirty="0" err="1" smtClean="0">
                <a:latin typeface="Calibri" charset="0"/>
                <a:ea typeface="ＭＳ Ｐゴシック" charset="0"/>
                <a:cs typeface="Calibri" charset="0"/>
              </a:rPr>
              <a:t>Corinto</a:t>
            </a:r>
            <a:r>
              <a:rPr lang="en-US" sz="1800" i="1" baseline="0" dirty="0" smtClean="0">
                <a:latin typeface="Calibri" charset="0"/>
                <a:ea typeface="ＭＳ Ｐゴシック" charset="0"/>
                <a:cs typeface="Calibri" charset="0"/>
              </a:rPr>
              <a:t> 9:24. “</a:t>
            </a:r>
            <a:r>
              <a:rPr lang="en-US" sz="1800" i="1" baseline="0" dirty="0" err="1" smtClean="0">
                <a:latin typeface="Calibri" charset="0"/>
                <a:ea typeface="ＭＳ Ｐゴシック" charset="0"/>
                <a:cs typeface="Calibri" charset="0"/>
              </a:rPr>
              <a:t>Makipagtiis</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ka</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mga</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kahirapan</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gaya</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ng</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kawal</a:t>
            </a:r>
            <a:r>
              <a:rPr lang="en-US" sz="1800" i="1" baseline="0" dirty="0" smtClean="0">
                <a:latin typeface="Calibri" charset="0"/>
                <a:ea typeface="ＭＳ Ｐゴシック" charset="0"/>
                <a:cs typeface="Calibri" charset="0"/>
              </a:rPr>
              <a:t> </a:t>
            </a:r>
            <a:r>
              <a:rPr lang="en-US" sz="1800" i="1" baseline="0" dirty="0" err="1" smtClean="0">
                <a:latin typeface="Calibri" charset="0"/>
                <a:ea typeface="ＭＳ Ｐゴシック" charset="0"/>
                <a:cs typeface="Calibri" charset="0"/>
              </a:rPr>
              <a:t>ni</a:t>
            </a:r>
            <a:r>
              <a:rPr lang="en-US" sz="1800" i="1" baseline="0" dirty="0" smtClean="0">
                <a:latin typeface="Calibri" charset="0"/>
                <a:ea typeface="ＭＳ Ｐゴシック" charset="0"/>
                <a:cs typeface="Calibri" charset="0"/>
              </a:rPr>
              <a:t> Cristo Jesus” 2 </a:t>
            </a:r>
            <a:r>
              <a:rPr lang="en-US" sz="1800" i="1" baseline="0" dirty="0" err="1" smtClean="0">
                <a:latin typeface="Calibri" charset="0"/>
                <a:ea typeface="ＭＳ Ｐゴシック" charset="0"/>
                <a:cs typeface="Calibri" charset="0"/>
              </a:rPr>
              <a:t>Timoteo</a:t>
            </a:r>
            <a:r>
              <a:rPr lang="en-US" sz="1800" i="1" baseline="0" dirty="0" smtClean="0">
                <a:latin typeface="Calibri" charset="0"/>
                <a:ea typeface="ＭＳ Ｐゴシック" charset="0"/>
                <a:cs typeface="Calibri" charset="0"/>
              </a:rPr>
              <a:t> 2:3. </a:t>
            </a:r>
            <a:r>
              <a:rPr lang="en-US" sz="1800" i="0" baseline="0" dirty="0" smtClean="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Ginamit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baseline="0" dirty="0" smtClean="0">
                <a:solidFill>
                  <a:schemeClr val="tx1"/>
                </a:solidFill>
                <a:effectLst/>
                <a:latin typeface="Calibri"/>
                <a:ea typeface="ＭＳ Ｐゴシック" pitchFamily="24" charset="-128"/>
                <a:cs typeface="Calibri"/>
              </a:rPr>
              <a:t> Pablo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parehong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pagsusundalo</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palakasan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Kristiyanong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misyonero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Nakipaglaban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ako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pakikipaglaban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natapos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aking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takbuhin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iningatan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pananampalataya</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(2 </a:t>
            </a:r>
            <a:r>
              <a:rPr lang="en-US" sz="1800" i="1" kern="1200" dirty="0" err="1" smtClean="0">
                <a:solidFill>
                  <a:schemeClr val="tx1"/>
                </a:solidFill>
                <a:effectLst/>
                <a:latin typeface="Calibri"/>
                <a:ea typeface="ＭＳ Ｐゴシック" pitchFamily="24" charset="-128"/>
                <a:cs typeface="Calibri"/>
              </a:rPr>
              <a:t>Timoteo</a:t>
            </a:r>
            <a:r>
              <a:rPr lang="en-US" sz="1800" i="1" kern="1200" dirty="0" smtClean="0">
                <a:solidFill>
                  <a:schemeClr val="tx1"/>
                </a:solidFill>
                <a:effectLst/>
                <a:latin typeface="Calibri"/>
                <a:ea typeface="ＭＳ Ｐゴシック" pitchFamily="24" charset="-128"/>
                <a:cs typeface="Calibri"/>
              </a:rPr>
              <a:t> 4:7).</a:t>
            </a:r>
            <a:endParaRPr lang="en-PH" sz="1800" kern="1200" dirty="0" smtClean="0">
              <a:solidFill>
                <a:schemeClr val="tx1"/>
              </a:solidFill>
              <a:effectLst/>
              <a:latin typeface="Calibri"/>
              <a:ea typeface="ＭＳ Ｐゴシック" pitchFamily="24" charset="-128"/>
              <a:cs typeface="Calibri"/>
            </a:endParaRPr>
          </a:p>
          <a:p>
            <a:pPr eaLnBrk="1" hangingPunct="1"/>
            <a:endParaRPr lang="en-US" sz="1800" i="1" dirty="0">
              <a:latin typeface="Calibri" charset="0"/>
              <a:ea typeface="ＭＳ Ｐゴシック" charset="0"/>
              <a:cs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A88117E-9EDF-4042-85F2-B78701D0B587}" type="slidenum">
              <a:rPr lang="en-US" sz="1200"/>
              <a:pPr/>
              <a:t>14</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2. Si </a:t>
            </a:r>
            <a:r>
              <a:rPr lang="en-US" sz="1800" b="1" dirty="0" smtClean="0">
                <a:latin typeface="Calibri" charset="0"/>
                <a:ea typeface="ＭＳ Ｐゴシック" charset="0"/>
                <a:cs typeface="Calibri" charset="0"/>
              </a:rPr>
              <a:t>Pablo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Kautusan</a:t>
            </a:r>
            <a:r>
              <a:rPr lang="en-US" sz="1800" b="1"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Pinawawalang-saysay</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natin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kautusan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pamamagitan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pananampalataya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Huwag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nawang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mangyari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kundi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pinagtitibay</a:t>
            </a:r>
            <a:r>
              <a:rPr lang="en-US" altLang="ja-JP" sz="1800" dirty="0" smtClean="0">
                <a:latin typeface="Calibri" charset="0"/>
                <a:ea typeface="ＭＳ Ｐゴシック" charset="0"/>
                <a:cs typeface="Calibri" charset="0"/>
              </a:rPr>
              <a:t> pa </a:t>
            </a:r>
            <a:r>
              <a:rPr lang="en-US" altLang="ja-JP" sz="1800" dirty="0" err="1" smtClean="0">
                <a:latin typeface="Calibri" charset="0"/>
                <a:ea typeface="ＭＳ Ｐゴシック" charset="0"/>
                <a:cs typeface="Calibri" charset="0"/>
              </a:rPr>
              <a:t>nga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namin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kautusan</a:t>
            </a:r>
            <a:r>
              <a:rPr lang="en-US" altLang="ja-JP" sz="1800" dirty="0" smtClean="0">
                <a:latin typeface="Calibri" charset="0"/>
                <a:ea typeface="ＭＳ Ｐゴシック" charset="0"/>
                <a:cs typeface="Calibri" charset="0"/>
              </a:rPr>
              <a:t>” </a:t>
            </a:r>
            <a:r>
              <a:rPr lang="en-US" altLang="ja-JP" sz="1800" i="1" dirty="0" smtClean="0">
                <a:latin typeface="Calibri" charset="0"/>
                <a:ea typeface="ＭＳ Ｐゴシック" charset="0"/>
                <a:cs typeface="Calibri" charset="0"/>
              </a:rPr>
              <a:t>(Roma 3:31)</a:t>
            </a:r>
            <a:r>
              <a:rPr lang="en-US" altLang="ja-JP" sz="1800" i="1" dirty="0">
                <a:latin typeface="Calibri" charset="0"/>
                <a:ea typeface="ＭＳ Ｐゴシック" charset="0"/>
                <a:cs typeface="Calibri" charset="0"/>
              </a:rPr>
              <a:t>.</a:t>
            </a:r>
          </a:p>
          <a:p>
            <a:pPr eaLnBrk="1" hangingPunct="1"/>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smtClean="0">
                <a:latin typeface="Calibri" charset="0"/>
                <a:ea typeface="ＭＳ Ｐゴシック" charset="0"/>
                <a:cs typeface="Calibri" charset="0"/>
              </a:rPr>
              <a:t>Moral at </a:t>
            </a:r>
            <a:r>
              <a:rPr lang="en-US" sz="1800" b="1" dirty="0" err="1" smtClean="0">
                <a:latin typeface="Calibri" charset="0"/>
                <a:ea typeface="ＭＳ Ｐゴシック" charset="0"/>
                <a:cs typeface="Calibri" charset="0"/>
              </a:rPr>
              <a:t>Seremonyal</a:t>
            </a:r>
            <a:r>
              <a:rPr lang="en-US" sz="1800" b="1" dirty="0" smtClean="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Sinikap</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ipaunawa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tagapakinig</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mambabasa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kabila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kultural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karanasan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ay may </a:t>
            </a:r>
            <a:r>
              <a:rPr lang="en-US" sz="1800" kern="1200" dirty="0" err="1" smtClean="0">
                <a:solidFill>
                  <a:schemeClr val="tx1"/>
                </a:solidFill>
                <a:effectLst/>
                <a:latin typeface="Calibri"/>
                <a:ea typeface="ＭＳ Ｐゴシック" pitchFamily="24" charset="-128"/>
                <a:cs typeface="Calibri"/>
              </a:rPr>
              <a:t>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kahulugan</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Sampung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Utos</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ipinaiiral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lahat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lahat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panahon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Ngunit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ibang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uri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Lumang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Tipan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kulturang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Judio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itinuring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ipinaiiral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Kristiyano</a:t>
            </a:r>
            <a:r>
              <a:rPr lang="en-US" sz="1800" kern="1200" dirty="0" smtClean="0">
                <a:solidFill>
                  <a:schemeClr val="tx1"/>
                </a:solidFill>
                <a:effectLst/>
                <a:latin typeface="Calibri"/>
                <a:ea typeface="ＭＳ Ｐゴシック" pitchFamily="24" charset="-128"/>
                <a:cs typeface="Calibri"/>
              </a:rPr>
              <a:t>.</a:t>
            </a:r>
            <a:r>
              <a:rPr lang="en-PH" sz="1800" dirty="0" smtClean="0">
                <a:effectLst/>
                <a:latin typeface="Calibri"/>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16</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kern="1200" dirty="0" err="1" smtClean="0">
                <a:solidFill>
                  <a:schemeClr val="tx1"/>
                </a:solidFill>
                <a:effectLst/>
                <a:latin typeface="Calibri"/>
                <a:ea typeface="ＭＳ Ｐゴシック" pitchFamily="24" charset="-128"/>
                <a:cs typeface="Calibri"/>
              </a:rPr>
              <a:t>Ginamit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salitang</a:t>
            </a:r>
            <a:r>
              <a:rPr lang="en-US" sz="1800" kern="1200" dirty="0" smtClean="0">
                <a:solidFill>
                  <a:schemeClr val="tx1"/>
                </a:solidFill>
                <a:effectLst/>
                <a:latin typeface="Calibri"/>
                <a:ea typeface="ＭＳ Ｐゴシック" pitchFamily="24" charset="-128"/>
                <a:cs typeface="Calibri"/>
              </a:rPr>
              <a:t> </a:t>
            </a:r>
            <a:r>
              <a:rPr lang="en-US" sz="1800" i="1" kern="1200" dirty="0" err="1" smtClean="0">
                <a:solidFill>
                  <a:schemeClr val="tx1"/>
                </a:solidFill>
                <a:effectLst/>
                <a:latin typeface="Calibri"/>
                <a:ea typeface="ＭＳ Ｐゴシック" pitchFamily="24" charset="-128"/>
                <a:cs typeface="Calibri"/>
              </a:rPr>
              <a:t>kautusan</a:t>
            </a:r>
            <a:r>
              <a:rPr lang="en-US" sz="1800" i="1"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tuntunin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seremonyang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pangrelihiyon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sibil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batas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kalusugan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paglilinis</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Isinulat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tungkol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pagiging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ilalim</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(Roma 3:19) </a:t>
            </a:r>
            <a:r>
              <a:rPr lang="en-US" sz="1800" kern="1200" dirty="0" smtClean="0">
                <a:solidFill>
                  <a:schemeClr val="tx1"/>
                </a:solidFill>
                <a:effectLst/>
                <a:latin typeface="Calibri"/>
                <a:ea typeface="ＭＳ Ｐゴシック" pitchFamily="24" charset="-128"/>
                <a:cs typeface="Calibri"/>
              </a:rPr>
              <a:t>at “</a:t>
            </a:r>
            <a:r>
              <a:rPr lang="en-US" sz="1800" kern="1200" dirty="0" err="1" smtClean="0">
                <a:solidFill>
                  <a:schemeClr val="tx1"/>
                </a:solidFill>
                <a:effectLst/>
                <a:latin typeface="Calibri"/>
                <a:ea typeface="ＭＳ Ｐゴシック" pitchFamily="24" charset="-128"/>
                <a:cs typeface="Calibri"/>
              </a:rPr>
              <a:t>nakalagan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(Roma 7:6); </a:t>
            </a:r>
            <a:r>
              <a:rPr lang="en-US" sz="1800" kern="1200" dirty="0" smtClean="0">
                <a:solidFill>
                  <a:schemeClr val="tx1"/>
                </a:solidFill>
                <a:effectLst/>
                <a:latin typeface="Calibri"/>
                <a:ea typeface="ＭＳ Ｐゴシック" pitchFamily="24" charset="-128"/>
                <a:cs typeface="Calibri"/>
              </a:rPr>
              <a:t>“</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kasalanan</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(Roma 7:25),</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a:t>
            </a:r>
            <a:r>
              <a:rPr lang="en-US" sz="1800" kern="1200" dirty="0" smtClean="0">
                <a:solidFill>
                  <a:schemeClr val="tx1"/>
                </a:solidFill>
                <a:effectLst/>
                <a:latin typeface="Calibri"/>
                <a:ea typeface="ＭＳ Ｐゴシック" pitchFamily="24" charset="-128"/>
                <a:cs typeface="Calibri"/>
              </a:rPr>
              <a:t> ring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banal” </a:t>
            </a:r>
            <a:r>
              <a:rPr lang="en-US" sz="1800" i="1" kern="1200" dirty="0" smtClean="0">
                <a:solidFill>
                  <a:schemeClr val="tx1"/>
                </a:solidFill>
                <a:effectLst/>
                <a:latin typeface="Calibri"/>
                <a:ea typeface="ＭＳ Ｐゴシック" pitchFamily="24" charset="-128"/>
                <a:cs typeface="Calibri"/>
              </a:rPr>
              <a:t>(Roma 7:12)</a:t>
            </a:r>
            <a:r>
              <a:rPr lang="en-US" sz="1800" i="0" kern="1200" dirty="0" smtClean="0">
                <a:solidFill>
                  <a:schemeClr val="tx1"/>
                </a:solidFill>
                <a:effectLst/>
                <a:latin typeface="Calibri"/>
                <a:ea typeface="ＭＳ Ｐゴシック" pitchFamily="24" charset="-128"/>
                <a:cs typeface="Calibri"/>
              </a:rPr>
              <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Moises</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(1 </a:t>
            </a:r>
            <a:r>
              <a:rPr lang="en-US" sz="1800" i="1" kern="1200" dirty="0" err="1" smtClean="0">
                <a:solidFill>
                  <a:schemeClr val="tx1"/>
                </a:solidFill>
                <a:effectLst/>
                <a:latin typeface="Calibri"/>
                <a:ea typeface="ＭＳ Ｐゴシック" pitchFamily="24" charset="-128"/>
                <a:cs typeface="Calibri"/>
              </a:rPr>
              <a:t>Corinto</a:t>
            </a:r>
            <a:r>
              <a:rPr lang="en-US" sz="1800" i="1" kern="1200" dirty="0" smtClean="0">
                <a:solidFill>
                  <a:schemeClr val="tx1"/>
                </a:solidFill>
                <a:effectLst/>
                <a:latin typeface="Calibri"/>
                <a:ea typeface="ＭＳ Ｐゴシック" pitchFamily="24" charset="-128"/>
                <a:cs typeface="Calibri"/>
              </a:rPr>
              <a:t> 9:9), </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a:t>
            </a:r>
            <a:r>
              <a:rPr lang="en-US" sz="1800" kern="1200" dirty="0" smtClean="0">
                <a:solidFill>
                  <a:schemeClr val="tx1"/>
                </a:solidFill>
                <a:effectLst/>
                <a:latin typeface="Calibri"/>
                <a:ea typeface="ＭＳ Ｐゴシック" pitchFamily="24" charset="-128"/>
                <a:cs typeface="Calibri"/>
              </a:rPr>
              <a:t> ring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(Roma 7:25)</a:t>
            </a:r>
            <a:r>
              <a:rPr lang="en-US" sz="1800" kern="1200" dirty="0" smtClean="0">
                <a:solidFill>
                  <a:schemeClr val="tx1"/>
                </a:solidFill>
                <a:effectLst/>
                <a:latin typeface="Calibri"/>
                <a:ea typeface="ＭＳ Ｐゴシック" pitchFamily="24" charset="-128"/>
                <a:cs typeface="Calibri"/>
              </a:rPr>
              <a:t>.</a:t>
            </a:r>
            <a:r>
              <a:rPr lang="en-PH" sz="1800" dirty="0" smtClean="0">
                <a:effectLst/>
                <a:latin typeface="Calibri"/>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17</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kern="1200" dirty="0" err="1" smtClean="0">
                <a:solidFill>
                  <a:schemeClr val="tx1"/>
                </a:solidFill>
                <a:effectLst/>
                <a:latin typeface="Calibri"/>
                <a:ea typeface="ＭＳ Ｐゴシック" pitchFamily="24" charset="-128"/>
                <a:cs typeface="Calibri"/>
              </a:rPr>
              <a:t>Napagtanto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seremonyal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denedetalye</a:t>
            </a:r>
            <a:r>
              <a:rPr lang="en-US" sz="1800" kern="1200" dirty="0" smtClean="0">
                <a:solidFill>
                  <a:schemeClr val="tx1"/>
                </a:solidFill>
                <a:effectLst/>
                <a:latin typeface="Calibri"/>
                <a:ea typeface="ＭＳ Ｐゴシック" pitchFamily="24" charset="-128"/>
                <a:cs typeface="Calibri"/>
              </a:rPr>
              <a:t> kung </a:t>
            </a:r>
            <a:r>
              <a:rPr lang="en-US" sz="1800" kern="1200" dirty="0" err="1" smtClean="0">
                <a:solidFill>
                  <a:schemeClr val="tx1"/>
                </a:solidFill>
                <a:effectLst/>
                <a:latin typeface="Calibri"/>
                <a:ea typeface="ＭＳ Ｐゴシック" pitchFamily="24" charset="-128"/>
                <a:cs typeface="Calibri"/>
              </a:rPr>
              <a:t>paano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lumalapit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pagkapari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Hebreong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santuwaryo</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hain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tumigil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maging</a:t>
            </a:r>
            <a:r>
              <a:rPr lang="en-US" sz="1800" kern="1200" dirty="0" smtClean="0">
                <a:solidFill>
                  <a:schemeClr val="tx1"/>
                </a:solidFill>
                <a:effectLst/>
                <a:latin typeface="Calibri"/>
                <a:ea typeface="ＭＳ Ｐゴシック" pitchFamily="24" charset="-128"/>
                <a:cs typeface="Calibri"/>
              </a:rPr>
              <a:t> may </a:t>
            </a:r>
            <a:r>
              <a:rPr lang="en-US" sz="1800" kern="1200" dirty="0" err="1" smtClean="0">
                <a:solidFill>
                  <a:schemeClr val="tx1"/>
                </a:solidFill>
                <a:effectLst/>
                <a:latin typeface="Calibri"/>
                <a:ea typeface="ＭＳ Ｐゴシック" pitchFamily="24" charset="-128"/>
                <a:cs typeface="Calibri"/>
              </a:rPr>
              <a:t>bisa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pagkatapos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pagpapako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kay</a:t>
            </a:r>
            <a:r>
              <a:rPr lang="en-US" sz="1800" kern="1200" dirty="0" smtClean="0">
                <a:solidFill>
                  <a:schemeClr val="tx1"/>
                </a:solidFill>
                <a:effectLst/>
                <a:latin typeface="Calibri"/>
                <a:ea typeface="ＭＳ Ｐゴシック" pitchFamily="24" charset="-128"/>
                <a:cs typeface="Calibri"/>
              </a:rPr>
              <a:t> Cristo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krus</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Nagamit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panahon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ngunit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ngayon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kelangan</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18</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kern="1200" dirty="0" smtClean="0">
                <a:solidFill>
                  <a:schemeClr val="tx1"/>
                </a:solidFill>
                <a:effectLst/>
                <a:latin typeface="Calibri"/>
                <a:ea typeface="ＭＳ Ｐゴシック" pitchFamily="24" charset="-128"/>
                <a:cs typeface="Calibri"/>
              </a:rPr>
              <a:t>Sa moral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inihayag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Sampung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Utos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bagay</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naiiba</a:t>
            </a:r>
            <a:r>
              <a:rPr lang="en-US" sz="1800" kern="1200" dirty="0" smtClean="0">
                <a:solidFill>
                  <a:schemeClr val="tx1"/>
                </a:solidFill>
                <a:effectLst/>
                <a:latin typeface="Calibri"/>
                <a:ea typeface="ＭＳ Ｐゴシック" pitchFamily="24" charset="-128"/>
                <a:cs typeface="Calibri"/>
              </a:rPr>
              <a:t>. ¶</a:t>
            </a:r>
            <a:r>
              <a:rPr lang="en-US" sz="1800" kern="1200" baseline="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Matapos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sumulat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laban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pagsasagawa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kasalanan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anumang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pinahina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mismong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kautusang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nagtatakda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kung </a:t>
            </a:r>
            <a:r>
              <a:rPr lang="en-US" sz="1800" kern="1200" dirty="0" err="1" smtClean="0">
                <a:solidFill>
                  <a:schemeClr val="tx1"/>
                </a:solidFill>
                <a:effectLst/>
                <a:latin typeface="Calibri"/>
                <a:ea typeface="ＭＳ Ｐゴシック" pitchFamily="24" charset="-128"/>
                <a:cs typeface="Calibri"/>
              </a:rPr>
              <a:t>ano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kasalanan</a:t>
            </a:r>
            <a:r>
              <a:rPr lang="en-US" sz="1800" kern="1200" dirty="0" smtClean="0">
                <a:solidFill>
                  <a:schemeClr val="tx1"/>
                </a:solidFill>
                <a:effectLst/>
                <a:latin typeface="Calibri"/>
                <a:ea typeface="ＭＳ Ｐゴシック" pitchFamily="24" charset="-128"/>
                <a:cs typeface="Calibri"/>
              </a:rPr>
              <a:t>.</a:t>
            </a:r>
            <a:r>
              <a:rPr lang="en-PH" sz="1800" dirty="0" smtClean="0">
                <a:effectLst/>
                <a:latin typeface="Calibri"/>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AE0CA37-7C9C-214E-9279-69D7DCB2FBC6}"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3. Si </a:t>
            </a:r>
            <a:r>
              <a:rPr lang="en-US" sz="1800" b="1" dirty="0" smtClean="0">
                <a:latin typeface="Calibri" charset="0"/>
                <a:ea typeface="ＭＳ Ｐゴシック" charset="0"/>
                <a:cs typeface="Calibri" charset="0"/>
              </a:rPr>
              <a:t>Pablo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Krus</a:t>
            </a:r>
            <a:r>
              <a:rPr lang="en-US" sz="1800" b="1" dirty="0" smtClean="0">
                <a:latin typeface="Calibri" charset="0"/>
                <a:ea typeface="ＭＳ Ｐゴシック" charset="0"/>
                <a:cs typeface="Calibri" charset="0"/>
              </a:rPr>
              <a:t> at </a:t>
            </a:r>
            <a:r>
              <a:rPr lang="en-US" sz="1800" b="1" dirty="0" err="1" smtClean="0">
                <a:latin typeface="Calibri" charset="0"/>
                <a:ea typeface="ＭＳ Ｐゴシック" charset="0"/>
                <a:cs typeface="Calibri" charset="0"/>
              </a:rPr>
              <a:t>Muling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Pagkabuhay</a:t>
            </a:r>
            <a:r>
              <a:rPr lang="en-US" sz="1800" b="1"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Sapagkat</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aking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ipinasyang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walang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anumang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malaman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gitna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ninyo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maliban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Jesu</a:t>
            </a:r>
            <a:r>
              <a:rPr lang="en-US" altLang="ja-JP" sz="1800" dirty="0" smtClean="0">
                <a:latin typeface="Calibri" charset="0"/>
                <a:ea typeface="ＭＳ Ｐゴシック" charset="0"/>
                <a:cs typeface="Calibri" charset="0"/>
              </a:rPr>
              <a:t>-Cristo; at </a:t>
            </a:r>
            <a:r>
              <a:rPr lang="en-US" altLang="ja-JP" sz="1800" dirty="0" err="1" smtClean="0">
                <a:latin typeface="Calibri" charset="0"/>
                <a:ea typeface="ＭＳ Ｐゴシック" charset="0"/>
                <a:cs typeface="Calibri" charset="0"/>
              </a:rPr>
              <a:t>siya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ipinako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krus</a:t>
            </a:r>
            <a:r>
              <a:rPr lang="en-US" altLang="ja-JP" sz="1800" dirty="0" smtClean="0">
                <a:latin typeface="Calibri" charset="0"/>
                <a:ea typeface="ＭＳ Ｐゴシック" charset="0"/>
                <a:cs typeface="Calibri" charset="0"/>
              </a:rPr>
              <a:t>. At kung </a:t>
            </a:r>
            <a:r>
              <a:rPr lang="en-US" altLang="ja-JP" sz="1800" dirty="0" err="1" smtClean="0">
                <a:latin typeface="Calibri" charset="0"/>
                <a:ea typeface="ＭＳ Ｐゴシック" charset="0"/>
                <a:cs typeface="Calibri" charset="0"/>
              </a:rPr>
              <a:t>si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Cristo’y</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hindi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muling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binuhay</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aming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pangangaral</a:t>
            </a:r>
            <a:r>
              <a:rPr lang="en-US" altLang="ja-JP" sz="1800" dirty="0" smtClean="0">
                <a:latin typeface="Calibri" charset="0"/>
                <a:ea typeface="ＭＳ Ｐゴシック" charset="0"/>
                <a:cs typeface="Calibri" charset="0"/>
              </a:rPr>
              <a:t> ay </a:t>
            </a:r>
            <a:r>
              <a:rPr lang="en-US" altLang="ja-JP" sz="1800" dirty="0" err="1" smtClean="0">
                <a:latin typeface="Calibri" charset="0"/>
                <a:ea typeface="ＭＳ Ｐゴシック" charset="0"/>
                <a:cs typeface="Calibri" charset="0"/>
              </a:rPr>
              <a:t>walang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kabuluhan</a:t>
            </a:r>
            <a:r>
              <a:rPr lang="en-US" altLang="ja-JP" sz="1800" dirty="0" smtClean="0">
                <a:latin typeface="Calibri" charset="0"/>
                <a:ea typeface="ＭＳ Ｐゴシック" charset="0"/>
                <a:cs typeface="Calibri" charset="0"/>
              </a:rPr>
              <a:t>,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inyong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pananampalataya</a:t>
            </a:r>
            <a:r>
              <a:rPr lang="en-US" altLang="ja-JP" sz="1800" dirty="0" smtClean="0">
                <a:latin typeface="Calibri" charset="0"/>
                <a:ea typeface="ＭＳ Ｐゴシック" charset="0"/>
                <a:cs typeface="Calibri" charset="0"/>
              </a:rPr>
              <a:t> ay </a:t>
            </a:r>
            <a:r>
              <a:rPr lang="en-US" altLang="ja-JP" sz="1800" dirty="0" err="1" smtClean="0">
                <a:latin typeface="Calibri" charset="0"/>
                <a:ea typeface="ＭＳ Ｐゴシック" charset="0"/>
                <a:cs typeface="Calibri" charset="0"/>
              </a:rPr>
              <a:t>wala</a:t>
            </a:r>
            <a:r>
              <a:rPr lang="en-US" altLang="ja-JP" sz="1800" dirty="0" smtClean="0">
                <a:latin typeface="Calibri" charset="0"/>
                <a:ea typeface="ＭＳ Ｐゴシック" charset="0"/>
                <a:cs typeface="Calibri" charset="0"/>
              </a:rPr>
              <a:t> ring </a:t>
            </a:r>
            <a:r>
              <a:rPr lang="en-US" altLang="ja-JP" sz="1800" dirty="0" err="1" smtClean="0">
                <a:latin typeface="Calibri" charset="0"/>
                <a:ea typeface="ＭＳ Ｐゴシック" charset="0"/>
                <a:cs typeface="Calibri" charset="0"/>
              </a:rPr>
              <a:t>kabuluhan</a:t>
            </a:r>
            <a:r>
              <a:rPr lang="en-US" altLang="ja-JP" sz="1800" dirty="0" smtClean="0">
                <a:latin typeface="Calibri" charset="0"/>
                <a:ea typeface="ＭＳ Ｐゴシック" charset="0"/>
                <a:cs typeface="Calibri" charset="0"/>
              </a:rPr>
              <a:t>. ... ¶ Kung </a:t>
            </a:r>
            <a:r>
              <a:rPr lang="en-US" altLang="ja-JP" sz="1800" dirty="0" err="1" smtClean="0">
                <a:latin typeface="Calibri" charset="0"/>
                <a:ea typeface="ＭＳ Ｐゴシック" charset="0"/>
                <a:cs typeface="Calibri" charset="0"/>
              </a:rPr>
              <a:t>gayon</a:t>
            </a:r>
            <a:r>
              <a:rPr lang="en-US" altLang="ja-JP" sz="1800" dirty="0" smtClean="0">
                <a:latin typeface="Calibri" charset="0"/>
                <a:ea typeface="ＭＳ Ｐゴシック" charset="0"/>
                <a:cs typeface="Calibri" charset="0"/>
              </a:rPr>
              <a: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mga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namatay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kay</a:t>
            </a:r>
            <a:r>
              <a:rPr lang="en-US" altLang="ja-JP" sz="1800" baseline="0" dirty="0" smtClean="0">
                <a:latin typeface="Calibri" charset="0"/>
                <a:ea typeface="ＭＳ Ｐゴシック" charset="0"/>
                <a:cs typeface="Calibri" charset="0"/>
              </a:rPr>
              <a:t> Cristo ay </a:t>
            </a:r>
            <a:r>
              <a:rPr lang="en-US" altLang="ja-JP" sz="1800" baseline="0" dirty="0" err="1" smtClean="0">
                <a:latin typeface="Calibri" charset="0"/>
                <a:ea typeface="ＭＳ Ｐゴシック" charset="0"/>
                <a:cs typeface="Calibri" charset="0"/>
              </a:rPr>
              <a:t>napahamak</a:t>
            </a:r>
            <a:r>
              <a:rPr lang="en-US" sz="1800" dirty="0" smtClean="0">
                <a:latin typeface="Calibri" charset="0"/>
                <a:ea typeface="ＭＳ Ｐゴシック" charset="0"/>
                <a:cs typeface="Calibri" charset="0"/>
              </a:rPr>
              <a:t>”</a:t>
            </a:r>
            <a:r>
              <a:rPr lang="en-US" altLang="ja-JP" sz="1800" dirty="0" smtClean="0">
                <a:latin typeface="Calibri" charset="0"/>
                <a:ea typeface="ＭＳ Ｐゴシック" charset="0"/>
                <a:cs typeface="Calibri" charset="0"/>
              </a:rPr>
              <a:t> </a:t>
            </a:r>
            <a:r>
              <a:rPr lang="en-US" altLang="ja-JP" sz="1800" i="1" dirty="0" smtClean="0">
                <a:latin typeface="Calibri" charset="0"/>
                <a:ea typeface="ＭＳ Ｐゴシック" charset="0"/>
                <a:cs typeface="Calibri" charset="0"/>
              </a:rPr>
              <a:t>(1 </a:t>
            </a:r>
            <a:r>
              <a:rPr lang="en-US" altLang="ja-JP" sz="1800" i="1" dirty="0" err="1" smtClean="0">
                <a:latin typeface="Calibri" charset="0"/>
                <a:ea typeface="ＭＳ Ｐゴシック" charset="0"/>
                <a:cs typeface="Calibri" charset="0"/>
              </a:rPr>
              <a:t>Corinto</a:t>
            </a:r>
            <a:r>
              <a:rPr lang="en-US" altLang="ja-JP" sz="1800" i="1" dirty="0" smtClean="0">
                <a:latin typeface="Calibri" charset="0"/>
                <a:ea typeface="ＭＳ Ｐゴシック" charset="0"/>
                <a:cs typeface="Calibri" charset="0"/>
              </a:rPr>
              <a:t> 2:2; 15:14, 18)</a:t>
            </a:r>
            <a:r>
              <a:rPr lang="en-US" altLang="ja-JP" sz="1800" i="1" dirty="0">
                <a:latin typeface="Calibri" charset="0"/>
                <a:ea typeface="ＭＳ Ｐゴシック" charset="0"/>
                <a:cs typeface="Calibri" charset="0"/>
              </a:rPr>
              <a:t>.</a:t>
            </a:r>
            <a:endParaRPr lang="en-US" sz="1800" i="1"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D40C790-C707-D442-A475-7C0C2C110F6F}" type="slidenum">
              <a:rPr lang="en-US" sz="1200"/>
              <a:pPr/>
              <a:t>2</a:t>
            </a:fld>
            <a:endParaRPr 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Misyonero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Biblia</a:t>
            </a:r>
            <a:endParaRPr lang="en-US" sz="1800" dirty="0">
              <a:latin typeface="Calibri" charset="0"/>
              <a:ea typeface="ＭＳ Ｐゴシック" charset="0"/>
              <a:cs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20</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Kritikal</a:t>
            </a:r>
            <a:r>
              <a:rPr lang="en-US" sz="1800" b="1" baseline="0" dirty="0" smtClean="0">
                <a:latin typeface="Calibri" charset="0"/>
                <a:ea typeface="ＭＳ Ｐゴシック" charset="0"/>
                <a:cs typeface="Calibri" charset="0"/>
              </a:rPr>
              <a:t> </a:t>
            </a:r>
            <a:r>
              <a:rPr lang="en-US" sz="1800" b="1" baseline="0" dirty="0" err="1" smtClean="0">
                <a:latin typeface="Calibri" charset="0"/>
                <a:ea typeface="ＭＳ Ｐゴシック" charset="0"/>
                <a:cs typeface="Calibri" charset="0"/>
              </a:rPr>
              <a:t>sa</a:t>
            </a:r>
            <a:r>
              <a:rPr lang="en-US" sz="1800" b="1" baseline="0" dirty="0" smtClean="0">
                <a:latin typeface="Calibri" charset="0"/>
                <a:ea typeface="ＭＳ Ｐゴシック" charset="0"/>
                <a:cs typeface="Calibri" charset="0"/>
              </a:rPr>
              <a:t> </a:t>
            </a:r>
            <a:r>
              <a:rPr lang="en-US" sz="1800" b="1" baseline="0" dirty="0" err="1" smtClean="0">
                <a:latin typeface="Calibri" charset="0"/>
                <a:ea typeface="ＭＳ Ｐゴシック" charset="0"/>
                <a:cs typeface="Calibri" charset="0"/>
              </a:rPr>
              <a:t>Ebanghelyo</a:t>
            </a:r>
            <a:r>
              <a:rPr lang="en-US" sz="1800" b="1" dirty="0" smtClean="0">
                <a:latin typeface="Calibri" charset="0"/>
                <a:ea typeface="ＭＳ Ｐゴシック" charset="0"/>
                <a:cs typeface="Calibri" charset="0"/>
              </a:rPr>
              <a:t>. </a:t>
            </a:r>
            <a:r>
              <a:rPr lang="en-US" sz="1800" b="0" kern="1200" dirty="0" smtClean="0">
                <a:solidFill>
                  <a:schemeClr val="tx1"/>
                </a:solidFill>
                <a:effectLst/>
                <a:latin typeface="Calibri"/>
                <a:ea typeface="ＭＳ Ｐゴシック" pitchFamily="24" charset="-128"/>
                <a:cs typeface="Calibri"/>
              </a:rPr>
              <a:t>H</a:t>
            </a:r>
            <a:r>
              <a:rPr lang="en-US" sz="1800" kern="1200" dirty="0" smtClean="0">
                <a:solidFill>
                  <a:schemeClr val="tx1"/>
                </a:solidFill>
                <a:effectLst/>
                <a:latin typeface="Calibri"/>
                <a:ea typeface="ＭＳ Ｐゴシック" pitchFamily="24" charset="-128"/>
                <a:cs typeface="Calibri"/>
              </a:rPr>
              <a:t>indi </a:t>
            </a:r>
            <a:r>
              <a:rPr lang="en-US" sz="1800" kern="1200" dirty="0" err="1" smtClean="0">
                <a:solidFill>
                  <a:schemeClr val="tx1"/>
                </a:solidFill>
                <a:effectLst/>
                <a:latin typeface="Calibri"/>
                <a:ea typeface="ＭＳ Ｐゴシック" pitchFamily="24" charset="-128"/>
                <a:cs typeface="Calibri"/>
              </a:rPr>
              <a:t>itinuro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Krus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hiwalay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konteksto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halip</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itinuro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konteksto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ibang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katuruan</a:t>
            </a:r>
            <a:r>
              <a:rPr lang="en-US" sz="1800" kern="1200" dirty="0" smtClean="0">
                <a:solidFill>
                  <a:schemeClr val="tx1"/>
                </a:solidFill>
                <a:effectLst/>
                <a:latin typeface="Calibri"/>
                <a:ea typeface="ＭＳ Ｐゴシック" pitchFamily="24" charset="-128"/>
                <a:cs typeface="Calibri"/>
              </a:rPr>
              <a:t> din </a:t>
            </a:r>
            <a:r>
              <a:rPr lang="en-US" sz="1800" kern="1200" dirty="0" err="1" smtClean="0">
                <a:solidFill>
                  <a:schemeClr val="tx1"/>
                </a:solidFill>
                <a:effectLst/>
                <a:latin typeface="Calibri"/>
                <a:ea typeface="ＭＳ Ｐゴシック" pitchFamily="24" charset="-128"/>
                <a:cs typeface="Calibri"/>
              </a:rPr>
              <a:t>naman</a:t>
            </a:r>
            <a:r>
              <a:rPr lang="en-US" sz="1800" kern="1200" dirty="0" smtClean="0">
                <a:solidFill>
                  <a:schemeClr val="tx1"/>
                </a:solidFill>
                <a:effectLst/>
                <a:latin typeface="Calibri"/>
                <a:ea typeface="ＭＳ Ｐゴシック" pitchFamily="24" charset="-128"/>
                <a:cs typeface="Calibri"/>
              </a:rPr>
              <a:t>; ¶ at </a:t>
            </a:r>
            <a:r>
              <a:rPr lang="en-US" sz="1800" kern="1200" dirty="0" err="1" smtClean="0">
                <a:solidFill>
                  <a:schemeClr val="tx1"/>
                </a:solidFill>
                <a:effectLst/>
                <a:latin typeface="Calibri"/>
                <a:ea typeface="ＭＳ Ｐゴシック" pitchFamily="24" charset="-128"/>
                <a:cs typeface="Calibri"/>
              </a:rPr>
              <a:t>isa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marahil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pinakalikas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nakaugnay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Krus</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muling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pagkabuhay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kung </a:t>
            </a:r>
            <a:r>
              <a:rPr lang="en-US" sz="1800" kern="1200" dirty="0" err="1" smtClean="0">
                <a:solidFill>
                  <a:schemeClr val="tx1"/>
                </a:solidFill>
                <a:effectLst/>
                <a:latin typeface="Calibri"/>
                <a:ea typeface="ＭＳ Ｐゴシック" pitchFamily="24" charset="-128"/>
                <a:cs typeface="Calibri"/>
              </a:rPr>
              <a:t>wala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magiging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walang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kabuluhan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Krus</a:t>
            </a:r>
            <a:r>
              <a:rPr lang="en-US" sz="1800" kern="1200" dirty="0" smtClean="0">
                <a:solidFill>
                  <a:schemeClr val="tx1"/>
                </a:solidFill>
                <a:effectLst/>
                <a:latin typeface="Calibri"/>
                <a:ea typeface="ＭＳ Ｐゴシック" pitchFamily="24" charset="-128"/>
                <a:cs typeface="Calibri"/>
              </a:rPr>
              <a:t>.</a:t>
            </a:r>
            <a:r>
              <a:rPr lang="en-PH" sz="1800" dirty="0" smtClean="0">
                <a:effectLst/>
                <a:latin typeface="Calibri"/>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21</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sz="1800" kern="1200" dirty="0" err="1" smtClean="0">
                <a:solidFill>
                  <a:schemeClr val="tx1"/>
                </a:solidFill>
                <a:effectLst/>
                <a:latin typeface="Calibri"/>
                <a:ea typeface="ＭＳ Ｐゴシック" pitchFamily="24" charset="-128"/>
                <a:cs typeface="Calibri"/>
              </a:rPr>
              <a:t>Paulit-ulit</a:t>
            </a:r>
            <a:r>
              <a:rPr lang="en-US" sz="1800" kern="1200" baseline="0" dirty="0" smtClean="0">
                <a:solidFill>
                  <a:schemeClr val="tx1"/>
                </a:solidFill>
                <a:effectLst/>
                <a:latin typeface="Calibri"/>
                <a:ea typeface="ＭＳ Ｐゴシック" pitchFamily="24" charset="-128"/>
                <a:cs typeface="Calibri"/>
              </a:rPr>
              <a:t> </a:t>
            </a:r>
            <a:r>
              <a:rPr lang="en-US" sz="1800" kern="1200" baseline="0" dirty="0" err="1" smtClean="0">
                <a:solidFill>
                  <a:schemeClr val="tx1"/>
                </a:solidFill>
                <a:effectLst/>
                <a:latin typeface="Calibri"/>
                <a:ea typeface="ＭＳ Ｐゴシック" pitchFamily="24" charset="-128"/>
                <a:cs typeface="Calibri"/>
              </a:rPr>
              <a:t>i</a:t>
            </a:r>
            <a:r>
              <a:rPr lang="en-US" sz="1800" kern="1200" dirty="0" err="1" smtClean="0">
                <a:solidFill>
                  <a:schemeClr val="tx1"/>
                </a:solidFill>
                <a:effectLst/>
                <a:latin typeface="Calibri"/>
                <a:ea typeface="ＭＳ Ｐゴシック" pitchFamily="24" charset="-128"/>
                <a:cs typeface="Calibri"/>
              </a:rPr>
              <a:t>diniin</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endParaRPr lang="en-PH" sz="1800" kern="1200" dirty="0" smtClean="0">
              <a:solidFill>
                <a:schemeClr val="tx1"/>
              </a:solidFill>
              <a:effectLst/>
              <a:latin typeface="Calibri"/>
              <a:ea typeface="ＭＳ Ｐゴシック" pitchFamily="24" charset="-128"/>
              <a:cs typeface="Calibri"/>
            </a:endParaRPr>
          </a:p>
          <a:p>
            <a:r>
              <a:rPr lang="en-US" sz="1800" kern="1200" dirty="0" smtClean="0">
                <a:solidFill>
                  <a:schemeClr val="tx1"/>
                </a:solidFill>
                <a:effectLst/>
                <a:latin typeface="Calibri"/>
                <a:ea typeface="ＭＳ Ｐゴシック" pitchFamily="24" charset="-128"/>
                <a:cs typeface="Calibri"/>
              </a:rPr>
              <a:t>¶ 1.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may </a:t>
            </a:r>
            <a:r>
              <a:rPr lang="en-US" sz="1800" kern="1200" dirty="0" err="1" smtClean="0">
                <a:solidFill>
                  <a:schemeClr val="tx1"/>
                </a:solidFill>
                <a:effectLst/>
                <a:latin typeface="Calibri"/>
                <a:ea typeface="ＭＳ Ｐゴシック" pitchFamily="24" charset="-128"/>
                <a:cs typeface="Calibri"/>
              </a:rPr>
              <a:t>imortalidad</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(1 </a:t>
            </a:r>
            <a:r>
              <a:rPr lang="en-US" sz="1800" i="1" kern="1200" dirty="0" err="1" smtClean="0">
                <a:solidFill>
                  <a:schemeClr val="tx1"/>
                </a:solidFill>
                <a:effectLst/>
                <a:latin typeface="Calibri"/>
                <a:ea typeface="ＭＳ Ｐゴシック" pitchFamily="24" charset="-128"/>
                <a:cs typeface="Calibri"/>
              </a:rPr>
              <a:t>Timoteo</a:t>
            </a:r>
            <a:r>
              <a:rPr lang="en-US" sz="1800" i="1" kern="1200" dirty="0" smtClean="0">
                <a:solidFill>
                  <a:schemeClr val="tx1"/>
                </a:solidFill>
                <a:effectLst/>
                <a:latin typeface="Calibri"/>
                <a:ea typeface="ＭＳ Ｐゴシック" pitchFamily="24" charset="-128"/>
                <a:cs typeface="Calibri"/>
              </a:rPr>
              <a:t> 6:16).</a:t>
            </a:r>
            <a:endParaRPr lang="en-PH" sz="1800" kern="1200" dirty="0" smtClean="0">
              <a:solidFill>
                <a:schemeClr val="tx1"/>
              </a:solidFill>
              <a:effectLst/>
              <a:latin typeface="Calibri"/>
              <a:ea typeface="ＭＳ Ｐゴシック" pitchFamily="24" charset="-128"/>
              <a:cs typeface="Calibri"/>
            </a:endParaRPr>
          </a:p>
          <a:p>
            <a:r>
              <a:rPr lang="en-US" sz="1800" kern="1200" dirty="0" smtClean="0">
                <a:solidFill>
                  <a:schemeClr val="tx1"/>
                </a:solidFill>
                <a:effectLst/>
                <a:latin typeface="Calibri"/>
                <a:ea typeface="ＭＳ Ｐゴシック" pitchFamily="24" charset="-128"/>
                <a:cs typeface="Calibri"/>
              </a:rPr>
              <a:t>¶ 2.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imortalidad</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regalo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mula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naligtas</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(1 </a:t>
            </a:r>
            <a:r>
              <a:rPr lang="en-US" sz="1800" i="1" kern="1200" dirty="0" err="1" smtClean="0">
                <a:solidFill>
                  <a:schemeClr val="tx1"/>
                </a:solidFill>
                <a:effectLst/>
                <a:latin typeface="Calibri"/>
                <a:ea typeface="ＭＳ Ｐゴシック" pitchFamily="24" charset="-128"/>
                <a:cs typeface="Calibri"/>
              </a:rPr>
              <a:t>Tesalonica</a:t>
            </a:r>
            <a:r>
              <a:rPr lang="en-US" sz="1800" i="1" kern="1200" dirty="0" smtClean="0">
                <a:solidFill>
                  <a:schemeClr val="tx1"/>
                </a:solidFill>
                <a:effectLst/>
                <a:latin typeface="Calibri"/>
                <a:ea typeface="ＭＳ Ｐゴシック" pitchFamily="24" charset="-128"/>
                <a:cs typeface="Calibri"/>
              </a:rPr>
              <a:t> 4:16).</a:t>
            </a:r>
            <a:endParaRPr lang="en-PH" sz="1800" kern="1200" dirty="0" smtClean="0">
              <a:solidFill>
                <a:schemeClr val="tx1"/>
              </a:solidFill>
              <a:effectLst/>
              <a:latin typeface="Calibri"/>
              <a:ea typeface="ＭＳ Ｐゴシック" pitchFamily="24" charset="-128"/>
              <a:cs typeface="Calibri"/>
            </a:endParaRPr>
          </a:p>
          <a:p>
            <a:r>
              <a:rPr lang="en-US" sz="1800" kern="1200" dirty="0" smtClean="0">
                <a:solidFill>
                  <a:schemeClr val="tx1"/>
                </a:solidFill>
                <a:effectLst/>
                <a:latin typeface="Calibri"/>
                <a:ea typeface="ＭＳ Ｐゴシック" pitchFamily="24" charset="-128"/>
                <a:cs typeface="Calibri"/>
              </a:rPr>
              <a:t>¶ 3.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kamatayan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pagtulog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hanggang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bumalik</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a:t>
            </a:r>
            <a:r>
              <a:rPr lang="en-US" sz="1800" kern="1200" dirty="0" smtClean="0">
                <a:solidFill>
                  <a:schemeClr val="tx1"/>
                </a:solidFill>
                <a:effectLst/>
                <a:latin typeface="Calibri"/>
                <a:ea typeface="ＭＳ Ｐゴシック" pitchFamily="24" charset="-128"/>
                <a:cs typeface="Calibri"/>
              </a:rPr>
              <a:t> Cristo </a:t>
            </a:r>
            <a:r>
              <a:rPr lang="en-US" sz="1800" i="1" kern="1200" dirty="0" smtClean="0">
                <a:solidFill>
                  <a:schemeClr val="tx1"/>
                </a:solidFill>
                <a:effectLst/>
                <a:latin typeface="Calibri"/>
                <a:ea typeface="ＭＳ Ｐゴシック" pitchFamily="24" charset="-128"/>
                <a:cs typeface="Calibri"/>
              </a:rPr>
              <a:t>(1 </a:t>
            </a:r>
            <a:r>
              <a:rPr lang="en-US" sz="1800" i="1" kern="1200" dirty="0" err="1" smtClean="0">
                <a:solidFill>
                  <a:schemeClr val="tx1"/>
                </a:solidFill>
                <a:effectLst/>
                <a:latin typeface="Calibri"/>
                <a:ea typeface="ＭＳ Ｐゴシック" pitchFamily="24" charset="-128"/>
                <a:cs typeface="Calibri"/>
              </a:rPr>
              <a:t>Tesalonica</a:t>
            </a:r>
            <a:r>
              <a:rPr lang="en-US" sz="1800" i="1" kern="1200" dirty="0" smtClean="0">
                <a:solidFill>
                  <a:schemeClr val="tx1"/>
                </a:solidFill>
                <a:effectLst/>
                <a:latin typeface="Calibri"/>
                <a:ea typeface="ＭＳ Ｐゴシック" pitchFamily="24" charset="-128"/>
                <a:cs typeface="Calibri"/>
              </a:rPr>
              <a:t> 4:13–15; 1 </a:t>
            </a:r>
            <a:r>
              <a:rPr lang="en-US" sz="1800" i="1" kern="1200" dirty="0" err="1" smtClean="0">
                <a:solidFill>
                  <a:schemeClr val="tx1"/>
                </a:solidFill>
                <a:effectLst/>
                <a:latin typeface="Calibri"/>
                <a:ea typeface="ＭＳ Ｐゴシック" pitchFamily="24" charset="-128"/>
                <a:cs typeface="Calibri"/>
              </a:rPr>
              <a:t>Corinto</a:t>
            </a:r>
            <a:r>
              <a:rPr lang="en-US" sz="1800" i="1" kern="1200" dirty="0" smtClean="0">
                <a:solidFill>
                  <a:schemeClr val="tx1"/>
                </a:solidFill>
                <a:effectLst/>
                <a:latin typeface="Calibri"/>
                <a:ea typeface="ＭＳ Ｐゴシック" pitchFamily="24" charset="-128"/>
                <a:cs typeface="Calibri"/>
              </a:rPr>
              <a:t> 15:6, 18, 20)</a:t>
            </a:r>
            <a:r>
              <a:rPr lang="en-US" sz="1800" kern="1200" dirty="0" smtClean="0">
                <a:solidFill>
                  <a:schemeClr val="tx1"/>
                </a:solidFill>
                <a:effectLst/>
                <a:latin typeface="Calibri"/>
                <a:ea typeface="ＭＳ Ｐゴシック" pitchFamily="24" charset="-128"/>
                <a:cs typeface="Calibri"/>
              </a:rPr>
              <a:t>.</a:t>
            </a:r>
            <a:endParaRPr lang="en-PH" sz="180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22</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maling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katuruang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nakabase</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maling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konsepto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imortalidad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kaluluwa</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Reinkarnasyon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panalangin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santo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pagsamba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espiritu</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ninuno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walang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katapusang</a:t>
            </a:r>
            <a:r>
              <a:rPr lang="en-US" sz="1800" kern="1200" dirty="0" smtClean="0">
                <a:solidFill>
                  <a:schemeClr val="tx1"/>
                </a:solidFill>
                <a:effectLst/>
                <a:latin typeface="Calibri"/>
                <a:ea typeface="ＭＳ Ｐゴシック" pitchFamily="24" charset="-128"/>
                <a:cs typeface="Calibri"/>
              </a:rPr>
              <a:t> nag-</a:t>
            </a:r>
            <a:r>
              <a:rPr lang="en-US" sz="1800" kern="1200" dirty="0" err="1" smtClean="0">
                <a:solidFill>
                  <a:schemeClr val="tx1"/>
                </a:solidFill>
                <a:effectLst/>
                <a:latin typeface="Calibri"/>
                <a:ea typeface="ＭＳ Ｐゴシック" pitchFamily="24" charset="-128"/>
                <a:cs typeface="Calibri"/>
              </a:rPr>
              <a:t>aapoy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impiyerno</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maraming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kaugaliang</a:t>
            </a:r>
            <a:r>
              <a:rPr lang="en-US" sz="1800" kern="1200" dirty="0" smtClean="0">
                <a:solidFill>
                  <a:schemeClr val="tx1"/>
                </a:solidFill>
                <a:effectLst/>
                <a:latin typeface="Calibri"/>
                <a:ea typeface="ＭＳ Ｐゴシック" pitchFamily="24" charset="-128"/>
                <a:cs typeface="Calibri"/>
              </a:rPr>
              <a:t> New Age</a:t>
            </a:r>
            <a:r>
              <a:rPr lang="en-US" sz="1800" kern="1200" baseline="0" dirty="0" smtClean="0">
                <a:solidFill>
                  <a:schemeClr val="tx1"/>
                </a:solidFill>
                <a:effectLst/>
                <a:latin typeface="Calibri"/>
                <a:ea typeface="ＭＳ Ｐゴシック" pitchFamily="24" charset="-128"/>
                <a:cs typeface="Calibri"/>
              </a:rPr>
              <a:t> </a:t>
            </a:r>
            <a:r>
              <a:rPr lang="en-US" sz="1800" kern="1200" baseline="0" dirty="0" err="1" smtClean="0">
                <a:solidFill>
                  <a:schemeClr val="tx1"/>
                </a:solidFill>
                <a:effectLst/>
                <a:latin typeface="Calibri"/>
                <a:ea typeface="ＭＳ Ｐゴシック" pitchFamily="24" charset="-128"/>
                <a:cs typeface="Calibri"/>
              </a:rPr>
              <a:t>gaya</a:t>
            </a:r>
            <a:r>
              <a:rPr lang="en-US" sz="1800" kern="1200" baseline="0" dirty="0" smtClean="0">
                <a:solidFill>
                  <a:schemeClr val="tx1"/>
                </a:solidFill>
                <a:effectLst/>
                <a:latin typeface="Calibri"/>
                <a:ea typeface="ＭＳ Ｐゴシック" pitchFamily="24" charset="-128"/>
                <a:cs typeface="Calibri"/>
              </a:rPr>
              <a:t> </a:t>
            </a:r>
            <a:r>
              <a:rPr lang="en-US" sz="1800" kern="1200" baseline="0" dirty="0" err="1" smtClean="0">
                <a:solidFill>
                  <a:schemeClr val="tx1"/>
                </a:solidFill>
                <a:effectLst/>
                <a:latin typeface="Calibri"/>
                <a:ea typeface="ＭＳ Ｐゴシック" pitchFamily="24" charset="-128"/>
                <a:cs typeface="Calibri"/>
              </a:rPr>
              <a:t>ng</a:t>
            </a:r>
            <a:r>
              <a:rPr lang="en-US" sz="1800" kern="1200" baseline="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astral projection</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tunay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pagkaunawa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katuruan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Biblia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tungkol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kamatayan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tunay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pananggalang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laban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pandarayang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4E704A4-2966-444A-AD19-24C53C06DDAC}" type="slidenum">
              <a:rPr lang="en-US" sz="1200"/>
              <a:pPr/>
              <a:t>23</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Huling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Pananalita</a:t>
            </a:r>
            <a:r>
              <a:rPr lang="en-US" sz="1800" b="1" dirty="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Naniniwala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pagtutulungang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magkakasama</a:t>
            </a:r>
            <a:r>
              <a:rPr lang="en-PH" sz="1800" kern="1200" dirty="0" smtClean="0">
                <a:solidFill>
                  <a:schemeClr val="tx1"/>
                </a:solidFill>
                <a:effectLst/>
                <a:latin typeface="Calibri"/>
                <a:ea typeface="ＭＳ Ｐゴシック" pitchFamily="24" charset="-128"/>
                <a:cs typeface="Calibri"/>
              </a:rPr>
              <a:t>. </a:t>
            </a:r>
            <a:r>
              <a:rPr lang="en-US" sz="1800" kern="1200" dirty="0" smtClean="0">
                <a:solidFill>
                  <a:schemeClr val="tx1"/>
                </a:solidFill>
                <a:effectLst/>
                <a:latin typeface="Calibri"/>
                <a:ea typeface="ＭＳ Ｐゴシック" pitchFamily="24" charset="-128"/>
                <a:cs typeface="Calibri"/>
              </a:rPr>
              <a:t>Para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malapit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grupo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maliit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kopya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Idiniin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kahalagahan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paglalagay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halimbawa</a:t>
            </a:r>
            <a:r>
              <a:rPr lang="en-US" sz="1800" kern="1200" dirty="0" smtClean="0">
                <a:solidFill>
                  <a:schemeClr val="tx1"/>
                </a:solidFill>
                <a:effectLst/>
                <a:latin typeface="Calibri"/>
                <a:ea typeface="ＭＳ Ｐゴシック" pitchFamily="24" charset="-128"/>
                <a:cs typeface="Calibri"/>
              </a:rPr>
              <a:t>. ¶</a:t>
            </a:r>
            <a:r>
              <a:rPr lang="en-US" sz="1800" kern="1200" baseline="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masunurin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subalit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maibiging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relasyon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kaanib</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grupo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naging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padron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grupo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naglagay</a:t>
            </a:r>
            <a:r>
              <a:rPr lang="en-US" sz="1800" kern="1200" dirty="0" smtClean="0">
                <a:solidFill>
                  <a:schemeClr val="tx1"/>
                </a:solidFill>
                <a:effectLst/>
                <a:latin typeface="Calibri"/>
                <a:ea typeface="ＭＳ Ｐゴシック" pitchFamily="24" charset="-128"/>
                <a:cs typeface="Calibri"/>
              </a:rPr>
              <a:t> din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ulirang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tagpuan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pagsasanay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bagong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ebanghelista’t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misyonero</a:t>
            </a:r>
            <a:r>
              <a:rPr lang="en-US" sz="1800" kern="1200" dirty="0" smtClean="0">
                <a:solidFill>
                  <a:schemeClr val="tx1"/>
                </a:solidFill>
                <a:effectLst/>
                <a:latin typeface="Calibri"/>
                <a:ea typeface="ＭＳ Ｐゴシック" pitchFamily="24" charset="-128"/>
                <a:cs typeface="Calibri"/>
              </a:rPr>
              <a:t>.</a:t>
            </a:r>
            <a:r>
              <a:rPr lang="en-PH" sz="1800" dirty="0" smtClean="0">
                <a:effectLst/>
                <a:latin typeface="Calibri"/>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FB1607C-F39D-694B-9148-F70E437721B9}" type="slidenum">
              <a:rPr lang="en-US" sz="1200"/>
              <a:pPr/>
              <a:t>3</a:t>
            </a:fld>
            <a:endParaRPr lang="en-US" sz="1200"/>
          </a:p>
        </p:txBody>
      </p:sp>
      <p:sp>
        <p:nvSpPr>
          <p:cNvPr id="10242" name="Rectangle 2"/>
          <p:cNvSpPr>
            <a:spLocks noGrp="1" noRot="1" noChangeAspect="1" noChangeArrowheads="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Ating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Mithiin</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titingnan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misyon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una’t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pinakamahalaga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bilang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Diyos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ipaabot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ebanghelyo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misyon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buod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bahagi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makapangyarihang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gawain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Diyos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proseso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pagtubos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sangkatauhan</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pag-aaralan</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paano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walang-hanggang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layunin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Diyos</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nagampanan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buhay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Biblia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ginamit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maging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misyonero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nawaglit</a:t>
            </a:r>
            <a:r>
              <a:rPr lang="en-US" sz="1800" baseline="0" dirty="0" smtClean="0">
                <a:latin typeface="Calibri" charset="0"/>
                <a:ea typeface="ＭＳ Ｐゴシック" charset="0"/>
                <a:cs typeface="Calibri" charset="0"/>
              </a:rPr>
              <a:t>.</a:t>
            </a:r>
            <a:endParaRPr lang="en-US" sz="1800" i="1"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F318786-9DF7-2D4D-BAAB-2E05288E1BDB}" type="slidenum">
              <a:rPr lang="en-US" sz="1200"/>
              <a:pPr/>
              <a:t>4</a:t>
            </a:fld>
            <a:endParaRPr 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smtClean="0">
                <a:latin typeface="Calibri" charset="0"/>
                <a:ea typeface="ＭＳ Ｐゴシック" charset="0"/>
                <a:cs typeface="Calibri" charset="0"/>
              </a:rPr>
              <a:t>Ika-12 </a:t>
            </a:r>
            <a:r>
              <a:rPr lang="en-US" sz="1800" dirty="0" err="1">
                <a:latin typeface="Calibri" charset="0"/>
                <a:ea typeface="ＭＳ Ｐゴシック" charset="0"/>
                <a:cs typeface="Calibri" charset="0"/>
              </a:rPr>
              <a:t>liksyon</a:t>
            </a:r>
            <a:endParaRPr lang="en-US" sz="1800" dirty="0">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A6A2B54-0968-4242-843A-76CD32B87120}" type="slidenum">
              <a:rPr lang="en-US" sz="1200"/>
              <a:pPr/>
              <a:t>5</a:t>
            </a:fld>
            <a:endParaRPr lang="en-US" sz="1200"/>
          </a:p>
        </p:txBody>
      </p:sp>
      <p:sp>
        <p:nvSpPr>
          <p:cNvPr id="14338" name="Rectangle 2"/>
          <p:cNvSpPr>
            <a:spLocks noGrp="1" noRot="1" noChangeAspect="1" noChangeArrowheads="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smtClean="0">
                <a:latin typeface="Calibri" charset="0"/>
                <a:ea typeface="ＭＳ Ｐゴシック" charset="0"/>
                <a:cs typeface="Calibri" charset="0"/>
              </a:rPr>
              <a:t>Si Pablo: </a:t>
            </a:r>
            <a:r>
              <a:rPr lang="en-US" sz="1800" dirty="0" err="1" smtClean="0">
                <a:latin typeface="Calibri" charset="0"/>
                <a:ea typeface="ＭＳ Ｐゴシック" charset="0"/>
                <a:cs typeface="Calibri" charset="0"/>
              </a:rPr>
              <a:t>Misyon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Mensahe</a:t>
            </a:r>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9A846EB-8CAB-8040-AF59-E169D735EDF8}" type="slidenum">
              <a:rPr lang="en-US" sz="1200"/>
              <a:pPr/>
              <a:t>6</a:t>
            </a:fld>
            <a:endParaRPr lang="en-US" sz="1200"/>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1" dirty="0" err="1">
                <a:latin typeface="Calibri" charset="0"/>
                <a:ea typeface="ＭＳ Ｐゴシック" charset="0"/>
                <a:cs typeface="Calibri" charset="0"/>
              </a:rPr>
              <a:t>Susing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Talata</a:t>
            </a:r>
            <a:r>
              <a:rPr lang="en-US" sz="1800" dirty="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sz="1800" b="0" kern="1200" dirty="0" err="1" smtClean="0">
                <a:solidFill>
                  <a:schemeClr val="tx1"/>
                </a:solidFill>
                <a:effectLst/>
                <a:latin typeface="Calibri"/>
                <a:ea typeface="ＭＳ Ｐゴシック" pitchFamily="24" charset="-128"/>
                <a:cs typeface="Calibri"/>
              </a:rPr>
              <a:t>Mga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kapatid</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hindi</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ko</a:t>
            </a:r>
            <a:r>
              <a:rPr lang="en-US" sz="1800" b="0" kern="1200" dirty="0" smtClean="0">
                <a:solidFill>
                  <a:schemeClr val="tx1"/>
                </a:solidFill>
                <a:effectLst/>
                <a:latin typeface="Calibri"/>
                <a:ea typeface="ＭＳ Ｐゴシック" pitchFamily="24" charset="-128"/>
                <a:cs typeface="Calibri"/>
              </a:rPr>
              <a:t> pa </a:t>
            </a:r>
            <a:r>
              <a:rPr lang="en-US" sz="1800" b="0" kern="1200" dirty="0" err="1" smtClean="0">
                <a:solidFill>
                  <a:schemeClr val="tx1"/>
                </a:solidFill>
                <a:effectLst/>
                <a:latin typeface="Calibri"/>
                <a:ea typeface="ＭＳ Ｐゴシック" pitchFamily="24" charset="-128"/>
                <a:cs typeface="Calibri"/>
              </a:rPr>
              <a:t>inaaring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naabot</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ko</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ngunit</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isang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bagay</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ginagawa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ko</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nililimot</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ko</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mga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bagay</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nasa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likuran</a:t>
            </a:r>
            <a:r>
              <a:rPr lang="en-US" sz="1800" b="0" kern="1200" dirty="0" smtClean="0">
                <a:solidFill>
                  <a:schemeClr val="tx1"/>
                </a:solidFill>
                <a:effectLst/>
                <a:latin typeface="Calibri"/>
                <a:ea typeface="ＭＳ Ｐゴシック" pitchFamily="24" charset="-128"/>
                <a:cs typeface="Calibri"/>
              </a:rPr>
              <a:t>, at </a:t>
            </a:r>
            <a:r>
              <a:rPr lang="en-US" sz="1800" b="0" kern="1200" dirty="0" err="1" smtClean="0">
                <a:solidFill>
                  <a:schemeClr val="tx1"/>
                </a:solidFill>
                <a:effectLst/>
                <a:latin typeface="Calibri"/>
                <a:ea typeface="ＭＳ Ｐゴシック" pitchFamily="24" charset="-128"/>
                <a:cs typeface="Calibri"/>
              </a:rPr>
              <a:t>tinutungo</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mga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bagay</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hinaharap</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nagpapatuloy</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ako</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tungo</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sa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mithiin</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para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sa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gantimpala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dakilang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pagtawag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Diyos</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kay</a:t>
            </a:r>
            <a:r>
              <a:rPr lang="en-US" sz="1800" b="0" kern="1200" dirty="0" smtClean="0">
                <a:solidFill>
                  <a:schemeClr val="tx1"/>
                </a:solidFill>
                <a:effectLst/>
                <a:latin typeface="Calibri"/>
                <a:ea typeface="ＭＳ Ｐゴシック" pitchFamily="24" charset="-128"/>
                <a:cs typeface="Calibri"/>
              </a:rPr>
              <a:t> Cristo Jesus” </a:t>
            </a:r>
            <a:r>
              <a:rPr lang="en-US" sz="1800" b="0" i="1" kern="1200" dirty="0" smtClean="0">
                <a:solidFill>
                  <a:schemeClr val="tx1"/>
                </a:solidFill>
                <a:effectLst/>
                <a:latin typeface="Calibri"/>
                <a:ea typeface="ＭＳ Ｐゴシック" pitchFamily="24" charset="-128"/>
                <a:cs typeface="Calibri"/>
              </a:rPr>
              <a:t>(</a:t>
            </a:r>
            <a:r>
              <a:rPr lang="en-US" sz="1800" b="0" i="1" kern="1200" dirty="0" err="1" smtClean="0">
                <a:solidFill>
                  <a:schemeClr val="tx1"/>
                </a:solidFill>
                <a:effectLst/>
                <a:latin typeface="Calibri"/>
                <a:ea typeface="ＭＳ Ｐゴシック" pitchFamily="24" charset="-128"/>
                <a:cs typeface="Calibri"/>
              </a:rPr>
              <a:t>Filipos</a:t>
            </a:r>
            <a:r>
              <a:rPr lang="en-US" sz="1800" b="0" i="1" kern="1200" dirty="0" smtClean="0">
                <a:solidFill>
                  <a:schemeClr val="tx1"/>
                </a:solidFill>
                <a:effectLst/>
                <a:latin typeface="Calibri"/>
                <a:ea typeface="ＭＳ Ｐゴシック" pitchFamily="24" charset="-128"/>
                <a:cs typeface="Calibri"/>
              </a:rPr>
              <a:t> 3:13, 14, NKJV).</a:t>
            </a:r>
            <a:endParaRPr lang="en-PH" sz="1800" b="0" kern="1200" dirty="0" smtClean="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177C122-E1BF-2642-9992-DB9448A36CBB}" type="slidenum">
              <a:rPr lang="en-US" sz="1200"/>
              <a:pPr/>
              <a:t>7</a:t>
            </a:fld>
            <a:endParaRPr lang="en-US"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a:latin typeface="Calibri" charset="0"/>
                <a:ea typeface="ＭＳ Ｐゴシック" charset="0"/>
                <a:cs typeface="Calibri" charset="0"/>
              </a:rPr>
              <a:t>1. </a:t>
            </a:r>
            <a:r>
              <a:rPr lang="en-US" sz="1800" dirty="0" smtClean="0">
                <a:latin typeface="Calibri" charset="0"/>
                <a:ea typeface="ＭＳ Ｐゴシック" charset="0"/>
                <a:cs typeface="Calibri" charset="0"/>
              </a:rPr>
              <a:t>Si Pablo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Grupo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Tao </a:t>
            </a:r>
            <a:r>
              <a:rPr lang="en-US" sz="1800" i="1" dirty="0" smtClean="0">
                <a:latin typeface="Calibri" charset="0"/>
                <a:ea typeface="ＭＳ Ｐゴシック" charset="0"/>
                <a:cs typeface="Calibri" charset="0"/>
              </a:rPr>
              <a:t>(1 </a:t>
            </a:r>
            <a:r>
              <a:rPr lang="en-US" sz="1800" i="1" dirty="0" err="1" smtClean="0">
                <a:latin typeface="Calibri" charset="0"/>
                <a:ea typeface="ＭＳ Ｐゴシック" charset="0"/>
                <a:cs typeface="Calibri" charset="0"/>
              </a:rPr>
              <a:t>Corinto</a:t>
            </a:r>
            <a:r>
              <a:rPr lang="en-US" sz="1800" i="1" dirty="0" smtClean="0">
                <a:latin typeface="Calibri" charset="0"/>
                <a:ea typeface="ＭＳ Ｐゴシック" charset="0"/>
                <a:cs typeface="Calibri" charset="0"/>
              </a:rPr>
              <a:t> 1:22-14)</a:t>
            </a:r>
            <a:endParaRPr lang="en-US" sz="1800" i="1" dirty="0">
              <a:latin typeface="Calibri" charset="0"/>
              <a:ea typeface="ＭＳ Ｐゴシック" charset="0"/>
              <a:cs typeface="Calibri" charset="0"/>
            </a:endParaRPr>
          </a:p>
          <a:p>
            <a:pPr eaLnBrk="1" hangingPunct="1"/>
            <a:r>
              <a:rPr lang="en-US" sz="1800" dirty="0">
                <a:latin typeface="Calibri" charset="0"/>
                <a:ea typeface="ＭＳ Ｐゴシック" charset="0"/>
                <a:cs typeface="Calibri" charset="0"/>
              </a:rPr>
              <a:t>2. </a:t>
            </a:r>
            <a:r>
              <a:rPr lang="en-US" sz="1800" dirty="0" smtClean="0">
                <a:latin typeface="Calibri" charset="0"/>
                <a:ea typeface="ＭＳ Ｐゴシック" charset="0"/>
                <a:cs typeface="Calibri" charset="0"/>
              </a:rPr>
              <a:t>Si Pablo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Kautusan</a:t>
            </a:r>
            <a:r>
              <a:rPr lang="en-US" sz="180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(Roma 3:31)</a:t>
            </a:r>
            <a:endParaRPr lang="en-US" sz="1800" i="1" dirty="0">
              <a:latin typeface="Calibri" charset="0"/>
              <a:ea typeface="ＭＳ Ｐゴシック" charset="0"/>
              <a:cs typeface="Calibri" charset="0"/>
            </a:endParaRPr>
          </a:p>
          <a:p>
            <a:pPr eaLnBrk="1" hangingPunct="1"/>
            <a:r>
              <a:rPr lang="en-US" sz="1800" dirty="0">
                <a:latin typeface="Calibri" charset="0"/>
                <a:ea typeface="ＭＳ Ｐゴシック" charset="0"/>
                <a:cs typeface="Calibri" charset="0"/>
              </a:rPr>
              <a:t>3. </a:t>
            </a:r>
            <a:r>
              <a:rPr lang="en-US" sz="1800" dirty="0" smtClean="0">
                <a:latin typeface="Calibri" charset="0"/>
                <a:ea typeface="ＭＳ Ｐゴシック" charset="0"/>
                <a:cs typeface="Calibri" charset="0"/>
              </a:rPr>
              <a:t>Si Pablo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Krus</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Muling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Pagkabuhay</a:t>
            </a:r>
            <a:r>
              <a:rPr lang="en-US" sz="180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(1 </a:t>
            </a:r>
            <a:r>
              <a:rPr lang="en-US" sz="1800" i="1" dirty="0" err="1" smtClean="0">
                <a:latin typeface="Calibri" charset="0"/>
                <a:ea typeface="ＭＳ Ｐゴシック" charset="0"/>
                <a:cs typeface="Calibri" charset="0"/>
              </a:rPr>
              <a:t>Corinto</a:t>
            </a:r>
            <a:r>
              <a:rPr lang="en-US" sz="1800" i="1" dirty="0" smtClean="0">
                <a:latin typeface="Calibri" charset="0"/>
                <a:ea typeface="ＭＳ Ｐゴシック" charset="0"/>
                <a:cs typeface="Calibri" charset="0"/>
              </a:rPr>
              <a:t> 1:2:2; 15:14, 18)</a:t>
            </a:r>
            <a:endParaRPr lang="en-US" sz="1800" i="1" dirty="0">
              <a:latin typeface="Calibri" charset="0"/>
              <a:ea typeface="ＭＳ Ｐゴシック" charset="0"/>
              <a:cs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FA2E834D-6862-5044-BD21-E2AEDAC6D95E}" type="slidenum">
              <a:rPr lang="en-US" sz="1200"/>
              <a:pPr/>
              <a:t>8</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r>
              <a:rPr lang="en-US" sz="1800" b="1" dirty="0" err="1">
                <a:latin typeface="Calibri" charset="0"/>
                <a:ea typeface="ＭＳ Ｐゴシック" charset="0"/>
                <a:cs typeface="Calibri" charset="0"/>
              </a:rPr>
              <a:t>Panimulang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Salita</a:t>
            </a:r>
            <a:r>
              <a:rPr lang="en-US" sz="1800" b="1" dirty="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13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liham</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Pablo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mananampalataya</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ginamit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pananampalataya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Tinalakay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doktrina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gayundin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praktikal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paksa</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Nagpayo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nagpakas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loob</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nagpaalaala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bagay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personal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Kristiyanidad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relasyon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buhay-iglesya</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Gayun</a:t>
            </a:r>
            <a:r>
              <a:rPr lang="en-US" sz="1800" kern="1200" dirty="0" smtClean="0">
                <a:solidFill>
                  <a:schemeClr val="tx1"/>
                </a:solidFill>
                <a:effectLst/>
                <a:latin typeface="Calibri"/>
                <a:ea typeface="ＭＳ Ｐゴシック" pitchFamily="24" charset="-128"/>
                <a:cs typeface="Calibri"/>
              </a:rPr>
              <a:t> pa man,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liham</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pangunahing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paksa</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si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Jesu</a:t>
            </a:r>
            <a:r>
              <a:rPr lang="en-US" sz="1800" kern="1200" dirty="0" smtClean="0">
                <a:solidFill>
                  <a:schemeClr val="tx1"/>
                </a:solidFill>
                <a:effectLst/>
                <a:latin typeface="Calibri"/>
                <a:ea typeface="ＭＳ Ｐゴシック" pitchFamily="24" charset="-128"/>
                <a:cs typeface="Calibri"/>
              </a:rPr>
              <a:t>-Cristo at </a:t>
            </a:r>
            <a:r>
              <a:rPr lang="en-US" sz="1800" kern="1200" dirty="0" err="1" smtClean="0">
                <a:solidFill>
                  <a:schemeClr val="tx1"/>
                </a:solidFill>
                <a:effectLst/>
                <a:latin typeface="Calibri"/>
                <a:ea typeface="ＭＳ Ｐゴシック" pitchFamily="24" charset="-128"/>
                <a:cs typeface="Calibri"/>
              </a:rPr>
              <a:t>siya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ipinako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krus</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(1 </a:t>
            </a:r>
            <a:r>
              <a:rPr lang="en-US" sz="1800" i="1" kern="1200" dirty="0" err="1" smtClean="0">
                <a:solidFill>
                  <a:schemeClr val="tx1"/>
                </a:solidFill>
                <a:effectLst/>
                <a:latin typeface="Calibri"/>
                <a:ea typeface="ＭＳ Ｐゴシック" pitchFamily="24" charset="-128"/>
                <a:cs typeface="Calibri"/>
              </a:rPr>
              <a:t>Corinto</a:t>
            </a:r>
            <a:r>
              <a:rPr lang="en-US" sz="1800" i="1" kern="1200" dirty="0" smtClean="0">
                <a:solidFill>
                  <a:schemeClr val="tx1"/>
                </a:solidFill>
                <a:effectLst/>
                <a:latin typeface="Calibri"/>
                <a:ea typeface="ＭＳ Ｐゴシック" pitchFamily="24" charset="-128"/>
                <a:cs typeface="Calibri"/>
              </a:rPr>
              <a:t> 2:2).</a:t>
            </a:r>
            <a:endParaRPr lang="en-PH" sz="180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0E429EC-3019-1842-A656-529B722882BD}" type="slidenum">
              <a:rPr lang="en-US" sz="1200"/>
              <a:pPr/>
              <a:t>9</a:t>
            </a:fld>
            <a:endParaRPr lang="en-US" sz="1200"/>
          </a:p>
        </p:txBody>
      </p:sp>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1. Si </a:t>
            </a:r>
            <a:r>
              <a:rPr lang="en-US" sz="1800" b="1" dirty="0" smtClean="0">
                <a:latin typeface="Calibri" charset="0"/>
                <a:ea typeface="ＭＳ Ｐゴシック" charset="0"/>
                <a:cs typeface="Calibri" charset="0"/>
              </a:rPr>
              <a:t>Pablo at </a:t>
            </a:r>
            <a:r>
              <a:rPr lang="en-US" sz="1800" b="1" dirty="0" err="1" smtClean="0">
                <a:latin typeface="Calibri" charset="0"/>
                <a:ea typeface="ＭＳ Ｐゴシック" charset="0"/>
                <a:cs typeface="Calibri" charset="0"/>
              </a:rPr>
              <a:t>mga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Grupo</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ng</a:t>
            </a:r>
            <a:r>
              <a:rPr lang="en-US" sz="1800" b="1" dirty="0" smtClean="0">
                <a:latin typeface="Calibri" charset="0"/>
                <a:ea typeface="ＭＳ Ｐゴシック" charset="0"/>
                <a:cs typeface="Calibri" charset="0"/>
              </a:rPr>
              <a:t> Tao. </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Sapagkat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Judio</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humihingi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tanda</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Griyego</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humahanap</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subalit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ipinangangaral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namin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Cristo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ipinako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krus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katitisuran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Judio</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kahangalan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Hentil</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ngunit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kanila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tinawag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Judio</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Griyego</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si</a:t>
            </a:r>
            <a:r>
              <a:rPr lang="en-US" sz="1800" baseline="0" dirty="0" smtClean="0">
                <a:latin typeface="Calibri" charset="0"/>
                <a:ea typeface="ＭＳ Ｐゴシック" charset="0"/>
                <a:cs typeface="Calibri" charset="0"/>
              </a:rPr>
              <a:t> Cristo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kapangyarihan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Diyos</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Diyos</a:t>
            </a:r>
            <a:r>
              <a:rPr lang="en-US" altLang="ja-JP" sz="1800" i="1" dirty="0" smtClean="0">
                <a:latin typeface="Calibri" charset="0"/>
                <a:ea typeface="ＭＳ Ｐゴシック" charset="0"/>
                <a:cs typeface="Calibri" charset="0"/>
              </a:rPr>
              <a:t>” (1 </a:t>
            </a:r>
            <a:r>
              <a:rPr lang="en-US" altLang="ja-JP" sz="1800" i="1" dirty="0" err="1" smtClean="0">
                <a:latin typeface="Calibri" charset="0"/>
                <a:ea typeface="ＭＳ Ｐゴシック" charset="0"/>
                <a:cs typeface="Calibri" charset="0"/>
              </a:rPr>
              <a:t>Corinto</a:t>
            </a:r>
            <a:r>
              <a:rPr lang="en-US" altLang="ja-JP" sz="1800" i="1" dirty="0" smtClean="0">
                <a:latin typeface="Calibri" charset="0"/>
                <a:ea typeface="ＭＳ Ｐゴシック" charset="0"/>
                <a:cs typeface="Calibri" charset="0"/>
              </a:rPr>
              <a:t> 1:22-24)</a:t>
            </a:r>
            <a:r>
              <a:rPr lang="en-US" altLang="ja-JP" sz="1800" i="1" dirty="0">
                <a:latin typeface="Calibri" charset="0"/>
                <a:ea typeface="ＭＳ Ｐゴシック" charset="0"/>
                <a:cs typeface="Calibri" charset="0"/>
              </a:rPr>
              <a:t>. </a:t>
            </a:r>
            <a:endParaRPr lang="en-US" sz="1800" i="1" dirty="0">
              <a:latin typeface="Calibri" charset="0"/>
              <a:ea typeface="ＭＳ Ｐゴシック" charset="0"/>
              <a:cs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133977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80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14969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174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2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25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5451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4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66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0544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5.3Q cover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1126" y="11134"/>
            <a:ext cx="774700" cy="1092200"/>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3Q"/></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3076"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2722572" y="228600"/>
            <a:ext cx="3702032" cy="1015663"/>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Jul • Aug • Sep 2015</a:t>
            </a:r>
            <a:endParaRPr lang="en-US" sz="2400" dirty="0" smtClean="0">
              <a:latin typeface="Cambria" charset="0"/>
              <a:ea typeface="Geneva" charset="0"/>
            </a:endParaRPr>
          </a:p>
        </p:txBody>
      </p:sp>
      <p:sp>
        <p:nvSpPr>
          <p:cNvPr id="3078" name="Text Box 22"/>
          <p:cNvSpPr txBox="1">
            <a:spLocks noChangeArrowheads="1"/>
          </p:cNvSpPr>
          <p:nvPr/>
        </p:nvSpPr>
        <p:spPr bwMode="auto">
          <a:xfrm>
            <a:off x="685800" y="54864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a:latin typeface="Calibri" charset="0"/>
                <a:cs typeface="Calibri" charset="0"/>
              </a:rPr>
              <a:t>powerpoint presentation designed by claro ruiz vicente</a:t>
            </a:r>
            <a:endParaRPr lang="en-US" sz="2000">
              <a:latin typeface="Calibri" charset="0"/>
              <a:cs typeface="Calibri" charset="0"/>
            </a:endParaRPr>
          </a:p>
          <a:p>
            <a:pPr algn="ctr"/>
            <a:r>
              <a:rPr lang="en-US" sz="3600">
                <a:latin typeface="Calibri" charset="0"/>
                <a:cs typeface="Calibri" charset="0"/>
              </a:rPr>
              <a:t>http://clarovicente.weebly.com</a:t>
            </a:r>
            <a:endParaRPr lang="en-US" sz="2800">
              <a:solidFill>
                <a:srgbClr val="80808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455752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Paul and People Group </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Greeks and Jews</a:t>
            </a:r>
            <a:endParaRPr lang="en-US" sz="3200" dirty="0">
              <a:latin typeface="Cambria" charset="0"/>
              <a:cs typeface="Cambria" charset="0"/>
            </a:endParaRPr>
          </a:p>
        </p:txBody>
      </p:sp>
      <p:sp>
        <p:nvSpPr>
          <p:cNvPr id="6" name="Text Box 3"/>
          <p:cNvSpPr txBox="1">
            <a:spLocks noChangeArrowheads="1"/>
          </p:cNvSpPr>
          <p:nvPr/>
        </p:nvSpPr>
        <p:spPr bwMode="auto">
          <a:xfrm>
            <a:off x="0" y="1196975"/>
            <a:ext cx="91440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b="1" cap="small" dirty="0" smtClean="0">
                <a:latin typeface="Calibri"/>
                <a:cs typeface="Calibri"/>
              </a:rPr>
              <a:t>Paul</a:t>
            </a:r>
            <a:r>
              <a:rPr lang="en-US" sz="4400" dirty="0" smtClean="0">
                <a:latin typeface="Calibri"/>
                <a:cs typeface="Calibri"/>
              </a:rPr>
              <a:t> did </a:t>
            </a:r>
            <a:r>
              <a:rPr lang="en-US" sz="4400" dirty="0">
                <a:latin typeface="Calibri"/>
                <a:cs typeface="Calibri"/>
              </a:rPr>
              <a:t>not dismiss the cultural and spiritual heritage of his target peoples but used it as an entry point for proclaiming Christ </a:t>
            </a:r>
            <a:r>
              <a:rPr lang="en-US" sz="4400" dirty="0" smtClean="0">
                <a:latin typeface="Calibri"/>
                <a:cs typeface="Calibri"/>
              </a:rPr>
              <a:t>crucified.</a:t>
            </a:r>
          </a:p>
          <a:p>
            <a:pPr algn="ctr">
              <a:lnSpc>
                <a:spcPct val="90000"/>
              </a:lnSpc>
            </a:pPr>
            <a:r>
              <a:rPr lang="en-US" sz="4400" dirty="0" smtClean="0">
                <a:latin typeface="Calibri"/>
                <a:cs typeface="Calibri"/>
              </a:rPr>
              <a:t>Those </a:t>
            </a:r>
            <a:r>
              <a:rPr lang="en-US" sz="4400" dirty="0">
                <a:latin typeface="Calibri"/>
                <a:cs typeface="Calibri"/>
              </a:rPr>
              <a:t>who desired signs found </a:t>
            </a:r>
            <a:r>
              <a:rPr lang="en-US" sz="4400" dirty="0" smtClean="0">
                <a:latin typeface="Calibri"/>
                <a:cs typeface="Calibri"/>
              </a:rPr>
              <a:t>them</a:t>
            </a:r>
          </a:p>
          <a:p>
            <a:pPr algn="ctr">
              <a:lnSpc>
                <a:spcPct val="90000"/>
              </a:lnSpc>
            </a:pPr>
            <a:r>
              <a:rPr lang="en-US" sz="4400" dirty="0" smtClean="0">
                <a:latin typeface="Calibri"/>
                <a:cs typeface="Calibri"/>
              </a:rPr>
              <a:t>in </a:t>
            </a:r>
            <a:r>
              <a:rPr lang="en-US" sz="4400" dirty="0">
                <a:latin typeface="Calibri"/>
                <a:cs typeface="Calibri"/>
              </a:rPr>
              <a:t>the life and ministry of </a:t>
            </a:r>
            <a:r>
              <a:rPr lang="en-US" sz="4400" dirty="0" smtClean="0">
                <a:latin typeface="Calibri"/>
                <a:cs typeface="Calibri"/>
              </a:rPr>
              <a:t>Jesus.</a:t>
            </a:r>
          </a:p>
          <a:p>
            <a:pPr algn="ctr">
              <a:lnSpc>
                <a:spcPct val="90000"/>
              </a:lnSpc>
            </a:pPr>
            <a:r>
              <a:rPr lang="en-US" sz="4400" dirty="0" smtClean="0">
                <a:latin typeface="Calibri"/>
                <a:cs typeface="Calibri"/>
              </a:rPr>
              <a:t>Those </a:t>
            </a:r>
            <a:r>
              <a:rPr lang="en-US" sz="4400" dirty="0">
                <a:latin typeface="Calibri"/>
                <a:cs typeface="Calibri"/>
              </a:rPr>
              <a:t>who wanted logical elegance and </a:t>
            </a:r>
            <a:r>
              <a:rPr lang="en-US" sz="4400" dirty="0" smtClean="0">
                <a:latin typeface="Calibri"/>
                <a:cs typeface="Calibri"/>
              </a:rPr>
              <a:t>rationality </a:t>
            </a:r>
            <a:r>
              <a:rPr lang="en-US" sz="4400" dirty="0">
                <a:latin typeface="Calibri"/>
                <a:cs typeface="Calibri"/>
              </a:rPr>
              <a:t>found it in Paul’s arguments for the gospel message.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nodeType="afterGroup">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455752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Paul and People Group </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Greeks and Jews</a:t>
            </a:r>
            <a:endParaRPr lang="en-US" sz="3200" dirty="0">
              <a:latin typeface="Cambria" charset="0"/>
              <a:cs typeface="Cambria" charset="0"/>
            </a:endParaRPr>
          </a:p>
        </p:txBody>
      </p:sp>
      <p:sp>
        <p:nvSpPr>
          <p:cNvPr id="6" name="Text Box 3"/>
          <p:cNvSpPr txBox="1">
            <a:spLocks noChangeArrowheads="1"/>
          </p:cNvSpPr>
          <p:nvPr/>
        </p:nvSpPr>
        <p:spPr bwMode="auto">
          <a:xfrm>
            <a:off x="0" y="1196975"/>
            <a:ext cx="91440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To </a:t>
            </a:r>
            <a:r>
              <a:rPr lang="en-US" sz="4400" u="sng" dirty="0" smtClean="0">
                <a:latin typeface="Calibri"/>
                <a:cs typeface="Calibri"/>
              </a:rPr>
              <a:t>Jews</a:t>
            </a:r>
            <a:r>
              <a:rPr lang="en-US" sz="4400" dirty="0" smtClean="0">
                <a:latin typeface="Calibri"/>
                <a:cs typeface="Calibri"/>
              </a:rPr>
              <a:t>: history </a:t>
            </a:r>
            <a:r>
              <a:rPr lang="en-US" sz="4400" dirty="0">
                <a:latin typeface="Calibri"/>
                <a:cs typeface="Calibri"/>
              </a:rPr>
              <a:t>of Israel, linking Christ to David, and emphasizing the Old Testament prophecies pointing to Christ and foretelling His crucifixion and resurrection </a:t>
            </a:r>
            <a:r>
              <a:rPr lang="en-US" sz="4400" i="1" dirty="0">
                <a:latin typeface="Calibri"/>
                <a:cs typeface="Calibri"/>
              </a:rPr>
              <a:t>(Acts 13:16–41). </a:t>
            </a:r>
            <a:endParaRPr lang="en-US" sz="4400" i="1" dirty="0" smtClean="0">
              <a:latin typeface="Calibri"/>
              <a:cs typeface="Calibri"/>
            </a:endParaRPr>
          </a:p>
          <a:p>
            <a:pPr algn="ctr">
              <a:lnSpc>
                <a:spcPct val="90000"/>
              </a:lnSpc>
            </a:pPr>
            <a:r>
              <a:rPr lang="en-US" sz="4400" dirty="0" smtClean="0">
                <a:latin typeface="Calibri"/>
                <a:cs typeface="Calibri"/>
              </a:rPr>
              <a:t>For </a:t>
            </a:r>
            <a:r>
              <a:rPr lang="en-US" sz="4400" u="sng" dirty="0" smtClean="0">
                <a:latin typeface="Calibri"/>
                <a:cs typeface="Calibri"/>
              </a:rPr>
              <a:t>Gentiles</a:t>
            </a:r>
            <a:r>
              <a:rPr lang="en-US" sz="4400" dirty="0" smtClean="0">
                <a:latin typeface="Calibri"/>
                <a:cs typeface="Calibri"/>
              </a:rPr>
              <a:t>: God as Creator, Upholder, and Judge; the entry of sin into the world; salvation through Jesus Christ </a:t>
            </a:r>
            <a:r>
              <a:rPr lang="en-US" sz="4400" i="1" dirty="0" smtClean="0">
                <a:latin typeface="Calibri"/>
                <a:cs typeface="Calibri"/>
              </a:rPr>
              <a:t>(Acts 14:15–17, 17:22–31). </a:t>
            </a:r>
            <a:endParaRPr lang="en-US" sz="4400" dirty="0">
              <a:latin typeface="Calibri"/>
              <a:cs typeface="Calibri"/>
            </a:endParaRPr>
          </a:p>
        </p:txBody>
      </p:sp>
    </p:spTree>
    <p:extLst>
      <p:ext uri="{BB962C8B-B14F-4D97-AF65-F5344CB8AC3E}">
        <p14:creationId xmlns:p14="http://schemas.microsoft.com/office/powerpoint/2010/main" val="1157951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455752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Paul and People Group </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Greeks and Jews</a:t>
            </a:r>
            <a:endParaRPr lang="en-US" sz="3200" dirty="0">
              <a:latin typeface="Cambria" charset="0"/>
              <a:cs typeface="Cambria" charset="0"/>
            </a:endParaRPr>
          </a:p>
        </p:txBody>
      </p:sp>
      <p:sp>
        <p:nvSpPr>
          <p:cNvPr id="6" name="Text Box 3"/>
          <p:cNvSpPr txBox="1">
            <a:spLocks noChangeArrowheads="1"/>
          </p:cNvSpPr>
          <p:nvPr/>
        </p:nvSpPr>
        <p:spPr bwMode="auto">
          <a:xfrm>
            <a:off x="395536" y="1359405"/>
            <a:ext cx="8424936"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r>
              <a:rPr lang="en-US" sz="4800" b="1" spc="100" dirty="0" smtClean="0">
                <a:latin typeface="Calibri"/>
                <a:cs typeface="Calibri"/>
              </a:rPr>
              <a:t>How Paul brought them to that knowledge depended upon the people to whom he was witnessing.</a:t>
            </a:r>
            <a:endParaRPr lang="en-US" sz="4800" b="1" spc="100" dirty="0">
              <a:latin typeface="Calibri"/>
              <a:cs typeface="Calibri"/>
            </a:endParaRPr>
          </a:p>
        </p:txBody>
      </p:sp>
    </p:spTree>
    <p:extLst>
      <p:ext uri="{BB962C8B-B14F-4D97-AF65-F5344CB8AC3E}">
        <p14:creationId xmlns:p14="http://schemas.microsoft.com/office/powerpoint/2010/main" val="4271838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455752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Paul and People Group </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Soldiers and Athletes</a:t>
            </a:r>
            <a:endParaRPr lang="en-US" sz="3200" dirty="0">
              <a:latin typeface="Cambria" charset="0"/>
              <a:cs typeface="Cambria" charset="0"/>
            </a:endParaRPr>
          </a:p>
        </p:txBody>
      </p:sp>
      <p:sp>
        <p:nvSpPr>
          <p:cNvPr id="6" name="Text Box 3"/>
          <p:cNvSpPr txBox="1">
            <a:spLocks noChangeArrowheads="1"/>
          </p:cNvSpPr>
          <p:nvPr/>
        </p:nvSpPr>
        <p:spPr bwMode="auto">
          <a:xfrm>
            <a:off x="0" y="1196975"/>
            <a:ext cx="91440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i="1" dirty="0" smtClean="0">
                <a:latin typeface="Calibri"/>
                <a:cs typeface="Calibri"/>
              </a:rPr>
              <a:t>“Those who run in a race all run, but one receives the prize.... Run...that you </a:t>
            </a:r>
            <a:r>
              <a:rPr lang="en-US" sz="4400" i="1" spc="-110" dirty="0" smtClean="0">
                <a:latin typeface="Calibri"/>
                <a:cs typeface="Calibri"/>
              </a:rPr>
              <a:t>obtain it” 1 </a:t>
            </a:r>
            <a:r>
              <a:rPr lang="en-US" sz="4400" i="1" spc="-110" dirty="0" err="1" smtClean="0">
                <a:latin typeface="Calibri"/>
                <a:cs typeface="Calibri"/>
              </a:rPr>
              <a:t>Cor</a:t>
            </a:r>
            <a:r>
              <a:rPr lang="en-US" sz="4400" i="1" spc="-110" dirty="0" smtClean="0">
                <a:latin typeface="Calibri"/>
                <a:cs typeface="Calibri"/>
              </a:rPr>
              <a:t> 9:24. “Endure hardship as </a:t>
            </a:r>
            <a:r>
              <a:rPr lang="en-US" sz="4400" i="1" spc="-60" dirty="0" smtClean="0">
                <a:latin typeface="Calibri"/>
                <a:cs typeface="Calibri"/>
              </a:rPr>
              <a:t>a good soldier of Jesus Christ” 2 Tim 2:3.</a:t>
            </a:r>
          </a:p>
          <a:p>
            <a:pPr algn="ctr">
              <a:lnSpc>
                <a:spcPct val="90000"/>
              </a:lnSpc>
            </a:pPr>
            <a:r>
              <a:rPr lang="en-US" sz="4400" dirty="0" smtClean="0">
                <a:latin typeface="Calibri"/>
                <a:cs typeface="Calibri"/>
              </a:rPr>
              <a:t>Paul applied </a:t>
            </a:r>
            <a:r>
              <a:rPr lang="en-US" sz="4400" dirty="0">
                <a:latin typeface="Calibri"/>
                <a:cs typeface="Calibri"/>
              </a:rPr>
              <a:t>both soldiering and </a:t>
            </a:r>
            <a:r>
              <a:rPr lang="en-US" sz="4400" dirty="0" smtClean="0">
                <a:latin typeface="Calibri"/>
                <a:cs typeface="Calibri"/>
              </a:rPr>
              <a:t>athletics </a:t>
            </a:r>
            <a:r>
              <a:rPr lang="en-US" sz="4400" dirty="0">
                <a:latin typeface="Calibri"/>
                <a:cs typeface="Calibri"/>
              </a:rPr>
              <a:t>to </a:t>
            </a:r>
            <a:r>
              <a:rPr lang="en-US" sz="4400" dirty="0" smtClean="0">
                <a:latin typeface="Calibri"/>
                <a:cs typeface="Calibri"/>
              </a:rPr>
              <a:t>his </a:t>
            </a:r>
            <a:r>
              <a:rPr lang="en-US" sz="4400" dirty="0">
                <a:latin typeface="Calibri"/>
                <a:cs typeface="Calibri"/>
              </a:rPr>
              <a:t>life as a Christian missionary: “I have fought the good fight, I have finished the race, I have kept the faith” </a:t>
            </a:r>
            <a:r>
              <a:rPr lang="en-US" sz="4400" i="1" dirty="0">
                <a:latin typeface="Calibri"/>
                <a:cs typeface="Calibri"/>
              </a:rPr>
              <a:t>(2 Tim. 4:7, NIV). </a:t>
            </a:r>
            <a:endParaRPr lang="en-US" sz="4400" dirty="0">
              <a:latin typeface="Calibri"/>
              <a:cs typeface="Calibri"/>
            </a:endParaRPr>
          </a:p>
        </p:txBody>
      </p:sp>
    </p:spTree>
    <p:extLst>
      <p:ext uri="{BB962C8B-B14F-4D97-AF65-F5344CB8AC3E}">
        <p14:creationId xmlns:p14="http://schemas.microsoft.com/office/powerpoint/2010/main" val="1698729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1768475" y="42863"/>
            <a:ext cx="481545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Paul: Mission and Message</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Paul and the Law</a:t>
            </a:r>
            <a:endParaRPr lang="en-US" sz="3200" dirty="0">
              <a:latin typeface="Cambria" charset="0"/>
              <a:cs typeface="Cambria" charset="0"/>
            </a:endParaRPr>
          </a:p>
        </p:txBody>
      </p:sp>
      <p:sp>
        <p:nvSpPr>
          <p:cNvPr id="7" name="Text Box 6"/>
          <p:cNvSpPr txBox="1">
            <a:spLocks noChangeArrowheads="1"/>
          </p:cNvSpPr>
          <p:nvPr/>
        </p:nvSpPr>
        <p:spPr bwMode="auto">
          <a:xfrm>
            <a:off x="72008" y="1340768"/>
            <a:ext cx="4788024" cy="421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defRPr/>
            </a:pPr>
            <a:r>
              <a:rPr lang="en-US" sz="3600" dirty="0" smtClean="0">
                <a:latin typeface="Cambria" charset="0"/>
                <a:cs typeface="Cambria" charset="0"/>
              </a:rPr>
              <a:t>Romans 3:31 NKJV</a:t>
            </a:r>
            <a:endParaRPr lang="en-US" dirty="0">
              <a:latin typeface="Cambria" charset="0"/>
              <a:cs typeface="Cambria" charset="0"/>
            </a:endParaRPr>
          </a:p>
          <a:p>
            <a:pPr algn="ctr" eaLnBrk="1" hangingPunct="1">
              <a:lnSpc>
                <a:spcPct val="90000"/>
              </a:lnSpc>
              <a:spcBef>
                <a:spcPts val="0"/>
              </a:spcBef>
              <a:defRPr/>
            </a:pPr>
            <a:r>
              <a:rPr lang="en-US" altLang="ja-JP" sz="4400" cap="small" dirty="0" smtClean="0">
                <a:latin typeface="Calibri"/>
                <a:cs typeface="Calibri"/>
              </a:rPr>
              <a:t>“</a:t>
            </a:r>
            <a:r>
              <a:rPr lang="en-US" altLang="ja-JP" sz="4400" b="1" cap="small" dirty="0" smtClean="0">
                <a:latin typeface="Calibri"/>
                <a:cs typeface="Calibri"/>
              </a:rPr>
              <a:t>Do</a:t>
            </a:r>
            <a:r>
              <a:rPr lang="en-US" altLang="ja-JP" sz="4400" cap="small" dirty="0" smtClean="0">
                <a:latin typeface="Calibri"/>
                <a:cs typeface="Calibri"/>
              </a:rPr>
              <a:t> </a:t>
            </a:r>
            <a:r>
              <a:rPr lang="en-US" altLang="ja-JP" sz="4400" dirty="0" smtClean="0">
                <a:latin typeface="Calibri" charset="0"/>
                <a:cs typeface="Calibri" charset="0"/>
              </a:rPr>
              <a:t>we then make void the law through faith? Certainly not! On the contrary, we establish the law.</a:t>
            </a:r>
            <a:r>
              <a:rPr lang="en-US" sz="4400" spc="-50" dirty="0" smtClean="0">
                <a:latin typeface="Calibri" charset="0"/>
                <a:cs typeface="Calibri" charset="0"/>
              </a:rPr>
              <a:t>”</a:t>
            </a:r>
            <a:endParaRPr lang="en-US" sz="4400" spc="-50" dirty="0">
              <a:solidFill>
                <a:srgbClr val="C0C0C0"/>
              </a:solidFill>
              <a:latin typeface="Calibri" charset="0"/>
              <a:cs typeface="Calibri" charset="0"/>
            </a:endParaRPr>
          </a:p>
        </p:txBody>
      </p:sp>
      <p:pic>
        <p:nvPicPr>
          <p:cNvPr id="2" name="Picture 1"/>
          <p:cNvPicPr>
            <a:picLocks noChangeAspect="1"/>
          </p:cNvPicPr>
          <p:nvPr/>
        </p:nvPicPr>
        <p:blipFill>
          <a:blip r:embed="rId3"/>
          <a:stretch>
            <a:fillRect/>
          </a:stretch>
        </p:blipFill>
        <p:spPr>
          <a:xfrm>
            <a:off x="5004048" y="1521296"/>
            <a:ext cx="3568700" cy="4572000"/>
          </a:xfrm>
          <a:prstGeom prst="rect">
            <a:avLst/>
          </a:prstGeom>
        </p:spPr>
      </p:pic>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anim calcmode="lin" valueType="num">
                                      <p:cBhvr additive="base">
                                        <p:cTn id="7" dur="1000"/>
                                        <p:tgtEl>
                                          <p:spTgt spid="25601">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5601">
                                            <p:txEl>
                                              <p:pRg st="1" end="1"/>
                                            </p:txEl>
                                          </p:spTgt>
                                        </p:tgtEl>
                                      </p:cBhvr>
                                    </p:animEffect>
                                  </p:childTnLst>
                                </p:cTn>
                              </p:par>
                            </p:childTnLst>
                          </p:cTn>
                        </p:par>
                        <p:par>
                          <p:cTn id="9" fill="hold" nodeType="afterGroup">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nodeType="afterGroup">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7"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409069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Paul and the Law</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Moral and Ceremonial</a:t>
            </a:r>
            <a:endParaRPr lang="en-US" sz="3200" dirty="0">
              <a:latin typeface="Cambria" charset="0"/>
              <a:cs typeface="Cambria" charset="0"/>
            </a:endParaRPr>
          </a:p>
        </p:txBody>
      </p:sp>
      <p:sp>
        <p:nvSpPr>
          <p:cNvPr id="6" name="Text Box 3"/>
          <p:cNvSpPr txBox="1">
            <a:spLocks noChangeArrowheads="1"/>
          </p:cNvSpPr>
          <p:nvPr/>
        </p:nvSpPr>
        <p:spPr bwMode="auto">
          <a:xfrm>
            <a:off x="231362" y="1271347"/>
            <a:ext cx="8748464"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altLang="ja-JP" sz="4400" b="1" cap="small" dirty="0" smtClean="0">
                <a:latin typeface="Calibri"/>
                <a:cs typeface="Calibri"/>
              </a:rPr>
              <a:t>Paul</a:t>
            </a:r>
            <a:r>
              <a:rPr lang="en-US" sz="4400" i="1" dirty="0" smtClean="0">
                <a:latin typeface="Calibri"/>
                <a:cs typeface="Calibri"/>
              </a:rPr>
              <a:t> </a:t>
            </a:r>
            <a:r>
              <a:rPr lang="en-US" sz="4400" dirty="0" smtClean="0">
                <a:latin typeface="Calibri"/>
                <a:cs typeface="Calibri"/>
              </a:rPr>
              <a:t>endeavored </a:t>
            </a:r>
            <a:r>
              <a:rPr lang="en-US" sz="4400" dirty="0">
                <a:latin typeface="Calibri"/>
                <a:cs typeface="Calibri"/>
              </a:rPr>
              <a:t>to get his hearers and </a:t>
            </a:r>
            <a:r>
              <a:rPr lang="en-US" sz="4400" dirty="0" smtClean="0">
                <a:latin typeface="Calibri"/>
                <a:cs typeface="Calibri"/>
              </a:rPr>
              <a:t>readers</a:t>
            </a:r>
            <a:r>
              <a:rPr lang="en-US" sz="4400" dirty="0">
                <a:latin typeface="Calibri"/>
                <a:cs typeface="Calibri"/>
              </a:rPr>
              <a:t> </a:t>
            </a:r>
            <a:r>
              <a:rPr lang="en-US" sz="4400" dirty="0" smtClean="0">
                <a:latin typeface="Calibri"/>
                <a:cs typeface="Calibri"/>
              </a:rPr>
              <a:t>to </a:t>
            </a:r>
            <a:r>
              <a:rPr lang="en-US" sz="4400" dirty="0">
                <a:latin typeface="Calibri"/>
                <a:cs typeface="Calibri"/>
              </a:rPr>
              <a:t>understand that “law” carried several </a:t>
            </a:r>
            <a:r>
              <a:rPr lang="en-US" sz="4400" dirty="0" smtClean="0">
                <a:latin typeface="Calibri"/>
                <a:cs typeface="Calibri"/>
              </a:rPr>
              <a:t>meanings.</a:t>
            </a:r>
          </a:p>
          <a:p>
            <a:pPr algn="ctr">
              <a:lnSpc>
                <a:spcPct val="90000"/>
              </a:lnSpc>
            </a:pPr>
            <a:r>
              <a:rPr lang="en-US" sz="4400" dirty="0" smtClean="0">
                <a:latin typeface="Calibri"/>
                <a:cs typeface="Calibri"/>
              </a:rPr>
              <a:t>Laws </a:t>
            </a:r>
            <a:r>
              <a:rPr lang="en-US" sz="4400" dirty="0">
                <a:latin typeface="Calibri"/>
                <a:cs typeface="Calibri"/>
              </a:rPr>
              <a:t>such as the Ten Commandments are in force for all people at all times. But </a:t>
            </a:r>
            <a:r>
              <a:rPr lang="en-US" sz="4400" dirty="0" smtClean="0">
                <a:latin typeface="Calibri"/>
                <a:cs typeface="Calibri"/>
              </a:rPr>
              <a:t>Paul did not consider other </a:t>
            </a:r>
            <a:r>
              <a:rPr lang="en-US" sz="4400" dirty="0">
                <a:latin typeface="Calibri"/>
                <a:cs typeface="Calibri"/>
              </a:rPr>
              <a:t>kinds of laws in the Old Testament and in Jewish culture to be in force for Christians.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409069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Paul and the Law</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Moral and Ceremonial</a:t>
            </a:r>
            <a:endParaRPr lang="en-US" sz="3200" dirty="0">
              <a:latin typeface="Cambria" charset="0"/>
              <a:cs typeface="Cambria" charset="0"/>
            </a:endParaRPr>
          </a:p>
        </p:txBody>
      </p:sp>
      <p:sp>
        <p:nvSpPr>
          <p:cNvPr id="6" name="Text Box 3"/>
          <p:cNvSpPr txBox="1">
            <a:spLocks noChangeArrowheads="1"/>
          </p:cNvSpPr>
          <p:nvPr/>
        </p:nvSpPr>
        <p:spPr bwMode="auto">
          <a:xfrm>
            <a:off x="0" y="1271347"/>
            <a:ext cx="91440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Paul used </a:t>
            </a:r>
            <a:r>
              <a:rPr lang="en-US" sz="4400" dirty="0">
                <a:latin typeface="Calibri"/>
                <a:cs typeface="Calibri"/>
              </a:rPr>
              <a:t>the word </a:t>
            </a:r>
            <a:r>
              <a:rPr lang="en-US" sz="4400" i="1" dirty="0">
                <a:latin typeface="Calibri"/>
                <a:cs typeface="Calibri"/>
              </a:rPr>
              <a:t>law </a:t>
            </a:r>
            <a:r>
              <a:rPr lang="en-US" sz="4400" dirty="0" smtClean="0">
                <a:latin typeface="Calibri"/>
                <a:cs typeface="Calibri"/>
              </a:rPr>
              <a:t>to </a:t>
            </a:r>
            <a:r>
              <a:rPr lang="en-US" sz="4400" dirty="0">
                <a:latin typeface="Calibri"/>
                <a:cs typeface="Calibri"/>
              </a:rPr>
              <a:t>rules for religious ceremonies, civil law, health laws, and purification </a:t>
            </a:r>
            <a:r>
              <a:rPr lang="en-US" sz="4400" dirty="0" smtClean="0">
                <a:latin typeface="Calibri"/>
                <a:cs typeface="Calibri"/>
              </a:rPr>
              <a:t>laws.</a:t>
            </a:r>
          </a:p>
          <a:p>
            <a:pPr algn="ctr">
              <a:lnSpc>
                <a:spcPct val="90000"/>
              </a:lnSpc>
            </a:pPr>
            <a:r>
              <a:rPr lang="en-US" sz="4400" dirty="0" smtClean="0">
                <a:latin typeface="Calibri"/>
                <a:cs typeface="Calibri"/>
              </a:rPr>
              <a:t>He </a:t>
            </a:r>
            <a:r>
              <a:rPr lang="en-US" sz="4400" dirty="0">
                <a:latin typeface="Calibri"/>
                <a:cs typeface="Calibri"/>
              </a:rPr>
              <a:t>wrote about being “under the law” </a:t>
            </a:r>
            <a:r>
              <a:rPr lang="en-US" sz="4400" i="1" dirty="0">
                <a:latin typeface="Calibri"/>
                <a:cs typeface="Calibri"/>
              </a:rPr>
              <a:t>(</a:t>
            </a:r>
            <a:r>
              <a:rPr lang="en-US" sz="4400" i="1" dirty="0" smtClean="0">
                <a:latin typeface="Calibri"/>
                <a:cs typeface="Calibri"/>
              </a:rPr>
              <a:t>Rom </a:t>
            </a:r>
            <a:r>
              <a:rPr lang="en-US" sz="4400" i="1" dirty="0">
                <a:latin typeface="Calibri"/>
                <a:cs typeface="Calibri"/>
              </a:rPr>
              <a:t>3:19) </a:t>
            </a:r>
            <a:r>
              <a:rPr lang="en-US" sz="4400" dirty="0">
                <a:latin typeface="Calibri"/>
                <a:cs typeface="Calibri"/>
              </a:rPr>
              <a:t>and </a:t>
            </a:r>
            <a:r>
              <a:rPr lang="en-US" sz="4400" dirty="0" smtClean="0">
                <a:latin typeface="Calibri"/>
                <a:cs typeface="Calibri"/>
              </a:rPr>
              <a:t>“</a:t>
            </a:r>
            <a:r>
              <a:rPr lang="en-US" sz="4400" dirty="0">
                <a:latin typeface="Calibri"/>
                <a:cs typeface="Calibri"/>
              </a:rPr>
              <a:t>released from the law” </a:t>
            </a:r>
            <a:r>
              <a:rPr lang="en-US" sz="4400" i="1" dirty="0">
                <a:latin typeface="Calibri"/>
                <a:cs typeface="Calibri"/>
              </a:rPr>
              <a:t>(</a:t>
            </a:r>
            <a:r>
              <a:rPr lang="en-US" sz="4400" i="1" dirty="0" smtClean="0">
                <a:latin typeface="Calibri"/>
                <a:cs typeface="Calibri"/>
              </a:rPr>
              <a:t>Rom </a:t>
            </a:r>
            <a:r>
              <a:rPr lang="en-US" sz="4400" i="1" dirty="0">
                <a:latin typeface="Calibri"/>
                <a:cs typeface="Calibri"/>
              </a:rPr>
              <a:t>7:6, NIV</a:t>
            </a:r>
            <a:r>
              <a:rPr lang="en-US" sz="4400" i="1" dirty="0" smtClean="0">
                <a:latin typeface="Calibri"/>
                <a:cs typeface="Calibri"/>
              </a:rPr>
              <a:t>); </a:t>
            </a:r>
            <a:r>
              <a:rPr lang="en-US" sz="4400" dirty="0" smtClean="0">
                <a:latin typeface="Calibri"/>
                <a:cs typeface="Calibri"/>
              </a:rPr>
              <a:t>“</a:t>
            </a:r>
            <a:r>
              <a:rPr lang="en-US" sz="4400" dirty="0">
                <a:latin typeface="Calibri"/>
                <a:cs typeface="Calibri"/>
              </a:rPr>
              <a:t>law of sin” </a:t>
            </a:r>
            <a:r>
              <a:rPr lang="en-US" sz="4400" i="1" dirty="0">
                <a:latin typeface="Calibri"/>
                <a:cs typeface="Calibri"/>
              </a:rPr>
              <a:t>(</a:t>
            </a:r>
            <a:r>
              <a:rPr lang="en-US" sz="4400" i="1" dirty="0" err="1" smtClean="0">
                <a:latin typeface="Calibri"/>
                <a:cs typeface="Calibri"/>
              </a:rPr>
              <a:t>vs</a:t>
            </a:r>
            <a:r>
              <a:rPr lang="en-US" sz="4400" i="1" dirty="0" smtClean="0">
                <a:latin typeface="Calibri"/>
                <a:cs typeface="Calibri"/>
              </a:rPr>
              <a:t> </a:t>
            </a:r>
            <a:r>
              <a:rPr lang="en-US" sz="4400" i="1" dirty="0">
                <a:latin typeface="Calibri"/>
                <a:cs typeface="Calibri"/>
              </a:rPr>
              <a:t>25</a:t>
            </a:r>
            <a:r>
              <a:rPr lang="en-US" sz="4400" i="1" dirty="0" smtClean="0">
                <a:latin typeface="Calibri"/>
                <a:cs typeface="Calibri"/>
              </a:rPr>
              <a:t>), </a:t>
            </a:r>
            <a:r>
              <a:rPr lang="en-US" sz="4400" dirty="0" smtClean="0">
                <a:latin typeface="Calibri"/>
                <a:cs typeface="Calibri"/>
              </a:rPr>
              <a:t>also </a:t>
            </a:r>
            <a:r>
              <a:rPr lang="en-US" sz="4400" dirty="0">
                <a:latin typeface="Calibri"/>
                <a:cs typeface="Calibri"/>
              </a:rPr>
              <a:t>“law [that] is holy</a:t>
            </a:r>
            <a:r>
              <a:rPr lang="en-US" sz="4400" dirty="0" smtClean="0">
                <a:latin typeface="Calibri"/>
                <a:cs typeface="Calibri"/>
              </a:rPr>
              <a:t>”</a:t>
            </a:r>
          </a:p>
          <a:p>
            <a:pPr algn="ctr">
              <a:lnSpc>
                <a:spcPct val="90000"/>
              </a:lnSpc>
            </a:pPr>
            <a:r>
              <a:rPr lang="en-US" sz="4400" i="1" dirty="0" smtClean="0">
                <a:latin typeface="Calibri"/>
                <a:cs typeface="Calibri"/>
              </a:rPr>
              <a:t>(</a:t>
            </a:r>
            <a:r>
              <a:rPr lang="en-US" sz="4400" i="1" dirty="0" err="1" smtClean="0">
                <a:latin typeface="Calibri"/>
                <a:cs typeface="Calibri"/>
              </a:rPr>
              <a:t>vs</a:t>
            </a:r>
            <a:r>
              <a:rPr lang="en-US" sz="4400" i="1" dirty="0" smtClean="0">
                <a:latin typeface="Calibri"/>
                <a:cs typeface="Calibri"/>
              </a:rPr>
              <a:t> 12); </a:t>
            </a:r>
            <a:r>
              <a:rPr lang="en-US" sz="4400" dirty="0" smtClean="0">
                <a:latin typeface="Calibri"/>
                <a:cs typeface="Calibri"/>
              </a:rPr>
              <a:t>the </a:t>
            </a:r>
            <a:r>
              <a:rPr lang="en-US" sz="4400" dirty="0">
                <a:latin typeface="Calibri"/>
                <a:cs typeface="Calibri"/>
              </a:rPr>
              <a:t>“law of Moses” </a:t>
            </a:r>
            <a:r>
              <a:rPr lang="en-US" sz="4400" i="1" dirty="0">
                <a:latin typeface="Calibri"/>
                <a:cs typeface="Calibri"/>
              </a:rPr>
              <a:t>(1 </a:t>
            </a:r>
            <a:r>
              <a:rPr lang="en-US" sz="4400" i="1" dirty="0" err="1" smtClean="0">
                <a:latin typeface="Calibri"/>
                <a:cs typeface="Calibri"/>
              </a:rPr>
              <a:t>Cor</a:t>
            </a:r>
            <a:r>
              <a:rPr lang="en-US" sz="4400" i="1" dirty="0" smtClean="0">
                <a:latin typeface="Calibri"/>
                <a:cs typeface="Calibri"/>
              </a:rPr>
              <a:t> </a:t>
            </a:r>
            <a:r>
              <a:rPr lang="en-US" sz="4400" i="1" dirty="0">
                <a:latin typeface="Calibri"/>
                <a:cs typeface="Calibri"/>
              </a:rPr>
              <a:t>9:</a:t>
            </a:r>
            <a:r>
              <a:rPr lang="en-US" sz="4400" i="1" dirty="0" smtClean="0">
                <a:latin typeface="Calibri"/>
                <a:cs typeface="Calibri"/>
              </a:rPr>
              <a:t>9), </a:t>
            </a:r>
            <a:r>
              <a:rPr lang="en-US" sz="4400" dirty="0" smtClean="0">
                <a:latin typeface="Calibri"/>
                <a:cs typeface="Calibri"/>
              </a:rPr>
              <a:t>also </a:t>
            </a:r>
            <a:r>
              <a:rPr lang="en-US" sz="4400" dirty="0">
                <a:latin typeface="Calibri"/>
                <a:cs typeface="Calibri"/>
              </a:rPr>
              <a:t>the “law of God” </a:t>
            </a:r>
            <a:r>
              <a:rPr lang="en-US" sz="4400" i="1" dirty="0">
                <a:latin typeface="Calibri"/>
                <a:cs typeface="Calibri"/>
              </a:rPr>
              <a:t>(</a:t>
            </a:r>
            <a:r>
              <a:rPr lang="en-US" sz="4400" i="1" dirty="0" smtClean="0">
                <a:latin typeface="Calibri"/>
                <a:cs typeface="Calibri"/>
              </a:rPr>
              <a:t>Rom </a:t>
            </a:r>
            <a:r>
              <a:rPr lang="en-US" sz="4400" i="1" dirty="0">
                <a:latin typeface="Calibri"/>
                <a:cs typeface="Calibri"/>
              </a:rPr>
              <a:t>7:25). </a:t>
            </a:r>
            <a:endParaRPr lang="en-US" sz="4400" dirty="0">
              <a:latin typeface="Calibri"/>
              <a:cs typeface="Calibri"/>
            </a:endParaRPr>
          </a:p>
        </p:txBody>
      </p:sp>
    </p:spTree>
    <p:extLst>
      <p:ext uri="{BB962C8B-B14F-4D97-AF65-F5344CB8AC3E}">
        <p14:creationId xmlns:p14="http://schemas.microsoft.com/office/powerpoint/2010/main" val="3024891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409069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Paul and the Law</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Moral and Ceremonial</a:t>
            </a:r>
            <a:endParaRPr lang="en-US" sz="3200" dirty="0">
              <a:latin typeface="Cambria" charset="0"/>
              <a:cs typeface="Cambria" charset="0"/>
            </a:endParaRPr>
          </a:p>
        </p:txBody>
      </p:sp>
      <p:sp>
        <p:nvSpPr>
          <p:cNvPr id="6" name="Text Box 3"/>
          <p:cNvSpPr txBox="1">
            <a:spLocks noChangeArrowheads="1"/>
          </p:cNvSpPr>
          <p:nvPr/>
        </p:nvSpPr>
        <p:spPr bwMode="auto">
          <a:xfrm>
            <a:off x="179512" y="1271347"/>
            <a:ext cx="8712968" cy="508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Paul realized that the ceremonial laws, detailing how one approached God through priesthood, Hebrew sanctuary, and sacrifices, ceased to be valid after the </a:t>
            </a:r>
            <a:r>
              <a:rPr lang="en-US" sz="4400" dirty="0" smtClean="0">
                <a:latin typeface="Calibri"/>
                <a:cs typeface="Calibri"/>
              </a:rPr>
              <a:t>Crucifixion.</a:t>
            </a:r>
          </a:p>
          <a:p>
            <a:pPr algn="ctr">
              <a:lnSpc>
                <a:spcPct val="90000"/>
              </a:lnSpc>
              <a:spcBef>
                <a:spcPts val="1200"/>
              </a:spcBef>
            </a:pPr>
            <a:r>
              <a:rPr lang="en-US" sz="4400" dirty="0" smtClean="0">
                <a:latin typeface="Calibri"/>
                <a:cs typeface="Calibri"/>
              </a:rPr>
              <a:t>They </a:t>
            </a:r>
            <a:r>
              <a:rPr lang="en-US" sz="4400" dirty="0">
                <a:latin typeface="Calibri"/>
                <a:cs typeface="Calibri"/>
              </a:rPr>
              <a:t>had served their purpose in their time but were now no longer needed. </a:t>
            </a:r>
          </a:p>
        </p:txBody>
      </p:sp>
    </p:spTree>
    <p:extLst>
      <p:ext uri="{BB962C8B-B14F-4D97-AF65-F5344CB8AC3E}">
        <p14:creationId xmlns:p14="http://schemas.microsoft.com/office/powerpoint/2010/main" val="1164355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409069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Paul and the Law</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Moral and Ceremonial</a:t>
            </a:r>
            <a:endParaRPr lang="en-US" sz="3200" dirty="0">
              <a:latin typeface="Cambria" charset="0"/>
              <a:cs typeface="Cambria" charset="0"/>
            </a:endParaRPr>
          </a:p>
        </p:txBody>
      </p:sp>
      <p:sp>
        <p:nvSpPr>
          <p:cNvPr id="6" name="Text Box 3"/>
          <p:cNvSpPr txBox="1">
            <a:spLocks noChangeArrowheads="1"/>
          </p:cNvSpPr>
          <p:nvPr/>
        </p:nvSpPr>
        <p:spPr bwMode="auto">
          <a:xfrm>
            <a:off x="256340" y="1271347"/>
            <a:ext cx="8708148" cy="447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With </a:t>
            </a:r>
            <a:r>
              <a:rPr lang="en-US" sz="4400" dirty="0">
                <a:latin typeface="Calibri"/>
                <a:cs typeface="Calibri"/>
              </a:rPr>
              <a:t>the moral law expressed by the Ten Commandments, </a:t>
            </a:r>
            <a:r>
              <a:rPr lang="en-US" sz="4400" dirty="0" smtClean="0">
                <a:latin typeface="Calibri"/>
                <a:cs typeface="Calibri"/>
              </a:rPr>
              <a:t>however</a:t>
            </a:r>
            <a:r>
              <a:rPr lang="en-US" sz="4400" dirty="0">
                <a:latin typeface="Calibri"/>
                <a:cs typeface="Calibri"/>
              </a:rPr>
              <a:t>, matters are </a:t>
            </a:r>
            <a:r>
              <a:rPr lang="en-US" sz="4400" dirty="0" smtClean="0">
                <a:latin typeface="Calibri"/>
                <a:cs typeface="Calibri"/>
              </a:rPr>
              <a:t>different.</a:t>
            </a:r>
          </a:p>
          <a:p>
            <a:pPr algn="ctr">
              <a:lnSpc>
                <a:spcPct val="90000"/>
              </a:lnSpc>
              <a:spcBef>
                <a:spcPts val="1200"/>
              </a:spcBef>
            </a:pPr>
            <a:r>
              <a:rPr lang="en-US" sz="4400" dirty="0" smtClean="0">
                <a:latin typeface="Calibri"/>
                <a:cs typeface="Calibri"/>
              </a:rPr>
              <a:t>Having </a:t>
            </a:r>
            <a:r>
              <a:rPr lang="en-US" sz="4400" dirty="0">
                <a:latin typeface="Calibri"/>
                <a:cs typeface="Calibri"/>
              </a:rPr>
              <a:t>written against the </a:t>
            </a:r>
            <a:r>
              <a:rPr lang="en-US" sz="4400" dirty="0" smtClean="0">
                <a:latin typeface="Calibri"/>
                <a:cs typeface="Calibri"/>
              </a:rPr>
              <a:t>practice </a:t>
            </a:r>
            <a:r>
              <a:rPr lang="en-US" sz="4400" dirty="0">
                <a:latin typeface="Calibri"/>
                <a:cs typeface="Calibri"/>
              </a:rPr>
              <a:t>of sin, Paul would not in any way have diminished the very law that defines what sin is. </a:t>
            </a:r>
          </a:p>
        </p:txBody>
      </p:sp>
    </p:spTree>
    <p:extLst>
      <p:ext uri="{BB962C8B-B14F-4D97-AF65-F5344CB8AC3E}">
        <p14:creationId xmlns:p14="http://schemas.microsoft.com/office/powerpoint/2010/main" val="1174549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31963" y="42863"/>
            <a:ext cx="695786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Paul: Mission and Message</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Paul and the Cross and Resurrection</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931706" y="1394772"/>
            <a:ext cx="5232582" cy="3924437"/>
          </a:xfrm>
          <a:prstGeom prst="rect">
            <a:avLst/>
          </a:prstGeom>
        </p:spPr>
      </p:pic>
      <p:sp>
        <p:nvSpPr>
          <p:cNvPr id="3" name="Rectangle 2"/>
          <p:cNvSpPr/>
          <p:nvPr/>
        </p:nvSpPr>
        <p:spPr bwMode="auto">
          <a:xfrm>
            <a:off x="1763688" y="1268760"/>
            <a:ext cx="5472608"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273050" y="1295400"/>
            <a:ext cx="8619430" cy="543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1 Corinthians 2:2; 15:14, 18 NKJV</a:t>
            </a:r>
            <a:endParaRPr lang="en-US" dirty="0">
              <a:latin typeface="Cambria" charset="0"/>
              <a:cs typeface="Cambria" charset="0"/>
            </a:endParaRPr>
          </a:p>
          <a:p>
            <a:pPr algn="ctr" eaLnBrk="1" hangingPunct="1">
              <a:lnSpc>
                <a:spcPct val="90000"/>
              </a:lnSpc>
            </a:pPr>
            <a:r>
              <a:rPr lang="en-US" altLang="ja-JP" sz="4400" cap="small" dirty="0" smtClean="0">
                <a:latin typeface="Calibri"/>
                <a:cs typeface="Calibri"/>
              </a:rPr>
              <a:t>“</a:t>
            </a:r>
            <a:r>
              <a:rPr lang="en-US" altLang="ja-JP" sz="4400" b="1" cap="small" dirty="0" smtClean="0">
                <a:latin typeface="Calibri"/>
                <a:cs typeface="Calibri"/>
              </a:rPr>
              <a:t>For</a:t>
            </a:r>
            <a:r>
              <a:rPr lang="en-US" altLang="ja-JP" sz="4400" cap="small" dirty="0" smtClean="0">
                <a:latin typeface="Calibri"/>
                <a:cs typeface="Calibri"/>
              </a:rPr>
              <a:t> </a:t>
            </a:r>
            <a:r>
              <a:rPr lang="en-US" sz="4400" dirty="0" smtClean="0">
                <a:latin typeface="Calibri" charset="0"/>
                <a:cs typeface="Calibri" charset="0"/>
              </a:rPr>
              <a:t>I determine not to know anything among you except Jesus Christ and Him crucified.... And if Christ is not risen, then our preaching is empty and your faith is also empty. ...</a:t>
            </a:r>
          </a:p>
          <a:p>
            <a:pPr algn="ctr" eaLnBrk="1" hangingPunct="1">
              <a:lnSpc>
                <a:spcPct val="90000"/>
              </a:lnSpc>
            </a:pPr>
            <a:r>
              <a:rPr lang="en-US" sz="4400" dirty="0" smtClean="0">
                <a:latin typeface="Calibri" charset="0"/>
                <a:cs typeface="Calibri" charset="0"/>
              </a:rPr>
              <a:t>Then also those who have fallen asleep in Christ have perished.”</a:t>
            </a:r>
            <a:endParaRPr lang="en-US" sz="4400" dirty="0">
              <a:latin typeface="Calibri" charset="0"/>
              <a:cs typeface="Calibri" charset="0"/>
            </a:endParaRPr>
          </a:p>
        </p:txBody>
      </p:sp>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10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hidden"/>
                                      </p:to>
                                    </p:set>
                                  </p:childTnLst>
                                </p:cTn>
                              </p:par>
                              <p:par>
                                <p:cTn id="25" presetID="16" presetClass="entr" presetSubtype="37"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2000"/>
                                        <p:tgtEl>
                                          <p:spTgt spid="2"/>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P spid="6" grpId="0" build="p"/>
      <p:bldP spid="6" grpI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5.3Q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 y="0"/>
            <a:ext cx="9144000" cy="6858000"/>
          </a:xfrm>
          <a:prstGeom prst="rect">
            <a:avLst/>
          </a:prstGeom>
        </p:spPr>
      </p:pic>
      <p:sp>
        <p:nvSpPr>
          <p:cNvPr id="5" name="Text Box 90"/>
          <p:cNvSpPr txBox="1">
            <a:spLocks noChangeArrowheads="1"/>
          </p:cNvSpPr>
          <p:nvPr/>
        </p:nvSpPr>
        <p:spPr bwMode="auto">
          <a:xfrm>
            <a:off x="4326643" y="6381750"/>
            <a:ext cx="4784020" cy="461665"/>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err="1" smtClean="0">
                <a:effectLst>
                  <a:glow rad="50800">
                    <a:schemeClr val="bg1"/>
                  </a:glow>
                </a:effectLst>
                <a:latin typeface="Calibri" charset="0"/>
                <a:cs typeface="Arial" charset="0"/>
              </a:rPr>
              <a:t>Børge</a:t>
            </a:r>
            <a:r>
              <a:rPr lang="en-US" sz="2400" b="1" dirty="0" smtClean="0">
                <a:effectLst>
                  <a:glow rad="50800">
                    <a:schemeClr val="bg1"/>
                  </a:glow>
                </a:effectLst>
                <a:latin typeface="Calibri" charset="0"/>
                <a:cs typeface="Arial" charset="0"/>
              </a:rPr>
              <a:t> </a:t>
            </a:r>
            <a:r>
              <a:rPr lang="en-US" sz="2400" b="1" dirty="0" err="1" smtClean="0">
                <a:effectLst>
                  <a:glow rad="50800">
                    <a:schemeClr val="bg1"/>
                  </a:glow>
                </a:effectLst>
                <a:latin typeface="Calibri" charset="0"/>
                <a:cs typeface="Arial" charset="0"/>
              </a:rPr>
              <a:t>Schantz</a:t>
            </a:r>
            <a:r>
              <a:rPr lang="en-US" sz="2400" b="1" dirty="0" smtClean="0">
                <a:effectLst>
                  <a:glow rad="50800">
                    <a:schemeClr val="bg1"/>
                  </a:glow>
                </a:effectLst>
                <a:latin typeface="Calibri" charset="0"/>
                <a:cs typeface="Arial" charset="0"/>
              </a:rPr>
              <a:t>, </a:t>
            </a:r>
            <a:r>
              <a:rPr lang="en-US" sz="2400" i="1" dirty="0" smtClean="0">
                <a:effectLst>
                  <a:glow rad="50800">
                    <a:schemeClr val="bg1"/>
                  </a:glow>
                </a:effectLst>
                <a:latin typeface="Calibri" charset="0"/>
                <a:cs typeface="Arial" charset="0"/>
              </a:rPr>
              <a:t>Principal Contributor</a:t>
            </a:r>
            <a:endParaRPr lang="en-US" sz="3600" i="1" dirty="0" smtClean="0">
              <a:effectLst>
                <a:glow rad="50800">
                  <a:schemeClr val="bg1"/>
                </a:glow>
              </a:effectLst>
              <a:latin typeface="Calibri" charset="0"/>
              <a:cs typeface="Arial" charset="0"/>
            </a:endParaRPr>
          </a:p>
        </p:txBody>
      </p:sp>
      <p:sp>
        <p:nvSpPr>
          <p:cNvPr id="3" name="TextBox 2"/>
          <p:cNvSpPr txBox="1"/>
          <p:nvPr/>
        </p:nvSpPr>
        <p:spPr>
          <a:xfrm>
            <a:off x="755576" y="1268760"/>
            <a:ext cx="6239998" cy="1791259"/>
          </a:xfrm>
          <a:prstGeom prst="rect">
            <a:avLst/>
          </a:prstGeom>
          <a:noFill/>
        </p:spPr>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nSpc>
                <a:spcPct val="70000"/>
              </a:lnSpc>
              <a:defRPr/>
            </a:pPr>
            <a:r>
              <a:rPr lang="en-US" sz="7200" kern="1300" cap="small" dirty="0" smtClean="0">
                <a:ln w="50800"/>
                <a:effectLst>
                  <a:glow rad="50800">
                    <a:schemeClr val="bg1"/>
                  </a:glow>
                  <a:outerShdw blurRad="88900" dist="63500" dir="2700000" algn="tl" rotWithShape="0">
                    <a:srgbClr val="000000"/>
                  </a:outerShdw>
                </a:effectLst>
                <a:latin typeface="Cambria"/>
                <a:cs typeface="Cambria"/>
              </a:rPr>
              <a:t>Biblical</a:t>
            </a:r>
            <a:endParaRPr lang="en-US" sz="8800" kern="1300" cap="small" dirty="0">
              <a:ln w="50800"/>
              <a:effectLst>
                <a:glow rad="50800">
                  <a:schemeClr val="bg1"/>
                </a:glow>
                <a:outerShdw blurRad="88900" dist="63500" dir="2700000" algn="tl" rotWithShape="0">
                  <a:srgbClr val="000000"/>
                </a:outerShdw>
              </a:effectLst>
              <a:latin typeface="Cambria"/>
              <a:cs typeface="Cambria"/>
            </a:endParaRPr>
          </a:p>
          <a:p>
            <a:pPr>
              <a:lnSpc>
                <a:spcPct val="70000"/>
              </a:lnSpc>
              <a:defRPr/>
            </a:pPr>
            <a:r>
              <a:rPr lang="en-US" sz="8800" b="1" kern="1300" cap="small" dirty="0" smtClean="0">
                <a:ln w="50800"/>
                <a:effectLst>
                  <a:glow rad="50800">
                    <a:schemeClr val="bg1"/>
                  </a:glow>
                  <a:outerShdw blurRad="88900" dist="63500" dir="2700000" algn="tl" rotWithShape="0">
                    <a:srgbClr val="000000"/>
                  </a:outerShdw>
                </a:effectLst>
                <a:latin typeface="Cambria"/>
                <a:cs typeface="Cambria"/>
              </a:rPr>
              <a:t>Missionaries</a:t>
            </a:r>
            <a:endParaRPr lang="en-US" sz="8800" b="1" kern="1300" cap="small" dirty="0">
              <a:ln w="50800"/>
              <a:effectLst>
                <a:glow rad="50800">
                  <a:schemeClr val="bg1"/>
                </a:glow>
                <a:outerShdw blurRad="88900" dist="63500" dir="2700000" algn="tl" rotWithShape="0">
                  <a:srgbClr val="000000"/>
                </a:outerShdw>
              </a:effectLst>
              <a:latin typeface="Cambria"/>
              <a:cs typeface="Cambri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684400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Paul and the Cross and Resurrection</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Crucial to the Gospel</a:t>
            </a:r>
            <a:endParaRPr lang="en-US" sz="3600" dirty="0">
              <a:latin typeface="Cambria" charset="0"/>
              <a:cs typeface="Cambria" charset="0"/>
            </a:endParaRPr>
          </a:p>
        </p:txBody>
      </p:sp>
      <p:sp>
        <p:nvSpPr>
          <p:cNvPr id="7" name="Text Box 7"/>
          <p:cNvSpPr txBox="1">
            <a:spLocks noChangeArrowheads="1"/>
          </p:cNvSpPr>
          <p:nvPr/>
        </p:nvSpPr>
        <p:spPr bwMode="auto">
          <a:xfrm>
            <a:off x="0" y="1410021"/>
            <a:ext cx="9144000" cy="43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b="1" cap="small" dirty="0" smtClean="0">
                <a:latin typeface="Calibri"/>
                <a:cs typeface="Calibri"/>
              </a:rPr>
              <a:t>Paul</a:t>
            </a:r>
            <a:r>
              <a:rPr lang="en-US" sz="4400" dirty="0" smtClean="0">
                <a:latin typeface="Calibri" charset="0"/>
                <a:cs typeface="Calibri" charset="0"/>
              </a:rPr>
              <a:t> </a:t>
            </a:r>
            <a:r>
              <a:rPr lang="en-US" sz="4400" dirty="0" smtClean="0">
                <a:latin typeface="Calibri"/>
                <a:cs typeface="Calibri"/>
              </a:rPr>
              <a:t>didn’t </a:t>
            </a:r>
            <a:r>
              <a:rPr lang="en-US" sz="4400" dirty="0">
                <a:latin typeface="Calibri"/>
                <a:cs typeface="Calibri"/>
              </a:rPr>
              <a:t>teach the Cross in a vacuum; instead, he taught it in the context of other teachings, as well</a:t>
            </a:r>
            <a:r>
              <a:rPr lang="en-US" sz="4400" dirty="0" smtClean="0">
                <a:latin typeface="Calibri"/>
                <a:cs typeface="Calibri"/>
              </a:rPr>
              <a:t>;</a:t>
            </a:r>
          </a:p>
          <a:p>
            <a:pPr algn="ctr">
              <a:lnSpc>
                <a:spcPct val="90000"/>
              </a:lnSpc>
            </a:pPr>
            <a:r>
              <a:rPr lang="en-US" sz="4400" dirty="0" smtClean="0">
                <a:latin typeface="Calibri"/>
                <a:cs typeface="Calibri"/>
              </a:rPr>
              <a:t>and </a:t>
            </a:r>
            <a:r>
              <a:rPr lang="en-US" sz="4400" dirty="0">
                <a:latin typeface="Calibri"/>
                <a:cs typeface="Calibri"/>
              </a:rPr>
              <a:t>one of them, perhaps the one most intricately linked to the Cross, was the Resurrection, without which the Cross would have been in vain.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684400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Paul and the Cross and Resurrection</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Crucial to the Gospel</a:t>
            </a:r>
            <a:endParaRPr lang="en-US" sz="3600" dirty="0">
              <a:latin typeface="Cambria" charset="0"/>
              <a:cs typeface="Cambria" charset="0"/>
            </a:endParaRPr>
          </a:p>
        </p:txBody>
      </p:sp>
      <p:sp>
        <p:nvSpPr>
          <p:cNvPr id="7" name="Text Box 7"/>
          <p:cNvSpPr txBox="1">
            <a:spLocks noChangeArrowheads="1"/>
          </p:cNvSpPr>
          <p:nvPr/>
        </p:nvSpPr>
        <p:spPr bwMode="auto">
          <a:xfrm>
            <a:off x="432048" y="1268760"/>
            <a:ext cx="8532440" cy="539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nSpc>
                <a:spcPct val="90000"/>
              </a:lnSpc>
              <a:spcBef>
                <a:spcPts val="1200"/>
              </a:spcBef>
            </a:pPr>
            <a:r>
              <a:rPr lang="en-US" sz="4400" dirty="0">
                <a:latin typeface="Calibri"/>
                <a:cs typeface="Calibri"/>
              </a:rPr>
              <a:t>Paul emphasized repeatedly that: </a:t>
            </a:r>
          </a:p>
          <a:p>
            <a:pPr>
              <a:lnSpc>
                <a:spcPct val="90000"/>
              </a:lnSpc>
              <a:spcBef>
                <a:spcPts val="1200"/>
              </a:spcBef>
            </a:pPr>
            <a:r>
              <a:rPr lang="en-US" sz="4400" dirty="0" smtClean="0">
                <a:latin typeface="Calibri"/>
                <a:cs typeface="Calibri"/>
              </a:rPr>
              <a:t>1. Only </a:t>
            </a:r>
            <a:r>
              <a:rPr lang="en-US" sz="4400" dirty="0">
                <a:latin typeface="Calibri"/>
                <a:cs typeface="Calibri"/>
              </a:rPr>
              <a:t>God has immortality </a:t>
            </a:r>
            <a:r>
              <a:rPr lang="en-US" sz="4400" i="1" dirty="0">
                <a:latin typeface="Calibri"/>
                <a:cs typeface="Calibri"/>
              </a:rPr>
              <a:t>(1 Tim. 6:16</a:t>
            </a:r>
            <a:r>
              <a:rPr lang="en-US" sz="4400" i="1" dirty="0" smtClean="0">
                <a:latin typeface="Calibri"/>
                <a:cs typeface="Calibri"/>
              </a:rPr>
              <a:t>)</a:t>
            </a:r>
            <a:r>
              <a:rPr lang="en-US" sz="4400" i="1" dirty="0">
                <a:latin typeface="Calibri"/>
                <a:cs typeface="Calibri"/>
              </a:rPr>
              <a:t>.</a:t>
            </a:r>
            <a:endParaRPr lang="en-US" sz="4400" i="1" dirty="0" smtClean="0">
              <a:latin typeface="Calibri"/>
              <a:cs typeface="Calibri"/>
            </a:endParaRPr>
          </a:p>
          <a:p>
            <a:pPr>
              <a:lnSpc>
                <a:spcPct val="90000"/>
              </a:lnSpc>
              <a:spcBef>
                <a:spcPts val="1200"/>
              </a:spcBef>
            </a:pPr>
            <a:r>
              <a:rPr lang="en-US" sz="4400" dirty="0" smtClean="0">
                <a:latin typeface="Calibri"/>
                <a:cs typeface="Calibri"/>
              </a:rPr>
              <a:t>2</a:t>
            </a:r>
            <a:r>
              <a:rPr lang="en-US" sz="4400" dirty="0">
                <a:latin typeface="Calibri"/>
                <a:cs typeface="Calibri"/>
              </a:rPr>
              <a:t>. Immortality is a gift from God to the saved </a:t>
            </a:r>
            <a:r>
              <a:rPr lang="en-US" sz="4400" i="1" dirty="0">
                <a:latin typeface="Calibri"/>
                <a:cs typeface="Calibri"/>
              </a:rPr>
              <a:t>(1 Thess. 4:16</a:t>
            </a:r>
            <a:r>
              <a:rPr lang="en-US" sz="4400" i="1" dirty="0" smtClean="0">
                <a:latin typeface="Calibri"/>
                <a:cs typeface="Calibri"/>
              </a:rPr>
              <a:t>)</a:t>
            </a:r>
            <a:r>
              <a:rPr lang="en-US" sz="4400" i="1" dirty="0">
                <a:latin typeface="Calibri"/>
                <a:cs typeface="Calibri"/>
              </a:rPr>
              <a:t>.</a:t>
            </a:r>
            <a:endParaRPr lang="en-US" sz="4400" i="1" dirty="0" smtClean="0">
              <a:latin typeface="Calibri"/>
              <a:cs typeface="Calibri"/>
            </a:endParaRPr>
          </a:p>
          <a:p>
            <a:pPr>
              <a:lnSpc>
                <a:spcPct val="90000"/>
              </a:lnSpc>
              <a:spcBef>
                <a:spcPts val="1200"/>
              </a:spcBef>
            </a:pPr>
            <a:r>
              <a:rPr lang="en-US" sz="4400" dirty="0" smtClean="0">
                <a:latin typeface="Calibri"/>
                <a:cs typeface="Calibri"/>
              </a:rPr>
              <a:t>3</a:t>
            </a:r>
            <a:r>
              <a:rPr lang="en-US" sz="4400" dirty="0">
                <a:latin typeface="Calibri"/>
                <a:cs typeface="Calibri"/>
              </a:rPr>
              <a:t>. Death is a sleep until Christ returns </a:t>
            </a:r>
            <a:r>
              <a:rPr lang="en-US" sz="4400" i="1" dirty="0">
                <a:latin typeface="Calibri"/>
                <a:cs typeface="Calibri"/>
              </a:rPr>
              <a:t>(1 Thess. 4:13–15; 1 Cor. 15:6, </a:t>
            </a:r>
            <a:r>
              <a:rPr lang="en-US" sz="4400" i="1" dirty="0" smtClean="0">
                <a:latin typeface="Calibri"/>
                <a:cs typeface="Calibri"/>
              </a:rPr>
              <a:t>18</a:t>
            </a:r>
            <a:r>
              <a:rPr lang="en-US" sz="4400" i="1" dirty="0">
                <a:latin typeface="Calibri"/>
                <a:cs typeface="Calibri"/>
              </a:rPr>
              <a:t>, 20). </a:t>
            </a:r>
            <a:endParaRPr lang="en-US" sz="4400" dirty="0">
              <a:latin typeface="Calibri"/>
              <a:cs typeface="Calibri"/>
            </a:endParaRPr>
          </a:p>
        </p:txBody>
      </p:sp>
    </p:spTree>
    <p:extLst>
      <p:ext uri="{BB962C8B-B14F-4D97-AF65-F5344CB8AC3E}">
        <p14:creationId xmlns:p14="http://schemas.microsoft.com/office/powerpoint/2010/main" val="4220630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684400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Paul and the Cross and Resurrection</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Crucial to the Gospel</a:t>
            </a:r>
            <a:endParaRPr lang="en-US" sz="3600" dirty="0">
              <a:latin typeface="Cambria" charset="0"/>
              <a:cs typeface="Cambria" charset="0"/>
            </a:endParaRPr>
          </a:p>
        </p:txBody>
      </p:sp>
      <p:sp>
        <p:nvSpPr>
          <p:cNvPr id="7" name="Text Box 7"/>
          <p:cNvSpPr txBox="1">
            <a:spLocks noChangeArrowheads="1"/>
          </p:cNvSpPr>
          <p:nvPr/>
        </p:nvSpPr>
        <p:spPr bwMode="auto">
          <a:xfrm>
            <a:off x="0" y="1124744"/>
            <a:ext cx="91440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False </a:t>
            </a:r>
            <a:r>
              <a:rPr lang="en-US" sz="4400" dirty="0">
                <a:latin typeface="Calibri"/>
                <a:cs typeface="Calibri"/>
              </a:rPr>
              <a:t>teachings based on the false concept of the immortality of the </a:t>
            </a:r>
            <a:r>
              <a:rPr lang="en-US" sz="4400" dirty="0" smtClean="0">
                <a:latin typeface="Calibri"/>
                <a:cs typeface="Calibri"/>
              </a:rPr>
              <a:t>soul:</a:t>
            </a:r>
          </a:p>
          <a:p>
            <a:pPr algn="ctr">
              <a:lnSpc>
                <a:spcPct val="90000"/>
              </a:lnSpc>
            </a:pPr>
            <a:r>
              <a:rPr lang="en-US" sz="4400" dirty="0" smtClean="0">
                <a:latin typeface="Calibri"/>
                <a:cs typeface="Calibri"/>
              </a:rPr>
              <a:t>reincarnation</a:t>
            </a:r>
            <a:r>
              <a:rPr lang="en-US" sz="4400" dirty="0">
                <a:latin typeface="Calibri"/>
                <a:cs typeface="Calibri"/>
              </a:rPr>
              <a:t>, praying to saints, veneration of ancestral spirits, an eternally burning hell, </a:t>
            </a:r>
            <a:r>
              <a:rPr lang="en-US" sz="4400" dirty="0" smtClean="0">
                <a:latin typeface="Calibri"/>
                <a:cs typeface="Calibri"/>
              </a:rPr>
              <a:t>and New Age practices such as astral projection.</a:t>
            </a:r>
          </a:p>
          <a:p>
            <a:pPr algn="ctr">
              <a:lnSpc>
                <a:spcPct val="90000"/>
              </a:lnSpc>
            </a:pPr>
            <a:r>
              <a:rPr lang="en-US" sz="4400" b="1" spc="100" dirty="0" smtClean="0">
                <a:latin typeface="Calibri"/>
                <a:cs typeface="Calibri"/>
              </a:rPr>
              <a:t>A </a:t>
            </a:r>
            <a:r>
              <a:rPr lang="en-US" sz="4400" b="1" spc="100" dirty="0">
                <a:latin typeface="Calibri"/>
                <a:cs typeface="Calibri"/>
              </a:rPr>
              <a:t>true </a:t>
            </a:r>
            <a:r>
              <a:rPr lang="en-US" sz="4400" b="1" spc="100" dirty="0" smtClean="0">
                <a:latin typeface="Calibri"/>
                <a:cs typeface="Calibri"/>
              </a:rPr>
              <a:t>understanding </a:t>
            </a:r>
            <a:r>
              <a:rPr lang="en-US" sz="4400" b="1" spc="100" dirty="0">
                <a:latin typeface="Calibri"/>
                <a:cs typeface="Calibri"/>
              </a:rPr>
              <a:t>of the Bible’s teaching on death is the only real protection against these </a:t>
            </a:r>
            <a:r>
              <a:rPr lang="en-US" sz="4400" b="1" spc="100" dirty="0" smtClean="0">
                <a:latin typeface="Calibri"/>
                <a:cs typeface="Calibri"/>
              </a:rPr>
              <a:t>deceptions</a:t>
            </a:r>
            <a:r>
              <a:rPr lang="en-US" sz="4400" b="1" spc="100" dirty="0">
                <a:latin typeface="Calibri"/>
                <a:cs typeface="Calibri"/>
              </a:rPr>
              <a:t>. </a:t>
            </a:r>
          </a:p>
        </p:txBody>
      </p:sp>
    </p:spTree>
    <p:extLst>
      <p:ext uri="{BB962C8B-B14F-4D97-AF65-F5344CB8AC3E}">
        <p14:creationId xmlns:p14="http://schemas.microsoft.com/office/powerpoint/2010/main" val="2036677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475" y="15875"/>
            <a:ext cx="474371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Paul: Mission and Message</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Final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5" name="Text Box 3"/>
          <p:cNvSpPr txBox="1">
            <a:spLocks noChangeArrowheads="1"/>
          </p:cNvSpPr>
          <p:nvPr/>
        </p:nvSpPr>
        <p:spPr bwMode="auto">
          <a:xfrm>
            <a:off x="0" y="1268760"/>
            <a:ext cx="91440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cap="small" dirty="0" smtClean="0">
                <a:latin typeface="Calibri"/>
                <a:cs typeface="Calibri"/>
              </a:rPr>
              <a:t>“</a:t>
            </a:r>
            <a:r>
              <a:rPr lang="en-US" altLang="ja-JP" sz="4400" b="1" cap="small" dirty="0" smtClean="0">
                <a:latin typeface="Calibri"/>
                <a:cs typeface="Calibri"/>
              </a:rPr>
              <a:t>Paul</a:t>
            </a:r>
            <a:r>
              <a:rPr lang="en-US" sz="4400" dirty="0" smtClean="0">
                <a:latin typeface="Calibri" charset="0"/>
                <a:cs typeface="Calibri" charset="0"/>
              </a:rPr>
              <a:t> </a:t>
            </a:r>
            <a:r>
              <a:rPr lang="en-US" sz="4400" dirty="0" smtClean="0">
                <a:latin typeface="Calibri"/>
                <a:cs typeface="Calibri"/>
              </a:rPr>
              <a:t>believed </a:t>
            </a:r>
            <a:r>
              <a:rPr lang="en-US" sz="4400" dirty="0">
                <a:latin typeface="Calibri"/>
                <a:cs typeface="Calibri"/>
              </a:rPr>
              <a:t>in </a:t>
            </a:r>
            <a:r>
              <a:rPr lang="en-US" sz="4400" dirty="0" smtClean="0">
                <a:latin typeface="Calibri"/>
                <a:cs typeface="Calibri"/>
              </a:rPr>
              <a:t>teamwork. </a:t>
            </a:r>
            <a:r>
              <a:rPr lang="en-US" sz="4400" dirty="0">
                <a:latin typeface="Calibri"/>
                <a:cs typeface="Calibri"/>
              </a:rPr>
              <a:t>For </a:t>
            </a:r>
            <a:r>
              <a:rPr lang="en-US" sz="4400" dirty="0" smtClean="0">
                <a:latin typeface="Calibri"/>
                <a:cs typeface="Calibri"/>
              </a:rPr>
              <a:t>him the </a:t>
            </a:r>
            <a:r>
              <a:rPr lang="en-US" sz="4400" dirty="0">
                <a:latin typeface="Calibri"/>
                <a:cs typeface="Calibri"/>
              </a:rPr>
              <a:t>close team constituted a church in miniature. He stressed the importance of setting a good </a:t>
            </a:r>
            <a:r>
              <a:rPr lang="en-US" sz="4400" dirty="0" smtClean="0">
                <a:latin typeface="Calibri"/>
                <a:cs typeface="Calibri"/>
              </a:rPr>
              <a:t>example.</a:t>
            </a:r>
          </a:p>
          <a:p>
            <a:pPr algn="ctr">
              <a:lnSpc>
                <a:spcPct val="90000"/>
              </a:lnSpc>
            </a:pPr>
            <a:r>
              <a:rPr lang="en-US" sz="4400" dirty="0" smtClean="0">
                <a:latin typeface="Calibri"/>
                <a:cs typeface="Calibri"/>
              </a:rPr>
              <a:t>Dutiful </a:t>
            </a:r>
            <a:r>
              <a:rPr lang="en-US" sz="4400" dirty="0">
                <a:latin typeface="Calibri"/>
                <a:cs typeface="Calibri"/>
              </a:rPr>
              <a:t>yet loving </a:t>
            </a:r>
            <a:r>
              <a:rPr lang="en-US" sz="4400" dirty="0" smtClean="0">
                <a:latin typeface="Calibri"/>
                <a:cs typeface="Calibri"/>
              </a:rPr>
              <a:t>relationships </a:t>
            </a:r>
            <a:r>
              <a:rPr lang="en-US" sz="4400" dirty="0">
                <a:latin typeface="Calibri"/>
                <a:cs typeface="Calibri"/>
              </a:rPr>
              <a:t>among team members became a pattern for the </a:t>
            </a:r>
            <a:r>
              <a:rPr lang="en-US" sz="4400" dirty="0" smtClean="0">
                <a:latin typeface="Calibri"/>
                <a:cs typeface="Calibri"/>
              </a:rPr>
              <a:t>churches. </a:t>
            </a:r>
            <a:r>
              <a:rPr lang="en-US" sz="4400" dirty="0">
                <a:latin typeface="Calibri"/>
                <a:cs typeface="Calibri"/>
              </a:rPr>
              <a:t>The team also provided an ideal setting for the training of new evangelists and missionaries. </a:t>
            </a:r>
          </a:p>
        </p:txBody>
      </p:sp>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768475" y="31750"/>
            <a:ext cx="474371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Paul: Mission and Message</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35842" name="Text Box 3"/>
          <p:cNvSpPr txBox="1">
            <a:spLocks noChangeArrowheads="1"/>
          </p:cNvSpPr>
          <p:nvPr/>
        </p:nvSpPr>
        <p:spPr bwMode="auto">
          <a:xfrm>
            <a:off x="266700" y="1323975"/>
            <a:ext cx="430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600" dirty="0">
                <a:latin typeface="Calibri" charset="0"/>
                <a:cs typeface="Calibri" charset="0"/>
              </a:rPr>
              <a:t>1</a:t>
            </a:r>
            <a:r>
              <a:rPr lang="en-US" sz="1600" b="1" dirty="0">
                <a:latin typeface="Calibri" charset="0"/>
                <a:cs typeface="Calibri" charset="0"/>
              </a:rPr>
              <a:t>.</a:t>
            </a:r>
            <a:r>
              <a:rPr lang="en-US" sz="1600" dirty="0">
                <a:latin typeface="Calibri" charset="0"/>
                <a:cs typeface="Calibri" charset="0"/>
              </a:rPr>
              <a:t> </a:t>
            </a:r>
            <a:r>
              <a:rPr lang="en-US" sz="1600" b="1" dirty="0">
                <a:latin typeface="Calibri" charset="0"/>
                <a:cs typeface="Calibri" charset="0"/>
              </a:rPr>
              <a:t>Church SSL </a:t>
            </a:r>
            <a:r>
              <a:rPr lang="en-US" sz="1600" dirty="0">
                <a:latin typeface="Calibri" charset="0"/>
                <a:cs typeface="Calibri" charset="0"/>
              </a:rPr>
              <a:t> </a:t>
            </a:r>
            <a:r>
              <a:rPr lang="en-US" sz="1600" dirty="0" smtClean="0">
                <a:latin typeface="Calibri" charset="0"/>
                <a:cs typeface="Calibri" charset="0"/>
              </a:rPr>
              <a:t>19 Sep </a:t>
            </a:r>
            <a:r>
              <a:rPr lang="en-US" sz="1600" dirty="0">
                <a:latin typeface="Calibri" charset="0"/>
                <a:cs typeface="Calibri" charset="0"/>
              </a:rPr>
              <a:t>15</a:t>
            </a:r>
            <a:endParaRPr lang="en-US" sz="16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43075" y="36513"/>
            <a:ext cx="373061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Biblical Missionaries</a:t>
            </a:r>
            <a:endParaRPr lang="en-US" sz="2800" dirty="0">
              <a:solidFill>
                <a:schemeClr val="tx2"/>
              </a:solidFill>
              <a:latin typeface="Cambria" charset="0"/>
              <a:cs typeface="Cambria" charset="0"/>
            </a:endParaRPr>
          </a:p>
          <a:p>
            <a:pPr>
              <a:lnSpc>
                <a:spcPct val="85000"/>
              </a:lnSpc>
            </a:pPr>
            <a:r>
              <a:rPr lang="en-US" sz="3200" dirty="0">
                <a:latin typeface="Cambria" charset="0"/>
                <a:cs typeface="Cambria" charset="0"/>
              </a:rPr>
              <a:t>Our Goal</a:t>
            </a:r>
            <a:endParaRPr lang="en-US" sz="3200" dirty="0">
              <a:solidFill>
                <a:srgbClr val="C0C0C0"/>
              </a:solidFill>
              <a:latin typeface="Cambria" charset="0"/>
              <a:cs typeface="Cambria" charset="0"/>
            </a:endParaRPr>
          </a:p>
        </p:txBody>
      </p:sp>
      <p:sp>
        <p:nvSpPr>
          <p:cNvPr id="4" name="TextBox 3"/>
          <p:cNvSpPr txBox="1">
            <a:spLocks noChangeArrowheads="1"/>
          </p:cNvSpPr>
          <p:nvPr/>
        </p:nvSpPr>
        <p:spPr bwMode="auto">
          <a:xfrm>
            <a:off x="0" y="1176338"/>
            <a:ext cx="9143999"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b="1" cap="small" dirty="0">
                <a:latin typeface="Calibri"/>
                <a:cs typeface="Calibri"/>
              </a:rPr>
              <a:t>W</a:t>
            </a:r>
            <a:r>
              <a:rPr lang="en-US" sz="4400" b="1" cap="small" dirty="0" smtClean="0">
                <a:latin typeface="Calibri"/>
                <a:cs typeface="Calibri"/>
              </a:rPr>
              <a:t>e</a:t>
            </a:r>
            <a:r>
              <a:rPr lang="en-US" sz="4400" dirty="0" smtClean="0">
                <a:latin typeface="Calibri"/>
                <a:cs typeface="Calibri"/>
              </a:rPr>
              <a:t> </a:t>
            </a:r>
            <a:r>
              <a:rPr lang="en-US" sz="4400" dirty="0">
                <a:latin typeface="Calibri"/>
                <a:cs typeface="Calibri"/>
              </a:rPr>
              <a:t>will look at mission first and foremost as God’s means for </a:t>
            </a:r>
            <a:r>
              <a:rPr lang="en-US" sz="4400" dirty="0" err="1" smtClean="0">
                <a:latin typeface="Calibri"/>
                <a:cs typeface="Calibri"/>
              </a:rPr>
              <a:t>commu-nicating</a:t>
            </a:r>
            <a:r>
              <a:rPr lang="en-US" sz="4400" dirty="0" smtClean="0">
                <a:latin typeface="Calibri"/>
                <a:cs typeface="Calibri"/>
              </a:rPr>
              <a:t> </a:t>
            </a:r>
            <a:r>
              <a:rPr lang="en-US" sz="4400" dirty="0">
                <a:latin typeface="Calibri"/>
                <a:cs typeface="Calibri"/>
              </a:rPr>
              <a:t>the </a:t>
            </a:r>
            <a:r>
              <a:rPr lang="en-US" sz="4400" dirty="0" smtClean="0">
                <a:latin typeface="Calibri"/>
                <a:cs typeface="Calibri"/>
              </a:rPr>
              <a:t>gospel. </a:t>
            </a:r>
            <a:r>
              <a:rPr lang="en-US" sz="4400" dirty="0">
                <a:latin typeface="Calibri"/>
                <a:cs typeface="Calibri"/>
              </a:rPr>
              <a:t>Mission is a core part of God’s sovereign activity in the process of redeeming </a:t>
            </a:r>
            <a:r>
              <a:rPr lang="en-US" sz="4400" dirty="0" smtClean="0">
                <a:latin typeface="Calibri"/>
                <a:cs typeface="Calibri"/>
              </a:rPr>
              <a:t>humanity.</a:t>
            </a:r>
          </a:p>
          <a:p>
            <a:pPr algn="ctr">
              <a:lnSpc>
                <a:spcPct val="90000"/>
              </a:lnSpc>
            </a:pPr>
            <a:r>
              <a:rPr lang="en-US" sz="4400" dirty="0">
                <a:latin typeface="Calibri"/>
                <a:cs typeface="Calibri"/>
              </a:rPr>
              <a:t>W</a:t>
            </a:r>
            <a:r>
              <a:rPr lang="en-US" sz="4400" dirty="0" smtClean="0">
                <a:latin typeface="Calibri"/>
                <a:cs typeface="Calibri"/>
              </a:rPr>
              <a:t>e </a:t>
            </a:r>
            <a:r>
              <a:rPr lang="en-US" sz="4400" dirty="0">
                <a:latin typeface="Calibri"/>
                <a:cs typeface="Calibri"/>
              </a:rPr>
              <a:t>will study how God’s eternal </a:t>
            </a:r>
            <a:r>
              <a:rPr lang="en-US" sz="4400" spc="-50" dirty="0">
                <a:latin typeface="Calibri"/>
                <a:cs typeface="Calibri"/>
              </a:rPr>
              <a:t>purpose has been accomplished in the lives of individuals in the Bible whom He has used to be </a:t>
            </a:r>
            <a:r>
              <a:rPr lang="en-US" sz="4400" spc="-50" dirty="0" smtClean="0">
                <a:latin typeface="Calibri"/>
                <a:cs typeface="Calibri"/>
              </a:rPr>
              <a:t>missionaries </a:t>
            </a:r>
            <a:r>
              <a:rPr lang="en-US" sz="4400" spc="-50" dirty="0">
                <a:latin typeface="Calibri"/>
                <a:cs typeface="Calibri"/>
              </a:rPr>
              <a:t>to the lost.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 Box 4"/>
          <p:cNvSpPr txBox="1">
            <a:spLocks noChangeArrowheads="1"/>
          </p:cNvSpPr>
          <p:nvPr/>
        </p:nvSpPr>
        <p:spPr bwMode="auto">
          <a:xfrm>
            <a:off x="1743075" y="30163"/>
            <a:ext cx="373061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Biblical Missionaries</a:t>
            </a:r>
            <a:endParaRPr lang="en-US" sz="2800" dirty="0" smtClean="0">
              <a:solidFill>
                <a:schemeClr val="tx2"/>
              </a:solidFill>
              <a:latin typeface="Cambria" charset="0"/>
              <a:cs typeface="Cambria" charset="0"/>
            </a:endParaRPr>
          </a:p>
          <a:p>
            <a:pPr>
              <a:lnSpc>
                <a:spcPct val="85000"/>
              </a:lnSpc>
            </a:pPr>
            <a:r>
              <a:rPr lang="en-US" sz="3200" dirty="0" smtClean="0">
                <a:latin typeface="Cambria" charset="0"/>
                <a:cs typeface="Cambria" charset="0"/>
              </a:rPr>
              <a:t>Contents</a:t>
            </a:r>
            <a:endParaRPr lang="en-US" sz="3200" dirty="0">
              <a:latin typeface="Cambria" charset="0"/>
              <a:cs typeface="Cambria" charset="0"/>
            </a:endParaRPr>
          </a:p>
        </p:txBody>
      </p:sp>
      <p:sp>
        <p:nvSpPr>
          <p:cNvPr id="11266" name="Text Box 5"/>
          <p:cNvSpPr txBox="1">
            <a:spLocks noChangeArrowheads="1"/>
          </p:cNvSpPr>
          <p:nvPr/>
        </p:nvSpPr>
        <p:spPr bwMode="auto">
          <a:xfrm>
            <a:off x="852488" y="1268760"/>
            <a:ext cx="7986712"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90000"/>
              </a:lnSpc>
            </a:pPr>
            <a:r>
              <a:rPr lang="en-US" sz="3000" spc="100" dirty="0" smtClean="0">
                <a:latin typeface="Calibri"/>
                <a:cs typeface="Calibri"/>
              </a:rPr>
              <a:t>  1 </a:t>
            </a:r>
            <a:r>
              <a:rPr lang="en-US" sz="3000" b="1" spc="100" dirty="0">
                <a:latin typeface="Calibri"/>
                <a:cs typeface="Calibri"/>
              </a:rPr>
              <a:t>The Missionary Nature of </a:t>
            </a:r>
            <a:r>
              <a:rPr lang="en-US" sz="3000" b="1" spc="100" dirty="0" smtClean="0">
                <a:latin typeface="Calibri"/>
                <a:cs typeface="Calibri"/>
              </a:rPr>
              <a:t>God</a:t>
            </a:r>
          </a:p>
          <a:p>
            <a:pPr>
              <a:lnSpc>
                <a:spcPct val="90000"/>
              </a:lnSpc>
            </a:pPr>
            <a:r>
              <a:rPr lang="en-US" sz="3000" spc="100" dirty="0" smtClean="0">
                <a:latin typeface="Calibri"/>
                <a:cs typeface="Calibri"/>
              </a:rPr>
              <a:t>  2 </a:t>
            </a:r>
            <a:r>
              <a:rPr lang="en-US" sz="3000" b="1" spc="100" dirty="0">
                <a:latin typeface="Calibri"/>
                <a:cs typeface="Calibri"/>
              </a:rPr>
              <a:t>Abraham: The First </a:t>
            </a:r>
            <a:r>
              <a:rPr lang="en-US" sz="3000" b="1" spc="100" dirty="0" smtClean="0">
                <a:latin typeface="Calibri"/>
                <a:cs typeface="Calibri"/>
              </a:rPr>
              <a:t>Missionary</a:t>
            </a:r>
          </a:p>
          <a:p>
            <a:pPr>
              <a:lnSpc>
                <a:spcPct val="90000"/>
              </a:lnSpc>
            </a:pPr>
            <a:r>
              <a:rPr lang="en-US" sz="3000" spc="100" dirty="0" smtClean="0">
                <a:latin typeface="Calibri"/>
                <a:cs typeface="Calibri"/>
              </a:rPr>
              <a:t>  3 </a:t>
            </a:r>
            <a:r>
              <a:rPr lang="en-US" sz="3000" b="1" spc="100" dirty="0">
                <a:latin typeface="Calibri"/>
                <a:cs typeface="Calibri"/>
              </a:rPr>
              <a:t>The Unlikely </a:t>
            </a:r>
            <a:r>
              <a:rPr lang="en-US" sz="3000" b="1" spc="100" dirty="0" smtClean="0">
                <a:latin typeface="Calibri"/>
                <a:cs typeface="Calibri"/>
              </a:rPr>
              <a:t>Missionary</a:t>
            </a:r>
            <a:r>
              <a:rPr lang="en-US" sz="3000" i="1" spc="100" dirty="0">
                <a:latin typeface="Calibri"/>
                <a:cs typeface="Calibri"/>
              </a:rPr>
              <a:t/>
            </a:r>
            <a:br>
              <a:rPr lang="en-US" sz="3000" i="1" spc="100" dirty="0">
                <a:latin typeface="Calibri"/>
                <a:cs typeface="Calibri"/>
              </a:rPr>
            </a:br>
            <a:r>
              <a:rPr lang="en-US" sz="3000" i="1" spc="100" dirty="0" smtClean="0">
                <a:latin typeface="Calibri"/>
                <a:cs typeface="Calibri"/>
              </a:rPr>
              <a:t>  </a:t>
            </a:r>
            <a:r>
              <a:rPr lang="en-US" sz="3000" spc="100" dirty="0" smtClean="0">
                <a:latin typeface="Calibri"/>
                <a:cs typeface="Calibri"/>
              </a:rPr>
              <a:t>4 </a:t>
            </a:r>
            <a:r>
              <a:rPr lang="en-US" sz="3000" b="1" spc="100" dirty="0">
                <a:latin typeface="Calibri"/>
                <a:cs typeface="Calibri"/>
              </a:rPr>
              <a:t>The Jonah </a:t>
            </a:r>
            <a:r>
              <a:rPr lang="en-US" sz="3000" b="1" spc="100" dirty="0" smtClean="0">
                <a:latin typeface="Calibri"/>
                <a:cs typeface="Calibri"/>
              </a:rPr>
              <a:t>Saga</a:t>
            </a:r>
            <a:endParaRPr lang="en-US" sz="3000" spc="100" dirty="0" smtClean="0">
              <a:latin typeface="Calibri"/>
              <a:cs typeface="Calibri"/>
            </a:endParaRPr>
          </a:p>
          <a:p>
            <a:pPr>
              <a:lnSpc>
                <a:spcPct val="90000"/>
              </a:lnSpc>
            </a:pPr>
            <a:r>
              <a:rPr lang="en-US" sz="3000" spc="100" dirty="0" smtClean="0">
                <a:latin typeface="Calibri"/>
                <a:cs typeface="Calibri"/>
              </a:rPr>
              <a:t>  5 </a:t>
            </a:r>
            <a:r>
              <a:rPr lang="en-US" sz="3000" b="1" spc="100" dirty="0">
                <a:latin typeface="Calibri"/>
                <a:cs typeface="Calibri"/>
              </a:rPr>
              <a:t>Exiles as </a:t>
            </a:r>
            <a:r>
              <a:rPr lang="en-US" sz="3000" b="1" spc="100" dirty="0" smtClean="0">
                <a:latin typeface="Calibri"/>
                <a:cs typeface="Calibri"/>
              </a:rPr>
              <a:t>Missionaries</a:t>
            </a:r>
            <a:r>
              <a:rPr lang="en-US" sz="3000" i="1" spc="100" dirty="0">
                <a:latin typeface="Calibri"/>
                <a:cs typeface="Calibri"/>
              </a:rPr>
              <a:t/>
            </a:r>
            <a:br>
              <a:rPr lang="en-US" sz="3000" i="1" spc="100" dirty="0">
                <a:latin typeface="Calibri"/>
                <a:cs typeface="Calibri"/>
              </a:rPr>
            </a:br>
            <a:r>
              <a:rPr lang="en-US" sz="3000" i="1" spc="100" dirty="0" smtClean="0">
                <a:latin typeface="Calibri"/>
                <a:cs typeface="Calibri"/>
              </a:rPr>
              <a:t>  </a:t>
            </a:r>
            <a:r>
              <a:rPr lang="en-US" sz="3000" spc="100" dirty="0" smtClean="0">
                <a:latin typeface="Calibri"/>
                <a:cs typeface="Calibri"/>
              </a:rPr>
              <a:t>6 </a:t>
            </a:r>
            <a:r>
              <a:rPr lang="en-US" sz="3000" b="1" spc="100" dirty="0">
                <a:latin typeface="Calibri"/>
                <a:cs typeface="Calibri"/>
              </a:rPr>
              <a:t>Esther and </a:t>
            </a:r>
            <a:r>
              <a:rPr lang="en-US" sz="3000" b="1" spc="100" dirty="0" smtClean="0">
                <a:latin typeface="Calibri"/>
                <a:cs typeface="Calibri"/>
              </a:rPr>
              <a:t>Mordecai</a:t>
            </a:r>
          </a:p>
          <a:p>
            <a:pPr>
              <a:lnSpc>
                <a:spcPct val="90000"/>
              </a:lnSpc>
            </a:pPr>
            <a:r>
              <a:rPr lang="en-US" sz="3000" spc="100" dirty="0" smtClean="0">
                <a:latin typeface="Calibri"/>
                <a:cs typeface="Calibri"/>
              </a:rPr>
              <a:t>  7 </a:t>
            </a:r>
            <a:r>
              <a:rPr lang="en-US" sz="3000" b="1" spc="100" dirty="0">
                <a:latin typeface="Calibri"/>
                <a:cs typeface="Calibri"/>
              </a:rPr>
              <a:t>Jesus: The Master of </a:t>
            </a:r>
            <a:r>
              <a:rPr lang="en-US" sz="3000" b="1" spc="100" dirty="0" smtClean="0">
                <a:latin typeface="Calibri"/>
                <a:cs typeface="Calibri"/>
              </a:rPr>
              <a:t>Missions</a:t>
            </a:r>
          </a:p>
          <a:p>
            <a:pPr>
              <a:lnSpc>
                <a:spcPct val="90000"/>
              </a:lnSpc>
            </a:pPr>
            <a:r>
              <a:rPr lang="en-US" sz="3000" spc="100" dirty="0" smtClean="0">
                <a:latin typeface="Calibri"/>
                <a:cs typeface="Calibri"/>
              </a:rPr>
              <a:t>  8 </a:t>
            </a:r>
            <a:r>
              <a:rPr lang="en-US" sz="3000" b="1" spc="100" dirty="0" smtClean="0">
                <a:latin typeface="Calibri"/>
                <a:cs typeface="Calibri"/>
              </a:rPr>
              <a:t>Cross</a:t>
            </a:r>
            <a:r>
              <a:rPr lang="en-US" sz="3000" b="1" spc="100" dirty="0">
                <a:latin typeface="Calibri"/>
                <a:cs typeface="Calibri"/>
              </a:rPr>
              <a:t>-Cultural </a:t>
            </a:r>
            <a:r>
              <a:rPr lang="en-US" sz="3000" b="1" spc="100" dirty="0" smtClean="0">
                <a:latin typeface="Calibri"/>
                <a:cs typeface="Calibri"/>
              </a:rPr>
              <a:t>Missions</a:t>
            </a:r>
            <a:r>
              <a:rPr lang="en-US" sz="3000" i="1" spc="100" dirty="0">
                <a:latin typeface="Calibri"/>
                <a:cs typeface="Calibri"/>
              </a:rPr>
              <a:t/>
            </a:r>
            <a:br>
              <a:rPr lang="en-US" sz="3000" i="1" spc="100" dirty="0">
                <a:latin typeface="Calibri"/>
                <a:cs typeface="Calibri"/>
              </a:rPr>
            </a:br>
            <a:r>
              <a:rPr lang="en-US" sz="3000" i="1" spc="100" dirty="0" smtClean="0">
                <a:latin typeface="Calibri"/>
                <a:cs typeface="Calibri"/>
              </a:rPr>
              <a:t>  </a:t>
            </a:r>
            <a:r>
              <a:rPr lang="en-US" sz="3000" spc="100" dirty="0" smtClean="0">
                <a:latin typeface="Calibri"/>
                <a:cs typeface="Calibri"/>
              </a:rPr>
              <a:t>9 </a:t>
            </a:r>
            <a:r>
              <a:rPr lang="en-US" sz="3000" b="1" spc="100" dirty="0">
                <a:latin typeface="Calibri"/>
                <a:cs typeface="Calibri"/>
              </a:rPr>
              <a:t>Peter and the </a:t>
            </a:r>
            <a:r>
              <a:rPr lang="en-US" sz="3000" b="1" spc="100" dirty="0" smtClean="0">
                <a:latin typeface="Calibri"/>
                <a:cs typeface="Calibri"/>
              </a:rPr>
              <a:t>Gentiles</a:t>
            </a:r>
          </a:p>
          <a:p>
            <a:pPr>
              <a:lnSpc>
                <a:spcPct val="90000"/>
              </a:lnSpc>
            </a:pPr>
            <a:r>
              <a:rPr lang="en-US" sz="3000" spc="100" dirty="0" smtClean="0">
                <a:latin typeface="Calibri"/>
                <a:cs typeface="Calibri"/>
              </a:rPr>
              <a:t>10 </a:t>
            </a:r>
            <a:r>
              <a:rPr lang="en-US" sz="3000" b="1" spc="100" dirty="0">
                <a:latin typeface="Calibri"/>
                <a:cs typeface="Calibri"/>
              </a:rPr>
              <a:t>Philip as </a:t>
            </a:r>
            <a:r>
              <a:rPr lang="en-US" sz="3000" b="1" spc="100" dirty="0" smtClean="0">
                <a:latin typeface="Calibri"/>
                <a:cs typeface="Calibri"/>
              </a:rPr>
              <a:t>Missionary</a:t>
            </a:r>
            <a:endParaRPr lang="en-US" sz="3000" i="1" spc="100" dirty="0">
              <a:latin typeface="Calibri"/>
              <a:cs typeface="Calibri"/>
            </a:endParaRPr>
          </a:p>
          <a:p>
            <a:pPr>
              <a:lnSpc>
                <a:spcPct val="90000"/>
              </a:lnSpc>
            </a:pPr>
            <a:r>
              <a:rPr lang="en-US" sz="3000" spc="100" dirty="0" smtClean="0">
                <a:latin typeface="Calibri"/>
                <a:cs typeface="Calibri"/>
              </a:rPr>
              <a:t>11 </a:t>
            </a:r>
            <a:r>
              <a:rPr lang="en-US" sz="3000" b="1" spc="100" dirty="0">
                <a:latin typeface="Calibri"/>
                <a:cs typeface="Calibri"/>
              </a:rPr>
              <a:t>Paul: Background and </a:t>
            </a:r>
            <a:r>
              <a:rPr lang="en-US" sz="3000" b="1" spc="100" dirty="0" smtClean="0">
                <a:latin typeface="Calibri"/>
                <a:cs typeface="Calibri"/>
              </a:rPr>
              <a:t>Call</a:t>
            </a:r>
          </a:p>
          <a:p>
            <a:pPr>
              <a:lnSpc>
                <a:spcPct val="90000"/>
              </a:lnSpc>
            </a:pPr>
            <a:r>
              <a:rPr lang="en-US" sz="3000" spc="100" dirty="0" smtClean="0">
                <a:solidFill>
                  <a:schemeClr val="tx2"/>
                </a:solidFill>
                <a:latin typeface="Calibri"/>
                <a:cs typeface="Calibri"/>
              </a:rPr>
              <a:t>12 </a:t>
            </a:r>
            <a:r>
              <a:rPr lang="en-US" sz="3000" b="1" spc="100" dirty="0">
                <a:solidFill>
                  <a:schemeClr val="tx2"/>
                </a:solidFill>
                <a:latin typeface="Calibri"/>
                <a:cs typeface="Calibri"/>
              </a:rPr>
              <a:t>Paul: Mission and </a:t>
            </a:r>
            <a:r>
              <a:rPr lang="en-US" sz="3000" b="1" spc="100" dirty="0" smtClean="0">
                <a:solidFill>
                  <a:schemeClr val="tx2"/>
                </a:solidFill>
                <a:latin typeface="Calibri"/>
                <a:cs typeface="Calibri"/>
              </a:rPr>
              <a:t>Message</a:t>
            </a:r>
          </a:p>
          <a:p>
            <a:pPr>
              <a:lnSpc>
                <a:spcPct val="90000"/>
              </a:lnSpc>
            </a:pPr>
            <a:r>
              <a:rPr lang="en-US" sz="3000" spc="100" dirty="0" smtClean="0">
                <a:latin typeface="Calibri"/>
                <a:cs typeface="Calibri"/>
              </a:rPr>
              <a:t>13 </a:t>
            </a:r>
            <a:r>
              <a:rPr lang="en-US" sz="3000" b="1" spc="100" dirty="0">
                <a:latin typeface="Calibri"/>
                <a:cs typeface="Calibri"/>
              </a:rPr>
              <a:t>Must the Whole World Hear</a:t>
            </a:r>
            <a:r>
              <a:rPr lang="en-US" sz="3000" b="1" spc="100" dirty="0" smtClean="0">
                <a:latin typeface="Calibri"/>
                <a:cs typeface="Calibri"/>
              </a:rPr>
              <a:t>?</a:t>
            </a:r>
            <a:r>
              <a:rPr lang="en-US" sz="3000" i="1" spc="100" dirty="0" smtClean="0">
                <a:latin typeface="Calibri"/>
                <a:cs typeface="Calibri"/>
              </a:rPr>
              <a:t> </a:t>
            </a:r>
            <a:endParaRPr lang="en-US" sz="3000" spc="100" dirty="0">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4595038" cy="941796"/>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Biblical Missionaries</a:t>
            </a:r>
            <a:endParaRPr lang="en-US" sz="2800" dirty="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11, September 19</a:t>
            </a:r>
          </a:p>
        </p:txBody>
      </p:sp>
      <p:sp>
        <p:nvSpPr>
          <p:cNvPr id="7" name="TextBox 6"/>
          <p:cNvSpPr txBox="1">
            <a:spLocks noChangeArrowheads="1"/>
          </p:cNvSpPr>
          <p:nvPr/>
        </p:nvSpPr>
        <p:spPr bwMode="auto">
          <a:xfrm>
            <a:off x="611188" y="1268413"/>
            <a:ext cx="7950200" cy="217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ts val="8000"/>
              </a:lnSpc>
            </a:pPr>
            <a:r>
              <a:rPr lang="en-US" sz="5400" dirty="0" smtClean="0">
                <a:latin typeface="Cambria" charset="0"/>
                <a:cs typeface="Cambria" charset="0"/>
              </a:rPr>
              <a:t>Paul: Mission </a:t>
            </a:r>
            <a:r>
              <a:rPr lang="en-US" sz="5400" i="1" dirty="0" smtClean="0">
                <a:latin typeface="Cambria" charset="0"/>
                <a:cs typeface="Cambria" charset="0"/>
              </a:rPr>
              <a:t>and</a:t>
            </a:r>
            <a:r>
              <a:rPr lang="en-US" sz="5400" dirty="0" smtClean="0">
                <a:latin typeface="Cambria" charset="0"/>
                <a:cs typeface="Cambria" charset="0"/>
              </a:rPr>
              <a:t>  </a:t>
            </a:r>
            <a:r>
              <a:rPr lang="en-US" sz="8000" dirty="0" smtClean="0">
                <a:latin typeface="Cambria" charset="0"/>
                <a:cs typeface="Cambria" charset="0"/>
              </a:rPr>
              <a:t>Message</a:t>
            </a:r>
            <a:endParaRPr lang="en-US" sz="5400" dirty="0">
              <a:latin typeface="Cambria" charset="0"/>
              <a:cs typeface="Cambria" charset="0"/>
            </a:endParaRPr>
          </a:p>
        </p:txBody>
      </p:sp>
      <p:pic>
        <p:nvPicPr>
          <p:cNvPr id="2" name="Picture 1" descr="L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857981"/>
            <a:ext cx="3695890" cy="2235315"/>
          </a:xfrm>
          <a:prstGeom prst="rect">
            <a:avLst/>
          </a:prstGeom>
        </p:spPr>
      </p:pic>
    </p:spTree>
    <p:extLst>
      <p:ext uri="{BB962C8B-B14F-4D97-AF65-F5344CB8AC3E}">
        <p14:creationId xmlns:p14="http://schemas.microsoft.com/office/powerpoint/2010/main" val="301843925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anim calcmode="lin" valueType="num">
                                      <p:cBhvr>
                                        <p:cTn id="12"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7">
                                            <p:txEl>
                                              <p:pRg st="0" end="0"/>
                                            </p:txEl>
                                          </p:spTgt>
                                        </p:tgtEl>
                                        <p:attrNameLst>
                                          <p:attrName>ppt_w</p:attrName>
                                        </p:attrNameLst>
                                      </p:cBhvr>
                                      <p:tavLst>
                                        <p:tav tm="0">
                                          <p:val>
                                            <p:fltVal val="0"/>
                                          </p:val>
                                        </p:tav>
                                        <p:tav tm="100000">
                                          <p:val>
                                            <p:strVal val="#ppt_w"/>
                                          </p:val>
                                        </p:tav>
                                      </p:tavLst>
                                    </p:anim>
                                  </p:childTnLst>
                                </p:cTn>
                              </p:par>
                              <p:par>
                                <p:cTn id="15" presetID="16" presetClass="entr" presetSubtype="37"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68475" y="26988"/>
            <a:ext cx="474371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Paul: Mission and Message</a:t>
            </a:r>
            <a:endParaRPr lang="en-US" sz="2800" dirty="0" smtClean="0">
              <a:solidFill>
                <a:schemeClr val="tx2"/>
              </a:solidFill>
              <a:latin typeface="Cambria" charset="0"/>
              <a:cs typeface="Cambria" charset="0"/>
            </a:endParaRPr>
          </a:p>
          <a:p>
            <a:pPr>
              <a:lnSpc>
                <a:spcPct val="85000"/>
              </a:lnSpc>
            </a:pPr>
            <a:r>
              <a:rPr lang="en-US" sz="3200" dirty="0" smtClean="0">
                <a:latin typeface="Cambria" charset="0"/>
                <a:cs typeface="Cambria" charset="0"/>
              </a:rPr>
              <a:t>Key </a:t>
            </a:r>
            <a:r>
              <a:rPr lang="en-US" sz="3200" dirty="0">
                <a:latin typeface="Cambria" charset="0"/>
                <a:cs typeface="Cambria" charset="0"/>
              </a:rPr>
              <a:t>Text   </a:t>
            </a:r>
          </a:p>
        </p:txBody>
      </p:sp>
      <p:sp>
        <p:nvSpPr>
          <p:cNvPr id="6" name="Text Box 7"/>
          <p:cNvSpPr txBox="1">
            <a:spLocks noChangeArrowheads="1"/>
          </p:cNvSpPr>
          <p:nvPr/>
        </p:nvSpPr>
        <p:spPr bwMode="auto">
          <a:xfrm>
            <a:off x="0" y="1233193"/>
            <a:ext cx="9144000" cy="55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Philippians 3:13, 14 NKJV</a:t>
            </a:r>
            <a:endParaRPr lang="en-US" dirty="0">
              <a:latin typeface="Cambria" charset="0"/>
              <a:cs typeface="Cambria" charset="0"/>
            </a:endParaRPr>
          </a:p>
          <a:p>
            <a:pPr algn="ctr">
              <a:lnSpc>
                <a:spcPct val="90000"/>
              </a:lnSpc>
              <a:spcBef>
                <a:spcPts val="600"/>
              </a:spcBef>
            </a:pPr>
            <a:r>
              <a:rPr lang="en-US" altLang="ja-JP" sz="4400" dirty="0" smtClean="0">
                <a:latin typeface="Calibri"/>
                <a:cs typeface="Calibri"/>
              </a:rPr>
              <a:t>“</a:t>
            </a:r>
            <a:r>
              <a:rPr lang="en-US" altLang="ja-JP" sz="4400" b="1" cap="small" dirty="0" smtClean="0">
                <a:latin typeface="Calibri"/>
                <a:cs typeface="Calibri"/>
              </a:rPr>
              <a:t>Brethren</a:t>
            </a:r>
            <a:r>
              <a:rPr lang="en-US" altLang="ja-JP" sz="4400" cap="small" dirty="0" smtClean="0">
                <a:latin typeface="Calibri"/>
                <a:cs typeface="Calibri"/>
              </a:rPr>
              <a:t>,</a:t>
            </a:r>
            <a:r>
              <a:rPr lang="en-US" altLang="ja-JP" sz="4400" dirty="0" smtClean="0">
                <a:latin typeface="Calibri" charset="0"/>
                <a:cs typeface="Calibri" charset="0"/>
              </a:rPr>
              <a:t> </a:t>
            </a:r>
            <a:r>
              <a:rPr lang="en-US" sz="4400" dirty="0" smtClean="0">
                <a:latin typeface="Calibri"/>
                <a:cs typeface="Calibri"/>
              </a:rPr>
              <a:t>I do not count myself to  </a:t>
            </a:r>
            <a:r>
              <a:rPr lang="en-US" sz="4400" spc="-60" dirty="0" smtClean="0">
                <a:latin typeface="Calibri"/>
                <a:cs typeface="Calibri"/>
              </a:rPr>
              <a:t>have apprehended; but one thing I do, </a:t>
            </a:r>
            <a:r>
              <a:rPr lang="en-US" sz="4400" spc="-70" dirty="0" smtClean="0">
                <a:latin typeface="Calibri"/>
                <a:cs typeface="Calibri"/>
              </a:rPr>
              <a:t>forgetting those things which are behind </a:t>
            </a:r>
            <a:r>
              <a:rPr lang="en-US" sz="4400" dirty="0" smtClean="0">
                <a:latin typeface="Calibri"/>
                <a:cs typeface="Calibri"/>
              </a:rPr>
              <a:t>and reaching forward to those things </a:t>
            </a:r>
            <a:r>
              <a:rPr lang="en-US" sz="4400" spc="-60" dirty="0" smtClean="0">
                <a:latin typeface="Calibri"/>
                <a:cs typeface="Calibri"/>
              </a:rPr>
              <a:t>which are behind and reaching forward </a:t>
            </a:r>
            <a:r>
              <a:rPr lang="en-US" sz="4400" spc="-70" dirty="0" smtClean="0">
                <a:latin typeface="Calibri"/>
                <a:cs typeface="Calibri"/>
              </a:rPr>
              <a:t>to those things which are ahead, I press </a:t>
            </a:r>
            <a:r>
              <a:rPr lang="en-US" sz="4400" dirty="0" smtClean="0">
                <a:latin typeface="Calibri"/>
                <a:cs typeface="Calibri"/>
              </a:rPr>
              <a:t>toward the goal for the prize of the upward call of God in Christ Jesus.”</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475" y="39688"/>
            <a:ext cx="474371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Paul: Mission and Message</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p>
        </p:txBody>
      </p:sp>
      <p:sp>
        <p:nvSpPr>
          <p:cNvPr id="6" name="Text Box 4"/>
          <p:cNvSpPr txBox="1">
            <a:spLocks noChangeArrowheads="1"/>
          </p:cNvSpPr>
          <p:nvPr/>
        </p:nvSpPr>
        <p:spPr bwMode="auto">
          <a:xfrm>
            <a:off x="683568" y="1616075"/>
            <a:ext cx="8316416" cy="46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dirty="0">
                <a:latin typeface="Calibri" charset="0"/>
                <a:cs typeface="Calibri" charset="0"/>
              </a:rPr>
              <a:t>1. </a:t>
            </a:r>
            <a:r>
              <a:rPr lang="en-US" sz="4400" dirty="0" smtClean="0">
                <a:latin typeface="Calibri" charset="0"/>
                <a:cs typeface="Calibri" charset="0"/>
              </a:rPr>
              <a:t>Paul and </a:t>
            </a:r>
            <a:r>
              <a:rPr lang="en-US" sz="4400" b="1" dirty="0" smtClean="0">
                <a:latin typeface="Calibri" charset="0"/>
                <a:cs typeface="Calibri" charset="0"/>
              </a:rPr>
              <a:t>People </a:t>
            </a:r>
            <a:r>
              <a:rPr lang="en-US" sz="4400" dirty="0" smtClean="0">
                <a:latin typeface="Calibri" charset="0"/>
                <a:cs typeface="Calibri" charset="0"/>
              </a:rPr>
              <a:t>Groups</a:t>
            </a:r>
            <a:r>
              <a:rPr lang="en-US" sz="4400" b="1" dirty="0">
                <a:latin typeface="Calibri" charset="0"/>
                <a:cs typeface="Calibri" charset="0"/>
              </a:rPr>
              <a:t>	                       	</a:t>
            </a:r>
            <a:r>
              <a:rPr lang="en-US" sz="4400" i="1" dirty="0" smtClean="0">
                <a:latin typeface="Calibri" charset="0"/>
                <a:cs typeface="Calibri" charset="0"/>
              </a:rPr>
              <a:t>(1 Corinthians 1:22-24)</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2. Paul </a:t>
            </a:r>
            <a:r>
              <a:rPr lang="en-US" sz="4400" dirty="0" smtClean="0">
                <a:latin typeface="Calibri" charset="0"/>
                <a:cs typeface="Calibri" charset="0"/>
              </a:rPr>
              <a:t>and the </a:t>
            </a:r>
            <a:r>
              <a:rPr lang="en-US" sz="4400" b="1" dirty="0" smtClean="0">
                <a:latin typeface="Calibri" charset="0"/>
                <a:cs typeface="Calibri" charset="0"/>
              </a:rPr>
              <a:t>Law   </a:t>
            </a:r>
            <a:r>
              <a:rPr lang="en-US" sz="4400" dirty="0">
                <a:latin typeface="Calibri" charset="0"/>
                <a:cs typeface="Calibri" charset="0"/>
              </a:rPr>
              <a:t>	</a:t>
            </a:r>
            <a:r>
              <a:rPr lang="en-US" sz="4400" dirty="0" smtClean="0">
                <a:latin typeface="Calibri" charset="0"/>
                <a:cs typeface="Calibri" charset="0"/>
              </a:rPr>
              <a:t>          	</a:t>
            </a:r>
            <a:r>
              <a:rPr lang="en-US" sz="4400" i="1" dirty="0" smtClean="0">
                <a:latin typeface="Calibri" charset="0"/>
                <a:cs typeface="Calibri" charset="0"/>
              </a:rPr>
              <a:t>(Romans 3:31)</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3. Paul </a:t>
            </a:r>
            <a:r>
              <a:rPr lang="en-US" sz="4400" dirty="0" smtClean="0">
                <a:latin typeface="Calibri" charset="0"/>
                <a:cs typeface="Calibri" charset="0"/>
              </a:rPr>
              <a:t>and the </a:t>
            </a:r>
            <a:r>
              <a:rPr lang="en-US" sz="4400" b="1" dirty="0" smtClean="0">
                <a:latin typeface="Calibri" charset="0"/>
                <a:cs typeface="Calibri" charset="0"/>
              </a:rPr>
              <a:t>Cross </a:t>
            </a:r>
            <a:r>
              <a:rPr lang="en-US" sz="4400" dirty="0">
                <a:latin typeface="Calibri" charset="0"/>
                <a:cs typeface="Calibri" charset="0"/>
              </a:rPr>
              <a:t>and</a:t>
            </a:r>
            <a:r>
              <a:rPr lang="en-US" sz="4400" b="1" dirty="0" smtClean="0">
                <a:latin typeface="Calibri" charset="0"/>
                <a:cs typeface="Calibri" charset="0"/>
              </a:rPr>
              <a:t> 	Resurrection </a:t>
            </a:r>
            <a:r>
              <a:rPr lang="en-US" sz="4400" i="1" dirty="0" smtClean="0">
                <a:latin typeface="Calibri" charset="0"/>
                <a:cs typeface="Calibri" charset="0"/>
              </a:rPr>
              <a:t>(1 Corinthians 2:2; 	15:14, 18)</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475" y="42863"/>
            <a:ext cx="474371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Paul: Mission and Message</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Initial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0" y="1196975"/>
            <a:ext cx="91440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b="1" cap="small" dirty="0" smtClean="0">
                <a:latin typeface="Calibri"/>
                <a:cs typeface="Calibri"/>
              </a:rPr>
              <a:t>Paul’s</a:t>
            </a:r>
            <a:r>
              <a:rPr lang="en-US" sz="4200" b="1" dirty="0" smtClean="0">
                <a:latin typeface="Cambria" charset="0"/>
                <a:cs typeface="Cambria" charset="0"/>
              </a:rPr>
              <a:t> </a:t>
            </a:r>
            <a:r>
              <a:rPr lang="en-US" sz="4400" dirty="0" smtClean="0">
                <a:latin typeface="Calibri"/>
                <a:cs typeface="Calibri"/>
              </a:rPr>
              <a:t>13 </a:t>
            </a:r>
            <a:r>
              <a:rPr lang="en-US" sz="4400" dirty="0">
                <a:latin typeface="Calibri"/>
                <a:cs typeface="Calibri"/>
              </a:rPr>
              <a:t>letters to the believers applied faith to their lives. He touched doctrinal, as well as practical, </a:t>
            </a:r>
            <a:r>
              <a:rPr lang="en-US" sz="4400" dirty="0" smtClean="0">
                <a:latin typeface="Calibri"/>
                <a:cs typeface="Calibri"/>
              </a:rPr>
              <a:t>topics.</a:t>
            </a:r>
          </a:p>
          <a:p>
            <a:pPr algn="ctr">
              <a:lnSpc>
                <a:spcPct val="90000"/>
              </a:lnSpc>
            </a:pPr>
            <a:r>
              <a:rPr lang="en-US" sz="4400" dirty="0" smtClean="0">
                <a:latin typeface="Calibri"/>
                <a:cs typeface="Calibri"/>
              </a:rPr>
              <a:t>He </a:t>
            </a:r>
            <a:r>
              <a:rPr lang="en-US" sz="4400" dirty="0">
                <a:latin typeface="Calibri"/>
                <a:cs typeface="Calibri"/>
              </a:rPr>
              <a:t>counseled, </a:t>
            </a:r>
            <a:r>
              <a:rPr lang="en-US" sz="4400" dirty="0" smtClean="0">
                <a:latin typeface="Calibri"/>
                <a:cs typeface="Calibri"/>
              </a:rPr>
              <a:t>encouraged</a:t>
            </a:r>
            <a:r>
              <a:rPr lang="en-US" sz="4400" dirty="0">
                <a:latin typeface="Calibri"/>
                <a:cs typeface="Calibri"/>
              </a:rPr>
              <a:t>, and admonished on matters of personal </a:t>
            </a:r>
            <a:r>
              <a:rPr lang="en-US" sz="4400" spc="-110" dirty="0">
                <a:latin typeface="Calibri"/>
                <a:cs typeface="Calibri"/>
              </a:rPr>
              <a:t>Christianity, </a:t>
            </a:r>
            <a:r>
              <a:rPr lang="en-US" sz="4400" spc="-110" dirty="0" smtClean="0">
                <a:latin typeface="Calibri"/>
                <a:cs typeface="Calibri"/>
              </a:rPr>
              <a:t>relationships</a:t>
            </a:r>
            <a:r>
              <a:rPr lang="en-US" sz="4400" spc="-110" dirty="0">
                <a:latin typeface="Calibri"/>
                <a:cs typeface="Calibri"/>
              </a:rPr>
              <a:t>, and church </a:t>
            </a:r>
            <a:r>
              <a:rPr lang="en-US" sz="4400" spc="-110" dirty="0" smtClean="0">
                <a:latin typeface="Calibri"/>
                <a:cs typeface="Calibri"/>
              </a:rPr>
              <a:t>life.</a:t>
            </a:r>
          </a:p>
          <a:p>
            <a:pPr algn="ctr">
              <a:lnSpc>
                <a:spcPct val="90000"/>
              </a:lnSpc>
            </a:pPr>
            <a:r>
              <a:rPr lang="en-US" sz="4400" dirty="0" smtClean="0">
                <a:latin typeface="Calibri"/>
                <a:cs typeface="Calibri"/>
              </a:rPr>
              <a:t>Nevertheless</a:t>
            </a:r>
            <a:r>
              <a:rPr lang="en-US" sz="4400" dirty="0">
                <a:latin typeface="Calibri"/>
                <a:cs typeface="Calibri"/>
              </a:rPr>
              <a:t>, throughout his </a:t>
            </a:r>
            <a:r>
              <a:rPr lang="en-US" sz="4400" dirty="0" smtClean="0">
                <a:latin typeface="Calibri"/>
                <a:cs typeface="Calibri"/>
              </a:rPr>
              <a:t>letters</a:t>
            </a:r>
          </a:p>
          <a:p>
            <a:pPr algn="ctr">
              <a:lnSpc>
                <a:spcPct val="90000"/>
              </a:lnSpc>
            </a:pPr>
            <a:r>
              <a:rPr lang="en-US" sz="4400" dirty="0" smtClean="0">
                <a:latin typeface="Calibri"/>
                <a:cs typeface="Calibri"/>
              </a:rPr>
              <a:t>his </a:t>
            </a:r>
            <a:r>
              <a:rPr lang="en-US" sz="4400" dirty="0">
                <a:latin typeface="Calibri"/>
                <a:cs typeface="Calibri"/>
              </a:rPr>
              <a:t>main theme was “Jesus Christ and Him crucified” </a:t>
            </a:r>
            <a:r>
              <a:rPr lang="en-US" sz="4400" i="1" dirty="0">
                <a:latin typeface="Calibri"/>
                <a:cs typeface="Calibri"/>
              </a:rPr>
              <a:t>(1 Cor. 2:2, NKJV). </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8475" y="42863"/>
            <a:ext cx="474371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Paul: Mission and Message</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Paul and People Groups</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535781" y="1206500"/>
            <a:ext cx="6103763" cy="4238724"/>
          </a:xfrm>
          <a:prstGeom prst="rect">
            <a:avLst/>
          </a:prstGeom>
        </p:spPr>
      </p:pic>
      <p:sp>
        <p:nvSpPr>
          <p:cNvPr id="3" name="Rectangle 2"/>
          <p:cNvSpPr/>
          <p:nvPr/>
        </p:nvSpPr>
        <p:spPr bwMode="auto">
          <a:xfrm>
            <a:off x="1475656" y="1196752"/>
            <a:ext cx="6264696" cy="42484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169863" y="1266825"/>
            <a:ext cx="8839200" cy="558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1 Corinthians 1:22-24 NKJV</a:t>
            </a:r>
            <a:endParaRPr lang="en-US" sz="3600" dirty="0">
              <a:latin typeface="Cambria" charset="0"/>
              <a:cs typeface="Cambria" charset="0"/>
            </a:endParaRPr>
          </a:p>
          <a:p>
            <a:pPr algn="ctr" eaLnBrk="1" hangingPunct="1">
              <a:lnSpc>
                <a:spcPct val="90000"/>
              </a:lnSpc>
            </a:pPr>
            <a:r>
              <a:rPr lang="en-US" sz="4400" cap="small" dirty="0" smtClean="0">
                <a:latin typeface="Calibri"/>
                <a:cs typeface="Calibri"/>
              </a:rPr>
              <a:t>“</a:t>
            </a:r>
            <a:r>
              <a:rPr lang="en-US" altLang="ja-JP" sz="4400" b="1" cap="small" dirty="0" smtClean="0">
                <a:latin typeface="Calibri"/>
                <a:cs typeface="Calibri"/>
              </a:rPr>
              <a:t>For </a:t>
            </a:r>
            <a:r>
              <a:rPr lang="en-US" altLang="ja-JP" sz="4400" dirty="0" smtClean="0">
                <a:latin typeface="Calibri" charset="0"/>
                <a:cs typeface="Calibri" charset="0"/>
              </a:rPr>
              <a:t>Jews request a sign, and Greeks seek after wisdom; but we preach Christ crucified, to the Jews a stumbling block and to the Greeks foolishness, but to those who are called, both Jews and Greeks,</a:t>
            </a:r>
          </a:p>
          <a:p>
            <a:pPr algn="ctr" eaLnBrk="1" hangingPunct="1">
              <a:lnSpc>
                <a:spcPct val="90000"/>
              </a:lnSpc>
              <a:spcBef>
                <a:spcPts val="1200"/>
              </a:spcBef>
            </a:pPr>
            <a:r>
              <a:rPr lang="en-US" altLang="ja-JP" sz="4400" dirty="0" smtClean="0">
                <a:latin typeface="Calibri" charset="0"/>
                <a:cs typeface="Calibri" charset="0"/>
              </a:rPr>
              <a:t>Christ the power of God and the wisdom of God</a:t>
            </a:r>
            <a:r>
              <a:rPr lang="en-US" sz="4400" dirty="0" smtClean="0">
                <a:latin typeface="Calibri" charset="0"/>
                <a:cs typeface="Calibri" charset="0"/>
              </a:rPr>
              <a:t>”</a:t>
            </a:r>
            <a:endParaRPr lang="en-US" sz="4400" dirty="0">
              <a:latin typeface="Calibri" charset="0"/>
              <a:cs typeface="Calibri" charset="0"/>
            </a:endParaRPr>
          </a:p>
        </p:txBody>
      </p:sp>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hidden"/>
                                      </p:to>
                                    </p:set>
                                  </p:childTnLst>
                                </p:cTn>
                              </p:par>
                              <p:par>
                                <p:cTn id="25" presetID="16" presetClass="entr" presetSubtype="37"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2000"/>
                                        <p:tgtEl>
                                          <p:spTgt spid="2"/>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5" grpId="0" build="p"/>
      <p:bldP spid="5" grpId="1" build="p"/>
    </p:bldLst>
  </p:timing>
</p:sld>
</file>

<file path=ppt/theme/theme1.xml><?xml version="1.0" encoding="utf-8"?>
<a:theme xmlns:a="http://schemas.openxmlformats.org/drawingml/2006/main" name="•15.3Q MISSIONARIES">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•15.3Q MISSIONARIES.potx</Template>
  <TotalTime>6338</TotalTime>
  <Words>2764</Words>
  <Application>Microsoft Macintosh PowerPoint</Application>
  <PresentationFormat>On-screen Show (4:3)</PresentationFormat>
  <Paragraphs>161</Paragraphs>
  <Slides>24</Slides>
  <Notes>23</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•15.3Q MISSIONARIES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195</cp:revision>
  <dcterms:created xsi:type="dcterms:W3CDTF">2013-12-24T07:17:14Z</dcterms:created>
  <dcterms:modified xsi:type="dcterms:W3CDTF">2015-09-15T21:51:01Z</dcterms:modified>
</cp:coreProperties>
</file>