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346" r:id="rId3"/>
    <p:sldId id="341" r:id="rId4"/>
    <p:sldId id="342" r:id="rId5"/>
    <p:sldId id="345" r:id="rId6"/>
    <p:sldId id="268" r:id="rId7"/>
    <p:sldId id="271" r:id="rId8"/>
    <p:sldId id="344" r:id="rId9"/>
    <p:sldId id="272" r:id="rId10"/>
    <p:sldId id="325" r:id="rId11"/>
    <p:sldId id="347" r:id="rId12"/>
    <p:sldId id="348" r:id="rId13"/>
    <p:sldId id="349" r:id="rId14"/>
    <p:sldId id="350" r:id="rId15"/>
    <p:sldId id="276" r:id="rId16"/>
    <p:sldId id="273" r:id="rId17"/>
    <p:sldId id="351" r:id="rId18"/>
    <p:sldId id="352" r:id="rId19"/>
    <p:sldId id="326" r:id="rId20"/>
    <p:sldId id="280" r:id="rId21"/>
    <p:sldId id="353" r:id="rId22"/>
    <p:sldId id="354" r:id="rId23"/>
    <p:sldId id="285" r:id="rId24"/>
    <p:sldId id="328" r:id="rId25"/>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00FF"/>
    <a:srgbClr val="FF6FCF"/>
    <a:srgbClr val="00FFFF"/>
    <a:srgbClr val="FF0000"/>
    <a:srgbClr val="E6E6E6"/>
    <a:srgbClr val="5A5A5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2" autoAdjust="0"/>
    <p:restoredTop sz="75203" autoAdjust="0"/>
  </p:normalViewPr>
  <p:slideViewPr>
    <p:cSldViewPr>
      <p:cViewPr varScale="1">
        <p:scale>
          <a:sx n="54" d="100"/>
          <a:sy n="54" d="100"/>
        </p:scale>
        <p:origin x="-196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978DF37-AD80-994B-B7D0-0D8C73E771DE}" type="slidenum">
              <a:rPr lang="en-US"/>
              <a:pPr>
                <a:defRPr/>
              </a:pPr>
              <a:t>‹#›</a:t>
            </a:fld>
            <a:endParaRPr lang="en-US"/>
          </a:p>
        </p:txBody>
      </p:sp>
    </p:spTree>
    <p:extLst>
      <p:ext uri="{BB962C8B-B14F-4D97-AF65-F5344CB8AC3E}">
        <p14:creationId xmlns:p14="http://schemas.microsoft.com/office/powerpoint/2010/main" val="289088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C38CC94-717D-3B4C-8831-87660F68E473}" type="slidenum">
              <a:rPr lang="en-US" sz="1200"/>
              <a:pPr/>
              <a:t>1</a:t>
            </a:fld>
            <a:endParaRPr lang="en-US"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10</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Maraming</a:t>
            </a:r>
            <a:r>
              <a:rPr lang="en-US" sz="1800" b="1" dirty="0" smtClean="0">
                <a:latin typeface="Calibri" charset="0"/>
                <a:ea typeface="ＭＳ Ｐゴシック" charset="0"/>
                <a:cs typeface="Calibri" charset="0"/>
              </a:rPr>
              <a:t> Uri </a:t>
            </a:r>
            <a:r>
              <a:rPr lang="en-US" sz="1800" b="1" dirty="0" err="1" smtClean="0">
                <a:latin typeface="Calibri" charset="0"/>
                <a:ea typeface="ＭＳ Ｐゴシック" charset="0"/>
                <a:cs typeface="Calibri" charset="0"/>
              </a:rPr>
              <a:t>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Kapahingahan</a:t>
            </a:r>
            <a:r>
              <a:rPr lang="en-US" sz="1800" b="1" dirty="0" smtClean="0">
                <a:latin typeface="Calibri" charset="0"/>
                <a:ea typeface="ＭＳ Ｐゴシック" charset="0"/>
                <a:cs typeface="Calibri" charset="0"/>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Napakayaman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konsepto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Kasulatan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Nagpapasimula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mismo</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matapos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gawa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Paglalang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naghatid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Sabbath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ipinagdiriwang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lingu-linggo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ipinagdiriwang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din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buong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panahon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taunang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kapistahan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bawat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pitong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“Sabbath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lupain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bawat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50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jubileo</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11</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pinahahalagahan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naroroon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bayan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kaaway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o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kasawian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man,’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kagalit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tinamasa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lupang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ibinigay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bayan</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lalo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bayan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bumalik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mula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pagkabilanggo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ibinahagi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rin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dayuhan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pagtatamasa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matatag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buhay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pamilya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endParaRPr lang="en-PH" sz="1800" dirty="0">
              <a:effectLs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12</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bayan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pagkabilanggo</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Tumatakas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masasama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maunos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dagat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maaasahan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ganitong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kamatayan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hukay</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kapahingahang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iniaalok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Jesus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napakasaganang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balutan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Sabbath.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alok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Cristo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kinikilala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katayuang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waglit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isinasauli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tayo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lahat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paraan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13</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smtClean="0">
                <a:latin typeface="Calibri" charset="0"/>
                <a:ea typeface="ＭＳ Ｐゴシック" charset="0"/>
                <a:cs typeface="Calibri" charset="0"/>
              </a:rPr>
              <a:t>“</a:t>
            </a:r>
            <a:r>
              <a:rPr lang="en-US" sz="1800" b="1" dirty="0" err="1" smtClean="0">
                <a:latin typeface="Calibri" charset="0"/>
                <a:ea typeface="ＭＳ Ｐゴシック" charset="0"/>
                <a:cs typeface="Calibri" charset="0"/>
              </a:rPr>
              <a:t>Kasama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Ninyo</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Ako</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Palagi</a:t>
            </a:r>
            <a:r>
              <a:rPr lang="en-US" sz="1800" b="1" dirty="0" smtClean="0">
                <a:latin typeface="Calibri" charset="0"/>
                <a:ea typeface="ＭＳ Ｐゴシック" charset="0"/>
                <a:cs typeface="Calibri" charset="0"/>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Ginawa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pangako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Ako’y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sumasa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inyo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beses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Kasulatan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Ipinangako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sasama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Isaac,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Jacob,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Jeremias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anak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Israel.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konteksto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marami</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baseline="0" dirty="0" err="1" smtClean="0">
                <a:solidFill>
                  <a:schemeClr val="tx1"/>
                </a:solidFill>
                <a:effectLst/>
                <a:latin typeface="Arial" pitchFamily="24" charset="0"/>
                <a:ea typeface="ＭＳ Ｐゴシック" pitchFamily="24" charset="-128"/>
                <a:cs typeface="ＭＳ Ｐゴシック" pitchFamily="24" charset="-128"/>
              </a:rPr>
              <a:t>rito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panahon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paghihirap</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panggigipit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salita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higit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katuturan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PH" sz="1800" dirty="0" smtClean="0">
                <a:effectLst/>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14</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smtClean="0">
                <a:solidFill>
                  <a:schemeClr val="tx1"/>
                </a:solidFill>
                <a:effectLst/>
                <a:latin typeface="Arial" pitchFamily="24" charset="0"/>
                <a:ea typeface="ＭＳ Ｐゴシック" pitchFamily="24" charset="-128"/>
                <a:cs typeface="ＭＳ Ｐゴシック" pitchFamily="24" charset="-128"/>
              </a:rPr>
              <a:t>Sa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iglesya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Cristo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wakas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panahon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makabuluhan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pagtitiyak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pangako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Jesus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magiging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hanggang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wakas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konteksto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pagdidisipulo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paghayo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pagbautismo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pagtuturo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Kaya,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naroroon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pokus</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kagalakan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pagsagip</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mula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pagkakasumpong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talunang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dako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malaking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tunggalian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PH" sz="1800" dirty="0" smtClean="0">
                <a:effectLst/>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A88117E-9EDF-4042-85F2-B78701D0B587}" type="slidenum">
              <a:rPr lang="en-US" sz="1200"/>
              <a:pPr/>
              <a:t>15</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2. </a:t>
            </a:r>
            <a:r>
              <a:rPr lang="en-US" sz="1800" b="1" dirty="0" err="1" smtClean="0">
                <a:latin typeface="Calibri" charset="0"/>
                <a:ea typeface="ＭＳ Ｐゴシック" charset="0"/>
                <a:cs typeface="Calibri" charset="0"/>
              </a:rPr>
              <a:t>Dalawang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Pagkaka-iba</a:t>
            </a:r>
            <a:r>
              <a:rPr lang="en-US" sz="1800" b="1" dirty="0" smtClean="0">
                <a:latin typeface="Calibri" charset="0"/>
                <a:ea typeface="ＭＳ Ｐゴシック" charset="0"/>
                <a:cs typeface="Calibri" charset="0"/>
              </a:rPr>
              <a:t>. </a:t>
            </a:r>
            <a:r>
              <a:rPr lang="en-US" sz="1800" dirty="0" smtClean="0">
                <a:latin typeface="Calibri" charset="0"/>
                <a:ea typeface="ＭＳ Ｐゴシック" charset="0"/>
                <a:cs typeface="Calibri" charset="0"/>
              </a:rPr>
              <a:t>“</a:t>
            </a:r>
            <a:r>
              <a:rPr lang="en-US" altLang="ja-JP" sz="1800" dirty="0" err="1" smtClean="0">
                <a:latin typeface="Calibri" charset="0"/>
                <a:ea typeface="ＭＳ Ｐゴシック" charset="0"/>
                <a:cs typeface="Calibri" charset="0"/>
              </a:rPr>
              <a:t>Isang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maghahasik</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humayo</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upang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maghasik</a:t>
            </a:r>
            <a:r>
              <a:rPr lang="en-US" altLang="ja-JP" sz="1800" dirty="0" smtClean="0">
                <a:latin typeface="Calibri" charset="0"/>
                <a:ea typeface="ＭＳ Ｐゴシック" charset="0"/>
                <a:cs typeface="Calibri" charset="0"/>
              </a:rPr>
              <a:t>.... May </a:t>
            </a:r>
            <a:r>
              <a:rPr lang="en-US" altLang="ja-JP" sz="1800" dirty="0" err="1" smtClean="0">
                <a:latin typeface="Calibri" charset="0"/>
                <a:ea typeface="ＭＳ Ｐゴシック" charset="0"/>
                <a:cs typeface="Calibri" charset="0"/>
              </a:rPr>
              <a:t>mga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binhing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nahulog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tabing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daan</a:t>
            </a:r>
            <a:r>
              <a:rPr lang="en-US" altLang="ja-JP" sz="1800" dirty="0" smtClean="0">
                <a:latin typeface="Calibri" charset="0"/>
                <a:ea typeface="ＭＳ Ｐゴシック" charset="0"/>
                <a:cs typeface="Calibri" charset="0"/>
              </a:rPr>
              <a:t>;...</a:t>
            </a:r>
            <a:r>
              <a:rPr lang="en-US" altLang="ja-JP" sz="1800" dirty="0" err="1" smtClean="0">
                <a:latin typeface="Calibri" charset="0"/>
                <a:ea typeface="ＭＳ Ｐゴシック" charset="0"/>
                <a:cs typeface="Calibri" charset="0"/>
              </a:rPr>
              <a:t>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batuhan</a:t>
            </a:r>
            <a:r>
              <a:rPr lang="en-US" altLang="ja-JP" sz="1800" dirty="0" smtClean="0">
                <a:latin typeface="Calibri" charset="0"/>
                <a:ea typeface="ＭＳ Ｐゴシック" charset="0"/>
                <a:cs typeface="Calibri" charset="0"/>
              </a:rPr>
              <a:t>;...</a:t>
            </a:r>
            <a:r>
              <a:rPr lang="en-US" altLang="ja-JP" sz="1800" dirty="0" err="1" smtClean="0">
                <a:latin typeface="Calibri" charset="0"/>
                <a:ea typeface="ＭＳ Ｐゴシック" charset="0"/>
                <a:cs typeface="Calibri" charset="0"/>
              </a:rPr>
              <a:t>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mga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tinikan</a:t>
            </a:r>
            <a:r>
              <a:rPr lang="en-US" altLang="ja-JP" sz="1800" dirty="0" smtClean="0">
                <a:latin typeface="Calibri" charset="0"/>
                <a:ea typeface="ＭＳ Ｐゴシック" charset="0"/>
                <a:cs typeface="Calibri" charset="0"/>
              </a:rPr>
              <a:t>;...</a:t>
            </a:r>
            <a:r>
              <a:rPr lang="en-US" altLang="ja-JP" sz="1800" dirty="0" err="1" smtClean="0">
                <a:latin typeface="Calibri" charset="0"/>
                <a:ea typeface="ＭＳ Ｐゴシック" charset="0"/>
                <a:cs typeface="Calibri" charset="0"/>
              </a:rPr>
              <a:t>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mabuting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lupa</a:t>
            </a:r>
            <a:r>
              <a:rPr lang="en-US" altLang="ja-JP" sz="1800" dirty="0" smtClean="0">
                <a:latin typeface="Calibri" charset="0"/>
                <a:ea typeface="ＭＳ Ｐゴシック" charset="0"/>
                <a:cs typeface="Calibri" charset="0"/>
              </a:rPr>
              <a:t>....” // “</a:t>
            </a:r>
            <a:r>
              <a:rPr lang="en-US" altLang="ja-JP" sz="1800" dirty="0" err="1" smtClean="0">
                <a:latin typeface="Calibri" charset="0"/>
                <a:ea typeface="ＭＳ Ｐゴシック" charset="0"/>
                <a:cs typeface="Calibri" charset="0"/>
              </a:rPr>
              <a:t>Kaya’t</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bawat</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nakikinig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mga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salita</a:t>
            </a:r>
            <a:r>
              <a:rPr lang="en-US" altLang="ja-JP" sz="1800" baseline="0" dirty="0" smtClean="0">
                <a:latin typeface="Calibri" charset="0"/>
                <a:ea typeface="ＭＳ Ｐゴシック" charset="0"/>
                <a:cs typeface="Calibri" charset="0"/>
              </a:rPr>
              <a:t>...at </a:t>
            </a:r>
            <a:r>
              <a:rPr lang="en-US" altLang="ja-JP" sz="1800" baseline="0" dirty="0" err="1" smtClean="0">
                <a:latin typeface="Calibri" charset="0"/>
                <a:ea typeface="ＭＳ Ｐゴシック" charset="0"/>
                <a:cs typeface="Calibri" charset="0"/>
              </a:rPr>
              <a:t>ginaganap</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mga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ito</a:t>
            </a:r>
            <a:r>
              <a:rPr lang="en-US" altLang="ja-JP" sz="1800" baseline="0" dirty="0" smtClean="0">
                <a:latin typeface="Calibri" charset="0"/>
                <a:ea typeface="ＭＳ Ｐゴシック" charset="0"/>
                <a:cs typeface="Calibri" charset="0"/>
              </a:rPr>
              <a:t> ay </a:t>
            </a:r>
            <a:r>
              <a:rPr lang="en-US" altLang="ja-JP" sz="1800" baseline="0" dirty="0" err="1" smtClean="0">
                <a:latin typeface="Calibri" charset="0"/>
                <a:ea typeface="ＭＳ Ｐゴシック" charset="0"/>
                <a:cs typeface="Calibri" charset="0"/>
              </a:rPr>
              <a:t>matutulad</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isang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matalinong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tao</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nagtayo</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kanyang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bahay</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ibabaw</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bato</a:t>
            </a:r>
            <a:r>
              <a:rPr lang="en-US" altLang="ja-JP" sz="1800" baseline="0" dirty="0" smtClean="0">
                <a:latin typeface="Calibri" charset="0"/>
                <a:ea typeface="ＭＳ Ｐゴシック" charset="0"/>
                <a:cs typeface="Calibri" charset="0"/>
              </a:rPr>
              <a:t>. ¶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bawat</a:t>
            </a:r>
            <a:r>
              <a:rPr lang="en-US" altLang="ja-JP" sz="1800" baseline="0" dirty="0" smtClean="0">
                <a:latin typeface="Calibri" charset="0"/>
                <a:ea typeface="ＭＳ Ｐゴシック" charset="0"/>
                <a:cs typeface="Calibri" charset="0"/>
              </a:rPr>
              <a:t>...</a:t>
            </a:r>
            <a:r>
              <a:rPr lang="en-US" altLang="ja-JP" sz="1800" baseline="0" dirty="0" err="1" smtClean="0">
                <a:latin typeface="Calibri" charset="0"/>
                <a:ea typeface="ＭＳ Ｐゴシック" charset="0"/>
                <a:cs typeface="Calibri" charset="0"/>
              </a:rPr>
              <a:t>hindi</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ginaganap</a:t>
            </a:r>
            <a:r>
              <a:rPr lang="en-US" altLang="ja-JP" sz="1800" baseline="0" dirty="0" smtClean="0">
                <a:latin typeface="Calibri" charset="0"/>
                <a:ea typeface="ＭＳ Ｐゴシック" charset="0"/>
                <a:cs typeface="Calibri" charset="0"/>
              </a:rPr>
              <a:t>...ay </a:t>
            </a:r>
            <a:r>
              <a:rPr lang="en-US" altLang="ja-JP" sz="1800" baseline="0" dirty="0" err="1" smtClean="0">
                <a:latin typeface="Calibri" charset="0"/>
                <a:ea typeface="ＭＳ Ｐゴシック" charset="0"/>
                <a:cs typeface="Calibri" charset="0"/>
              </a:rPr>
              <a:t>matutulad</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isang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taong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hangal</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nagtayo</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kanyang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bahay</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buhanginan</a:t>
            </a:r>
            <a:r>
              <a:rPr lang="en-US" altLang="ja-JP" sz="1800" dirty="0" smtClean="0">
                <a:latin typeface="Calibri" charset="0"/>
                <a:ea typeface="ＭＳ Ｐゴシック" charset="0"/>
                <a:cs typeface="Calibri" charset="0"/>
              </a:rPr>
              <a:t>” </a:t>
            </a:r>
            <a:r>
              <a:rPr lang="en-US" altLang="ja-JP" sz="1800" i="1" dirty="0" smtClean="0">
                <a:latin typeface="Calibri" charset="0"/>
                <a:ea typeface="ＭＳ Ｐゴシック" charset="0"/>
                <a:cs typeface="Calibri" charset="0"/>
              </a:rPr>
              <a:t>(Mateo 13:3-8; 7:24-26)</a:t>
            </a:r>
            <a:r>
              <a:rPr lang="en-US" altLang="ja-JP" sz="1800" i="1" dirty="0">
                <a:latin typeface="Calibri" charset="0"/>
                <a:ea typeface="ＭＳ Ｐゴシック" charset="0"/>
                <a:cs typeface="Calibri" charset="0"/>
              </a:rPr>
              <a:t>.</a:t>
            </a:r>
          </a:p>
          <a:p>
            <a:pPr eaLnBrk="1" hangingPunct="1"/>
            <a:endParaRPr lang="en-US" sz="1800" dirty="0">
              <a:latin typeface="Calibri" charset="0"/>
              <a:ea typeface="ＭＳ Ｐゴシック" charset="0"/>
              <a:cs typeface="Calibri" charset="0"/>
            </a:endParaRPr>
          </a:p>
          <a:p>
            <a:pPr eaLnBrk="1" hangingPunct="1"/>
            <a:endParaRPr lang="en-US" sz="1800" dirty="0">
              <a:latin typeface="Calibri" charset="0"/>
              <a:ea typeface="ＭＳ Ｐゴシック" charset="0"/>
              <a:cs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F43FF3-6132-174D-9764-826ABE85819F}" type="slidenum">
              <a:rPr lang="en-US" sz="1200"/>
              <a:pPr/>
              <a:t>16</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Pagtatanim</a:t>
            </a:r>
            <a:r>
              <a:rPr lang="en-US" sz="1800" b="1" dirty="0" smtClean="0">
                <a:latin typeface="Calibri" charset="0"/>
                <a:ea typeface="ＭＳ Ｐゴシック" charset="0"/>
                <a:cs typeface="Calibri" charset="0"/>
              </a:rPr>
              <a:t> at </a:t>
            </a:r>
            <a:r>
              <a:rPr lang="en-US" sz="1800" b="1" dirty="0" err="1" smtClean="0">
                <a:latin typeface="Calibri" charset="0"/>
                <a:ea typeface="ＭＳ Ｐゴシック" charset="0"/>
                <a:cs typeface="Calibri" charset="0"/>
              </a:rPr>
              <a:t>Pag-aani</a:t>
            </a:r>
            <a:r>
              <a:rPr lang="en-US" sz="1800" b="1" dirty="0" smtClean="0">
                <a:latin typeface="Calibri" charset="0"/>
                <a:ea typeface="ＭＳ Ｐゴシック" charset="0"/>
                <a:cs typeface="Calibri" charset="0"/>
              </a:rPr>
              <a:t>. </a:t>
            </a:r>
            <a:r>
              <a:rPr lang="en-US" sz="1200" kern="1200" dirty="0" smtClean="0">
                <a:solidFill>
                  <a:schemeClr val="tx1"/>
                </a:solidFill>
                <a:effectLst/>
                <a:latin typeface="Arial" pitchFamily="24" charset="0"/>
                <a:ea typeface="ＭＳ Ｐゴシック" pitchFamily="24" charset="-128"/>
                <a:cs typeface="ＭＳ Ｐゴシック" pitchFamily="24" charset="-128"/>
              </a:rPr>
              <a:t>“Si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Satanas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anghel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asembliya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ebanghelyo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ipinangangaral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Samantalang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anghel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langit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nagsisikap</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idiin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puso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salita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kaaway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naka-alerto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upang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pawalang-bisa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salita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Sinusubukan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hadlangan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gawain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Espiritu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Sinusubukan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Satanas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ibaling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palayo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pansin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nakilos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hanapin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Tagapagligtas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cap="small" dirty="0" smtClean="0">
                <a:solidFill>
                  <a:schemeClr val="tx1"/>
                </a:solidFill>
                <a:effectLst/>
                <a:latin typeface="Arial" pitchFamily="24" charset="0"/>
                <a:ea typeface="ＭＳ Ｐゴシック" pitchFamily="24" charset="-128"/>
                <a:cs typeface="ＭＳ Ｐゴシック" pitchFamily="24" charset="-128"/>
              </a:rPr>
              <a:t>Christ’s Object Lessons</a:t>
            </a:r>
            <a:r>
              <a:rPr lang="en-US" sz="1200" i="0" kern="1200" cap="small"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smtClean="0">
                <a:solidFill>
                  <a:schemeClr val="tx1"/>
                </a:solidFill>
                <a:effectLst/>
                <a:latin typeface="Arial" pitchFamily="24" charset="0"/>
                <a:ea typeface="ＭＳ Ｐゴシック" pitchFamily="24" charset="-128"/>
                <a:cs typeface="ＭＳ Ｐゴシック" pitchFamily="24" charset="-128"/>
              </a:rPr>
              <a:t>44.</a:t>
            </a:r>
            <a:r>
              <a:rPr lang="en-PH" sz="1800" dirty="0" smtClean="0">
                <a:effectLst/>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F43FF3-6132-174D-9764-826ABE85819F}" type="slidenum">
              <a:rPr lang="en-US" sz="1200"/>
              <a:pPr/>
              <a:t>17</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naghahasik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binhi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ebanghelyo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madalas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limitado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pagsisikap</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Kelangan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tayong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maghasik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lahat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lugar</a:t>
            </a:r>
            <a:r>
              <a:rPr lang="en-US" sz="1200" kern="1200" dirty="0" smtClean="0">
                <a:solidFill>
                  <a:schemeClr val="tx1"/>
                </a:solidFill>
                <a:effectLst/>
                <a:latin typeface="Arial" pitchFamily="24" charset="0"/>
                <a:ea typeface="ＭＳ Ｐゴシック" pitchFamily="24" charset="-128"/>
                <a:cs typeface="ＭＳ Ｐゴシック" pitchFamily="24" charset="-128"/>
              </a:rPr>
              <a:t>. Hindi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tayo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nagpapasya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mabuti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masamang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lupa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damo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simpleng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nagpapahiwatig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hindi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hadlangan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pagsibol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kasamaan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Panginoon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pag-aani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gumagawa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likuran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tumitiyak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lahat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maaaring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maligtas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maliligtas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Gawin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trabaho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dapat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matutunang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pagtiwalaan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gawin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PH" sz="1800" dirty="0" smtClean="0">
                <a:effectLst/>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F43FF3-6132-174D-9764-826ABE85819F}" type="slidenum">
              <a:rPr lang="en-US" sz="1200"/>
              <a:pPr/>
              <a:t>18</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Nagtatayo</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Bato</a:t>
            </a:r>
            <a:r>
              <a:rPr lang="en-PH" sz="1800" b="0" kern="1200" dirty="0" smtClean="0">
                <a:solidFill>
                  <a:schemeClr val="tx1"/>
                </a:solidFill>
                <a:effectLst/>
                <a:latin typeface="Arial" pitchFamily="24" charset="0"/>
                <a:ea typeface="ＭＳ Ｐゴシック" pitchFamily="24" charset="-128"/>
                <a:cs typeface="ＭＳ Ｐゴシック" pitchFamily="24" charset="-128"/>
              </a:rPr>
              <a:t>.</a:t>
            </a:r>
            <a:r>
              <a:rPr lang="en-PH" sz="1800" b="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smtClean="0">
                <a:solidFill>
                  <a:schemeClr val="tx1"/>
                </a:solidFill>
                <a:effectLst/>
                <a:latin typeface="Arial" pitchFamily="24" charset="0"/>
                <a:ea typeface="ＭＳ Ｐゴシック" pitchFamily="24" charset="-128"/>
                <a:cs typeface="ＭＳ Ｐゴシック" pitchFamily="24" charset="-128"/>
              </a:rPr>
              <a:t>May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seryusong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pakikipagbakang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nangyayari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katulong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tayong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posibilidad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maligtasan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Nagtagumpay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Jesus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laban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kasamaan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‘yon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dahilang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tinatawag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PH" sz="1800" kern="1200" dirty="0" smtClean="0">
                <a:solidFill>
                  <a:schemeClr val="tx1"/>
                </a:solidFill>
                <a:effectLst/>
                <a:latin typeface="Arial" pitchFamily="24" charset="0"/>
                <a:ea typeface="ＭＳ Ｐゴシック" pitchFamily="24" charset="-128"/>
                <a:cs typeface="ＭＳ Ｐゴシック" pitchFamily="24" charset="-128"/>
              </a:rPr>
              <a:t>¶</a:t>
            </a:r>
            <a:r>
              <a:rPr lang="en-PH" sz="18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personal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pakikibaka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laban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kasamaan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mapagtatagumpayan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ngunit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itatayo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buhay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makapagtatayo</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baseline="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baseline="0" dirty="0" err="1" smtClean="0">
                <a:solidFill>
                  <a:schemeClr val="tx1"/>
                </a:solidFill>
                <a:effectLst/>
                <a:latin typeface="Arial" pitchFamily="24" charset="0"/>
                <a:ea typeface="ＭＳ Ｐゴシック" pitchFamily="24" charset="-128"/>
                <a:cs typeface="ＭＳ Ｐゴシック" pitchFamily="24" charset="-128"/>
              </a:rPr>
              <a:t>Kanya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pagsunod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AE0CA37-7C9C-214E-9279-69D7DCB2FBC6}" type="slidenum">
              <a:rPr lang="en-US" sz="1200"/>
              <a:pPr/>
              <a:t>19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3. </a:t>
            </a:r>
            <a:r>
              <a:rPr lang="en-US" sz="1800" b="1" dirty="0" err="1" smtClean="0">
                <a:latin typeface="Calibri" charset="0"/>
                <a:ea typeface="ＭＳ Ｐゴシック" charset="0"/>
                <a:cs typeface="Calibri" charset="0"/>
              </a:rPr>
              <a:t>Dalawang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Punto</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sa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Paghuhukom</a:t>
            </a:r>
            <a:r>
              <a:rPr lang="en-US" sz="1800" b="1" dirty="0" smtClean="0">
                <a:latin typeface="Calibri" charset="0"/>
                <a:ea typeface="ＭＳ Ｐゴシック" charset="0"/>
                <a:cs typeface="Calibri" charset="0"/>
              </a:rPr>
              <a:t>. </a:t>
            </a:r>
            <a:r>
              <a:rPr lang="en-US" sz="1800" dirty="0" smtClean="0">
                <a:latin typeface="Calibri" charset="0"/>
                <a:ea typeface="ＭＳ Ｐゴシック" charset="0"/>
                <a:cs typeface="Calibri" charset="0"/>
              </a:rPr>
              <a:t>“</a:t>
            </a:r>
            <a:r>
              <a:rPr lang="en-US" altLang="ja-JP" sz="1800" dirty="0" err="1" smtClean="0">
                <a:latin typeface="Calibri" charset="0"/>
                <a:ea typeface="ＭＳ Ｐゴシック" charset="0"/>
                <a:cs typeface="Calibri" charset="0"/>
              </a:rPr>
              <a:t>Huwag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humatol</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upang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hindi</a:t>
            </a:r>
            <a:r>
              <a:rPr lang="en-US" altLang="ja-JP" sz="1800" dirty="0" smtClean="0">
                <a:latin typeface="Calibri" charset="0"/>
                <a:ea typeface="ＭＳ Ｐゴシック" charset="0"/>
                <a:cs typeface="Calibri" charset="0"/>
              </a:rPr>
              <a:t> kayo </a:t>
            </a:r>
            <a:r>
              <a:rPr lang="en-US" altLang="ja-JP" sz="1800" dirty="0" err="1" smtClean="0">
                <a:latin typeface="Calibri" charset="0"/>
                <a:ea typeface="ＭＳ Ｐゴシック" charset="0"/>
                <a:cs typeface="Calibri" charset="0"/>
              </a:rPr>
              <a:t>mahatulan</a:t>
            </a:r>
            <a:r>
              <a:rPr lang="en-US" altLang="ja-JP" sz="1800" dirty="0" smtClean="0">
                <a:latin typeface="Calibri" charset="0"/>
                <a:ea typeface="ＭＳ Ｐゴシック" charset="0"/>
                <a:cs typeface="Calibri" charset="0"/>
              </a:rPr>
              <a:t>. ... </a:t>
            </a:r>
            <a:r>
              <a:rPr lang="en-US" altLang="ja-JP" sz="1800" dirty="0" err="1" smtClean="0">
                <a:latin typeface="Calibri" charset="0"/>
                <a:ea typeface="ＭＳ Ｐゴシック" charset="0"/>
                <a:cs typeface="Calibri" charset="0"/>
              </a:rPr>
              <a:t>Bakit</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mo</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nakikita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puwing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mata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iyong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kapatid</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ngunit</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hindi</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mo</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pinapansin</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troso</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iyong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sariling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mata</a:t>
            </a:r>
            <a:r>
              <a:rPr lang="en-US" altLang="ja-JP" sz="1800" baseline="0" dirty="0" smtClean="0">
                <a:latin typeface="Calibri" charset="0"/>
                <a:ea typeface="ＭＳ Ｐゴシック" charset="0"/>
                <a:cs typeface="Calibri" charset="0"/>
              </a:rPr>
              <a:t>? ... </a:t>
            </a:r>
            <a:r>
              <a:rPr lang="en-US" altLang="ja-JP" sz="1800" baseline="0" dirty="0" err="1" smtClean="0">
                <a:latin typeface="Calibri" charset="0"/>
                <a:ea typeface="ＭＳ Ｐゴシック" charset="0"/>
                <a:cs typeface="Calibri" charset="0"/>
              </a:rPr>
              <a:t>Ikaw</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mapagkunwari</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alisin</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mo</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muna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troso</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iyong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sariling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mata</a:t>
            </a:r>
            <a:r>
              <a:rPr lang="en-US" altLang="ja-JP" sz="1800" baseline="0" dirty="0" smtClean="0">
                <a:latin typeface="Calibri" charset="0"/>
                <a:ea typeface="ＭＳ Ｐゴシック" charset="0"/>
                <a:cs typeface="Calibri" charset="0"/>
              </a:rPr>
              <a:t> at </a:t>
            </a:r>
            <a:r>
              <a:rPr lang="en-US" altLang="ja-JP" sz="1800" baseline="0" dirty="0" err="1" smtClean="0">
                <a:latin typeface="Calibri" charset="0"/>
                <a:ea typeface="ＭＳ Ｐゴシック" charset="0"/>
                <a:cs typeface="Calibri" charset="0"/>
              </a:rPr>
              <a:t>nang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magkagayon</a:t>
            </a:r>
            <a:r>
              <a:rPr lang="en-US" altLang="ja-JP" sz="1800" baseline="0" dirty="0" smtClean="0">
                <a:latin typeface="Calibri" charset="0"/>
                <a:ea typeface="ＭＳ Ｐゴシック" charset="0"/>
                <a:cs typeface="Calibri" charset="0"/>
              </a:rPr>
              <a:t>, ¶ </a:t>
            </a:r>
            <a:r>
              <a:rPr lang="en-US" altLang="ja-JP" sz="1800" baseline="0" dirty="0" err="1" smtClean="0">
                <a:latin typeface="Calibri" charset="0"/>
                <a:ea typeface="ＭＳ Ｐゴシック" charset="0"/>
                <a:cs typeface="Calibri" charset="0"/>
              </a:rPr>
              <a:t>makakakita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malinaw</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upang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maalis</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mo</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puwing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mata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iyong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kapatid</a:t>
            </a:r>
            <a:r>
              <a:rPr lang="en-US" sz="1800" dirty="0" smtClean="0">
                <a:latin typeface="Calibri" charset="0"/>
                <a:ea typeface="ＭＳ Ｐゴシック" charset="0"/>
                <a:cs typeface="Calibri" charset="0"/>
              </a:rPr>
              <a:t>”</a:t>
            </a:r>
            <a:r>
              <a:rPr lang="en-US" altLang="ja-JP" sz="1800" dirty="0" smtClean="0">
                <a:latin typeface="Calibri" charset="0"/>
                <a:ea typeface="ＭＳ Ｐゴシック" charset="0"/>
                <a:cs typeface="Calibri" charset="0"/>
              </a:rPr>
              <a:t> </a:t>
            </a:r>
            <a:r>
              <a:rPr lang="en-US" altLang="ja-JP" sz="1800" i="1" dirty="0" smtClean="0">
                <a:latin typeface="Calibri" charset="0"/>
                <a:ea typeface="ＭＳ Ｐゴシック" charset="0"/>
                <a:cs typeface="Calibri" charset="0"/>
              </a:rPr>
              <a:t>(Mateo 7:1-5)</a:t>
            </a:r>
            <a:r>
              <a:rPr lang="en-US" altLang="ja-JP" sz="1800" i="1" dirty="0">
                <a:latin typeface="Calibri" charset="0"/>
                <a:ea typeface="ＭＳ Ｐゴシック" charset="0"/>
                <a:cs typeface="Calibri" charset="0"/>
              </a:rPr>
              <a:t>.</a:t>
            </a:r>
            <a:endParaRPr lang="en-US" sz="1800" i="1" dirty="0">
              <a:latin typeface="Calibri" charset="0"/>
              <a:ea typeface="ＭＳ Ｐゴシック" charset="0"/>
              <a:cs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D40C790-C707-D442-A475-7C0C2C110F6F}" type="slidenum">
              <a:rPr lang="en-US" sz="1200"/>
              <a:pPr/>
              <a:t>2</a:t>
            </a:fld>
            <a:endParaRPr lang="en-US" sz="12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err="1" smtClean="0">
                <a:latin typeface="Calibri" charset="0"/>
                <a:ea typeface="ＭＳ Ｐゴシック" charset="0"/>
                <a:cs typeface="Calibri" charset="0"/>
              </a:rPr>
              <a:t>Rebelyon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Katubusan</a:t>
            </a:r>
            <a:endParaRPr lang="en-US" sz="1800" dirty="0">
              <a:latin typeface="Calibri" charset="0"/>
              <a:ea typeface="ＭＳ Ｐゴシック" charset="0"/>
              <a:cs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DFF258DA-6355-D64B-8B1B-E4C55017FBFF}" type="slidenum">
              <a:rPr lang="en-US" sz="1200"/>
              <a:pPr/>
              <a:t>20</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Huwag</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Maghusga</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a:t>
            </a:r>
            <a:r>
              <a:rPr lang="en-PH" sz="1800" b="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Huwag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isipin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mas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mabuti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kaysa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ibang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ilagay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hukom</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Dahil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hindi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mapagsino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motibo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ikaw</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kakayahang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husgahan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iba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 Sa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pagpuna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ikaw</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humahatol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iyong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sapagkat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ipinapakita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ikaw</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kalahok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Satanas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tagapag-paratang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kapatid</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cap="small" dirty="0" smtClean="0">
                <a:solidFill>
                  <a:schemeClr val="tx1"/>
                </a:solidFill>
                <a:effectLst/>
                <a:latin typeface="Arial" pitchFamily="24" charset="0"/>
                <a:ea typeface="ＭＳ Ｐゴシック" pitchFamily="24" charset="-128"/>
                <a:cs typeface="ＭＳ Ｐゴシック" pitchFamily="24" charset="-128"/>
              </a:rPr>
              <a:t>The Desire of Ages</a:t>
            </a:r>
            <a:r>
              <a:rPr lang="en-US" sz="1200" i="0" kern="1200" cap="small"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smtClean="0">
                <a:solidFill>
                  <a:schemeClr val="tx1"/>
                </a:solidFill>
                <a:effectLst/>
                <a:latin typeface="Arial" pitchFamily="24" charset="0"/>
                <a:ea typeface="ＭＳ Ｐゴシック" pitchFamily="24" charset="-128"/>
                <a:cs typeface="ＭＳ Ｐゴシック" pitchFamily="24" charset="-128"/>
              </a:rPr>
              <a:t>314.</a:t>
            </a:r>
            <a:r>
              <a:rPr lang="en-PH" dirty="0" smtClean="0">
                <a:effectLst/>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DFF258DA-6355-D64B-8B1B-E4C55017FBFF}" type="slidenum">
              <a:rPr lang="en-US" sz="1200"/>
              <a:pPr/>
              <a:t>21</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kern="1200" dirty="0" smtClean="0">
                <a:solidFill>
                  <a:schemeClr val="tx1"/>
                </a:solidFill>
                <a:effectLst/>
                <a:latin typeface="Arial" pitchFamily="24" charset="0"/>
                <a:ea typeface="ＭＳ Ｐゴシック" pitchFamily="24" charset="-128"/>
                <a:cs typeface="ＭＳ Ｐゴシック" pitchFamily="24" charset="-128"/>
              </a:rPr>
              <a:t>Nang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sinabihan</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800" kern="1200" dirty="0" smtClean="0">
                <a:solidFill>
                  <a:schemeClr val="tx1"/>
                </a:solidFill>
                <a:effectLst/>
                <a:latin typeface="Arial" pitchFamily="24" charset="0"/>
                <a:ea typeface="ＭＳ Ｐゴシック" pitchFamily="24" charset="-128"/>
                <a:cs typeface="ＭＳ Ｐゴシック" pitchFamily="24" charset="-128"/>
              </a:rPr>
              <a:t> Jesus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Kanyang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nakikinig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huwag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maghusga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gumawa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Siya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dalawang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punto</a:t>
            </a:r>
            <a:r>
              <a:rPr lang="en-US" sz="1800" kern="1200" dirty="0" smtClean="0">
                <a:solidFill>
                  <a:schemeClr val="tx1"/>
                </a:solidFill>
                <a:effectLst/>
                <a:latin typeface="Arial" pitchFamily="24" charset="0"/>
                <a:ea typeface="ＭＳ Ｐゴシック" pitchFamily="24" charset="-128"/>
                <a:cs typeface="ＭＳ Ｐゴシック" pitchFamily="24" charset="-128"/>
              </a:rPr>
              <a:t>. ¶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una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dahilang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hinuhusgahan</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iba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sapagkat</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ginagawa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katulad</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kinukondena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800" i="1" kern="1200" dirty="0" err="1" smtClean="0">
                <a:solidFill>
                  <a:schemeClr val="tx1"/>
                </a:solidFill>
                <a:effectLst/>
                <a:latin typeface="Arial" pitchFamily="24" charset="0"/>
                <a:ea typeface="ＭＳ Ｐゴシック" pitchFamily="24" charset="-128"/>
                <a:cs typeface="ＭＳ Ｐゴシック" pitchFamily="24" charset="-128"/>
              </a:rPr>
              <a:t>Talatang</a:t>
            </a:r>
            <a:r>
              <a:rPr lang="en-US" sz="1800" i="1"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800" i="1" kern="1200" dirty="0" smtClean="0">
                <a:solidFill>
                  <a:schemeClr val="tx1"/>
                </a:solidFill>
                <a:effectLst/>
                <a:latin typeface="Arial" pitchFamily="24" charset="0"/>
                <a:ea typeface="ＭＳ Ｐゴシック" pitchFamily="24" charset="-128"/>
                <a:cs typeface="ＭＳ Ｐゴシック" pitchFamily="24" charset="-128"/>
              </a:rPr>
              <a:t>1, 2)</a:t>
            </a:r>
            <a:r>
              <a:rPr lang="en-US" sz="1800" kern="1200" dirty="0" smtClean="0">
                <a:solidFill>
                  <a:schemeClr val="tx1"/>
                </a:solidFill>
                <a:effectLst/>
                <a:latin typeface="Arial" pitchFamily="24" charset="0"/>
                <a:ea typeface="ＭＳ Ｐゴシック" pitchFamily="24" charset="-128"/>
                <a:cs typeface="ＭＳ Ｐゴシック" pitchFamily="24" charset="-128"/>
              </a:rPr>
              <a:t>. ¶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Inaalis</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pansin</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tinitiyak</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nakapaligid</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atin</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nakatingin</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inaakusahan</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halip</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800" kern="1200" dirty="0" smtClean="0">
                <a:solidFill>
                  <a:schemeClr val="tx1"/>
                </a:solidFill>
                <a:effectLst/>
                <a:latin typeface="Arial" pitchFamily="24" charset="0"/>
                <a:ea typeface="ＭＳ Ｐゴシック" pitchFamily="24" charset="-128"/>
                <a:cs typeface="ＭＳ Ｐゴシック" pitchFamily="24" charset="-128"/>
              </a:rPr>
              <a:t> </a:t>
            </a:r>
            <a:r>
              <a:rPr lang="en-US" sz="1800" kern="1200" dirty="0" err="1" smtClean="0">
                <a:solidFill>
                  <a:schemeClr val="tx1"/>
                </a:solidFill>
                <a:effectLst/>
                <a:latin typeface="Arial" pitchFamily="24" charset="0"/>
                <a:ea typeface="ＭＳ Ｐゴシック" pitchFamily="24" charset="-128"/>
                <a:cs typeface="ＭＳ Ｐゴシック" pitchFamily="24" charset="-128"/>
              </a:rPr>
              <a:t>atin</a:t>
            </a:r>
            <a:r>
              <a:rPr lang="en-US" sz="1800" kern="1200" dirty="0" smtClean="0">
                <a:solidFill>
                  <a:schemeClr val="tx1"/>
                </a:solidFill>
                <a:effectLst/>
                <a:latin typeface="Arial" pitchFamily="24" charset="0"/>
                <a:ea typeface="ＭＳ Ｐゴシック" pitchFamily="24" charset="-128"/>
                <a:cs typeface="ＭＳ Ｐゴシック" pitchFamily="24" charset="-128"/>
              </a:rPr>
              <a:t>.</a:t>
            </a:r>
            <a:endParaRPr lang="en-PH" sz="2800" dirty="0" smtClean="0">
              <a:effectLs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DFF258DA-6355-D64B-8B1B-E4C55017FBFF}" type="slidenum">
              <a:rPr lang="en-US" sz="1200"/>
              <a:pPr/>
              <a:t>22</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ibang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punto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kadalasang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problemang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nakikita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kapatid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bahagi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laki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problema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problema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maaaring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hindi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pa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nababatid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Napakadali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makita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pirasong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kusot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ngunit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hindi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nakikita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malaking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troso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endParaRPr lang="en-PH" sz="1800" dirty="0">
              <a:effectLs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04E704A4-2966-444A-AD19-24C53C06DDAC}" type="slidenum">
              <a:rPr lang="en-US" sz="1200"/>
              <a:pPr/>
              <a:t>23</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Huling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Pananalita</a:t>
            </a:r>
            <a:r>
              <a:rPr lang="en-US" sz="1800" b="1" dirty="0">
                <a:latin typeface="Calibri" charset="0"/>
                <a:ea typeface="ＭＳ Ｐゴシック" charset="0"/>
                <a:cs typeface="Calibri" charset="0"/>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daigdig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nasirang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lugar</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malaking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tunggalian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rumaragasa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rito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anim</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libong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smtClean="0">
                <a:solidFill>
                  <a:schemeClr val="tx1"/>
                </a:solidFill>
                <a:effectLst/>
                <a:latin typeface="Arial" pitchFamily="24" charset="0"/>
                <a:ea typeface="ＭＳ Ｐゴシック" pitchFamily="24" charset="-128"/>
                <a:cs typeface="ＭＳ Ｐゴシック" pitchFamily="24" charset="-128"/>
              </a:rPr>
              <a:t>nag-</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iiwan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napakaraming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pagkawasak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dinaanan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 Kaya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kelangan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pangako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Katubusan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dumarating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tagumpay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Cristo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malaking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tunggalian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tagumpay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natiyak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krus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iniaalok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libre</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lahat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PH" sz="1800" dirty="0" smtClean="0">
                <a:effectLst/>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0FB1607C-F39D-694B-9148-F70E437721B9}" type="slidenum">
              <a:rPr lang="en-US" sz="1200"/>
              <a:pPr/>
              <a:t>3</a:t>
            </a:fld>
            <a:endParaRPr lang="en-US" sz="1200"/>
          </a:p>
        </p:txBody>
      </p:sp>
      <p:sp>
        <p:nvSpPr>
          <p:cNvPr id="10242" name="Rectangle 2"/>
          <p:cNvSpPr>
            <a:spLocks noGrp="1" noRot="1" noChangeAspect="1" noChangeArrowheads="1"/>
          </p:cNvSpPr>
          <p:nvPr>
            <p:ph type="sldImg"/>
          </p:nvPr>
        </p:nvSpPr>
        <p:spPr>
          <a:solidFill>
            <a:srgbClr val="FFFFFF"/>
          </a:solidFill>
          <a:ln/>
        </p:spPr>
      </p:sp>
      <p:sp>
        <p:nvSpPr>
          <p:cNvPr id="102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Ang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Ating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Mithiin</a:t>
            </a:r>
            <a:r>
              <a:rPr lang="en-US" sz="1800" b="1" dirty="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Napanalunan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ni</a:t>
            </a:r>
            <a:r>
              <a:rPr lang="en-US" sz="1800" dirty="0" smtClean="0">
                <a:latin typeface="Calibri" charset="0"/>
                <a:ea typeface="ＭＳ Ｐゴシック" charset="0"/>
                <a:cs typeface="Calibri" charset="0"/>
              </a:rPr>
              <a:t> Jesus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tumatapos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tagumpay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hamon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parating</a:t>
            </a:r>
            <a:r>
              <a:rPr lang="en-US" sz="1800" dirty="0" smtClean="0">
                <a:latin typeface="Calibri" charset="0"/>
                <a:ea typeface="ＭＳ Ｐゴシック" charset="0"/>
                <a:cs typeface="Calibri" charset="0"/>
              </a:rPr>
              <a:t> kung </a:t>
            </a:r>
            <a:r>
              <a:rPr lang="en-US" sz="1800" dirty="0" err="1" smtClean="0">
                <a:latin typeface="Calibri" charset="0"/>
                <a:ea typeface="ＭＳ Ｐゴシック" charset="0"/>
                <a:cs typeface="Calibri" charset="0"/>
              </a:rPr>
              <a:t>saan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natin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ilalagay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katapatan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tunggalian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rumaragasa</a:t>
            </a:r>
            <a:r>
              <a:rPr lang="en-US" sz="1800" dirty="0" smtClean="0">
                <a:latin typeface="Calibri" charset="0"/>
                <a:ea typeface="ＭＳ Ｐゴシック" charset="0"/>
                <a:cs typeface="Calibri" charset="0"/>
              </a:rPr>
              <a:t> pa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pandaraya</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patuloy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naririto</a:t>
            </a:r>
            <a:r>
              <a:rPr lang="en-US" sz="1800" dirty="0" smtClean="0">
                <a:latin typeface="Calibri" charset="0"/>
                <a:ea typeface="ＭＳ Ｐゴシック" charset="0"/>
                <a:cs typeface="Calibri" charset="0"/>
              </a:rPr>
              <a:t>. ¶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dalangin</a:t>
            </a:r>
            <a:r>
              <a:rPr lang="en-US" sz="1800" dirty="0" smtClean="0">
                <a:latin typeface="Calibri" charset="0"/>
                <a:ea typeface="ＭＳ Ｐゴシック" charset="0"/>
                <a:cs typeface="Calibri" charset="0"/>
              </a:rPr>
              <a:t>, kung </a:t>
            </a:r>
            <a:r>
              <a:rPr lang="en-US" sz="1800" dirty="0" err="1" smtClean="0">
                <a:latin typeface="Calibri" charset="0"/>
                <a:ea typeface="ＭＳ Ｐゴシック" charset="0"/>
                <a:cs typeface="Calibri" charset="0"/>
              </a:rPr>
              <a:t>gayon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liksyon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tremestreng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ito’y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palilitawin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iba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pandarayang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ito</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gayon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matulungan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tayong</a:t>
            </a:r>
            <a:r>
              <a:rPr lang="en-US" sz="1800" dirty="0" smtClean="0">
                <a:latin typeface="Calibri" charset="0"/>
                <a:ea typeface="ＭＳ Ｐゴシック" charset="0"/>
                <a:cs typeface="Calibri" charset="0"/>
              </a:rPr>
              <a:t> di </a:t>
            </a:r>
            <a:r>
              <a:rPr lang="en-US" sz="1800" dirty="0" err="1" smtClean="0">
                <a:latin typeface="Calibri" charset="0"/>
                <a:ea typeface="ＭＳ Ｐゴシック" charset="0"/>
                <a:cs typeface="Calibri" charset="0"/>
              </a:rPr>
              <a:t>lang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piliin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si</a:t>
            </a:r>
            <a:r>
              <a:rPr lang="en-US" sz="1800" baseline="0" dirty="0" smtClean="0">
                <a:latin typeface="Calibri" charset="0"/>
                <a:ea typeface="ＭＳ Ｐゴシック" charset="0"/>
                <a:cs typeface="Calibri" charset="0"/>
              </a:rPr>
              <a:t> Cristo </a:t>
            </a:r>
            <a:r>
              <a:rPr lang="en-US" sz="1800" baseline="0" dirty="0" err="1" smtClean="0">
                <a:latin typeface="Calibri" charset="0"/>
                <a:ea typeface="ＭＳ Ｐゴシック" charset="0"/>
                <a:cs typeface="Calibri" charset="0"/>
              </a:rPr>
              <a:t>kundi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manatili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Kanya</a:t>
            </a:r>
            <a:r>
              <a:rPr lang="en-US" sz="1800" baseline="0" dirty="0" smtClean="0">
                <a:latin typeface="Calibri" charset="0"/>
                <a:ea typeface="ＭＳ Ｐゴシック" charset="0"/>
                <a:cs typeface="Calibri" charset="0"/>
              </a:rPr>
              <a:t>.</a:t>
            </a:r>
            <a:endParaRPr lang="en-US" sz="1800" i="1" dirty="0">
              <a:latin typeface="Calibri" charset="0"/>
              <a:ea typeface="ＭＳ Ｐゴシック" charset="0"/>
              <a:cs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F318786-9DF7-2D4D-BAAB-2E05288E1BDB}" type="slidenum">
              <a:rPr lang="en-US" sz="1200"/>
              <a:pPr/>
              <a:t>4</a:t>
            </a:fld>
            <a:endParaRPr lang="en-US" sz="12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smtClean="0">
                <a:latin typeface="Calibri" charset="0"/>
                <a:ea typeface="ＭＳ Ｐゴシック" charset="0"/>
                <a:cs typeface="Calibri" charset="0"/>
              </a:rPr>
              <a:t>Ika-7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a:latin typeface="Calibri" charset="0"/>
                <a:ea typeface="ＭＳ Ｐゴシック" charset="0"/>
                <a:cs typeface="Calibri" charset="0"/>
              </a:rPr>
              <a:t>liksyon</a:t>
            </a:r>
            <a:endParaRPr lang="en-US" sz="1800" dirty="0">
              <a:latin typeface="Calibri" charset="0"/>
              <a:ea typeface="ＭＳ Ｐゴシック" charset="0"/>
              <a:cs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2A6A2B54-0968-4242-843A-76CD32B87120}" type="slidenum">
              <a:rPr lang="en-US" sz="1200"/>
              <a:pPr/>
              <a:t>5</a:t>
            </a:fld>
            <a:endParaRPr lang="en-US" sz="1200"/>
          </a:p>
        </p:txBody>
      </p:sp>
      <p:sp>
        <p:nvSpPr>
          <p:cNvPr id="14338" name="Rectangle 2"/>
          <p:cNvSpPr>
            <a:spLocks noGrp="1" noRot="1" noChangeAspect="1" noChangeArrowheads="1"/>
          </p:cNvSpPr>
          <p:nvPr>
            <p:ph type="sldImg"/>
          </p:nvPr>
        </p:nvSpPr>
        <p:spPr>
          <a:solidFill>
            <a:srgbClr val="FFFFFF"/>
          </a:solidFill>
          <a:ln/>
        </p:spPr>
      </p:sp>
      <p:sp>
        <p:nvSpPr>
          <p:cNvPr id="143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z="1800" b="0" kern="1200" dirty="0" err="1" smtClean="0">
                <a:solidFill>
                  <a:schemeClr val="tx1"/>
                </a:solidFill>
                <a:effectLst/>
                <a:latin typeface="Calibri"/>
                <a:ea typeface="ＭＳ Ｐゴシック" pitchFamily="24" charset="-128"/>
                <a:cs typeface="Calibri"/>
              </a:rPr>
              <a:t>Ang</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mga</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Katuruan</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ni</a:t>
            </a:r>
            <a:r>
              <a:rPr lang="en-AU" sz="1800" b="0" kern="1200" dirty="0" smtClean="0">
                <a:solidFill>
                  <a:schemeClr val="tx1"/>
                </a:solidFill>
                <a:effectLst/>
                <a:latin typeface="Calibri"/>
                <a:ea typeface="ＭＳ Ｐゴシック" pitchFamily="24" charset="-128"/>
                <a:cs typeface="Calibri"/>
              </a:rPr>
              <a:t> Jesus </a:t>
            </a:r>
            <a:r>
              <a:rPr lang="en-AU" sz="1800" b="0" i="1" kern="1200" dirty="0" smtClean="0">
                <a:solidFill>
                  <a:schemeClr val="tx1"/>
                </a:solidFill>
                <a:effectLst/>
                <a:latin typeface="Calibri"/>
                <a:ea typeface="ＭＳ Ｐゴシック" pitchFamily="24" charset="-128"/>
                <a:cs typeface="Calibri"/>
              </a:rPr>
              <a:t>at </a:t>
            </a:r>
            <a:r>
              <a:rPr lang="en-AU" sz="1800" b="0" i="1" kern="1200" dirty="0" err="1" smtClean="0">
                <a:solidFill>
                  <a:schemeClr val="tx1"/>
                </a:solidFill>
                <a:effectLst/>
                <a:latin typeface="Calibri"/>
                <a:ea typeface="ＭＳ Ｐゴシック" pitchFamily="24" charset="-128"/>
                <a:cs typeface="Calibri"/>
              </a:rPr>
              <a:t>ang</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Malaking</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Tunggalian</a:t>
            </a:r>
            <a:r>
              <a:rPr lang="en-PH" sz="1800" b="0" dirty="0" smtClean="0">
                <a:effectLst/>
                <a:latin typeface="Calibri"/>
                <a:cs typeface="Calibri"/>
              </a:rPr>
              <a:t> </a:t>
            </a:r>
            <a:endParaRPr lang="en-US" sz="1800" b="0" dirty="0">
              <a:latin typeface="Calibri"/>
              <a:ea typeface="ＭＳ Ｐゴシック" charset="0"/>
              <a:cs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D9A846EB-8CAB-8040-AF59-E169D735EDF8}" type="slidenum">
              <a:rPr lang="en-US" sz="1200"/>
              <a:pPr/>
              <a:t>6</a:t>
            </a:fld>
            <a:endParaRPr lang="en-US" sz="1200"/>
          </a:p>
        </p:txBody>
      </p:sp>
      <p:sp>
        <p:nvSpPr>
          <p:cNvPr id="16386" name="Rectangle 2"/>
          <p:cNvSpPr>
            <a:spLocks noGrp="1" noRot="1" noChangeAspect="1" noChangeArrowheads="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a:lstStyle/>
          <a:p>
            <a:r>
              <a:rPr lang="en-US" sz="1800" b="1" dirty="0" err="1">
                <a:latin typeface="Calibri"/>
                <a:ea typeface="ＭＳ Ｐゴシック" charset="0"/>
                <a:cs typeface="Calibri"/>
              </a:rPr>
              <a:t>Susing</a:t>
            </a:r>
            <a:r>
              <a:rPr lang="en-US" sz="1800" b="1" dirty="0">
                <a:latin typeface="Calibri"/>
                <a:ea typeface="ＭＳ Ｐゴシック" charset="0"/>
                <a:cs typeface="Calibri"/>
              </a:rPr>
              <a:t> </a:t>
            </a:r>
            <a:r>
              <a:rPr lang="en-US" sz="1800" b="1" dirty="0" err="1">
                <a:latin typeface="Calibri"/>
                <a:ea typeface="ＭＳ Ｐゴシック" charset="0"/>
                <a:cs typeface="Calibri"/>
              </a:rPr>
              <a:t>Talata</a:t>
            </a:r>
            <a:r>
              <a:rPr lang="en-US" sz="1800" dirty="0">
                <a:latin typeface="Calibri"/>
                <a:ea typeface="ＭＳ Ｐゴシック" charset="0"/>
                <a:cs typeface="Calibri"/>
              </a:rPr>
              <a:t>. </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Lumapit</a:t>
            </a:r>
            <a:r>
              <a:rPr lang="en-AU" sz="1800" b="0" kern="1200" dirty="0" smtClean="0">
                <a:solidFill>
                  <a:schemeClr val="tx1"/>
                </a:solidFill>
                <a:effectLst/>
                <a:latin typeface="Calibri"/>
                <a:ea typeface="ＭＳ Ｐゴシック" pitchFamily="24" charset="-128"/>
                <a:cs typeface="Calibri"/>
              </a:rPr>
              <a:t> kayo </a:t>
            </a:r>
            <a:r>
              <a:rPr lang="en-AU" sz="1800" b="0" kern="1200" dirty="0" err="1" smtClean="0">
                <a:solidFill>
                  <a:schemeClr val="tx1"/>
                </a:solidFill>
                <a:effectLst/>
                <a:latin typeface="Calibri"/>
                <a:ea typeface="ＭＳ Ｐゴシック" pitchFamily="24" charset="-128"/>
                <a:cs typeface="Calibri"/>
              </a:rPr>
              <a:t>sa</a:t>
            </a:r>
            <a:r>
              <a:rPr lang="en-AU" sz="1800" b="0" kern="1200" dirty="0" smtClean="0">
                <a:solidFill>
                  <a:schemeClr val="tx1"/>
                </a:solidFill>
                <a:effectLst/>
                <a:latin typeface="Calibri"/>
                <a:ea typeface="ＭＳ Ｐゴシック" pitchFamily="24" charset="-128"/>
                <a:cs typeface="Calibri"/>
              </a:rPr>
              <a:t> akin, </a:t>
            </a:r>
            <a:r>
              <a:rPr lang="en-AU" sz="1800" b="0" kern="1200" dirty="0" err="1" smtClean="0">
                <a:solidFill>
                  <a:schemeClr val="tx1"/>
                </a:solidFill>
                <a:effectLst/>
                <a:latin typeface="Calibri"/>
                <a:ea typeface="ＭＳ Ｐゴシック" pitchFamily="24" charset="-128"/>
                <a:cs typeface="Calibri"/>
              </a:rPr>
              <a:t>kayong</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lahat</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na</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nanlulupaypay</a:t>
            </a:r>
            <a:r>
              <a:rPr lang="en-AU" sz="1800" b="0" kern="1200" dirty="0" smtClean="0">
                <a:solidFill>
                  <a:schemeClr val="tx1"/>
                </a:solidFill>
                <a:effectLst/>
                <a:latin typeface="Calibri"/>
                <a:ea typeface="ＭＳ Ｐゴシック" pitchFamily="24" charset="-128"/>
                <a:cs typeface="Calibri"/>
              </a:rPr>
              <a:t> at </a:t>
            </a:r>
            <a:r>
              <a:rPr lang="en-AU" sz="1800" b="0" kern="1200" dirty="0" err="1" smtClean="0">
                <a:solidFill>
                  <a:schemeClr val="tx1"/>
                </a:solidFill>
                <a:effectLst/>
                <a:latin typeface="Calibri"/>
                <a:ea typeface="ＭＳ Ｐゴシック" pitchFamily="24" charset="-128"/>
                <a:cs typeface="Calibri"/>
              </a:rPr>
              <a:t>lubhang</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nabibigatan</a:t>
            </a:r>
            <a:r>
              <a:rPr lang="en-AU" sz="1800" b="0" kern="1200" dirty="0" smtClean="0">
                <a:solidFill>
                  <a:schemeClr val="tx1"/>
                </a:solidFill>
                <a:effectLst/>
                <a:latin typeface="Calibri"/>
                <a:ea typeface="ＭＳ Ｐゴシック" pitchFamily="24" charset="-128"/>
                <a:cs typeface="Calibri"/>
              </a:rPr>
              <a:t> at </a:t>
            </a:r>
            <a:r>
              <a:rPr lang="en-AU" sz="1800" b="0" kern="1200" dirty="0" err="1" smtClean="0">
                <a:solidFill>
                  <a:schemeClr val="tx1"/>
                </a:solidFill>
                <a:effectLst/>
                <a:latin typeface="Calibri"/>
                <a:ea typeface="ＭＳ Ｐゴシック" pitchFamily="24" charset="-128"/>
                <a:cs typeface="Calibri"/>
              </a:rPr>
              <a:t>kayo’y</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bibigyan</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ko</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ng</a:t>
            </a:r>
            <a:r>
              <a:rPr lang="en-AU" sz="1800" b="0" kern="1200" dirty="0" smtClean="0">
                <a:solidFill>
                  <a:schemeClr val="tx1"/>
                </a:solidFill>
                <a:effectLst/>
                <a:latin typeface="Calibri"/>
                <a:ea typeface="ＭＳ Ｐゴシック" pitchFamily="24" charset="-128"/>
                <a:cs typeface="Calibri"/>
              </a:rPr>
              <a:t> </a:t>
            </a:r>
            <a:r>
              <a:rPr lang="en-AU" sz="1800" b="0" kern="1200" dirty="0" err="1" smtClean="0">
                <a:solidFill>
                  <a:schemeClr val="tx1"/>
                </a:solidFill>
                <a:effectLst/>
                <a:latin typeface="Calibri"/>
                <a:ea typeface="ＭＳ Ｐゴシック" pitchFamily="24" charset="-128"/>
                <a:cs typeface="Calibri"/>
              </a:rPr>
              <a:t>kapahingahan</a:t>
            </a:r>
            <a:r>
              <a:rPr lang="en-AU" sz="1800" b="0" kern="1200" dirty="0" smtClean="0">
                <a:solidFill>
                  <a:schemeClr val="tx1"/>
                </a:solidFill>
                <a:effectLst/>
                <a:latin typeface="Calibri"/>
                <a:ea typeface="ＭＳ Ｐゴシック" pitchFamily="24" charset="-128"/>
                <a:cs typeface="Calibri"/>
              </a:rPr>
              <a:t>’ ”</a:t>
            </a:r>
            <a:r>
              <a:rPr lang="en-AU" sz="1800" kern="1200" dirty="0" smtClean="0">
                <a:solidFill>
                  <a:schemeClr val="tx1"/>
                </a:solidFill>
                <a:effectLst/>
                <a:latin typeface="Calibri"/>
                <a:ea typeface="ＭＳ Ｐゴシック" pitchFamily="24" charset="-128"/>
                <a:cs typeface="Calibri"/>
              </a:rPr>
              <a:t> </a:t>
            </a:r>
            <a:r>
              <a:rPr lang="en-AU" sz="1800" i="1" kern="1200" dirty="0" smtClean="0">
                <a:solidFill>
                  <a:schemeClr val="tx1"/>
                </a:solidFill>
                <a:effectLst/>
                <a:latin typeface="Calibri"/>
                <a:ea typeface="ＭＳ Ｐゴシック" pitchFamily="24" charset="-128"/>
                <a:cs typeface="Calibri"/>
              </a:rPr>
              <a:t>(Mateo 11:28,).</a:t>
            </a:r>
            <a:endParaRPr lang="en-PH" sz="1800" dirty="0">
              <a:effectLst/>
              <a:latin typeface="Calibri"/>
              <a:cs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2177C122-E1BF-2642-9992-DB9448A36CBB}" type="slidenum">
              <a:rPr lang="en-US" sz="1200"/>
              <a:pPr/>
              <a:t>7</a:t>
            </a:fld>
            <a:endParaRPr lang="en-US" sz="12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a:latin typeface="Calibri" charset="0"/>
                <a:ea typeface="ＭＳ Ｐゴシック" charset="0"/>
                <a:cs typeface="Calibri" charset="0"/>
              </a:rPr>
              <a:t>1. </a:t>
            </a:r>
            <a:r>
              <a:rPr lang="en-US" sz="1800" dirty="0" err="1" smtClean="0">
                <a:latin typeface="Calibri" charset="0"/>
                <a:ea typeface="ＭＳ Ｐゴシック" charset="0"/>
                <a:cs typeface="Calibri" charset="0"/>
              </a:rPr>
              <a:t>Dalawang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Katiyakan</a:t>
            </a:r>
            <a:r>
              <a:rPr lang="en-US" sz="1800" dirty="0" smtClean="0">
                <a:latin typeface="Calibri" charset="0"/>
                <a:ea typeface="ＭＳ Ｐゴシック" charset="0"/>
                <a:cs typeface="Calibri" charset="0"/>
              </a:rPr>
              <a:t> </a:t>
            </a:r>
            <a:r>
              <a:rPr lang="en-US" sz="1800" i="1" dirty="0" smtClean="0">
                <a:latin typeface="Calibri" charset="0"/>
                <a:ea typeface="ＭＳ Ｐゴシック" charset="0"/>
                <a:cs typeface="Calibri" charset="0"/>
              </a:rPr>
              <a:t>(Mateo 11:29; 28:20)</a:t>
            </a:r>
            <a:endParaRPr lang="en-US" sz="1800" i="1" dirty="0">
              <a:latin typeface="Calibri" charset="0"/>
              <a:ea typeface="ＭＳ Ｐゴシック" charset="0"/>
              <a:cs typeface="Calibri" charset="0"/>
            </a:endParaRPr>
          </a:p>
          <a:p>
            <a:pPr eaLnBrk="1" hangingPunct="1"/>
            <a:r>
              <a:rPr lang="en-US" sz="1800" dirty="0">
                <a:latin typeface="Calibri" charset="0"/>
                <a:ea typeface="ＭＳ Ｐゴシック" charset="0"/>
                <a:cs typeface="Calibri" charset="0"/>
              </a:rPr>
              <a:t>2. </a:t>
            </a:r>
            <a:r>
              <a:rPr lang="en-US" sz="1800" dirty="0" err="1" smtClean="0">
                <a:latin typeface="Calibri" charset="0"/>
                <a:ea typeface="ＭＳ Ｐゴシック" charset="0"/>
                <a:cs typeface="Calibri" charset="0"/>
              </a:rPr>
              <a:t>Dalawance</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Pagkakaiba</a:t>
            </a:r>
            <a:r>
              <a:rPr lang="en-US" sz="1800" dirty="0" smtClean="0">
                <a:latin typeface="Calibri" charset="0"/>
                <a:ea typeface="ＭＳ Ｐゴシック" charset="0"/>
                <a:cs typeface="Calibri" charset="0"/>
              </a:rPr>
              <a:t> </a:t>
            </a:r>
            <a:r>
              <a:rPr lang="en-US" sz="1800" i="1" dirty="0" smtClean="0">
                <a:latin typeface="Calibri" charset="0"/>
                <a:ea typeface="ＭＳ Ｐゴシック" charset="0"/>
                <a:cs typeface="Calibri" charset="0"/>
              </a:rPr>
              <a:t>(Mateo 13:3-8; 7:24-26)</a:t>
            </a:r>
            <a:endParaRPr lang="en-US" sz="1800" i="1" dirty="0">
              <a:latin typeface="Calibri" charset="0"/>
              <a:ea typeface="ＭＳ Ｐゴシック" charset="0"/>
              <a:cs typeface="Calibri" charset="0"/>
            </a:endParaRPr>
          </a:p>
          <a:p>
            <a:pPr eaLnBrk="1" hangingPunct="1"/>
            <a:r>
              <a:rPr lang="en-US" sz="1800" dirty="0">
                <a:latin typeface="Calibri" charset="0"/>
                <a:ea typeface="ＭＳ Ｐゴシック" charset="0"/>
                <a:cs typeface="Calibri" charset="0"/>
              </a:rPr>
              <a:t>3. </a:t>
            </a:r>
            <a:r>
              <a:rPr lang="en-US" sz="1800" dirty="0" err="1" smtClean="0">
                <a:latin typeface="Calibri" charset="0"/>
                <a:ea typeface="ＭＳ Ｐゴシック" charset="0"/>
                <a:cs typeface="Calibri" charset="0"/>
              </a:rPr>
              <a:t>Dalawang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Punto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Paghuhukom</a:t>
            </a:r>
            <a:r>
              <a:rPr lang="en-US" sz="1800" dirty="0" smtClean="0">
                <a:latin typeface="Calibri" charset="0"/>
                <a:ea typeface="ＭＳ Ｐゴシック" charset="0"/>
                <a:cs typeface="Calibri" charset="0"/>
              </a:rPr>
              <a:t> </a:t>
            </a:r>
            <a:r>
              <a:rPr lang="en-US" sz="1800" i="1" dirty="0" smtClean="0">
                <a:latin typeface="Calibri" charset="0"/>
                <a:ea typeface="ＭＳ Ｐゴシック" charset="0"/>
                <a:cs typeface="Calibri" charset="0"/>
              </a:rPr>
              <a:t>(Mateo 7:1-5)</a:t>
            </a:r>
            <a:endParaRPr lang="en-US" sz="1800" i="1" dirty="0">
              <a:latin typeface="Calibri" charset="0"/>
              <a:ea typeface="ＭＳ Ｐゴシック" charset="0"/>
              <a:cs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FA2E834D-6862-5044-BD21-E2AEDAC6D95E}" type="slidenum">
              <a:rPr lang="en-US" sz="1200"/>
              <a:pPr/>
              <a:t>8</a:t>
            </a:fld>
            <a:endParaRPr lang="en-US" sz="1200"/>
          </a:p>
        </p:txBody>
      </p:sp>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dirty="0" err="1">
                <a:latin typeface="Calibri"/>
                <a:ea typeface="ＭＳ Ｐゴシック" charset="0"/>
                <a:cs typeface="Calibri"/>
              </a:rPr>
              <a:t>Panimulang</a:t>
            </a:r>
            <a:r>
              <a:rPr lang="en-US" sz="1800" b="1" dirty="0">
                <a:latin typeface="Calibri"/>
                <a:ea typeface="ＭＳ Ｐゴシック" charset="0"/>
                <a:cs typeface="Calibri"/>
              </a:rPr>
              <a:t> </a:t>
            </a:r>
            <a:r>
              <a:rPr lang="en-US" sz="1800" b="1" dirty="0" err="1">
                <a:latin typeface="Calibri"/>
                <a:ea typeface="ＭＳ Ｐゴシック" charset="0"/>
                <a:cs typeface="Calibri"/>
              </a:rPr>
              <a:t>Salita</a:t>
            </a:r>
            <a:r>
              <a:rPr lang="en-US" sz="1800" b="1" dirty="0">
                <a:latin typeface="Calibri"/>
                <a:ea typeface="ＭＳ Ｐゴシック" charset="0"/>
                <a:cs typeface="Calibri"/>
              </a:rPr>
              <a:t>. </a:t>
            </a:r>
            <a:r>
              <a:rPr lang="en-AU" sz="1800" b="0" kern="1200" dirty="0" err="1" smtClean="0">
                <a:solidFill>
                  <a:schemeClr val="tx1"/>
                </a:solidFill>
                <a:effectLst/>
                <a:latin typeface="Calibri"/>
                <a:ea typeface="ＭＳ Ｐゴシック" pitchFamily="24" charset="-128"/>
                <a:cs typeface="Calibri"/>
              </a:rPr>
              <a:t>G</a:t>
            </a:r>
            <a:r>
              <a:rPr lang="en-AU" sz="1800" kern="1200" dirty="0" err="1" smtClean="0">
                <a:solidFill>
                  <a:schemeClr val="tx1"/>
                </a:solidFill>
                <a:effectLst/>
                <a:latin typeface="Calibri"/>
                <a:ea typeface="ＭＳ Ｐゴシック" pitchFamily="24" charset="-128"/>
                <a:cs typeface="Calibri"/>
              </a:rPr>
              <a:t>aanumang</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dakila</a:t>
            </a:r>
            <a:r>
              <a:rPr lang="en-AU" sz="1800" kern="1200" dirty="0" smtClean="0">
                <a:solidFill>
                  <a:schemeClr val="tx1"/>
                </a:solidFill>
                <a:effectLst/>
                <a:latin typeface="Calibri"/>
                <a:ea typeface="ＭＳ Ｐゴシック" pitchFamily="24" charset="-128"/>
                <a:cs typeface="Calibri"/>
              </a:rPr>
              <a:t> at </a:t>
            </a:r>
            <a:r>
              <a:rPr lang="en-AU" sz="1800" kern="1200" dirty="0" err="1" smtClean="0">
                <a:solidFill>
                  <a:schemeClr val="tx1"/>
                </a:solidFill>
                <a:effectLst/>
                <a:latin typeface="Calibri"/>
                <a:ea typeface="ＭＳ Ｐゴシック" pitchFamily="24" charset="-128"/>
                <a:cs typeface="Calibri"/>
              </a:rPr>
              <a:t>sumasakop</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ang</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tema</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ng</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malaking</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tunggalian</a:t>
            </a:r>
            <a:r>
              <a:rPr lang="en-AU" sz="1800" kern="1200" dirty="0" smtClean="0">
                <a:solidFill>
                  <a:schemeClr val="tx1"/>
                </a:solidFill>
                <a:effectLst/>
                <a:latin typeface="Calibri"/>
                <a:ea typeface="ＭＳ Ｐゴシック" pitchFamily="24" charset="-128"/>
                <a:cs typeface="Calibri"/>
              </a:rPr>
              <a:t>, at </a:t>
            </a:r>
            <a:r>
              <a:rPr lang="en-AU" sz="1800" kern="1200" dirty="0" err="1" smtClean="0">
                <a:solidFill>
                  <a:schemeClr val="tx1"/>
                </a:solidFill>
                <a:effectLst/>
                <a:latin typeface="Calibri"/>
                <a:ea typeface="ＭＳ Ｐゴシック" pitchFamily="24" charset="-128"/>
                <a:cs typeface="Calibri"/>
              </a:rPr>
              <a:t>gaanuman</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kalawak</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ang</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isyu</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ito’y</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ginaganap</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araw-araw</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dito</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sa</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lupa</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sa</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ating</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buhay</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sa</a:t>
            </a:r>
            <a:r>
              <a:rPr lang="en-AU" sz="1800" kern="1200" dirty="0" smtClean="0">
                <a:solidFill>
                  <a:schemeClr val="tx1"/>
                </a:solidFill>
                <a:effectLst/>
                <a:latin typeface="Calibri"/>
                <a:ea typeface="ＭＳ Ｐゴシック" pitchFamily="24" charset="-128"/>
                <a:cs typeface="Calibri"/>
              </a:rPr>
              <a:t> kung </a:t>
            </a:r>
            <a:r>
              <a:rPr lang="en-AU" sz="1800" kern="1200" dirty="0" err="1" smtClean="0">
                <a:solidFill>
                  <a:schemeClr val="tx1"/>
                </a:solidFill>
                <a:effectLst/>
                <a:latin typeface="Calibri"/>
                <a:ea typeface="ＭＳ Ｐゴシック" pitchFamily="24" charset="-128"/>
                <a:cs typeface="Calibri"/>
              </a:rPr>
              <a:t>paano</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tayo</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konektado</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sa</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Diyos</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sa</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tukso</a:t>
            </a:r>
            <a:r>
              <a:rPr lang="en-AU" sz="1800" kern="1200" dirty="0" smtClean="0">
                <a:solidFill>
                  <a:schemeClr val="tx1"/>
                </a:solidFill>
                <a:effectLst/>
                <a:latin typeface="Calibri"/>
                <a:ea typeface="ＭＳ Ｐゴシック" pitchFamily="24" charset="-128"/>
                <a:cs typeface="Calibri"/>
              </a:rPr>
              <a:t>, at </a:t>
            </a:r>
            <a:r>
              <a:rPr lang="en-AU" sz="1800" kern="1200" dirty="0" err="1" smtClean="0">
                <a:solidFill>
                  <a:schemeClr val="tx1"/>
                </a:solidFill>
                <a:effectLst/>
                <a:latin typeface="Calibri"/>
                <a:ea typeface="ＭＳ Ｐゴシック" pitchFamily="24" charset="-128"/>
                <a:cs typeface="Calibri"/>
              </a:rPr>
              <a:t>sa</a:t>
            </a:r>
            <a:r>
              <a:rPr lang="en-AU" sz="1800" kern="1200" dirty="0" smtClean="0">
                <a:solidFill>
                  <a:schemeClr val="tx1"/>
                </a:solidFill>
                <a:effectLst/>
                <a:latin typeface="Calibri"/>
                <a:ea typeface="ＭＳ Ｐゴシック" pitchFamily="24" charset="-128"/>
                <a:cs typeface="Calibri"/>
              </a:rPr>
              <a:t> </a:t>
            </a:r>
            <a:r>
              <a:rPr lang="en-AU" sz="1800" kern="1200" dirty="0" err="1" smtClean="0">
                <a:solidFill>
                  <a:schemeClr val="tx1"/>
                </a:solidFill>
                <a:effectLst/>
                <a:latin typeface="Calibri"/>
                <a:ea typeface="ＭＳ Ｐゴシック" pitchFamily="24" charset="-128"/>
                <a:cs typeface="Calibri"/>
              </a:rPr>
              <a:t>iba</a:t>
            </a:r>
            <a:r>
              <a:rPr lang="en-AU" sz="1800" kern="1200" dirty="0" smtClean="0">
                <a:solidFill>
                  <a:schemeClr val="tx1"/>
                </a:solidFill>
                <a:effectLst/>
                <a:latin typeface="Calibri"/>
                <a:ea typeface="ＭＳ Ｐゴシック" pitchFamily="24" charset="-128"/>
                <a:cs typeface="Calibri"/>
              </a:rPr>
              <a:t>. ¶</a:t>
            </a:r>
            <a:r>
              <a:rPr lang="en-AU" sz="1800" kern="1200" baseline="0" dirty="0" smtClean="0">
                <a:solidFill>
                  <a:schemeClr val="tx1"/>
                </a:solidFill>
                <a:effectLst/>
                <a:latin typeface="Calibri"/>
                <a:ea typeface="ＭＳ Ｐゴシック" pitchFamily="24" charset="-128"/>
                <a:cs typeface="Calibri"/>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Titingnan</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katuruan</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AU" sz="1200" kern="1200" dirty="0" smtClean="0">
                <a:solidFill>
                  <a:schemeClr val="tx1"/>
                </a:solidFill>
                <a:effectLst/>
                <a:latin typeface="Arial" pitchFamily="24" charset="0"/>
                <a:ea typeface="ＭＳ Ｐゴシック" pitchFamily="24" charset="-128"/>
                <a:cs typeface="ＭＳ Ｐゴシック" pitchFamily="24" charset="-128"/>
              </a:rPr>
              <a:t> Jesus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praktikal</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bagay</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samantalang</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lahat</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tayo’y</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nagsusumikap</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malaman</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magawa</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kalooban</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gitna</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malaking</a:t>
            </a:r>
            <a:r>
              <a:rPr lang="en-AU" sz="1200" kern="1200" dirty="0" smtClean="0">
                <a:solidFill>
                  <a:schemeClr val="tx1"/>
                </a:solidFill>
                <a:effectLst/>
                <a:latin typeface="Arial" pitchFamily="24" charset="0"/>
                <a:ea typeface="ＭＳ Ｐゴシック" pitchFamily="24" charset="-128"/>
                <a:cs typeface="ＭＳ Ｐゴシック" pitchFamily="24" charset="-128"/>
              </a:rPr>
              <a:t> </a:t>
            </a:r>
            <a:r>
              <a:rPr lang="en-AU" sz="1200" kern="1200" dirty="0" err="1" smtClean="0">
                <a:solidFill>
                  <a:schemeClr val="tx1"/>
                </a:solidFill>
                <a:effectLst/>
                <a:latin typeface="Arial" pitchFamily="24" charset="0"/>
                <a:ea typeface="ＭＳ Ｐゴシック" pitchFamily="24" charset="-128"/>
                <a:cs typeface="ＭＳ Ｐゴシック" pitchFamily="24" charset="-128"/>
              </a:rPr>
              <a:t>tunggalian</a:t>
            </a:r>
            <a:r>
              <a:rPr lang="en-AU" sz="1200" kern="1200" dirty="0" smtClean="0">
                <a:solidFill>
                  <a:schemeClr val="tx1"/>
                </a:solidFill>
                <a:effectLst/>
                <a:latin typeface="Arial" pitchFamily="24" charset="0"/>
                <a:ea typeface="ＭＳ Ｐゴシック" pitchFamily="24" charset="-128"/>
                <a:cs typeface="ＭＳ Ｐゴシック" pitchFamily="24" charset="-128"/>
              </a:rPr>
              <a:t>.</a:t>
            </a:r>
            <a:endParaRPr lang="en-PH" sz="1800" dirty="0" smtClean="0">
              <a:effectLst/>
            </a:endParaRPr>
          </a:p>
          <a:p>
            <a:endParaRPr lang="en-US" sz="1800" dirty="0">
              <a:latin typeface="Calibri"/>
              <a:ea typeface="ＭＳ Ｐゴシック" charset="0"/>
              <a:cs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0E429EC-3019-1842-A656-529B722882BD}" type="slidenum">
              <a:rPr lang="en-US" sz="1200"/>
              <a:pPr/>
              <a:t>9</a:t>
            </a:fld>
            <a:endParaRPr lang="en-US" sz="1200"/>
          </a:p>
        </p:txBody>
      </p:sp>
      <p:sp>
        <p:nvSpPr>
          <p:cNvPr id="22530" name="Rectangle 2"/>
          <p:cNvSpPr>
            <a:spLocks noGrp="1" noRot="1" noChangeAspect="1" noChangeArrowheads="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1. </a:t>
            </a:r>
            <a:r>
              <a:rPr lang="en-US" sz="1800" b="1" dirty="0" err="1" smtClean="0">
                <a:latin typeface="Calibri" charset="0"/>
                <a:ea typeface="ＭＳ Ｐゴシック" charset="0"/>
                <a:cs typeface="Calibri" charset="0"/>
              </a:rPr>
              <a:t>Dalawang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Katiyakan</a:t>
            </a:r>
            <a:r>
              <a:rPr lang="en-US" sz="1800" b="1" dirty="0" smtClean="0">
                <a:latin typeface="Calibri" charset="0"/>
                <a:ea typeface="ＭＳ Ｐゴシック" charset="0"/>
                <a:cs typeface="Calibri" charset="0"/>
              </a:rPr>
              <a:t>. </a:t>
            </a:r>
            <a:r>
              <a:rPr lang="en-US" sz="180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Pasanin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ninyo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aking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pamatok</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matuto</a:t>
            </a:r>
            <a:r>
              <a:rPr lang="en-US" sz="1800" dirty="0" smtClean="0">
                <a:latin typeface="Calibri" charset="0"/>
                <a:ea typeface="ＭＳ Ｐゴシック" charset="0"/>
                <a:cs typeface="Calibri" charset="0"/>
              </a:rPr>
              <a:t> kayo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akin; </a:t>
            </a:r>
            <a:r>
              <a:rPr lang="en-US" sz="1800" dirty="0" err="1" smtClean="0">
                <a:latin typeface="Calibri" charset="0"/>
                <a:ea typeface="ＭＳ Ｐゴシック" charset="0"/>
                <a:cs typeface="Calibri" charset="0"/>
              </a:rPr>
              <a:t>sapagkat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ako’y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maamo</a:t>
            </a:r>
            <a:r>
              <a:rPr lang="en-US" sz="1800" dirty="0" smtClean="0">
                <a:latin typeface="Calibri" charset="0"/>
                <a:ea typeface="ＭＳ Ｐゴシック" charset="0"/>
                <a:cs typeface="Calibri" charset="0"/>
              </a:rPr>
              <a:t> at may </a:t>
            </a:r>
            <a:r>
              <a:rPr lang="en-US" sz="1800" dirty="0" err="1" smtClean="0">
                <a:latin typeface="Calibri" charset="0"/>
                <a:ea typeface="ＭＳ Ｐゴシック" charset="0"/>
                <a:cs typeface="Calibri" charset="0"/>
              </a:rPr>
              <a:t>mapagpakumbabang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puso</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makakatagpo</a:t>
            </a:r>
            <a:r>
              <a:rPr lang="en-US" sz="1800" dirty="0" smtClean="0">
                <a:latin typeface="Calibri" charset="0"/>
                <a:ea typeface="ＭＳ Ｐゴシック" charset="0"/>
                <a:cs typeface="Calibri" charset="0"/>
              </a:rPr>
              <a:t> kayo </a:t>
            </a:r>
            <a:r>
              <a:rPr lang="en-US" sz="180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kapahingahan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inyong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kaluluwa</a:t>
            </a:r>
            <a:r>
              <a:rPr lang="en-US" sz="1800" baseline="0" dirty="0" smtClean="0">
                <a:latin typeface="Calibri" charset="0"/>
                <a:ea typeface="ＭＳ Ｐゴシック" charset="0"/>
                <a:cs typeface="Calibri" charset="0"/>
              </a:rPr>
              <a:t>.” ¶ “At </a:t>
            </a:r>
            <a:r>
              <a:rPr lang="en-US" sz="1800" baseline="0" dirty="0" err="1" smtClean="0">
                <a:latin typeface="Calibri" charset="0"/>
                <a:ea typeface="ＭＳ Ｐゴシック" charset="0"/>
                <a:cs typeface="Calibri" charset="0"/>
              </a:rPr>
              <a:t>narito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ako’y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kasama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ninyong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palagi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hanggang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katapusan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panahon</a:t>
            </a:r>
            <a:r>
              <a:rPr lang="en-US" altLang="ja-JP" sz="1800" i="1" dirty="0" smtClean="0">
                <a:latin typeface="Calibri" charset="0"/>
                <a:ea typeface="ＭＳ Ｐゴシック" charset="0"/>
                <a:cs typeface="Calibri" charset="0"/>
              </a:rPr>
              <a:t>” (Mateo 11:29; 28:20)</a:t>
            </a:r>
            <a:r>
              <a:rPr lang="en-US" altLang="ja-JP" sz="1800" i="1" dirty="0">
                <a:latin typeface="Calibri" charset="0"/>
                <a:ea typeface="ＭＳ Ｐゴシック" charset="0"/>
                <a:cs typeface="Calibri" charset="0"/>
              </a:rPr>
              <a:t>. </a:t>
            </a:r>
            <a:endParaRPr lang="en-US" sz="1800" i="1" dirty="0">
              <a:latin typeface="Calibri" charset="0"/>
              <a:ea typeface="ＭＳ Ｐゴシック" charset="0"/>
              <a:cs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133977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380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14969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2174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92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25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5451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4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66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05441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7"/>
          <p:cNvSpPr>
            <a:spLocks noChangeShapeType="1"/>
          </p:cNvSpPr>
          <p:nvPr/>
        </p:nvSpPr>
        <p:spPr bwMode="auto">
          <a:xfrm>
            <a:off x="609600" y="495300"/>
            <a:ext cx="8534400" cy="1270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7"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0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EAQ116-Preview-Mini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9592" y="0"/>
            <a:ext cx="736600" cy="1104900"/>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3" name="Picture 13" descr="cr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1676400"/>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a:srcRect/>
          <a:stretch>
            <a:fillRect/>
          </a:stretch>
        </p:blipFill>
        <p:spPr bwMode="auto">
          <a:xfrm>
            <a:off x="2559050" y="2971800"/>
            <a:ext cx="4025900" cy="1517650"/>
          </a:xfrm>
          <a:prstGeom prst="rect">
            <a:avLst/>
          </a:prstGeom>
          <a:noFill/>
          <a:ln w="9525">
            <a:noFill/>
            <a:miter lim="800000"/>
            <a:headEnd/>
            <a:tailEnd/>
          </a:ln>
          <a:effectLst>
            <a:outerShdw blurRad="127000" dist="88900" dir="2700000" algn="ctr" rotWithShape="0">
              <a:srgbClr val="FF00FF">
                <a:alpha val="74998"/>
              </a:srgbClr>
            </a:outerShdw>
          </a:effectLst>
        </p:spPr>
      </p:pic>
      <p:pic>
        <p:nvPicPr>
          <p:cNvPr id="2068" name="Picture 20" descr="Untitled-1"/>
          <p:cNvPicPr>
            <a:picLocks noChangeAspect="1" noChangeArrowheads="1"/>
          </p:cNvPicPr>
          <p:nvPr/>
        </p:nvPicPr>
        <p:blipFill>
          <a:blip r:embed="rId5"/>
          <a:srcRect/>
          <a:stretch>
            <a:fillRect/>
          </a:stretch>
        </p:blipFill>
        <p:spPr bwMode="auto">
          <a:xfrm>
            <a:off x="5740400" y="3352800"/>
            <a:ext cx="366713" cy="533400"/>
          </a:xfrm>
          <a:prstGeom prst="rect">
            <a:avLst/>
          </a:prstGeom>
          <a:noFill/>
          <a:effectLst>
            <a:outerShdw blurRad="63500" dist="38099" dir="2700000" algn="ctr" rotWithShape="0">
              <a:schemeClr val="bg1">
                <a:alpha val="74998"/>
              </a:schemeClr>
            </a:outerShdw>
          </a:effectLst>
        </p:spPr>
      </p:pic>
      <p:sp>
        <p:nvSpPr>
          <p:cNvPr id="3076"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2755382" y="489446"/>
            <a:ext cx="3636412" cy="923330"/>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lIns="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defRPr/>
            </a:pPr>
            <a:r>
              <a:rPr lang="en-US" sz="2800" i="1" dirty="0" smtClean="0">
                <a:solidFill>
                  <a:srgbClr val="FFFF00"/>
                </a:solidFill>
                <a:latin typeface="Cambria" charset="0"/>
                <a:cs typeface="Cambria" charset="0"/>
              </a:rPr>
              <a:t>Adult Bible Study Guide</a:t>
            </a:r>
            <a:endParaRPr lang="en-US" sz="2800" dirty="0" smtClean="0">
              <a:solidFill>
                <a:srgbClr val="FFFF00"/>
              </a:solidFill>
              <a:latin typeface="Cambria" charset="0"/>
              <a:cs typeface="Cambria" charset="0"/>
            </a:endParaRPr>
          </a:p>
          <a:p>
            <a:pPr algn="ctr">
              <a:defRPr/>
            </a:pPr>
            <a:r>
              <a:rPr lang="en-US" sz="3200" dirty="0" smtClean="0">
                <a:latin typeface="Cambria" charset="0"/>
                <a:cs typeface="Cambria" charset="0"/>
              </a:rPr>
              <a:t>Jan • Feb • Mar 2016</a:t>
            </a:r>
            <a:endParaRPr lang="en-US" sz="2400" dirty="0" smtClean="0">
              <a:latin typeface="Cambria" charset="0"/>
              <a:ea typeface="Geneva" charset="0"/>
            </a:endParaRPr>
          </a:p>
        </p:txBody>
      </p:sp>
      <p:sp>
        <p:nvSpPr>
          <p:cNvPr id="3078" name="Text Box 22"/>
          <p:cNvSpPr txBox="1">
            <a:spLocks noChangeArrowheads="1"/>
          </p:cNvSpPr>
          <p:nvPr/>
        </p:nvSpPr>
        <p:spPr bwMode="auto">
          <a:xfrm>
            <a:off x="685800" y="5486400"/>
            <a:ext cx="7772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400" dirty="0" err="1">
                <a:latin typeface="Calibri" charset="0"/>
                <a:cs typeface="Calibri" charset="0"/>
              </a:rPr>
              <a:t>powerpoint</a:t>
            </a:r>
            <a:r>
              <a:rPr lang="en-US" sz="2400" dirty="0">
                <a:latin typeface="Calibri" charset="0"/>
                <a:cs typeface="Calibri" charset="0"/>
              </a:rPr>
              <a:t> presentation designed by </a:t>
            </a:r>
            <a:r>
              <a:rPr lang="en-US" sz="2400" dirty="0" err="1">
                <a:latin typeface="Calibri" charset="0"/>
                <a:cs typeface="Calibri" charset="0"/>
              </a:rPr>
              <a:t>claro</a:t>
            </a:r>
            <a:r>
              <a:rPr lang="en-US" sz="2400" dirty="0">
                <a:latin typeface="Calibri" charset="0"/>
                <a:cs typeface="Calibri" charset="0"/>
              </a:rPr>
              <a:t> </a:t>
            </a:r>
            <a:r>
              <a:rPr lang="en-US" sz="2400" dirty="0" err="1">
                <a:latin typeface="Calibri" charset="0"/>
                <a:cs typeface="Calibri" charset="0"/>
              </a:rPr>
              <a:t>ruiz</a:t>
            </a:r>
            <a:r>
              <a:rPr lang="en-US" sz="2400" dirty="0">
                <a:latin typeface="Calibri" charset="0"/>
                <a:cs typeface="Calibri" charset="0"/>
              </a:rPr>
              <a:t> </a:t>
            </a:r>
            <a:r>
              <a:rPr lang="en-US" sz="2400" dirty="0" err="1">
                <a:latin typeface="Calibri" charset="0"/>
                <a:cs typeface="Calibri" charset="0"/>
              </a:rPr>
              <a:t>vicente</a:t>
            </a:r>
            <a:endParaRPr lang="en-US" sz="2000" dirty="0">
              <a:latin typeface="Calibri" charset="0"/>
              <a:cs typeface="Calibri" charset="0"/>
            </a:endParaRPr>
          </a:p>
          <a:p>
            <a:pPr algn="ctr"/>
            <a:r>
              <a:rPr lang="en-US" sz="3600" dirty="0">
                <a:latin typeface="Calibri" charset="0"/>
                <a:cs typeface="Calibri" charset="0"/>
              </a:rPr>
              <a:t>http://</a:t>
            </a:r>
            <a:r>
              <a:rPr lang="en-US" sz="3600" dirty="0" err="1">
                <a:latin typeface="Calibri" charset="0"/>
                <a:cs typeface="Calibri" charset="0"/>
              </a:rPr>
              <a:t>clarovicente.weebly.com</a:t>
            </a:r>
            <a:endParaRPr lang="en-US" sz="2800" dirty="0">
              <a:solidFill>
                <a:srgbClr val="808080"/>
              </a:solidFill>
              <a:latin typeface="Calibri" charset="0"/>
              <a:cs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3563906"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Two Assurances</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Many Kinds of Rest</a:t>
            </a:r>
            <a:endParaRPr lang="en-US" sz="3200" dirty="0">
              <a:latin typeface="Cambria" charset="0"/>
              <a:cs typeface="Cambria" charset="0"/>
            </a:endParaRPr>
          </a:p>
        </p:txBody>
      </p:sp>
      <p:sp>
        <p:nvSpPr>
          <p:cNvPr id="6" name="Text Box 3"/>
          <p:cNvSpPr txBox="1">
            <a:spLocks noChangeArrowheads="1"/>
          </p:cNvSpPr>
          <p:nvPr/>
        </p:nvSpPr>
        <p:spPr bwMode="auto">
          <a:xfrm>
            <a:off x="0" y="1245505"/>
            <a:ext cx="9144000"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altLang="ja-JP" sz="4400" b="1" i="1" spc="100" dirty="0" smtClean="0">
                <a:latin typeface="Cambria"/>
                <a:cs typeface="Cambria"/>
              </a:rPr>
              <a:t>The</a:t>
            </a:r>
            <a:r>
              <a:rPr lang="en-US" sz="4400" i="1" dirty="0" smtClean="0">
                <a:latin typeface="Calibri"/>
                <a:cs typeface="Calibri"/>
              </a:rPr>
              <a:t> </a:t>
            </a:r>
            <a:r>
              <a:rPr lang="en-US" sz="4400" dirty="0" smtClean="0">
                <a:latin typeface="Calibri"/>
                <a:cs typeface="Calibri"/>
              </a:rPr>
              <a:t>concept </a:t>
            </a:r>
            <a:r>
              <a:rPr lang="en-US" sz="4400" dirty="0">
                <a:latin typeface="Calibri"/>
                <a:cs typeface="Calibri"/>
              </a:rPr>
              <a:t>of rest is very rich in Scripture. It starts with God </a:t>
            </a:r>
            <a:r>
              <a:rPr lang="en-US" sz="4400" dirty="0" smtClean="0">
                <a:latin typeface="Calibri"/>
                <a:cs typeface="Calibri"/>
              </a:rPr>
              <a:t>Himself </a:t>
            </a:r>
            <a:r>
              <a:rPr lang="en-US" sz="4400" spc="-60" dirty="0" smtClean="0">
                <a:latin typeface="Calibri"/>
                <a:cs typeface="Calibri"/>
              </a:rPr>
              <a:t>when </a:t>
            </a:r>
            <a:r>
              <a:rPr lang="en-US" sz="4400" spc="-60" dirty="0">
                <a:latin typeface="Calibri"/>
                <a:cs typeface="Calibri"/>
              </a:rPr>
              <a:t>He finished His work of </a:t>
            </a:r>
            <a:r>
              <a:rPr lang="en-US" sz="4400" spc="-60" dirty="0" smtClean="0">
                <a:latin typeface="Calibri"/>
                <a:cs typeface="Calibri"/>
              </a:rPr>
              <a:t>Creation</a:t>
            </a:r>
            <a:r>
              <a:rPr lang="en-US" sz="4400" i="1" spc="-60" dirty="0" smtClean="0">
                <a:latin typeface="Calibri"/>
                <a:cs typeface="Calibri"/>
              </a:rPr>
              <a:t>. </a:t>
            </a:r>
            <a:r>
              <a:rPr lang="en-US" sz="4400" spc="-50" dirty="0">
                <a:latin typeface="Calibri"/>
                <a:cs typeface="Calibri"/>
              </a:rPr>
              <a:t>His rest ushered in a Sabbath rest that </a:t>
            </a:r>
            <a:r>
              <a:rPr lang="en-US" sz="4400" dirty="0">
                <a:latin typeface="Calibri"/>
                <a:cs typeface="Calibri"/>
              </a:rPr>
              <a:t>was celebrated </a:t>
            </a:r>
            <a:r>
              <a:rPr lang="en-US" sz="4400" dirty="0" smtClean="0">
                <a:latin typeface="Calibri"/>
                <a:cs typeface="Calibri"/>
              </a:rPr>
              <a:t>weekly.</a:t>
            </a:r>
          </a:p>
          <a:p>
            <a:pPr algn="ctr">
              <a:lnSpc>
                <a:spcPct val="90000"/>
              </a:lnSpc>
            </a:pPr>
            <a:r>
              <a:rPr lang="en-US" sz="4400" dirty="0" smtClean="0">
                <a:latin typeface="Calibri"/>
                <a:cs typeface="Calibri"/>
              </a:rPr>
              <a:t>Rest </a:t>
            </a:r>
            <a:r>
              <a:rPr lang="en-US" sz="4400" dirty="0">
                <a:latin typeface="Calibri"/>
                <a:cs typeface="Calibri"/>
              </a:rPr>
              <a:t>was also celebrated through the year during the annual </a:t>
            </a:r>
            <a:r>
              <a:rPr lang="en-US" sz="4400" dirty="0" smtClean="0">
                <a:latin typeface="Calibri"/>
                <a:cs typeface="Calibri"/>
              </a:rPr>
              <a:t>feasts</a:t>
            </a:r>
            <a:r>
              <a:rPr lang="en-US" sz="4400" i="1" dirty="0" smtClean="0">
                <a:latin typeface="Calibri"/>
                <a:cs typeface="Calibri"/>
              </a:rPr>
              <a:t>, </a:t>
            </a:r>
            <a:r>
              <a:rPr lang="en-US" sz="4400" dirty="0">
                <a:latin typeface="Calibri"/>
                <a:cs typeface="Calibri"/>
              </a:rPr>
              <a:t>every seven years in the “Sabbath of the </a:t>
            </a:r>
            <a:r>
              <a:rPr lang="en-US" sz="4400" spc="-100" dirty="0" smtClean="0">
                <a:latin typeface="Calibri"/>
                <a:cs typeface="Calibri"/>
              </a:rPr>
              <a:t>land,”</a:t>
            </a:r>
            <a:r>
              <a:rPr lang="en-US" sz="4400" i="1" spc="-100" dirty="0" smtClean="0">
                <a:latin typeface="Calibri"/>
                <a:cs typeface="Calibri"/>
              </a:rPr>
              <a:t> </a:t>
            </a:r>
            <a:r>
              <a:rPr lang="en-US" sz="4400" spc="-100" dirty="0">
                <a:latin typeface="Calibri"/>
                <a:cs typeface="Calibri"/>
              </a:rPr>
              <a:t>and every 50 years in the </a:t>
            </a:r>
            <a:r>
              <a:rPr lang="en-US" sz="4400" spc="-100" dirty="0" smtClean="0">
                <a:latin typeface="Calibri"/>
                <a:cs typeface="Calibri"/>
              </a:rPr>
              <a:t>jubilee</a:t>
            </a:r>
            <a:r>
              <a:rPr lang="en-US" sz="4400" i="1" spc="-100" dirty="0" smtClean="0">
                <a:latin typeface="Calibri"/>
                <a:cs typeface="Calibri"/>
              </a:rPr>
              <a:t>. </a:t>
            </a:r>
            <a:endParaRPr lang="en-US" sz="4400" spc="-1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3563906"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Two Assurances</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Many Kinds of Rest</a:t>
            </a:r>
            <a:endParaRPr lang="en-US" sz="3200" dirty="0">
              <a:latin typeface="Cambria" charset="0"/>
              <a:cs typeface="Cambria" charset="0"/>
            </a:endParaRPr>
          </a:p>
        </p:txBody>
      </p:sp>
      <p:sp>
        <p:nvSpPr>
          <p:cNvPr id="6" name="Text Box 3"/>
          <p:cNvSpPr txBox="1">
            <a:spLocks noChangeArrowheads="1"/>
          </p:cNvSpPr>
          <p:nvPr/>
        </p:nvSpPr>
        <p:spPr bwMode="auto">
          <a:xfrm>
            <a:off x="0" y="1245505"/>
            <a:ext cx="9144000"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Rest could be appreciated when God was present with His </a:t>
            </a:r>
            <a:r>
              <a:rPr lang="en-US" sz="4400" dirty="0" smtClean="0">
                <a:latin typeface="Calibri"/>
                <a:cs typeface="Calibri"/>
              </a:rPr>
              <a:t>people, </a:t>
            </a:r>
            <a:r>
              <a:rPr lang="en-US" sz="4400" dirty="0">
                <a:latin typeface="Calibri"/>
                <a:cs typeface="Calibri"/>
              </a:rPr>
              <a:t>where there was neither </a:t>
            </a:r>
            <a:r>
              <a:rPr lang="en-US" sz="4400" dirty="0" smtClean="0">
                <a:latin typeface="Calibri"/>
                <a:cs typeface="Calibri"/>
              </a:rPr>
              <a:t>“adversary </a:t>
            </a:r>
            <a:r>
              <a:rPr lang="en-US" sz="4400" dirty="0">
                <a:latin typeface="Calibri"/>
                <a:cs typeface="Calibri"/>
              </a:rPr>
              <a:t>nor evil </a:t>
            </a:r>
            <a:r>
              <a:rPr lang="en-US" sz="4400" dirty="0" smtClean="0">
                <a:latin typeface="Calibri"/>
                <a:cs typeface="Calibri"/>
              </a:rPr>
              <a:t>occurrence,” nor </a:t>
            </a:r>
            <a:r>
              <a:rPr lang="en-US" sz="4400" dirty="0">
                <a:latin typeface="Calibri"/>
                <a:cs typeface="Calibri"/>
              </a:rPr>
              <a:t>an </a:t>
            </a:r>
            <a:r>
              <a:rPr lang="en-US" sz="4400" dirty="0" smtClean="0">
                <a:latin typeface="Calibri"/>
                <a:cs typeface="Calibri"/>
              </a:rPr>
              <a:t>enemy</a:t>
            </a:r>
            <a:r>
              <a:rPr lang="en-US" sz="4400" i="1" dirty="0" smtClean="0">
                <a:latin typeface="Calibri"/>
                <a:cs typeface="Calibri"/>
              </a:rPr>
              <a:t>.</a:t>
            </a:r>
          </a:p>
          <a:p>
            <a:pPr algn="ctr">
              <a:lnSpc>
                <a:spcPct val="90000"/>
              </a:lnSpc>
            </a:pPr>
            <a:r>
              <a:rPr lang="en-US" sz="4400" dirty="0" smtClean="0">
                <a:latin typeface="Calibri"/>
                <a:cs typeface="Calibri"/>
              </a:rPr>
              <a:t>Rest was enjoyed in the land that God gave His people</a:t>
            </a:r>
            <a:r>
              <a:rPr lang="en-US" sz="4400" i="1" dirty="0" smtClean="0">
                <a:latin typeface="Calibri"/>
                <a:cs typeface="Calibri"/>
              </a:rPr>
              <a:t>, </a:t>
            </a:r>
            <a:r>
              <a:rPr lang="en-US" sz="4400" dirty="0" smtClean="0">
                <a:latin typeface="Calibri"/>
                <a:cs typeface="Calibri"/>
              </a:rPr>
              <a:t>especially when the </a:t>
            </a:r>
            <a:r>
              <a:rPr lang="en-US" sz="4400" spc="-100" dirty="0" smtClean="0">
                <a:latin typeface="Calibri"/>
                <a:cs typeface="Calibri"/>
              </a:rPr>
              <a:t>people returned from captivity</a:t>
            </a:r>
            <a:r>
              <a:rPr lang="en-US" sz="4400" i="1" spc="-100" dirty="0" smtClean="0">
                <a:latin typeface="Calibri"/>
                <a:cs typeface="Calibri"/>
              </a:rPr>
              <a:t>. </a:t>
            </a:r>
            <a:r>
              <a:rPr lang="en-US" sz="4400" spc="-100" dirty="0" smtClean="0">
                <a:latin typeface="Calibri"/>
                <a:cs typeface="Calibri"/>
              </a:rPr>
              <a:t>Rest was </a:t>
            </a:r>
            <a:r>
              <a:rPr lang="en-US" sz="4400" spc="-50" dirty="0" smtClean="0">
                <a:latin typeface="Calibri"/>
                <a:cs typeface="Calibri"/>
              </a:rPr>
              <a:t>also shared in hospitality with strangers </a:t>
            </a:r>
            <a:r>
              <a:rPr lang="en-US" sz="4400" dirty="0" smtClean="0">
                <a:latin typeface="Calibri"/>
                <a:cs typeface="Calibri"/>
              </a:rPr>
              <a:t>and in enjoying stable family life</a:t>
            </a:r>
            <a:r>
              <a:rPr lang="en-US" sz="4400" i="1" dirty="0" smtClean="0">
                <a:latin typeface="Calibri"/>
                <a:cs typeface="Calibri"/>
              </a:rPr>
              <a:t>. </a:t>
            </a:r>
            <a:endParaRPr lang="en-US" sz="4400" dirty="0">
              <a:latin typeface="Calibri"/>
              <a:cs typeface="Calibri"/>
            </a:endParaRPr>
          </a:p>
        </p:txBody>
      </p:sp>
    </p:spTree>
    <p:extLst>
      <p:ext uri="{BB962C8B-B14F-4D97-AF65-F5344CB8AC3E}">
        <p14:creationId xmlns:p14="http://schemas.microsoft.com/office/powerpoint/2010/main" val="3551545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3563906"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Two Assurances</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Many Kinds of Rest</a:t>
            </a:r>
            <a:endParaRPr lang="en-US" sz="3200" dirty="0">
              <a:latin typeface="Cambria" charset="0"/>
              <a:cs typeface="Cambria" charset="0"/>
            </a:endParaRPr>
          </a:p>
        </p:txBody>
      </p:sp>
      <p:sp>
        <p:nvSpPr>
          <p:cNvPr id="6" name="Text Box 3"/>
          <p:cNvSpPr txBox="1">
            <a:spLocks noChangeArrowheads="1"/>
          </p:cNvSpPr>
          <p:nvPr/>
        </p:nvSpPr>
        <p:spPr bwMode="auto">
          <a:xfrm>
            <a:off x="0" y="1245505"/>
            <a:ext cx="9144000"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cs typeface="Calibri"/>
              </a:rPr>
              <a:t>Rest </a:t>
            </a:r>
            <a:r>
              <a:rPr lang="en-US" sz="4400" dirty="0">
                <a:latin typeface="Calibri"/>
                <a:cs typeface="Calibri"/>
              </a:rPr>
              <a:t>is absent for God’s people in </a:t>
            </a:r>
            <a:r>
              <a:rPr lang="en-US" sz="4400" dirty="0" smtClean="0">
                <a:latin typeface="Calibri"/>
                <a:cs typeface="Calibri"/>
              </a:rPr>
              <a:t>captivity</a:t>
            </a:r>
            <a:r>
              <a:rPr lang="en-US" sz="4400" i="1" dirty="0" smtClean="0">
                <a:latin typeface="Calibri"/>
                <a:cs typeface="Calibri"/>
              </a:rPr>
              <a:t>. </a:t>
            </a:r>
            <a:r>
              <a:rPr lang="en-US" sz="4400" dirty="0">
                <a:latin typeface="Calibri"/>
                <a:cs typeface="Calibri"/>
              </a:rPr>
              <a:t>Rest escapes the wicked</a:t>
            </a:r>
            <a:r>
              <a:rPr lang="en-US" sz="4400" dirty="0" smtClean="0">
                <a:latin typeface="Calibri"/>
                <a:cs typeface="Calibri"/>
              </a:rPr>
              <a:t>,</a:t>
            </a:r>
          </a:p>
          <a:p>
            <a:pPr algn="ctr">
              <a:lnSpc>
                <a:spcPct val="90000"/>
              </a:lnSpc>
            </a:pPr>
            <a:r>
              <a:rPr lang="en-US" sz="4400" dirty="0" smtClean="0">
                <a:latin typeface="Calibri"/>
                <a:cs typeface="Calibri"/>
              </a:rPr>
              <a:t>who are like </a:t>
            </a:r>
            <a:r>
              <a:rPr lang="en-US" sz="4400" dirty="0">
                <a:latin typeface="Calibri"/>
                <a:cs typeface="Calibri"/>
              </a:rPr>
              <a:t>the troubled </a:t>
            </a:r>
            <a:r>
              <a:rPr lang="en-US" sz="4400" dirty="0" smtClean="0">
                <a:latin typeface="Calibri"/>
                <a:cs typeface="Calibri"/>
              </a:rPr>
              <a:t>sea</a:t>
            </a:r>
            <a:r>
              <a:rPr lang="en-US" sz="4400" i="1" dirty="0" smtClean="0">
                <a:latin typeface="Calibri"/>
                <a:cs typeface="Calibri"/>
              </a:rPr>
              <a:t>. </a:t>
            </a:r>
            <a:r>
              <a:rPr lang="en-US" sz="4400" dirty="0" smtClean="0">
                <a:latin typeface="Calibri"/>
                <a:cs typeface="Calibri"/>
              </a:rPr>
              <a:t>The</a:t>
            </a:r>
          </a:p>
          <a:p>
            <a:pPr algn="ctr">
              <a:lnSpc>
                <a:spcPct val="90000"/>
              </a:lnSpc>
            </a:pPr>
            <a:r>
              <a:rPr lang="en-US" sz="4400" dirty="0" smtClean="0">
                <a:latin typeface="Calibri"/>
                <a:cs typeface="Calibri"/>
              </a:rPr>
              <a:t>only rest </a:t>
            </a:r>
            <a:r>
              <a:rPr lang="en-US" sz="4400" dirty="0">
                <a:latin typeface="Calibri"/>
                <a:cs typeface="Calibri"/>
              </a:rPr>
              <a:t>that such people can </a:t>
            </a:r>
            <a:r>
              <a:rPr lang="en-US" sz="4400" dirty="0" smtClean="0">
                <a:latin typeface="Calibri"/>
                <a:cs typeface="Calibri"/>
              </a:rPr>
              <a:t>look</a:t>
            </a:r>
          </a:p>
          <a:p>
            <a:pPr algn="ctr">
              <a:lnSpc>
                <a:spcPct val="90000"/>
              </a:lnSpc>
            </a:pPr>
            <a:r>
              <a:rPr lang="en-US" sz="4400" dirty="0" smtClean="0">
                <a:latin typeface="Calibri"/>
                <a:cs typeface="Calibri"/>
              </a:rPr>
              <a:t>forward </a:t>
            </a:r>
            <a:r>
              <a:rPr lang="en-US" sz="4400" dirty="0">
                <a:latin typeface="Calibri"/>
                <a:cs typeface="Calibri"/>
              </a:rPr>
              <a:t>to is death and the </a:t>
            </a:r>
            <a:r>
              <a:rPr lang="en-US" sz="4400" dirty="0" smtClean="0">
                <a:latin typeface="Calibri"/>
                <a:cs typeface="Calibri"/>
              </a:rPr>
              <a:t>grave</a:t>
            </a:r>
            <a:r>
              <a:rPr lang="en-US" sz="4400" i="1" dirty="0" smtClean="0">
                <a:latin typeface="Calibri"/>
                <a:cs typeface="Calibri"/>
              </a:rPr>
              <a:t>. </a:t>
            </a:r>
            <a:endParaRPr lang="en-US" sz="4400" dirty="0">
              <a:latin typeface="Calibri"/>
              <a:cs typeface="Calibri"/>
            </a:endParaRPr>
          </a:p>
          <a:p>
            <a:pPr algn="ctr">
              <a:lnSpc>
                <a:spcPct val="90000"/>
              </a:lnSpc>
            </a:pPr>
            <a:r>
              <a:rPr lang="en-US" sz="4400" spc="-50" dirty="0">
                <a:latin typeface="Calibri"/>
                <a:cs typeface="Calibri"/>
              </a:rPr>
              <a:t>The rest Jesus offers is a very generous </a:t>
            </a:r>
            <a:r>
              <a:rPr lang="en-US" sz="4400" dirty="0">
                <a:latin typeface="Calibri"/>
                <a:cs typeface="Calibri"/>
              </a:rPr>
              <a:t>package. It includes </a:t>
            </a:r>
            <a:r>
              <a:rPr lang="en-US" sz="4400" dirty="0" smtClean="0">
                <a:latin typeface="Calibri"/>
                <a:cs typeface="Calibri"/>
              </a:rPr>
              <a:t>the Sabbath.</a:t>
            </a:r>
          </a:p>
          <a:p>
            <a:pPr algn="ctr">
              <a:lnSpc>
                <a:spcPct val="90000"/>
              </a:lnSpc>
            </a:pPr>
            <a:r>
              <a:rPr lang="en-US" sz="4400" spc="-50" dirty="0" smtClean="0">
                <a:latin typeface="Calibri"/>
                <a:cs typeface="Calibri"/>
              </a:rPr>
              <a:t>Christ’s </a:t>
            </a:r>
            <a:r>
              <a:rPr lang="en-US" sz="4400" spc="-50" dirty="0">
                <a:latin typeface="Calibri"/>
                <a:cs typeface="Calibri"/>
              </a:rPr>
              <a:t>offer of rest recognizes our lost condition and restores us in every way. </a:t>
            </a:r>
          </a:p>
        </p:txBody>
      </p:sp>
    </p:spTree>
    <p:extLst>
      <p:ext uri="{BB962C8B-B14F-4D97-AF65-F5344CB8AC3E}">
        <p14:creationId xmlns:p14="http://schemas.microsoft.com/office/powerpoint/2010/main" val="3121403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par>
                                <p:cTn id="8" presetID="10" presetClass="entr" presetSubtype="0" fill="hold" grpId="0" nodeType="withEffect">
                                  <p:stCondLst>
                                    <p:cond delay="10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par>
                                <p:cTn id="11" presetID="10" presetClass="entr" presetSubtype="0" fill="hold" grpId="0" nodeType="withEffect">
                                  <p:stCondLst>
                                    <p:cond delay="100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par>
                                <p:cTn id="14" presetID="10" presetClass="entr" presetSubtype="0" fill="hold" grpId="0" nodeType="withEffect">
                                  <p:stCondLst>
                                    <p:cond delay="100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4238971"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Two Assurances</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“I Am With You </a:t>
            </a:r>
            <a:r>
              <a:rPr lang="en-US" sz="3200" dirty="0" err="1" smtClean="0">
                <a:latin typeface="Cambria" charset="0"/>
                <a:cs typeface="Cambria" charset="0"/>
              </a:rPr>
              <a:t>Alway</a:t>
            </a:r>
            <a:r>
              <a:rPr lang="en-US" sz="3200" dirty="0" smtClean="0">
                <a:latin typeface="Cambria" charset="0"/>
                <a:cs typeface="Cambria" charset="0"/>
              </a:rPr>
              <a:t>”</a:t>
            </a:r>
            <a:endParaRPr lang="en-US" sz="3200" dirty="0">
              <a:latin typeface="Cambria" charset="0"/>
              <a:cs typeface="Cambria" charset="0"/>
            </a:endParaRPr>
          </a:p>
        </p:txBody>
      </p:sp>
      <p:sp>
        <p:nvSpPr>
          <p:cNvPr id="6" name="Text Box 3"/>
          <p:cNvSpPr txBox="1">
            <a:spLocks noChangeArrowheads="1"/>
          </p:cNvSpPr>
          <p:nvPr/>
        </p:nvSpPr>
        <p:spPr bwMode="auto">
          <a:xfrm>
            <a:off x="0" y="1245505"/>
            <a:ext cx="9144000" cy="488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God made the promise, “I will be with you,” a number of times in Scripture. He promised to be with </a:t>
            </a:r>
            <a:r>
              <a:rPr lang="en-US" sz="4400" dirty="0" smtClean="0">
                <a:latin typeface="Calibri"/>
                <a:cs typeface="Calibri"/>
              </a:rPr>
              <a:t>Isaac,</a:t>
            </a:r>
            <a:r>
              <a:rPr lang="en-US" sz="4400" i="1" dirty="0" smtClean="0">
                <a:latin typeface="Calibri"/>
                <a:cs typeface="Calibri"/>
              </a:rPr>
              <a:t> </a:t>
            </a:r>
            <a:r>
              <a:rPr lang="en-US" sz="4400" dirty="0">
                <a:latin typeface="Calibri"/>
                <a:cs typeface="Calibri"/>
              </a:rPr>
              <a:t>with </a:t>
            </a:r>
            <a:r>
              <a:rPr lang="en-US" sz="4400" dirty="0" smtClean="0">
                <a:latin typeface="Calibri"/>
                <a:cs typeface="Calibri"/>
              </a:rPr>
              <a:t>Jacob,</a:t>
            </a:r>
            <a:r>
              <a:rPr lang="en-US" sz="4400" i="1" dirty="0" smtClean="0">
                <a:latin typeface="Calibri"/>
                <a:cs typeface="Calibri"/>
              </a:rPr>
              <a:t> </a:t>
            </a:r>
            <a:r>
              <a:rPr lang="en-US" sz="4400" dirty="0">
                <a:latin typeface="Calibri"/>
                <a:cs typeface="Calibri"/>
              </a:rPr>
              <a:t>with </a:t>
            </a:r>
            <a:r>
              <a:rPr lang="en-US" sz="4400" dirty="0" smtClean="0">
                <a:latin typeface="Calibri"/>
                <a:cs typeface="Calibri"/>
              </a:rPr>
              <a:t>Jeremiah,</a:t>
            </a:r>
            <a:r>
              <a:rPr lang="en-US" sz="4400" i="1" dirty="0" smtClean="0">
                <a:latin typeface="Calibri"/>
                <a:cs typeface="Calibri"/>
              </a:rPr>
              <a:t> </a:t>
            </a:r>
            <a:r>
              <a:rPr lang="en-US" sz="4400" dirty="0">
                <a:latin typeface="Calibri"/>
                <a:cs typeface="Calibri"/>
              </a:rPr>
              <a:t>and with the children of </a:t>
            </a:r>
            <a:r>
              <a:rPr lang="en-US" sz="4400" dirty="0" smtClean="0">
                <a:latin typeface="Calibri"/>
                <a:cs typeface="Calibri"/>
              </a:rPr>
              <a:t>Israel</a:t>
            </a:r>
            <a:r>
              <a:rPr lang="en-US" sz="4400" i="1" dirty="0" smtClean="0">
                <a:latin typeface="Calibri"/>
                <a:cs typeface="Calibri"/>
              </a:rPr>
              <a:t>.</a:t>
            </a:r>
          </a:p>
          <a:p>
            <a:pPr algn="ctr">
              <a:lnSpc>
                <a:spcPct val="90000"/>
              </a:lnSpc>
            </a:pPr>
            <a:r>
              <a:rPr lang="en-US" sz="4400" dirty="0" smtClean="0">
                <a:latin typeface="Calibri"/>
                <a:cs typeface="Calibri"/>
              </a:rPr>
              <a:t>The </a:t>
            </a:r>
            <a:r>
              <a:rPr lang="en-US" sz="4400" dirty="0">
                <a:latin typeface="Calibri"/>
                <a:cs typeface="Calibri"/>
              </a:rPr>
              <a:t>context of many of these </a:t>
            </a:r>
            <a:r>
              <a:rPr lang="en-US" sz="4400" dirty="0" smtClean="0">
                <a:latin typeface="Calibri"/>
                <a:cs typeface="Calibri"/>
              </a:rPr>
              <a:t>is </a:t>
            </a:r>
            <a:r>
              <a:rPr lang="en-US" sz="4400" dirty="0">
                <a:latin typeface="Calibri"/>
                <a:cs typeface="Calibri"/>
              </a:rPr>
              <a:t>during times of hardship and duress, when God’s words would be most relevant. </a:t>
            </a:r>
          </a:p>
        </p:txBody>
      </p:sp>
    </p:spTree>
    <p:extLst>
      <p:ext uri="{BB962C8B-B14F-4D97-AF65-F5344CB8AC3E}">
        <p14:creationId xmlns:p14="http://schemas.microsoft.com/office/powerpoint/2010/main" val="1860544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4238971"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Two Assurances</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“I Am With You </a:t>
            </a:r>
            <a:r>
              <a:rPr lang="en-US" sz="3200" dirty="0" err="1" smtClean="0">
                <a:latin typeface="Cambria" charset="0"/>
                <a:cs typeface="Cambria" charset="0"/>
              </a:rPr>
              <a:t>Alway</a:t>
            </a:r>
            <a:r>
              <a:rPr lang="en-US" sz="3200" dirty="0" smtClean="0">
                <a:latin typeface="Cambria" charset="0"/>
                <a:cs typeface="Cambria" charset="0"/>
              </a:rPr>
              <a:t>”</a:t>
            </a:r>
            <a:endParaRPr lang="en-US" sz="3200" dirty="0">
              <a:latin typeface="Cambria" charset="0"/>
              <a:cs typeface="Cambria" charset="0"/>
            </a:endParaRPr>
          </a:p>
        </p:txBody>
      </p:sp>
      <p:sp>
        <p:nvSpPr>
          <p:cNvPr id="6" name="Text Box 3"/>
          <p:cNvSpPr txBox="1">
            <a:spLocks noChangeArrowheads="1"/>
          </p:cNvSpPr>
          <p:nvPr/>
        </p:nvSpPr>
        <p:spPr bwMode="auto">
          <a:xfrm>
            <a:off x="0" y="1245505"/>
            <a:ext cx="9144000"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To the church of Christ at the end of time, these assurances are </a:t>
            </a:r>
            <a:r>
              <a:rPr lang="en-US" sz="4400" dirty="0" smtClean="0">
                <a:latin typeface="Calibri"/>
                <a:cs typeface="Calibri"/>
              </a:rPr>
              <a:t>significant.</a:t>
            </a:r>
          </a:p>
          <a:p>
            <a:pPr algn="ctr">
              <a:lnSpc>
                <a:spcPct val="90000"/>
              </a:lnSpc>
            </a:pPr>
            <a:r>
              <a:rPr lang="en-US" sz="4400" dirty="0" smtClean="0">
                <a:latin typeface="Calibri"/>
                <a:cs typeface="Calibri"/>
              </a:rPr>
              <a:t>Jesus</a:t>
            </a:r>
            <a:r>
              <a:rPr lang="en-US" sz="4400" dirty="0">
                <a:latin typeface="Calibri"/>
                <a:cs typeface="Calibri"/>
              </a:rPr>
              <a:t>’ promise of being with us to the very end is in the context of making disciples by going, baptizing, and teaching. So, that is where the </a:t>
            </a:r>
            <a:r>
              <a:rPr lang="en-US" sz="4400" dirty="0" smtClean="0">
                <a:latin typeface="Calibri"/>
                <a:cs typeface="Calibri"/>
              </a:rPr>
              <a:t>focus</a:t>
            </a:r>
          </a:p>
          <a:p>
            <a:pPr algn="ctr">
              <a:lnSpc>
                <a:spcPct val="90000"/>
              </a:lnSpc>
            </a:pPr>
            <a:r>
              <a:rPr lang="en-US" sz="4400" dirty="0" smtClean="0">
                <a:latin typeface="Calibri"/>
                <a:cs typeface="Calibri"/>
              </a:rPr>
              <a:t>is</a:t>
            </a:r>
            <a:r>
              <a:rPr lang="en-US" sz="4400" dirty="0">
                <a:latin typeface="Calibri"/>
                <a:cs typeface="Calibri"/>
              </a:rPr>
              <a:t>—on the joy of rescuing </a:t>
            </a:r>
            <a:r>
              <a:rPr lang="en-US" sz="4400" dirty="0" smtClean="0">
                <a:latin typeface="Calibri"/>
                <a:cs typeface="Calibri"/>
              </a:rPr>
              <a:t>people</a:t>
            </a:r>
          </a:p>
          <a:p>
            <a:pPr algn="ctr">
              <a:lnSpc>
                <a:spcPct val="90000"/>
              </a:lnSpc>
            </a:pPr>
            <a:r>
              <a:rPr lang="en-US" sz="4400" dirty="0" smtClean="0">
                <a:latin typeface="Calibri"/>
                <a:cs typeface="Calibri"/>
              </a:rPr>
              <a:t>from </a:t>
            </a:r>
            <a:r>
              <a:rPr lang="en-US" sz="4400" dirty="0">
                <a:latin typeface="Calibri"/>
                <a:cs typeface="Calibri"/>
              </a:rPr>
              <a:t>ending up on the losing </a:t>
            </a:r>
            <a:r>
              <a:rPr lang="en-US" sz="4400" dirty="0" smtClean="0">
                <a:latin typeface="Calibri"/>
                <a:cs typeface="Calibri"/>
              </a:rPr>
              <a:t>side</a:t>
            </a:r>
          </a:p>
          <a:p>
            <a:pPr algn="ctr">
              <a:lnSpc>
                <a:spcPct val="90000"/>
              </a:lnSpc>
            </a:pPr>
            <a:r>
              <a:rPr lang="en-US" sz="4400" dirty="0" smtClean="0">
                <a:latin typeface="Calibri"/>
                <a:cs typeface="Calibri"/>
              </a:rPr>
              <a:t>in </a:t>
            </a:r>
            <a:r>
              <a:rPr lang="en-US" sz="4400" dirty="0">
                <a:latin typeface="Calibri"/>
                <a:cs typeface="Calibri"/>
              </a:rPr>
              <a:t>the great controversy. </a:t>
            </a:r>
          </a:p>
        </p:txBody>
      </p:sp>
    </p:spTree>
    <p:extLst>
      <p:ext uri="{BB962C8B-B14F-4D97-AF65-F5344CB8AC3E}">
        <p14:creationId xmlns:p14="http://schemas.microsoft.com/office/powerpoint/2010/main" val="423080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0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1619672" y="42863"/>
            <a:ext cx="755847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Jesus’ Teachings and the Great Controversy</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2</a:t>
            </a:r>
            <a:r>
              <a:rPr lang="en-US" sz="3200" dirty="0">
                <a:latin typeface="Cambria" charset="0"/>
                <a:cs typeface="Cambria" charset="0"/>
              </a:rPr>
              <a:t>. </a:t>
            </a:r>
            <a:r>
              <a:rPr lang="en-US" sz="3200" dirty="0" smtClean="0">
                <a:latin typeface="Cambria" charset="0"/>
                <a:cs typeface="Cambria" charset="0"/>
              </a:rPr>
              <a:t>Two Differences</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1259632" y="1398374"/>
            <a:ext cx="6624736" cy="3974842"/>
          </a:xfrm>
          <a:prstGeom prst="rect">
            <a:avLst/>
          </a:prstGeom>
        </p:spPr>
      </p:pic>
      <p:sp>
        <p:nvSpPr>
          <p:cNvPr id="3" name="Rectangle 2"/>
          <p:cNvSpPr/>
          <p:nvPr/>
        </p:nvSpPr>
        <p:spPr bwMode="auto">
          <a:xfrm>
            <a:off x="1187624" y="1340768"/>
            <a:ext cx="6840760" cy="4104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274424"/>
            <a:ext cx="9144000" cy="553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3600" spc="-70" dirty="0" smtClean="0">
                <a:latin typeface="Cambria" charset="0"/>
                <a:cs typeface="Cambria" charset="0"/>
              </a:rPr>
              <a:t>Matthew 13:3-8; 7:24-26 NKJV</a:t>
            </a:r>
            <a:endParaRPr lang="en-US" spc="-70" dirty="0">
              <a:latin typeface="Cambria" charset="0"/>
              <a:cs typeface="Cambria" charset="0"/>
            </a:endParaRPr>
          </a:p>
          <a:p>
            <a:pPr algn="ctr" eaLnBrk="1" hangingPunct="1">
              <a:lnSpc>
                <a:spcPct val="90000"/>
              </a:lnSpc>
            </a:pPr>
            <a:r>
              <a:rPr lang="en-US" altLang="ja-JP" sz="4400" b="1" i="1" spc="-70" dirty="0" smtClean="0">
                <a:latin typeface="Cambria"/>
                <a:cs typeface="Cambria"/>
              </a:rPr>
              <a:t>A</a:t>
            </a:r>
            <a:r>
              <a:rPr lang="en-US" sz="4400" spc="-70" dirty="0" smtClean="0">
                <a:latin typeface="Calibri" charset="0"/>
                <a:cs typeface="Calibri" charset="0"/>
              </a:rPr>
              <a:t> sower went to sow.... Some seed fell</a:t>
            </a:r>
          </a:p>
          <a:p>
            <a:pPr algn="ctr" eaLnBrk="1" hangingPunct="1">
              <a:lnSpc>
                <a:spcPct val="90000"/>
              </a:lnSpc>
            </a:pPr>
            <a:r>
              <a:rPr lang="en-US" sz="4400" dirty="0" smtClean="0">
                <a:latin typeface="Calibri" charset="0"/>
                <a:cs typeface="Calibri" charset="0"/>
              </a:rPr>
              <a:t>by the wayside;...on stony places,... among thorns,...on good grounds....”</a:t>
            </a:r>
          </a:p>
          <a:p>
            <a:pPr algn="ctr" eaLnBrk="1" hangingPunct="1">
              <a:lnSpc>
                <a:spcPct val="90000"/>
              </a:lnSpc>
              <a:spcBef>
                <a:spcPts val="1200"/>
              </a:spcBef>
            </a:pPr>
            <a:r>
              <a:rPr lang="en-US" sz="4400" dirty="0" smtClean="0">
                <a:latin typeface="Calibri" charset="0"/>
                <a:cs typeface="Calibri" charset="0"/>
              </a:rPr>
              <a:t>“Whoever hears these sayings...and</a:t>
            </a:r>
          </a:p>
          <a:p>
            <a:pPr algn="ctr" eaLnBrk="1" hangingPunct="1">
              <a:lnSpc>
                <a:spcPct val="90000"/>
              </a:lnSpc>
              <a:spcBef>
                <a:spcPts val="0"/>
              </a:spcBef>
            </a:pPr>
            <a:r>
              <a:rPr lang="en-US" sz="4400" dirty="0" smtClean="0">
                <a:latin typeface="Calibri" charset="0"/>
                <a:cs typeface="Calibri" charset="0"/>
              </a:rPr>
              <a:t>does them, I will liken him to a wise</a:t>
            </a:r>
          </a:p>
          <a:p>
            <a:pPr algn="ctr" eaLnBrk="1" hangingPunct="1">
              <a:lnSpc>
                <a:spcPct val="90000"/>
              </a:lnSpc>
              <a:spcBef>
                <a:spcPts val="0"/>
              </a:spcBef>
            </a:pPr>
            <a:r>
              <a:rPr lang="en-US" sz="4400" dirty="0" smtClean="0">
                <a:latin typeface="Calibri" charset="0"/>
                <a:cs typeface="Calibri" charset="0"/>
              </a:rPr>
              <a:t>man who built his house on the rock....</a:t>
            </a:r>
          </a:p>
          <a:p>
            <a:pPr algn="ctr" eaLnBrk="1" hangingPunct="1">
              <a:lnSpc>
                <a:spcPct val="90000"/>
              </a:lnSpc>
              <a:spcBef>
                <a:spcPts val="0"/>
              </a:spcBef>
            </a:pPr>
            <a:r>
              <a:rPr lang="en-US" sz="4400" spc="-70" dirty="0" smtClean="0">
                <a:latin typeface="Calibri" charset="0"/>
                <a:cs typeface="Calibri" charset="0"/>
              </a:rPr>
              <a:t>Everyone who...does not do...will be like </a:t>
            </a:r>
            <a:r>
              <a:rPr lang="en-US" sz="4400" dirty="0" smtClean="0">
                <a:latin typeface="Calibri" charset="0"/>
                <a:cs typeface="Calibri" charset="0"/>
              </a:rPr>
              <a:t>a foolish man who built...on the sand.” </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5601">
                                            <p:txEl>
                                              <p:pRg st="1" end="1"/>
                                            </p:txEl>
                                          </p:spTgt>
                                        </p:tgtEl>
                                        <p:attrNameLst>
                                          <p:attrName>style.visibility</p:attrName>
                                        </p:attrNameLst>
                                      </p:cBhvr>
                                      <p:to>
                                        <p:strVal val="visible"/>
                                      </p:to>
                                    </p:set>
                                    <p:anim calcmode="lin" valueType="num">
                                      <p:cBhvr additive="base">
                                        <p:cTn id="7" dur="1000"/>
                                        <p:tgtEl>
                                          <p:spTgt spid="25601">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5601">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400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childTnLst>
                                </p:cTn>
                              </p:par>
                              <p:par>
                                <p:cTn id="24" presetID="10" presetClass="entr" presetSubtype="0" fill="hold" grpId="0" nodeType="withEffect">
                                  <p:stCondLst>
                                    <p:cond delay="400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childTnLst>
                                </p:cTn>
                              </p:par>
                              <p:par>
                                <p:cTn id="27" presetID="10" presetClass="entr" presetSubtype="0" fill="hold" grpId="0" nodeType="withEffect">
                                  <p:stCondLst>
                                    <p:cond delay="400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childTnLst>
                                </p:cTn>
                              </p:par>
                              <p:par>
                                <p:cTn id="35" presetID="1" presetClass="exit" presetSubtype="0" fill="hold" grpId="1"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hidden"/>
                                      </p:to>
                                    </p:set>
                                  </p:childTnLst>
                                </p:cTn>
                              </p:par>
                              <p:par>
                                <p:cTn id="47" presetID="23" presetClass="entr" presetSubtype="16"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2000" fill="hold"/>
                                        <p:tgtEl>
                                          <p:spTgt spid="2"/>
                                        </p:tgtEl>
                                        <p:attrNameLst>
                                          <p:attrName>ppt_w</p:attrName>
                                        </p:attrNameLst>
                                      </p:cBhvr>
                                      <p:tavLst>
                                        <p:tav tm="0">
                                          <p:val>
                                            <p:fltVal val="0"/>
                                          </p:val>
                                        </p:tav>
                                        <p:tav tm="100000">
                                          <p:val>
                                            <p:strVal val="#ppt_w"/>
                                          </p:val>
                                        </p:tav>
                                      </p:tavLst>
                                    </p:anim>
                                    <p:anim calcmode="lin" valueType="num">
                                      <p:cBhvr>
                                        <p:cTn id="50" dur="2000" fill="hold"/>
                                        <p:tgtEl>
                                          <p:spTgt spid="2"/>
                                        </p:tgtEl>
                                        <p:attrNameLst>
                                          <p:attrName>ppt_h</p:attrName>
                                        </p:attrNameLst>
                                      </p:cBhvr>
                                      <p:tavLst>
                                        <p:tav tm="0">
                                          <p:val>
                                            <p:fltVal val="0"/>
                                          </p:val>
                                        </p:tav>
                                        <p:tav tm="100000">
                                          <p:val>
                                            <p:strVal val="#ppt_h"/>
                                          </p:val>
                                        </p:tav>
                                      </p:tavLst>
                                    </p:anim>
                                  </p:childTnLst>
                                </p:cTn>
                              </p:par>
                              <p:par>
                                <p:cTn id="51" presetID="1" presetClass="exit"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P spid="3" grpId="0" animBg="1"/>
      <p:bldP spid="4" grpId="0" build="p"/>
      <p:bldP spid="4"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263" y="42863"/>
            <a:ext cx="6030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rgbClr val="FFFF00"/>
                </a:solidFill>
                <a:latin typeface="Cambria" charset="0"/>
                <a:cs typeface="Cambria" charset="0"/>
              </a:rPr>
              <a:t>2. Two Differences</a:t>
            </a:r>
            <a:endParaRPr lang="en-US" sz="32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Planting and Harvesting </a:t>
            </a:r>
            <a:r>
              <a:rPr lang="en-US" sz="3200" i="1" dirty="0" smtClean="0">
                <a:latin typeface="Cambria" charset="0"/>
                <a:cs typeface="Cambria" charset="0"/>
              </a:rPr>
              <a:t>(COL 44)</a:t>
            </a:r>
            <a:endParaRPr lang="en-US" sz="3200" dirty="0">
              <a:latin typeface="Cambria" charset="0"/>
              <a:cs typeface="Cambria" charset="0"/>
            </a:endParaRPr>
          </a:p>
        </p:txBody>
      </p:sp>
      <p:sp>
        <p:nvSpPr>
          <p:cNvPr id="6" name="Text Box 3"/>
          <p:cNvSpPr txBox="1">
            <a:spLocks noChangeArrowheads="1"/>
          </p:cNvSpPr>
          <p:nvPr/>
        </p:nvSpPr>
        <p:spPr bwMode="auto">
          <a:xfrm>
            <a:off x="0" y="1173497"/>
            <a:ext cx="9144000"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b="1" i="1" dirty="0" smtClean="0">
                <a:latin typeface="Cambria"/>
                <a:cs typeface="Cambria"/>
              </a:rPr>
              <a:t>Satan </a:t>
            </a:r>
            <a:r>
              <a:rPr lang="en-US" sz="4400" spc="-60" dirty="0" smtClean="0">
                <a:latin typeface="Calibri"/>
                <a:cs typeface="Calibri"/>
              </a:rPr>
              <a:t>and </a:t>
            </a:r>
            <a:r>
              <a:rPr lang="en-US" sz="4400" spc="-60" dirty="0">
                <a:latin typeface="Calibri"/>
                <a:cs typeface="Calibri"/>
              </a:rPr>
              <a:t>his angels are in the </a:t>
            </a:r>
            <a:r>
              <a:rPr lang="en-US" sz="4400" spc="-60" dirty="0" err="1" smtClean="0">
                <a:latin typeface="Calibri"/>
                <a:cs typeface="Calibri"/>
              </a:rPr>
              <a:t>assem-</a:t>
            </a:r>
            <a:r>
              <a:rPr lang="en-US" sz="4400" dirty="0" err="1" smtClean="0">
                <a:latin typeface="Calibri"/>
                <a:cs typeface="Calibri"/>
              </a:rPr>
              <a:t>blies</a:t>
            </a:r>
            <a:r>
              <a:rPr lang="en-US" sz="4400" dirty="0" smtClean="0">
                <a:latin typeface="Calibri"/>
                <a:cs typeface="Calibri"/>
              </a:rPr>
              <a:t> </a:t>
            </a:r>
            <a:r>
              <a:rPr lang="en-US" sz="4400" dirty="0">
                <a:latin typeface="Calibri"/>
                <a:cs typeface="Calibri"/>
              </a:rPr>
              <a:t>where the gospel is </a:t>
            </a:r>
            <a:r>
              <a:rPr lang="en-US" sz="4400" dirty="0" smtClean="0">
                <a:latin typeface="Calibri"/>
                <a:cs typeface="Calibri"/>
              </a:rPr>
              <a:t>preached.</a:t>
            </a:r>
          </a:p>
          <a:p>
            <a:pPr algn="ctr">
              <a:lnSpc>
                <a:spcPct val="90000"/>
              </a:lnSpc>
            </a:pPr>
            <a:r>
              <a:rPr lang="en-US" sz="4400" dirty="0" smtClean="0">
                <a:latin typeface="Calibri"/>
                <a:cs typeface="Calibri"/>
              </a:rPr>
              <a:t>While </a:t>
            </a:r>
            <a:r>
              <a:rPr lang="en-US" sz="4400" dirty="0">
                <a:latin typeface="Calibri"/>
                <a:cs typeface="Calibri"/>
              </a:rPr>
              <a:t>angels of heaven endeavor to impress hearts with the word of God</a:t>
            </a:r>
            <a:r>
              <a:rPr lang="en-US" sz="4400" dirty="0" smtClean="0">
                <a:latin typeface="Calibri"/>
                <a:cs typeface="Calibri"/>
              </a:rPr>
              <a:t>,</a:t>
            </a:r>
          </a:p>
          <a:p>
            <a:pPr algn="ctr">
              <a:lnSpc>
                <a:spcPct val="90000"/>
              </a:lnSpc>
            </a:pPr>
            <a:r>
              <a:rPr lang="en-US" sz="4400" dirty="0" smtClean="0">
                <a:latin typeface="Calibri"/>
                <a:cs typeface="Calibri"/>
              </a:rPr>
              <a:t>the </a:t>
            </a:r>
            <a:r>
              <a:rPr lang="en-US" sz="4400" dirty="0">
                <a:latin typeface="Calibri"/>
                <a:cs typeface="Calibri"/>
              </a:rPr>
              <a:t>enemy is on the alert to make the word of no effect. </a:t>
            </a:r>
            <a:r>
              <a:rPr lang="en-US" sz="4400" dirty="0" smtClean="0">
                <a:latin typeface="Calibri"/>
                <a:cs typeface="Calibri"/>
              </a:rPr>
              <a:t>... He </a:t>
            </a:r>
            <a:r>
              <a:rPr lang="en-US" sz="4400" dirty="0">
                <a:latin typeface="Calibri"/>
                <a:cs typeface="Calibri"/>
              </a:rPr>
              <a:t>tries to </a:t>
            </a:r>
            <a:r>
              <a:rPr lang="en-US" sz="4400" dirty="0" smtClean="0">
                <a:latin typeface="Calibri"/>
                <a:cs typeface="Calibri"/>
              </a:rPr>
              <a:t>thwart</a:t>
            </a:r>
          </a:p>
          <a:p>
            <a:pPr algn="ctr">
              <a:lnSpc>
                <a:spcPct val="90000"/>
              </a:lnSpc>
            </a:pPr>
            <a:r>
              <a:rPr lang="en-US" sz="4400" dirty="0" smtClean="0">
                <a:latin typeface="Calibri"/>
                <a:cs typeface="Calibri"/>
              </a:rPr>
              <a:t>the </a:t>
            </a:r>
            <a:r>
              <a:rPr lang="en-US" sz="4400" dirty="0">
                <a:latin typeface="Calibri"/>
                <a:cs typeface="Calibri"/>
              </a:rPr>
              <a:t>work of the Spirit of God. </a:t>
            </a:r>
            <a:r>
              <a:rPr lang="en-US" sz="4400" dirty="0" smtClean="0">
                <a:latin typeface="Calibri"/>
                <a:cs typeface="Calibri"/>
              </a:rPr>
              <a:t>... Satan</a:t>
            </a:r>
          </a:p>
          <a:p>
            <a:pPr algn="ctr">
              <a:lnSpc>
                <a:spcPct val="90000"/>
              </a:lnSpc>
            </a:pPr>
            <a:r>
              <a:rPr lang="en-US" sz="4400" dirty="0" smtClean="0">
                <a:latin typeface="Calibri"/>
                <a:cs typeface="Calibri"/>
              </a:rPr>
              <a:t>tries </a:t>
            </a:r>
            <a:r>
              <a:rPr lang="en-US" sz="4400" dirty="0">
                <a:latin typeface="Calibri"/>
                <a:cs typeface="Calibri"/>
              </a:rPr>
              <a:t>to turn away the attention of </a:t>
            </a:r>
            <a:r>
              <a:rPr lang="en-US" sz="4400" dirty="0" smtClean="0">
                <a:latin typeface="Calibri"/>
                <a:cs typeface="Calibri"/>
              </a:rPr>
              <a:t>the</a:t>
            </a:r>
          </a:p>
          <a:p>
            <a:pPr algn="ctr">
              <a:lnSpc>
                <a:spcPct val="90000"/>
              </a:lnSpc>
            </a:pPr>
            <a:r>
              <a:rPr lang="en-US" sz="4400" spc="-50" dirty="0" smtClean="0">
                <a:latin typeface="Calibri"/>
                <a:cs typeface="Calibri"/>
              </a:rPr>
              <a:t>one </a:t>
            </a:r>
            <a:r>
              <a:rPr lang="en-US" sz="4400" spc="-50" dirty="0">
                <a:latin typeface="Calibri"/>
                <a:cs typeface="Calibri"/>
              </a:rPr>
              <a:t>who is moved to seek the </a:t>
            </a:r>
            <a:r>
              <a:rPr lang="en-US" sz="4400" spc="-50" dirty="0" err="1">
                <a:latin typeface="Calibri"/>
                <a:cs typeface="Calibri"/>
              </a:rPr>
              <a:t>Saviour</a:t>
            </a:r>
            <a:r>
              <a:rPr lang="en-US" sz="4400" spc="-50" dirty="0">
                <a:latin typeface="Calibri"/>
                <a:cs typeface="Calibri"/>
              </a:rPr>
              <a:t>.</a:t>
            </a:r>
            <a:r>
              <a:rPr lang="en-US" sz="4400" spc="-50" dirty="0" smtClean="0">
                <a:latin typeface="Calibri"/>
                <a:cs typeface="Calibri"/>
              </a:rPr>
              <a:t>”</a:t>
            </a:r>
            <a:endParaRPr lang="en-US" sz="3200" spc="-5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1000"/>
                                        <p:tgtEl>
                                          <p:spTgt spid="6">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263" y="42863"/>
            <a:ext cx="442311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rgbClr val="FFFF00"/>
                </a:solidFill>
                <a:latin typeface="Cambria" charset="0"/>
                <a:cs typeface="Cambria" charset="0"/>
              </a:rPr>
              <a:t>2. Two Differences</a:t>
            </a:r>
            <a:endParaRPr lang="en-US" sz="32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Planting and Harvesting</a:t>
            </a:r>
            <a:endParaRPr lang="en-US" sz="3200" dirty="0">
              <a:latin typeface="Cambria" charset="0"/>
              <a:cs typeface="Cambria" charset="0"/>
            </a:endParaRPr>
          </a:p>
        </p:txBody>
      </p:sp>
      <p:sp>
        <p:nvSpPr>
          <p:cNvPr id="6" name="Text Box 3"/>
          <p:cNvSpPr txBox="1">
            <a:spLocks noChangeArrowheads="1"/>
          </p:cNvSpPr>
          <p:nvPr/>
        </p:nvSpPr>
        <p:spPr bwMode="auto">
          <a:xfrm>
            <a:off x="0" y="1245505"/>
            <a:ext cx="9144000"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spc="-100" dirty="0">
                <a:latin typeface="Calibri"/>
                <a:cs typeface="Calibri"/>
              </a:rPr>
              <a:t>When sowing gospel seed, human </a:t>
            </a:r>
            <a:r>
              <a:rPr lang="en-US" sz="4400" spc="-100" dirty="0" smtClean="0">
                <a:latin typeface="Calibri"/>
                <a:cs typeface="Calibri"/>
              </a:rPr>
              <a:t>effort</a:t>
            </a:r>
          </a:p>
          <a:p>
            <a:pPr algn="ctr">
              <a:lnSpc>
                <a:spcPct val="90000"/>
              </a:lnSpc>
            </a:pPr>
            <a:r>
              <a:rPr lang="en-US" sz="4400" spc="-100" dirty="0" smtClean="0">
                <a:latin typeface="Calibri"/>
                <a:cs typeface="Calibri"/>
              </a:rPr>
              <a:t>is limited</a:t>
            </a:r>
            <a:r>
              <a:rPr lang="en-US" sz="4400" spc="-100" dirty="0">
                <a:latin typeface="Calibri"/>
                <a:cs typeface="Calibri"/>
              </a:rPr>
              <a:t>. We must sow </a:t>
            </a:r>
            <a:r>
              <a:rPr lang="en-US" sz="4400" spc="-100" dirty="0" smtClean="0">
                <a:latin typeface="Calibri"/>
                <a:cs typeface="Calibri"/>
              </a:rPr>
              <a:t>everywhere not judging what </a:t>
            </a:r>
            <a:r>
              <a:rPr lang="en-US" sz="4400" spc="-100" dirty="0">
                <a:latin typeface="Calibri"/>
                <a:cs typeface="Calibri"/>
              </a:rPr>
              <a:t>is good and bad soil. </a:t>
            </a:r>
            <a:r>
              <a:rPr lang="en-US" sz="4400" spc="-100" dirty="0" smtClean="0">
                <a:latin typeface="Calibri"/>
                <a:cs typeface="Calibri"/>
              </a:rPr>
              <a:t>Weeds </a:t>
            </a:r>
            <a:r>
              <a:rPr lang="en-US" sz="4400" spc="-100" dirty="0">
                <a:latin typeface="Calibri"/>
                <a:cs typeface="Calibri"/>
              </a:rPr>
              <a:t>simply indicates that we are just </a:t>
            </a:r>
            <a:r>
              <a:rPr lang="en-US" sz="4400" spc="-100" dirty="0" smtClean="0">
                <a:latin typeface="Calibri"/>
                <a:cs typeface="Calibri"/>
              </a:rPr>
              <a:t>unable</a:t>
            </a:r>
          </a:p>
          <a:p>
            <a:pPr algn="ctr">
              <a:lnSpc>
                <a:spcPct val="90000"/>
              </a:lnSpc>
            </a:pPr>
            <a:r>
              <a:rPr lang="en-US" sz="4400" dirty="0" smtClean="0">
                <a:latin typeface="Calibri"/>
                <a:cs typeface="Calibri"/>
              </a:rPr>
              <a:t>to </a:t>
            </a:r>
            <a:r>
              <a:rPr lang="en-US" sz="4400" dirty="0">
                <a:latin typeface="Calibri"/>
                <a:cs typeface="Calibri"/>
              </a:rPr>
              <a:t>prevent evil from springing </a:t>
            </a:r>
            <a:r>
              <a:rPr lang="en-US" sz="4400" dirty="0" smtClean="0">
                <a:latin typeface="Calibri"/>
                <a:cs typeface="Calibri"/>
              </a:rPr>
              <a:t>up.</a:t>
            </a:r>
          </a:p>
          <a:p>
            <a:pPr algn="ctr">
              <a:lnSpc>
                <a:spcPct val="90000"/>
              </a:lnSpc>
            </a:pPr>
            <a:r>
              <a:rPr lang="en-US" sz="4400" dirty="0" smtClean="0">
                <a:latin typeface="Calibri"/>
                <a:cs typeface="Calibri"/>
              </a:rPr>
              <a:t>It </a:t>
            </a:r>
            <a:r>
              <a:rPr lang="en-US" sz="4400" dirty="0">
                <a:latin typeface="Calibri"/>
                <a:cs typeface="Calibri"/>
              </a:rPr>
              <a:t>is the Lord of the harvest working </a:t>
            </a:r>
            <a:r>
              <a:rPr lang="en-US" sz="4400" dirty="0" smtClean="0">
                <a:latin typeface="Calibri"/>
                <a:cs typeface="Calibri"/>
              </a:rPr>
              <a:t>in</a:t>
            </a:r>
          </a:p>
          <a:p>
            <a:pPr algn="ctr">
              <a:lnSpc>
                <a:spcPct val="90000"/>
              </a:lnSpc>
            </a:pPr>
            <a:r>
              <a:rPr lang="en-US" sz="4400" spc="-100" dirty="0" smtClean="0">
                <a:latin typeface="Calibri"/>
                <a:cs typeface="Calibri"/>
              </a:rPr>
              <a:t>the </a:t>
            </a:r>
            <a:r>
              <a:rPr lang="en-US" sz="4400" spc="-100" dirty="0">
                <a:latin typeface="Calibri"/>
                <a:cs typeface="Calibri"/>
              </a:rPr>
              <a:t>background who ensures that all who can be saved will be saved. We do our job </a:t>
            </a:r>
            <a:r>
              <a:rPr lang="en-US" sz="4400" dirty="0">
                <a:latin typeface="Calibri"/>
                <a:cs typeface="Calibri"/>
              </a:rPr>
              <a:t>and must learn to trust Him to do His. </a:t>
            </a:r>
          </a:p>
        </p:txBody>
      </p:sp>
    </p:spTree>
    <p:extLst>
      <p:ext uri="{BB962C8B-B14F-4D97-AF65-F5344CB8AC3E}">
        <p14:creationId xmlns:p14="http://schemas.microsoft.com/office/powerpoint/2010/main" val="2175378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par>
                                <p:cTn id="8" presetID="10" presetClass="entr" presetSubtype="0" fill="hold" grpId="0" nodeType="withEffect">
                                  <p:stCondLst>
                                    <p:cond delay="10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par>
                                <p:cTn id="11" presetID="10" presetClass="entr" presetSubtype="0" fill="hold" grpId="0" nodeType="withEffect">
                                  <p:stCondLst>
                                    <p:cond delay="100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0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263" y="42863"/>
            <a:ext cx="3408574"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rgbClr val="FFFF00"/>
                </a:solidFill>
                <a:latin typeface="Cambria" charset="0"/>
                <a:cs typeface="Cambria" charset="0"/>
              </a:rPr>
              <a:t>2. Two Differences</a:t>
            </a:r>
            <a:endParaRPr lang="en-US" sz="32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Building on Rock</a:t>
            </a:r>
            <a:endParaRPr lang="en-US" sz="3200" dirty="0">
              <a:latin typeface="Cambria" charset="0"/>
              <a:cs typeface="Cambria" charset="0"/>
            </a:endParaRPr>
          </a:p>
        </p:txBody>
      </p:sp>
      <p:sp>
        <p:nvSpPr>
          <p:cNvPr id="6" name="Text Box 3"/>
          <p:cNvSpPr txBox="1">
            <a:spLocks noChangeArrowheads="1"/>
          </p:cNvSpPr>
          <p:nvPr/>
        </p:nvSpPr>
        <p:spPr bwMode="auto">
          <a:xfrm>
            <a:off x="0" y="1245505"/>
            <a:ext cx="9144000"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spcBef>
                <a:spcPts val="0"/>
              </a:spcBef>
            </a:pPr>
            <a:r>
              <a:rPr lang="en-US" sz="4400" dirty="0" smtClean="0">
                <a:latin typeface="Calibri"/>
                <a:cs typeface="Calibri"/>
              </a:rPr>
              <a:t>There </a:t>
            </a:r>
            <a:r>
              <a:rPr lang="en-US" sz="4400" dirty="0">
                <a:latin typeface="Calibri"/>
                <a:cs typeface="Calibri"/>
              </a:rPr>
              <a:t>is a serious struggle going on</a:t>
            </a:r>
            <a:r>
              <a:rPr lang="en-US" sz="4400" dirty="0" smtClean="0">
                <a:latin typeface="Calibri"/>
                <a:cs typeface="Calibri"/>
              </a:rPr>
              <a:t>,</a:t>
            </a:r>
          </a:p>
          <a:p>
            <a:pPr algn="ctr">
              <a:lnSpc>
                <a:spcPct val="90000"/>
              </a:lnSpc>
              <a:spcBef>
                <a:spcPts val="0"/>
              </a:spcBef>
            </a:pPr>
            <a:r>
              <a:rPr lang="en-US" sz="4400" dirty="0" smtClean="0">
                <a:latin typeface="Calibri"/>
                <a:cs typeface="Calibri"/>
              </a:rPr>
              <a:t>and </a:t>
            </a:r>
            <a:r>
              <a:rPr lang="en-US" sz="4400" dirty="0">
                <a:latin typeface="Calibri"/>
                <a:cs typeface="Calibri"/>
              </a:rPr>
              <a:t>unaided, we have no </a:t>
            </a:r>
            <a:r>
              <a:rPr lang="en-US" sz="4400" dirty="0" smtClean="0">
                <a:latin typeface="Calibri"/>
                <a:cs typeface="Calibri"/>
              </a:rPr>
              <a:t>possibility</a:t>
            </a:r>
          </a:p>
          <a:p>
            <a:pPr algn="ctr">
              <a:lnSpc>
                <a:spcPct val="90000"/>
              </a:lnSpc>
              <a:spcBef>
                <a:spcPts val="0"/>
              </a:spcBef>
            </a:pPr>
            <a:r>
              <a:rPr lang="en-US" sz="4400" dirty="0" smtClean="0">
                <a:latin typeface="Calibri"/>
                <a:cs typeface="Calibri"/>
              </a:rPr>
              <a:t>of </a:t>
            </a:r>
            <a:r>
              <a:rPr lang="en-US" sz="4400" dirty="0">
                <a:latin typeface="Calibri"/>
                <a:cs typeface="Calibri"/>
              </a:rPr>
              <a:t>surviving </a:t>
            </a:r>
            <a:r>
              <a:rPr lang="en-US" sz="4400" dirty="0" smtClean="0">
                <a:latin typeface="Calibri"/>
                <a:cs typeface="Calibri"/>
              </a:rPr>
              <a:t>it. Jesus </a:t>
            </a:r>
            <a:r>
              <a:rPr lang="en-US" sz="4400" dirty="0">
                <a:latin typeface="Calibri"/>
                <a:cs typeface="Calibri"/>
              </a:rPr>
              <a:t>has prevailed against evil, and that is why He </a:t>
            </a:r>
            <a:r>
              <a:rPr lang="en-US" sz="4400" dirty="0" smtClean="0">
                <a:latin typeface="Calibri"/>
                <a:cs typeface="Calibri"/>
              </a:rPr>
              <a:t>is</a:t>
            </a:r>
          </a:p>
          <a:p>
            <a:pPr algn="ctr">
              <a:lnSpc>
                <a:spcPct val="90000"/>
              </a:lnSpc>
              <a:spcBef>
                <a:spcPts val="0"/>
              </a:spcBef>
            </a:pPr>
            <a:r>
              <a:rPr lang="en-US" sz="4400" dirty="0" smtClean="0">
                <a:latin typeface="Calibri"/>
                <a:cs typeface="Calibri"/>
              </a:rPr>
              <a:t>called </a:t>
            </a:r>
            <a:r>
              <a:rPr lang="en-US" sz="4400" dirty="0">
                <a:latin typeface="Calibri"/>
                <a:cs typeface="Calibri"/>
              </a:rPr>
              <a:t>the </a:t>
            </a:r>
            <a:r>
              <a:rPr lang="en-US" sz="4400" dirty="0" smtClean="0">
                <a:latin typeface="Calibri"/>
                <a:cs typeface="Calibri"/>
              </a:rPr>
              <a:t>Rock.</a:t>
            </a:r>
          </a:p>
          <a:p>
            <a:pPr algn="ctr">
              <a:lnSpc>
                <a:spcPct val="90000"/>
              </a:lnSpc>
              <a:spcBef>
                <a:spcPts val="0"/>
              </a:spcBef>
            </a:pPr>
            <a:r>
              <a:rPr lang="en-US" sz="4400" dirty="0">
                <a:latin typeface="Calibri"/>
                <a:cs typeface="Calibri"/>
              </a:rPr>
              <a:t>This personal battle against evil </a:t>
            </a:r>
            <a:r>
              <a:rPr lang="en-US" sz="4400" dirty="0" smtClean="0">
                <a:latin typeface="Calibri"/>
                <a:cs typeface="Calibri"/>
              </a:rPr>
              <a:t>can</a:t>
            </a:r>
          </a:p>
          <a:p>
            <a:pPr algn="ctr">
              <a:lnSpc>
                <a:spcPct val="90000"/>
              </a:lnSpc>
              <a:spcBef>
                <a:spcPts val="0"/>
              </a:spcBef>
            </a:pPr>
            <a:r>
              <a:rPr lang="en-US" sz="4400" dirty="0" smtClean="0">
                <a:latin typeface="Calibri"/>
                <a:cs typeface="Calibri"/>
              </a:rPr>
              <a:t>be </a:t>
            </a:r>
            <a:r>
              <a:rPr lang="en-US" sz="4400" dirty="0">
                <a:latin typeface="Calibri"/>
                <a:cs typeface="Calibri"/>
              </a:rPr>
              <a:t>won, but only if we build our </a:t>
            </a:r>
            <a:r>
              <a:rPr lang="en-US" sz="4400" dirty="0" smtClean="0">
                <a:latin typeface="Calibri"/>
                <a:cs typeface="Calibri"/>
              </a:rPr>
              <a:t>lives</a:t>
            </a:r>
          </a:p>
          <a:p>
            <a:pPr algn="ctr">
              <a:lnSpc>
                <a:spcPct val="90000"/>
              </a:lnSpc>
              <a:spcBef>
                <a:spcPts val="0"/>
              </a:spcBef>
            </a:pPr>
            <a:r>
              <a:rPr lang="en-US" sz="4400" spc="-100" dirty="0" smtClean="0">
                <a:latin typeface="Calibri"/>
                <a:cs typeface="Calibri"/>
              </a:rPr>
              <a:t>firmly </a:t>
            </a:r>
            <a:r>
              <a:rPr lang="en-US" sz="4400" spc="-100" dirty="0">
                <a:latin typeface="Calibri"/>
                <a:cs typeface="Calibri"/>
              </a:rPr>
              <a:t>upon Him, and we can build upon </a:t>
            </a:r>
            <a:r>
              <a:rPr lang="en-US" sz="4400" dirty="0">
                <a:latin typeface="Calibri"/>
                <a:cs typeface="Calibri"/>
              </a:rPr>
              <a:t>Him only through obedience to Him. </a:t>
            </a:r>
            <a:r>
              <a:rPr lang="en-US" sz="4400" dirty="0" smtClean="0">
                <a:latin typeface="Calibri"/>
                <a:cs typeface="Calibri"/>
              </a:rPr>
              <a:t> </a:t>
            </a:r>
            <a:endParaRPr lang="en-US" sz="4400" dirty="0">
              <a:latin typeface="Calibri"/>
              <a:cs typeface="Calibri"/>
            </a:endParaRPr>
          </a:p>
        </p:txBody>
      </p:sp>
    </p:spTree>
    <p:extLst>
      <p:ext uri="{BB962C8B-B14F-4D97-AF65-F5344CB8AC3E}">
        <p14:creationId xmlns:p14="http://schemas.microsoft.com/office/powerpoint/2010/main" val="912983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619672" y="42863"/>
            <a:ext cx="755847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Jesus’ Teachings and the Great Controversy</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3</a:t>
            </a:r>
            <a:r>
              <a:rPr lang="en-US" sz="3200" dirty="0">
                <a:latin typeface="Cambria" charset="0"/>
                <a:cs typeface="Cambria" charset="0"/>
              </a:rPr>
              <a:t>. </a:t>
            </a:r>
            <a:r>
              <a:rPr lang="en-US" sz="3200" dirty="0" smtClean="0">
                <a:latin typeface="Cambria" charset="0"/>
                <a:cs typeface="Cambria" charset="0"/>
              </a:rPr>
              <a:t>Two Points in Judging</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2915816" y="1124744"/>
            <a:ext cx="3240360" cy="4320479"/>
          </a:xfrm>
          <a:prstGeom prst="rect">
            <a:avLst/>
          </a:prstGeom>
        </p:spPr>
      </p:pic>
      <p:sp>
        <p:nvSpPr>
          <p:cNvPr id="3" name="Rectangle 2"/>
          <p:cNvSpPr/>
          <p:nvPr/>
        </p:nvSpPr>
        <p:spPr bwMode="auto">
          <a:xfrm>
            <a:off x="2843808" y="1052736"/>
            <a:ext cx="3384376" cy="44644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298450" y="1144920"/>
            <a:ext cx="8619430" cy="561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3600" dirty="0" smtClean="0">
                <a:latin typeface="Cambria" charset="0"/>
                <a:cs typeface="Cambria" charset="0"/>
              </a:rPr>
              <a:t>Matthew 7:1-5 NKJV</a:t>
            </a:r>
            <a:endParaRPr lang="en-US" dirty="0">
              <a:latin typeface="Cambria" charset="0"/>
              <a:cs typeface="Cambria" charset="0"/>
            </a:endParaRPr>
          </a:p>
          <a:p>
            <a:pPr algn="ctr" eaLnBrk="1" hangingPunct="1">
              <a:lnSpc>
                <a:spcPct val="90000"/>
              </a:lnSpc>
              <a:spcBef>
                <a:spcPts val="600"/>
              </a:spcBef>
            </a:pPr>
            <a:r>
              <a:rPr lang="en-US" altLang="ja-JP" sz="4400" b="1" i="1" spc="100" dirty="0" smtClean="0">
                <a:latin typeface="Cambria"/>
                <a:cs typeface="Cambria"/>
              </a:rPr>
              <a:t>Judge </a:t>
            </a:r>
            <a:r>
              <a:rPr lang="en-US" altLang="ja-JP" sz="4400" spc="100" dirty="0" smtClean="0">
                <a:latin typeface="Calibri"/>
                <a:cs typeface="Calibri"/>
              </a:rPr>
              <a:t>not,</a:t>
            </a:r>
            <a:r>
              <a:rPr lang="en-US" altLang="ja-JP" sz="4400" b="1" i="1" spc="100" dirty="0" smtClean="0">
                <a:latin typeface="Cambria"/>
                <a:cs typeface="Cambria"/>
              </a:rPr>
              <a:t> </a:t>
            </a:r>
            <a:r>
              <a:rPr lang="en-US" sz="4400" dirty="0" smtClean="0">
                <a:latin typeface="Calibri" charset="0"/>
                <a:cs typeface="Calibri" charset="0"/>
              </a:rPr>
              <a:t>that you be not judged. ... And why do you look at the speck in your brother’s eye, but do not consider the plank in your own eye? ... Hypocrite! First remove the plank from your own eye, and then</a:t>
            </a:r>
          </a:p>
          <a:p>
            <a:pPr algn="ctr" eaLnBrk="1" hangingPunct="1">
              <a:lnSpc>
                <a:spcPct val="90000"/>
              </a:lnSpc>
              <a:spcBef>
                <a:spcPts val="1200"/>
              </a:spcBef>
            </a:pPr>
            <a:r>
              <a:rPr lang="en-US" sz="4400" dirty="0" smtClean="0">
                <a:latin typeface="Calibri" charset="0"/>
                <a:cs typeface="Calibri" charset="0"/>
              </a:rPr>
              <a:t>you will see clearly to remove the speck from your brother’s eye.”</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hidden"/>
                                      </p:to>
                                    </p:set>
                                  </p:childTnLst>
                                </p:cTn>
                              </p:par>
                              <p:par>
                                <p:cTn id="25" presetID="23"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2000" fill="hold"/>
                                        <p:tgtEl>
                                          <p:spTgt spid="2"/>
                                        </p:tgtEl>
                                        <p:attrNameLst>
                                          <p:attrName>ppt_w</p:attrName>
                                        </p:attrNameLst>
                                      </p:cBhvr>
                                      <p:tavLst>
                                        <p:tav tm="0">
                                          <p:val>
                                            <p:fltVal val="0"/>
                                          </p:val>
                                        </p:tav>
                                        <p:tav tm="100000">
                                          <p:val>
                                            <p:strVal val="#ppt_w"/>
                                          </p:val>
                                        </p:tav>
                                      </p:tavLst>
                                    </p:anim>
                                    <p:anim calcmode="lin" valueType="num">
                                      <p:cBhvr>
                                        <p:cTn id="28" dur="2000" fill="hold"/>
                                        <p:tgtEl>
                                          <p:spTgt spid="2"/>
                                        </p:tgtEl>
                                        <p:attrNameLst>
                                          <p:attrName>ppt_h</p:attrName>
                                        </p:attrNameLst>
                                      </p:cBhvr>
                                      <p:tavLst>
                                        <p:tav tm="0">
                                          <p:val>
                                            <p:fltVal val="0"/>
                                          </p:val>
                                        </p:tav>
                                        <p:tav tm="100000">
                                          <p:val>
                                            <p:strVal val="#ppt_h"/>
                                          </p:val>
                                        </p:tav>
                                      </p:tavLst>
                                    </p:anim>
                                  </p:childTnLst>
                                </p:cTn>
                              </p:par>
                              <p:par>
                                <p:cTn id="29" presetID="1" presetClass="exit"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animBg="1"/>
      <p:bldP spid="6" grpId="0" build="p"/>
      <p:bldP spid="6"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 b="1"/>
          <a:stretch/>
        </p:blipFill>
        <p:spPr>
          <a:xfrm>
            <a:off x="50800" y="0"/>
            <a:ext cx="9127098" cy="6858000"/>
          </a:xfrm>
          <a:prstGeom prst="rect">
            <a:avLst/>
          </a:prstGeom>
        </p:spPr>
      </p:pic>
      <p:sp>
        <p:nvSpPr>
          <p:cNvPr id="3" name="TextBox 2"/>
          <p:cNvSpPr txBox="1"/>
          <p:nvPr/>
        </p:nvSpPr>
        <p:spPr>
          <a:xfrm>
            <a:off x="539552" y="125573"/>
            <a:ext cx="6825586" cy="1791259"/>
          </a:xfrm>
          <a:prstGeom prst="rect">
            <a:avLst/>
          </a:prstGeom>
          <a:noFill/>
        </p:spPr>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nSpc>
                <a:spcPct val="70000"/>
              </a:lnSpc>
              <a:defRPr/>
            </a:pPr>
            <a:r>
              <a:rPr lang="en-US" sz="7200" b="1" kern="1300" cap="small" dirty="0" smtClean="0">
                <a:ln w="50800"/>
                <a:effectLst>
                  <a:glow rad="50800">
                    <a:schemeClr val="bg1"/>
                  </a:glow>
                  <a:outerShdw blurRad="88900" dist="63500" dir="2700000" algn="tl" rotWithShape="0">
                    <a:srgbClr val="000000"/>
                  </a:outerShdw>
                </a:effectLst>
                <a:latin typeface="Cambria"/>
                <a:cs typeface="Cambria"/>
              </a:rPr>
              <a:t>Rebellion </a:t>
            </a:r>
            <a:r>
              <a:rPr lang="en-US" sz="7200" b="1" i="1" kern="1300" cap="small" dirty="0" smtClean="0">
                <a:ln w="50800"/>
                <a:effectLst>
                  <a:glow rad="50800">
                    <a:schemeClr val="bg1"/>
                  </a:glow>
                  <a:outerShdw blurRad="88900" dist="63500" dir="2700000" algn="tl" rotWithShape="0">
                    <a:srgbClr val="000000"/>
                  </a:outerShdw>
                </a:effectLst>
                <a:latin typeface="Cambria"/>
                <a:cs typeface="Cambria"/>
              </a:rPr>
              <a:t>and</a:t>
            </a:r>
          </a:p>
          <a:p>
            <a:pPr>
              <a:lnSpc>
                <a:spcPct val="70000"/>
              </a:lnSpc>
              <a:defRPr/>
            </a:pPr>
            <a:r>
              <a:rPr lang="en-US" sz="8800" b="1" kern="1300" cap="all" dirty="0" smtClean="0">
                <a:ln w="50800"/>
                <a:effectLst>
                  <a:glow rad="50800">
                    <a:schemeClr val="bg1"/>
                  </a:glow>
                  <a:outerShdw blurRad="88900" dist="63500" dir="2700000" algn="tl" rotWithShape="0">
                    <a:srgbClr val="000000"/>
                  </a:outerShdw>
                </a:effectLst>
                <a:latin typeface="Cambria"/>
                <a:cs typeface="Cambria"/>
              </a:rPr>
              <a:t>R</a:t>
            </a:r>
            <a:r>
              <a:rPr lang="en-US" sz="8000" b="1" kern="1300" cap="all" dirty="0" smtClean="0">
                <a:ln w="50800"/>
                <a:effectLst>
                  <a:glow rad="50800">
                    <a:schemeClr val="bg1"/>
                  </a:glow>
                  <a:outerShdw blurRad="88900" dist="63500" dir="2700000" algn="tl" rotWithShape="0">
                    <a:srgbClr val="000000"/>
                  </a:outerShdw>
                </a:effectLst>
                <a:latin typeface="Cambria"/>
                <a:cs typeface="Cambria"/>
              </a:rPr>
              <a:t>edemption</a:t>
            </a:r>
            <a:endParaRPr lang="en-US" sz="8000" b="1" kern="1300" cap="all" dirty="0">
              <a:ln w="50800"/>
              <a:effectLst>
                <a:glow rad="50800">
                  <a:schemeClr val="bg1"/>
                </a:glow>
                <a:outerShdw blurRad="88900" dist="63500" dir="2700000" algn="tl" rotWithShape="0">
                  <a:srgbClr val="000000"/>
                </a:outerShdw>
              </a:effectLst>
              <a:latin typeface="Cambria"/>
              <a:cs typeface="Cambria"/>
            </a:endParaRPr>
          </a:p>
        </p:txBody>
      </p:sp>
      <p:sp>
        <p:nvSpPr>
          <p:cNvPr id="5" name="Text Box 90"/>
          <p:cNvSpPr txBox="1">
            <a:spLocks noChangeArrowheads="1"/>
          </p:cNvSpPr>
          <p:nvPr/>
        </p:nvSpPr>
        <p:spPr bwMode="auto">
          <a:xfrm>
            <a:off x="814381" y="6309320"/>
            <a:ext cx="4621715" cy="461665"/>
          </a:xfrm>
          <a:prstGeom prst="rect">
            <a:avLst/>
          </a:prstGeom>
          <a:noFill/>
          <a:ln w="9525">
            <a:noFill/>
            <a:miter lim="800000"/>
            <a:headEnd/>
            <a:tailEnd/>
          </a:ln>
          <a:effectLst>
            <a:outerShdw blurRad="38100" dist="38099" dir="2700000" algn="ctr" rotWithShape="0">
              <a:schemeClr val="bg1">
                <a:alpha val="85001"/>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r">
              <a:defRPr/>
            </a:pPr>
            <a:r>
              <a:rPr lang="en-US" sz="2400" b="1" dirty="0" smtClean="0">
                <a:effectLst>
                  <a:glow rad="50800">
                    <a:schemeClr val="bg1"/>
                  </a:glow>
                </a:effectLst>
                <a:latin typeface="Calibri" charset="0"/>
                <a:cs typeface="Arial" charset="0"/>
              </a:rPr>
              <a:t>David </a:t>
            </a:r>
            <a:r>
              <a:rPr lang="en-US" sz="2400" b="1" dirty="0" err="1" smtClean="0">
                <a:effectLst>
                  <a:glow rad="50800">
                    <a:schemeClr val="bg1"/>
                  </a:glow>
                </a:effectLst>
                <a:latin typeface="Calibri" charset="0"/>
                <a:cs typeface="Arial" charset="0"/>
              </a:rPr>
              <a:t>Tasker</a:t>
            </a:r>
            <a:r>
              <a:rPr lang="en-US" sz="2400" b="1" dirty="0" smtClean="0">
                <a:effectLst>
                  <a:glow rad="50800">
                    <a:schemeClr val="bg1"/>
                  </a:glow>
                </a:effectLst>
                <a:latin typeface="Calibri" charset="0"/>
                <a:cs typeface="Arial" charset="0"/>
              </a:rPr>
              <a:t>, </a:t>
            </a:r>
            <a:r>
              <a:rPr lang="en-US" sz="2400" i="1" dirty="0" smtClean="0">
                <a:effectLst>
                  <a:glow rad="50800">
                    <a:schemeClr val="bg1"/>
                  </a:glow>
                </a:effectLst>
                <a:latin typeface="Calibri" charset="0"/>
                <a:cs typeface="Arial" charset="0"/>
              </a:rPr>
              <a:t>Principal Contributor</a:t>
            </a:r>
            <a:endParaRPr lang="en-US" sz="3600" i="1" dirty="0" smtClean="0">
              <a:effectLst>
                <a:glow rad="50800">
                  <a:schemeClr val="bg1"/>
                </a:glow>
              </a:effectLst>
              <a:latin typeface="Calibri" charset="0"/>
              <a:cs typeface="Arial" charset="0"/>
            </a:endParaRPr>
          </a:p>
        </p:txBody>
      </p:sp>
    </p:spTree>
    <p:extLst>
      <p:ext uri="{BB962C8B-B14F-4D97-AF65-F5344CB8AC3E}">
        <p14:creationId xmlns:p14="http://schemas.microsoft.com/office/powerpoint/2010/main" val="3745375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 calcmode="lin" valueType="num">
                                      <p:cBhvr>
                                        <p:cTn id="13"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63" y="42863"/>
            <a:ext cx="44611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Two Points in Judging</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Do Not Judge</a:t>
            </a:r>
            <a:endParaRPr lang="en-US" sz="3600" dirty="0">
              <a:latin typeface="Cambria" charset="0"/>
              <a:cs typeface="Cambria" charset="0"/>
            </a:endParaRPr>
          </a:p>
        </p:txBody>
      </p:sp>
      <p:sp>
        <p:nvSpPr>
          <p:cNvPr id="7" name="Text Box 7"/>
          <p:cNvSpPr txBox="1">
            <a:spLocks noChangeArrowheads="1"/>
          </p:cNvSpPr>
          <p:nvPr/>
        </p:nvSpPr>
        <p:spPr bwMode="auto">
          <a:xfrm>
            <a:off x="0" y="1175544"/>
            <a:ext cx="9144000" cy="580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4400" b="1" i="1" spc="-50" dirty="0" smtClean="0">
                <a:latin typeface="Cambria"/>
                <a:cs typeface="Cambria"/>
              </a:rPr>
              <a:t>Do</a:t>
            </a:r>
            <a:r>
              <a:rPr lang="en-US" sz="4400" spc="-50" dirty="0" smtClean="0">
                <a:latin typeface="Calibri" charset="0"/>
                <a:cs typeface="Calibri" charset="0"/>
              </a:rPr>
              <a:t> </a:t>
            </a:r>
            <a:r>
              <a:rPr lang="en-US" sz="4400" spc="-50" dirty="0" smtClean="0">
                <a:latin typeface="Calibri"/>
                <a:cs typeface="Calibri"/>
              </a:rPr>
              <a:t>not </a:t>
            </a:r>
            <a:r>
              <a:rPr lang="en-US" sz="4400" spc="-50" dirty="0">
                <a:latin typeface="Calibri"/>
                <a:cs typeface="Calibri"/>
              </a:rPr>
              <a:t>think yourself better than other men, and set yourself up as their judge. </a:t>
            </a:r>
            <a:r>
              <a:rPr lang="en-US" sz="4400" dirty="0">
                <a:latin typeface="Calibri"/>
                <a:cs typeface="Calibri"/>
              </a:rPr>
              <a:t>Since you cannot discern motive, you are incapable of judging </a:t>
            </a:r>
            <a:r>
              <a:rPr lang="en-US" sz="4400" dirty="0" smtClean="0">
                <a:latin typeface="Calibri"/>
                <a:cs typeface="Calibri"/>
              </a:rPr>
              <a:t>another.</a:t>
            </a:r>
          </a:p>
          <a:p>
            <a:pPr algn="ctr">
              <a:lnSpc>
                <a:spcPct val="90000"/>
              </a:lnSpc>
              <a:spcBef>
                <a:spcPts val="1200"/>
              </a:spcBef>
            </a:pPr>
            <a:r>
              <a:rPr lang="en-US" sz="4400" dirty="0" smtClean="0">
                <a:latin typeface="Calibri"/>
                <a:cs typeface="Calibri"/>
              </a:rPr>
              <a:t>In </a:t>
            </a:r>
            <a:r>
              <a:rPr lang="en-US" sz="4400" dirty="0">
                <a:latin typeface="Calibri"/>
                <a:cs typeface="Calibri"/>
              </a:rPr>
              <a:t>criticizing him, you are passing sentence upon yourself; for you show that you are a participant with Satan, the accuser of the brethren</a:t>
            </a:r>
            <a:r>
              <a:rPr lang="en-US" sz="4400" dirty="0" smtClean="0">
                <a:latin typeface="Calibri"/>
                <a:cs typeface="Calibri"/>
              </a:rPr>
              <a:t>.”</a:t>
            </a:r>
          </a:p>
          <a:p>
            <a:pPr algn="ctr">
              <a:lnSpc>
                <a:spcPct val="90000"/>
              </a:lnSpc>
              <a:spcBef>
                <a:spcPts val="0"/>
              </a:spcBef>
            </a:pPr>
            <a:r>
              <a:rPr lang="en-US" dirty="0" smtClean="0">
                <a:latin typeface="Calibri"/>
                <a:cs typeface="Calibri"/>
              </a:rPr>
              <a:t>—</a:t>
            </a:r>
            <a:r>
              <a:rPr lang="en-US" i="1" dirty="0" smtClean="0">
                <a:latin typeface="Calibri"/>
                <a:cs typeface="Calibri"/>
              </a:rPr>
              <a:t>The </a:t>
            </a:r>
            <a:r>
              <a:rPr lang="en-US" i="1" dirty="0">
                <a:latin typeface="Calibri"/>
                <a:cs typeface="Calibri"/>
              </a:rPr>
              <a:t>Desire of </a:t>
            </a:r>
            <a:r>
              <a:rPr lang="en-US" i="1" dirty="0" smtClean="0">
                <a:latin typeface="Calibri"/>
                <a:cs typeface="Calibri"/>
              </a:rPr>
              <a:t>Ages</a:t>
            </a:r>
            <a:r>
              <a:rPr lang="en-US" dirty="0" smtClean="0">
                <a:latin typeface="Calibri"/>
                <a:cs typeface="Calibri"/>
              </a:rPr>
              <a:t> </a:t>
            </a:r>
            <a:r>
              <a:rPr lang="en-US" dirty="0">
                <a:latin typeface="Calibri"/>
                <a:cs typeface="Calibri"/>
              </a:rPr>
              <a:t>314</a:t>
            </a:r>
            <a:r>
              <a:rPr lang="en-US" sz="4400" dirty="0">
                <a:latin typeface="Calibri"/>
                <a:cs typeface="Calibri"/>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63" y="42863"/>
            <a:ext cx="44611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Two Points in Judging</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Do Not Judge</a:t>
            </a:r>
            <a:endParaRPr lang="en-US" sz="3600" dirty="0">
              <a:latin typeface="Cambria" charset="0"/>
              <a:cs typeface="Cambria" charset="0"/>
            </a:endParaRPr>
          </a:p>
        </p:txBody>
      </p:sp>
      <p:sp>
        <p:nvSpPr>
          <p:cNvPr id="7" name="Text Box 7"/>
          <p:cNvSpPr txBox="1">
            <a:spLocks noChangeArrowheads="1"/>
          </p:cNvSpPr>
          <p:nvPr/>
        </p:nvSpPr>
        <p:spPr bwMode="auto">
          <a:xfrm>
            <a:off x="0" y="1245505"/>
            <a:ext cx="9144000"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When Jesus told His audience not to judge, He made two important </a:t>
            </a:r>
            <a:r>
              <a:rPr lang="en-US" sz="4400" dirty="0" smtClean="0">
                <a:latin typeface="Calibri"/>
                <a:cs typeface="Calibri"/>
              </a:rPr>
              <a:t>points.</a:t>
            </a:r>
          </a:p>
          <a:p>
            <a:pPr algn="ctr">
              <a:lnSpc>
                <a:spcPct val="90000"/>
              </a:lnSpc>
            </a:pPr>
            <a:r>
              <a:rPr lang="en-US" sz="4400" dirty="0" smtClean="0">
                <a:latin typeface="Calibri"/>
                <a:cs typeface="Calibri"/>
              </a:rPr>
              <a:t>The </a:t>
            </a:r>
            <a:r>
              <a:rPr lang="en-US" sz="4400" dirty="0">
                <a:latin typeface="Calibri"/>
                <a:cs typeface="Calibri"/>
              </a:rPr>
              <a:t>first is that the reason we judge others is because we do the very same thing we are condemning </a:t>
            </a:r>
            <a:r>
              <a:rPr lang="en-US" sz="4400" i="1" dirty="0" smtClean="0">
                <a:latin typeface="Calibri"/>
                <a:cs typeface="Calibri"/>
              </a:rPr>
              <a:t>(</a:t>
            </a:r>
            <a:r>
              <a:rPr lang="en-US" sz="4400" i="1" dirty="0" err="1" smtClean="0">
                <a:latin typeface="Calibri"/>
                <a:cs typeface="Calibri"/>
              </a:rPr>
              <a:t>vs</a:t>
            </a:r>
            <a:r>
              <a:rPr lang="en-US" sz="4400" i="1" dirty="0" smtClean="0">
                <a:latin typeface="Calibri"/>
                <a:cs typeface="Calibri"/>
              </a:rPr>
              <a:t> 1</a:t>
            </a:r>
            <a:r>
              <a:rPr lang="en-US" sz="4400" i="1" dirty="0">
                <a:latin typeface="Calibri"/>
                <a:cs typeface="Calibri"/>
              </a:rPr>
              <a:t>, 2)</a:t>
            </a:r>
            <a:r>
              <a:rPr lang="en-US" sz="4400" i="1" dirty="0" smtClean="0">
                <a:latin typeface="Calibri"/>
                <a:cs typeface="Calibri"/>
              </a:rPr>
              <a:t>.</a:t>
            </a:r>
          </a:p>
          <a:p>
            <a:pPr algn="ctr">
              <a:lnSpc>
                <a:spcPct val="90000"/>
              </a:lnSpc>
            </a:pPr>
            <a:r>
              <a:rPr lang="en-US" sz="4400" dirty="0" smtClean="0">
                <a:latin typeface="Calibri"/>
                <a:cs typeface="Calibri"/>
              </a:rPr>
              <a:t>We </a:t>
            </a:r>
            <a:r>
              <a:rPr lang="en-US" sz="4400" dirty="0">
                <a:latin typeface="Calibri"/>
                <a:cs typeface="Calibri"/>
              </a:rPr>
              <a:t>take the </a:t>
            </a:r>
            <a:r>
              <a:rPr lang="en-US" sz="4400" dirty="0" smtClean="0">
                <a:latin typeface="Calibri"/>
                <a:cs typeface="Calibri"/>
              </a:rPr>
              <a:t>attention </a:t>
            </a:r>
            <a:r>
              <a:rPr lang="en-US" sz="4400" dirty="0">
                <a:latin typeface="Calibri"/>
                <a:cs typeface="Calibri"/>
              </a:rPr>
              <a:t>off </a:t>
            </a:r>
            <a:r>
              <a:rPr lang="en-US" sz="4400" dirty="0" smtClean="0">
                <a:latin typeface="Calibri"/>
                <a:cs typeface="Calibri"/>
              </a:rPr>
              <a:t>ourselves</a:t>
            </a:r>
          </a:p>
          <a:p>
            <a:pPr algn="ctr">
              <a:lnSpc>
                <a:spcPct val="90000"/>
              </a:lnSpc>
            </a:pPr>
            <a:r>
              <a:rPr lang="en-US" sz="4400" dirty="0" smtClean="0">
                <a:latin typeface="Calibri"/>
                <a:cs typeface="Calibri"/>
              </a:rPr>
              <a:t>and </a:t>
            </a:r>
            <a:r>
              <a:rPr lang="en-US" sz="4400" dirty="0">
                <a:latin typeface="Calibri"/>
                <a:cs typeface="Calibri"/>
              </a:rPr>
              <a:t>ensure that everyone around </a:t>
            </a:r>
            <a:r>
              <a:rPr lang="en-US" sz="4400" dirty="0" smtClean="0">
                <a:latin typeface="Calibri"/>
                <a:cs typeface="Calibri"/>
              </a:rPr>
              <a:t>us</a:t>
            </a:r>
          </a:p>
          <a:p>
            <a:pPr algn="ctr">
              <a:lnSpc>
                <a:spcPct val="90000"/>
              </a:lnSpc>
            </a:pPr>
            <a:r>
              <a:rPr lang="en-US" sz="4400" dirty="0" smtClean="0">
                <a:latin typeface="Calibri"/>
                <a:cs typeface="Calibri"/>
              </a:rPr>
              <a:t>is </a:t>
            </a:r>
            <a:r>
              <a:rPr lang="en-US" sz="4400" dirty="0">
                <a:latin typeface="Calibri"/>
                <a:cs typeface="Calibri"/>
              </a:rPr>
              <a:t>looking at the person we condemn rather than at us. </a:t>
            </a:r>
          </a:p>
        </p:txBody>
      </p:sp>
    </p:spTree>
    <p:extLst>
      <p:ext uri="{BB962C8B-B14F-4D97-AF65-F5344CB8AC3E}">
        <p14:creationId xmlns:p14="http://schemas.microsoft.com/office/powerpoint/2010/main" val="2574810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63" y="42863"/>
            <a:ext cx="44611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Two Points in Judging</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Do Not Judge</a:t>
            </a:r>
            <a:endParaRPr lang="en-US" sz="3600" dirty="0">
              <a:latin typeface="Cambria" charset="0"/>
              <a:cs typeface="Cambria" charset="0"/>
            </a:endParaRPr>
          </a:p>
        </p:txBody>
      </p:sp>
      <p:sp>
        <p:nvSpPr>
          <p:cNvPr id="7" name="Text Box 7"/>
          <p:cNvSpPr txBox="1">
            <a:spLocks noChangeArrowheads="1"/>
          </p:cNvSpPr>
          <p:nvPr/>
        </p:nvSpPr>
        <p:spPr bwMode="auto">
          <a:xfrm>
            <a:off x="0" y="1245505"/>
            <a:ext cx="9144000"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The other point </a:t>
            </a:r>
            <a:r>
              <a:rPr lang="en-US" sz="4400" dirty="0" smtClean="0">
                <a:latin typeface="Calibri"/>
                <a:cs typeface="Calibri"/>
              </a:rPr>
              <a:t>is </a:t>
            </a:r>
            <a:r>
              <a:rPr lang="en-US" sz="4400" dirty="0">
                <a:latin typeface="Calibri"/>
                <a:cs typeface="Calibri"/>
              </a:rPr>
              <a:t>that often the problem we see in our brother </a:t>
            </a:r>
            <a:r>
              <a:rPr lang="en-US" sz="4400" dirty="0" smtClean="0">
                <a:latin typeface="Calibri"/>
                <a:cs typeface="Calibri"/>
              </a:rPr>
              <a:t>or</a:t>
            </a:r>
          </a:p>
          <a:p>
            <a:pPr algn="ctr">
              <a:lnSpc>
                <a:spcPct val="90000"/>
              </a:lnSpc>
            </a:pPr>
            <a:r>
              <a:rPr lang="en-US" sz="4400" dirty="0" smtClean="0">
                <a:latin typeface="Calibri"/>
                <a:cs typeface="Calibri"/>
              </a:rPr>
              <a:t>sister </a:t>
            </a:r>
            <a:r>
              <a:rPr lang="en-US" sz="4400" dirty="0">
                <a:latin typeface="Calibri"/>
                <a:cs typeface="Calibri"/>
              </a:rPr>
              <a:t>is only a fraction </a:t>
            </a:r>
            <a:r>
              <a:rPr lang="en-US" sz="4400" dirty="0" smtClean="0">
                <a:latin typeface="Calibri"/>
                <a:cs typeface="Calibri"/>
              </a:rPr>
              <a:t>of the </a:t>
            </a:r>
            <a:r>
              <a:rPr lang="en-US" sz="4400" dirty="0">
                <a:latin typeface="Calibri"/>
                <a:cs typeface="Calibri"/>
              </a:rPr>
              <a:t>size </a:t>
            </a:r>
            <a:r>
              <a:rPr lang="en-US" sz="4400" dirty="0" smtClean="0">
                <a:latin typeface="Calibri"/>
                <a:cs typeface="Calibri"/>
              </a:rPr>
              <a:t>of</a:t>
            </a:r>
          </a:p>
          <a:p>
            <a:pPr algn="ctr">
              <a:lnSpc>
                <a:spcPct val="90000"/>
              </a:lnSpc>
            </a:pPr>
            <a:r>
              <a:rPr lang="en-US" sz="4400" dirty="0" smtClean="0">
                <a:latin typeface="Calibri"/>
                <a:cs typeface="Calibri"/>
              </a:rPr>
              <a:t>our </a:t>
            </a:r>
            <a:r>
              <a:rPr lang="en-US" sz="4400" dirty="0">
                <a:latin typeface="Calibri"/>
                <a:cs typeface="Calibri"/>
              </a:rPr>
              <a:t>own problem—a problem </a:t>
            </a:r>
            <a:r>
              <a:rPr lang="en-US" sz="4400" dirty="0" smtClean="0">
                <a:latin typeface="Calibri"/>
                <a:cs typeface="Calibri"/>
              </a:rPr>
              <a:t>that</a:t>
            </a:r>
          </a:p>
          <a:p>
            <a:pPr algn="ctr">
              <a:lnSpc>
                <a:spcPct val="90000"/>
              </a:lnSpc>
            </a:pPr>
            <a:r>
              <a:rPr lang="en-US" sz="4400" dirty="0" smtClean="0">
                <a:latin typeface="Calibri"/>
                <a:cs typeface="Calibri"/>
              </a:rPr>
              <a:t>we </a:t>
            </a:r>
            <a:r>
              <a:rPr lang="en-US" sz="4400" dirty="0">
                <a:latin typeface="Calibri"/>
                <a:cs typeface="Calibri"/>
              </a:rPr>
              <a:t>may not even be aware </a:t>
            </a:r>
            <a:r>
              <a:rPr lang="en-US" sz="4400" dirty="0" smtClean="0">
                <a:latin typeface="Calibri"/>
                <a:cs typeface="Calibri"/>
              </a:rPr>
              <a:t>of.</a:t>
            </a:r>
          </a:p>
          <a:p>
            <a:pPr algn="ctr">
              <a:lnSpc>
                <a:spcPct val="90000"/>
              </a:lnSpc>
            </a:pPr>
            <a:r>
              <a:rPr lang="en-US" sz="4400" dirty="0" smtClean="0">
                <a:latin typeface="Calibri"/>
                <a:cs typeface="Calibri"/>
              </a:rPr>
              <a:t>It </a:t>
            </a:r>
            <a:r>
              <a:rPr lang="en-US" sz="4400" dirty="0">
                <a:latin typeface="Calibri"/>
                <a:cs typeface="Calibri"/>
              </a:rPr>
              <a:t>is so easy for us to see a piece of sawdust in their eye, but we </a:t>
            </a:r>
            <a:r>
              <a:rPr lang="en-US" sz="4400" dirty="0" smtClean="0">
                <a:latin typeface="Calibri"/>
                <a:cs typeface="Calibri"/>
              </a:rPr>
              <a:t>are</a:t>
            </a:r>
          </a:p>
          <a:p>
            <a:pPr algn="ctr">
              <a:lnSpc>
                <a:spcPct val="90000"/>
              </a:lnSpc>
            </a:pPr>
            <a:r>
              <a:rPr lang="en-US" sz="4400" dirty="0" smtClean="0">
                <a:latin typeface="Calibri"/>
                <a:cs typeface="Calibri"/>
              </a:rPr>
              <a:t>unable </a:t>
            </a:r>
            <a:r>
              <a:rPr lang="en-US" sz="4400" dirty="0">
                <a:latin typeface="Calibri"/>
                <a:cs typeface="Calibri"/>
              </a:rPr>
              <a:t>to see the great </a:t>
            </a:r>
            <a:r>
              <a:rPr lang="en-US" sz="4400" dirty="0" smtClean="0">
                <a:latin typeface="Calibri"/>
                <a:cs typeface="Calibri"/>
              </a:rPr>
              <a:t>wooden</a:t>
            </a:r>
          </a:p>
          <a:p>
            <a:pPr algn="ctr">
              <a:lnSpc>
                <a:spcPct val="90000"/>
              </a:lnSpc>
            </a:pPr>
            <a:r>
              <a:rPr lang="en-US" sz="4400" dirty="0" smtClean="0">
                <a:latin typeface="Calibri"/>
                <a:cs typeface="Calibri"/>
              </a:rPr>
              <a:t>beam </a:t>
            </a:r>
            <a:r>
              <a:rPr lang="en-US" sz="4400" dirty="0">
                <a:latin typeface="Calibri"/>
                <a:cs typeface="Calibri"/>
              </a:rPr>
              <a:t>in our own. </a:t>
            </a:r>
          </a:p>
        </p:txBody>
      </p:sp>
      <p:sp>
        <p:nvSpPr>
          <p:cNvPr id="2" name="TextBox 1"/>
          <p:cNvSpPr txBox="1"/>
          <p:nvPr/>
        </p:nvSpPr>
        <p:spPr>
          <a:xfrm>
            <a:off x="-2660806" y="1209346"/>
            <a:ext cx="184666"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50025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10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10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19672" y="15875"/>
            <a:ext cx="755847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Jesus’ Teachings and the Great Controversy</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Final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5" name="Text Box 3"/>
          <p:cNvSpPr txBox="1">
            <a:spLocks noChangeArrowheads="1"/>
          </p:cNvSpPr>
          <p:nvPr/>
        </p:nvSpPr>
        <p:spPr bwMode="auto">
          <a:xfrm>
            <a:off x="0" y="1168561"/>
            <a:ext cx="9144000" cy="557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4400" b="1" i="1" spc="100" dirty="0" smtClean="0">
                <a:latin typeface="Cambria"/>
                <a:cs typeface="Cambria"/>
              </a:rPr>
              <a:t>Our</a:t>
            </a:r>
            <a:r>
              <a:rPr lang="en-US" sz="4400" dirty="0" smtClean="0">
                <a:latin typeface="Calibri" charset="0"/>
                <a:cs typeface="Calibri" charset="0"/>
              </a:rPr>
              <a:t> </a:t>
            </a:r>
            <a:r>
              <a:rPr lang="en-US" sz="4400" dirty="0" smtClean="0">
                <a:latin typeface="Calibri"/>
                <a:cs typeface="Calibri"/>
              </a:rPr>
              <a:t>world is a damaged place. The great controversy has been raging</a:t>
            </a:r>
          </a:p>
          <a:p>
            <a:pPr algn="ctr">
              <a:lnSpc>
                <a:spcPct val="90000"/>
              </a:lnSpc>
            </a:pPr>
            <a:r>
              <a:rPr lang="en-US" sz="4400" dirty="0" smtClean="0">
                <a:latin typeface="Calibri"/>
                <a:cs typeface="Calibri"/>
              </a:rPr>
              <a:t>here for about six thousand years leaving a lot of wreckage in its wake.</a:t>
            </a:r>
          </a:p>
          <a:p>
            <a:pPr algn="ctr">
              <a:lnSpc>
                <a:spcPct val="90000"/>
              </a:lnSpc>
              <a:spcBef>
                <a:spcPts val="600"/>
              </a:spcBef>
            </a:pPr>
            <a:r>
              <a:rPr lang="en-US" sz="4400" dirty="0" smtClean="0">
                <a:latin typeface="Calibri"/>
                <a:cs typeface="Calibri"/>
              </a:rPr>
              <a:t>That’s why we need the promise of Redemption, which comes to us only from Christ’s victory in the great controversy, a victory secured at the cross and offered freely to us all. </a:t>
            </a:r>
            <a:endParaRPr lang="en-US" sz="4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1619672" y="31750"/>
            <a:ext cx="755847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Jesus’ Teachings and the Great Controversy</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Presentation </a:t>
            </a:r>
            <a:r>
              <a:rPr lang="en-US" sz="3200" dirty="0">
                <a:latin typeface="Cambria" charset="0"/>
                <a:cs typeface="Cambria" charset="0"/>
              </a:rPr>
              <a:t>Record</a:t>
            </a:r>
          </a:p>
        </p:txBody>
      </p:sp>
      <p:sp>
        <p:nvSpPr>
          <p:cNvPr id="35842" name="Text Box 3"/>
          <p:cNvSpPr txBox="1">
            <a:spLocks noChangeArrowheads="1"/>
          </p:cNvSpPr>
          <p:nvPr/>
        </p:nvSpPr>
        <p:spPr bwMode="auto">
          <a:xfrm>
            <a:off x="266700" y="1323975"/>
            <a:ext cx="6393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r>
              <a:rPr lang="en-US" sz="1800" dirty="0">
                <a:latin typeface="Calibri" charset="0"/>
                <a:cs typeface="Calibri" charset="0"/>
              </a:rPr>
              <a:t>1</a:t>
            </a:r>
            <a:r>
              <a:rPr lang="en-US" sz="1800" b="1" dirty="0">
                <a:latin typeface="Calibri" charset="0"/>
                <a:cs typeface="Calibri" charset="0"/>
              </a:rPr>
              <a:t>.</a:t>
            </a:r>
            <a:r>
              <a:rPr lang="en-US" sz="1800" dirty="0">
                <a:latin typeface="Calibri" charset="0"/>
                <a:cs typeface="Calibri" charset="0"/>
              </a:rPr>
              <a:t> </a:t>
            </a:r>
            <a:r>
              <a:rPr lang="en-US" sz="1800" b="1" dirty="0" smtClean="0">
                <a:latin typeface="Calibri" charset="0"/>
                <a:cs typeface="Calibri" charset="0"/>
              </a:rPr>
              <a:t>AMCV Bethesda </a:t>
            </a:r>
            <a:r>
              <a:rPr lang="en-US" sz="1800" b="1" dirty="0" err="1" smtClean="0">
                <a:latin typeface="Calibri" charset="0"/>
                <a:cs typeface="Calibri" charset="0"/>
              </a:rPr>
              <a:t>Ch</a:t>
            </a:r>
            <a:r>
              <a:rPr lang="en-US" sz="1800" b="1" dirty="0" smtClean="0">
                <a:latin typeface="Calibri" charset="0"/>
                <a:cs typeface="Calibri" charset="0"/>
              </a:rPr>
              <a:t> Valencia City </a:t>
            </a:r>
            <a:r>
              <a:rPr lang="en-US" sz="1800" b="1" dirty="0">
                <a:latin typeface="Calibri" charset="0"/>
                <a:cs typeface="Calibri" charset="0"/>
              </a:rPr>
              <a:t>SSL </a:t>
            </a:r>
            <a:r>
              <a:rPr lang="en-US" sz="1800" dirty="0">
                <a:latin typeface="Calibri" charset="0"/>
                <a:cs typeface="Calibri" charset="0"/>
              </a:rPr>
              <a:t> </a:t>
            </a:r>
            <a:r>
              <a:rPr lang="en-US" sz="1800" dirty="0" smtClean="0">
                <a:latin typeface="Calibri" charset="0"/>
                <a:cs typeface="Calibri" charset="0"/>
              </a:rPr>
              <a:t>06 Feb 16</a:t>
            </a:r>
            <a:endParaRPr lang="en-US" sz="1800" dirty="0">
              <a:solidFill>
                <a:srgbClr val="00FF00"/>
              </a:solidFill>
              <a:latin typeface="Calibri" charset="0"/>
              <a:cs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43075" y="36513"/>
            <a:ext cx="468079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Rebellion and Redemption</a:t>
            </a:r>
            <a:endParaRPr lang="en-US" sz="2800" dirty="0">
              <a:solidFill>
                <a:schemeClr val="tx2"/>
              </a:solidFill>
              <a:latin typeface="Cambria" charset="0"/>
              <a:cs typeface="Cambria" charset="0"/>
            </a:endParaRPr>
          </a:p>
          <a:p>
            <a:pPr>
              <a:lnSpc>
                <a:spcPct val="85000"/>
              </a:lnSpc>
            </a:pPr>
            <a:r>
              <a:rPr lang="en-US" sz="3200" dirty="0">
                <a:latin typeface="Cambria" charset="0"/>
                <a:cs typeface="Cambria" charset="0"/>
              </a:rPr>
              <a:t>Our Goal</a:t>
            </a:r>
            <a:endParaRPr lang="en-US" sz="3200" dirty="0">
              <a:solidFill>
                <a:srgbClr val="C0C0C0"/>
              </a:solidFill>
              <a:latin typeface="Cambria" charset="0"/>
              <a:cs typeface="Cambria" charset="0"/>
            </a:endParaRPr>
          </a:p>
        </p:txBody>
      </p:sp>
      <p:sp>
        <p:nvSpPr>
          <p:cNvPr id="4" name="TextBox 3"/>
          <p:cNvSpPr txBox="1">
            <a:spLocks noChangeArrowheads="1"/>
          </p:cNvSpPr>
          <p:nvPr/>
        </p:nvSpPr>
        <p:spPr bwMode="auto">
          <a:xfrm>
            <a:off x="0" y="1176338"/>
            <a:ext cx="9144000"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b="1" i="1" dirty="0" smtClean="0">
                <a:latin typeface="Cambria"/>
                <a:cs typeface="Cambria"/>
              </a:rPr>
              <a:t>Jesus</a:t>
            </a:r>
            <a:r>
              <a:rPr lang="en-US" sz="4400" dirty="0" smtClean="0">
                <a:latin typeface="Calibri"/>
                <a:cs typeface="Calibri"/>
              </a:rPr>
              <a:t> </a:t>
            </a:r>
            <a:r>
              <a:rPr lang="en-US" sz="4400" dirty="0">
                <a:latin typeface="Calibri"/>
                <a:cs typeface="Calibri"/>
              </a:rPr>
              <a:t>has won the decisive </a:t>
            </a:r>
            <a:r>
              <a:rPr lang="en-US" sz="4400" dirty="0" smtClean="0">
                <a:latin typeface="Calibri"/>
                <a:cs typeface="Calibri"/>
              </a:rPr>
              <a:t>victory.</a:t>
            </a:r>
          </a:p>
          <a:p>
            <a:pPr algn="ctr">
              <a:lnSpc>
                <a:spcPct val="90000"/>
              </a:lnSpc>
            </a:pPr>
            <a:r>
              <a:rPr lang="en-US" sz="4400" dirty="0" smtClean="0">
                <a:latin typeface="Calibri"/>
                <a:cs typeface="Calibri"/>
              </a:rPr>
              <a:t>The </a:t>
            </a:r>
            <a:r>
              <a:rPr lang="en-US" sz="4400" dirty="0">
                <a:latin typeface="Calibri"/>
                <a:cs typeface="Calibri"/>
              </a:rPr>
              <a:t>challenge has always </a:t>
            </a:r>
            <a:r>
              <a:rPr lang="en-US" sz="4400" dirty="0" smtClean="0">
                <a:latin typeface="Calibri"/>
                <a:cs typeface="Calibri"/>
              </a:rPr>
              <a:t>been</a:t>
            </a:r>
          </a:p>
          <a:p>
            <a:pPr algn="ctr">
              <a:lnSpc>
                <a:spcPct val="90000"/>
              </a:lnSpc>
            </a:pPr>
            <a:r>
              <a:rPr lang="en-US" sz="4400" dirty="0" smtClean="0">
                <a:latin typeface="Calibri"/>
                <a:cs typeface="Calibri"/>
              </a:rPr>
              <a:t>where </a:t>
            </a:r>
            <a:r>
              <a:rPr lang="en-US" sz="4400" dirty="0">
                <a:latin typeface="Calibri"/>
                <a:cs typeface="Calibri"/>
              </a:rPr>
              <a:t>we place our </a:t>
            </a:r>
            <a:r>
              <a:rPr lang="en-US" sz="4400" dirty="0" smtClean="0">
                <a:latin typeface="Calibri"/>
                <a:cs typeface="Calibri"/>
              </a:rPr>
              <a:t>loyalties.</a:t>
            </a:r>
          </a:p>
          <a:p>
            <a:pPr algn="ctr">
              <a:lnSpc>
                <a:spcPct val="90000"/>
              </a:lnSpc>
            </a:pPr>
            <a:r>
              <a:rPr lang="en-US" sz="4400" dirty="0" smtClean="0">
                <a:latin typeface="Calibri"/>
                <a:cs typeface="Calibri"/>
              </a:rPr>
              <a:t>The </a:t>
            </a:r>
            <a:r>
              <a:rPr lang="en-US" sz="4400" dirty="0">
                <a:latin typeface="Calibri"/>
                <a:cs typeface="Calibri"/>
              </a:rPr>
              <a:t>controversy still rages </a:t>
            </a:r>
            <a:r>
              <a:rPr lang="en-US" sz="4400" dirty="0" smtClean="0">
                <a:latin typeface="Calibri"/>
                <a:cs typeface="Calibri"/>
              </a:rPr>
              <a:t>and</a:t>
            </a:r>
          </a:p>
          <a:p>
            <a:pPr algn="ctr">
              <a:lnSpc>
                <a:spcPct val="90000"/>
              </a:lnSpc>
            </a:pPr>
            <a:r>
              <a:rPr lang="en-US" sz="4400" dirty="0" smtClean="0">
                <a:latin typeface="Calibri"/>
                <a:cs typeface="Calibri"/>
              </a:rPr>
              <a:t>the deceptions are ever</a:t>
            </a:r>
            <a:r>
              <a:rPr lang="en-US" sz="4400" dirty="0">
                <a:latin typeface="Calibri"/>
                <a:cs typeface="Calibri"/>
              </a:rPr>
              <a:t>-</a:t>
            </a:r>
            <a:r>
              <a:rPr lang="en-US" sz="4400" dirty="0" smtClean="0">
                <a:latin typeface="Calibri"/>
                <a:cs typeface="Calibri"/>
              </a:rPr>
              <a:t>present.</a:t>
            </a:r>
          </a:p>
          <a:p>
            <a:pPr algn="ctr">
              <a:lnSpc>
                <a:spcPct val="90000"/>
              </a:lnSpc>
            </a:pPr>
            <a:r>
              <a:rPr lang="en-US" sz="4400" dirty="0" smtClean="0">
                <a:latin typeface="Calibri"/>
                <a:cs typeface="Calibri"/>
              </a:rPr>
              <a:t>Our prayer</a:t>
            </a:r>
            <a:r>
              <a:rPr lang="en-US" sz="4400" dirty="0">
                <a:latin typeface="Calibri"/>
                <a:cs typeface="Calibri"/>
              </a:rPr>
              <a:t>, then, is that this quarter’s lessons will reveal some of these </a:t>
            </a:r>
            <a:r>
              <a:rPr lang="en-US" sz="4400" spc="-50" dirty="0">
                <a:latin typeface="Calibri"/>
                <a:cs typeface="Calibri"/>
              </a:rPr>
              <a:t>deceptions and thus help us not just to </a:t>
            </a:r>
            <a:r>
              <a:rPr lang="en-US" sz="4400" dirty="0">
                <a:latin typeface="Calibri"/>
                <a:cs typeface="Calibri"/>
              </a:rPr>
              <a:t>choose Christ but to remain with </a:t>
            </a:r>
            <a:r>
              <a:rPr lang="en-US" sz="4400" dirty="0" smtClean="0">
                <a:latin typeface="Calibri"/>
                <a:cs typeface="Calibri"/>
              </a:rPr>
              <a:t>Him</a:t>
            </a:r>
            <a:r>
              <a:rPr lang="en-US" sz="4400" i="1" dirty="0" smtClean="0">
                <a:latin typeface="Calibri"/>
                <a:cs typeface="Calibri"/>
              </a:rPr>
              <a:t>. </a:t>
            </a:r>
            <a:endParaRPr lang="en-US" sz="4400" dirty="0">
              <a:latin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5" name="Text Box 4"/>
          <p:cNvSpPr txBox="1">
            <a:spLocks noChangeArrowheads="1"/>
          </p:cNvSpPr>
          <p:nvPr/>
        </p:nvSpPr>
        <p:spPr bwMode="auto">
          <a:xfrm>
            <a:off x="1743075" y="30163"/>
            <a:ext cx="468079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Rebellion and Redemption</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Contents</a:t>
            </a:r>
            <a:endParaRPr lang="en-US" sz="3200" dirty="0">
              <a:latin typeface="Cambria" charset="0"/>
              <a:cs typeface="Cambria" charset="0"/>
            </a:endParaRPr>
          </a:p>
        </p:txBody>
      </p:sp>
      <p:sp>
        <p:nvSpPr>
          <p:cNvPr id="11266" name="Text Box 5"/>
          <p:cNvSpPr txBox="1">
            <a:spLocks noChangeArrowheads="1"/>
          </p:cNvSpPr>
          <p:nvPr/>
        </p:nvSpPr>
        <p:spPr bwMode="auto">
          <a:xfrm>
            <a:off x="852488" y="1268760"/>
            <a:ext cx="7986712" cy="560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r>
              <a:rPr lang="en-PH" sz="2700" spc="100" dirty="0" smtClean="0">
                <a:latin typeface="Calibri"/>
                <a:cs typeface="Calibri"/>
              </a:rPr>
              <a:t>  1 </a:t>
            </a:r>
            <a:r>
              <a:rPr lang="en-PH" sz="2700" b="1" spc="100" dirty="0">
                <a:latin typeface="Calibri"/>
                <a:cs typeface="Calibri"/>
              </a:rPr>
              <a:t>Crisis in Heaven</a:t>
            </a:r>
            <a:endParaRPr lang="en-PH" sz="2700" spc="100" dirty="0">
              <a:latin typeface="Calibri"/>
              <a:cs typeface="Calibri"/>
            </a:endParaRPr>
          </a:p>
          <a:p>
            <a:r>
              <a:rPr lang="en-PH" sz="2700" spc="100" dirty="0" smtClean="0">
                <a:latin typeface="Calibri"/>
                <a:cs typeface="Calibri"/>
              </a:rPr>
              <a:t>  2 </a:t>
            </a:r>
            <a:r>
              <a:rPr lang="en-PH" sz="2700" b="1" spc="100" dirty="0">
                <a:latin typeface="Calibri"/>
                <a:cs typeface="Calibri"/>
              </a:rPr>
              <a:t>Crisis in Eden</a:t>
            </a:r>
            <a:endParaRPr lang="en-PH" sz="2700" spc="100" dirty="0">
              <a:latin typeface="Calibri"/>
              <a:cs typeface="Calibri"/>
            </a:endParaRPr>
          </a:p>
          <a:p>
            <a:r>
              <a:rPr lang="en-PH" sz="2700" spc="100" dirty="0" smtClean="0">
                <a:latin typeface="Calibri"/>
                <a:cs typeface="Calibri"/>
              </a:rPr>
              <a:t>  3 </a:t>
            </a:r>
            <a:r>
              <a:rPr lang="en-PH" sz="2700" b="1" spc="100" dirty="0">
                <a:latin typeface="Calibri"/>
                <a:cs typeface="Calibri"/>
              </a:rPr>
              <a:t>Global Rebellion and the Patriarchs</a:t>
            </a:r>
            <a:endParaRPr lang="en-PH" sz="2700" spc="100" dirty="0">
              <a:latin typeface="Calibri"/>
              <a:cs typeface="Calibri"/>
            </a:endParaRPr>
          </a:p>
          <a:p>
            <a:r>
              <a:rPr lang="en-PH" sz="2700" spc="100" dirty="0" smtClean="0">
                <a:latin typeface="Calibri"/>
                <a:cs typeface="Calibri"/>
              </a:rPr>
              <a:t>  4 </a:t>
            </a:r>
            <a:r>
              <a:rPr lang="en-PH" sz="2700" b="1" spc="100" dirty="0">
                <a:latin typeface="Calibri"/>
                <a:cs typeface="Calibri"/>
              </a:rPr>
              <a:t>Conflict and Crisis: The Judges</a:t>
            </a:r>
            <a:endParaRPr lang="en-PH" sz="2700" spc="100" dirty="0">
              <a:latin typeface="Calibri"/>
              <a:cs typeface="Calibri"/>
            </a:endParaRPr>
          </a:p>
          <a:p>
            <a:r>
              <a:rPr lang="en-PH" sz="2700" spc="100" dirty="0" smtClean="0">
                <a:latin typeface="Calibri"/>
                <a:cs typeface="Calibri"/>
              </a:rPr>
              <a:t>  5 </a:t>
            </a:r>
            <a:r>
              <a:rPr lang="en-PH" sz="2700" b="1" spc="100" dirty="0">
                <a:latin typeface="Calibri"/>
                <a:cs typeface="Calibri"/>
              </a:rPr>
              <a:t>The Controversy Continues</a:t>
            </a:r>
            <a:endParaRPr lang="en-PH" sz="2700" spc="100" dirty="0">
              <a:latin typeface="Calibri"/>
              <a:cs typeface="Calibri"/>
            </a:endParaRPr>
          </a:p>
          <a:p>
            <a:r>
              <a:rPr lang="en-PH" sz="2700" spc="100" dirty="0" smtClean="0">
                <a:latin typeface="Calibri"/>
                <a:cs typeface="Calibri"/>
              </a:rPr>
              <a:t>  6 </a:t>
            </a:r>
            <a:r>
              <a:rPr lang="en-PH" sz="2700" b="1" spc="100" dirty="0">
                <a:latin typeface="Calibri"/>
                <a:cs typeface="Calibri"/>
              </a:rPr>
              <a:t>Victory in the Wilderness</a:t>
            </a:r>
            <a:endParaRPr lang="en-PH" sz="2700" spc="100" dirty="0">
              <a:latin typeface="Calibri"/>
              <a:cs typeface="Calibri"/>
            </a:endParaRPr>
          </a:p>
          <a:p>
            <a:r>
              <a:rPr lang="en-PH" sz="2700" spc="100" dirty="0" smtClean="0">
                <a:latin typeface="Calibri"/>
                <a:cs typeface="Calibri"/>
              </a:rPr>
              <a:t>  </a:t>
            </a:r>
            <a:r>
              <a:rPr lang="en-PH" sz="2700" spc="100" dirty="0" smtClean="0">
                <a:solidFill>
                  <a:schemeClr val="tx2"/>
                </a:solidFill>
                <a:latin typeface="Calibri"/>
                <a:cs typeface="Calibri"/>
              </a:rPr>
              <a:t>7 </a:t>
            </a:r>
            <a:r>
              <a:rPr lang="en-PH" sz="2700" b="1" spc="100" dirty="0">
                <a:solidFill>
                  <a:schemeClr val="tx2"/>
                </a:solidFill>
                <a:latin typeface="Calibri"/>
                <a:cs typeface="Calibri"/>
              </a:rPr>
              <a:t>Jesus’ Teachings and the Great Controversy</a:t>
            </a:r>
            <a:r>
              <a:rPr lang="en-PH" sz="2700" i="1" spc="100" dirty="0">
                <a:solidFill>
                  <a:schemeClr val="tx2"/>
                </a:solidFill>
                <a:latin typeface="Calibri"/>
                <a:cs typeface="Calibri"/>
              </a:rPr>
              <a:t> </a:t>
            </a:r>
            <a:endParaRPr lang="en-PH" sz="2700" spc="100" dirty="0">
              <a:solidFill>
                <a:schemeClr val="tx2"/>
              </a:solidFill>
              <a:latin typeface="Calibri"/>
              <a:cs typeface="Calibri"/>
            </a:endParaRPr>
          </a:p>
          <a:p>
            <a:r>
              <a:rPr lang="en-PH" sz="2700" spc="100" dirty="0" smtClean="0">
                <a:latin typeface="Calibri"/>
                <a:cs typeface="Calibri"/>
              </a:rPr>
              <a:t>  8 </a:t>
            </a:r>
            <a:r>
              <a:rPr lang="en-PH" sz="2700" b="1" spc="100" dirty="0">
                <a:latin typeface="Calibri"/>
                <a:cs typeface="Calibri"/>
              </a:rPr>
              <a:t>Comrades in Arms</a:t>
            </a:r>
            <a:r>
              <a:rPr lang="en-PH" sz="2700" i="1" spc="100" dirty="0">
                <a:latin typeface="Calibri"/>
                <a:cs typeface="Calibri"/>
              </a:rPr>
              <a:t> </a:t>
            </a:r>
            <a:endParaRPr lang="en-PH" sz="2700" spc="100" dirty="0">
              <a:latin typeface="Calibri"/>
              <a:cs typeface="Calibri"/>
            </a:endParaRPr>
          </a:p>
          <a:p>
            <a:r>
              <a:rPr lang="en-PH" sz="2700" spc="100" dirty="0" smtClean="0">
                <a:latin typeface="Calibri"/>
                <a:cs typeface="Calibri"/>
              </a:rPr>
              <a:t>  9 </a:t>
            </a:r>
            <a:r>
              <a:rPr lang="en-PH" sz="2700" b="1" spc="100" dirty="0">
                <a:latin typeface="Calibri"/>
                <a:cs typeface="Calibri"/>
              </a:rPr>
              <a:t>The Great Controversy and the Early Church</a:t>
            </a:r>
            <a:r>
              <a:rPr lang="en-PH" sz="2700" i="1" spc="100" dirty="0">
                <a:latin typeface="Calibri"/>
                <a:cs typeface="Calibri"/>
              </a:rPr>
              <a:t> </a:t>
            </a:r>
            <a:endParaRPr lang="en-PH" sz="2700" spc="100" dirty="0">
              <a:latin typeface="Calibri"/>
              <a:cs typeface="Calibri"/>
            </a:endParaRPr>
          </a:p>
          <a:p>
            <a:r>
              <a:rPr lang="en-PH" sz="2700" spc="100" dirty="0">
                <a:latin typeface="Calibri"/>
                <a:cs typeface="Calibri"/>
              </a:rPr>
              <a:t>10 </a:t>
            </a:r>
            <a:r>
              <a:rPr lang="en-PH" sz="2700" b="1" spc="100" dirty="0">
                <a:latin typeface="Calibri"/>
                <a:cs typeface="Calibri"/>
              </a:rPr>
              <a:t>Paul and the Rebellion</a:t>
            </a:r>
            <a:r>
              <a:rPr lang="en-PH" sz="2700" i="1" spc="100" dirty="0">
                <a:latin typeface="Calibri"/>
                <a:cs typeface="Calibri"/>
              </a:rPr>
              <a:t> </a:t>
            </a:r>
            <a:endParaRPr lang="en-PH" sz="2700" spc="100" dirty="0">
              <a:latin typeface="Calibri"/>
              <a:cs typeface="Calibri"/>
            </a:endParaRPr>
          </a:p>
          <a:p>
            <a:r>
              <a:rPr lang="en-PH" sz="2700" spc="100" dirty="0">
                <a:latin typeface="Calibri"/>
                <a:cs typeface="Calibri"/>
              </a:rPr>
              <a:t>11 </a:t>
            </a:r>
            <a:r>
              <a:rPr lang="en-PH" sz="2700" b="1" spc="100" dirty="0">
                <a:latin typeface="Calibri"/>
                <a:cs typeface="Calibri"/>
              </a:rPr>
              <a:t>Peter on the Great Controversy</a:t>
            </a:r>
            <a:r>
              <a:rPr lang="en-PH" sz="2700" i="1" spc="100" dirty="0">
                <a:latin typeface="Calibri"/>
                <a:cs typeface="Calibri"/>
              </a:rPr>
              <a:t> </a:t>
            </a:r>
            <a:endParaRPr lang="en-PH" sz="2700" spc="100" dirty="0">
              <a:latin typeface="Calibri"/>
              <a:cs typeface="Calibri"/>
            </a:endParaRPr>
          </a:p>
          <a:p>
            <a:r>
              <a:rPr lang="en-PH" sz="2700" spc="100" dirty="0">
                <a:latin typeface="Calibri"/>
                <a:cs typeface="Calibri"/>
              </a:rPr>
              <a:t>12 </a:t>
            </a:r>
            <a:r>
              <a:rPr lang="en-PH" sz="2700" b="1" spc="100" dirty="0">
                <a:latin typeface="Calibri"/>
                <a:cs typeface="Calibri"/>
              </a:rPr>
              <a:t>The Church Militant</a:t>
            </a:r>
            <a:r>
              <a:rPr lang="en-PH" sz="2700" i="1" spc="100" dirty="0">
                <a:latin typeface="Calibri"/>
                <a:cs typeface="Calibri"/>
              </a:rPr>
              <a:t/>
            </a:r>
            <a:br>
              <a:rPr lang="en-PH" sz="2700" i="1" spc="100" dirty="0">
                <a:latin typeface="Calibri"/>
                <a:cs typeface="Calibri"/>
              </a:rPr>
            </a:br>
            <a:r>
              <a:rPr lang="en-PH" sz="2700" spc="100" dirty="0">
                <a:latin typeface="Calibri"/>
                <a:cs typeface="Calibri"/>
              </a:rPr>
              <a:t>13 </a:t>
            </a:r>
            <a:r>
              <a:rPr lang="en-PH" sz="2700" b="1" spc="100" dirty="0">
                <a:latin typeface="Calibri"/>
                <a:cs typeface="Calibri"/>
              </a:rPr>
              <a:t>Redemption</a:t>
            </a:r>
            <a:r>
              <a:rPr lang="en-PH" sz="2700" i="1" spc="100" dirty="0">
                <a:latin typeface="Calibri"/>
                <a:cs typeface="Calibri"/>
              </a:rPr>
              <a:t> </a:t>
            </a:r>
            <a:endParaRPr lang="en-PH" sz="2700" spc="100" dirty="0">
              <a:latin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01800" y="26988"/>
            <a:ext cx="4680799" cy="941796"/>
          </a:xfrm>
          <a:prstGeom prst="rect">
            <a:avLst/>
          </a:prstGeom>
          <a:noFill/>
          <a:ln w="9525">
            <a:noFill/>
            <a:miter lim="800000"/>
            <a:headEnd/>
            <a:tailEnd/>
          </a:ln>
          <a:effectLst>
            <a:outerShdw blurRad="63500" dist="63500"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Rebellion and Redemption</a:t>
            </a:r>
            <a:endParaRPr lang="en-US" sz="2800" dirty="0">
              <a:solidFill>
                <a:schemeClr val="tx2"/>
              </a:solidFill>
              <a:latin typeface="Cambria" charset="0"/>
              <a:cs typeface="Cambria" charset="0"/>
            </a:endParaRPr>
          </a:p>
          <a:p>
            <a:pPr>
              <a:lnSpc>
                <a:spcPct val="85000"/>
              </a:lnSpc>
              <a:defRPr/>
            </a:pPr>
            <a:r>
              <a:rPr lang="en-US" sz="3200" dirty="0" smtClean="0">
                <a:latin typeface="Cambria" charset="0"/>
                <a:cs typeface="Cambria" charset="0"/>
              </a:rPr>
              <a:t>Lesson 7, February 13</a:t>
            </a:r>
          </a:p>
        </p:txBody>
      </p:sp>
      <p:sp>
        <p:nvSpPr>
          <p:cNvPr id="7" name="TextBox 6"/>
          <p:cNvSpPr txBox="1">
            <a:spLocks noChangeArrowheads="1"/>
          </p:cNvSpPr>
          <p:nvPr/>
        </p:nvSpPr>
        <p:spPr bwMode="auto">
          <a:xfrm>
            <a:off x="467544" y="1340768"/>
            <a:ext cx="8281292" cy="217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ts val="8000"/>
              </a:lnSpc>
            </a:pPr>
            <a:r>
              <a:rPr lang="en-US" sz="5400" dirty="0" smtClean="0">
                <a:latin typeface="Cambria" charset="0"/>
                <a:cs typeface="Cambria" charset="0"/>
              </a:rPr>
              <a:t>Jesus’ Teachings </a:t>
            </a:r>
            <a:r>
              <a:rPr lang="en-US" sz="5400" i="1" dirty="0" smtClean="0">
                <a:latin typeface="Cambria" charset="0"/>
                <a:cs typeface="Cambria" charset="0"/>
              </a:rPr>
              <a:t>and the</a:t>
            </a:r>
            <a:r>
              <a:rPr lang="en-US" sz="5400" dirty="0" smtClean="0">
                <a:latin typeface="Cambria" charset="0"/>
                <a:cs typeface="Cambria" charset="0"/>
              </a:rPr>
              <a:t>  </a:t>
            </a:r>
            <a:r>
              <a:rPr lang="en-US" sz="8000" dirty="0" smtClean="0">
                <a:latin typeface="Cambria" charset="0"/>
                <a:cs typeface="Cambria" charset="0"/>
              </a:rPr>
              <a:t>Great Controversy</a:t>
            </a:r>
            <a:endParaRPr lang="en-US" sz="5400" dirty="0">
              <a:latin typeface="Cambria" charset="0"/>
              <a:cs typeface="Cambria" charset="0"/>
            </a:endParaRPr>
          </a:p>
        </p:txBody>
      </p:sp>
      <p:pic>
        <p:nvPicPr>
          <p:cNvPr id="2" name="Picture 1" descr="16.1Q-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3642320"/>
            <a:ext cx="6286500" cy="2667000"/>
          </a:xfrm>
          <a:prstGeom prst="rect">
            <a:avLst/>
          </a:prstGeom>
        </p:spPr>
      </p:pic>
    </p:spTree>
    <p:extLst>
      <p:ext uri="{BB962C8B-B14F-4D97-AF65-F5344CB8AC3E}">
        <p14:creationId xmlns:p14="http://schemas.microsoft.com/office/powerpoint/2010/main" val="30184392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
                                        </p:tgtEl>
                                      </p:cBhvr>
                                    </p:animEffect>
                                  </p:childTnLst>
                                </p:cTn>
                              </p:par>
                              <p:par>
                                <p:cTn id="16" presetID="23"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2000" fill="hold"/>
                                        <p:tgtEl>
                                          <p:spTgt spid="2"/>
                                        </p:tgtEl>
                                        <p:attrNameLst>
                                          <p:attrName>ppt_w</p:attrName>
                                        </p:attrNameLst>
                                      </p:cBhvr>
                                      <p:tavLst>
                                        <p:tav tm="0">
                                          <p:val>
                                            <p:fltVal val="0"/>
                                          </p:val>
                                        </p:tav>
                                        <p:tav tm="100000">
                                          <p:val>
                                            <p:strVal val="#ppt_w"/>
                                          </p:val>
                                        </p:tav>
                                      </p:tavLst>
                                    </p:anim>
                                    <p:anim calcmode="lin" valueType="num">
                                      <p:cBhvr>
                                        <p:cTn id="19"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19672" y="26988"/>
            <a:ext cx="755847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Jesus’ Teachings and the Great Controversy</a:t>
            </a:r>
            <a:endParaRPr lang="en-US" sz="2800" dirty="0" smtClean="0">
              <a:solidFill>
                <a:schemeClr val="tx2"/>
              </a:solidFill>
              <a:latin typeface="Cambria" charset="0"/>
              <a:cs typeface="Cambria" charset="0"/>
            </a:endParaRPr>
          </a:p>
          <a:p>
            <a:pPr>
              <a:lnSpc>
                <a:spcPct val="85000"/>
              </a:lnSpc>
            </a:pPr>
            <a:r>
              <a:rPr lang="en-US" sz="3200" dirty="0" smtClean="0">
                <a:latin typeface="Cambria" charset="0"/>
                <a:cs typeface="Cambria" charset="0"/>
              </a:rPr>
              <a:t>Key </a:t>
            </a:r>
            <a:r>
              <a:rPr lang="en-US" sz="3200" dirty="0">
                <a:latin typeface="Cambria" charset="0"/>
                <a:cs typeface="Cambria" charset="0"/>
              </a:rPr>
              <a:t>Text   </a:t>
            </a:r>
          </a:p>
        </p:txBody>
      </p:sp>
      <p:sp>
        <p:nvSpPr>
          <p:cNvPr id="6" name="Text Box 7"/>
          <p:cNvSpPr txBox="1">
            <a:spLocks noChangeArrowheads="1"/>
          </p:cNvSpPr>
          <p:nvPr/>
        </p:nvSpPr>
        <p:spPr bwMode="auto">
          <a:xfrm>
            <a:off x="303370" y="1662052"/>
            <a:ext cx="8568952" cy="249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3600" dirty="0" smtClean="0">
                <a:latin typeface="Cambria" charset="0"/>
                <a:cs typeface="Cambria" charset="0"/>
              </a:rPr>
              <a:t>Matthew 11:28 NIV</a:t>
            </a:r>
            <a:endParaRPr lang="en-US" dirty="0">
              <a:latin typeface="Cambria" charset="0"/>
              <a:cs typeface="Cambria" charset="0"/>
            </a:endParaRPr>
          </a:p>
          <a:p>
            <a:pPr algn="ctr">
              <a:lnSpc>
                <a:spcPct val="90000"/>
              </a:lnSpc>
              <a:spcBef>
                <a:spcPts val="600"/>
              </a:spcBef>
            </a:pPr>
            <a:r>
              <a:rPr lang="en-US" altLang="ja-JP" sz="4400" b="1" i="1" spc="-60" dirty="0" smtClean="0">
                <a:latin typeface="Cambria"/>
                <a:cs typeface="Cambria"/>
              </a:rPr>
              <a:t>“ ‘Come</a:t>
            </a:r>
            <a:r>
              <a:rPr lang="en-US" altLang="ja-JP" sz="4400" b="1" cap="small" spc="-60" dirty="0" smtClean="0">
                <a:latin typeface="Calibri"/>
                <a:cs typeface="Calibri"/>
              </a:rPr>
              <a:t> </a:t>
            </a:r>
            <a:r>
              <a:rPr lang="en-US" sz="4400" dirty="0" smtClean="0">
                <a:latin typeface="Calibri"/>
                <a:cs typeface="Calibri"/>
              </a:rPr>
              <a:t>to me, all you who are weary and burdened, and I will</a:t>
            </a:r>
          </a:p>
          <a:p>
            <a:pPr algn="ctr">
              <a:lnSpc>
                <a:spcPct val="90000"/>
              </a:lnSpc>
              <a:spcBef>
                <a:spcPts val="0"/>
              </a:spcBef>
            </a:pPr>
            <a:r>
              <a:rPr lang="en-US" sz="4400" dirty="0" smtClean="0">
                <a:latin typeface="Calibri"/>
                <a:cs typeface="Calibri"/>
              </a:rPr>
              <a:t>give you rest.’ ”</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19672" y="39688"/>
            <a:ext cx="755847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Jesus’ Teachings and the Great Controversy</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Quick </a:t>
            </a:r>
            <a:r>
              <a:rPr lang="en-US" sz="3200" dirty="0">
                <a:latin typeface="Cambria" charset="0"/>
                <a:cs typeface="Cambria" charset="0"/>
              </a:rPr>
              <a:t>Look   </a:t>
            </a:r>
          </a:p>
        </p:txBody>
      </p:sp>
      <p:sp>
        <p:nvSpPr>
          <p:cNvPr id="6" name="Text Box 4"/>
          <p:cNvSpPr txBox="1">
            <a:spLocks noChangeArrowheads="1"/>
          </p:cNvSpPr>
          <p:nvPr/>
        </p:nvSpPr>
        <p:spPr bwMode="auto">
          <a:xfrm>
            <a:off x="1125538" y="1616075"/>
            <a:ext cx="7767637" cy="406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687388"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687388" algn="l"/>
              </a:tabLst>
              <a:defRPr sz="4000">
                <a:solidFill>
                  <a:schemeClr val="tx1"/>
                </a:solidFill>
                <a:latin typeface="Helvetica Neue" charset="0"/>
                <a:ea typeface="ＭＳ Ｐゴシック" charset="0"/>
              </a:defRPr>
            </a:lvl2pPr>
            <a:lvl3pPr marL="1143000" indent="-228600" eaLnBrk="0" hangingPunct="0">
              <a:tabLst>
                <a:tab pos="687388" algn="l"/>
              </a:tabLst>
              <a:defRPr sz="4000">
                <a:solidFill>
                  <a:schemeClr val="tx1"/>
                </a:solidFill>
                <a:latin typeface="Helvetica Neue" charset="0"/>
                <a:ea typeface="ＭＳ Ｐゴシック" charset="0"/>
              </a:defRPr>
            </a:lvl3pPr>
            <a:lvl4pPr marL="1600200" indent="-228600" eaLnBrk="0" hangingPunct="0">
              <a:tabLst>
                <a:tab pos="687388" algn="l"/>
              </a:tabLst>
              <a:defRPr sz="4000">
                <a:solidFill>
                  <a:schemeClr val="tx1"/>
                </a:solidFill>
                <a:latin typeface="Helvetica Neue" charset="0"/>
                <a:ea typeface="ＭＳ Ｐゴシック" charset="0"/>
              </a:defRPr>
            </a:lvl4pPr>
            <a:lvl5pPr marL="2057400" indent="-228600" eaLnBrk="0" hangingPunct="0">
              <a:tabLst>
                <a:tab pos="687388"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9pPr>
          </a:lstStyle>
          <a:p>
            <a:pPr eaLnBrk="1" hangingPunct="1">
              <a:lnSpc>
                <a:spcPct val="90000"/>
              </a:lnSpc>
              <a:spcBef>
                <a:spcPts val="1200"/>
              </a:spcBef>
            </a:pPr>
            <a:r>
              <a:rPr lang="en-US" sz="4400" dirty="0">
                <a:latin typeface="Calibri" charset="0"/>
                <a:cs typeface="Calibri" charset="0"/>
              </a:rPr>
              <a:t>1. </a:t>
            </a:r>
            <a:r>
              <a:rPr lang="en-US" sz="4400" dirty="0" smtClean="0">
                <a:latin typeface="Calibri" charset="0"/>
                <a:cs typeface="Calibri" charset="0"/>
              </a:rPr>
              <a:t>Two </a:t>
            </a:r>
            <a:r>
              <a:rPr lang="en-US" sz="4400" b="1" dirty="0" smtClean="0">
                <a:latin typeface="Calibri" charset="0"/>
                <a:cs typeface="Calibri" charset="0"/>
              </a:rPr>
              <a:t>Assurances</a:t>
            </a:r>
            <a:r>
              <a:rPr lang="en-US" sz="4400" b="1" dirty="0">
                <a:latin typeface="Calibri" charset="0"/>
                <a:cs typeface="Calibri" charset="0"/>
              </a:rPr>
              <a:t>	                       	</a:t>
            </a:r>
            <a:r>
              <a:rPr lang="en-US" sz="4400" i="1" dirty="0" smtClean="0">
                <a:latin typeface="Calibri" charset="0"/>
                <a:cs typeface="Calibri" charset="0"/>
              </a:rPr>
              <a:t>(Matthew 11:29; 28:20)</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2. </a:t>
            </a:r>
            <a:r>
              <a:rPr lang="en-US" sz="4400" dirty="0" smtClean="0">
                <a:latin typeface="Calibri" charset="0"/>
                <a:cs typeface="Calibri" charset="0"/>
              </a:rPr>
              <a:t>Two </a:t>
            </a:r>
            <a:r>
              <a:rPr lang="en-US" sz="4400" b="1" dirty="0" smtClean="0">
                <a:latin typeface="Calibri" charset="0"/>
                <a:cs typeface="Calibri" charset="0"/>
              </a:rPr>
              <a:t>Differences        </a:t>
            </a:r>
            <a:r>
              <a:rPr lang="en-US" sz="4400" dirty="0">
                <a:latin typeface="Calibri" charset="0"/>
                <a:cs typeface="Calibri" charset="0"/>
              </a:rPr>
              <a:t>	</a:t>
            </a:r>
            <a:r>
              <a:rPr lang="en-US" sz="4400" i="1" dirty="0" smtClean="0">
                <a:latin typeface="Calibri" charset="0"/>
                <a:cs typeface="Calibri" charset="0"/>
              </a:rPr>
              <a:t>(Matthew 13:3-8; 7:24-26)</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3. </a:t>
            </a:r>
            <a:r>
              <a:rPr lang="en-US" sz="4400" dirty="0" smtClean="0">
                <a:latin typeface="Calibri" charset="0"/>
                <a:cs typeface="Calibri" charset="0"/>
              </a:rPr>
              <a:t>Two </a:t>
            </a:r>
            <a:r>
              <a:rPr lang="en-US" sz="4400" b="1" dirty="0" smtClean="0">
                <a:latin typeface="Calibri" charset="0"/>
                <a:cs typeface="Calibri" charset="0"/>
              </a:rPr>
              <a:t>Points </a:t>
            </a:r>
            <a:r>
              <a:rPr lang="en-US" sz="4400" dirty="0" smtClean="0">
                <a:latin typeface="Calibri" charset="0"/>
                <a:cs typeface="Calibri" charset="0"/>
              </a:rPr>
              <a:t>in Judging    </a:t>
            </a:r>
            <a:r>
              <a:rPr lang="en-US" sz="4400" dirty="0">
                <a:latin typeface="Calibri" charset="0"/>
                <a:cs typeface="Calibri" charset="0"/>
              </a:rPr>
              <a:t>	</a:t>
            </a:r>
            <a:r>
              <a:rPr lang="en-US" sz="4400" i="1" dirty="0" smtClean="0">
                <a:latin typeface="Calibri" charset="0"/>
                <a:cs typeface="Calibri" charset="0"/>
              </a:rPr>
              <a:t>(Matthew 7:1-5)</a:t>
            </a:r>
            <a:endParaRPr lang="en-US" sz="4400" i="1" dirty="0">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3000"/>
                            </p:stCondLst>
                            <p:childTnLst>
                              <p:par>
                                <p:cTn id="16" presetID="37" presetClass="entr" presetSubtype="0" fill="hold" grpId="0"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5000"/>
                            </p:stCondLst>
                            <p:childTnLst>
                              <p:par>
                                <p:cTn id="23" presetID="37" presetClass="entr" presetSubtype="0" fill="hold" grpId="0" nodeType="afterEffect">
                                  <p:stCondLst>
                                    <p:cond delay="1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19672" y="42863"/>
            <a:ext cx="755847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Jesus’ Teachings and the Great Controversy</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Initial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2" name="TextBox 1"/>
          <p:cNvSpPr txBox="1">
            <a:spLocks noChangeArrowheads="1"/>
          </p:cNvSpPr>
          <p:nvPr/>
        </p:nvSpPr>
        <p:spPr bwMode="auto">
          <a:xfrm>
            <a:off x="107950" y="1235633"/>
            <a:ext cx="8964613" cy="564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b="1" i="1" dirty="0" smtClean="0">
                <a:latin typeface="Cambria"/>
                <a:cs typeface="Cambria"/>
              </a:rPr>
              <a:t>However</a:t>
            </a:r>
            <a:r>
              <a:rPr lang="en-US" sz="4200" b="1" dirty="0" smtClean="0">
                <a:latin typeface="Cambria" charset="0"/>
                <a:cs typeface="Cambria" charset="0"/>
              </a:rPr>
              <a:t> </a:t>
            </a:r>
            <a:r>
              <a:rPr lang="en-US" sz="4400" dirty="0" smtClean="0">
                <a:latin typeface="Calibri"/>
                <a:cs typeface="Calibri"/>
              </a:rPr>
              <a:t>grand </a:t>
            </a:r>
            <a:r>
              <a:rPr lang="en-US" sz="4400" dirty="0">
                <a:latin typeface="Calibri"/>
                <a:cs typeface="Calibri"/>
              </a:rPr>
              <a:t>and all-encompassing </a:t>
            </a:r>
            <a:r>
              <a:rPr lang="en-US" sz="4400" spc="-100" dirty="0">
                <a:latin typeface="Calibri"/>
                <a:cs typeface="Calibri"/>
              </a:rPr>
              <a:t>the great controversy theme is, and </a:t>
            </a:r>
            <a:r>
              <a:rPr lang="en-US" sz="4400" spc="-100" dirty="0" smtClean="0">
                <a:latin typeface="Calibri"/>
                <a:cs typeface="Calibri"/>
              </a:rPr>
              <a:t>how-</a:t>
            </a:r>
            <a:r>
              <a:rPr lang="en-US" sz="4400" spc="-50" dirty="0" smtClean="0">
                <a:latin typeface="Calibri"/>
                <a:cs typeface="Calibri"/>
              </a:rPr>
              <a:t>ever </a:t>
            </a:r>
            <a:r>
              <a:rPr lang="en-US" sz="4400" spc="-50" dirty="0">
                <a:latin typeface="Calibri"/>
                <a:cs typeface="Calibri"/>
              </a:rPr>
              <a:t>immense the issues, it is played out </a:t>
            </a:r>
            <a:r>
              <a:rPr lang="en-US" sz="4400" dirty="0" smtClean="0">
                <a:latin typeface="Calibri"/>
                <a:cs typeface="Calibri"/>
              </a:rPr>
              <a:t>daily</a:t>
            </a:r>
            <a:r>
              <a:rPr lang="en-US" sz="4400" dirty="0">
                <a:latin typeface="Calibri"/>
                <a:cs typeface="Calibri"/>
              </a:rPr>
              <a:t> </a:t>
            </a:r>
            <a:r>
              <a:rPr lang="en-US" sz="4400" dirty="0" smtClean="0">
                <a:latin typeface="Calibri"/>
                <a:cs typeface="Calibri"/>
              </a:rPr>
              <a:t>in </a:t>
            </a:r>
            <a:r>
              <a:rPr lang="en-US" sz="4400" dirty="0">
                <a:latin typeface="Calibri"/>
                <a:cs typeface="Calibri"/>
              </a:rPr>
              <a:t>our own lives, in how we </a:t>
            </a:r>
            <a:r>
              <a:rPr lang="en-US" sz="4400" dirty="0" smtClean="0">
                <a:latin typeface="Calibri"/>
                <a:cs typeface="Calibri"/>
              </a:rPr>
              <a:t>relate</a:t>
            </a:r>
          </a:p>
          <a:p>
            <a:pPr algn="ctr">
              <a:lnSpc>
                <a:spcPct val="90000"/>
              </a:lnSpc>
            </a:pPr>
            <a:r>
              <a:rPr lang="en-US" sz="4400" dirty="0" smtClean="0">
                <a:latin typeface="Calibri"/>
                <a:cs typeface="Calibri"/>
              </a:rPr>
              <a:t>to </a:t>
            </a:r>
            <a:r>
              <a:rPr lang="en-US" sz="4400" dirty="0">
                <a:latin typeface="Calibri"/>
                <a:cs typeface="Calibri"/>
              </a:rPr>
              <a:t>God, to temptation, and to </a:t>
            </a:r>
            <a:r>
              <a:rPr lang="en-US" sz="4400" dirty="0" smtClean="0">
                <a:latin typeface="Calibri"/>
                <a:cs typeface="Calibri"/>
              </a:rPr>
              <a:t>others.</a:t>
            </a:r>
          </a:p>
          <a:p>
            <a:pPr algn="ctr">
              <a:lnSpc>
                <a:spcPct val="90000"/>
              </a:lnSpc>
              <a:spcBef>
                <a:spcPts val="600"/>
              </a:spcBef>
            </a:pPr>
            <a:r>
              <a:rPr lang="en-US" sz="4400" dirty="0" smtClean="0">
                <a:latin typeface="Calibri"/>
                <a:cs typeface="Calibri"/>
              </a:rPr>
              <a:t>We will look </a:t>
            </a:r>
            <a:r>
              <a:rPr lang="en-US" sz="4400" dirty="0">
                <a:latin typeface="Calibri"/>
                <a:cs typeface="Calibri"/>
              </a:rPr>
              <a:t>at </a:t>
            </a:r>
            <a:r>
              <a:rPr lang="en-US" sz="4400" dirty="0" smtClean="0">
                <a:latin typeface="Calibri"/>
                <a:cs typeface="Calibri"/>
              </a:rPr>
              <a:t>Jesus</a:t>
            </a:r>
            <a:r>
              <a:rPr lang="en-US" sz="4400" dirty="0">
                <a:latin typeface="Calibri"/>
                <a:cs typeface="Calibri"/>
              </a:rPr>
              <a:t>’ teachings on </a:t>
            </a:r>
            <a:r>
              <a:rPr lang="en-US" sz="4400" dirty="0" smtClean="0">
                <a:latin typeface="Calibri"/>
                <a:cs typeface="Calibri"/>
              </a:rPr>
              <a:t>practical </a:t>
            </a:r>
            <a:r>
              <a:rPr lang="en-US" sz="4400" dirty="0">
                <a:latin typeface="Calibri"/>
                <a:cs typeface="Calibri"/>
              </a:rPr>
              <a:t>matters as we all </a:t>
            </a:r>
            <a:r>
              <a:rPr lang="en-US" sz="4400" dirty="0" smtClean="0">
                <a:latin typeface="Calibri"/>
                <a:cs typeface="Calibri"/>
              </a:rPr>
              <a:t>struggle</a:t>
            </a:r>
          </a:p>
          <a:p>
            <a:pPr algn="ctr">
              <a:lnSpc>
                <a:spcPct val="90000"/>
              </a:lnSpc>
              <a:spcBef>
                <a:spcPts val="0"/>
              </a:spcBef>
            </a:pPr>
            <a:r>
              <a:rPr lang="en-US" sz="4400" dirty="0" smtClean="0">
                <a:latin typeface="Calibri"/>
                <a:cs typeface="Calibri"/>
              </a:rPr>
              <a:t>to </a:t>
            </a:r>
            <a:r>
              <a:rPr lang="en-US" sz="4400" dirty="0">
                <a:latin typeface="Calibri"/>
                <a:cs typeface="Calibri"/>
              </a:rPr>
              <a:t>know and do God’s will amid </a:t>
            </a:r>
            <a:r>
              <a:rPr lang="en-US" sz="4400" dirty="0" smtClean="0">
                <a:latin typeface="Calibri"/>
                <a:cs typeface="Calibri"/>
              </a:rPr>
              <a:t>the</a:t>
            </a:r>
          </a:p>
          <a:p>
            <a:pPr algn="ctr">
              <a:lnSpc>
                <a:spcPct val="90000"/>
              </a:lnSpc>
              <a:spcBef>
                <a:spcPts val="0"/>
              </a:spcBef>
            </a:pPr>
            <a:r>
              <a:rPr lang="en-US" sz="4400" dirty="0" smtClean="0">
                <a:latin typeface="Calibri"/>
                <a:cs typeface="Calibri"/>
              </a:rPr>
              <a:t>great </a:t>
            </a:r>
            <a:r>
              <a:rPr lang="en-US" sz="4400" dirty="0">
                <a:latin typeface="Calibri"/>
                <a:cs typeface="Calibri"/>
              </a:rPr>
              <a:t>controversy</a:t>
            </a:r>
            <a:r>
              <a:rPr lang="en-US" sz="4400" dirty="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619672" y="42863"/>
            <a:ext cx="755847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Jesus’ Teachings and the Great Controversy</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1</a:t>
            </a:r>
            <a:r>
              <a:rPr lang="en-US" sz="3200" dirty="0">
                <a:latin typeface="Cambria" charset="0"/>
                <a:cs typeface="Cambria" charset="0"/>
              </a:rPr>
              <a:t>. </a:t>
            </a:r>
            <a:r>
              <a:rPr lang="en-US" sz="3200" dirty="0" smtClean="0">
                <a:latin typeface="Cambria" charset="0"/>
                <a:cs typeface="Cambria" charset="0"/>
              </a:rPr>
              <a:t>Two Assurances</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1043608" y="1268761"/>
            <a:ext cx="7128792" cy="4277274"/>
          </a:xfrm>
          <a:prstGeom prst="rect">
            <a:avLst/>
          </a:prstGeom>
          <a:ln>
            <a:solidFill>
              <a:schemeClr val="tx1"/>
            </a:solidFill>
          </a:ln>
        </p:spPr>
      </p:pic>
      <p:sp>
        <p:nvSpPr>
          <p:cNvPr id="3" name="Rectangle 2"/>
          <p:cNvSpPr/>
          <p:nvPr/>
        </p:nvSpPr>
        <p:spPr bwMode="auto">
          <a:xfrm>
            <a:off x="971600" y="1196752"/>
            <a:ext cx="7272808" cy="43924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273050" y="1197480"/>
            <a:ext cx="8619430" cy="569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3600" dirty="0" smtClean="0">
                <a:latin typeface="Cambria" charset="0"/>
                <a:cs typeface="Cambria" charset="0"/>
              </a:rPr>
              <a:t>Matthew 11:29; 28:20 NKJV</a:t>
            </a:r>
            <a:endParaRPr lang="en-US" dirty="0">
              <a:latin typeface="Cambria" charset="0"/>
              <a:cs typeface="Cambria" charset="0"/>
            </a:endParaRPr>
          </a:p>
          <a:p>
            <a:pPr algn="ctr" eaLnBrk="1" hangingPunct="1">
              <a:lnSpc>
                <a:spcPct val="90000"/>
              </a:lnSpc>
              <a:spcBef>
                <a:spcPts val="600"/>
              </a:spcBef>
            </a:pPr>
            <a:r>
              <a:rPr lang="en-US" altLang="ja-JP" sz="4400" b="1" i="1" spc="100" dirty="0" smtClean="0">
                <a:latin typeface="Cambria"/>
                <a:cs typeface="Cambria"/>
              </a:rPr>
              <a:t>Take</a:t>
            </a:r>
            <a:r>
              <a:rPr lang="en-US" altLang="ja-JP" sz="4400" cap="small" dirty="0" smtClean="0">
                <a:latin typeface="Calibri"/>
                <a:cs typeface="Calibri"/>
              </a:rPr>
              <a:t> </a:t>
            </a:r>
            <a:r>
              <a:rPr lang="en-US" sz="4400" dirty="0" smtClean="0">
                <a:latin typeface="Calibri" charset="0"/>
                <a:cs typeface="Calibri" charset="0"/>
              </a:rPr>
              <a:t>My yoke upon you and learn from me, for I am gentle and lowly</a:t>
            </a:r>
          </a:p>
          <a:p>
            <a:pPr algn="ctr" eaLnBrk="1" hangingPunct="1">
              <a:lnSpc>
                <a:spcPct val="90000"/>
              </a:lnSpc>
            </a:pPr>
            <a:r>
              <a:rPr lang="en-US" sz="4400" dirty="0" smtClean="0">
                <a:latin typeface="Calibri" charset="0"/>
                <a:cs typeface="Calibri" charset="0"/>
              </a:rPr>
              <a:t>in heart, and you will find rest for your souls.”</a:t>
            </a:r>
          </a:p>
          <a:p>
            <a:pPr algn="ctr" eaLnBrk="1" hangingPunct="1">
              <a:lnSpc>
                <a:spcPct val="90000"/>
              </a:lnSpc>
            </a:pPr>
            <a:endParaRPr lang="en-US" sz="4400" dirty="0">
              <a:latin typeface="Calibri" charset="0"/>
              <a:cs typeface="Calibri" charset="0"/>
            </a:endParaRPr>
          </a:p>
          <a:p>
            <a:pPr algn="ctr" eaLnBrk="1" hangingPunct="1">
              <a:lnSpc>
                <a:spcPct val="90000"/>
              </a:lnSpc>
            </a:pPr>
            <a:endParaRPr lang="en-US" sz="4400" dirty="0" smtClean="0">
              <a:latin typeface="Calibri" charset="0"/>
              <a:cs typeface="Calibri" charset="0"/>
            </a:endParaRPr>
          </a:p>
          <a:p>
            <a:pPr algn="ctr" eaLnBrk="1" hangingPunct="1">
              <a:lnSpc>
                <a:spcPct val="90000"/>
              </a:lnSpc>
              <a:spcBef>
                <a:spcPts val="1200"/>
              </a:spcBef>
            </a:pPr>
            <a:r>
              <a:rPr lang="en-US" sz="4400" dirty="0" smtClean="0">
                <a:latin typeface="Calibri" charset="0"/>
                <a:cs typeface="Calibri" charset="0"/>
              </a:rPr>
              <a:t>“Lo, I am with you always,</a:t>
            </a:r>
          </a:p>
          <a:p>
            <a:pPr algn="ctr" eaLnBrk="1" hangingPunct="1">
              <a:lnSpc>
                <a:spcPct val="90000"/>
              </a:lnSpc>
            </a:pPr>
            <a:r>
              <a:rPr lang="en-US" sz="4400" dirty="0" smtClean="0">
                <a:latin typeface="Calibri" charset="0"/>
                <a:cs typeface="Calibri" charset="0"/>
              </a:rPr>
              <a:t>even to the end of the age.”</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000"/>
                                        <p:tgtEl>
                                          <p:spTgt spid="4">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hidden"/>
                                      </p:to>
                                    </p:set>
                                  </p:childTnLst>
                                </p:cTn>
                              </p:par>
                              <p:par>
                                <p:cTn id="33" presetID="23" presetClass="entr" presetSubtype="16"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000" fill="hold"/>
                                        <p:tgtEl>
                                          <p:spTgt spid="2"/>
                                        </p:tgtEl>
                                        <p:attrNameLst>
                                          <p:attrName>ppt_w</p:attrName>
                                        </p:attrNameLst>
                                      </p:cBhvr>
                                      <p:tavLst>
                                        <p:tav tm="0">
                                          <p:val>
                                            <p:fltVal val="0"/>
                                          </p:val>
                                        </p:tav>
                                        <p:tav tm="100000">
                                          <p:val>
                                            <p:strVal val="#ppt_w"/>
                                          </p:val>
                                        </p:tav>
                                      </p:tavLst>
                                    </p:anim>
                                    <p:anim calcmode="lin" valueType="num">
                                      <p:cBhvr>
                                        <p:cTn id="36" dur="2000" fill="hold"/>
                                        <p:tgtEl>
                                          <p:spTgt spid="2"/>
                                        </p:tgtEl>
                                        <p:attrNameLst>
                                          <p:attrName>ppt_h</p:attrName>
                                        </p:attrNameLst>
                                      </p:cBhvr>
                                      <p:tavLst>
                                        <p:tav tm="0">
                                          <p:val>
                                            <p:fltVal val="0"/>
                                          </p:val>
                                        </p:tav>
                                        <p:tav tm="100000">
                                          <p:val>
                                            <p:strVal val="#ppt_h"/>
                                          </p:val>
                                        </p:tav>
                                      </p:tavLst>
                                    </p:anim>
                                  </p:childTnLst>
                                </p:cTn>
                              </p:par>
                              <p:par>
                                <p:cTn id="37" presetID="1" presetClass="exit"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P spid="4" grpId="0" build="p"/>
      <p:bldP spid="4" grpId="1" build="p"/>
    </p:bldLst>
  </p:timing>
</p:sld>
</file>

<file path=ppt/theme/theme1.xml><?xml version="1.0" encoding="utf-8"?>
<a:theme xmlns:a="http://schemas.openxmlformats.org/drawingml/2006/main" name="•16.1Q REDEMPTION">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•16.1Q REDEMPTION.potx</Template>
  <TotalTime>7595</TotalTime>
  <Words>2984</Words>
  <Application>Microsoft Macintosh PowerPoint</Application>
  <PresentationFormat>On-screen Show (4:3)</PresentationFormat>
  <Paragraphs>199</Paragraphs>
  <Slides>24</Slides>
  <Notes>23</Notes>
  <HiddenSlides>3</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•16.1Q REDEMPTION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Dublin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Clariza Vicente</dc:creator>
  <cp:lastModifiedBy>Claro Vicente</cp:lastModifiedBy>
  <cp:revision>242</cp:revision>
  <dcterms:created xsi:type="dcterms:W3CDTF">2013-12-24T07:17:14Z</dcterms:created>
  <dcterms:modified xsi:type="dcterms:W3CDTF">2016-02-10T00:40:44Z</dcterms:modified>
</cp:coreProperties>
</file>