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57" r:id="rId3"/>
    <p:sldId id="330" r:id="rId4"/>
    <p:sldId id="356" r:id="rId5"/>
    <p:sldId id="265" r:id="rId6"/>
    <p:sldId id="268" r:id="rId7"/>
    <p:sldId id="269" r:id="rId8"/>
    <p:sldId id="271" r:id="rId9"/>
    <p:sldId id="272" r:id="rId10"/>
    <p:sldId id="273" r:id="rId11"/>
    <p:sldId id="358" r:id="rId12"/>
    <p:sldId id="359" r:id="rId13"/>
    <p:sldId id="360" r:id="rId14"/>
    <p:sldId id="361" r:id="rId15"/>
    <p:sldId id="276" r:id="rId16"/>
    <p:sldId id="325" r:id="rId17"/>
    <p:sldId id="362" r:id="rId18"/>
    <p:sldId id="363" r:id="rId19"/>
    <p:sldId id="326" r:id="rId20"/>
    <p:sldId id="280" r:id="rId21"/>
    <p:sldId id="364" r:id="rId22"/>
    <p:sldId id="365" r:id="rId23"/>
    <p:sldId id="285" r:id="rId24"/>
    <p:sldId id="35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000"/>
    <a:srgbClr val="000000"/>
    <a:srgbClr val="D9D9D9"/>
    <a:srgbClr val="FF00FF"/>
    <a:srgbClr val="FF6FCF"/>
    <a:srgbClr val="00FFFF"/>
    <a:srgbClr val="CCCCCC"/>
    <a:srgbClr val="CEC94C"/>
    <a:srgbClr val="66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04" autoAdjust="0"/>
    <p:restoredTop sz="62181" autoAdjust="0"/>
  </p:normalViewPr>
  <p:slideViewPr>
    <p:cSldViewPr>
      <p:cViewPr>
        <p:scale>
          <a:sx n="50" d="100"/>
          <a:sy n="50" d="100"/>
        </p:scale>
        <p:origin x="-1992" y="-16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AB31219-3696-164D-A0A2-74CDA31DA3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F71D74AE-2463-B04D-94DC-C89D8D8A100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A7207466-80D7-1E44-BC01-24A3DB7270AA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Kolonyang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Penal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Patmos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tigang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mabatong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ginamit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Romano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kolonyang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penal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itinapong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nagkasalang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politikal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Tiyak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matandang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apostol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binatá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Patmos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kahirapan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Romanong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pagkakakulong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¶ Si Jesus din,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dumating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Juan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pampalakas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loob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nananatiling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presente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bayan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bigyang-lakas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suportahan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mahihirap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katayuan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A7207466-80D7-1E44-BC01-24A3DB7270AA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duda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gitna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pagdurusa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Sabbath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puno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pangitain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unang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tikim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ligtas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pagdurusa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matatapat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kapanahunan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mararanasan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Ikalawang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Pagdating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Tunay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kaisipang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Judio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Sabbath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itinuring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unang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tikim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olam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haba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mundong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darating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.”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A7207466-80D7-1E44-BC01-24A3DB7270AA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Pangitain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Juan.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Nakikita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Juan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Jesus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nakadamit-pari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naglalakad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gitna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ilawan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ilawan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kinakatawanan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pitong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iglesya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Asia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sumisimbolo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rin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iglesya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kasaysayan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¶ Sa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Banal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Espiritu,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pangangalaga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patuloy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iglesya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lupa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hanggang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madala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walang-hanggang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tahanan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A7207466-80D7-1E44-BC01-24A3DB7270AA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Ipinakilala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Jesus and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titulo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huli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.”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Griyegong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huli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ay 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eschatos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kung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nanggagaling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salitang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eskatolohiya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Nagpapakita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salitang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pokus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eskatolohiya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Jesu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-Cristo.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nabubuhay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“ ‘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susi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Hades’ ” (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1:18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A7207466-80D7-1E44-BC01-24A3DB7270AA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muli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Jesus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nabigyan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awtoridad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buksan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pintuan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pt-BR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pt-BR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Job</a:t>
            </a:r>
            <a:r>
              <a:rPr lang="pt-BR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17:16, </a:t>
            </a:r>
            <a:r>
              <a:rPr lang="pt-BR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pt-BR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9:13). </a:t>
            </a:r>
            <a:r>
              <a:rPr lang="pt-BR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Silang</a:t>
            </a:r>
            <a:r>
              <a:rPr lang="pt-BR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pt-BR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pt-BR" baseline="0" dirty="0" smtClean="0">
                <a:latin typeface="Arial" charset="0"/>
                <a:ea typeface="ＭＳ Ｐゴシック" charset="0"/>
                <a:cs typeface="ＭＳ Ｐゴシック" charset="0"/>
              </a:rPr>
              <a:t> na </a:t>
            </a:r>
            <a:r>
              <a:rPr lang="pt-BR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nagtitiwala</a:t>
            </a:r>
            <a:r>
              <a:rPr lang="pt-BR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pt-BR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pt-BR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pt-BR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pt-BR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pt-BR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ay</a:t>
            </a:r>
            <a:r>
              <a:rPr lang="pt-BR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pt-BR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babangon</a:t>
            </a:r>
            <a:r>
              <a:rPr lang="pt-BR" baseline="0" dirty="0" smtClean="0">
                <a:latin typeface="Arial" charset="0"/>
                <a:ea typeface="ＭＳ Ｐゴシック" charset="0"/>
                <a:cs typeface="ＭＳ Ｐゴシック" charset="0"/>
              </a:rPr>
              <a:t> mula </a:t>
            </a:r>
            <a:r>
              <a:rPr lang="pt-BR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pt-BR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pt-BR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libingan</a:t>
            </a:r>
            <a:r>
              <a:rPr lang="pt-BR" baseline="0" dirty="0" smtClean="0">
                <a:latin typeface="Arial" charset="0"/>
                <a:ea typeface="ＭＳ Ｐゴシック" charset="0"/>
                <a:cs typeface="ＭＳ Ｐゴシック" charset="0"/>
              </a:rPr>
              <a:t> tungo </a:t>
            </a:r>
            <a:r>
              <a:rPr lang="pt-BR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pt-BR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pt-BR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pt-BR" baseline="0" dirty="0" smtClean="0">
                <a:latin typeface="Arial" charset="0"/>
                <a:ea typeface="ＭＳ Ｐゴシック" charset="0"/>
                <a:cs typeface="ＭＳ Ｐゴシック" charset="0"/>
              </a:rPr>
              <a:t> na </a:t>
            </a:r>
            <a:r>
              <a:rPr lang="pt-BR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walang-hanggan</a:t>
            </a:r>
            <a:r>
              <a:rPr lang="pt-BR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s-I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(1 Corinto 15:21–23).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¶ Hindi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matakot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tagasunod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kahit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ilalim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pangangalaga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At kung ‘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yan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totoo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paanong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mas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higit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?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18BAD06F-B0AD-FD42-ACAC-D872CA5AE634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2.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Mensahe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Noon at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 ‘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Ako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Alpha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Omega,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simula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wakas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Isulat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aklat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anumang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makikita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ipadala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iglesiya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Asya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¶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Efeso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Esmirna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Pergamo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Tiatira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Sardis,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Filadelfia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Laodicia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’ ”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1:11 SND).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5E6E0D58-1710-2F43-A54F-0362945B5EC4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Nauukol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Tatlong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Antas</a:t>
            </a:r>
            <a:r>
              <a:rPr lang="en-US" altLang="ja-JP" b="1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Historikal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gamit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sapilitan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pagsamba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emperador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maraming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Kristiyano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tumangging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makibahagi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gawaing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humarap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pagsubok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kahit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pagiging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martir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minsan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Inatasan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Cristo,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isinulat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Juan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pitong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mensahe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tulungan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mananampalataya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harapin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hamong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5E6E0D58-1710-2F43-A54F-0362945B5EC4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Propetikong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gamit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espirituwal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katayuan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pitong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iglesya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magkapareho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espirituwal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katayuan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iglesya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magkakaibang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kasaysayan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pitong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mensahe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nilayon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magbigay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pananaw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malawakang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pagsusuri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espirituwal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kalagayan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Kristiyanismo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unang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dantaon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hanggang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wakas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daigdig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5E6E0D58-1710-2F43-A54F-0362945B5EC4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Pangkalahatang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gamit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Gaya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aklat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ipinadala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liham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babasahin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bawat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iglesya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1:11)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ganyan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pitong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mensahe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naglalaman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din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liksyon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magagamit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Kristiyano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bawat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kapanahunan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Samantalang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pangkalahatang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katangian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Kristiyanismo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Laodiceano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may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Kristiyano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makatulad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katangian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ibang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iglesya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1E1F5E1C-72CF-0542-B23A-D6375333DFA4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3.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Mensahe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Iglesya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Efeso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 ‘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Alam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gawa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paggawa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pagtitiyaga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mapagtiisan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masasamang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sinubok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nagsasabing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sila’y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apostol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...at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natuklasan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silang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pawang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sinungaling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Alam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ring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ikaw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may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pagtitiis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nagsikap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...at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napagod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gusto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laban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iyo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iniwan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unang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pag-ibig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’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2:2-4).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DFD673B-5738-E841-BBC9-4BA789D5799D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Aklat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9F077982-C2CA-104E-84F6-0CAFE560E812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Pinakamaimpluwesyang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Iglesya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Efeso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punong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lunsod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pinakamalaking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lunsod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Romanong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lalawigan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Asia.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pangunahing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puerto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Asia,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napakahalagang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sentro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komersiyo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relihiyon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Kilala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rin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praktis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mahika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sikat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masama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imoralidad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pamahiin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Gayunman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pinakamaimpluwensyang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Kristiyanong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iglesya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lalawigan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Efeso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9F077982-C2CA-104E-84F6-0CAFE560E812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unang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mananampalatayang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taga-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Efeso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kilala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katapatan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pag-ibig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Efeso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1:15). 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¶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Bagaman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nakakaranas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panggigipit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labas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loob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iglesya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Kristiyano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Efeso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nanatiling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matatag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matapat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Sila’y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masipag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masunurin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totoo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makunsinti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bulaang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apostol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9F077982-C2CA-104E-84F6-0CAFE560E812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Gayunman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pag-ibig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Cristo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kapwa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kaanib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nagpasimulang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humina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Bagaman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iglesya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nanindigang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matatag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matapat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kung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wala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pag-ibig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Cristo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kahit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ilawan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panganib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Efeso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magkatulad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iglesya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cap="small" dirty="0" err="1" smtClean="0">
                <a:latin typeface="Arial" charset="0"/>
                <a:ea typeface="ＭＳ Ｐゴシック" charset="0"/>
                <a:cs typeface="ＭＳ Ｐゴシック" charset="0"/>
              </a:rPr>
              <a:t>a.d.</a:t>
            </a:r>
            <a:r>
              <a:rPr lang="en-US" cap="small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31–100. Sa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katapusan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unang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dantaon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nagpasimulang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umalis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iglesya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kasimplihan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kadalisayan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ebanghelyo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 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40F2854A-3D9B-BE40-B9F6-C97B8995E8FC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Huling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Pananalita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pagpapakita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Cristo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Juan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...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katibayan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meron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nabuhay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Cristo.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magbigay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kapangyarihan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iglesya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May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panahong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nalilibutan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madidilim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ulap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bayan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Tila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mapapatay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paniniil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pag-uusig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... ¶ Mas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madilim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kalangitan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mas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malinaw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kahanga-hanga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sinag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Katuwiran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nabuhay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Tagapagligtas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en-US" i="1" cap="small" dirty="0" smtClean="0">
                <a:latin typeface="Arial" charset="0"/>
                <a:ea typeface="ＭＳ Ｐゴシック" charset="0"/>
                <a:cs typeface="ＭＳ Ｐゴシック" charset="0"/>
              </a:rPr>
              <a:t>The Youth’s Instructor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April 5, 1900.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98B2642-3988-B146-AFCB-5EF537D5E8FD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9021913F-170F-2E49-B0A6-AD664C19AAA2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Pangalawang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liksyon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46D5032-9B57-7F48-A889-62F94A33F229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Mithiin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Upang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matuklasan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sarili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bagay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kailangan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marinig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at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pansinin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samantalang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hinihintay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natin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pagdating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ating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Panginoong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Jesu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-Cristo.</a:t>
            </a:r>
            <a:endParaRPr lang="en-US" sz="1200" kern="1200" dirty="0">
              <a:solidFill>
                <a:schemeClr val="tx1"/>
              </a:solidFill>
              <a:latin typeface="Arial" pitchFamily="24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0E7A0257-4B36-314F-A1E2-78A8CBF88EA8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Gitna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Ilawan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660ABF7F-1B33-D241-82A4-5EEF122DB81E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Susing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Talata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“ ‘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pandinig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makinig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sinasabi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Espiritu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iglesya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magtagumpay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pakakainin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punungkahoy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paraiso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’ ”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2:7).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264F3CEB-DF60-C54B-A8B4-37627484C02D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Panimulang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karagdagan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pagpapakilala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ministri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Cristo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makalangit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santuwaryo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pasisimulan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tingnan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una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pitong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tanging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mensahe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iglesya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pinagsama-samang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pinatungkulan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pitong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iglesya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Asia,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mayroon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ding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kahulugan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98B2642-3988-B146-AFCB-5EF537D5E8FD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Si Cristo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Patmos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1:9-13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Mensahe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Noon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1:11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Mensahe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Iglesya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Efeso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2:2-4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1. Si Cristo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Patmos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Akong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Juan...ay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pulo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tinatawag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Patmos....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Ako’y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Espiritu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....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[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N]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akita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pitong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gintong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ilawan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gitna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ilawan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may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katulad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Tao, ¶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suot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damit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hanggang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may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gintong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bigkis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dibdib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</a:p>
          <a:p>
            <a:pPr marL="0" indent="0" eaLnBrk="1" hangingPunct="1">
              <a:buFontTx/>
              <a:buNone/>
            </a:pP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1:9-13).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0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7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7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4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555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3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4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4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05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8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04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09600" y="495300"/>
            <a:ext cx="8534400" cy="1270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pic>
        <p:nvPicPr>
          <p:cNvPr id="1027" name="Picture 8" descr="crv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9060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over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61" y="0"/>
            <a:ext cx="754494" cy="11967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r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676400"/>
            <a:ext cx="22923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9050" y="2971800"/>
            <a:ext cx="40259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63500" dir="2700000" algn="ctr" rotWithShape="0">
              <a:srgbClr val="FF00FF">
                <a:alpha val="74998"/>
              </a:srgbClr>
            </a:outerShdw>
          </a:effectLst>
        </p:spPr>
      </p:pic>
      <p:pic>
        <p:nvPicPr>
          <p:cNvPr id="2068" name="Picture 20" descr="Untitled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40400" y="3352800"/>
            <a:ext cx="366713" cy="5334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sp>
        <p:nvSpPr>
          <p:cNvPr id="14341" name="Text Box 22"/>
          <p:cNvSpPr txBox="1">
            <a:spLocks noChangeArrowheads="1"/>
          </p:cNvSpPr>
          <p:nvPr/>
        </p:nvSpPr>
        <p:spPr bwMode="auto">
          <a:xfrm>
            <a:off x="0" y="5638800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 err="1">
                <a:latin typeface="Calibri"/>
                <a:cs typeface="Calibri"/>
              </a:rPr>
              <a:t>powerpoint</a:t>
            </a:r>
            <a:r>
              <a:rPr lang="en-US" sz="2800" dirty="0">
                <a:latin typeface="Calibri"/>
                <a:cs typeface="Calibri"/>
              </a:rPr>
              <a:t> presentation designed by </a:t>
            </a:r>
            <a:r>
              <a:rPr lang="en-US" sz="2800" dirty="0" err="1">
                <a:latin typeface="Calibri"/>
                <a:cs typeface="Calibri"/>
              </a:rPr>
              <a:t>claro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ruiz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vicente</a:t>
            </a:r>
            <a:endParaRPr lang="en-US" sz="2800" dirty="0">
              <a:latin typeface="Calibri"/>
              <a:cs typeface="Calibri"/>
            </a:endParaRPr>
          </a:p>
          <a:p>
            <a:pPr algn="ctr"/>
            <a:r>
              <a:rPr lang="en-US" sz="3200" dirty="0">
                <a:latin typeface="Calibri"/>
                <a:cs typeface="Calibri"/>
              </a:rPr>
              <a:t>http://</a:t>
            </a:r>
            <a:r>
              <a:rPr lang="en-US" sz="3200" dirty="0" err="1">
                <a:latin typeface="Calibri"/>
                <a:cs typeface="Calibri"/>
              </a:rPr>
              <a:t>clarovicente.weebly.com</a:t>
            </a:r>
            <a:endParaRPr lang="en-US" sz="3200" dirty="0">
              <a:solidFill>
                <a:srgbClr val="808080"/>
              </a:solidFill>
              <a:latin typeface="Calibri"/>
              <a:cs typeface="Calibri"/>
            </a:endParaRPr>
          </a:p>
        </p:txBody>
      </p:sp>
      <p:sp>
        <p:nvSpPr>
          <p:cNvPr id="14342" name="Rectangle 25"/>
          <p:cNvSpPr>
            <a:spLocks noChangeArrowheads="1"/>
          </p:cNvSpPr>
          <p:nvPr/>
        </p:nvSpPr>
        <p:spPr bwMode="auto">
          <a:xfrm>
            <a:off x="152400" y="115888"/>
            <a:ext cx="8839200" cy="6589712"/>
          </a:xfrm>
          <a:prstGeom prst="rect">
            <a:avLst/>
          </a:prstGeom>
          <a:noFill/>
          <a:ln w="38100" cmpd="dbl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0" y="228600"/>
            <a:ext cx="9143999" cy="10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600" i="1" dirty="0">
                <a:solidFill>
                  <a:srgbClr val="FFFF00"/>
                </a:solidFill>
                <a:latin typeface="Cambria"/>
                <a:cs typeface="Cambria"/>
              </a:rPr>
              <a:t>Adult Bible Study Guide</a:t>
            </a:r>
            <a:endParaRPr lang="en-US" sz="3600" dirty="0">
              <a:solidFill>
                <a:srgbClr val="FFFF00"/>
              </a:solidFill>
              <a:latin typeface="Cambria"/>
              <a:cs typeface="Cambria"/>
            </a:endParaRPr>
          </a:p>
          <a:p>
            <a:pPr algn="ctr">
              <a:lnSpc>
                <a:spcPct val="90000"/>
              </a:lnSpc>
            </a:pPr>
            <a:r>
              <a:rPr lang="en-US" sz="3600" dirty="0" smtClean="0">
                <a:latin typeface="Cambria"/>
                <a:cs typeface="Cambria"/>
              </a:rPr>
              <a:t>Jan • Feb </a:t>
            </a:r>
            <a:r>
              <a:rPr lang="en-US" sz="3600" dirty="0">
                <a:latin typeface="Cambria"/>
                <a:cs typeface="Cambria"/>
              </a:rPr>
              <a:t>• </a:t>
            </a:r>
            <a:r>
              <a:rPr lang="en-US" sz="3600" dirty="0" smtClean="0">
                <a:latin typeface="Cambria"/>
                <a:cs typeface="Cambria"/>
              </a:rPr>
              <a:t>Mar 2019</a:t>
            </a:r>
            <a:endParaRPr lang="en-US" sz="36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44917" y="42863"/>
            <a:ext cx="3538258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buFont typeface="Arial" charset="0"/>
              <a:buAutoNum type="arabicPeriod"/>
            </a:pP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Christ on Patmos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/>
                <a:cs typeface="Cambria"/>
              </a:rPr>
              <a:t>A Penal Colony</a:t>
            </a:r>
            <a:endParaRPr lang="en-US" sz="3200" dirty="0">
              <a:latin typeface="Cambria"/>
              <a:cs typeface="Cambria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305122"/>
            <a:ext cx="9144000" cy="558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400" spc="-50" dirty="0" smtClean="0">
                <a:latin typeface="Calibri Light"/>
                <a:ea typeface="Helvetica CY" charset="0"/>
                <a:cs typeface="Calibri Light"/>
              </a:rPr>
              <a:t>PATMOS IS </a:t>
            </a:r>
            <a:r>
              <a:rPr lang="en-US" sz="4400" dirty="0" smtClean="0">
                <a:latin typeface="Calibri Light"/>
                <a:ea typeface="Helvetica CY" charset="0"/>
                <a:cs typeface="Calibri Light"/>
              </a:rPr>
              <a:t>A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barren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, rocky island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that the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Romans used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as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a penal colony for banished political offenders. T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he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aged apostle surely endured all the hardships of Roman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imprisonment.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400" spc="-100" dirty="0" smtClean="0">
                <a:latin typeface="Calibri"/>
                <a:ea typeface="Helvetica CY" charset="0"/>
                <a:cs typeface="Calibri"/>
              </a:rPr>
              <a:t>The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same Jesus who came to John with the words of hope and encouragement </a:t>
            </a:r>
            <a:r>
              <a:rPr lang="en-US" sz="4400" spc="-100" dirty="0" smtClean="0">
                <a:latin typeface="Calibri"/>
                <a:ea typeface="Helvetica CY" charset="0"/>
                <a:cs typeface="Calibri"/>
              </a:rPr>
              <a:t> is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present with His people to sustain and support them in their difficult situations</a:t>
            </a:r>
            <a:r>
              <a:rPr lang="en-US" sz="4400" spc="-100" dirty="0" smtClean="0">
                <a:latin typeface="Calibri"/>
                <a:ea typeface="Helvetica CY" charset="0"/>
                <a:cs typeface="Calibri"/>
              </a:rPr>
              <a:t>.</a:t>
            </a:r>
            <a:endParaRPr lang="en-US" sz="4400" spc="-100" dirty="0">
              <a:latin typeface="Calibri"/>
              <a:ea typeface="Helvetica CY" charset="0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 autoUpdateAnimBg="0" advAuto="1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44917" y="42863"/>
            <a:ext cx="3538258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buFont typeface="Arial" charset="0"/>
              <a:buAutoNum type="arabicPeriod"/>
            </a:pP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Christ on Patmos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/>
                <a:cs typeface="Cambria"/>
              </a:rPr>
              <a:t>On the Lord’s Day</a:t>
            </a:r>
            <a:endParaRPr lang="en-US" sz="3200" dirty="0">
              <a:latin typeface="Cambria"/>
              <a:cs typeface="Cambria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268760"/>
            <a:ext cx="9144000" cy="558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400" dirty="0">
                <a:latin typeface="Calibri"/>
                <a:ea typeface="Helvetica CY" charset="0"/>
                <a:cs typeface="Calibri"/>
              </a:rPr>
              <a:t>No question that amid his sufferings this vision-filled Sabbath must have become to him a foretaste of a life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free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from suffering, which he and the faithful of all ages will experience after the Second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Coming.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Indeed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, in Jewish thinking the Sabbath is deemed as a foretaste of the </a:t>
            </a:r>
            <a:r>
              <a:rPr lang="en-US" sz="4400" i="1" dirty="0" err="1">
                <a:latin typeface="Calibri"/>
                <a:ea typeface="Helvetica CY" charset="0"/>
                <a:cs typeface="Calibri"/>
              </a:rPr>
              <a:t>olam</a:t>
            </a:r>
            <a:r>
              <a:rPr lang="en-US" sz="4400" i="1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i="1" dirty="0" err="1">
                <a:latin typeface="Calibri"/>
                <a:ea typeface="Helvetica CY" charset="0"/>
                <a:cs typeface="Calibri"/>
              </a:rPr>
              <a:t>haba</a:t>
            </a:r>
            <a:r>
              <a:rPr lang="en-US" sz="4400" i="1" dirty="0">
                <a:latin typeface="Calibri"/>
                <a:ea typeface="Helvetica CY" charset="0"/>
                <a:cs typeface="Calibri"/>
              </a:rPr>
              <a:t>,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 “the world to come.”</a:t>
            </a:r>
          </a:p>
        </p:txBody>
      </p:sp>
    </p:spTree>
    <p:extLst>
      <p:ext uri="{BB962C8B-B14F-4D97-AF65-F5344CB8AC3E}">
        <p14:creationId xmlns:p14="http://schemas.microsoft.com/office/powerpoint/2010/main" val="2711949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 autoUpdateAnimBg="0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44917" y="42863"/>
            <a:ext cx="3538258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buFont typeface="Arial" charset="0"/>
              <a:buAutoNum type="arabicPeriod"/>
            </a:pP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Christ on Patmos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/>
                <a:cs typeface="Cambria"/>
              </a:rPr>
              <a:t>John’s Vision</a:t>
            </a:r>
            <a:endParaRPr lang="en-US" sz="3200" dirty="0">
              <a:latin typeface="Cambria"/>
              <a:cs typeface="Cambria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305122"/>
            <a:ext cx="9144000" cy="558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400" dirty="0">
                <a:latin typeface="Calibri"/>
                <a:ea typeface="Helvetica CY" charset="0"/>
                <a:cs typeface="Calibri"/>
              </a:rPr>
              <a:t>John sees Jesus dressed as High Priest, walking among the lampstands.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The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lampstands represent the seven churches in Asia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and also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symbolize God’s church throughout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history.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Through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the Holy Spirit, Jesus’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watch- care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continues to be over His church on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earth until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He brings them to their eternal home.</a:t>
            </a:r>
          </a:p>
        </p:txBody>
      </p:sp>
    </p:spTree>
    <p:extLst>
      <p:ext uri="{BB962C8B-B14F-4D97-AF65-F5344CB8AC3E}">
        <p14:creationId xmlns:p14="http://schemas.microsoft.com/office/powerpoint/2010/main" val="3665719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 autoUpdateAnimBg="0" advAuto="1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44917" y="42863"/>
            <a:ext cx="3538258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buFont typeface="Arial" charset="0"/>
              <a:buAutoNum type="arabicPeriod"/>
            </a:pP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Christ on Patmos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/>
                <a:cs typeface="Cambria"/>
              </a:rPr>
              <a:t>John’s Vision</a:t>
            </a:r>
            <a:endParaRPr lang="en-US" sz="3200" dirty="0">
              <a:latin typeface="Cambria"/>
              <a:cs typeface="Cambria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305122"/>
            <a:ext cx="9144000" cy="558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400" dirty="0">
                <a:latin typeface="Calibri"/>
                <a:ea typeface="Helvetica CY" charset="0"/>
                <a:cs typeface="Calibri"/>
              </a:rPr>
              <a:t>Jesus identified Himself with the titles of God as “the first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and...the last.” The Greek word for “last” is </a:t>
            </a:r>
            <a:r>
              <a:rPr lang="en-US" sz="4400" i="1" dirty="0" err="1" smtClean="0">
                <a:latin typeface="Calibri"/>
                <a:ea typeface="Helvetica CY" charset="0"/>
                <a:cs typeface="Calibri"/>
              </a:rPr>
              <a:t>eschatos</a:t>
            </a:r>
            <a:r>
              <a:rPr lang="en-US" sz="4400" i="1" dirty="0" smtClean="0">
                <a:latin typeface="Calibri"/>
                <a:ea typeface="Helvetica CY" charset="0"/>
                <a:cs typeface="Calibri"/>
              </a:rPr>
              <a:t>,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from which the word </a:t>
            </a:r>
            <a:r>
              <a:rPr lang="en-US" sz="4400" i="1" dirty="0" smtClean="0">
                <a:latin typeface="Calibri"/>
                <a:ea typeface="Helvetica CY" charset="0"/>
                <a:cs typeface="Calibri"/>
              </a:rPr>
              <a:t>eschatology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comes.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This word shows that the focus of eschatology is on Jesus Christ. He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is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the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One “ ‘who lives’ ” and possesses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 “  ‘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the keys of Hades and of Death’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”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(</a:t>
            </a:r>
            <a:r>
              <a:rPr lang="en-US" sz="4400" i="1" dirty="0">
                <a:latin typeface="Calibri"/>
                <a:ea typeface="Helvetica CY" charset="0"/>
                <a:cs typeface="Calibri"/>
              </a:rPr>
              <a:t>Rev. 1:</a:t>
            </a:r>
            <a:r>
              <a:rPr lang="en-US" sz="4400" i="1" dirty="0" smtClean="0">
                <a:latin typeface="Calibri"/>
                <a:ea typeface="Helvetica CY" charset="0"/>
                <a:cs typeface="Calibri"/>
              </a:rPr>
              <a:t>18,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NKJV)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1659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44917" y="42863"/>
            <a:ext cx="3538258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buFont typeface="Arial" charset="0"/>
              <a:buAutoNum type="arabicPeriod"/>
            </a:pP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Christ on Patmos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/>
                <a:cs typeface="Cambria"/>
              </a:rPr>
              <a:t>John’s Vision</a:t>
            </a:r>
            <a:endParaRPr lang="en-US" sz="3200" dirty="0">
              <a:latin typeface="Cambria"/>
              <a:cs typeface="Cambria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305122"/>
            <a:ext cx="9144000" cy="558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By His death and resurrection, Jesus has been given the authority to open the gates of death </a:t>
            </a:r>
            <a:r>
              <a:rPr lang="en-US" sz="4400" i="1" dirty="0" smtClean="0">
                <a:latin typeface="Calibri"/>
                <a:ea typeface="Helvetica CY" charset="0"/>
                <a:cs typeface="Calibri"/>
              </a:rPr>
              <a:t>(Job 17:16, Ps. 9:13). </a:t>
            </a:r>
            <a:r>
              <a:rPr lang="en-US" sz="4400" spc="-100" dirty="0" smtClean="0">
                <a:latin typeface="Calibri"/>
                <a:ea typeface="Helvetica CY" charset="0"/>
                <a:cs typeface="Calibri"/>
              </a:rPr>
              <a:t>All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who trust in Him will rise from the grave to everlasting life </a:t>
            </a:r>
            <a:r>
              <a:rPr lang="en-US" sz="4400" i="1" spc="-100" dirty="0">
                <a:latin typeface="Calibri"/>
                <a:ea typeface="Helvetica CY" charset="0"/>
                <a:cs typeface="Calibri"/>
              </a:rPr>
              <a:t>(1 Cor. 15:21–23)</a:t>
            </a:r>
            <a:r>
              <a:rPr lang="en-US" sz="4400" i="1" spc="-100" dirty="0" smtClean="0">
                <a:latin typeface="Calibri"/>
                <a:ea typeface="Helvetica CY" charset="0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Jesus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’ faithful followers don’t need to fear, because even the dead are under His </a:t>
            </a:r>
            <a:r>
              <a:rPr lang="en-US" sz="4400" dirty="0" err="1">
                <a:latin typeface="Calibri"/>
                <a:ea typeface="Helvetica CY" charset="0"/>
                <a:cs typeface="Calibri"/>
              </a:rPr>
              <a:t>watchcare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. And if that is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so,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how much more is it so with the living? </a:t>
            </a:r>
          </a:p>
        </p:txBody>
      </p:sp>
    </p:spTree>
    <p:extLst>
      <p:ext uri="{BB962C8B-B14F-4D97-AF65-F5344CB8AC3E}">
        <p14:creationId xmlns:p14="http://schemas.microsoft.com/office/powerpoint/2010/main" val="2816641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1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18401" y="42863"/>
            <a:ext cx="4929555" cy="96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Among the Lampstands</a:t>
            </a: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/>
                <a:cs typeface="Cambria"/>
              </a:rPr>
              <a:t>2</a:t>
            </a:r>
            <a:r>
              <a:rPr lang="en-US" sz="3200" dirty="0">
                <a:latin typeface="Cambria"/>
                <a:cs typeface="Cambria"/>
              </a:rPr>
              <a:t>. </a:t>
            </a:r>
            <a:r>
              <a:rPr lang="en-US" sz="3200" dirty="0" smtClean="0">
                <a:latin typeface="Cambria"/>
                <a:cs typeface="Cambria"/>
              </a:rPr>
              <a:t>Messages Then and Now</a:t>
            </a:r>
            <a:endParaRPr lang="en-US" sz="3200" dirty="0">
              <a:latin typeface="Cambria"/>
              <a:cs typeface="Cambr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934" y="1333967"/>
            <a:ext cx="4631321" cy="35351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2123728" y="1268760"/>
            <a:ext cx="4824536" cy="36724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196752"/>
            <a:ext cx="9144000" cy="563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15000"/>
              </a:spcBef>
            </a:pPr>
            <a:r>
              <a:rPr lang="en-US" dirty="0" smtClean="0">
                <a:latin typeface="Cambria"/>
                <a:cs typeface="Cambria"/>
              </a:rPr>
              <a:t>Revelation 1:11 </a:t>
            </a:r>
            <a:r>
              <a:rPr lang="en-US" cap="small" dirty="0" err="1" smtClean="0">
                <a:latin typeface="Cambria"/>
                <a:cs typeface="Cambria"/>
              </a:rPr>
              <a:t>nkjv</a:t>
            </a:r>
            <a:endParaRPr lang="en-US" cap="small" dirty="0">
              <a:latin typeface="Cambria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cap="small" spc="-50" dirty="0" smtClean="0">
                <a:latin typeface="Calibri Light"/>
                <a:cs typeface="Calibri Light"/>
              </a:rPr>
              <a:t>“</a:t>
            </a:r>
            <a:r>
              <a:rPr lang="en-US" sz="4400" spc="-50" dirty="0" smtClean="0">
                <a:latin typeface="Calibri Light"/>
                <a:cs typeface="Calibri Light"/>
              </a:rPr>
              <a:t> ‘I AM THE </a:t>
            </a:r>
            <a:r>
              <a:rPr lang="en-US" sz="4400" dirty="0" smtClean="0">
                <a:latin typeface="Calibri"/>
                <a:cs typeface="Calibri"/>
              </a:rPr>
              <a:t>Alpha </a:t>
            </a:r>
            <a:r>
              <a:rPr lang="en-US" sz="4400" dirty="0">
                <a:latin typeface="Calibri"/>
                <a:cs typeface="Calibri"/>
              </a:rPr>
              <a:t>and the Omega, </a:t>
            </a:r>
            <a:r>
              <a:rPr lang="en-US" sz="4400" dirty="0" smtClean="0">
                <a:latin typeface="Calibri"/>
                <a:cs typeface="Calibri"/>
              </a:rPr>
              <a:t>    the </a:t>
            </a:r>
            <a:r>
              <a:rPr lang="en-US" sz="4400" dirty="0">
                <a:latin typeface="Calibri"/>
                <a:cs typeface="Calibri"/>
              </a:rPr>
              <a:t>First and the Last</a:t>
            </a:r>
            <a:r>
              <a:rPr lang="en-US" sz="4400" dirty="0" smtClean="0">
                <a:latin typeface="Calibri"/>
                <a:cs typeface="Calibri"/>
              </a:rPr>
              <a:t>,’ </a:t>
            </a:r>
            <a:r>
              <a:rPr lang="en-US" sz="4400" dirty="0">
                <a:latin typeface="Calibri"/>
                <a:cs typeface="Calibri"/>
              </a:rPr>
              <a:t>and, </a:t>
            </a:r>
            <a:r>
              <a:rPr lang="en-US" sz="4400" dirty="0" smtClean="0">
                <a:latin typeface="Calibri"/>
                <a:cs typeface="Calibri"/>
              </a:rPr>
              <a:t>‘What    you </a:t>
            </a:r>
            <a:r>
              <a:rPr lang="en-US" sz="4400" dirty="0">
                <a:latin typeface="Calibri"/>
                <a:cs typeface="Calibri"/>
              </a:rPr>
              <a:t>see, write in a book and send it to the seven churches </a:t>
            </a:r>
            <a:r>
              <a:rPr lang="en-US" sz="4400" dirty="0" smtClean="0">
                <a:latin typeface="Calibri"/>
                <a:cs typeface="Calibri"/>
              </a:rPr>
              <a:t>which </a:t>
            </a:r>
            <a:r>
              <a:rPr lang="en-US" sz="4400" dirty="0">
                <a:latin typeface="Calibri"/>
                <a:cs typeface="Calibri"/>
              </a:rPr>
              <a:t>are in Asia</a:t>
            </a:r>
            <a:r>
              <a:rPr lang="en-US" sz="4400" dirty="0" smtClean="0">
                <a:latin typeface="Calibri"/>
                <a:cs typeface="Calibri"/>
              </a:rPr>
              <a:t>:</a:t>
            </a:r>
          </a:p>
          <a:p>
            <a:pPr algn="ctr" eaLnBrk="1" hangingPunct="1">
              <a:lnSpc>
                <a:spcPct val="90000"/>
              </a:lnSpc>
              <a:spcBef>
                <a:spcPts val="4200"/>
              </a:spcBef>
            </a:pPr>
            <a:r>
              <a:rPr lang="en-US" sz="4400" dirty="0" smtClean="0">
                <a:latin typeface="Calibri"/>
                <a:cs typeface="Calibri"/>
              </a:rPr>
              <a:t>to </a:t>
            </a:r>
            <a:r>
              <a:rPr lang="en-US" sz="4400" dirty="0">
                <a:latin typeface="Calibri"/>
                <a:cs typeface="Calibri"/>
              </a:rPr>
              <a:t>Ephesus, to Smyrna, to </a:t>
            </a:r>
            <a:r>
              <a:rPr lang="en-US" sz="4400" dirty="0" err="1">
                <a:latin typeface="Calibri"/>
                <a:cs typeface="Calibri"/>
              </a:rPr>
              <a:t>Pergamos</a:t>
            </a:r>
            <a:r>
              <a:rPr lang="en-US" sz="4400" dirty="0">
                <a:latin typeface="Calibri"/>
                <a:cs typeface="Calibri"/>
              </a:rPr>
              <a:t>, </a:t>
            </a:r>
            <a:r>
              <a:rPr lang="en-US" sz="4400" dirty="0" smtClean="0">
                <a:latin typeface="Calibri"/>
                <a:cs typeface="Calibri"/>
              </a:rPr>
              <a:t> to </a:t>
            </a:r>
            <a:r>
              <a:rPr lang="en-US" sz="4400" dirty="0">
                <a:latin typeface="Calibri"/>
                <a:cs typeface="Calibri"/>
              </a:rPr>
              <a:t>Thyatira, to Sardis, to Philadelphia, and to </a:t>
            </a:r>
            <a:r>
              <a:rPr lang="en-US" sz="4400" dirty="0" smtClean="0">
                <a:latin typeface="Calibri"/>
                <a:cs typeface="Calibri"/>
              </a:rPr>
              <a:t>Laodicea.’ </a:t>
            </a:r>
            <a:r>
              <a:rPr lang="en-US" altLang="ja-JP" sz="4400" dirty="0" smtClean="0">
                <a:latin typeface="Calibri"/>
                <a:cs typeface="Calibri"/>
              </a:rPr>
              <a:t>”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endParaRPr lang="en-US" sz="4400" dirty="0">
              <a:solidFill>
                <a:srgbClr val="C0C0C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  <p:bldP spid="7" grpId="0" build="p" autoUpdateAnimBg="0" advAuto="1000"/>
      <p:bldP spid="7" grpI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07427" y="42863"/>
            <a:ext cx="4839855" cy="98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2.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Messages Then and Now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latin typeface="Cambria"/>
                <a:cs typeface="Cambria"/>
              </a:rPr>
              <a:t>Applies on Three Levels</a:t>
            </a:r>
            <a:endParaRPr lang="en-US" sz="3200" dirty="0">
              <a:latin typeface="Cambria"/>
              <a:cs typeface="Cambria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225180"/>
            <a:ext cx="9144000" cy="558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400" i="1" spc="-50" dirty="0" smtClean="0">
                <a:latin typeface="Calibri Light"/>
                <a:ea typeface="Helvetica CY" charset="0"/>
                <a:cs typeface="Calibri Light"/>
              </a:rPr>
              <a:t>HISTORICAL APPLICATION</a:t>
            </a:r>
            <a:r>
              <a:rPr lang="en-US" sz="4400" spc="-50" dirty="0" smtClean="0">
                <a:latin typeface="Calibri Light"/>
                <a:ea typeface="Helvetica CY" charset="0"/>
                <a:cs typeface="Calibri Light"/>
              </a:rPr>
              <a:t>. EMPEROR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worship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became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compulsory.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Because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many Christians refused to participate in these practices, they faced trials and, at times, even </a:t>
            </a:r>
            <a:r>
              <a:rPr lang="en-US" sz="4400" spc="700" dirty="0" smtClean="0">
                <a:latin typeface="Calibri"/>
                <a:ea typeface="Helvetica CY" charset="0"/>
                <a:cs typeface="Calibri"/>
              </a:rPr>
              <a:t>martyrdom.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Commissioned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by Christ, John wrote the seven messages to help believers deal with these challenges.</a:t>
            </a:r>
            <a:endParaRPr lang="en-US" sz="4400" b="1" dirty="0">
              <a:latin typeface="Calibri"/>
              <a:ea typeface="Helvetica CY" charset="0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 autoUpdateAnimBg="0" advAuto="1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07427" y="42863"/>
            <a:ext cx="4839855" cy="98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2.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Messages Then and Now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latin typeface="Cambria"/>
                <a:cs typeface="Cambria"/>
              </a:rPr>
              <a:t>Applies on Three Levels</a:t>
            </a:r>
            <a:endParaRPr lang="en-US" sz="3200" dirty="0">
              <a:latin typeface="Cambria"/>
              <a:cs typeface="Cambria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225180"/>
            <a:ext cx="9144000" cy="558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400" i="1" spc="-100" dirty="0">
                <a:latin typeface="Calibri"/>
                <a:ea typeface="Helvetica CY" charset="0"/>
                <a:cs typeface="Calibri"/>
              </a:rPr>
              <a:t>Prophetic application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. </a:t>
            </a:r>
            <a:r>
              <a:rPr lang="en-US" sz="4400" spc="-100" dirty="0" smtClean="0">
                <a:latin typeface="Calibri"/>
                <a:ea typeface="Helvetica CY" charset="0"/>
                <a:cs typeface="Calibri"/>
              </a:rPr>
              <a:t>The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spiritual conditions in the seven churches coincide with the spiritual conditions </a:t>
            </a:r>
            <a:r>
              <a:rPr lang="en-US" sz="4400" spc="-100" dirty="0" smtClean="0">
                <a:latin typeface="Calibri"/>
                <a:ea typeface="Helvetica CY" charset="0"/>
                <a:cs typeface="Calibri"/>
              </a:rPr>
              <a:t> of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God’s church in different historical </a:t>
            </a:r>
            <a:r>
              <a:rPr lang="en-US" sz="4400" spc="-100" dirty="0" smtClean="0">
                <a:latin typeface="Calibri"/>
                <a:ea typeface="Helvetica CY" charset="0"/>
                <a:cs typeface="Calibri"/>
              </a:rPr>
              <a:t>periods.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The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seven messages are intended to provide, from Heaven’s perspective, a panoramic survey of the spiritual state of Christianity from the first century to the end of the world.</a:t>
            </a:r>
            <a:endParaRPr lang="en-US" sz="4400" b="1" dirty="0">
              <a:latin typeface="Calibri"/>
              <a:ea typeface="Helvetica CY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0488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1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07427" y="42863"/>
            <a:ext cx="4839855" cy="98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2.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Messages Then and Now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latin typeface="Cambria"/>
                <a:cs typeface="Cambria"/>
              </a:rPr>
              <a:t>Applies on Three Levels</a:t>
            </a:r>
            <a:endParaRPr lang="en-US" sz="3200" dirty="0">
              <a:latin typeface="Cambria"/>
              <a:cs typeface="Cambria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225180"/>
            <a:ext cx="9144000" cy="558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400" i="1" spc="-100" dirty="0">
                <a:latin typeface="Calibri"/>
                <a:ea typeface="Helvetica CY" charset="0"/>
                <a:cs typeface="Calibri"/>
              </a:rPr>
              <a:t>Universal application.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Just as the entire book of Revelation was sent as one letter that was to be read in every church </a:t>
            </a:r>
            <a:r>
              <a:rPr lang="en-US" sz="4400" i="1" spc="-100" dirty="0">
                <a:latin typeface="Calibri"/>
                <a:ea typeface="Helvetica CY" charset="0"/>
                <a:cs typeface="Calibri"/>
              </a:rPr>
              <a:t>(Rev. 1:</a:t>
            </a:r>
            <a:r>
              <a:rPr lang="en-US" sz="4400" i="1" spc="-100" dirty="0" smtClean="0">
                <a:latin typeface="Calibri"/>
                <a:ea typeface="Helvetica CY" charset="0"/>
                <a:cs typeface="Calibri"/>
              </a:rPr>
              <a:t>11)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, so the seven messages also contain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lessons that can apply to Christians in every age.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While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the general </a:t>
            </a:r>
            <a:r>
              <a:rPr lang="en-US" sz="4400" dirty="0" err="1" smtClean="0">
                <a:latin typeface="Calibri"/>
                <a:ea typeface="Helvetica CY" charset="0"/>
                <a:cs typeface="Calibri"/>
              </a:rPr>
              <a:t>charac-</a:t>
            </a:r>
            <a:r>
              <a:rPr lang="en-US" sz="4400" spc="-100" dirty="0" err="1" smtClean="0">
                <a:latin typeface="Calibri"/>
                <a:ea typeface="Helvetica CY" charset="0"/>
                <a:cs typeface="Calibri"/>
              </a:rPr>
              <a:t>teristic</a:t>
            </a:r>
            <a:r>
              <a:rPr lang="en-US" sz="4400" spc="-100" dirty="0" smtClean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of Christianity today is </a:t>
            </a:r>
            <a:r>
              <a:rPr lang="en-US" sz="4400" spc="-100" dirty="0" err="1">
                <a:latin typeface="Calibri"/>
                <a:ea typeface="Helvetica CY" charset="0"/>
                <a:cs typeface="Calibri"/>
              </a:rPr>
              <a:t>Laodicean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,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some Christians may identify with the characteristics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of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the other churches.</a:t>
            </a:r>
            <a:endParaRPr lang="en-US" sz="4400" b="1" dirty="0">
              <a:latin typeface="Calibri"/>
              <a:ea typeface="Helvetica CY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768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1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18401" y="42863"/>
            <a:ext cx="6706083" cy="96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Among the Lampstands</a:t>
            </a: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/>
                <a:cs typeface="Cambria"/>
              </a:rPr>
              <a:t>3</a:t>
            </a:r>
            <a:r>
              <a:rPr lang="en-US" sz="3200" dirty="0">
                <a:latin typeface="Cambria"/>
                <a:cs typeface="Cambria"/>
              </a:rPr>
              <a:t>. </a:t>
            </a:r>
            <a:r>
              <a:rPr lang="en-US" sz="3200" dirty="0" smtClean="0">
                <a:latin typeface="Cambria"/>
                <a:cs typeface="Cambria"/>
              </a:rPr>
              <a:t>Message for the Church in Ephesus</a:t>
            </a:r>
            <a:endParaRPr lang="en-US" sz="3200" dirty="0">
              <a:latin typeface="Cambria"/>
              <a:cs typeface="Cambr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484784"/>
            <a:ext cx="7239000" cy="4076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971600" y="1412776"/>
            <a:ext cx="7128792" cy="4248472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097646"/>
            <a:ext cx="9144000" cy="591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3600" dirty="0" smtClean="0">
                <a:latin typeface="Cambria"/>
                <a:cs typeface="Cambria"/>
              </a:rPr>
              <a:t>Revelation 2:2-4 </a:t>
            </a:r>
            <a:r>
              <a:rPr lang="en-US" sz="3600" cap="small" dirty="0" err="1" smtClean="0">
                <a:latin typeface="Cambria"/>
                <a:cs typeface="Cambria"/>
              </a:rPr>
              <a:t>nkjv</a:t>
            </a:r>
            <a:endParaRPr lang="en-US" sz="3600" cap="small" dirty="0">
              <a:latin typeface="Cambria"/>
              <a:cs typeface="Cambria"/>
            </a:endParaRPr>
          </a:p>
          <a:p>
            <a:pPr algn="ctr" eaLnBrk="1" hangingPunct="1">
              <a:lnSpc>
                <a:spcPct val="85000"/>
              </a:lnSpc>
              <a:spcBef>
                <a:spcPts val="600"/>
              </a:spcBef>
            </a:pPr>
            <a:r>
              <a:rPr lang="en-US" sz="4400" spc="-50" dirty="0" smtClean="0">
                <a:latin typeface="Calibri Light"/>
                <a:ea typeface="Helvetica CY" charset="0"/>
                <a:cs typeface="Calibri Light"/>
              </a:rPr>
              <a:t>“ ‘I KNOW YOUR </a:t>
            </a:r>
            <a:r>
              <a:rPr lang="en-US" sz="4400" spc="-50" dirty="0" smtClean="0">
                <a:latin typeface="Calibri"/>
                <a:ea typeface="Helvetica CY" charset="0"/>
                <a:cs typeface="Calibri"/>
              </a:rPr>
              <a:t>works, </a:t>
            </a:r>
            <a:r>
              <a:rPr lang="en-US" sz="4400" spc="-50" dirty="0">
                <a:latin typeface="Calibri"/>
                <a:ea typeface="Helvetica CY" charset="0"/>
                <a:cs typeface="Calibri"/>
              </a:rPr>
              <a:t>your labor, your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patience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, and that you cannot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bear </a:t>
            </a:r>
            <a:r>
              <a:rPr lang="en-US" sz="4400" spc="-50" dirty="0">
                <a:latin typeface="Calibri"/>
                <a:ea typeface="Helvetica CY" charset="0"/>
                <a:cs typeface="Calibri"/>
              </a:rPr>
              <a:t>those</a:t>
            </a:r>
            <a:r>
              <a:rPr lang="en-US" sz="4400" spc="-15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50" dirty="0">
                <a:latin typeface="Calibri"/>
                <a:ea typeface="Helvetica CY" charset="0"/>
                <a:cs typeface="Calibri"/>
              </a:rPr>
              <a:t>who</a:t>
            </a:r>
            <a:r>
              <a:rPr lang="en-US" sz="4400" spc="-15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50" dirty="0">
                <a:latin typeface="Calibri"/>
                <a:ea typeface="Helvetica CY" charset="0"/>
                <a:cs typeface="Calibri"/>
              </a:rPr>
              <a:t>are</a:t>
            </a:r>
            <a:r>
              <a:rPr lang="en-US" sz="4400" spc="-15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50" dirty="0">
                <a:latin typeface="Calibri"/>
                <a:ea typeface="Helvetica CY" charset="0"/>
                <a:cs typeface="Calibri"/>
              </a:rPr>
              <a:t>evil.</a:t>
            </a:r>
            <a:r>
              <a:rPr lang="en-US" sz="4400" spc="-15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50" dirty="0">
                <a:latin typeface="Calibri"/>
                <a:ea typeface="Helvetica CY" charset="0"/>
                <a:cs typeface="Calibri"/>
              </a:rPr>
              <a:t>And</a:t>
            </a:r>
            <a:r>
              <a:rPr lang="en-US" sz="4400" spc="-15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50" dirty="0">
                <a:latin typeface="Calibri"/>
                <a:ea typeface="Helvetica CY" charset="0"/>
                <a:cs typeface="Calibri"/>
              </a:rPr>
              <a:t>you</a:t>
            </a:r>
            <a:r>
              <a:rPr lang="en-US" sz="4400" spc="-15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50" dirty="0">
                <a:latin typeface="Calibri"/>
                <a:ea typeface="Helvetica CY" charset="0"/>
                <a:cs typeface="Calibri"/>
              </a:rPr>
              <a:t>have</a:t>
            </a:r>
            <a:r>
              <a:rPr lang="en-US" sz="4400" spc="-15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50" dirty="0">
                <a:latin typeface="Calibri"/>
                <a:ea typeface="Helvetica CY" charset="0"/>
                <a:cs typeface="Calibri"/>
              </a:rPr>
              <a:t>tested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those who say they are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apostles...and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have found them liars;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and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you have </a:t>
            </a:r>
            <a:r>
              <a:rPr lang="en-US" sz="4400" spc="-70" dirty="0">
                <a:latin typeface="Calibri"/>
                <a:ea typeface="Helvetica CY" charset="0"/>
                <a:cs typeface="Calibri"/>
              </a:rPr>
              <a:t>persevered</a:t>
            </a:r>
            <a:r>
              <a:rPr lang="en-US" sz="4400" spc="-15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70" dirty="0">
                <a:latin typeface="Calibri"/>
                <a:ea typeface="Helvetica CY" charset="0"/>
                <a:cs typeface="Calibri"/>
              </a:rPr>
              <a:t>and</a:t>
            </a:r>
            <a:r>
              <a:rPr lang="en-US" sz="4400" spc="-15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70" dirty="0">
                <a:latin typeface="Calibri"/>
                <a:ea typeface="Helvetica CY" charset="0"/>
                <a:cs typeface="Calibri"/>
              </a:rPr>
              <a:t>have</a:t>
            </a:r>
            <a:r>
              <a:rPr lang="en-US" sz="4400" spc="-15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70" dirty="0">
                <a:latin typeface="Calibri"/>
                <a:ea typeface="Helvetica CY" charset="0"/>
                <a:cs typeface="Calibri"/>
              </a:rPr>
              <a:t>patience,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70" dirty="0">
                <a:latin typeface="Calibri"/>
                <a:ea typeface="Helvetica CY" charset="0"/>
                <a:cs typeface="Calibri"/>
              </a:rPr>
              <a:t>and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70" dirty="0">
                <a:latin typeface="Calibri"/>
                <a:ea typeface="Helvetica CY" charset="0"/>
                <a:cs typeface="Calibri"/>
              </a:rPr>
              <a:t>have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labored...and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have not become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weary.</a:t>
            </a:r>
          </a:p>
          <a:p>
            <a:pPr algn="ctr" eaLnBrk="1" hangingPunct="1">
              <a:lnSpc>
                <a:spcPct val="85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Nevertheless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I have this against you, that you have left your first love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.’ </a:t>
            </a:r>
            <a:r>
              <a:rPr lang="en-US" altLang="ja-JP" sz="4400" dirty="0" smtClean="0">
                <a:latin typeface="Calibri"/>
                <a:ea typeface="Helvetica CY" charset="0"/>
                <a:cs typeface="Calibri"/>
              </a:rPr>
              <a:t>”</a:t>
            </a:r>
            <a:endParaRPr lang="en-US" sz="4400" dirty="0">
              <a:latin typeface="Calibri"/>
              <a:ea typeface="Helvetica CY" charset="0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3" grpId="0" animBg="1"/>
      <p:bldP spid="6" grpId="0" build="p"/>
      <p:bldP spid="6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"/>
          <a:stretch/>
        </p:blipFill>
        <p:spPr>
          <a:xfrm>
            <a:off x="2184400" y="0"/>
            <a:ext cx="4774406" cy="668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16632"/>
            <a:ext cx="9144000" cy="681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400"/>
              </a:lnSpc>
            </a:pPr>
            <a:r>
              <a:rPr lang="en-US" sz="4400" b="1" spc="600" dirty="0" smtClean="0">
                <a:effectLst>
                  <a:glow rad="88900">
                    <a:schemeClr val="bg1">
                      <a:alpha val="25000"/>
                    </a:schemeClr>
                  </a:glow>
                  <a:outerShdw blurRad="50800" dist="114300" dir="2700000" algn="tl" rotWithShape="0">
                    <a:srgbClr val="000000">
                      <a:alpha val="90000"/>
                    </a:srgbClr>
                  </a:outerShdw>
                </a:effectLst>
                <a:latin typeface="Adobe Garamond Pro"/>
                <a:cs typeface="Adobe Garamond Pro"/>
              </a:rPr>
              <a:t>THE BOOK OF</a:t>
            </a:r>
          </a:p>
          <a:p>
            <a:pPr algn="ctr">
              <a:lnSpc>
                <a:spcPts val="9400"/>
              </a:lnSpc>
            </a:pPr>
            <a:endParaRPr lang="en-US" sz="8000" b="1" spc="600" dirty="0" smtClean="0">
              <a:effectLst>
                <a:glow rad="88900">
                  <a:schemeClr val="bg1">
                    <a:alpha val="25000"/>
                  </a:schemeClr>
                </a:glow>
                <a:outerShdw blurRad="50800" dist="114300" dir="2700000" algn="tl" rotWithShape="0">
                  <a:srgbClr val="000000">
                    <a:alpha val="90000"/>
                  </a:srgbClr>
                </a:outerShdw>
              </a:effectLst>
              <a:latin typeface="Adobe Garamond Pro"/>
              <a:cs typeface="Adobe Garamond Pro"/>
            </a:endParaRPr>
          </a:p>
          <a:p>
            <a:pPr algn="ctr">
              <a:lnSpc>
                <a:spcPts val="9400"/>
              </a:lnSpc>
            </a:pPr>
            <a:endParaRPr lang="en-US" sz="8000" b="1" spc="600" dirty="0">
              <a:effectLst>
                <a:glow rad="88900">
                  <a:schemeClr val="bg1">
                    <a:alpha val="25000"/>
                  </a:schemeClr>
                </a:glow>
                <a:outerShdw blurRad="50800" dist="114300" dir="2700000" algn="tl" rotWithShape="0">
                  <a:srgbClr val="000000">
                    <a:alpha val="90000"/>
                  </a:srgbClr>
                </a:outerShdw>
              </a:effectLst>
              <a:latin typeface="Adobe Garamond Pro"/>
              <a:cs typeface="Adobe Garamond Pro"/>
            </a:endParaRPr>
          </a:p>
          <a:p>
            <a:pPr algn="ctr">
              <a:lnSpc>
                <a:spcPts val="9400"/>
              </a:lnSpc>
            </a:pPr>
            <a:endParaRPr lang="en-US" sz="8000" b="1" spc="600" dirty="0" smtClean="0">
              <a:effectLst>
                <a:glow rad="88900">
                  <a:schemeClr val="bg1">
                    <a:alpha val="25000"/>
                  </a:schemeClr>
                </a:glow>
                <a:outerShdw blurRad="50800" dist="114300" dir="2700000" algn="tl" rotWithShape="0">
                  <a:srgbClr val="000000">
                    <a:alpha val="90000"/>
                  </a:srgbClr>
                </a:outerShdw>
              </a:effectLst>
              <a:latin typeface="Adobe Garamond Pro"/>
              <a:cs typeface="Adobe Garamond Pro"/>
            </a:endParaRPr>
          </a:p>
          <a:p>
            <a:pPr algn="ctr">
              <a:lnSpc>
                <a:spcPts val="9400"/>
              </a:lnSpc>
              <a:spcBef>
                <a:spcPts val="5400"/>
              </a:spcBef>
            </a:pPr>
            <a:r>
              <a:rPr lang="en-US" sz="8000" b="1" spc="600" dirty="0" smtClean="0">
                <a:effectLst>
                  <a:glow rad="88900">
                    <a:schemeClr val="bg1">
                      <a:alpha val="25000"/>
                    </a:schemeClr>
                  </a:glow>
                  <a:outerShdw blurRad="50800" dist="114300" dir="2700000" algn="tl" rotWithShape="0">
                    <a:srgbClr val="000000">
                      <a:alpha val="90000"/>
                    </a:srgbClr>
                  </a:outerShdw>
                </a:effectLst>
                <a:latin typeface="Adobe Garamond Pro"/>
                <a:cs typeface="Adobe Garamond Pro"/>
              </a:rPr>
              <a:t>REVELATION</a:t>
            </a:r>
            <a:endParaRPr lang="en-US" sz="8000" b="1" spc="600" dirty="0">
              <a:effectLst>
                <a:glow rad="88900">
                  <a:schemeClr val="bg1">
                    <a:alpha val="25000"/>
                  </a:schemeClr>
                </a:glow>
                <a:outerShdw blurRad="50800" dist="114300" dir="2700000" algn="tl" rotWithShape="0">
                  <a:srgbClr val="000000">
                    <a:alpha val="90000"/>
                  </a:srgbClr>
                </a:outerShdw>
              </a:effectLst>
              <a:latin typeface="Adobe Garamond Pro"/>
              <a:cs typeface="Adobe Garamond Pr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59023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pc="600" dirty="0" smtClean="0">
                <a:solidFill>
                  <a:schemeClr val="tx1">
                    <a:lumMod val="95000"/>
                  </a:schemeClr>
                </a:solidFill>
                <a:effectLst>
                  <a:outerShdw blurRad="50800" dist="114300" dir="2700000" algn="tl" rotWithShape="0">
                    <a:srgbClr val="000000">
                      <a:alpha val="90000"/>
                    </a:srgbClr>
                  </a:outerShdw>
                </a:effectLst>
                <a:latin typeface="Calibri"/>
                <a:cs typeface="Calibri"/>
              </a:rPr>
              <a:t>RANKO STEFANOVIC</a:t>
            </a:r>
            <a:endParaRPr lang="en-US" sz="2200" spc="600" dirty="0">
              <a:solidFill>
                <a:schemeClr val="tx1">
                  <a:lumMod val="95000"/>
                </a:schemeClr>
              </a:solidFill>
              <a:effectLst>
                <a:outerShdw blurRad="50800" dist="114300" dir="2700000" algn="tl" rotWithShape="0">
                  <a:srgbClr val="000000">
                    <a:alpha val="90000"/>
                  </a:srgbClr>
                </a:out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407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744846" y="7087"/>
            <a:ext cx="6709558" cy="98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3.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Message for the </a:t>
            </a:r>
            <a:r>
              <a:rPr lang="en-US" sz="3200" i="1" dirty="0" err="1" smtClean="0">
                <a:solidFill>
                  <a:srgbClr val="FFFF00"/>
                </a:solidFill>
                <a:latin typeface="Cambria"/>
                <a:cs typeface="Cambria"/>
              </a:rPr>
              <a:t>Chrusch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 in Ephesus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latin typeface="Cambria"/>
                <a:cs typeface="Cambria"/>
              </a:rPr>
              <a:t>The Most Influential Church </a:t>
            </a:r>
            <a:endParaRPr lang="en-US" sz="3200" dirty="0">
              <a:latin typeface="Cambria"/>
              <a:cs typeface="Cambria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6512" y="1225180"/>
            <a:ext cx="9144000" cy="558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400" spc="-50" dirty="0" smtClean="0">
                <a:latin typeface="Calibri Light"/>
                <a:ea typeface="Helvetica CY" charset="0"/>
                <a:cs typeface="Calibri Light"/>
              </a:rPr>
              <a:t>EPHESUS WAS THE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capital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and the largest city in the Roman province of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Asia.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As the chief seaport of Asia, it was a very important commercial and religious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center.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It also was known for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the practice of magic and was notorious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for immorality and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superstition.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Yet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, the most influential Christian church in the province was in Ephesus.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uild="p"/>
      <p:bldP spid="7" grpId="0" build="p" autoUpdateAnimBg="0" advAuto="1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744846" y="7087"/>
            <a:ext cx="6709558" cy="98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3.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Message for the </a:t>
            </a:r>
            <a:r>
              <a:rPr lang="en-US" sz="3200" i="1" dirty="0" err="1" smtClean="0">
                <a:solidFill>
                  <a:srgbClr val="FFFF00"/>
                </a:solidFill>
                <a:latin typeface="Cambria"/>
                <a:cs typeface="Cambria"/>
              </a:rPr>
              <a:t>Chrusch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 in Ephesus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latin typeface="Cambria"/>
                <a:cs typeface="Cambria"/>
              </a:rPr>
              <a:t>The Most Influential Church </a:t>
            </a:r>
            <a:endParaRPr lang="en-US" sz="3200" dirty="0">
              <a:latin typeface="Cambria"/>
              <a:cs typeface="Cambria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6512" y="1225180"/>
            <a:ext cx="9144000" cy="558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400" dirty="0">
                <a:latin typeface="Calibri"/>
                <a:ea typeface="Helvetica CY" charset="0"/>
                <a:cs typeface="Calibri"/>
              </a:rPr>
              <a:t>In their early days, the Ephesian believers were known for their faithfulness and love </a:t>
            </a:r>
            <a:r>
              <a:rPr lang="en-US" sz="4400" i="1" dirty="0">
                <a:latin typeface="Calibri"/>
                <a:ea typeface="Helvetica CY" charset="0"/>
                <a:cs typeface="Calibri"/>
              </a:rPr>
              <a:t>(Eph. 1:15)</a:t>
            </a:r>
            <a:r>
              <a:rPr lang="en-US" sz="4400" i="1" dirty="0" smtClean="0">
                <a:latin typeface="Calibri"/>
                <a:ea typeface="Helvetica CY" charset="0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Although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they experienced pressure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   </a:t>
            </a:r>
            <a:r>
              <a:rPr lang="en-US" sz="4400" spc="-100" dirty="0" smtClean="0">
                <a:latin typeface="Calibri"/>
                <a:ea typeface="Helvetica CY" charset="0"/>
                <a:cs typeface="Calibri"/>
              </a:rPr>
              <a:t>both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from outside and inside the church, </a:t>
            </a:r>
            <a:r>
              <a:rPr lang="en-US" sz="4400" spc="-50" dirty="0">
                <a:latin typeface="Calibri"/>
                <a:ea typeface="Helvetica CY" charset="0"/>
                <a:cs typeface="Calibri"/>
              </a:rPr>
              <a:t>the Christians in Ephesus remained firm </a:t>
            </a:r>
            <a:r>
              <a:rPr lang="en-US" sz="4400" spc="-50" dirty="0" smtClean="0">
                <a:latin typeface="Calibri"/>
                <a:ea typeface="Helvetica CY" charset="0"/>
                <a:cs typeface="Calibri"/>
              </a:rPr>
              <a:t>     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and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faithful. They were hardworking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  and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obedient to the truth; indeed,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they could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not tolerate false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apostles.</a:t>
            </a:r>
          </a:p>
        </p:txBody>
      </p:sp>
    </p:spTree>
    <p:extLst>
      <p:ext uri="{BB962C8B-B14F-4D97-AF65-F5344CB8AC3E}">
        <p14:creationId xmlns:p14="http://schemas.microsoft.com/office/powerpoint/2010/main" val="123004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744846" y="7087"/>
            <a:ext cx="6709558" cy="98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3.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Message for the </a:t>
            </a:r>
            <a:r>
              <a:rPr lang="en-US" sz="3200" i="1" dirty="0" err="1" smtClean="0">
                <a:solidFill>
                  <a:srgbClr val="FFFF00"/>
                </a:solidFill>
                <a:latin typeface="Cambria"/>
                <a:cs typeface="Cambria"/>
              </a:rPr>
              <a:t>Chrusch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 in Ephesus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latin typeface="Cambria"/>
                <a:cs typeface="Cambria"/>
              </a:rPr>
              <a:t>The Most Influential Church </a:t>
            </a:r>
            <a:endParaRPr lang="en-US" sz="3200" dirty="0">
              <a:latin typeface="Cambria"/>
              <a:cs typeface="Cambria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6512" y="1225180"/>
            <a:ext cx="9144000" cy="619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However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, their love for Christ and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their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fellow members began to wane. Although the church stood firm and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faithful, without Christ’s love even their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own lamp was in danger of going out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400" dirty="0">
                <a:latin typeface="Calibri"/>
                <a:ea typeface="Helvetica CY" charset="0"/>
                <a:cs typeface="Calibri"/>
              </a:rPr>
              <a:t>Ephesus corresponds to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the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church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   </a:t>
            </a:r>
            <a:r>
              <a:rPr lang="en-US" sz="4400" spc="-150" dirty="0" smtClean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60" dirty="0" smtClean="0">
                <a:latin typeface="Calibri"/>
                <a:ea typeface="Helvetica CY" charset="0"/>
                <a:cs typeface="Calibri"/>
              </a:rPr>
              <a:t>from </a:t>
            </a:r>
            <a:r>
              <a:rPr lang="en-US" sz="4400" cap="small" spc="-60" dirty="0" err="1">
                <a:latin typeface="Calibri"/>
                <a:ea typeface="Helvetica CY" charset="0"/>
                <a:cs typeface="Calibri"/>
              </a:rPr>
              <a:t>a.d.</a:t>
            </a:r>
            <a:r>
              <a:rPr lang="en-US" sz="4400" spc="-60" dirty="0">
                <a:latin typeface="Calibri"/>
                <a:ea typeface="Helvetica CY" charset="0"/>
                <a:cs typeface="Calibri"/>
              </a:rPr>
              <a:t> 31–100. </a:t>
            </a:r>
            <a:r>
              <a:rPr lang="en-US" sz="4400" spc="-60" dirty="0" smtClean="0">
                <a:latin typeface="Calibri"/>
                <a:ea typeface="Helvetica CY" charset="0"/>
                <a:cs typeface="Calibri"/>
              </a:rPr>
              <a:t>By </a:t>
            </a:r>
            <a:r>
              <a:rPr lang="en-US" sz="4400" spc="-60" dirty="0">
                <a:latin typeface="Calibri"/>
                <a:ea typeface="Helvetica CY" charset="0"/>
                <a:cs typeface="Calibri"/>
              </a:rPr>
              <a:t>the end of the first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century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,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the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church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began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120" dirty="0" smtClean="0">
                <a:latin typeface="Calibri"/>
                <a:ea typeface="Helvetica CY" charset="0"/>
                <a:cs typeface="Calibri"/>
              </a:rPr>
              <a:t>d</a:t>
            </a:r>
            <a:r>
              <a:rPr lang="en-US" sz="4400" spc="-100" dirty="0" smtClean="0">
                <a:latin typeface="Calibri"/>
                <a:ea typeface="Helvetica CY" charset="0"/>
                <a:cs typeface="Calibri"/>
              </a:rPr>
              <a:t>eparting</a:t>
            </a:r>
            <a:r>
              <a:rPr lang="en-US" sz="4400" spc="-300" dirty="0" smtClean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from</a:t>
            </a:r>
            <a:r>
              <a:rPr lang="en-US" sz="4400" spc="-12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the simplicity and purity of the gospel.</a:t>
            </a:r>
          </a:p>
          <a:p>
            <a:pPr algn="ctr" eaLnBrk="1" hangingPunct="1">
              <a:lnSpc>
                <a:spcPct val="90000"/>
              </a:lnSpc>
            </a:pPr>
            <a:endParaRPr lang="en-US" sz="4400" dirty="0">
              <a:latin typeface="Calibri"/>
              <a:ea typeface="Helvetica CY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5452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18401" y="15875"/>
            <a:ext cx="6549737" cy="98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Final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Words</a:t>
            </a:r>
          </a:p>
          <a:p>
            <a:pPr>
              <a:lnSpc>
                <a:spcPct val="90000"/>
              </a:lnSpc>
            </a:pPr>
            <a:r>
              <a:rPr lang="en-US" sz="3200" i="1" cap="small" dirty="0" smtClean="0">
                <a:latin typeface="Cambria"/>
                <a:cs typeface="Cambria"/>
              </a:rPr>
              <a:t>The </a:t>
            </a:r>
            <a:r>
              <a:rPr lang="en-US" sz="3200" i="1" cap="small" dirty="0">
                <a:latin typeface="Cambria"/>
                <a:cs typeface="Cambria"/>
              </a:rPr>
              <a:t>Youth’s </a:t>
            </a:r>
            <a:r>
              <a:rPr lang="en-US" sz="3200" i="1" cap="small" dirty="0" smtClean="0">
                <a:latin typeface="Cambria"/>
                <a:cs typeface="Cambria"/>
              </a:rPr>
              <a:t>Instructor</a:t>
            </a:r>
            <a:r>
              <a:rPr lang="en-US" sz="3200" i="1" cap="small" dirty="0">
                <a:latin typeface="Cambria"/>
                <a:cs typeface="Cambria"/>
              </a:rPr>
              <a:t> </a:t>
            </a:r>
            <a:r>
              <a:rPr lang="en-US" sz="3200" dirty="0" smtClean="0">
                <a:latin typeface="Cambria"/>
                <a:cs typeface="Cambria"/>
              </a:rPr>
              <a:t>April </a:t>
            </a:r>
            <a:r>
              <a:rPr lang="en-US" sz="3200" dirty="0">
                <a:latin typeface="Cambria"/>
                <a:cs typeface="Cambria"/>
              </a:rPr>
              <a:t>5, </a:t>
            </a:r>
            <a:r>
              <a:rPr lang="en-US" sz="3200" dirty="0" smtClean="0">
                <a:latin typeface="Cambria"/>
                <a:cs typeface="Cambria"/>
              </a:rPr>
              <a:t>1900</a:t>
            </a:r>
            <a:endParaRPr lang="en-US" sz="320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97188"/>
            <a:ext cx="9144000" cy="558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400" spc="-50" dirty="0" smtClean="0">
                <a:latin typeface="Calibri Light"/>
                <a:ea typeface="Helvetica CY" charset="0"/>
                <a:cs typeface="Calibri Light"/>
              </a:rPr>
              <a:t>“THE APPEARANCE OF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Christ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to John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should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be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to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100" dirty="0" smtClean="0">
                <a:latin typeface="Calibri"/>
                <a:ea typeface="Helvetica CY" charset="0"/>
                <a:cs typeface="Calibri"/>
              </a:rPr>
              <a:t>all</a:t>
            </a:r>
            <a:r>
              <a:rPr lang="en-US" sz="4400" spc="-150" dirty="0" smtClean="0">
                <a:latin typeface="Calibri"/>
                <a:ea typeface="Helvetica CY" charset="0"/>
                <a:cs typeface="Calibri"/>
              </a:rPr>
              <a:t>...</a:t>
            </a:r>
            <a:r>
              <a:rPr lang="en-US" sz="4400" spc="-100" dirty="0" smtClean="0">
                <a:latin typeface="Calibri"/>
                <a:ea typeface="Helvetica CY" charset="0"/>
                <a:cs typeface="Calibri"/>
              </a:rPr>
              <a:t>an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evidence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that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150" dirty="0">
                <a:latin typeface="Calibri"/>
                <a:ea typeface="Helvetica CY" charset="0"/>
                <a:cs typeface="Calibri"/>
              </a:rPr>
              <a:t>we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have</a:t>
            </a:r>
            <a:r>
              <a:rPr lang="en-US" sz="4400" spc="-15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130" dirty="0">
                <a:latin typeface="Calibri"/>
                <a:ea typeface="Helvetica CY" charset="0"/>
                <a:cs typeface="Calibri"/>
              </a:rPr>
              <a:t>a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risen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Christ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.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It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should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give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living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power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to</a:t>
            </a:r>
            <a:r>
              <a:rPr lang="en-US" sz="4400" spc="-13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the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church.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At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times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dark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clouds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surround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God’s people. It seems as if oppression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and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persecution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would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extinguish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100" dirty="0">
                <a:latin typeface="Calibri"/>
                <a:ea typeface="Helvetica CY" charset="0"/>
                <a:cs typeface="Calibri"/>
              </a:rPr>
              <a:t>them</a:t>
            </a:r>
            <a:r>
              <a:rPr lang="en-US" sz="4400" spc="-150" dirty="0">
                <a:latin typeface="Calibri"/>
                <a:ea typeface="Helvetica CY" charset="0"/>
                <a:cs typeface="Calibri"/>
              </a:rPr>
              <a:t>.</a:t>
            </a:r>
            <a:r>
              <a:rPr lang="en-US" sz="4400" spc="-3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spc="-300" dirty="0" smtClean="0">
                <a:latin typeface="Calibri"/>
                <a:ea typeface="Helvetica CY" charset="0"/>
                <a:cs typeface="Calibri"/>
              </a:rPr>
              <a:t>...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The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darker the sky, the more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clear and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impressive are the beams of the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Sun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of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Righteousness, the risen </a:t>
            </a:r>
            <a:r>
              <a:rPr lang="en-US" sz="4400" dirty="0" err="1">
                <a:latin typeface="Calibri"/>
                <a:ea typeface="Helvetica CY" charset="0"/>
                <a:cs typeface="Calibri"/>
              </a:rPr>
              <a:t>Saviour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.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”</a:t>
            </a:r>
            <a:endParaRPr lang="en-US" sz="4400" dirty="0">
              <a:latin typeface="Calibri"/>
              <a:ea typeface="Helvetica CY" charset="0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18401" y="39688"/>
            <a:ext cx="4311956" cy="98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Among the Lampstands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latin typeface="Cambria"/>
                <a:cs typeface="Cambria"/>
              </a:rPr>
              <a:t>Presentation Record</a:t>
            </a:r>
            <a:endParaRPr lang="en-US" sz="3200" dirty="0">
              <a:latin typeface="Cambria"/>
              <a:cs typeface="Cambria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8140" y="1412776"/>
            <a:ext cx="8694340" cy="4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800" dirty="0">
                <a:latin typeface="Calibri"/>
                <a:cs typeface="Calibri"/>
              </a:rPr>
              <a:t>1</a:t>
            </a:r>
            <a:r>
              <a:rPr lang="en-US" sz="2800" b="1" dirty="0">
                <a:latin typeface="Calibri"/>
                <a:cs typeface="Calibri"/>
              </a:rPr>
              <a:t>. </a:t>
            </a:r>
            <a:r>
              <a:rPr lang="en-US" sz="2800" b="1" dirty="0" err="1" smtClean="0">
                <a:latin typeface="Calibri"/>
                <a:cs typeface="Calibri"/>
              </a:rPr>
              <a:t>Montevilla</a:t>
            </a:r>
            <a:r>
              <a:rPr lang="en-US" sz="2800" b="1" dirty="0" smtClean="0">
                <a:latin typeface="Calibri"/>
                <a:cs typeface="Calibri"/>
              </a:rPr>
              <a:t> </a:t>
            </a:r>
            <a:r>
              <a:rPr lang="en-US" sz="2800" b="1" dirty="0" err="1" smtClean="0">
                <a:latin typeface="Calibri"/>
                <a:cs typeface="Calibri"/>
              </a:rPr>
              <a:t>Bilibiran</a:t>
            </a:r>
            <a:r>
              <a:rPr lang="en-US" sz="2800" b="1" dirty="0" smtClean="0">
                <a:latin typeface="Calibri"/>
                <a:cs typeface="Calibri"/>
              </a:rPr>
              <a:t> </a:t>
            </a:r>
            <a:r>
              <a:rPr lang="en-US" sz="2800" b="1" dirty="0" err="1" smtClean="0">
                <a:latin typeface="Calibri"/>
                <a:cs typeface="Calibri"/>
              </a:rPr>
              <a:t>Binangonan</a:t>
            </a:r>
            <a:r>
              <a:rPr lang="en-US" sz="2800" b="1" dirty="0" smtClean="0">
                <a:latin typeface="Calibri"/>
                <a:cs typeface="Calibri"/>
              </a:rPr>
              <a:t> SSL </a:t>
            </a:r>
            <a:r>
              <a:rPr lang="en-US" sz="2800" dirty="0" smtClean="0">
                <a:latin typeface="Calibri"/>
                <a:cs typeface="Calibri"/>
              </a:rPr>
              <a:t>12 Jan 19</a:t>
            </a:r>
            <a:endParaRPr lang="en-US" sz="28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419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729738" y="30163"/>
            <a:ext cx="4203062" cy="98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The Book of Revelation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latin typeface="Cambria"/>
                <a:cs typeface="Cambria"/>
              </a:rPr>
              <a:t>Contents</a:t>
            </a:r>
            <a:endParaRPr lang="en-US" sz="3200" dirty="0">
              <a:latin typeface="Cambria"/>
              <a:cs typeface="Cambria"/>
            </a:endParaRPr>
          </a:p>
        </p:txBody>
      </p:sp>
      <p:sp>
        <p:nvSpPr>
          <p:cNvPr id="20483" name="Rectangle 10"/>
          <p:cNvSpPr>
            <a:spLocks noChangeArrowheads="1"/>
          </p:cNvSpPr>
          <p:nvPr/>
        </p:nvSpPr>
        <p:spPr bwMode="auto">
          <a:xfrm>
            <a:off x="611560" y="1295400"/>
            <a:ext cx="8532440" cy="550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tabLst>
                <a:tab pos="8440738" algn="r"/>
              </a:tabLst>
            </a:pPr>
            <a:r>
              <a:rPr lang="en-US" sz="3000" b="1" dirty="0">
                <a:latin typeface="Calibri"/>
                <a:cs typeface="Calibri"/>
              </a:rPr>
              <a:t>  </a:t>
            </a:r>
            <a:r>
              <a:rPr lang="en-US" sz="3000" spc="100" dirty="0">
                <a:latin typeface="Calibri"/>
                <a:cs typeface="Calibri"/>
              </a:rPr>
              <a:t>1 The Gospel From </a:t>
            </a:r>
            <a:r>
              <a:rPr lang="en-US" sz="3000" spc="100" dirty="0" smtClean="0">
                <a:latin typeface="Calibri"/>
                <a:cs typeface="Calibri"/>
              </a:rPr>
              <a:t>Patmos</a:t>
            </a:r>
          </a:p>
          <a:p>
            <a:pPr>
              <a:lnSpc>
                <a:spcPct val="90000"/>
              </a:lnSpc>
              <a:tabLst>
                <a:tab pos="8440738" algn="r"/>
              </a:tabLst>
            </a:pPr>
            <a:r>
              <a:rPr lang="en-US" sz="3000" spc="100" dirty="0">
                <a:latin typeface="Calibri"/>
                <a:cs typeface="Calibri"/>
              </a:rPr>
              <a:t> </a:t>
            </a:r>
            <a:r>
              <a:rPr lang="en-US" sz="3000" spc="100" dirty="0" smtClean="0">
                <a:latin typeface="Calibri"/>
                <a:cs typeface="Calibri"/>
              </a:rPr>
              <a:t> </a:t>
            </a:r>
            <a:r>
              <a:rPr lang="en-US" sz="3000" spc="100" dirty="0" smtClean="0">
                <a:solidFill>
                  <a:schemeClr val="tx2"/>
                </a:solidFill>
                <a:latin typeface="Calibri"/>
                <a:cs typeface="Calibri"/>
              </a:rPr>
              <a:t>2 </a:t>
            </a:r>
            <a:r>
              <a:rPr lang="en-US" sz="3000" spc="100" dirty="0">
                <a:solidFill>
                  <a:schemeClr val="tx2"/>
                </a:solidFill>
                <a:latin typeface="Calibri"/>
                <a:cs typeface="Calibri"/>
              </a:rPr>
              <a:t>Among the </a:t>
            </a:r>
            <a:r>
              <a:rPr lang="en-US" sz="3000" spc="100" dirty="0" smtClean="0">
                <a:solidFill>
                  <a:schemeClr val="tx2"/>
                </a:solidFill>
                <a:latin typeface="Calibri"/>
                <a:cs typeface="Calibri"/>
              </a:rPr>
              <a:t>Lampstands</a:t>
            </a:r>
          </a:p>
          <a:p>
            <a:pPr>
              <a:lnSpc>
                <a:spcPct val="90000"/>
              </a:lnSpc>
              <a:tabLst>
                <a:tab pos="8440738" algn="r"/>
              </a:tabLst>
            </a:pPr>
            <a:r>
              <a:rPr lang="en-US" sz="3000" spc="100" dirty="0">
                <a:latin typeface="Calibri"/>
                <a:cs typeface="Calibri"/>
              </a:rPr>
              <a:t> </a:t>
            </a:r>
            <a:r>
              <a:rPr lang="en-US" sz="3000" spc="100" dirty="0" smtClean="0">
                <a:latin typeface="Calibri"/>
                <a:cs typeface="Calibri"/>
              </a:rPr>
              <a:t> 3 </a:t>
            </a:r>
            <a:r>
              <a:rPr lang="en-US" sz="3000" spc="100" dirty="0">
                <a:latin typeface="Calibri"/>
                <a:cs typeface="Calibri"/>
              </a:rPr>
              <a:t>Jesus’ Messages to the Seven </a:t>
            </a:r>
            <a:r>
              <a:rPr lang="en-US" sz="3000" spc="100" dirty="0" smtClean="0">
                <a:latin typeface="Calibri"/>
                <a:cs typeface="Calibri"/>
              </a:rPr>
              <a:t>Churches</a:t>
            </a:r>
          </a:p>
          <a:p>
            <a:pPr>
              <a:lnSpc>
                <a:spcPct val="90000"/>
              </a:lnSpc>
              <a:tabLst>
                <a:tab pos="8440738" algn="r"/>
              </a:tabLst>
            </a:pPr>
            <a:r>
              <a:rPr lang="en-US" sz="3000" spc="100" dirty="0">
                <a:latin typeface="Calibri"/>
                <a:cs typeface="Calibri"/>
              </a:rPr>
              <a:t> </a:t>
            </a:r>
            <a:r>
              <a:rPr lang="en-US" sz="3000" spc="100" dirty="0" smtClean="0">
                <a:latin typeface="Calibri"/>
                <a:cs typeface="Calibri"/>
              </a:rPr>
              <a:t> 4 </a:t>
            </a:r>
            <a:r>
              <a:rPr lang="en-US" sz="3000" spc="100" dirty="0">
                <a:latin typeface="Calibri"/>
                <a:cs typeface="Calibri"/>
              </a:rPr>
              <a:t>Worthy Is the </a:t>
            </a:r>
            <a:r>
              <a:rPr lang="en-US" sz="3000" spc="100" dirty="0" smtClean="0">
                <a:latin typeface="Calibri"/>
                <a:cs typeface="Calibri"/>
              </a:rPr>
              <a:t>Lamb</a:t>
            </a:r>
          </a:p>
          <a:p>
            <a:pPr>
              <a:lnSpc>
                <a:spcPct val="90000"/>
              </a:lnSpc>
              <a:tabLst>
                <a:tab pos="8440738" algn="r"/>
              </a:tabLst>
            </a:pPr>
            <a:r>
              <a:rPr lang="en-US" sz="3000" spc="100" dirty="0">
                <a:latin typeface="Calibri"/>
                <a:cs typeface="Calibri"/>
              </a:rPr>
              <a:t> </a:t>
            </a:r>
            <a:r>
              <a:rPr lang="en-US" sz="3000" spc="100" dirty="0" smtClean="0">
                <a:latin typeface="Calibri"/>
                <a:cs typeface="Calibri"/>
              </a:rPr>
              <a:t> 5 </a:t>
            </a:r>
            <a:r>
              <a:rPr lang="en-US" sz="3000" spc="100" dirty="0">
                <a:latin typeface="Calibri"/>
                <a:cs typeface="Calibri"/>
              </a:rPr>
              <a:t>The Seven </a:t>
            </a:r>
            <a:r>
              <a:rPr lang="en-US" sz="3000" spc="100" dirty="0" smtClean="0">
                <a:latin typeface="Calibri"/>
                <a:cs typeface="Calibri"/>
              </a:rPr>
              <a:t>Seals</a:t>
            </a:r>
          </a:p>
          <a:p>
            <a:pPr>
              <a:lnSpc>
                <a:spcPct val="90000"/>
              </a:lnSpc>
              <a:tabLst>
                <a:tab pos="8440738" algn="r"/>
              </a:tabLst>
            </a:pPr>
            <a:r>
              <a:rPr lang="en-US" sz="3000" spc="100" dirty="0">
                <a:latin typeface="Calibri"/>
                <a:cs typeface="Calibri"/>
              </a:rPr>
              <a:t> </a:t>
            </a:r>
            <a:r>
              <a:rPr lang="en-US" sz="3000" spc="100" dirty="0" smtClean="0">
                <a:latin typeface="Calibri"/>
                <a:cs typeface="Calibri"/>
              </a:rPr>
              <a:t> 6 </a:t>
            </a:r>
            <a:r>
              <a:rPr lang="en-US" sz="3000" spc="100" dirty="0">
                <a:latin typeface="Calibri"/>
                <a:cs typeface="Calibri"/>
              </a:rPr>
              <a:t>The Sealed People of </a:t>
            </a:r>
            <a:r>
              <a:rPr lang="en-US" sz="3000" spc="100" dirty="0" smtClean="0">
                <a:latin typeface="Calibri"/>
                <a:cs typeface="Calibri"/>
              </a:rPr>
              <a:t>God</a:t>
            </a:r>
          </a:p>
          <a:p>
            <a:pPr>
              <a:lnSpc>
                <a:spcPct val="90000"/>
              </a:lnSpc>
              <a:tabLst>
                <a:tab pos="8440738" algn="r"/>
              </a:tabLst>
            </a:pPr>
            <a:r>
              <a:rPr lang="en-US" sz="3000" spc="100" dirty="0">
                <a:latin typeface="Calibri"/>
                <a:cs typeface="Calibri"/>
              </a:rPr>
              <a:t> </a:t>
            </a:r>
            <a:r>
              <a:rPr lang="en-US" sz="3000" spc="100" dirty="0" smtClean="0">
                <a:latin typeface="Calibri"/>
                <a:cs typeface="Calibri"/>
              </a:rPr>
              <a:t> 7 </a:t>
            </a:r>
            <a:r>
              <a:rPr lang="en-US" sz="3000" spc="100" dirty="0">
                <a:latin typeface="Calibri"/>
                <a:cs typeface="Calibri"/>
              </a:rPr>
              <a:t>The Seven </a:t>
            </a:r>
            <a:r>
              <a:rPr lang="en-US" sz="3000" spc="100" dirty="0" smtClean="0">
                <a:latin typeface="Calibri"/>
                <a:cs typeface="Calibri"/>
              </a:rPr>
              <a:t>Trumpets</a:t>
            </a:r>
          </a:p>
          <a:p>
            <a:pPr>
              <a:lnSpc>
                <a:spcPct val="90000"/>
              </a:lnSpc>
              <a:tabLst>
                <a:tab pos="8440738" algn="r"/>
              </a:tabLst>
            </a:pPr>
            <a:r>
              <a:rPr lang="en-US" sz="3000" spc="100" dirty="0">
                <a:latin typeface="Calibri"/>
                <a:cs typeface="Calibri"/>
              </a:rPr>
              <a:t> </a:t>
            </a:r>
            <a:r>
              <a:rPr lang="en-US" sz="3000" spc="100" dirty="0" smtClean="0">
                <a:latin typeface="Calibri"/>
                <a:cs typeface="Calibri"/>
              </a:rPr>
              <a:t> 8 </a:t>
            </a:r>
            <a:r>
              <a:rPr lang="en-US" sz="3000" spc="100" dirty="0">
                <a:latin typeface="Calibri"/>
                <a:cs typeface="Calibri"/>
              </a:rPr>
              <a:t>Satan, a Defeated </a:t>
            </a:r>
            <a:r>
              <a:rPr lang="en-US" sz="3000" spc="100" dirty="0" smtClean="0">
                <a:latin typeface="Calibri"/>
                <a:cs typeface="Calibri"/>
              </a:rPr>
              <a:t>Enemy</a:t>
            </a:r>
          </a:p>
          <a:p>
            <a:pPr>
              <a:lnSpc>
                <a:spcPct val="90000"/>
              </a:lnSpc>
              <a:tabLst>
                <a:tab pos="8440738" algn="r"/>
              </a:tabLst>
            </a:pPr>
            <a:r>
              <a:rPr lang="en-US" sz="3000" spc="100" dirty="0">
                <a:latin typeface="Calibri"/>
                <a:cs typeface="Calibri"/>
              </a:rPr>
              <a:t> </a:t>
            </a:r>
            <a:r>
              <a:rPr lang="en-US" sz="3000" spc="100" dirty="0" smtClean="0">
                <a:latin typeface="Calibri"/>
                <a:cs typeface="Calibri"/>
              </a:rPr>
              <a:t> 9 </a:t>
            </a:r>
            <a:r>
              <a:rPr lang="en-US" sz="3000" spc="100" dirty="0">
                <a:latin typeface="Calibri"/>
                <a:cs typeface="Calibri"/>
              </a:rPr>
              <a:t>Satan and His </a:t>
            </a:r>
            <a:r>
              <a:rPr lang="en-US" sz="3000" spc="100" dirty="0" smtClean="0">
                <a:latin typeface="Calibri"/>
                <a:cs typeface="Calibri"/>
              </a:rPr>
              <a:t>Allies</a:t>
            </a:r>
            <a:endParaRPr lang="en-US" sz="3000" spc="100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  <a:tabLst>
                <a:tab pos="8440738" algn="r"/>
              </a:tabLst>
            </a:pPr>
            <a:r>
              <a:rPr lang="en-US" sz="3000" spc="100" dirty="0">
                <a:latin typeface="Calibri"/>
                <a:cs typeface="Calibri"/>
              </a:rPr>
              <a:t>10 God’s Everlasting </a:t>
            </a:r>
            <a:r>
              <a:rPr lang="en-US" sz="3000" spc="100" dirty="0" smtClean="0">
                <a:latin typeface="Calibri"/>
                <a:cs typeface="Calibri"/>
              </a:rPr>
              <a:t>Gospel</a:t>
            </a:r>
          </a:p>
          <a:p>
            <a:pPr>
              <a:lnSpc>
                <a:spcPct val="90000"/>
              </a:lnSpc>
              <a:tabLst>
                <a:tab pos="8440738" algn="r"/>
              </a:tabLst>
            </a:pPr>
            <a:r>
              <a:rPr lang="en-US" sz="3000" spc="100" dirty="0" smtClean="0">
                <a:latin typeface="Calibri"/>
                <a:cs typeface="Calibri"/>
              </a:rPr>
              <a:t>11 </a:t>
            </a:r>
            <a:r>
              <a:rPr lang="en-US" sz="3000" spc="100" dirty="0">
                <a:latin typeface="Calibri"/>
                <a:cs typeface="Calibri"/>
              </a:rPr>
              <a:t>The Seven Last </a:t>
            </a:r>
            <a:r>
              <a:rPr lang="en-US" sz="3000" spc="100" dirty="0" smtClean="0">
                <a:latin typeface="Calibri"/>
                <a:cs typeface="Calibri"/>
              </a:rPr>
              <a:t>Plagues</a:t>
            </a:r>
          </a:p>
          <a:p>
            <a:pPr>
              <a:lnSpc>
                <a:spcPct val="90000"/>
              </a:lnSpc>
              <a:tabLst>
                <a:tab pos="8440738" algn="r"/>
              </a:tabLst>
            </a:pPr>
            <a:r>
              <a:rPr lang="en-US" sz="3000" spc="100" dirty="0" smtClean="0">
                <a:latin typeface="Calibri"/>
                <a:cs typeface="Calibri"/>
              </a:rPr>
              <a:t>12 </a:t>
            </a:r>
            <a:r>
              <a:rPr lang="en-US" sz="3000" spc="100" dirty="0">
                <a:latin typeface="Calibri"/>
                <a:cs typeface="Calibri"/>
              </a:rPr>
              <a:t>Judgment on </a:t>
            </a:r>
            <a:r>
              <a:rPr lang="en-US" sz="3000" spc="100" dirty="0" smtClean="0">
                <a:latin typeface="Calibri"/>
                <a:cs typeface="Calibri"/>
              </a:rPr>
              <a:t>Babylon</a:t>
            </a:r>
          </a:p>
          <a:p>
            <a:pPr>
              <a:lnSpc>
                <a:spcPct val="90000"/>
              </a:lnSpc>
              <a:tabLst>
                <a:tab pos="8440738" algn="r"/>
              </a:tabLst>
            </a:pPr>
            <a:r>
              <a:rPr lang="en-US" sz="3000" spc="100" dirty="0" smtClean="0">
                <a:latin typeface="Calibri"/>
                <a:cs typeface="Calibri"/>
              </a:rPr>
              <a:t>13 </a:t>
            </a:r>
            <a:r>
              <a:rPr lang="en-US" sz="3000" spc="100" dirty="0">
                <a:latin typeface="Calibri"/>
                <a:cs typeface="Calibri"/>
              </a:rPr>
              <a:t>“I Make All Things New</a:t>
            </a:r>
            <a:r>
              <a:rPr lang="en-US" sz="3000" spc="100" dirty="0" smtClean="0">
                <a:latin typeface="Calibri"/>
                <a:cs typeface="Calibri"/>
              </a:rPr>
              <a:t>”</a:t>
            </a:r>
            <a:endParaRPr lang="en-US" sz="3000" b="1" spc="100" dirty="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29738" y="36513"/>
            <a:ext cx="4203062" cy="96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Book of Revelation</a:t>
            </a: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/>
                <a:cs typeface="Cambria"/>
              </a:rPr>
              <a:t>Our Goal</a:t>
            </a:r>
            <a:endParaRPr lang="en-US" sz="3200" dirty="0">
              <a:solidFill>
                <a:srgbClr val="C0C0C0"/>
              </a:solidFill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535864"/>
            <a:ext cx="9144000" cy="254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400" spc="-50" dirty="0" smtClean="0">
                <a:latin typeface="Calibri Light"/>
                <a:ea typeface="Helvetica CY" charset="0"/>
                <a:cs typeface="Calibri Light"/>
              </a:rPr>
              <a:t>TO DISCOVER FOR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yourselves the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things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that you need to hear, and heed,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as we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await the coming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of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our Lord Jesus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Christ.</a:t>
            </a:r>
          </a:p>
        </p:txBody>
      </p:sp>
    </p:spTree>
    <p:extLst>
      <p:ext uri="{BB962C8B-B14F-4D97-AF65-F5344CB8AC3E}">
        <p14:creationId xmlns:p14="http://schemas.microsoft.com/office/powerpoint/2010/main" val="267942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729738" y="26988"/>
            <a:ext cx="4203062" cy="96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2700000" algn="ctr" rotWithShape="0">
              <a:schemeClr val="bg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Book of Revelation</a:t>
            </a:r>
          </a:p>
          <a:p>
            <a:pPr>
              <a:lnSpc>
                <a:spcPct val="85000"/>
              </a:lnSpc>
            </a:pPr>
            <a:r>
              <a:rPr lang="en-US" sz="3200" dirty="0" smtClean="0">
                <a:latin typeface="Cambria"/>
                <a:cs typeface="Cambria"/>
              </a:rPr>
              <a:t>Lesson 2, January 12</a:t>
            </a:r>
            <a:endParaRPr lang="en-US" sz="3200" dirty="0">
              <a:latin typeface="Cambria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76400"/>
            <a:ext cx="91440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spc="-15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Among </a:t>
            </a:r>
            <a:r>
              <a:rPr lang="en-US" sz="5400" i="1" spc="-15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the</a:t>
            </a:r>
            <a:r>
              <a:rPr lang="en-US" sz="5400" spc="-15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 </a:t>
            </a:r>
            <a:r>
              <a:rPr lang="en-US" sz="8000" spc="-15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Lampstands</a:t>
            </a:r>
            <a:endParaRPr lang="en-US" sz="8000" spc="-150" dirty="0">
              <a:effectLst>
                <a:outerShdw blurRad="38100" dist="38100" dir="2700000" algn="tl">
                  <a:srgbClr val="000000"/>
                </a:outerShdw>
              </a:effectLst>
              <a:latin typeface="Cambria"/>
              <a:cs typeface="Cambria"/>
            </a:endParaRPr>
          </a:p>
        </p:txBody>
      </p:sp>
      <p:pic>
        <p:nvPicPr>
          <p:cNvPr id="3" name="Picture 2" descr=" 19.1Q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3386672"/>
            <a:ext cx="6117336" cy="27066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uiExpand="1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18401" y="26988"/>
            <a:ext cx="4311956" cy="98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Among the Lampstands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latin typeface="Cambria"/>
                <a:cs typeface="Cambria"/>
              </a:rPr>
              <a:t>Key Text   </a:t>
            </a:r>
            <a:endParaRPr lang="en-US" sz="3200" dirty="0">
              <a:latin typeface="Cambria"/>
              <a:cs typeface="Cambria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1268760"/>
            <a:ext cx="9144000" cy="380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15000"/>
              </a:spcBef>
            </a:pPr>
            <a:r>
              <a:rPr lang="en-US" sz="3600" dirty="0" smtClean="0">
                <a:latin typeface="Cambria"/>
                <a:cs typeface="Cambria"/>
              </a:rPr>
              <a:t>Revelation 2:7 </a:t>
            </a:r>
            <a:r>
              <a:rPr lang="en-US" sz="3600" cap="small" dirty="0" err="1" smtClean="0">
                <a:latin typeface="Cambria"/>
                <a:cs typeface="Cambria"/>
              </a:rPr>
              <a:t>nkjv</a:t>
            </a:r>
            <a:endParaRPr lang="en-US" sz="3600" cap="small" dirty="0">
              <a:latin typeface="Cambria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dirty="0" smtClean="0">
                <a:latin typeface="Calibri Light"/>
                <a:ea typeface="Helvetica CY" charset="0"/>
                <a:cs typeface="Calibri Light"/>
              </a:rPr>
              <a:t>“ ‘</a:t>
            </a:r>
            <a:r>
              <a:rPr lang="en-US" sz="4400" cap="all" spc="-50" dirty="0" smtClean="0">
                <a:latin typeface="Calibri Light"/>
                <a:ea typeface="Helvetica CY" charset="0"/>
                <a:cs typeface="Calibri Light"/>
              </a:rPr>
              <a:t>HE WHO HAS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an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ear, let him hear what the Spirit says to the churches.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To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him who overcomes I will give to eat from the tree of life, which is in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the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midst of the Paradise of God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.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’ ”</a:t>
            </a:r>
            <a:endParaRPr lang="en-US" sz="4400" dirty="0">
              <a:latin typeface="Calibri"/>
              <a:ea typeface="Helvetica CY" charset="0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72048" y="42863"/>
            <a:ext cx="4311956" cy="98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Among the Lampstands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latin typeface="Cambria"/>
                <a:cs typeface="Cambria"/>
              </a:rPr>
              <a:t>Initial Words</a:t>
            </a:r>
            <a:endParaRPr lang="en-US" sz="3200" dirty="0">
              <a:solidFill>
                <a:srgbClr val="C0C0C0"/>
              </a:solidFill>
              <a:latin typeface="Cambria"/>
              <a:cs typeface="Cambria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363855"/>
            <a:ext cx="9144000" cy="436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400" dirty="0" smtClean="0">
                <a:latin typeface="Calibri Light"/>
                <a:ea typeface="Helvetica CY" charset="0"/>
                <a:cs typeface="Calibri Light"/>
              </a:rPr>
              <a:t>IN ADDITION TO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introducing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Christ’s ministry in the heavenly sanctuary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,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we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will begin looking at the first of His seven special messages to His church, addressed collectively to the seven churches in Asia, but which also have meaning for us today. </a:t>
            </a:r>
            <a:endParaRPr lang="en-US" sz="4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18401" y="39688"/>
            <a:ext cx="4311956" cy="98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Among the Lampstands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latin typeface="Cambria"/>
                <a:cs typeface="Cambria"/>
              </a:rPr>
              <a:t>Quick </a:t>
            </a:r>
            <a:r>
              <a:rPr lang="en-US" sz="3200" dirty="0">
                <a:latin typeface="Cambria"/>
                <a:cs typeface="Cambria"/>
              </a:rPr>
              <a:t>Look 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03648" y="1676400"/>
            <a:ext cx="8136904" cy="406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dirty="0">
                <a:latin typeface="Calibri"/>
                <a:cs typeface="Calibri"/>
              </a:rPr>
              <a:t>1. </a:t>
            </a:r>
            <a:r>
              <a:rPr lang="en-US" sz="4400" dirty="0" smtClean="0">
                <a:latin typeface="Calibri"/>
                <a:cs typeface="Calibri"/>
              </a:rPr>
              <a:t>Christ on </a:t>
            </a:r>
            <a:r>
              <a:rPr lang="en-US" sz="4400" b="1" spc="100" dirty="0" smtClean="0">
                <a:latin typeface="Calibri"/>
                <a:ea typeface="Helvetica CY" charset="0"/>
                <a:cs typeface="Calibri"/>
              </a:rPr>
              <a:t>Patmos</a:t>
            </a:r>
            <a:r>
              <a:rPr lang="en-US" sz="4400" b="1" dirty="0" smtClean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	 </a:t>
            </a:r>
            <a:r>
              <a:rPr lang="en-US" sz="4400" dirty="0" smtClean="0">
                <a:latin typeface="Calibri"/>
                <a:cs typeface="Calibri"/>
              </a:rPr>
              <a:t>	 		 </a:t>
            </a:r>
            <a:r>
              <a:rPr lang="en-US" sz="4400" i="1" dirty="0" smtClean="0">
                <a:latin typeface="Calibri"/>
                <a:cs typeface="Calibri"/>
              </a:rPr>
              <a:t>(Revelation 1:9-13)</a:t>
            </a:r>
            <a:endParaRPr lang="en-US" sz="4400" i="1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dirty="0">
                <a:latin typeface="Calibri"/>
                <a:cs typeface="Calibri"/>
              </a:rPr>
              <a:t>2. </a:t>
            </a:r>
            <a:r>
              <a:rPr lang="en-US" sz="4400" b="1" spc="100" dirty="0" smtClean="0">
                <a:latin typeface="Calibri"/>
                <a:ea typeface="Helvetica CY" charset="0"/>
                <a:cs typeface="Calibri"/>
              </a:rPr>
              <a:t>Messages </a:t>
            </a:r>
            <a:r>
              <a:rPr lang="en-US" sz="4400" dirty="0" smtClean="0">
                <a:latin typeface="Calibri"/>
                <a:cs typeface="Calibri"/>
              </a:rPr>
              <a:t>Then and Now </a:t>
            </a:r>
            <a:r>
              <a:rPr lang="en-US" sz="4400" b="1" spc="100" dirty="0" smtClean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b="1" dirty="0" smtClean="0">
                <a:latin typeface="Calibri"/>
                <a:ea typeface="Helvetica CY" charset="0"/>
                <a:cs typeface="Calibri"/>
              </a:rPr>
              <a:t>                                </a:t>
            </a:r>
            <a:r>
              <a:rPr lang="en-US" sz="4400" dirty="0">
                <a:latin typeface="Calibri"/>
                <a:cs typeface="Calibri"/>
              </a:rPr>
              <a:t>	 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i="1" dirty="0" smtClean="0">
                <a:latin typeface="Calibri"/>
                <a:cs typeface="Calibri"/>
              </a:rPr>
              <a:t>(</a:t>
            </a:r>
            <a:r>
              <a:rPr lang="en-US" sz="4400" i="1" dirty="0">
                <a:latin typeface="Calibri"/>
                <a:cs typeface="Calibri"/>
              </a:rPr>
              <a:t>Revelation 1</a:t>
            </a:r>
            <a:r>
              <a:rPr lang="en-US" sz="4400" i="1" dirty="0" smtClean="0">
                <a:latin typeface="Calibri"/>
                <a:cs typeface="Calibri"/>
              </a:rPr>
              <a:t>:11)</a:t>
            </a:r>
            <a:endParaRPr lang="en-US" sz="4400" i="1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dirty="0">
                <a:latin typeface="Calibri"/>
                <a:cs typeface="Calibri"/>
              </a:rPr>
              <a:t>3. </a:t>
            </a:r>
            <a:r>
              <a:rPr lang="en-US" sz="4400" dirty="0" smtClean="0">
                <a:latin typeface="Calibri"/>
                <a:cs typeface="Calibri"/>
              </a:rPr>
              <a:t>Message to the Church in 	  	 </a:t>
            </a:r>
            <a:r>
              <a:rPr lang="en-US" sz="4400" b="1" spc="100" dirty="0" smtClean="0">
                <a:latin typeface="Calibri"/>
                <a:ea typeface="Helvetica CY" charset="0"/>
                <a:cs typeface="Calibri"/>
              </a:rPr>
              <a:t>Ephesus</a:t>
            </a:r>
            <a:r>
              <a:rPr lang="en-US" sz="4400" b="1" dirty="0" smtClean="0">
                <a:latin typeface="Calibri"/>
                <a:ea typeface="Helvetica CY" charset="0"/>
                <a:cs typeface="Calibri"/>
              </a:rPr>
              <a:t> </a:t>
            </a:r>
            <a:r>
              <a:rPr lang="en-US" sz="4400" i="1" dirty="0">
                <a:latin typeface="Calibri"/>
                <a:cs typeface="Calibri"/>
              </a:rPr>
              <a:t>(Revelation </a:t>
            </a:r>
            <a:r>
              <a:rPr lang="en-US" sz="4400" i="1" dirty="0" smtClean="0">
                <a:latin typeface="Calibri"/>
                <a:cs typeface="Calibri"/>
              </a:rPr>
              <a:t>2:2-4)</a:t>
            </a:r>
            <a:endParaRPr lang="en-US" sz="4400" i="1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 autoUpdateAnimBg="0" advAuto="1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18401" y="42863"/>
            <a:ext cx="4311956" cy="98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Among the Lampstands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latin typeface="Cambria"/>
                <a:cs typeface="Cambria"/>
              </a:rPr>
              <a:t>1</a:t>
            </a:r>
            <a:r>
              <a:rPr lang="en-US" sz="3200" dirty="0">
                <a:latin typeface="Cambria"/>
                <a:cs typeface="Cambria"/>
              </a:rPr>
              <a:t>. </a:t>
            </a:r>
            <a:r>
              <a:rPr lang="en-US" sz="3200" dirty="0" smtClean="0">
                <a:latin typeface="Cambria"/>
                <a:cs typeface="Cambria"/>
              </a:rPr>
              <a:t>Christ on Patmos</a:t>
            </a:r>
            <a:endParaRPr lang="en-US" sz="3200" dirty="0">
              <a:latin typeface="Cambria"/>
              <a:cs typeface="Cambr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502" y="1183798"/>
            <a:ext cx="2613634" cy="36853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3131840" y="1124744"/>
            <a:ext cx="2736304" cy="38164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54633"/>
            <a:ext cx="9144000" cy="568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dirty="0" smtClean="0">
                <a:latin typeface="Cambria"/>
                <a:cs typeface="Cambria"/>
              </a:rPr>
              <a:t>Revelation 1:9-13 </a:t>
            </a:r>
            <a:r>
              <a:rPr lang="en-US" cap="small" dirty="0" err="1" smtClean="0">
                <a:latin typeface="Cambria"/>
                <a:cs typeface="Cambria"/>
              </a:rPr>
              <a:t>nkjv</a:t>
            </a:r>
            <a:endParaRPr lang="en-US" cap="small" dirty="0">
              <a:latin typeface="Cambria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dirty="0" smtClean="0">
                <a:latin typeface="Calibri Light"/>
                <a:cs typeface="Calibri Light"/>
              </a:rPr>
              <a:t>“</a:t>
            </a:r>
            <a:r>
              <a:rPr lang="en-US" sz="4400" spc="-50" dirty="0" smtClean="0">
                <a:latin typeface="Calibri Light"/>
                <a:cs typeface="Calibri Light"/>
              </a:rPr>
              <a:t>I, JOHN...WAS </a:t>
            </a:r>
            <a:r>
              <a:rPr lang="en-US" sz="4400" dirty="0" smtClean="0">
                <a:latin typeface="Calibri"/>
                <a:cs typeface="Calibri"/>
              </a:rPr>
              <a:t>on </a:t>
            </a:r>
            <a:r>
              <a:rPr lang="en-US" sz="4400" dirty="0">
                <a:latin typeface="Calibri"/>
                <a:cs typeface="Calibri"/>
              </a:rPr>
              <a:t>the island that is </a:t>
            </a:r>
            <a:r>
              <a:rPr lang="en-US" sz="4400" spc="-100" dirty="0">
                <a:latin typeface="Calibri"/>
                <a:cs typeface="Calibri"/>
              </a:rPr>
              <a:t>called </a:t>
            </a:r>
            <a:r>
              <a:rPr lang="en-US" sz="4400" spc="-100" dirty="0" smtClean="0">
                <a:latin typeface="Calibri"/>
                <a:cs typeface="Calibri"/>
              </a:rPr>
              <a:t>Patmos</a:t>
            </a:r>
            <a:r>
              <a:rPr lang="en-US" sz="4400" spc="-150" dirty="0" smtClean="0">
                <a:latin typeface="Calibri"/>
                <a:cs typeface="Calibri"/>
              </a:rPr>
              <a:t>.... </a:t>
            </a:r>
            <a:r>
              <a:rPr lang="en-US" sz="4400" spc="-100" dirty="0" smtClean="0">
                <a:latin typeface="Calibri"/>
                <a:cs typeface="Calibri"/>
              </a:rPr>
              <a:t>I </a:t>
            </a:r>
            <a:r>
              <a:rPr lang="en-US" sz="4400" spc="-100" dirty="0">
                <a:latin typeface="Calibri"/>
                <a:cs typeface="Calibri"/>
              </a:rPr>
              <a:t>was in the Spirit on the </a:t>
            </a:r>
            <a:r>
              <a:rPr lang="en-US" sz="4400" dirty="0">
                <a:latin typeface="Calibri"/>
                <a:cs typeface="Calibri"/>
              </a:rPr>
              <a:t>Lord’s </a:t>
            </a:r>
            <a:r>
              <a:rPr lang="en-US" sz="4400" dirty="0" smtClean="0">
                <a:latin typeface="Calibri"/>
                <a:cs typeface="Calibri"/>
              </a:rPr>
              <a:t>Day..</a:t>
            </a:r>
            <a:r>
              <a:rPr lang="en-US" sz="4400" dirty="0">
                <a:latin typeface="Calibri"/>
                <a:cs typeface="Calibri"/>
              </a:rPr>
              <a:t>.. I saw seven golden </a:t>
            </a:r>
            <a:r>
              <a:rPr lang="en-US" sz="4400" dirty="0" smtClean="0">
                <a:latin typeface="Calibri"/>
                <a:cs typeface="Calibri"/>
              </a:rPr>
              <a:t>lamp-stands</a:t>
            </a:r>
            <a:r>
              <a:rPr lang="en-US" sz="4400" dirty="0">
                <a:latin typeface="Calibri"/>
                <a:cs typeface="Calibri"/>
              </a:rPr>
              <a:t>, </a:t>
            </a:r>
            <a:r>
              <a:rPr lang="en-US" sz="4400" dirty="0" smtClean="0">
                <a:latin typeface="Calibri"/>
                <a:cs typeface="Calibri"/>
              </a:rPr>
              <a:t>and </a:t>
            </a:r>
            <a:r>
              <a:rPr lang="en-US" sz="4400" dirty="0">
                <a:latin typeface="Calibri"/>
                <a:cs typeface="Calibri"/>
              </a:rPr>
              <a:t>in the midst of the seven lampstands One like the Son of Man</a:t>
            </a:r>
            <a:r>
              <a:rPr lang="en-US" sz="4400" dirty="0" smtClean="0">
                <a:latin typeface="Calibri"/>
                <a:cs typeface="Calibri"/>
              </a:rPr>
              <a:t>,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clothed </a:t>
            </a:r>
            <a:r>
              <a:rPr lang="en-US" sz="4400" dirty="0">
                <a:latin typeface="Calibri"/>
                <a:cs typeface="Calibri"/>
              </a:rPr>
              <a:t>with a garment down to the feet and girded about the chest </a:t>
            </a:r>
            <a:r>
              <a:rPr lang="en-US" sz="4400" dirty="0" smtClean="0">
                <a:latin typeface="Calibri"/>
                <a:cs typeface="Calibri"/>
              </a:rPr>
              <a:t>with         a </a:t>
            </a:r>
            <a:r>
              <a:rPr lang="en-US" sz="4400" dirty="0">
                <a:latin typeface="Calibri"/>
                <a:cs typeface="Calibri"/>
              </a:rPr>
              <a:t>golden band.”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 animBg="1"/>
      <p:bldP spid="5" grpId="0" build="p" autoUpdateAnimBg="0" advAuto="1000"/>
      <p:bldP spid="5" grpId="1" build="allAtOnce"/>
    </p:bldLst>
  </p:timing>
</p:sld>
</file>

<file path=ppt/theme/theme1.xml><?xml version="1.0" encoding="utf-8"?>
<a:theme xmlns:a="http://schemas.openxmlformats.org/drawingml/2006/main" name="•19.1Q REVELATION">
  <a:themeElements>
    <a:clrScheme name=" 08.3Q 1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C0C0C0"/>
      </a:accent1>
      <a:accent2>
        <a:srgbClr val="00FF00"/>
      </a:accent2>
      <a:accent3>
        <a:srgbClr val="AAAAAA"/>
      </a:accent3>
      <a:accent4>
        <a:srgbClr val="DADADA"/>
      </a:accent4>
      <a:accent5>
        <a:srgbClr val="DCDCDC"/>
      </a:accent5>
      <a:accent6>
        <a:srgbClr val="00E700"/>
      </a:accent6>
      <a:hlink>
        <a:srgbClr val="FF0000"/>
      </a:hlink>
      <a:folHlink>
        <a:srgbClr val="0000FF"/>
      </a:folHlink>
    </a:clrScheme>
    <a:fontScheme name=" 08.3Q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 08.3Q 1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C0C0C0"/>
        </a:accent1>
        <a:accent2>
          <a:srgbClr val="00FF00"/>
        </a:accent2>
        <a:accent3>
          <a:srgbClr val="AAAAAA"/>
        </a:accent3>
        <a:accent4>
          <a:srgbClr val="DADADA"/>
        </a:accent4>
        <a:accent5>
          <a:srgbClr val="DCDCDC"/>
        </a:accent5>
        <a:accent6>
          <a:srgbClr val="00E700"/>
        </a:accent6>
        <a:hlink>
          <a:srgbClr val="FF00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•19.1Q REVELATION.potx</Template>
  <TotalTime>7304</TotalTime>
  <Words>2834</Words>
  <Application>Microsoft Macintosh PowerPoint</Application>
  <PresentationFormat>On-screen Show (4:3)</PresentationFormat>
  <Paragraphs>165</Paragraphs>
  <Slides>24</Slides>
  <Notes>24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•19.1Q REVELATION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not applicable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ClaRoVicente</dc:creator>
  <cp:lastModifiedBy>Claro Vicente</cp:lastModifiedBy>
  <cp:revision>202</cp:revision>
  <dcterms:created xsi:type="dcterms:W3CDTF">2010-06-30T12:36:04Z</dcterms:created>
  <dcterms:modified xsi:type="dcterms:W3CDTF">2019-01-09T00:19:26Z</dcterms:modified>
</cp:coreProperties>
</file>