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57" r:id="rId3"/>
    <p:sldId id="356" r:id="rId4"/>
    <p:sldId id="359" r:id="rId5"/>
    <p:sldId id="265" r:id="rId6"/>
    <p:sldId id="268" r:id="rId7"/>
    <p:sldId id="269" r:id="rId8"/>
    <p:sldId id="271" r:id="rId9"/>
    <p:sldId id="272" r:id="rId10"/>
    <p:sldId id="358" r:id="rId11"/>
    <p:sldId id="361" r:id="rId12"/>
    <p:sldId id="360" r:id="rId13"/>
    <p:sldId id="362" r:id="rId14"/>
    <p:sldId id="276" r:id="rId15"/>
    <p:sldId id="325" r:id="rId16"/>
    <p:sldId id="363" r:id="rId17"/>
    <p:sldId id="364" r:id="rId18"/>
    <p:sldId id="326" r:id="rId19"/>
    <p:sldId id="280" r:id="rId20"/>
    <p:sldId id="365" r:id="rId21"/>
    <p:sldId id="366" r:id="rId22"/>
    <p:sldId id="367" r:id="rId23"/>
    <p:sldId id="368" r:id="rId24"/>
    <p:sldId id="285" r:id="rId25"/>
    <p:sldId id="35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2" autoAdjust="0"/>
    <p:restoredTop sz="70068" autoAdjust="0"/>
  </p:normalViewPr>
  <p:slideViewPr>
    <p:cSldViewPr>
      <p:cViewPr varScale="1">
        <p:scale>
          <a:sx n="48" d="100"/>
          <a:sy n="48" d="100"/>
        </p:scale>
        <p:origin x="-2680" y="-10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Tinanggihan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Inialok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Tulong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kami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pagtatayo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’.... ’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pakialam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amin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pagtatayo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...’ (Ezra 4:2, 3). ¶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ipinasok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bansa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Samaria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ipatapon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Israelita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hilagang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Nagpadala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Asiria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magtuturo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sasambahin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Israe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resultang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relihiyon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inilakip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diyus-diyosan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Canaan.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Natakot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nalabing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Israelita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relihiyong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dadalhin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pagsamba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nababagong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kumpromiso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ninuno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pagkakawasak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pagkakatapon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gusto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mapalinya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napakalapit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nakapalibot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Nagpapalakas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Tumigil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Judio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takot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Kinailangan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mapalakas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mapipigilan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oposisiyon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Judio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kilos,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inabandona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udyukan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itulak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kumilos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nakakakilos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patotoo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...[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Hagai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Zacarias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]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kakulangan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kasaganaan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resulta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pagpapabaya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interes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pinarangalan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Israelita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inimbitahan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sz="1200" i="1" cap="small" dirty="0" smtClean="0">
                <a:latin typeface="+mn-lt"/>
                <a:cs typeface="Cambria"/>
              </a:rPr>
              <a:t>Prophets and Kings </a:t>
            </a:r>
            <a:r>
              <a:rPr lang="en-US" sz="1200" dirty="0" smtClean="0">
                <a:latin typeface="+mn-lt"/>
                <a:cs typeface="Cambria"/>
              </a:rPr>
              <a:t>573, 574</a:t>
            </a:r>
          </a:p>
          <a:p>
            <a:pPr eaLnBrk="1" hangingPunct="1"/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8BAD06F-B0AD-FD42-ACAC-D872CA5AE63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2.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Pagpapatigil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Gawain.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“Nang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sipi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Haring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Artaxerxes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Rehum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Simsai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eskriba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dali-daling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pumunta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Judio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Jerusalem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pinatigil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lakas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Nang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magkagayo'y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natigil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Jerusalem; at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napatigil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paghahari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Dario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Persia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(Ezra 4:23, 24).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E6E0D58-1710-2F43-A54F-0362945B5EC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Kilos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lupain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sumulat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liham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pag-aakusa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Judio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Dario (Ezra 5 at 6),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Haring Xerxes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Ahasuerus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gayundin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Artaxerxes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maitatayong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mawawala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ibabaw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Jerusalem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rebelyon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nakaraan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kasamaang-palad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Haring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Artaxerxes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E6E0D58-1710-2F43-A54F-0362945B5EC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napaniwala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Judio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nagtatayo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gusto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makamit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gisingin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sagupaan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Iniutos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pagtigil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armi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hadlangan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mapuwersang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nagpatigil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E6E0D58-1710-2F43-A54F-0362945B5EC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humadlang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pinaniniwalaan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tinatawagan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nakahilig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tanungin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pagdudahan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paggabay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Madali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paniwalain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nagkamali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paralisahin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takot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mauuwi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kawalang-pag-asa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-kaya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nakapokus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E1F5E1C-72CF-0542-B23A-D6375333DFA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3.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Pangontra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maharlika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pinuno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taong-bayan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matakot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alalahanin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kasindak-sindak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ipaglaban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kapatid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asawa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tahanan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lalaban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4:14, 20)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Kumilos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(444 </a:t>
            </a:r>
            <a:r>
              <a:rPr lang="en-US" b="1" cap="small" dirty="0" err="1" smtClean="0">
                <a:latin typeface="Arial" charset="0"/>
                <a:ea typeface="ＭＳ Ｐゴシック" charset="0"/>
                <a:cs typeface="ＭＳ Ｐゴシック" charset="0"/>
              </a:rPr>
              <a:t>b.c.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Naglagay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aktibong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guwardya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naghalinhinan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handa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napipintong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pagsalakay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Nag-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organisa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palibot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pader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sandata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handang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makipaglaban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Hinati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lingkod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grupo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nagtratrabaho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hawak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sandata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Ezra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Nakakapampasigla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pag-iingat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naupo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sopa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inasahan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nakasagupa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pinaniniwalaan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tinatawag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tandaan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Gumagaw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Gawain.”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Inilalarawan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kapitulo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6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pagtatangka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Sanballat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Gesem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liham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papuntahin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pagkukunwâ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pagpupulong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pagpupulong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kapatagan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Ono,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teritoryo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paanyaya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mapapaalis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lider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mapipigil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progreso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mapapatigil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Judio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¶ 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sumusuko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tumutugon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sumusubok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nakapanghihina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tuwi-tuwina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pagsasabing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sz="1200" dirty="0" smtClean="0">
                <a:latin typeface="+mn-lt"/>
                <a:ea typeface="Helvetica CY" charset="0"/>
                <a:cs typeface="Calibri"/>
              </a:rPr>
              <a:t>(</a:t>
            </a:r>
            <a:r>
              <a:rPr lang="en-US" sz="1200" i="1" dirty="0" err="1" smtClean="0">
                <a:latin typeface="+mn-lt"/>
                <a:ea typeface="Helvetica CY" charset="0"/>
                <a:cs typeface="Calibri"/>
              </a:rPr>
              <a:t>Nehemias</a:t>
            </a:r>
            <a:r>
              <a:rPr lang="en-US" sz="1200" i="1" dirty="0" smtClean="0">
                <a:latin typeface="+mn-lt"/>
                <a:ea typeface="Helvetica CY" charset="0"/>
                <a:cs typeface="Calibri"/>
              </a:rPr>
              <a:t> 6:3</a:t>
            </a:r>
            <a:r>
              <a:rPr lang="en-US" sz="1200" dirty="0" smtClean="0">
                <a:latin typeface="+mn-lt"/>
                <a:ea typeface="Helvetica CY" charset="0"/>
                <a:cs typeface="Calibri"/>
              </a:rPr>
              <a:t>).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pamantayan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tagapagbigay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pagtatayo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wasak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makasanlibutang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kabuluhan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Itinuring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dakila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at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natanto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karangalan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Jerusalem.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0F2854A-3D9B-BE40-B9F6-C97B8995E8F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Pananalita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tagapagtayo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lantarang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nagkukunwang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kaibigan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tipikal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mararanasang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baseline="0" smtClean="0">
                <a:latin typeface="Arial" charset="0"/>
                <a:ea typeface="ＭＳ Ｐゴシック" charset="0"/>
                <a:cs typeface="ＭＳ Ｐゴシック" charset="0"/>
              </a:rPr>
              <a:t> noong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Masusubukan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kalupitan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katamaran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pagpabagu-bago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malahininga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kataksilan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kaibigan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katulong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sz="1200" i="1" cap="small" dirty="0" smtClean="0">
                <a:latin typeface="+mn-lt"/>
                <a:cs typeface="Cambria"/>
              </a:rPr>
              <a:t>Prophets and Kings 6</a:t>
            </a:r>
            <a:r>
              <a:rPr lang="en-US" sz="1200" i="0" cap="small" dirty="0" smtClean="0">
                <a:latin typeface="+mn-lt"/>
                <a:cs typeface="Cambria"/>
              </a:rPr>
              <a:t>44.</a:t>
            </a:r>
            <a:endParaRPr lang="en-US" i="0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Samantalang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pinag-aaralan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Salita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quarter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ito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nawa’y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pagpalain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tayo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pamamagitan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pagbibigay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inspirasyon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atin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hinihipo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ating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puso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binabago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ating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pag-iisip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at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tinutulungan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tayong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araw-araw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sumunod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nang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buong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katapatan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kasiglahan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Pang-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Hinaharáp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nakatingin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matatanda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Judio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napatigil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makarating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Dario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sagot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maibalik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(Ezra 5:5).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264F3CEB-DF60-C54B-A8B4-37627484C02D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Panimulang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pagkontra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laganap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tema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Ezra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kaya,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kagulat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-gulat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Jerusalem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gumising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pag-uusig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bumaling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mundo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kinukontra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Sinusubukan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siguruhing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ebanghelyo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kumalat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nagbabanta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pamamahala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Pagpapakilos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hu-HU" i="1" dirty="0" smtClean="0">
                <a:latin typeface="Arial" charset="0"/>
                <a:ea typeface="ＭＳ Ｐゴシック" charset="0"/>
                <a:cs typeface="ＭＳ Ｐゴシック" charset="0"/>
              </a:rPr>
              <a:t>Ezra 4:4, 5</a:t>
            </a:r>
            <a:r>
              <a:rPr lang="de-DE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Pagpapatigil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Gawain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hu-HU" i="1" dirty="0" smtClean="0">
                <a:latin typeface="Arial" charset="0"/>
                <a:ea typeface="ＭＳ Ｐゴシック" charset="0"/>
                <a:cs typeface="ＭＳ Ｐゴシック" charset="0"/>
              </a:rPr>
              <a:t>Ezra 74:23, 24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Pangontra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de-DE" i="1" dirty="0" smtClean="0">
                <a:latin typeface="Arial" charset="0"/>
                <a:ea typeface="ＭＳ Ｐゴシック" charset="0"/>
                <a:cs typeface="ＭＳ Ｐゴシック" charset="0"/>
              </a:rPr>
              <a:t>Nehemias 4:14, 20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Pagpapakilos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“Nang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magkagayo'y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pinanlupaypay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lupain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taong-bayan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Juda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tinakot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Umupa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tagapayo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biguin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¶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Ciro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Persia,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paghahari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Dario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Persia” (</a:t>
            </a:r>
            <a:r>
              <a:rPr lang="hu-HU" i="1" dirty="0" smtClean="0">
                <a:latin typeface="Arial" charset="0"/>
                <a:ea typeface="ＭＳ Ｐゴシック" charset="0"/>
                <a:cs typeface="ＭＳ Ｐゴシック" charset="0"/>
              </a:rPr>
              <a:t>Ezra 4:4, 5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592" y="15610"/>
            <a:ext cx="812800" cy="109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676400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2971800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2068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352800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341" name="Text Box 22"/>
          <p:cNvSpPr txBox="1">
            <a:spLocks noChangeArrowheads="1"/>
          </p:cNvSpPr>
          <p:nvPr/>
        </p:nvSpPr>
        <p:spPr bwMode="auto">
          <a:xfrm>
            <a:off x="0" y="5517232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  <a:p>
            <a:pPr algn="ctr"/>
            <a:r>
              <a:rPr lang="en-US" sz="3200" dirty="0">
                <a:latin typeface="Calibri"/>
                <a:cs typeface="Calibri"/>
              </a:rPr>
              <a:t>http://</a:t>
            </a:r>
            <a:r>
              <a:rPr lang="en-US" sz="3200" dirty="0" err="1">
                <a:latin typeface="Calibri"/>
                <a:cs typeface="Calibri"/>
              </a:rPr>
              <a:t>clarovicente.weebly.com</a:t>
            </a:r>
            <a:endParaRPr lang="en-US" sz="3200" dirty="0">
              <a:solidFill>
                <a:srgbClr val="808080"/>
              </a:solidFill>
              <a:latin typeface="Calibri"/>
              <a:cs typeface="Calibri"/>
            </a:endParaRPr>
          </a:p>
        </p:txBody>
      </p:sp>
      <p:sp>
        <p:nvSpPr>
          <p:cNvPr id="14342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2019</a:t>
            </a:r>
            <a:endParaRPr lang="en-US" sz="3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6754" y="-1983"/>
            <a:ext cx="47180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buAutoNum type="arabicPeriod"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Activation of Opposition</a:t>
            </a:r>
          </a:p>
          <a:p>
            <a:pPr marL="0" indent="0"/>
            <a:r>
              <a:rPr lang="en-US" sz="3200" dirty="0" smtClean="0">
                <a:latin typeface="Cambria"/>
                <a:cs typeface="Cambria"/>
              </a:rPr>
              <a:t>Offered Help Refused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55778"/>
            <a:ext cx="9144000" cy="56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“ ‘</a:t>
            </a:r>
            <a:r>
              <a:rPr lang="en-US" sz="3600" i="1" dirty="0" smtClean="0">
                <a:latin typeface="Cambria"/>
                <a:ea typeface="Helvetica CY" charset="0"/>
                <a:cs typeface="Cambria"/>
              </a:rPr>
              <a:t>LET US BUILD 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with you</a:t>
            </a:r>
            <a:r>
              <a:rPr lang="en-US" sz="4400" i="1" spc="-300" dirty="0" smtClean="0">
                <a:latin typeface="Calibri"/>
                <a:ea typeface="Helvetica CY" charset="0"/>
                <a:cs typeface="Calibri"/>
              </a:rPr>
              <a:t>’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....</a:t>
            </a:r>
            <a:r>
              <a:rPr lang="en-US" sz="4400" i="1" spc="-30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‘You </a:t>
            </a:r>
            <a:r>
              <a:rPr lang="en-US" sz="4400" i="1" dirty="0">
                <a:latin typeface="Calibri"/>
                <a:ea typeface="Helvetica CY" charset="0"/>
                <a:cs typeface="Calibri"/>
              </a:rPr>
              <a:t>may do nothing with us to 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build...</a:t>
            </a:r>
            <a:r>
              <a:rPr lang="en-US" sz="4400" i="1" spc="-300" dirty="0" smtClean="0">
                <a:latin typeface="Calibri"/>
                <a:ea typeface="Helvetica CY" charset="0"/>
                <a:cs typeface="Calibri"/>
              </a:rPr>
              <a:t>’ ” 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(Ezra</a:t>
            </a:r>
            <a:r>
              <a:rPr lang="en-US" sz="4400" i="1" spc="-300" dirty="0" smtClean="0">
                <a:latin typeface="Calibri"/>
                <a:ea typeface="Helvetica CY" charset="0"/>
                <a:cs typeface="Calibri"/>
              </a:rPr>
              <a:t> 4</a:t>
            </a:r>
            <a:r>
              <a:rPr lang="en-US" sz="4400" i="1" spc="-100" dirty="0" smtClean="0">
                <a:latin typeface="Calibri"/>
                <a:ea typeface="Helvetica CY" charset="0"/>
                <a:cs typeface="Calibri"/>
              </a:rPr>
              <a:t>:</a:t>
            </a:r>
            <a:r>
              <a:rPr lang="en-US" sz="4400" i="1" spc="-300" dirty="0" smtClean="0">
                <a:latin typeface="Calibri"/>
                <a:ea typeface="Helvetica CY" charset="0"/>
                <a:cs typeface="Calibri"/>
              </a:rPr>
              <a:t>2, 3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These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people were imported from other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nations into Samaria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after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northern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kingdom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Israelites were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deported.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king of Assyria sent them priests,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who were to teach them how to worship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God of Israel.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resulting religion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incorporated the Canaanite gods, as well. </a:t>
            </a:r>
          </a:p>
        </p:txBody>
      </p:sp>
    </p:spTree>
    <p:extLst>
      <p:ext uri="{BB962C8B-B14F-4D97-AF65-F5344CB8AC3E}">
        <p14:creationId xmlns:p14="http://schemas.microsoft.com/office/powerpoint/2010/main" val="326949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6754" y="-1983"/>
            <a:ext cx="47180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buAutoNum type="arabicPeriod"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Activation of Opposition</a:t>
            </a:r>
          </a:p>
          <a:p>
            <a:pPr marL="0" indent="0"/>
            <a:r>
              <a:rPr lang="en-US" sz="3200" dirty="0" smtClean="0">
                <a:latin typeface="Cambria"/>
                <a:cs typeface="Cambria"/>
              </a:rPr>
              <a:t>Offered Help Refused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25180"/>
            <a:ext cx="9144000" cy="56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remnant Israelites were afraid that this religion would be brought into their temple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worship. It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was their forefathers’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constant compromise with the pagan faiths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that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led to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destruction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of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temple, as well as to their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exile.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last thing that they would want to do would be to get too closely aligned with the people around them.</a:t>
            </a:r>
          </a:p>
        </p:txBody>
      </p:sp>
    </p:spTree>
    <p:extLst>
      <p:ext uri="{BB962C8B-B14F-4D97-AF65-F5344CB8AC3E}">
        <p14:creationId xmlns:p14="http://schemas.microsoft.com/office/powerpoint/2010/main" val="265291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6754" y="-1983"/>
            <a:ext cx="47180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buAutoNum type="arabicPeriod"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Activation of Opposition</a:t>
            </a:r>
          </a:p>
          <a:p>
            <a:pPr marL="0" indent="0"/>
            <a:r>
              <a:rPr lang="en-US" sz="3200" dirty="0" smtClean="0">
                <a:latin typeface="Cambria"/>
                <a:cs typeface="Cambria"/>
              </a:rPr>
              <a:t>Prophets Encourage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58435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The Jews had stopped building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be-cause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they were afraid.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God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had to do something in order to encourage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them.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Human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opposition doesn’t stop God; even if the Jews contributed to this opposition by their own actions, God did not abandon them. He worked through the prophets to motivate and propel them into action again.</a:t>
            </a:r>
          </a:p>
        </p:txBody>
      </p:sp>
    </p:spTree>
    <p:extLst>
      <p:ext uri="{BB962C8B-B14F-4D97-AF65-F5344CB8AC3E}">
        <p14:creationId xmlns:p14="http://schemas.microsoft.com/office/powerpoint/2010/main" val="203291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6754" y="-1983"/>
            <a:ext cx="53252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0" indent="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Prophets Encourage</a:t>
            </a:r>
          </a:p>
          <a:p>
            <a:pPr marL="0" indent="0"/>
            <a:r>
              <a:rPr lang="en-US" sz="3200" i="1" cap="small" dirty="0" smtClean="0">
                <a:latin typeface="Cambria"/>
                <a:cs typeface="Cambria"/>
              </a:rPr>
              <a:t>Prophets </a:t>
            </a:r>
            <a:r>
              <a:rPr lang="en-US" sz="3200" i="1" cap="small" dirty="0">
                <a:latin typeface="Cambria"/>
                <a:cs typeface="Cambria"/>
              </a:rPr>
              <a:t>and </a:t>
            </a:r>
            <a:r>
              <a:rPr lang="en-US" sz="3200" i="1" cap="small" dirty="0" smtClean="0">
                <a:latin typeface="Cambria"/>
                <a:cs typeface="Cambria"/>
              </a:rPr>
              <a:t>Kings </a:t>
            </a:r>
            <a:r>
              <a:rPr lang="en-US" sz="3200" dirty="0">
                <a:latin typeface="Cambria"/>
                <a:cs typeface="Cambria"/>
              </a:rPr>
              <a:t>573, </a:t>
            </a:r>
            <a:r>
              <a:rPr lang="en-US" sz="3200" dirty="0" smtClean="0">
                <a:latin typeface="Cambria"/>
                <a:cs typeface="Cambria"/>
              </a:rPr>
              <a:t>574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“In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stirring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testimonies...[Haggai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Zechariah] revealed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to the people the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cause of their troubles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.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The lack of </a:t>
            </a:r>
            <a:r>
              <a:rPr lang="en-US" sz="4400" spc="-50" dirty="0" smtClean="0">
                <a:latin typeface="Calibri"/>
                <a:ea typeface="Helvetica CY" charset="0"/>
                <a:cs typeface="Calibri"/>
              </a:rPr>
              <a:t>tem- </a:t>
            </a:r>
            <a:r>
              <a:rPr lang="en-US" sz="4400" spc="-50" dirty="0" err="1" smtClean="0">
                <a:latin typeface="Calibri"/>
                <a:ea typeface="Helvetica CY" charset="0"/>
                <a:cs typeface="Calibri"/>
              </a:rPr>
              <a:t>poral</a:t>
            </a:r>
            <a:r>
              <a:rPr lang="en-US" sz="4400" spc="-5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prosperity was the result of a </a:t>
            </a:r>
            <a:r>
              <a:rPr lang="en-US" sz="4400" spc="-50" dirty="0" err="1" smtClean="0">
                <a:latin typeface="Calibri"/>
                <a:ea typeface="Helvetica CY" charset="0"/>
                <a:cs typeface="Calibri"/>
              </a:rPr>
              <a:t>neg</a:t>
            </a:r>
            <a:r>
              <a:rPr lang="en-US" sz="4400" spc="-50" dirty="0" smtClean="0">
                <a:latin typeface="Calibri"/>
                <a:ea typeface="Helvetica CY" charset="0"/>
                <a:cs typeface="Calibri"/>
              </a:rPr>
              <a:t>- </a:t>
            </a:r>
            <a:r>
              <a:rPr lang="en-US" sz="4400" spc="-30" dirty="0" err="1" smtClean="0">
                <a:latin typeface="Calibri"/>
                <a:ea typeface="Helvetica CY" charset="0"/>
                <a:cs typeface="Calibri"/>
              </a:rPr>
              <a:t>lect</a:t>
            </a:r>
            <a:r>
              <a:rPr lang="en-US" sz="4400" spc="-3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30" dirty="0">
                <a:latin typeface="Calibri"/>
                <a:ea typeface="Helvetica CY" charset="0"/>
                <a:cs typeface="Calibri"/>
              </a:rPr>
              <a:t>to put God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’s</a:t>
            </a:r>
            <a:r>
              <a:rPr lang="en-US" sz="4400" spc="-30" dirty="0">
                <a:latin typeface="Calibri"/>
                <a:ea typeface="Helvetica CY" charset="0"/>
                <a:cs typeface="Calibri"/>
              </a:rPr>
              <a:t> interests first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, </a:t>
            </a:r>
            <a:r>
              <a:rPr lang="en-US" sz="4400" spc="-30" dirty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spc="-30" dirty="0" smtClean="0">
                <a:latin typeface="Calibri"/>
                <a:ea typeface="Helvetica CY" charset="0"/>
                <a:cs typeface="Calibri"/>
              </a:rPr>
              <a:t>pro- </a:t>
            </a:r>
            <a:r>
              <a:rPr lang="en-US" sz="4400" dirty="0" err="1" smtClean="0">
                <a:latin typeface="Calibri"/>
                <a:ea typeface="Helvetica CY" charset="0"/>
                <a:cs typeface="Calibri"/>
              </a:rPr>
              <a:t>phets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declared. Had the Israelites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ho-</a:t>
            </a:r>
            <a:r>
              <a:rPr lang="en-US" sz="4400" dirty="0" err="1" smtClean="0">
                <a:latin typeface="Calibri"/>
                <a:ea typeface="Helvetica CY" charset="0"/>
                <a:cs typeface="Calibri"/>
              </a:rPr>
              <a:t>nored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God...by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making the building of His house their first work, they would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have invited His presence and blessing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.</a:t>
            </a:r>
            <a:r>
              <a:rPr lang="en-US" sz="4400" spc="-300" dirty="0" smtClean="0">
                <a:latin typeface="Calibri"/>
                <a:ea typeface="Helvetica CY" charset="0"/>
                <a:cs typeface="Calibri"/>
              </a:rPr>
              <a:t>”</a:t>
            </a:r>
            <a:endParaRPr lang="en-US" sz="4400" spc="-300" dirty="0">
              <a:latin typeface="Calibri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8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287" y="6015"/>
            <a:ext cx="39858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Facing Opposition</a:t>
            </a:r>
          </a:p>
          <a:p>
            <a:r>
              <a:rPr lang="en-US" sz="3200" dirty="0">
                <a:latin typeface="Cambria"/>
                <a:cs typeface="Cambria"/>
              </a:rPr>
              <a:t>2. Stoppage of </a:t>
            </a:r>
            <a:r>
              <a:rPr lang="en-US" sz="3200" dirty="0" smtClean="0">
                <a:latin typeface="Cambria"/>
                <a:cs typeface="Cambria"/>
              </a:rPr>
              <a:t>Work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2" name="Picture 1" descr="image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99" y="1249236"/>
            <a:ext cx="4248472" cy="4133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339752" y="1196752"/>
            <a:ext cx="4392488" cy="43204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76265"/>
            <a:ext cx="9144000" cy="568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mr-IN" dirty="0" smtClean="0">
                <a:latin typeface="Cambria"/>
                <a:cs typeface="Cambria"/>
              </a:rPr>
              <a:t>Ezra 4:</a:t>
            </a:r>
            <a:r>
              <a:rPr lang="en-US" dirty="0" smtClean="0">
                <a:latin typeface="Cambria"/>
                <a:cs typeface="Cambria"/>
              </a:rPr>
              <a:t>23, </a:t>
            </a:r>
            <a:r>
              <a:rPr lang="mr-IN" dirty="0" smtClean="0">
                <a:latin typeface="Cambria"/>
                <a:cs typeface="Cambria"/>
              </a:rPr>
              <a:t>24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sz="3600" cap="small" dirty="0" err="1" smtClean="0">
                <a:latin typeface="Cambria"/>
                <a:cs typeface="Cambria"/>
              </a:rPr>
              <a:t>nkjv</a:t>
            </a:r>
            <a:endParaRPr lang="en-US" sz="3600" cap="small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3600" dirty="0" smtClean="0">
                <a:latin typeface="Cambria"/>
                <a:cs typeface="Cambria"/>
              </a:rPr>
              <a:t>NOW WHEN THE </a:t>
            </a:r>
            <a:r>
              <a:rPr lang="en-US" sz="4400" dirty="0" smtClean="0">
                <a:latin typeface="Calibri"/>
                <a:cs typeface="Calibri"/>
              </a:rPr>
              <a:t>copy </a:t>
            </a:r>
            <a:r>
              <a:rPr lang="en-US" sz="4400" dirty="0">
                <a:latin typeface="Calibri"/>
                <a:cs typeface="Calibri"/>
              </a:rPr>
              <a:t>of King </a:t>
            </a:r>
            <a:r>
              <a:rPr lang="en-US" sz="4400" dirty="0" err="1">
                <a:latin typeface="Calibri"/>
                <a:cs typeface="Calibri"/>
              </a:rPr>
              <a:t>Artaxerxes</a:t>
            </a:r>
            <a:r>
              <a:rPr lang="en-US" sz="4400" dirty="0">
                <a:latin typeface="Calibri"/>
                <a:cs typeface="Calibri"/>
              </a:rPr>
              <a:t>’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letter was </a:t>
            </a:r>
            <a:r>
              <a:rPr lang="en-US" sz="4400" dirty="0" smtClean="0">
                <a:latin typeface="Calibri"/>
                <a:cs typeface="Calibri"/>
              </a:rPr>
              <a:t>read...they went </a:t>
            </a:r>
            <a:r>
              <a:rPr lang="en-US" sz="4400" dirty="0">
                <a:latin typeface="Calibri"/>
                <a:cs typeface="Calibri"/>
              </a:rPr>
              <a:t>up in haste to Jerusalem against the Jews, and by force of arms made them cease. </a:t>
            </a:r>
            <a:r>
              <a:rPr lang="en-US" sz="4400" dirty="0" smtClean="0">
                <a:latin typeface="Calibri"/>
                <a:cs typeface="Calibri"/>
              </a:rPr>
              <a:t>Thus </a:t>
            </a:r>
            <a:r>
              <a:rPr lang="en-US" sz="4400" dirty="0">
                <a:latin typeface="Calibri"/>
                <a:cs typeface="Calibri"/>
              </a:rPr>
              <a:t>the work of the house of God which is at Jerusalem ceased, </a:t>
            </a:r>
            <a:r>
              <a:rPr lang="en-US" sz="4400" dirty="0" smtClean="0">
                <a:latin typeface="Calibri"/>
                <a:cs typeface="Calibri"/>
              </a:rPr>
              <a:t>and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was discontinued until the second </a:t>
            </a:r>
            <a:r>
              <a:rPr lang="en-US" sz="4400" spc="-100" dirty="0">
                <a:latin typeface="Calibri"/>
                <a:cs typeface="Calibri"/>
              </a:rPr>
              <a:t>year of the reign of Darius king of Persia</a:t>
            </a:r>
            <a:r>
              <a:rPr lang="en-US" sz="4400" spc="-300" dirty="0">
                <a:latin typeface="Calibri"/>
                <a:cs typeface="Calibri"/>
              </a:rPr>
              <a:t>.</a:t>
            </a:r>
            <a:r>
              <a:rPr lang="en-US" altLang="ja-JP" sz="4400" spc="-300" dirty="0" smtClean="0">
                <a:latin typeface="Calibri"/>
                <a:cs typeface="Calibri"/>
              </a:rPr>
              <a:t>”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endParaRPr lang="en-US" sz="4400" spc="-300" dirty="0">
              <a:solidFill>
                <a:srgbClr val="C0C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utoUpdateAnimBg="0" advAuto="1000"/>
      <p:bldP spid="7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287" y="12335"/>
            <a:ext cx="37289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Stoppage of Work</a:t>
            </a:r>
          </a:p>
          <a:p>
            <a:r>
              <a:rPr lang="en-US" sz="3200" dirty="0" smtClean="0">
                <a:latin typeface="Cambria"/>
                <a:cs typeface="Cambria"/>
              </a:rPr>
              <a:t>Enemy Actions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45231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spc="-100" dirty="0" smtClean="0">
                <a:latin typeface="Cambria"/>
                <a:ea typeface="Helvetica CY" charset="0"/>
                <a:cs typeface="Cambria"/>
              </a:rPr>
              <a:t>THE “PEOPLE OF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land”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wrote letters of 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accusation against the Jews and their work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first to Darius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(Ezra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5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and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6)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,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then to King </a:t>
            </a:r>
            <a:r>
              <a:rPr lang="en-US" sz="4400" spc="-70" dirty="0">
                <a:latin typeface="Calibri"/>
                <a:ea typeface="Helvetica CY" charset="0"/>
                <a:cs typeface="Calibri"/>
              </a:rPr>
              <a:t>Xerxes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(</a:t>
            </a:r>
            <a:r>
              <a:rPr lang="en-US" sz="4400" spc="-70" dirty="0" err="1">
                <a:latin typeface="Calibri"/>
                <a:ea typeface="Helvetica CY" charset="0"/>
                <a:cs typeface="Calibri"/>
              </a:rPr>
              <a:t>Ahasuerus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)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,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as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well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as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50" dirty="0" err="1" smtClean="0">
                <a:latin typeface="Calibri"/>
                <a:ea typeface="Helvetica CY" charset="0"/>
                <a:cs typeface="Calibri"/>
              </a:rPr>
              <a:t>Artaxerxes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They claimed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that if the city were rebuilt, the king would lose his power over it, because Jerusalem had always been a place of rebellion and trouble in </a:t>
            </a:r>
            <a:r>
              <a:rPr lang="en-US" sz="4400" spc="-70" dirty="0">
                <a:latin typeface="Calibri"/>
                <a:ea typeface="Helvetica CY" charset="0"/>
                <a:cs typeface="Calibri"/>
              </a:rPr>
              <a:t>the past. Unfortunately, King </a:t>
            </a:r>
            <a:r>
              <a:rPr lang="en-US" sz="4400" spc="-70" dirty="0" err="1" smtClean="0">
                <a:latin typeface="Calibri"/>
                <a:ea typeface="Helvetica CY" charset="0"/>
                <a:cs typeface="Calibri"/>
              </a:rPr>
              <a:t>Artaxerxes</a:t>
            </a:r>
            <a:endParaRPr lang="en-US" sz="4400" b="1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287" y="12335"/>
            <a:ext cx="37289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Stoppage of Work</a:t>
            </a:r>
          </a:p>
          <a:p>
            <a:r>
              <a:rPr lang="en-US" sz="3200" dirty="0" smtClean="0">
                <a:latin typeface="Cambria"/>
                <a:cs typeface="Cambria"/>
              </a:rPr>
              <a:t>Enemy Actions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was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swayed into believing that the Jews were building only because they wanted to gain their independence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therefore incite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confrontation.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ordered the work to cease, 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people sent an army to prevent further building of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city.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This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forceful approach brought the work for God to a halt.</a:t>
            </a:r>
            <a:endParaRPr lang="en-US" sz="4400" b="1" dirty="0">
              <a:latin typeface="Calibri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15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287" y="12335"/>
            <a:ext cx="37289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Stoppage of Work</a:t>
            </a:r>
          </a:p>
          <a:p>
            <a:r>
              <a:rPr lang="en-US" sz="3200" dirty="0" smtClean="0">
                <a:latin typeface="Cambria"/>
                <a:cs typeface="Cambria"/>
              </a:rPr>
              <a:t>Enemy Actions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When opposition gets in the way of doing what we believe God calls us to do, we have the tendency to question and doubt God’s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guidance.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can easily convince ourselves that we made a mistake. Fear can paralyze our minds, and our thoughts turn to despair and helplessness instead of being focused on the power of God.</a:t>
            </a:r>
            <a:endParaRPr lang="en-US" sz="4400" b="1" dirty="0">
              <a:latin typeface="Calibri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50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38287" y="14641"/>
            <a:ext cx="53539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Facing Opposition</a:t>
            </a:r>
          </a:p>
          <a:p>
            <a:r>
              <a:rPr lang="en-US" sz="3200" dirty="0" smtClean="0">
                <a:latin typeface="Cambria"/>
                <a:cs typeface="Cambria"/>
              </a:rPr>
              <a:t>3. Counteraction </a:t>
            </a:r>
            <a:r>
              <a:rPr lang="en-US" sz="3200" dirty="0">
                <a:latin typeface="Cambria"/>
                <a:cs typeface="Cambria"/>
              </a:rPr>
              <a:t>of </a:t>
            </a:r>
            <a:r>
              <a:rPr lang="en-US" sz="3200" dirty="0" smtClean="0">
                <a:latin typeface="Cambria"/>
                <a:cs typeface="Cambria"/>
              </a:rPr>
              <a:t>Nehemiah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2" name="Picture 1" descr="images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14" y="1630053"/>
            <a:ext cx="5583831" cy="41821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691680" y="1556792"/>
            <a:ext cx="5688632" cy="43204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570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de-DE" dirty="0" smtClean="0">
                <a:latin typeface="Cambria"/>
                <a:cs typeface="Cambria"/>
              </a:rPr>
              <a:t>Nehemiah </a:t>
            </a:r>
            <a:r>
              <a:rPr lang="de-DE" dirty="0">
                <a:latin typeface="Cambria"/>
                <a:cs typeface="Cambria"/>
              </a:rPr>
              <a:t>4</a:t>
            </a:r>
            <a:r>
              <a:rPr lang="de-DE" dirty="0" smtClean="0">
                <a:latin typeface="Cambria"/>
                <a:cs typeface="Cambria"/>
              </a:rPr>
              <a:t>:14</a:t>
            </a:r>
            <a:r>
              <a:rPr lang="de-DE" dirty="0">
                <a:latin typeface="Cambria"/>
                <a:cs typeface="Cambria"/>
              </a:rPr>
              <a:t>, </a:t>
            </a:r>
            <a:r>
              <a:rPr lang="de-DE" dirty="0" smtClean="0">
                <a:latin typeface="Cambria"/>
                <a:cs typeface="Cambria"/>
              </a:rPr>
              <a:t>20 </a:t>
            </a:r>
            <a:r>
              <a:rPr lang="en-US" sz="3600" cap="small" dirty="0" err="1" smtClean="0">
                <a:latin typeface="Cambria"/>
                <a:cs typeface="Cambria"/>
              </a:rPr>
              <a:t>nkjv</a:t>
            </a:r>
            <a:endParaRPr lang="en-US" sz="3600" cap="small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“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‘</a:t>
            </a:r>
            <a:r>
              <a:rPr lang="en-US" sz="3600" dirty="0" smtClean="0">
                <a:latin typeface="Cambria"/>
                <a:ea typeface="Helvetica CY" charset="0"/>
                <a:cs typeface="Cambria"/>
              </a:rPr>
              <a:t>AND I...SAID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to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nobles, to the leaders, and to the rest of the people, “Do not be afraid of them. Remember the Lord, great and awesome, 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fight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for your brethren, your sons,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your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daughters, your wives, 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your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houses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.”</a:t>
            </a:r>
            <a:endParaRPr lang="en-US" sz="4400" dirty="0" smtClean="0">
              <a:latin typeface="Calibri"/>
              <a:ea typeface="Helvetica CY" charset="0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‘Our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God will fight for us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.’ 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38287" y="4781"/>
            <a:ext cx="6094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Counteraction of Nehemiah</a:t>
            </a:r>
          </a:p>
          <a:p>
            <a:r>
              <a:rPr lang="en-US" sz="3200" dirty="0">
                <a:latin typeface="Cambria"/>
                <a:cs typeface="Cambria"/>
              </a:rPr>
              <a:t>Nehemiah Takes Action (444 </a:t>
            </a:r>
            <a:r>
              <a:rPr lang="en-US" sz="3200" cap="small" dirty="0" err="1">
                <a:latin typeface="Cambria"/>
                <a:cs typeface="Cambria"/>
              </a:rPr>
              <a:t>b.c.</a:t>
            </a:r>
            <a:r>
              <a:rPr lang="en-US" sz="3200" dirty="0">
                <a:latin typeface="Cambria"/>
                <a:cs typeface="Cambria"/>
              </a:rPr>
              <a:t>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dirty="0" smtClean="0">
                <a:latin typeface="Cambria"/>
                <a:ea typeface="Helvetica CY" charset="0"/>
                <a:cs typeface="Cambria"/>
              </a:rPr>
              <a:t>NEHEMIAH SET UP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active guard. The people rotated through shifts during the day and nighttime in order to be prepared for any looming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attacks.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Nehemiah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also organized the people around the wall with weapons so that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they ready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to fight.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divided his </a:t>
            </a:r>
            <a:r>
              <a:rPr lang="en-US" sz="4400" dirty="0" err="1" smtClean="0">
                <a:latin typeface="Calibri"/>
                <a:ea typeface="Helvetica CY" charset="0"/>
                <a:cs typeface="Calibri"/>
              </a:rPr>
              <a:t>ser-vants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into two groups, with one </a:t>
            </a:r>
            <a:r>
              <a:rPr lang="en-US" sz="4400" dirty="0" err="1" smtClean="0">
                <a:latin typeface="Calibri"/>
                <a:ea typeface="Helvetica CY" charset="0"/>
                <a:cs typeface="Calibri"/>
              </a:rPr>
              <a:t>wor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-king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and the other holding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weapons.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5" y="5877272"/>
            <a:ext cx="4283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600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114300" dir="2700000" algn="tl" rotWithShape="0">
                    <a:srgbClr val="000000">
                      <a:alpha val="90000"/>
                    </a:srgbClr>
                  </a:outerShdw>
                </a:effectLst>
                <a:latin typeface="Calibri"/>
                <a:cs typeface="Calibri"/>
              </a:rPr>
              <a:t>JIŘÍ MOSKALA</a:t>
            </a:r>
            <a:endParaRPr lang="en-US" sz="2200" b="1" spc="600" dirty="0">
              <a:solidFill>
                <a:schemeClr val="tx1">
                  <a:lumMod val="95000"/>
                </a:schemeClr>
              </a:solidFill>
              <a:effectLst>
                <a:outerShdw blurRad="50800" dist="114300" dir="2700000" algn="tl" rotWithShape="0">
                  <a:srgbClr val="000000">
                    <a:alpha val="90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3" name="Picture 2" descr="19.4Q_cov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42" y="0"/>
            <a:ext cx="50419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19.4Q 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9" y="1052736"/>
            <a:ext cx="5237907" cy="32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38287" y="4781"/>
            <a:ext cx="6094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Counteraction of Nehemiah</a:t>
            </a:r>
          </a:p>
          <a:p>
            <a:r>
              <a:rPr lang="en-US" sz="3200" dirty="0">
                <a:latin typeface="Cambria"/>
                <a:cs typeface="Cambria"/>
              </a:rPr>
              <a:t>Nehemiah Takes Action (444 </a:t>
            </a:r>
            <a:r>
              <a:rPr lang="en-US" sz="3200" cap="small" dirty="0" err="1">
                <a:latin typeface="Cambria"/>
                <a:cs typeface="Cambria"/>
              </a:rPr>
              <a:t>b.c.</a:t>
            </a:r>
            <a:r>
              <a:rPr lang="en-US" sz="3200" dirty="0">
                <a:latin typeface="Cambria"/>
                <a:cs typeface="Cambria"/>
              </a:rPr>
              <a:t>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196752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They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did their part; God did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rest. Nehemiah’s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faith in God’s protection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is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inspiring.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                                However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he didn’t sit on the couch and expect God to do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everything.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When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we encounter opposition to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name of God, to our beliefs, or to what God calls us to do, we should remember that “God will fight for us.”</a:t>
            </a:r>
          </a:p>
        </p:txBody>
      </p:sp>
    </p:spTree>
    <p:extLst>
      <p:ext uri="{BB962C8B-B14F-4D97-AF65-F5344CB8AC3E}">
        <p14:creationId xmlns:p14="http://schemas.microsoft.com/office/powerpoint/2010/main" val="373293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38287" y="4781"/>
            <a:ext cx="5364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Counteraction of Nehemiah</a:t>
            </a:r>
          </a:p>
          <a:p>
            <a:r>
              <a:rPr lang="en-US" sz="3200" dirty="0">
                <a:latin typeface="Cambria"/>
                <a:cs typeface="Cambria"/>
              </a:rPr>
              <a:t>Doing a “Great Work”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176265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Chapter 6 describes many attempts on Nehemiah’s life. </a:t>
            </a:r>
            <a:r>
              <a:rPr lang="en-US" sz="4400" dirty="0" err="1">
                <a:latin typeface="Calibri"/>
                <a:ea typeface="Helvetica CY" charset="0"/>
                <a:cs typeface="Calibri"/>
              </a:rPr>
              <a:t>Sanballat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and </a:t>
            </a:r>
            <a:r>
              <a:rPr lang="en-US" sz="4400" dirty="0" err="1">
                <a:latin typeface="Calibri"/>
                <a:ea typeface="Helvetica CY" charset="0"/>
                <a:cs typeface="Calibri"/>
              </a:rPr>
              <a:t>Geshem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kept sending Nehemiah letters in order to get him to come to them under the pretext of a meeting. However, the meeting was in the plain of Ono, which was in enemy territory, and thus gave away the true intent of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invitation.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If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they get rid of the leader,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they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55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38287" y="4781"/>
            <a:ext cx="5364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Counteraction of Nehemiah</a:t>
            </a:r>
          </a:p>
          <a:p>
            <a:r>
              <a:rPr lang="en-US" sz="3200" dirty="0">
                <a:latin typeface="Cambria"/>
                <a:cs typeface="Cambria"/>
              </a:rPr>
              <a:t>Doing a “Great Work”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196752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will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stunt the progress or perhaps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even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stop the Jews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forever.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They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are not giving up. Even if Nehemiah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is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not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responding,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they</a:t>
            </a:r>
            <a:r>
              <a:rPr lang="en-US" sz="4400" spc="-15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keep 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trying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. It must have been frustrating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to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Nehemiah to have to deal with opposition at every turn. He responds to them by stating, “I am doing a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great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work” (</a:t>
            </a:r>
            <a:r>
              <a:rPr lang="en-US" sz="4400" i="1" dirty="0">
                <a:latin typeface="Calibri"/>
                <a:ea typeface="Helvetica CY" charset="0"/>
                <a:cs typeface="Calibri"/>
              </a:rPr>
              <a:t>Neh. 6: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3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NKJV).</a:t>
            </a:r>
          </a:p>
        </p:txBody>
      </p:sp>
    </p:spTree>
    <p:extLst>
      <p:ext uri="{BB962C8B-B14F-4D97-AF65-F5344CB8AC3E}">
        <p14:creationId xmlns:p14="http://schemas.microsoft.com/office/powerpoint/2010/main" val="12392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38287" y="4781"/>
            <a:ext cx="5364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Counteraction of Nehemiah</a:t>
            </a:r>
          </a:p>
          <a:p>
            <a:r>
              <a:rPr lang="en-US" sz="3200" dirty="0">
                <a:latin typeface="Cambria"/>
                <a:cs typeface="Cambria"/>
              </a:rPr>
              <a:t>Doing a “Great Work”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196752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By the world’s standards, Nehemiah was doing a great work as a cupbearer for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king. But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building a city that was in ruins, that had no apparent worldly significance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?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Nehemiah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considered the work for God as “great” and more important because he realized that the honor of God’s name was at stake in Jerusalem.</a:t>
            </a:r>
          </a:p>
        </p:txBody>
      </p:sp>
    </p:spTree>
    <p:extLst>
      <p:ext uri="{BB962C8B-B14F-4D97-AF65-F5344CB8AC3E}">
        <p14:creationId xmlns:p14="http://schemas.microsoft.com/office/powerpoint/2010/main" val="225682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55778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</a:t>
            </a:r>
            <a:r>
              <a:rPr lang="en-US" sz="3600" dirty="0" smtClean="0">
                <a:latin typeface="Cambria"/>
                <a:ea typeface="Helvetica CY" charset="0"/>
                <a:cs typeface="Cambria"/>
              </a:rPr>
              <a:t>THE OPPOSITION 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discouragement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that the builders in Nehemiah’s day met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from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open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enemies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and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pretended </a:t>
            </a:r>
            <a:r>
              <a:rPr lang="en-US" sz="4400" spc="-20" dirty="0">
                <a:latin typeface="Calibri"/>
                <a:ea typeface="Helvetica CY" charset="0"/>
                <a:cs typeface="Calibri"/>
              </a:rPr>
              <a:t>friends is typical of the experience that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those today will have who work for God.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Christians are tried, not only by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the...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cruelty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of enemies,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but by the indolence,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inconsistency, </a:t>
            </a:r>
            <a:r>
              <a:rPr lang="en-US" sz="4400" dirty="0" err="1">
                <a:latin typeface="Calibri"/>
                <a:ea typeface="Helvetica CY" charset="0"/>
                <a:cs typeface="Calibri"/>
              </a:rPr>
              <a:t>lukewarmness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and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treachery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of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avowed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friends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and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helpers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.</a:t>
            </a:r>
            <a:r>
              <a:rPr lang="en-US" sz="4400" spc="-300" dirty="0" smtClean="0">
                <a:latin typeface="Calibri"/>
                <a:ea typeface="Helvetica CY" charset="0"/>
                <a:cs typeface="Calibri"/>
              </a:rPr>
              <a:t>”</a:t>
            </a:r>
            <a:endParaRPr lang="en-US" sz="4400" spc="-3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287" y="7408"/>
            <a:ext cx="65682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Facing Opposition</a:t>
            </a:r>
          </a:p>
          <a:p>
            <a:r>
              <a:rPr lang="en-US" sz="3200" dirty="0" smtClean="0">
                <a:latin typeface="Cambria"/>
                <a:cs typeface="Cambria"/>
              </a:rPr>
              <a:t>Final </a:t>
            </a:r>
            <a:r>
              <a:rPr lang="en-US" sz="3200" dirty="0">
                <a:latin typeface="Cambria"/>
                <a:cs typeface="Cambria"/>
              </a:rPr>
              <a:t>Words: </a:t>
            </a:r>
            <a:r>
              <a:rPr lang="en-US" sz="3200" i="1" cap="small" dirty="0">
                <a:latin typeface="Cambria"/>
                <a:cs typeface="Cambria"/>
              </a:rPr>
              <a:t>Prophets and </a:t>
            </a:r>
            <a:r>
              <a:rPr lang="en-US" sz="3200" i="1" cap="small" dirty="0" smtClean="0">
                <a:latin typeface="Cambria"/>
                <a:cs typeface="Cambria"/>
              </a:rPr>
              <a:t>Kings</a:t>
            </a:r>
            <a:r>
              <a:rPr lang="en-US" sz="3200" i="1" cap="small" dirty="0">
                <a:latin typeface="Cambria"/>
                <a:cs typeface="Cambria"/>
              </a:rPr>
              <a:t> </a:t>
            </a:r>
            <a:r>
              <a:rPr lang="en-US" sz="3200" cap="small" dirty="0" smtClean="0">
                <a:latin typeface="Cambria"/>
                <a:cs typeface="Cambria"/>
              </a:rPr>
              <a:t>644</a:t>
            </a:r>
            <a:endParaRPr lang="en-US" sz="320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287" y="11466"/>
            <a:ext cx="37929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Facing Opposition</a:t>
            </a:r>
          </a:p>
          <a:p>
            <a:r>
              <a:rPr lang="en-US" sz="3200" dirty="0" smtClean="0">
                <a:latin typeface="Cambria"/>
                <a:cs typeface="Cambria"/>
              </a:rPr>
              <a:t>Presentation Record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40" y="1412776"/>
            <a:ext cx="8694340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Church SSL </a:t>
            </a:r>
            <a:r>
              <a:rPr lang="en-US" sz="2800" dirty="0" smtClean="0">
                <a:latin typeface="Calibri"/>
                <a:cs typeface="Calibri"/>
              </a:rPr>
              <a:t>16 Oct 19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287" y="5985"/>
            <a:ext cx="36592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Ezra and Nehemiah</a:t>
            </a:r>
          </a:p>
          <a:p>
            <a:r>
              <a:rPr lang="en-US" sz="3200" dirty="0" smtClean="0">
                <a:latin typeface="Cambria"/>
                <a:cs typeface="Cambria"/>
              </a:rPr>
              <a:t>Our Goal</a:t>
            </a:r>
            <a:endParaRPr lang="en-US" sz="3200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486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dirty="0" smtClean="0">
                <a:latin typeface="Cambria"/>
                <a:ea typeface="Helvetica CY" charset="0"/>
                <a:cs typeface="Cambria"/>
              </a:rPr>
              <a:t>AS WE STUDY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God’s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Word this quarter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may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Lord bless us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inspiring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us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touching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our hearts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transforming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our thinking, and enabling us daily to follow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Him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faithfully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enthusiastically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42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45655" y="-365"/>
            <a:ext cx="36592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Ezra and Nehemiah</a:t>
            </a:r>
          </a:p>
          <a:p>
            <a:r>
              <a:rPr lang="en-US" sz="3200" dirty="0" smtClean="0">
                <a:latin typeface="Cambria"/>
                <a:cs typeface="Cambria"/>
              </a:rPr>
              <a:t>Contents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611560" y="1295400"/>
            <a:ext cx="8532440" cy="55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  1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lang="en-US" sz="3000" b="1" dirty="0">
                <a:latin typeface="Calibri"/>
                <a:cs typeface="Calibri"/>
              </a:rPr>
              <a:t>Making Sense of History: </a:t>
            </a:r>
            <a:r>
              <a:rPr lang="en-US" sz="3000" b="1" dirty="0" err="1">
                <a:latin typeface="Calibri"/>
                <a:cs typeface="Calibri"/>
              </a:rPr>
              <a:t>Zerubbabel</a:t>
            </a:r>
            <a:r>
              <a:rPr lang="en-US" sz="3000" b="1" dirty="0">
                <a:latin typeface="Calibri"/>
                <a:cs typeface="Calibri"/>
              </a:rPr>
              <a:t> and </a:t>
            </a:r>
            <a:r>
              <a:rPr lang="en-US" sz="3000" b="1" dirty="0" smtClean="0">
                <a:latin typeface="Calibri"/>
                <a:cs typeface="Calibri"/>
              </a:rPr>
              <a:t>Ezra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  2</a:t>
            </a:r>
            <a:r>
              <a:rPr lang="en-US" sz="3000" b="1" dirty="0" smtClean="0">
                <a:latin typeface="Calibri"/>
                <a:cs typeface="Calibri"/>
              </a:rPr>
              <a:t> Nehemiah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  3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lang="en-US" sz="3000" b="1" dirty="0">
                <a:latin typeface="Calibri"/>
                <a:cs typeface="Calibri"/>
              </a:rPr>
              <a:t>God’s </a:t>
            </a:r>
            <a:r>
              <a:rPr lang="en-US" sz="3000" b="1" dirty="0" smtClean="0">
                <a:latin typeface="Calibri"/>
                <a:cs typeface="Calibri"/>
              </a:rPr>
              <a:t>Call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  </a:t>
            </a:r>
            <a:r>
              <a:rPr lang="en-US" sz="3000" dirty="0" smtClean="0">
                <a:solidFill>
                  <a:schemeClr val="tx2"/>
                </a:solidFill>
                <a:latin typeface="Calibri"/>
                <a:cs typeface="Calibri"/>
              </a:rPr>
              <a:t>4 </a:t>
            </a:r>
            <a:r>
              <a:rPr lang="en-US" sz="3000" b="1" dirty="0">
                <a:solidFill>
                  <a:schemeClr val="tx2"/>
                </a:solidFill>
                <a:latin typeface="Calibri"/>
                <a:cs typeface="Calibri"/>
              </a:rPr>
              <a:t>Facing </a:t>
            </a:r>
            <a:r>
              <a:rPr lang="en-US" sz="3000" b="1" dirty="0" smtClean="0">
                <a:solidFill>
                  <a:schemeClr val="tx2"/>
                </a:solidFill>
                <a:latin typeface="Calibri"/>
                <a:cs typeface="Calibri"/>
              </a:rPr>
              <a:t>Opposition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  5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lang="en-US" sz="3000" b="1" dirty="0">
                <a:latin typeface="Calibri"/>
                <a:cs typeface="Calibri"/>
              </a:rPr>
              <a:t>Violating the Spirit of the </a:t>
            </a:r>
            <a:r>
              <a:rPr lang="en-US" sz="3000" b="1" dirty="0" smtClean="0">
                <a:latin typeface="Calibri"/>
                <a:cs typeface="Calibri"/>
              </a:rPr>
              <a:t>Law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b="1" dirty="0" smtClean="0">
                <a:latin typeface="Calibri"/>
                <a:cs typeface="Calibri"/>
              </a:rPr>
              <a:t>  6 </a:t>
            </a:r>
            <a:r>
              <a:rPr lang="en-US" sz="3000" b="1" dirty="0">
                <a:latin typeface="Calibri"/>
                <a:cs typeface="Calibri"/>
              </a:rPr>
              <a:t>The Reading of the </a:t>
            </a:r>
            <a:r>
              <a:rPr lang="en-US" sz="3000" b="1" dirty="0" smtClean="0">
                <a:latin typeface="Calibri"/>
                <a:cs typeface="Calibri"/>
              </a:rPr>
              <a:t>Word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  7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lang="en-US" sz="3000" b="1" dirty="0">
                <a:latin typeface="Calibri"/>
                <a:cs typeface="Calibri"/>
              </a:rPr>
              <a:t>Our Forgiving </a:t>
            </a:r>
            <a:r>
              <a:rPr lang="en-US" sz="3000" b="1" dirty="0" smtClean="0">
                <a:latin typeface="Calibri"/>
                <a:cs typeface="Calibri"/>
              </a:rPr>
              <a:t>God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  8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lang="en-US" sz="3000" b="1" dirty="0">
                <a:latin typeface="Calibri"/>
                <a:cs typeface="Calibri"/>
              </a:rPr>
              <a:t>God and the </a:t>
            </a:r>
            <a:r>
              <a:rPr lang="en-US" sz="3000" b="1" dirty="0" smtClean="0">
                <a:latin typeface="Calibri"/>
                <a:cs typeface="Calibri"/>
              </a:rPr>
              <a:t>Covenant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  9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lang="en-US" sz="3000" b="1" dirty="0">
                <a:latin typeface="Calibri"/>
                <a:cs typeface="Calibri"/>
              </a:rPr>
              <a:t>Trials, Tribulations, and </a:t>
            </a:r>
            <a:r>
              <a:rPr lang="en-US" sz="3000" b="1" dirty="0" smtClean="0">
                <a:latin typeface="Calibri"/>
                <a:cs typeface="Calibri"/>
              </a:rPr>
              <a:t>Lists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10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lang="en-US" sz="3000" b="1" dirty="0">
                <a:latin typeface="Calibri"/>
                <a:cs typeface="Calibri"/>
              </a:rPr>
              <a:t>Worshiping the </a:t>
            </a:r>
            <a:r>
              <a:rPr lang="en-US" sz="3000" b="1" dirty="0" smtClean="0">
                <a:latin typeface="Calibri"/>
                <a:cs typeface="Calibri"/>
              </a:rPr>
              <a:t>Lord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11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lang="en-US" sz="3000" b="1" dirty="0">
                <a:latin typeface="Calibri"/>
                <a:cs typeface="Calibri"/>
              </a:rPr>
              <a:t>Backslidden </a:t>
            </a:r>
            <a:r>
              <a:rPr lang="en-US" sz="3000" b="1" dirty="0" smtClean="0">
                <a:latin typeface="Calibri"/>
                <a:cs typeface="Calibri"/>
              </a:rPr>
              <a:t>People</a:t>
            </a:r>
            <a:endParaRPr lang="en-US" sz="3000" b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>
                <a:latin typeface="Calibri"/>
                <a:cs typeface="Calibri"/>
              </a:rPr>
              <a:t>12</a:t>
            </a:r>
            <a:r>
              <a:rPr lang="en-US" sz="3000" b="1" dirty="0">
                <a:latin typeface="Calibri"/>
                <a:cs typeface="Calibri"/>
              </a:rPr>
              <a:t> Dealing With Bad </a:t>
            </a:r>
            <a:r>
              <a:rPr lang="en-US" sz="3000" b="1" dirty="0" smtClean="0">
                <a:latin typeface="Calibri"/>
                <a:cs typeface="Calibri"/>
              </a:rPr>
              <a:t>Decisions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dirty="0" smtClean="0">
                <a:latin typeface="Calibri"/>
                <a:cs typeface="Calibri"/>
              </a:rPr>
              <a:t>13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lang="en-US" sz="3000" b="1" dirty="0">
                <a:latin typeface="Calibri"/>
                <a:cs typeface="Calibri"/>
              </a:rPr>
              <a:t>Leaders in Israel</a:t>
            </a:r>
            <a:endParaRPr lang="en-US" sz="3000" b="1" spc="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85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38287" y="-1234"/>
            <a:ext cx="38610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Ezra and Nehemiah</a:t>
            </a:r>
          </a:p>
          <a:p>
            <a:r>
              <a:rPr lang="en-US" sz="3200" dirty="0" smtClean="0">
                <a:latin typeface="Cambria"/>
                <a:cs typeface="Cambria"/>
              </a:rPr>
              <a:t>Lesson 4, October 24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57916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Facing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Opposition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3" name="Picture 2" descr="19.4Q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" y="3068960"/>
            <a:ext cx="8862523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2743" y="-1234"/>
            <a:ext cx="33761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Facing Opposition</a:t>
            </a:r>
          </a:p>
          <a:p>
            <a:r>
              <a:rPr lang="en-US" sz="3200" dirty="0" smtClean="0">
                <a:latin typeface="Cambria"/>
                <a:cs typeface="Cambria"/>
              </a:rPr>
              <a:t>Key Text   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489697"/>
            <a:ext cx="9144000" cy="351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ambria"/>
                <a:ea typeface="Helvetica CY" charset="0"/>
                <a:cs typeface="Cambria"/>
              </a:rPr>
              <a:t>Ezra 5:5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 smtClean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alibri"/>
                <a:ea typeface="Helvetica CY" charset="0"/>
                <a:cs typeface="Calibri"/>
              </a:rPr>
              <a:t>“</a:t>
            </a:r>
            <a:r>
              <a:rPr lang="en-US" sz="3600" dirty="0" smtClean="0">
                <a:latin typeface="Cambria"/>
                <a:ea typeface="Helvetica CY" charset="0"/>
                <a:cs typeface="Cambria"/>
              </a:rPr>
              <a:t>BUT THE EYE </a:t>
            </a:r>
            <a:r>
              <a:rPr lang="en-US" dirty="0" smtClean="0">
                <a:latin typeface="Calibri"/>
                <a:ea typeface="Helvetica CY" charset="0"/>
                <a:cs typeface="Calibri"/>
              </a:rPr>
              <a:t>of </a:t>
            </a:r>
            <a:r>
              <a:rPr lang="en-US" dirty="0">
                <a:latin typeface="Calibri"/>
                <a:ea typeface="Helvetica CY" charset="0"/>
                <a:cs typeface="Calibri"/>
              </a:rPr>
              <a:t>their God was upon the elders of the Jews, so that they could not make them cease till a report could go to Darius. Then a written answer was returned concerning this </a:t>
            </a:r>
            <a:r>
              <a:rPr lang="en-US" dirty="0" smtClean="0">
                <a:latin typeface="Calibri"/>
                <a:ea typeface="Helvetica CY" charset="0"/>
                <a:cs typeface="Calibri"/>
              </a:rPr>
              <a:t>matter.”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6647" y="14641"/>
            <a:ext cx="33761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Facing Opposition</a:t>
            </a:r>
          </a:p>
          <a:p>
            <a:r>
              <a:rPr lang="en-US" sz="3200" dirty="0" smtClean="0">
                <a:latin typeface="Cambria"/>
                <a:cs typeface="Cambria"/>
              </a:rPr>
              <a:t>Initial Words</a:t>
            </a:r>
            <a:endParaRPr lang="en-US" sz="3200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76265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dirty="0" smtClean="0">
                <a:latin typeface="Cambria"/>
                <a:ea typeface="Helvetica CY" charset="0"/>
                <a:cs typeface="Cambria"/>
              </a:rPr>
              <a:t>RESISTANCE TO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work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of God is a prevalent theme in the two books of Ezra and Nehemiah; therefore, it is not surprising that rebuilding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Jerusalem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incited opposition 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persecution.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spc="-50" dirty="0" smtClean="0">
                <a:latin typeface="Calibri"/>
                <a:ea typeface="Helvetica CY" charset="0"/>
                <a:cs typeface="Calibri"/>
              </a:rPr>
              <a:t>Wherever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we turn in today’s world, the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work of the Lord is resisted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.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Satan tries to </a:t>
            </a:r>
            <a:r>
              <a:rPr lang="en-US" sz="4400" spc="-80" dirty="0">
                <a:latin typeface="Calibri"/>
                <a:ea typeface="Helvetica CY" charset="0"/>
                <a:cs typeface="Calibri"/>
              </a:rPr>
              <a:t>make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80" dirty="0">
                <a:latin typeface="Calibri"/>
                <a:ea typeface="Helvetica CY" charset="0"/>
                <a:cs typeface="Calibri"/>
              </a:rPr>
              <a:t>sure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80" dirty="0">
                <a:latin typeface="Calibri"/>
                <a:ea typeface="Helvetica CY" charset="0"/>
                <a:cs typeface="Calibri"/>
              </a:rPr>
              <a:t>that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80" dirty="0">
                <a:latin typeface="Calibri"/>
                <a:ea typeface="Helvetica CY" charset="0"/>
                <a:cs typeface="Calibri"/>
              </a:rPr>
              <a:t>the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80" dirty="0">
                <a:latin typeface="Calibri"/>
                <a:ea typeface="Helvetica CY" charset="0"/>
                <a:cs typeface="Calibri"/>
              </a:rPr>
              <a:t>gospel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80" dirty="0">
                <a:latin typeface="Calibri"/>
                <a:ea typeface="Helvetica CY" charset="0"/>
                <a:cs typeface="Calibri"/>
              </a:rPr>
              <a:t>doesn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’t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80" dirty="0">
                <a:latin typeface="Calibri"/>
                <a:ea typeface="Helvetica CY" charset="0"/>
                <a:cs typeface="Calibri"/>
              </a:rPr>
              <a:t>spread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quickly, as it threatens his dominion. </a:t>
            </a:r>
            <a:endParaRPr lang="en-US" sz="4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287" y="-27384"/>
            <a:ext cx="33761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Facing Opposition</a:t>
            </a:r>
          </a:p>
          <a:p>
            <a:r>
              <a:rPr lang="en-US" sz="3200" dirty="0" smtClean="0">
                <a:latin typeface="Cambria"/>
                <a:cs typeface="Cambria"/>
              </a:rPr>
              <a:t>Quick Look   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5616" y="1676400"/>
            <a:ext cx="7776864" cy="40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1. </a:t>
            </a:r>
            <a:r>
              <a:rPr lang="en-US" sz="4400" b="1" spc="50" dirty="0" smtClean="0">
                <a:latin typeface="Calibri"/>
                <a:cs typeface="Calibri"/>
              </a:rPr>
              <a:t>Activation</a:t>
            </a:r>
            <a:r>
              <a:rPr lang="en-US" sz="4400" dirty="0" smtClean="0">
                <a:latin typeface="Calibri"/>
                <a:cs typeface="Calibri"/>
              </a:rPr>
              <a:t> of Opposition          	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(Ezra 4:4, 5)</a:t>
            </a:r>
            <a:endParaRPr lang="en-US" sz="4400" i="1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b="1" spc="50" dirty="0" smtClean="0">
                <a:latin typeface="Calibri"/>
                <a:cs typeface="Calibri"/>
              </a:rPr>
              <a:t>Stoppage </a:t>
            </a:r>
            <a:r>
              <a:rPr lang="en-US" sz="4400" dirty="0" smtClean="0">
                <a:latin typeface="Calibri"/>
                <a:cs typeface="Calibri"/>
              </a:rPr>
              <a:t>of Work </a:t>
            </a:r>
            <a:r>
              <a:rPr lang="en-US" sz="4400" dirty="0">
                <a:latin typeface="Calibri"/>
                <a:cs typeface="Calibri"/>
              </a:rPr>
              <a:t>	 </a:t>
            </a:r>
            <a:r>
              <a:rPr lang="en-US" sz="4400" dirty="0" smtClean="0">
                <a:latin typeface="Calibri"/>
                <a:cs typeface="Calibri"/>
              </a:rPr>
              <a:t>	 	 	 </a:t>
            </a:r>
            <a:r>
              <a:rPr lang="en-US" sz="4400" i="1" dirty="0" smtClean="0">
                <a:latin typeface="Calibri"/>
                <a:cs typeface="Calibri"/>
              </a:rPr>
              <a:t>(Ezra 74:23, 24)</a:t>
            </a:r>
            <a:endParaRPr lang="en-US" sz="4400" i="1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3. </a:t>
            </a:r>
            <a:r>
              <a:rPr lang="en-US" sz="4400" b="1" spc="100" dirty="0" smtClean="0">
                <a:latin typeface="Calibri"/>
                <a:ea typeface="Helvetica CY" charset="0"/>
                <a:cs typeface="Calibri"/>
              </a:rPr>
              <a:t>Counteraction </a:t>
            </a:r>
            <a:r>
              <a:rPr lang="en-US" sz="4400" dirty="0" smtClean="0">
                <a:latin typeface="Calibri"/>
                <a:cs typeface="Calibri"/>
              </a:rPr>
              <a:t>of Nehemiah </a:t>
            </a:r>
            <a:r>
              <a:rPr lang="en-US" sz="4400" dirty="0">
                <a:latin typeface="Calibri"/>
                <a:cs typeface="Calibri"/>
              </a:rPr>
              <a:t>	 </a:t>
            </a:r>
            <a:r>
              <a:rPr lang="en-US" sz="4400" dirty="0" smtClean="0">
                <a:latin typeface="Calibri"/>
                <a:cs typeface="Calibri"/>
              </a:rPr>
              <a:t>	 	 </a:t>
            </a:r>
            <a:r>
              <a:rPr lang="en-US" sz="4400" i="1" dirty="0" smtClean="0">
                <a:latin typeface="Calibri"/>
                <a:cs typeface="Calibri"/>
              </a:rPr>
              <a:t>(Nehemiah 4:14, 20)</a:t>
            </a:r>
            <a:endParaRPr lang="en-US" sz="4400" i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8287" y="6484"/>
            <a:ext cx="4849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Facing Opposition</a:t>
            </a:r>
          </a:p>
          <a:p>
            <a:r>
              <a:rPr lang="en-US" sz="3200" dirty="0" smtClean="0">
                <a:latin typeface="Cambria"/>
                <a:cs typeface="Cambria"/>
              </a:rPr>
              <a:t>1</a:t>
            </a:r>
            <a:r>
              <a:rPr lang="en-US" sz="3200" dirty="0">
                <a:latin typeface="Cambria"/>
                <a:cs typeface="Cambria"/>
              </a:rPr>
              <a:t>. </a:t>
            </a:r>
            <a:r>
              <a:rPr lang="en-US" sz="3200" dirty="0" smtClean="0">
                <a:latin typeface="Cambria"/>
                <a:cs typeface="Cambria"/>
              </a:rPr>
              <a:t>Activation of Opposition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2" name="Picture 1" descr="realistic-ant-with-two-legs-raised-up-hooked-vector-123140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47" y="1261864"/>
            <a:ext cx="2091680" cy="4183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347864" y="1196752"/>
            <a:ext cx="2304256" cy="43204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576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mr-IN" dirty="0" smtClean="0">
                <a:latin typeface="Cambria"/>
                <a:cs typeface="Cambria"/>
              </a:rPr>
              <a:t>Ezra </a:t>
            </a:r>
            <a:r>
              <a:rPr lang="mr-IN" dirty="0">
                <a:latin typeface="Cambria"/>
                <a:cs typeface="Cambria"/>
              </a:rPr>
              <a:t>4</a:t>
            </a:r>
            <a:r>
              <a:rPr lang="mr-IN" dirty="0" smtClean="0">
                <a:latin typeface="Cambria"/>
                <a:cs typeface="Cambria"/>
              </a:rPr>
              <a:t>:</a:t>
            </a:r>
            <a:r>
              <a:rPr lang="en-US" dirty="0" smtClean="0">
                <a:latin typeface="Cambria"/>
                <a:cs typeface="Cambria"/>
              </a:rPr>
              <a:t>4, </a:t>
            </a:r>
            <a:r>
              <a:rPr lang="mr-IN" dirty="0" smtClean="0">
                <a:latin typeface="Cambria"/>
                <a:cs typeface="Cambria"/>
              </a:rPr>
              <a:t>5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NKJV</a:t>
            </a:r>
            <a:endParaRPr lang="en-US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3600" dirty="0" smtClean="0">
                <a:latin typeface="Cambria"/>
                <a:cs typeface="Cambria"/>
              </a:rPr>
              <a:t>THEN THE PEOPLE </a:t>
            </a:r>
            <a:r>
              <a:rPr lang="en-US" sz="4400" dirty="0" smtClean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the land tried to discourage the people of Judah. </a:t>
            </a:r>
            <a:r>
              <a:rPr lang="en-US" sz="4400" dirty="0" smtClean="0">
                <a:latin typeface="Calibri"/>
                <a:cs typeface="Calibri"/>
              </a:rPr>
              <a:t>     They </a:t>
            </a:r>
            <a:r>
              <a:rPr lang="en-US" sz="4400" dirty="0">
                <a:latin typeface="Calibri"/>
                <a:cs typeface="Calibri"/>
              </a:rPr>
              <a:t>troubled them in building</a:t>
            </a:r>
            <a:r>
              <a:rPr lang="en-US" sz="4400" dirty="0" smtClean="0">
                <a:latin typeface="Calibri"/>
                <a:cs typeface="Calibri"/>
              </a:rPr>
              <a:t>, and </a:t>
            </a:r>
            <a:r>
              <a:rPr lang="en-US" sz="4400" dirty="0">
                <a:latin typeface="Calibri"/>
                <a:cs typeface="Calibri"/>
              </a:rPr>
              <a:t>hired counselors against them to frustrate their purpose all the days of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endParaRPr lang="en-US" sz="4400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Cyrus king </a:t>
            </a:r>
            <a:r>
              <a:rPr lang="en-US" sz="4400" dirty="0">
                <a:latin typeface="Calibri"/>
                <a:cs typeface="Calibri"/>
              </a:rPr>
              <a:t>of Persia, even until the reign of Darius king of Persia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  <a:endParaRPr lang="en-US" sz="44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5" grpId="0" build="p" autoUpdateAnimBg="0" advAuto="1000"/>
      <p:bldP spid="5" grpId="1" build="allAtOnce"/>
    </p:bldLst>
  </p:timing>
</p:sld>
</file>

<file path=ppt/theme/theme1.xml><?xml version="1.0" encoding="utf-8"?>
<a:theme xmlns:a="http://schemas.openxmlformats.org/drawingml/2006/main" name="•19.4Q Ezra_Nehemiah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•19.4Q Ezra_Nehemiah.potx</Template>
  <TotalTime>9312</TotalTime>
  <Words>3073</Words>
  <Application>Microsoft Macintosh PowerPoint</Application>
  <PresentationFormat>On-screen Show (4:3)</PresentationFormat>
  <Paragraphs>166</Paragraphs>
  <Slides>25</Slides>
  <Notes>25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•19.4Q Ezra_Nehemiah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 applicable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ClaRoVicente</dc:creator>
  <cp:lastModifiedBy>Claro Vicente</cp:lastModifiedBy>
  <cp:revision>288</cp:revision>
  <dcterms:created xsi:type="dcterms:W3CDTF">2010-06-30T12:36:04Z</dcterms:created>
  <dcterms:modified xsi:type="dcterms:W3CDTF">2019-10-22T22:18:17Z</dcterms:modified>
</cp:coreProperties>
</file>