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55" r:id="rId3"/>
    <p:sldId id="357" r:id="rId4"/>
    <p:sldId id="356" r:id="rId5"/>
    <p:sldId id="359" r:id="rId6"/>
    <p:sldId id="265" r:id="rId7"/>
    <p:sldId id="268" r:id="rId8"/>
    <p:sldId id="269" r:id="rId9"/>
    <p:sldId id="271" r:id="rId10"/>
    <p:sldId id="272" r:id="rId11"/>
    <p:sldId id="358" r:id="rId12"/>
    <p:sldId id="362" r:id="rId13"/>
    <p:sldId id="363" r:id="rId14"/>
    <p:sldId id="360" r:id="rId15"/>
    <p:sldId id="364" r:id="rId16"/>
    <p:sldId id="276" r:id="rId17"/>
    <p:sldId id="325" r:id="rId18"/>
    <p:sldId id="365" r:id="rId19"/>
    <p:sldId id="366" r:id="rId20"/>
    <p:sldId id="361" r:id="rId21"/>
    <p:sldId id="367" r:id="rId22"/>
    <p:sldId id="326" r:id="rId23"/>
    <p:sldId id="280" r:id="rId24"/>
    <p:sldId id="368" r:id="rId25"/>
    <p:sldId id="369" r:id="rId26"/>
    <p:sldId id="370" r:id="rId27"/>
    <p:sldId id="285" r:id="rId28"/>
    <p:sldId id="354" r:id="rId2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0" autoAdjust="0"/>
    <p:restoredTop sz="67213" autoAdjust="0"/>
  </p:normalViewPr>
  <p:slideViewPr>
    <p:cSldViewPr>
      <p:cViewPr varScale="1">
        <p:scale>
          <a:sx n="50" d="100"/>
          <a:sy n="50" d="100"/>
        </p:scale>
        <p:origin x="-1392" y="-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1.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Nag-</a:t>
            </a:r>
            <a:r>
              <a:rPr lang="en-US" b="1" dirty="0" err="1" smtClean="0">
                <a:latin typeface="Arial" charset="0"/>
                <a:ea typeface="ＭＳ Ｐゴシック" charset="0"/>
                <a:cs typeface="ＭＳ Ｐゴシック" charset="0"/>
              </a:rPr>
              <a:t>iisang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Manlalalang</a:t>
            </a:r>
            <a:r>
              <a:rPr lang="en-US" b="1" dirty="0" smtClean="0">
                <a:latin typeface="Arial" charset="0"/>
                <a:ea typeface="ＭＳ Ｐゴシック" charset="0"/>
                <a:cs typeface="ＭＳ Ｐゴシック" charset="0"/>
              </a:rPr>
              <a:t>/</a:t>
            </a:r>
            <a:r>
              <a:rPr lang="en-US" b="1" dirty="0" err="1" smtClean="0">
                <a:latin typeface="Arial" charset="0"/>
                <a:ea typeface="ＭＳ Ｐゴシック" charset="0"/>
                <a:cs typeface="ＭＳ Ｐゴシック" charset="0"/>
              </a:rPr>
              <a:t>Tagapagtustos</a:t>
            </a:r>
            <a:r>
              <a:rPr lang="en-US" b="1"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“O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nauuhaw</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pumarito</a:t>
            </a:r>
            <a:r>
              <a:rPr lang="en-US" dirty="0" smtClean="0">
                <a:latin typeface="Arial" charset="0"/>
                <a:ea typeface="ＭＳ Ｐゴシック" charset="0"/>
                <a:cs typeface="ＭＳ Ｐゴシック" charset="0"/>
              </a:rPr>
              <a:t> kayo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tubig</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siyang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salapi</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pumarito</a:t>
            </a:r>
            <a:r>
              <a:rPr lang="en-US" dirty="0" smtClean="0">
                <a:latin typeface="Arial" charset="0"/>
                <a:ea typeface="ＭＳ Ｐゴシック" charset="0"/>
                <a:cs typeface="ＭＳ Ｐゴシック" charset="0"/>
              </a:rPr>
              <a:t> kayo,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bumili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kumain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Pumarito</a:t>
            </a:r>
            <a:r>
              <a:rPr lang="en-US" dirty="0" smtClean="0">
                <a:latin typeface="Arial" charset="0"/>
                <a:ea typeface="ＭＳ Ｐゴシック" charset="0"/>
                <a:cs typeface="ＭＳ Ｐゴシック" charset="0"/>
              </a:rPr>
              <a:t> kayo, </a:t>
            </a:r>
            <a:r>
              <a:rPr lang="en-US" dirty="0" err="1" smtClean="0">
                <a:latin typeface="Arial" charset="0"/>
                <a:ea typeface="ＭＳ Ｐゴシック" charset="0"/>
                <a:cs typeface="ＭＳ Ｐゴシック" charset="0"/>
              </a:rPr>
              <a:t>kayo’y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bumili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alak</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gatas</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salapi</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halaga</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hanapin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cap="small"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matatagpuan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tumawag</a:t>
            </a:r>
            <a:r>
              <a:rPr lang="en-US" dirty="0" smtClean="0">
                <a:latin typeface="Arial" charset="0"/>
                <a:ea typeface="ＭＳ Ｐゴシック" charset="0"/>
                <a:cs typeface="ＭＳ Ｐゴシック" charset="0"/>
              </a:rPr>
              <a:t> kayo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habang</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malapit</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Manumbalik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cap="small"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kaaawaan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aming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sapagkat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magpapatawad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sagana</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Isaias</a:t>
            </a:r>
            <a:r>
              <a:rPr lang="en-US" i="1" baseline="0" dirty="0" smtClean="0">
                <a:latin typeface="Arial" charset="0"/>
                <a:ea typeface="ＭＳ Ｐゴシック" charset="0"/>
                <a:cs typeface="ＭＳ Ｐゴシック" charset="0"/>
              </a:rPr>
              <a:t> 55:1, 6, 7</a:t>
            </a:r>
            <a:r>
              <a:rPr lang="en-US" i="0"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Bumili</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Bagay</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Libre</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i="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55:1–7).</a:t>
            </a:r>
            <a:r>
              <a:rPr lang="en-PH" dirty="0" smtClean="0">
                <a:effectLst/>
              </a:rPr>
              <a:t> </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Siyang</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salapi</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pumarito</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kayo,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kayo’y</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bumili</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b="0" kern="1200" dirty="0" err="1" smtClean="0">
                <a:solidFill>
                  <a:schemeClr val="tx1"/>
                </a:solidFill>
                <a:effectLst/>
                <a:latin typeface="Arial" pitchFamily="24" charset="0"/>
                <a:ea typeface="ＭＳ Ｐゴシック" pitchFamily="24" charset="-128"/>
                <a:cs typeface="ＭＳ Ｐゴシック" pitchFamily="24" charset="-128"/>
              </a:rPr>
              <a:t>kumain</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Pero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makabibili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pera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PH"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Gayunman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idaragdag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ginawa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salapi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halaga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55:1),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punto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magiging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malinaw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Umaapela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tanggapin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55:7)</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0" kern="1200" dirty="0" smtClean="0">
                <a:solidFill>
                  <a:schemeClr val="tx1"/>
                </a:solidFill>
                <a:effectLst/>
                <a:latin typeface="Arial" pitchFamily="24" charset="0"/>
                <a:ea typeface="ＭＳ Ｐゴシック" pitchFamily="24" charset="-128"/>
                <a:cs typeface="ＭＳ Ｐゴシック" pitchFamily="24" charset="-128"/>
              </a:rPr>
              <a:t> </a:t>
            </a:r>
            <a:r>
              <a:rPr lang="en-PH" b="0" dirty="0" smtClean="0">
                <a:effectLst/>
              </a:rPr>
              <a:t>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12</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salitang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0" kern="1200" dirty="0" err="1" smtClean="0">
                <a:solidFill>
                  <a:schemeClr val="tx1"/>
                </a:solidFill>
                <a:effectLst/>
                <a:latin typeface="Arial" pitchFamily="24" charset="0"/>
                <a:ea typeface="ＭＳ Ｐゴシック" pitchFamily="24" charset="-128"/>
                <a:cs typeface="ＭＳ Ｐゴシック" pitchFamily="24" charset="-128"/>
              </a:rPr>
              <a:t>bumili</a:t>
            </a:r>
            <a:r>
              <a:rPr lang="en-US" sz="1200" i="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nagdiriin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iniaalok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sapatan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pangangailangan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kagustuhan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mahalaga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kaya,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nangangailangan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paglilipat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bagay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halaga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iniaalok</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ngunit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libre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binili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tigmak</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-dugong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halaga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Lingkod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Bagaman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libre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nangyari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kamangha-manghang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halaga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dirty="0" smtClean="0">
                <a:effectLst/>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Binubuod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ebanghelyo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Tipan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pareho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ebanghelyo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Bagong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Tipan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lumang-tipan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hahalinhan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bagong-tipan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biyaya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pangako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kina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Adan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Eva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(Genesis 3:15),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mayroon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batay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biyaya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pananampalataya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Efeso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2:8).</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Matataas</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Isipan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Paraan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55:6–13)</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t>
            </a:r>
            <a:r>
              <a:rPr lang="en-US" dirty="0" err="1" smtClean="0">
                <a:latin typeface="Arial" charset="0"/>
                <a:ea typeface="ＭＳ Ｐゴシック" charset="0"/>
                <a:cs typeface="ＭＳ Ｐゴシック" charset="0"/>
              </a:rPr>
              <a:t>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pag-iisip</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paraan</a:t>
            </a:r>
            <a:r>
              <a:rPr lang="en-US" dirty="0" smtClean="0">
                <a:latin typeface="Arial" charset="0"/>
                <a:ea typeface="ＭＳ Ｐゴシック" charset="0"/>
                <a:cs typeface="ＭＳ Ｐゴシック" charset="0"/>
              </a:rPr>
              <a:t> ay mas </a:t>
            </a:r>
            <a:r>
              <a:rPr lang="en-US" dirty="0" err="1" smtClean="0">
                <a:latin typeface="Arial" charset="0"/>
                <a:ea typeface="ＭＳ Ｐゴシック" charset="0"/>
                <a:cs typeface="ＭＳ Ｐゴシック" charset="0"/>
              </a:rPr>
              <a:t>mataas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paanong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55:8, 9</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sz="1200" kern="1200" dirty="0" smtClean="0">
                <a:solidFill>
                  <a:schemeClr val="tx1"/>
                </a:solidFill>
                <a:effectLst/>
                <a:latin typeface="Arial" pitchFamily="24" charset="0"/>
                <a:ea typeface="ＭＳ Ｐゴシック" pitchFamily="24" charset="-128"/>
                <a:cs typeface="ＭＳ Ｐゴシック" pitchFamily="24" charset="-128"/>
              </a:rPr>
              <a:t>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malalaking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hiwaga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sansinukob</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duda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pinakamalaki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panukala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hiwaga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maaaring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halos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pinapasimulan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maunawaan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Tingnan</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Efeso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6:19.)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15</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tema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katubusan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ninanais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anghel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pag-aralan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magiging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siyensya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awit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tinubos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walang-tigil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kapanahunan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hanggan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paksa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di-</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mauubos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pag-aaral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pagkakatawang-tao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nagtutubos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namamagitang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gagamitin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isip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masipag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istudyante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habang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magtatagal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tumitingin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kalangitan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di-</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mabilang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ibubulalas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Dakila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hiwaga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kabanalan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cap="small" dirty="0" smtClean="0">
                <a:solidFill>
                  <a:schemeClr val="tx1"/>
                </a:solidFill>
                <a:effectLst/>
                <a:latin typeface="Arial" pitchFamily="24" charset="0"/>
                <a:ea typeface="ＭＳ Ｐゴシック" pitchFamily="24" charset="-128"/>
                <a:cs typeface="ＭＳ Ｐゴシック" pitchFamily="24" charset="-128"/>
              </a:rPr>
              <a:t>My Life Today</a:t>
            </a:r>
            <a:r>
              <a:rPr lang="en-US" sz="1200" i="1" kern="1200" cap="none"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360. </a:t>
            </a:r>
            <a:endParaRPr lang="en-PH" dirty="0">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16</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2.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Tunay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Pag-aayuno</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“Hindi </a:t>
            </a:r>
            <a:r>
              <a:rPr lang="en-US" b="0" dirty="0" err="1" smtClean="0">
                <a:latin typeface="Arial" charset="0"/>
                <a:ea typeface="ＭＳ Ｐゴシック" charset="0"/>
                <a:cs typeface="ＭＳ Ｐゴシック" charset="0"/>
              </a:rPr>
              <a:t>ba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ayuno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pinili</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kalagin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tali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kasamaan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kalasin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panali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pamatok</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palayain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naaapi</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baliin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bawat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pamatok</a:t>
            </a:r>
            <a:r>
              <a:rPr lang="en-US" b="0" dirty="0" smtClean="0">
                <a:latin typeface="Arial" charset="0"/>
                <a:ea typeface="ＭＳ Ｐゴシック" charset="0"/>
                <a:cs typeface="ＭＳ Ｐゴシック" charset="0"/>
              </a:rPr>
              <a:t>? Hindi </a:t>
            </a:r>
            <a:r>
              <a:rPr lang="en-US" b="0" dirty="0" err="1" smtClean="0">
                <a:latin typeface="Arial" charset="0"/>
                <a:ea typeface="ＭＳ Ｐゴシック" charset="0"/>
                <a:cs typeface="ＭＳ Ｐゴシック" charset="0"/>
              </a:rPr>
              <a:t>ba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upang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ibahagi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tinapay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nagugutom</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dalhin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dukha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tuluyan</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 </a:t>
            </a:r>
            <a:r>
              <a:rPr lang="en-US" b="0" dirty="0" err="1" smtClean="0">
                <a:latin typeface="Arial" charset="0"/>
                <a:ea typeface="ＭＳ Ｐゴシック" charset="0"/>
                <a:cs typeface="ＭＳ Ｐゴシック" charset="0"/>
              </a:rPr>
              <a:t>Kapag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nakakita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hubad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bihisan</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huwag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magkubli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sariling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laman</a:t>
            </a:r>
            <a:r>
              <a:rPr lang="en-US" b="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58:6, 7</a:t>
            </a:r>
            <a:r>
              <a:rPr lang="en-US" i="0" dirty="0" smtClean="0">
                <a:latin typeface="Arial" charset="0"/>
                <a:ea typeface="ＭＳ Ｐゴシック" charset="0"/>
                <a:cs typeface="ＭＳ Ｐゴシック" charset="0"/>
              </a:rPr>
              <a:t>)</a:t>
            </a:r>
            <a:r>
              <a:rPr lang="en-US" i="1"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17</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Ayunong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Kaibigan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58:1–8).</a:t>
            </a:r>
            <a:r>
              <a:rPr lang="en-PH" sz="1200" i="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Maaaring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ayuno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nag-</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ayuno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iniutos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Levitico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23:27–32).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pinatotohanan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58:3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kaagapay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pahayag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aming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pagpapakumbaba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sinusundan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terminolohiya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Levitico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pagpapakumbaba</a:t>
            </a:r>
            <a:r>
              <a:rPr lang="en-US" sz="1200" kern="1200" baseline="0" dirty="0" smtClean="0">
                <a:solidFill>
                  <a:schemeClr val="tx1"/>
                </a:solidFill>
                <a:effectLst/>
                <a:latin typeface="Arial" pitchFamily="24" charset="0"/>
                <a:ea typeface="ＭＳ Ｐゴシック" pitchFamily="24" charset="-128"/>
                <a:cs typeface="ＭＳ Ｐゴシック" pitchFamily="24" charset="-128"/>
              </a:rPr>
              <a:t> 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pagpapahirap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tumukoy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porma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pag-aayuno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Mukhang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inaasahan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Panginoon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batiin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kabanalan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pagsasagawa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ipahayag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pasasalamat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katapatan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punong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humarap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linisin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santuwaryo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nilinis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kasalanang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napatawad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19</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dapat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ginawa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pasasalamat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utang-na-loob</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nagligtas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paghuhukom</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upang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kunin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pagsang-ayon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kabanalan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debosyon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Matapos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kasalanan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dumungis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santuwaryo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Kinailangan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malinis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dugo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nabuhos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ginawa</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nila</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PH" dirty="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8B22CC2-A4EA-FA4C-A96B-209A1F3774C5}" type="slidenum">
              <a:rPr lang="en-US" sz="1200"/>
              <a:pPr/>
              <a:t>2</a:t>
            </a:fld>
            <a:endParaRPr lang="en-US" sz="1200"/>
          </a:p>
        </p:txBody>
      </p:sp>
      <p:sp>
        <p:nvSpPr>
          <p:cNvPr id="6146" name="Rectangle 2"/>
          <p:cNvSpPr>
            <a:spLocks noGrp="1" noRot="1" noChangeAspect="1" noChangeArrowheads="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20</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Ayunong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Pakikilabanan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58:1–12).</a:t>
            </a:r>
            <a:r>
              <a:rPr lang="en-PH" sz="1200" i="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PH" dirty="0" smtClean="0">
                <a:latin typeface="Arial" charset="0"/>
                <a:ea typeface="ＭＳ Ｐゴシック" charset="0"/>
                <a:cs typeface="ＭＳ Ｐゴシック" charset="0"/>
              </a:rPr>
              <a:t>Anong mga gawa ang itinuturing ng Diyos na mga tunay na gawa ng pagtanggi sa sarili? Ano ang mas mahirap: pumalya nang ilang kainan o ang gamitin ang oras at pera mo para pakanin ang mga walang tirahan sa bayan mo? </a:t>
            </a:r>
            <a:r>
              <a:rPr lang="en-US" baseline="0" dirty="0" smtClean="0">
                <a:latin typeface="Arial" charset="0"/>
                <a:ea typeface="ＭＳ Ｐゴシック" charset="0"/>
                <a:cs typeface="ＭＳ Ｐゴシック"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Sinuman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puwedeng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danasin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relihiyosong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ritwal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pamamaraang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sinusunod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Subalit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hindi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iyon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gusto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Panginoon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dirty="0" smtClean="0">
                <a:effectLst/>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21</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Naghahangad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Panginoon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iglesya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bayan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ipapangaral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katotohanan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sanlibutan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Subalit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mas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mabuting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aakit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katotohanan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istriktong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katapatan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kautusan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kahandaang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tulungan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nagugutom</a:t>
            </a:r>
            <a:r>
              <a:rPr lang="en-US" sz="1200" kern="1200" dirty="0" smtClean="0">
                <a:solidFill>
                  <a:schemeClr val="tx1"/>
                </a:solidFill>
                <a:effectLst/>
                <a:latin typeface="Arial" pitchFamily="24" charset="0"/>
                <a:ea typeface="ＭＳ Ｐゴシック" pitchFamily="24" charset="-128"/>
                <a:cs typeface="ＭＳ Ｐゴシック" pitchFamily="24" charset="-128"/>
              </a:rPr>
              <a:t>?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Istriktong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pagpapahinga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o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kahandaang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gugulin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oras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lakas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pagtulong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nangangailangan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22</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Arial" charset="0"/>
                <a:ea typeface="ＭＳ Ｐゴシック" charset="0"/>
                <a:cs typeface="ＭＳ Ｐゴシック" charset="0"/>
              </a:rPr>
              <a:t>3.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Lingguhang</a:t>
            </a:r>
            <a:r>
              <a:rPr lang="en-US" b="1" dirty="0" smtClean="0">
                <a:latin typeface="Arial" charset="0"/>
                <a:ea typeface="ＭＳ Ｐゴシック" charset="0"/>
                <a:cs typeface="ＭＳ Ｐゴシック" charset="0"/>
              </a:rPr>
              <a:t> Sabbath </a:t>
            </a:r>
            <a:r>
              <a:rPr lang="en-US" b="1" dirty="0" err="1" smtClean="0">
                <a:latin typeface="Arial" charset="0"/>
                <a:ea typeface="ＭＳ Ｐゴシック" charset="0"/>
                <a:cs typeface="ＭＳ Ｐゴシック" charset="0"/>
              </a:rPr>
              <a:t>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Kapag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iurong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Sabbath,</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kalayawan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aking</a:t>
            </a:r>
            <a:r>
              <a:rPr lang="en-US" b="0" dirty="0" smtClean="0">
                <a:latin typeface="Arial" charset="0"/>
                <a:ea typeface="ＭＳ Ｐゴシック" charset="0"/>
                <a:cs typeface="ＭＳ Ｐゴシック" charset="0"/>
              </a:rPr>
              <a:t> banal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araw</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tinawag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Sabbath </a:t>
            </a:r>
            <a:r>
              <a:rPr lang="en-US" b="0" dirty="0" err="1" smtClean="0">
                <a:latin typeface="Arial" charset="0"/>
                <a:ea typeface="ＭＳ Ｐゴシック" charset="0"/>
                <a:cs typeface="ＭＳ Ｐゴシック" charset="0"/>
              </a:rPr>
              <a:t>bilang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kasiyahan</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marangal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banal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araw</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Panginoon</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ito'y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pinarangalan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lalakad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sariling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lakad</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hahanap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sariling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kalayawan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magsasalita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salita</a:t>
            </a:r>
            <a:r>
              <a:rPr lang="en-US" b="0" dirty="0" smtClean="0">
                <a:latin typeface="Arial" charset="0"/>
                <a:ea typeface="ＭＳ Ｐゴシック" charset="0"/>
                <a:cs typeface="ＭＳ Ｐゴシック" charset="0"/>
              </a:rPr>
              <a:t>; ¶ kung </a:t>
            </a:r>
            <a:r>
              <a:rPr lang="en-US" b="0" dirty="0" err="1" smtClean="0">
                <a:latin typeface="Arial" charset="0"/>
                <a:ea typeface="ＭＳ Ｐゴシック" charset="0"/>
                <a:cs typeface="ＭＳ Ｐゴシック" charset="0"/>
              </a:rPr>
              <a:t>magkagayo'y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malulugod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Panginoon</a:t>
            </a:r>
            <a:r>
              <a:rPr lang="en-US" b="0"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58:13, 14</a:t>
            </a:r>
            <a:r>
              <a:rPr lang="en-US" i="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23</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b="1"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b="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58:13, 14)</a:t>
            </a:r>
            <a:r>
              <a:rPr lang="en-PH" sz="1200" i="0" kern="1200" dirty="0" smtClean="0">
                <a:solidFill>
                  <a:schemeClr val="tx1"/>
                </a:solidFill>
                <a:effectLst/>
                <a:latin typeface="Arial" pitchFamily="24" charset="0"/>
                <a:ea typeface="ＭＳ Ｐゴシック" pitchFamily="24" charset="-128"/>
                <a:cs typeface="ＭＳ Ｐゴシック" pitchFamily="24" charset="-128"/>
              </a:rPr>
              <a:t>.</a:t>
            </a:r>
            <a:r>
              <a:rPr lang="en-PH" sz="1200" i="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taunang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natatanging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seremonyal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lingguhang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dahil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anumang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uri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ipinagbabawal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Levitico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23:27–32). ¶ </a:t>
            </a:r>
            <a:r>
              <a:rPr lang="en-US" sz="1200" kern="1200" dirty="0" smtClean="0">
                <a:solidFill>
                  <a:schemeClr val="tx1"/>
                </a:solidFill>
                <a:effectLst/>
                <a:latin typeface="Arial" pitchFamily="24" charset="0"/>
                <a:ea typeface="ＭＳ Ｐゴシック" pitchFamily="24" charset="-128"/>
                <a:cs typeface="ＭＳ Ｐゴシック" pitchFamily="24" charset="-128"/>
              </a:rPr>
              <a:t>Kaya,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pagkilala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Seventh-day Adventist,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patakaran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panahon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Pagtubos</a:t>
            </a:r>
            <a:endParaRPr lang="en-PH" dirty="0">
              <a:effectLs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24</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smtClean="0">
                <a:solidFill>
                  <a:schemeClr val="tx1"/>
                </a:solidFill>
                <a:effectLst/>
                <a:latin typeface="Arial" pitchFamily="24" charset="0"/>
                <a:ea typeface="ＭＳ Ｐゴシック" pitchFamily="24" charset="-128"/>
                <a:cs typeface="ＭＳ Ｐゴシック" pitchFamily="24" charset="-128"/>
              </a:rPr>
              <a:t>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magtatagal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gabi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hanggang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gabi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Levitico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23:32) </a:t>
            </a:r>
            <a:r>
              <a:rPr lang="en-US" sz="1200" kern="1200" dirty="0" smtClean="0">
                <a:solidFill>
                  <a:schemeClr val="tx1"/>
                </a:solidFill>
                <a:effectLst/>
                <a:latin typeface="Arial" pitchFamily="24" charset="0"/>
                <a:ea typeface="ＭＳ Ｐゴシック" pitchFamily="24" charset="-128"/>
                <a:cs typeface="ＭＳ Ｐゴシック" pitchFamily="24" charset="-128"/>
              </a:rPr>
              <a:t>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ipinababatid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katulad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dapat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ding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totoo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lingguhang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Katulad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bagaman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pangunahing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konteksto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58:13, 14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seremonyal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Araw</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Pagtubos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mensahe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magagamit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lingguhang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endParaRPr lang="en-PH" dirty="0">
              <a:effectLs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25</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Nauukol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58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tatlong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pangunahing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tema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kabaitang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panlipunan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PH"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koneksiyon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PH" sz="1200" kern="1200" dirty="0" smtClean="0">
                <a:solidFill>
                  <a:schemeClr val="tx1"/>
                </a:solidFill>
                <a:effectLst/>
                <a:latin typeface="Arial" pitchFamily="24" charset="0"/>
                <a:ea typeface="ＭＳ Ｐゴシック" pitchFamily="24" charset="-128"/>
                <a:cs typeface="ＭＳ Ｐゴシック" pitchFamily="24" charset="-128"/>
              </a:rPr>
              <a:t>¶</a:t>
            </a:r>
            <a:r>
              <a:rPr lang="en-PH" sz="1200" kern="1200"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lahat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tatlo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sangkot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pagtutuon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prayoridad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pagkilala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pagdedepende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Kanya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PH" dirty="0" smtClean="0">
                <a:effectLst/>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26</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smtClean="0">
                <a:solidFill>
                  <a:schemeClr val="tx1"/>
                </a:solidFill>
                <a:effectLst/>
                <a:latin typeface="Arial" pitchFamily="24" charset="0"/>
                <a:ea typeface="ＭＳ Ｐゴシック" pitchFamily="24" charset="-128"/>
                <a:cs typeface="ＭＳ Ｐゴシック" pitchFamily="24" charset="-128"/>
              </a:rPr>
              <a:t>Ikalawa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paggawa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tatlo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magsusumikap</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tao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makamit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kabanalan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pagtulad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tingnan</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Levitico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19:2),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porma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nagpakumbaba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Filipos</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2:8),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ipinakita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sakripisyong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kabaitan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(Juan 3:16),</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tumigil</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mula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trabaho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Sabbath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wakas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linggo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Panglalang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(Genesis 2:2, 3; </a:t>
            </a:r>
            <a:r>
              <a:rPr lang="en-US" sz="1200" i="1" kern="1200" dirty="0" err="1" smtClean="0">
                <a:solidFill>
                  <a:schemeClr val="tx1"/>
                </a:solidFill>
                <a:effectLst/>
                <a:latin typeface="Arial" pitchFamily="24" charset="0"/>
                <a:ea typeface="ＭＳ Ｐゴシック" pitchFamily="24" charset="-128"/>
                <a:cs typeface="ＭＳ Ｐゴシック" pitchFamily="24" charset="-128"/>
              </a:rPr>
              <a:t>Exodo</a:t>
            </a:r>
            <a:r>
              <a:rPr lang="en-US" sz="1200" i="1" kern="1200" dirty="0" smtClean="0">
                <a:solidFill>
                  <a:schemeClr val="tx1"/>
                </a:solidFill>
                <a:effectLst/>
                <a:latin typeface="Arial" pitchFamily="24" charset="0"/>
                <a:ea typeface="ＭＳ Ｐゴシック" pitchFamily="24" charset="-128"/>
                <a:cs typeface="ＭＳ Ｐゴシック" pitchFamily="24" charset="-128"/>
              </a:rPr>
              <a:t> 20:11).</a:t>
            </a:r>
            <a:endParaRPr lang="en-PH" dirty="0">
              <a:effectLs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27</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r>
              <a:rPr lang="en-US" b="1" dirty="0" err="1" smtClean="0">
                <a:latin typeface="Arial" charset="0"/>
                <a:ea typeface="ＭＳ Ｐゴシック" charset="0"/>
                <a:cs typeface="ＭＳ Ｐゴシック" charset="0"/>
              </a:rPr>
              <a:t>Huling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Pananalita</a:t>
            </a:r>
            <a:r>
              <a:rPr lang="en-US" b="1" dirty="0" smtClean="0">
                <a:latin typeface="Arial" charset="0"/>
                <a:ea typeface="ＭＳ Ｐゴシック" charset="0"/>
                <a:cs typeface="ＭＳ Ｐゴシック" charset="0"/>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makakapagpraktis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tunay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pagkamapagbigay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walang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lamang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buhay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kasimplihan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pagtanggi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sarili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nagsasariling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ekonomiya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posible</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para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magampanan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gawaing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itinakda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bilang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kinatawan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Cristo. ¶ ... 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mga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aparador</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damit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makikita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nakasulat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Hubad</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bihisan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Sa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silid-kainan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dapat</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nating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makita</a:t>
            </a:r>
            <a:r>
              <a:rPr lang="en-US" sz="1200" kern="1200" dirty="0" smtClean="0">
                <a:solidFill>
                  <a:schemeClr val="tx1"/>
                </a:solidFill>
                <a:effectLst/>
                <a:latin typeface="Arial" pitchFamily="24" charset="0"/>
                <a:ea typeface="ＭＳ Ｐゴシック" pitchFamily="24" charset="-128"/>
                <a:cs typeface="ＭＳ Ｐゴシック" pitchFamily="24" charset="-128"/>
              </a:rPr>
              <a:t>...‘Hindi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ba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ito</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ay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upang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ibahagi</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iyong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tinapay</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sa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nagugutom</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Isaias</a:t>
            </a:r>
            <a:r>
              <a:rPr lang="en-US" sz="1200" kern="1200" dirty="0" smtClean="0">
                <a:solidFill>
                  <a:schemeClr val="tx1"/>
                </a:solidFill>
                <a:effectLst/>
                <a:latin typeface="Arial" pitchFamily="24" charset="0"/>
                <a:ea typeface="ＭＳ Ｐゴシック" pitchFamily="24" charset="-128"/>
                <a:cs typeface="ＭＳ Ｐゴシック" pitchFamily="24" charset="-128"/>
              </a:rPr>
              <a:t> 58:7”—</a:t>
            </a:r>
            <a:r>
              <a:rPr lang="en-US" sz="1200" i="1" kern="1200" cap="small" dirty="0" smtClean="0">
                <a:solidFill>
                  <a:schemeClr val="tx1"/>
                </a:solidFill>
                <a:effectLst/>
                <a:latin typeface="Arial" pitchFamily="24" charset="0"/>
                <a:ea typeface="ＭＳ Ｐゴシック" pitchFamily="24" charset="-128"/>
                <a:cs typeface="ＭＳ Ｐゴシック" pitchFamily="24" charset="-128"/>
              </a:rPr>
              <a:t>The Ministry of Healing</a:t>
            </a:r>
            <a:r>
              <a:rPr lang="en-US" sz="1200" i="1" kern="1200" cap="small" baseline="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smtClean="0">
                <a:solidFill>
                  <a:schemeClr val="tx1"/>
                </a:solidFill>
                <a:effectLst/>
                <a:latin typeface="Arial" pitchFamily="24" charset="0"/>
                <a:ea typeface="ＭＳ Ｐゴシック" pitchFamily="24" charset="-128"/>
                <a:cs typeface="ＭＳ Ｐゴシック" pitchFamily="24" charset="-128"/>
              </a:rPr>
              <a:t>206.</a:t>
            </a:r>
            <a:endParaRPr lang="en-PH" dirty="0">
              <a:effectLs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28</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Isaias</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4</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Sa </a:t>
            </a:r>
            <a:r>
              <a:rPr lang="en-US" baseline="0" dirty="0" err="1" smtClean="0">
                <a:latin typeface="Arial" charset="0"/>
                <a:ea typeface="ＭＳ Ｐゴシック" charset="0"/>
                <a:cs typeface="ＭＳ Ｐゴシック" charset="0"/>
              </a:rPr>
              <a:t>tremestreng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titingnan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Isaias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panahon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problema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noon at </a:t>
            </a:r>
            <a:r>
              <a:rPr lang="en-US" baseline="0" dirty="0" err="1" smtClean="0">
                <a:latin typeface="Arial" charset="0"/>
                <a:ea typeface="ＭＳ Ｐゴシック" charset="0"/>
                <a:cs typeface="ＭＳ Ｐゴシック" charset="0"/>
              </a:rPr>
              <a:t>ngayon</a:t>
            </a:r>
            <a:r>
              <a:rPr lang="en-US" baseline="0" dirty="0" smtClean="0">
                <a:latin typeface="Arial" charset="0"/>
                <a:ea typeface="ＭＳ Ｐゴシック" charset="0"/>
                <a:cs typeface="ＭＳ Ｐゴシック" charset="0"/>
              </a:rPr>
              <a:t> din, ay </a:t>
            </a:r>
            <a:r>
              <a:rPr lang="en-US" baseline="0" dirty="0" err="1" smtClean="0">
                <a:latin typeface="Arial" charset="0"/>
                <a:ea typeface="ＭＳ Ｐゴシック" charset="0"/>
                <a:cs typeface="ＭＳ Ｐゴシック" charset="0"/>
              </a:rPr>
              <a:t>humihiyaw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Huwag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matakot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sapagkat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ikaw</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tinubos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tinawag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ikaw</a:t>
            </a:r>
            <a:r>
              <a:rPr lang="en-US" baseline="0" dirty="0" smtClean="0">
                <a:latin typeface="Arial" charset="0"/>
                <a:ea typeface="ＭＳ Ｐゴシック" charset="0"/>
                <a:cs typeface="ＭＳ Ｐゴシック" charset="0"/>
              </a:rPr>
              <a:t> ay akin” (</a:t>
            </a:r>
            <a:r>
              <a:rPr lang="en-US" i="1" baseline="0" dirty="0" err="1" smtClean="0">
                <a:latin typeface="Arial" charset="0"/>
                <a:ea typeface="ＭＳ Ｐゴシック" charset="0"/>
                <a:cs typeface="ＭＳ Ｐゴシック" charset="0"/>
              </a:rPr>
              <a:t>Isaias</a:t>
            </a:r>
            <a:r>
              <a:rPr lang="en-US" i="1" baseline="0" dirty="0" smtClean="0">
                <a:latin typeface="Arial" charset="0"/>
                <a:ea typeface="ＭＳ Ｐゴシック" charset="0"/>
                <a:cs typeface="ＭＳ Ｐゴシック" charset="0"/>
              </a:rPr>
              <a:t> 43:</a:t>
            </a:r>
            <a:r>
              <a:rPr lang="en-US" baseline="0" dirty="0" smtClean="0">
                <a:latin typeface="Arial" charset="0"/>
                <a:ea typeface="ＭＳ Ｐゴシック" charset="0"/>
                <a:cs typeface="ＭＳ Ｐゴシック" charset="0"/>
              </a:rPr>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Panlabing</a:t>
            </a:r>
            <a:r>
              <a:rPr lang="en-US" smtClean="0">
                <a:latin typeface="Arial" charset="0"/>
                <a:ea typeface="ＭＳ Ｐゴシック" charset="0"/>
                <a:cs typeface="ＭＳ Ｐゴシック" charset="0"/>
              </a:rPr>
              <a:t>-isang </a:t>
            </a:r>
            <a:r>
              <a:rPr lang="en-US" dirty="0" err="1" smtClean="0">
                <a:latin typeface="Arial" charset="0"/>
                <a:ea typeface="ＭＳ Ｐゴシック" charset="0"/>
                <a:cs typeface="ＭＳ Ｐゴシック" charset="0"/>
              </a:rPr>
              <a:t>liksyon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6</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Sumasabak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7</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Talata</a:t>
            </a:r>
            <a:r>
              <a:rPr lang="en-US" b="1"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“Kung </a:t>
            </a:r>
            <a:r>
              <a:rPr lang="en-US" b="0" dirty="0" err="1" smtClean="0">
                <a:latin typeface="Arial" charset="0"/>
                <a:ea typeface="ＭＳ Ｐゴシック" charset="0"/>
                <a:cs typeface="ＭＳ Ｐゴシック" charset="0"/>
              </a:rPr>
              <a:t>magmamagandang-loob</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gutom</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tugunin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nais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nagdadalamhati</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magkagayo'y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sisilang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liwanag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kadiliman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kadiliman</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magiging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katanghaliang-tapat</a:t>
            </a:r>
            <a:r>
              <a:rPr lang="en-US" b="0" dirty="0" smtClean="0">
                <a:latin typeface="Arial" charset="0"/>
                <a:ea typeface="ＭＳ Ｐゴシック" charset="0"/>
                <a:cs typeface="ＭＳ Ｐゴシック" charset="0"/>
              </a:rPr>
              <a:t>” (</a:t>
            </a:r>
            <a:r>
              <a:rPr lang="en-US" b="0" i="1" dirty="0" err="1" smtClean="0">
                <a:latin typeface="Arial" charset="0"/>
                <a:ea typeface="ＭＳ Ｐゴシック" charset="0"/>
                <a:cs typeface="ＭＳ Ｐゴシック" charset="0"/>
              </a:rPr>
              <a:t>Isaias</a:t>
            </a:r>
            <a:r>
              <a:rPr lang="en-US" b="0" i="1" dirty="0" smtClean="0">
                <a:latin typeface="Arial" charset="0"/>
                <a:ea typeface="ＭＳ Ｐゴシック" charset="0"/>
                <a:cs typeface="ＭＳ Ｐゴシック" charset="0"/>
              </a:rPr>
              <a:t> 58:10</a:t>
            </a:r>
            <a:r>
              <a:rPr lang="en-US" b="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8</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Panimulang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Salita</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Umaapela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Isaias</a:t>
            </a:r>
            <a:r>
              <a:rPr lang="en-US" b="0" dirty="0" smtClean="0">
                <a:latin typeface="Arial" charset="0"/>
                <a:ea typeface="ＭＳ Ｐゴシック" charset="0"/>
                <a:cs typeface="ＭＳ Ｐゴシック" charset="0"/>
              </a:rPr>
              <a:t> 55 at 58,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bayan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isuko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pag-iisip</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paraan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bumalik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huwaran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kaligayahan</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higit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mas </a:t>
            </a:r>
            <a:r>
              <a:rPr lang="en-US" b="0" dirty="0" err="1" smtClean="0">
                <a:latin typeface="Arial" charset="0"/>
                <a:ea typeface="ＭＳ Ｐゴシック" charset="0"/>
                <a:cs typeface="ＭＳ Ｐゴシック" charset="0"/>
              </a:rPr>
              <a:t>mataas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awang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nagpapatawad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pagkatapos</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iginigiit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sila’y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maawain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pagkakasundo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espiritu</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Araw</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Pagtubos</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Sabbath, </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kaloob</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pagpapatawad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tunay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tinanggap</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pag-iibahing-anyo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puso</a:t>
            </a:r>
            <a:r>
              <a:rPr lang="en-US" b="0" dirty="0" smtClean="0">
                <a:latin typeface="Arial" charset="0"/>
                <a:ea typeface="ＭＳ Ｐゴシック" charset="0"/>
                <a:cs typeface="ＭＳ Ｐゴシック" charset="0"/>
              </a:rPr>
              <a:t>. </a:t>
            </a:r>
            <a:endParaRPr lang="en-US" i="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9</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smtClean="0">
                <a:latin typeface="Arial" charset="0"/>
                <a:ea typeface="ＭＳ Ｐゴシック" charset="0"/>
                <a:cs typeface="ＭＳ Ｐゴシック" charset="0"/>
              </a:rPr>
              <a:t>1.</a:t>
            </a:r>
            <a:r>
              <a:rPr lang="en-US" baseline="0" dirty="0" smtClean="0">
                <a:latin typeface="Arial" charset="0"/>
                <a:ea typeface="ＭＳ Ｐゴシック" charset="0"/>
                <a:cs typeface="ＭＳ Ｐゴシック" charset="0"/>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Ang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Panukala</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Kaligtasan</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ng</a:t>
            </a:r>
            <a:r>
              <a:rPr lang="en-US" sz="1200" kern="1200" dirty="0" smtClean="0">
                <a:solidFill>
                  <a:schemeClr val="tx1"/>
                </a:solidFill>
                <a:effectLst/>
                <a:latin typeface="Arial" pitchFamily="24" charset="0"/>
                <a:ea typeface="ＭＳ Ｐゴシック" pitchFamily="24" charset="-128"/>
                <a:cs typeface="ＭＳ Ｐゴシック" pitchFamily="24" charset="-128"/>
              </a:rPr>
              <a:t> </a:t>
            </a:r>
            <a:r>
              <a:rPr lang="en-US" sz="1200" kern="1200" dirty="0" err="1" smtClean="0">
                <a:solidFill>
                  <a:schemeClr val="tx1"/>
                </a:solidFill>
                <a:effectLst/>
                <a:latin typeface="Arial" pitchFamily="24" charset="0"/>
                <a:ea typeface="ＭＳ Ｐゴシック" pitchFamily="24" charset="-128"/>
                <a:cs typeface="ＭＳ Ｐゴシック" pitchFamily="24" charset="-128"/>
              </a:rPr>
              <a:t>Diyos</a:t>
            </a:r>
            <a:r>
              <a:rPr lang="en-PH" dirty="0" smtClean="0">
                <a:effectLst/>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55:1, 6, 7</a:t>
            </a:r>
            <a:r>
              <a:rPr lang="de-DE" i="1" baseline="0" dirty="0" smtClean="0">
                <a:latin typeface="Arial" charset="0"/>
                <a:ea typeface="ＭＳ Ｐゴシック" charset="0"/>
                <a:cs typeface="ＭＳ Ｐゴシック" charset="0"/>
              </a:rPr>
              <a:t>)</a:t>
            </a:r>
            <a:endParaRPr lang="de-DE" i="1" baseline="0" dirty="0" smtClean="0">
              <a:latin typeface="Arial" charset="0"/>
              <a:ea typeface="ＭＳ Ｐゴシック" charset="0"/>
              <a:cs typeface="ＭＳ Ｐゴシック" charset="0"/>
            </a:endParaRPr>
          </a:p>
          <a:p>
            <a:pPr marL="0" indent="0" eaLnBrk="1" hangingPunct="1">
              <a:buFontTx/>
              <a:buNone/>
            </a:pPr>
            <a:r>
              <a:rPr lang="en-US" dirty="0" smtClean="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Pag-aayuno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58:6, 7)</a:t>
            </a:r>
            <a:endParaRPr lang="en-US" i="1" dirty="0" smtClean="0">
              <a:latin typeface="Arial" charset="0"/>
              <a:ea typeface="ＭＳ Ｐゴシック" charset="0"/>
              <a:cs typeface="ＭＳ Ｐゴシック" charset="0"/>
            </a:endParaRPr>
          </a:p>
          <a:p>
            <a:pPr marL="0" indent="0" eaLnBrk="1" hangingPunct="1">
              <a:buFontTx/>
              <a:buNone/>
            </a:pPr>
            <a:r>
              <a:rPr lang="en-US" dirty="0" smtClean="0">
                <a:latin typeface="Arial" charset="0"/>
                <a:ea typeface="ＭＳ Ｐゴシック" charset="0"/>
                <a:cs typeface="ＭＳ Ｐゴシック" charset="0"/>
              </a:rPr>
              <a:t>3</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Lingguhang</a:t>
            </a:r>
            <a:r>
              <a:rPr lang="en-US" dirty="0" smtClean="0">
                <a:latin typeface="Arial" charset="0"/>
                <a:ea typeface="ＭＳ Ｐゴシック" charset="0"/>
                <a:cs typeface="ＭＳ Ｐゴシック" charset="0"/>
              </a:rPr>
              <a:t> Sabbath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58:13, 14</a:t>
            </a:r>
            <a:r>
              <a:rPr lang="en-US" i="1" baseline="0" dirty="0" smtClean="0">
                <a:latin typeface="Arial" charset="0"/>
                <a:ea typeface="ＭＳ Ｐゴシック" charset="0"/>
                <a:cs typeface="ＭＳ Ｐゴシック" charset="0"/>
              </a:rPr>
              <a:t>) </a:t>
            </a:r>
            <a:endParaRPr lang="en-US" i="1" baseline="0" dirty="0" smtClean="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21.1Q cover_2.jp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2658" y="0"/>
            <a:ext cx="917600" cy="1160539"/>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2161158"/>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456558"/>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a:latin typeface="Calibri"/>
                <a:cs typeface="Calibri"/>
              </a:rPr>
              <a:t>vicente</a:t>
            </a:r>
            <a:endParaRPr lang="en-US" sz="2800" dirty="0">
              <a:latin typeface="Calibri"/>
              <a:cs typeface="Calibri"/>
            </a:endParaRPr>
          </a:p>
          <a:p>
            <a:pPr algn="ctr"/>
            <a:r>
              <a:rPr lang="en-US" sz="3200" dirty="0">
                <a:latin typeface="Calibri"/>
                <a:cs typeface="Calibri"/>
              </a:rPr>
              <a:t>http://</a:t>
            </a:r>
            <a:r>
              <a:rPr lang="en-US" sz="3200" dirty="0" err="1">
                <a:latin typeface="Calibri"/>
                <a:cs typeface="Calibri"/>
              </a:rPr>
              <a:t>clarovicente.weebly.com</a:t>
            </a:r>
            <a:endParaRPr lang="en-US" sz="3200" dirty="0">
              <a:solidFill>
                <a:srgbClr val="808080"/>
              </a:solidFill>
              <a:latin typeface="Calibri"/>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Jan • Feb </a:t>
            </a:r>
            <a:r>
              <a:rPr lang="en-US" sz="3600" dirty="0">
                <a:latin typeface="Cambria"/>
                <a:cs typeface="Cambria"/>
              </a:rPr>
              <a:t>• </a:t>
            </a:r>
            <a:r>
              <a:rPr lang="en-US" sz="3600" dirty="0" smtClean="0">
                <a:latin typeface="Cambria"/>
                <a:cs typeface="Cambria"/>
              </a:rPr>
              <a:t>Mar 2021</a:t>
            </a:r>
            <a:endParaRPr lang="en-US" sz="3600" dirty="0">
              <a:latin typeface="Cambria"/>
              <a:cs typeface="Cambria"/>
            </a:endParaRPr>
          </a:p>
        </p:txBody>
      </p:sp>
      <p:pic>
        <p:nvPicPr>
          <p:cNvPr id="9" name="Picture 8"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898831"/>
            <a:ext cx="1224136" cy="15301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815544"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1</a:t>
            </a:r>
            <a:r>
              <a:rPr lang="en-US" sz="3200" b="1" spc="50" dirty="0">
                <a:latin typeface="Cambria"/>
                <a:cs typeface="Cambria"/>
              </a:rPr>
              <a:t>. </a:t>
            </a:r>
            <a:r>
              <a:rPr lang="en-US" sz="3200" b="1" spc="50" dirty="0">
                <a:latin typeface="Cambria"/>
                <a:cs typeface="Cambria"/>
              </a:rPr>
              <a:t>God’s Plan of Salvation</a:t>
            </a:r>
            <a:endParaRPr lang="en-US" sz="3200" b="1" spc="50" dirty="0">
              <a:latin typeface="Cambria"/>
              <a:cs typeface="Cambria"/>
            </a:endParaRPr>
          </a:p>
        </p:txBody>
      </p:sp>
      <p:pic>
        <p:nvPicPr>
          <p:cNvPr id="2" name="Picture 1"/>
          <p:cNvPicPr>
            <a:picLocks noChangeAspect="1"/>
          </p:cNvPicPr>
          <p:nvPr/>
        </p:nvPicPr>
        <p:blipFill>
          <a:blip r:embed="rId3"/>
          <a:stretch>
            <a:fillRect/>
          </a:stretch>
        </p:blipFill>
        <p:spPr>
          <a:xfrm>
            <a:off x="1403648" y="1948081"/>
            <a:ext cx="6264696" cy="3523892"/>
          </a:xfrm>
          <a:prstGeom prst="rect">
            <a:avLst/>
          </a:prstGeom>
        </p:spPr>
      </p:pic>
      <p:sp>
        <p:nvSpPr>
          <p:cNvPr id="3" name="Rectangle 2"/>
          <p:cNvSpPr/>
          <p:nvPr/>
        </p:nvSpPr>
        <p:spPr bwMode="auto">
          <a:xfrm>
            <a:off x="1331640" y="1916832"/>
            <a:ext cx="6408712" cy="360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242934"/>
            <a:ext cx="9144000" cy="557082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smtClean="0">
                <a:latin typeface="Cambria"/>
                <a:cs typeface="Cambria"/>
              </a:rPr>
              <a:t>Isaiah 55:1, 6, 7 </a:t>
            </a:r>
            <a:r>
              <a:rPr lang="en-US" sz="3200" dirty="0" smtClean="0">
                <a:latin typeface="Cambria"/>
                <a:cs typeface="Cambria"/>
              </a:rPr>
              <a:t>NKJV</a:t>
            </a:r>
            <a:endParaRPr lang="en-US" dirty="0">
              <a:latin typeface="Cambria"/>
              <a:cs typeface="Cambria"/>
            </a:endParaRPr>
          </a:p>
          <a:p>
            <a:pPr algn="ctr" eaLnBrk="1" hangingPunct="1">
              <a:lnSpc>
                <a:spcPct val="70000"/>
              </a:lnSpc>
              <a:spcBef>
                <a:spcPts val="0"/>
              </a:spcBef>
              <a:tabLst/>
            </a:pPr>
            <a:r>
              <a:rPr lang="en-US" sz="4400" dirty="0" smtClean="0">
                <a:latin typeface="Calibri"/>
                <a:cs typeface="Calibri"/>
              </a:rPr>
              <a:t>“</a:t>
            </a:r>
            <a:r>
              <a:rPr lang="en-US" sz="6000" b="1" dirty="0" smtClean="0">
                <a:latin typeface="Calibri"/>
                <a:cs typeface="Calibri"/>
              </a:rPr>
              <a:t>H</a:t>
            </a:r>
            <a:r>
              <a:rPr lang="en-US" sz="4400" dirty="0" smtClean="0">
                <a:latin typeface="Calibri"/>
                <a:cs typeface="Calibri"/>
              </a:rPr>
              <a:t>o</a:t>
            </a:r>
            <a:r>
              <a:rPr lang="en-US" sz="4400" dirty="0">
                <a:latin typeface="Calibri"/>
                <a:cs typeface="Calibri"/>
              </a:rPr>
              <a:t>! Everyone who thirsts</a:t>
            </a:r>
            <a:r>
              <a:rPr lang="en-US" sz="4400" dirty="0" smtClean="0">
                <a:latin typeface="Calibri"/>
                <a:cs typeface="Calibri"/>
              </a:rPr>
              <a:t>, come to</a:t>
            </a:r>
          </a:p>
          <a:p>
            <a:pPr algn="ctr" eaLnBrk="1" hangingPunct="1">
              <a:lnSpc>
                <a:spcPct val="90000"/>
              </a:lnSpc>
              <a:spcBef>
                <a:spcPts val="0"/>
              </a:spcBef>
              <a:tabLst/>
            </a:pPr>
            <a:r>
              <a:rPr lang="en-US" sz="4400" dirty="0" smtClean="0">
                <a:latin typeface="Calibri"/>
                <a:cs typeface="Calibri"/>
              </a:rPr>
              <a:t>the </a:t>
            </a:r>
            <a:r>
              <a:rPr lang="en-US" sz="4400" dirty="0">
                <a:latin typeface="Calibri"/>
                <a:cs typeface="Calibri"/>
              </a:rPr>
              <a:t>waters</a:t>
            </a:r>
            <a:r>
              <a:rPr lang="en-US" sz="4400" dirty="0" smtClean="0">
                <a:latin typeface="Calibri"/>
                <a:cs typeface="Calibri"/>
              </a:rPr>
              <a:t>; and </a:t>
            </a:r>
            <a:r>
              <a:rPr lang="en-US" sz="4400" dirty="0">
                <a:latin typeface="Calibri"/>
                <a:cs typeface="Calibri"/>
              </a:rPr>
              <a:t>you who have no money</a:t>
            </a:r>
            <a:r>
              <a:rPr lang="en-US" sz="4400" dirty="0" smtClean="0">
                <a:latin typeface="Calibri"/>
                <a:cs typeface="Calibri"/>
              </a:rPr>
              <a:t>, come</a:t>
            </a:r>
            <a:r>
              <a:rPr lang="en-US" sz="4400" dirty="0">
                <a:latin typeface="Calibri"/>
                <a:cs typeface="Calibri"/>
              </a:rPr>
              <a:t>, buy and </a:t>
            </a:r>
            <a:r>
              <a:rPr lang="en-US" sz="4400" dirty="0" smtClean="0">
                <a:latin typeface="Calibri"/>
                <a:cs typeface="Calibri"/>
              </a:rPr>
              <a:t>eat. Yes</a:t>
            </a:r>
            <a:r>
              <a:rPr lang="en-US" sz="4400" dirty="0">
                <a:latin typeface="Calibri"/>
                <a:cs typeface="Calibri"/>
              </a:rPr>
              <a:t>, come, buy wine and </a:t>
            </a:r>
            <a:r>
              <a:rPr lang="en-US" sz="4400" dirty="0" smtClean="0">
                <a:latin typeface="Calibri"/>
                <a:cs typeface="Calibri"/>
              </a:rPr>
              <a:t>milk without </a:t>
            </a:r>
            <a:r>
              <a:rPr lang="en-US" sz="4400" dirty="0">
                <a:latin typeface="Calibri"/>
                <a:cs typeface="Calibri"/>
              </a:rPr>
              <a:t>money and without </a:t>
            </a:r>
            <a:r>
              <a:rPr lang="en-US" sz="4400" dirty="0" smtClean="0">
                <a:latin typeface="Calibri"/>
                <a:cs typeface="Calibri"/>
              </a:rPr>
              <a:t>price. ... Seek </a:t>
            </a:r>
            <a:r>
              <a:rPr lang="en-US" sz="4400" dirty="0">
                <a:latin typeface="Calibri"/>
                <a:cs typeface="Calibri"/>
              </a:rPr>
              <a:t>the </a:t>
            </a:r>
            <a:r>
              <a:rPr lang="en-US" sz="4400" cap="small" dirty="0">
                <a:latin typeface="Calibri"/>
                <a:cs typeface="Calibri"/>
              </a:rPr>
              <a:t>Lord</a:t>
            </a:r>
            <a:r>
              <a:rPr lang="en-US" sz="4400" dirty="0">
                <a:latin typeface="Calibri"/>
                <a:cs typeface="Calibri"/>
              </a:rPr>
              <a:t> while He may be found</a:t>
            </a:r>
            <a:r>
              <a:rPr lang="en-US" sz="4400" dirty="0" smtClean="0">
                <a:latin typeface="Calibri"/>
                <a:cs typeface="Calibri"/>
              </a:rPr>
              <a:t>, call </a:t>
            </a:r>
            <a:r>
              <a:rPr lang="en-US" sz="4400" dirty="0">
                <a:latin typeface="Calibri"/>
                <a:cs typeface="Calibri"/>
              </a:rPr>
              <a:t>upon Him </a:t>
            </a:r>
            <a:r>
              <a:rPr lang="en-US" sz="4400" dirty="0" smtClean="0">
                <a:latin typeface="Calibri"/>
                <a:cs typeface="Calibri"/>
              </a:rPr>
              <a:t>while</a:t>
            </a:r>
          </a:p>
          <a:p>
            <a:pPr algn="ctr" eaLnBrk="1" hangingPunct="1">
              <a:lnSpc>
                <a:spcPct val="90000"/>
              </a:lnSpc>
              <a:spcBef>
                <a:spcPts val="0"/>
              </a:spcBef>
              <a:tabLst/>
            </a:pPr>
            <a:r>
              <a:rPr lang="en-US" sz="4400" dirty="0" smtClean="0">
                <a:latin typeface="Calibri"/>
                <a:cs typeface="Calibri"/>
              </a:rPr>
              <a:t>He </a:t>
            </a:r>
            <a:r>
              <a:rPr lang="en-US" sz="4400" dirty="0">
                <a:latin typeface="Calibri"/>
                <a:cs typeface="Calibri"/>
              </a:rPr>
              <a:t>is near</a:t>
            </a:r>
            <a:r>
              <a:rPr lang="en-US" sz="4400" dirty="0" smtClean="0">
                <a:latin typeface="Calibri"/>
                <a:cs typeface="Calibri"/>
              </a:rPr>
              <a:t>. ... </a:t>
            </a:r>
            <a:r>
              <a:rPr lang="en-US" sz="4400" dirty="0">
                <a:latin typeface="Calibri"/>
                <a:cs typeface="Calibri"/>
              </a:rPr>
              <a:t>L</a:t>
            </a:r>
            <a:r>
              <a:rPr lang="en-US" sz="4400" dirty="0" smtClean="0">
                <a:latin typeface="Calibri"/>
                <a:cs typeface="Calibri"/>
              </a:rPr>
              <a:t>et </a:t>
            </a:r>
            <a:r>
              <a:rPr lang="en-US" sz="4400" dirty="0">
                <a:latin typeface="Calibri"/>
                <a:cs typeface="Calibri"/>
              </a:rPr>
              <a:t>him return to the </a:t>
            </a:r>
            <a:r>
              <a:rPr lang="en-US" sz="4400" cap="small" dirty="0">
                <a:latin typeface="Calibri"/>
                <a:cs typeface="Calibri"/>
              </a:rPr>
              <a:t>Lord</a:t>
            </a:r>
            <a:r>
              <a:rPr lang="en-US" sz="4400" dirty="0" smtClean="0">
                <a:latin typeface="Calibri"/>
                <a:cs typeface="Calibri"/>
              </a:rPr>
              <a:t>...for </a:t>
            </a:r>
            <a:r>
              <a:rPr lang="en-US" sz="4400" dirty="0">
                <a:latin typeface="Calibri"/>
                <a:cs typeface="Calibri"/>
              </a:rPr>
              <a:t>He will abundantly </a:t>
            </a:r>
            <a:r>
              <a:rPr lang="en-US" sz="4400" dirty="0" smtClean="0">
                <a:latin typeface="Calibri"/>
                <a:cs typeface="Calibri"/>
              </a:rPr>
              <a:t>pardon.</a:t>
            </a:r>
            <a:r>
              <a:rPr lang="en-US" sz="4400" dirty="0" smtClean="0">
                <a:latin typeface="Calibri"/>
                <a:cs typeface="Calibri"/>
              </a:rPr>
              <a:t>”</a:t>
            </a:r>
            <a:endParaRPr lang="en-US" sz="4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par>
                                <p:cTn id="24" presetID="1" presetClass="exit"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hidden"/>
                                      </p:to>
                                    </p:set>
                                  </p:childTnLst>
                                </p:cTn>
                              </p:par>
                              <p:par>
                                <p:cTn id="28" presetID="23" presetClass="entr" presetSubtype="52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 calcmode="lin" valueType="num">
                                      <p:cBhvr>
                                        <p:cTn id="32" dur="2000" fill="hold"/>
                                        <p:tgtEl>
                                          <p:spTgt spid="2"/>
                                        </p:tgtEl>
                                        <p:attrNameLst>
                                          <p:attrName>ppt_x</p:attrName>
                                        </p:attrNameLst>
                                      </p:cBhvr>
                                      <p:tavLst>
                                        <p:tav tm="0">
                                          <p:val>
                                            <p:fltVal val="0.5"/>
                                          </p:val>
                                        </p:tav>
                                        <p:tav tm="100000">
                                          <p:val>
                                            <p:strVal val="#ppt_x"/>
                                          </p:val>
                                        </p:tav>
                                      </p:tavLst>
                                    </p:anim>
                                    <p:anim calcmode="lin" valueType="num">
                                      <p:cBhvr>
                                        <p:cTn id="33" dur="2000" fill="hold"/>
                                        <p:tgtEl>
                                          <p:spTgt spid="2"/>
                                        </p:tgtEl>
                                        <p:attrNameLst>
                                          <p:attrName>ppt_y</p:attrName>
                                        </p:attrNameLst>
                                      </p:cBhvr>
                                      <p:tavLst>
                                        <p:tav tm="0">
                                          <p:val>
                                            <p:fltVal val="0.5"/>
                                          </p:val>
                                        </p:tav>
                                        <p:tav tm="100000">
                                          <p:val>
                                            <p:strVal val="#ppt_y"/>
                                          </p:val>
                                        </p:tav>
                                      </p:tavLst>
                                    </p:anim>
                                  </p:childTnLst>
                                </p:cTn>
                              </p:par>
                              <p:par>
                                <p:cTn id="34" presetID="1" presetClass="exit"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a:buAutoNum type="arabicPeriod"/>
            </a:pPr>
            <a:r>
              <a:rPr lang="en-US" sz="3200" i="1" dirty="0" smtClean="0">
                <a:solidFill>
                  <a:srgbClr val="FFFF00"/>
                </a:solidFill>
                <a:latin typeface="Cambria"/>
                <a:cs typeface="Cambria"/>
              </a:rPr>
              <a:t>God’s </a:t>
            </a:r>
            <a:r>
              <a:rPr lang="en-US" sz="3200" i="1" dirty="0">
                <a:solidFill>
                  <a:srgbClr val="FFFF00"/>
                </a:solidFill>
                <a:latin typeface="Cambria"/>
                <a:cs typeface="Cambria"/>
              </a:rPr>
              <a:t>Plan of </a:t>
            </a:r>
            <a:r>
              <a:rPr lang="en-US" sz="3200" i="1" dirty="0" smtClean="0">
                <a:solidFill>
                  <a:srgbClr val="FFFF00"/>
                </a:solidFill>
                <a:latin typeface="Cambria"/>
                <a:cs typeface="Cambria"/>
              </a:rPr>
              <a:t>Salvation</a:t>
            </a:r>
            <a:endParaRPr lang="en-US" sz="3200" i="1" dirty="0">
              <a:solidFill>
                <a:srgbClr val="FFFF00"/>
              </a:solidFill>
              <a:latin typeface="Cambria"/>
              <a:cs typeface="Cambria"/>
            </a:endParaRPr>
          </a:p>
          <a:p>
            <a:pPr marL="36000" indent="0"/>
            <a:r>
              <a:rPr lang="en-US" sz="3200" b="1" spc="50" dirty="0" smtClean="0">
                <a:latin typeface="Cambria"/>
                <a:cs typeface="Cambria"/>
              </a:rPr>
              <a:t>Buy </a:t>
            </a:r>
            <a:r>
              <a:rPr lang="en-US" sz="3200" b="1" spc="50" dirty="0">
                <a:latin typeface="Cambria"/>
                <a:cs typeface="Cambria"/>
              </a:rPr>
              <a:t>Something Free? </a:t>
            </a:r>
            <a:r>
              <a:rPr lang="en-US" sz="3200" spc="50" dirty="0">
                <a:latin typeface="Cambria"/>
                <a:cs typeface="Cambria"/>
              </a:rPr>
              <a:t>(Isa. 55:1–7)</a:t>
            </a:r>
            <a:endParaRPr lang="en-US" sz="3200" spc="50" dirty="0">
              <a:latin typeface="Cambria"/>
              <a:cs typeface="Cambria"/>
            </a:endParaRPr>
          </a:p>
        </p:txBody>
      </p:sp>
      <p:sp>
        <p:nvSpPr>
          <p:cNvPr id="6" name="Text Box 3"/>
          <p:cNvSpPr txBox="1">
            <a:spLocks noChangeArrowheads="1"/>
          </p:cNvSpPr>
          <p:nvPr/>
        </p:nvSpPr>
        <p:spPr bwMode="auto">
          <a:xfrm>
            <a:off x="0" y="1052736"/>
            <a:ext cx="9144000" cy="5809795"/>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dirty="0">
                <a:latin typeface="Calibri"/>
                <a:ea typeface="Helvetica CY" charset="0"/>
                <a:cs typeface="Calibri"/>
              </a:rPr>
              <a:t>“</a:t>
            </a:r>
            <a:r>
              <a:rPr lang="en-US" sz="6000" b="1" dirty="0" smtClean="0">
                <a:latin typeface="Calibri"/>
                <a:ea typeface="Helvetica CY" charset="0"/>
                <a:cs typeface="Calibri"/>
              </a:rPr>
              <a:t>Y</a:t>
            </a:r>
            <a:r>
              <a:rPr lang="en-US" sz="4400" dirty="0" smtClean="0">
                <a:latin typeface="Calibri"/>
                <a:ea typeface="Helvetica CY" charset="0"/>
                <a:cs typeface="Calibri"/>
              </a:rPr>
              <a:t>ou </a:t>
            </a:r>
            <a:r>
              <a:rPr lang="en-US" sz="4400" dirty="0">
                <a:latin typeface="Calibri"/>
                <a:ea typeface="Helvetica CY" charset="0"/>
                <a:cs typeface="Calibri"/>
              </a:rPr>
              <a:t>who have no money, come, </a:t>
            </a:r>
            <a:r>
              <a:rPr lang="en-US" sz="4400" dirty="0" smtClean="0">
                <a:latin typeface="Calibri"/>
                <a:ea typeface="Helvetica CY" charset="0"/>
                <a:cs typeface="Calibri"/>
              </a:rPr>
              <a:t>    buy </a:t>
            </a:r>
            <a:r>
              <a:rPr lang="en-US" sz="4400" dirty="0">
                <a:latin typeface="Calibri"/>
                <a:ea typeface="Helvetica CY" charset="0"/>
                <a:cs typeface="Calibri"/>
              </a:rPr>
              <a:t>and eat!</a:t>
            </a:r>
            <a:r>
              <a:rPr lang="en-US" sz="4400" dirty="0" smtClean="0">
                <a:latin typeface="Calibri"/>
                <a:ea typeface="Helvetica CY" charset="0"/>
                <a:cs typeface="Calibri"/>
              </a:rPr>
              <a:t>” But </a:t>
            </a:r>
            <a:r>
              <a:rPr lang="en-US" sz="4400" dirty="0">
                <a:latin typeface="Calibri"/>
                <a:ea typeface="Helvetica CY" charset="0"/>
                <a:cs typeface="Calibri"/>
              </a:rPr>
              <a:t>how can they buy </a:t>
            </a:r>
            <a:r>
              <a:rPr lang="en-US" sz="4400" dirty="0" smtClean="0">
                <a:latin typeface="Calibri"/>
                <a:ea typeface="Helvetica CY" charset="0"/>
                <a:cs typeface="Calibri"/>
              </a:rPr>
              <a:t>    if </a:t>
            </a:r>
            <a:r>
              <a:rPr lang="en-US" sz="4400" dirty="0">
                <a:latin typeface="Calibri"/>
                <a:ea typeface="Helvetica CY" charset="0"/>
                <a:cs typeface="Calibri"/>
              </a:rPr>
              <a:t>they have no money</a:t>
            </a:r>
            <a:r>
              <a:rPr lang="en-US" sz="4400" dirty="0" smtClean="0">
                <a:latin typeface="Calibri"/>
                <a:ea typeface="Helvetica CY" charset="0"/>
                <a:cs typeface="Calibri"/>
              </a:rPr>
              <a:t>?</a:t>
            </a:r>
          </a:p>
          <a:p>
            <a:pPr algn="ctr" eaLnBrk="1" hangingPunct="1">
              <a:lnSpc>
                <a:spcPct val="90000"/>
              </a:lnSpc>
              <a:tabLst/>
            </a:pPr>
            <a:r>
              <a:rPr lang="en-US" sz="4400" dirty="0">
                <a:latin typeface="Calibri"/>
                <a:ea typeface="Helvetica CY" charset="0"/>
                <a:cs typeface="Calibri"/>
              </a:rPr>
              <a:t>However, if you add the words, as Isaiah did: “without money and without price” </a:t>
            </a:r>
            <a:r>
              <a:rPr lang="en-US" sz="4400" dirty="0" smtClean="0">
                <a:latin typeface="Calibri"/>
                <a:ea typeface="Helvetica CY" charset="0"/>
                <a:cs typeface="Calibri"/>
              </a:rPr>
              <a:t>(</a:t>
            </a:r>
            <a:r>
              <a:rPr lang="en-US" sz="4400" i="1" dirty="0" smtClean="0">
                <a:latin typeface="Calibri"/>
                <a:ea typeface="Helvetica CY" charset="0"/>
                <a:cs typeface="Calibri"/>
              </a:rPr>
              <a:t>Isa. 55:1</a:t>
            </a:r>
            <a:r>
              <a:rPr lang="en-US" sz="4400" dirty="0" smtClean="0">
                <a:latin typeface="Calibri"/>
                <a:ea typeface="Helvetica CY" charset="0"/>
                <a:cs typeface="Calibri"/>
              </a:rPr>
              <a:t>)</a:t>
            </a:r>
            <a:r>
              <a:rPr lang="en-US" sz="4400" dirty="0">
                <a:latin typeface="Calibri"/>
                <a:ea typeface="Helvetica CY" charset="0"/>
                <a:cs typeface="Calibri"/>
              </a:rPr>
              <a:t>, the point becomes </a:t>
            </a:r>
            <a:r>
              <a:rPr lang="en-US" sz="4400" dirty="0" smtClean="0">
                <a:latin typeface="Calibri"/>
                <a:ea typeface="Helvetica CY" charset="0"/>
                <a:cs typeface="Calibri"/>
              </a:rPr>
              <a:t>clearer.</a:t>
            </a:r>
          </a:p>
          <a:p>
            <a:pPr algn="ctr" eaLnBrk="1" hangingPunct="1">
              <a:lnSpc>
                <a:spcPct val="90000"/>
              </a:lnSpc>
              <a:tabLst/>
            </a:pPr>
            <a:r>
              <a:rPr lang="en-US" sz="4400" dirty="0" smtClean="0">
                <a:latin typeface="Calibri"/>
                <a:ea typeface="Helvetica CY" charset="0"/>
                <a:cs typeface="Calibri"/>
              </a:rPr>
              <a:t>Isaiah </a:t>
            </a:r>
            <a:r>
              <a:rPr lang="en-US" sz="4400" dirty="0">
                <a:latin typeface="Calibri"/>
                <a:ea typeface="Helvetica CY" charset="0"/>
                <a:cs typeface="Calibri"/>
              </a:rPr>
              <a:t>appeals to people to accept forgiveness (</a:t>
            </a:r>
            <a:r>
              <a:rPr lang="en-US" sz="4400" i="1" dirty="0">
                <a:latin typeface="Calibri"/>
                <a:ea typeface="Helvetica CY" charset="0"/>
                <a:cs typeface="Calibri"/>
              </a:rPr>
              <a:t>Isa. 55:</a:t>
            </a:r>
            <a:r>
              <a:rPr lang="en-US" sz="4400" dirty="0">
                <a:latin typeface="Calibri"/>
                <a:ea typeface="Helvetica CY" charset="0"/>
                <a:cs typeface="Calibri"/>
              </a:rPr>
              <a:t>7) freely. </a:t>
            </a:r>
            <a:endParaRPr lang="en-US" sz="4400" dirty="0">
              <a:latin typeface="Calibri"/>
              <a:ea typeface="Helvetica CY" charset="0"/>
              <a:cs typeface="Calibri"/>
            </a:endParaRPr>
          </a:p>
        </p:txBody>
      </p:sp>
    </p:spTree>
    <p:extLst>
      <p:ext uri="{BB962C8B-B14F-4D97-AF65-F5344CB8AC3E}">
        <p14:creationId xmlns:p14="http://schemas.microsoft.com/office/powerpoint/2010/main" val="326949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a:buAutoNum type="arabicPeriod"/>
            </a:pPr>
            <a:r>
              <a:rPr lang="en-US" sz="3200" i="1" dirty="0" smtClean="0">
                <a:solidFill>
                  <a:srgbClr val="FFFF00"/>
                </a:solidFill>
                <a:latin typeface="Cambria"/>
                <a:cs typeface="Cambria"/>
              </a:rPr>
              <a:t>God’s </a:t>
            </a:r>
            <a:r>
              <a:rPr lang="en-US" sz="3200" i="1" dirty="0">
                <a:solidFill>
                  <a:srgbClr val="FFFF00"/>
                </a:solidFill>
                <a:latin typeface="Cambria"/>
                <a:cs typeface="Cambria"/>
              </a:rPr>
              <a:t>Plan of </a:t>
            </a:r>
            <a:r>
              <a:rPr lang="en-US" sz="3200" i="1" dirty="0" smtClean="0">
                <a:solidFill>
                  <a:srgbClr val="FFFF00"/>
                </a:solidFill>
                <a:latin typeface="Cambria"/>
                <a:cs typeface="Cambria"/>
              </a:rPr>
              <a:t>Salvation</a:t>
            </a:r>
            <a:endParaRPr lang="en-US" sz="3200" i="1" dirty="0">
              <a:solidFill>
                <a:srgbClr val="FFFF00"/>
              </a:solidFill>
              <a:latin typeface="Cambria"/>
              <a:cs typeface="Cambria"/>
            </a:endParaRPr>
          </a:p>
          <a:p>
            <a:pPr marL="36000" indent="0"/>
            <a:r>
              <a:rPr lang="en-US" sz="3200" b="1" spc="50" dirty="0" smtClean="0">
                <a:latin typeface="Cambria"/>
                <a:cs typeface="Cambria"/>
              </a:rPr>
              <a:t>Buy </a:t>
            </a:r>
            <a:r>
              <a:rPr lang="en-US" sz="3200" b="1" spc="50" dirty="0">
                <a:latin typeface="Cambria"/>
                <a:cs typeface="Cambria"/>
              </a:rPr>
              <a:t>Something Free? </a:t>
            </a:r>
            <a:r>
              <a:rPr lang="en-US" sz="3200" spc="50" dirty="0">
                <a:latin typeface="Cambria"/>
                <a:cs typeface="Cambria"/>
              </a:rPr>
              <a:t>(Isa. 55:1–7)</a:t>
            </a:r>
            <a:endParaRPr lang="en-US" sz="3200" spc="50" dirty="0">
              <a:latin typeface="Cambria"/>
              <a:cs typeface="Cambria"/>
            </a:endParaRPr>
          </a:p>
        </p:txBody>
      </p:sp>
      <p:sp>
        <p:nvSpPr>
          <p:cNvPr id="6" name="Text Box 3"/>
          <p:cNvSpPr txBox="1">
            <a:spLocks noChangeArrowheads="1"/>
          </p:cNvSpPr>
          <p:nvPr/>
        </p:nvSpPr>
        <p:spPr bwMode="auto">
          <a:xfrm>
            <a:off x="0" y="1219605"/>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spc="-50" dirty="0">
                <a:latin typeface="Calibri"/>
                <a:ea typeface="Helvetica CY" charset="0"/>
                <a:cs typeface="Calibri"/>
              </a:rPr>
              <a:t>T</a:t>
            </a:r>
            <a:r>
              <a:rPr lang="en-US" sz="4400" spc="-50" dirty="0" smtClean="0">
                <a:latin typeface="Calibri"/>
                <a:ea typeface="Helvetica CY" charset="0"/>
                <a:cs typeface="Calibri"/>
              </a:rPr>
              <a:t>he </a:t>
            </a:r>
            <a:r>
              <a:rPr lang="en-US" sz="4400" spc="-50" dirty="0">
                <a:latin typeface="Calibri"/>
                <a:ea typeface="Helvetica CY" charset="0"/>
                <a:cs typeface="Calibri"/>
              </a:rPr>
              <a:t>word “buy” emphasizes that what God offers people to meet their needs and desires is valuable; so, receiving it </a:t>
            </a:r>
            <a:r>
              <a:rPr lang="en-US" sz="4400" spc="-140" dirty="0">
                <a:latin typeface="Calibri"/>
                <a:ea typeface="Helvetica CY" charset="0"/>
                <a:cs typeface="Calibri"/>
              </a:rPr>
              <a:t>requires a </a:t>
            </a:r>
            <a:r>
              <a:rPr lang="en-US" sz="4400" spc="-140" dirty="0" smtClean="0">
                <a:latin typeface="Calibri"/>
                <a:ea typeface="Helvetica CY" charset="0"/>
                <a:cs typeface="Calibri"/>
              </a:rPr>
              <a:t>transfer </a:t>
            </a:r>
            <a:r>
              <a:rPr lang="en-US" sz="4400" spc="-140" dirty="0">
                <a:latin typeface="Calibri"/>
                <a:ea typeface="Helvetica CY" charset="0"/>
                <a:cs typeface="Calibri"/>
              </a:rPr>
              <a:t>of something of </a:t>
            </a:r>
            <a:r>
              <a:rPr lang="en-US" sz="4400" spc="-140" dirty="0" smtClean="0">
                <a:latin typeface="Calibri"/>
                <a:ea typeface="Helvetica CY" charset="0"/>
                <a:cs typeface="Calibri"/>
              </a:rPr>
              <a:t>worth.</a:t>
            </a:r>
          </a:p>
          <a:p>
            <a:pPr algn="ctr" eaLnBrk="1" hangingPunct="1">
              <a:lnSpc>
                <a:spcPct val="90000"/>
              </a:lnSpc>
              <a:tabLst/>
            </a:pPr>
            <a:r>
              <a:rPr lang="en-US" sz="4400" spc="-40" dirty="0" smtClean="0">
                <a:latin typeface="Calibri"/>
                <a:ea typeface="Helvetica CY" charset="0"/>
                <a:cs typeface="Calibri"/>
              </a:rPr>
              <a:t>God </a:t>
            </a:r>
            <a:r>
              <a:rPr lang="en-US" sz="4400" spc="-40" dirty="0">
                <a:latin typeface="Calibri"/>
                <a:ea typeface="Helvetica CY" charset="0"/>
                <a:cs typeface="Calibri"/>
              </a:rPr>
              <a:t>freely offers </a:t>
            </a:r>
            <a:r>
              <a:rPr lang="en-US" sz="4400" spc="-40" dirty="0" smtClean="0">
                <a:latin typeface="Calibri"/>
                <a:ea typeface="Helvetica CY" charset="0"/>
                <a:cs typeface="Calibri"/>
              </a:rPr>
              <a:t>forgiveness, </a:t>
            </a:r>
            <a:r>
              <a:rPr lang="en-US" sz="4400" spc="-40" dirty="0">
                <a:latin typeface="Calibri"/>
                <a:ea typeface="Helvetica CY" charset="0"/>
                <a:cs typeface="Calibri"/>
              </a:rPr>
              <a:t>but not because it was free for Him: He bought </a:t>
            </a:r>
            <a:r>
              <a:rPr lang="en-US" sz="4400" dirty="0">
                <a:latin typeface="Calibri"/>
                <a:ea typeface="Helvetica CY" charset="0"/>
                <a:cs typeface="Calibri"/>
              </a:rPr>
              <a:t>it at the </a:t>
            </a:r>
            <a:r>
              <a:rPr lang="en-US" sz="4400" dirty="0" smtClean="0">
                <a:latin typeface="Calibri"/>
                <a:ea typeface="Helvetica CY" charset="0"/>
                <a:cs typeface="Calibri"/>
              </a:rPr>
              <a:t>blood</a:t>
            </a:r>
            <a:r>
              <a:rPr lang="en-US" sz="4400" dirty="0">
                <a:latin typeface="Calibri"/>
                <a:ea typeface="Helvetica CY" charset="0"/>
                <a:cs typeface="Calibri"/>
              </a:rPr>
              <a:t>-drenched price of His own Servant. Though free, it came at an astonishing cost to Himself.</a:t>
            </a:r>
            <a:endParaRPr lang="en-US" sz="4400" dirty="0">
              <a:latin typeface="Calibri"/>
              <a:ea typeface="Helvetica CY" charset="0"/>
              <a:cs typeface="Calibri"/>
            </a:endParaRPr>
          </a:p>
        </p:txBody>
      </p:sp>
    </p:spTree>
    <p:extLst>
      <p:ext uri="{BB962C8B-B14F-4D97-AF65-F5344CB8AC3E}">
        <p14:creationId xmlns:p14="http://schemas.microsoft.com/office/powerpoint/2010/main" val="3823869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a:buAutoNum type="arabicPeriod"/>
            </a:pPr>
            <a:r>
              <a:rPr lang="en-US" sz="3200" i="1" dirty="0" smtClean="0">
                <a:solidFill>
                  <a:srgbClr val="FFFF00"/>
                </a:solidFill>
                <a:latin typeface="Cambria"/>
                <a:cs typeface="Cambria"/>
              </a:rPr>
              <a:t>God’s </a:t>
            </a:r>
            <a:r>
              <a:rPr lang="en-US" sz="3200" i="1" dirty="0">
                <a:solidFill>
                  <a:srgbClr val="FFFF00"/>
                </a:solidFill>
                <a:latin typeface="Cambria"/>
                <a:cs typeface="Cambria"/>
              </a:rPr>
              <a:t>Plan of </a:t>
            </a:r>
            <a:r>
              <a:rPr lang="en-US" sz="3200" i="1" dirty="0" smtClean="0">
                <a:solidFill>
                  <a:srgbClr val="FFFF00"/>
                </a:solidFill>
                <a:latin typeface="Cambria"/>
                <a:cs typeface="Cambria"/>
              </a:rPr>
              <a:t>Salvation</a:t>
            </a:r>
            <a:endParaRPr lang="en-US" sz="3200" i="1" dirty="0">
              <a:solidFill>
                <a:srgbClr val="FFFF00"/>
              </a:solidFill>
              <a:latin typeface="Cambria"/>
              <a:cs typeface="Cambria"/>
            </a:endParaRPr>
          </a:p>
          <a:p>
            <a:pPr marL="36000" indent="0"/>
            <a:r>
              <a:rPr lang="en-US" sz="3200" b="1" spc="50" dirty="0" smtClean="0">
                <a:latin typeface="Cambria"/>
                <a:cs typeface="Cambria"/>
              </a:rPr>
              <a:t>Buy </a:t>
            </a:r>
            <a:r>
              <a:rPr lang="en-US" sz="3200" b="1" spc="50" dirty="0">
                <a:latin typeface="Cambria"/>
                <a:cs typeface="Cambria"/>
              </a:rPr>
              <a:t>Something Free? </a:t>
            </a:r>
            <a:r>
              <a:rPr lang="en-US" sz="3200" spc="50" dirty="0">
                <a:latin typeface="Cambria"/>
                <a:cs typeface="Cambria"/>
              </a:rPr>
              <a:t>(Isa. 55:1–7)</a:t>
            </a:r>
            <a:endParaRPr lang="en-US" sz="3200" spc="50" dirty="0">
              <a:latin typeface="Cambria"/>
              <a:cs typeface="Cambria"/>
            </a:endParaRPr>
          </a:p>
        </p:txBody>
      </p:sp>
      <p:sp>
        <p:nvSpPr>
          <p:cNvPr id="6" name="Text Box 3"/>
          <p:cNvSpPr txBox="1">
            <a:spLocks noChangeArrowheads="1"/>
          </p:cNvSpPr>
          <p:nvPr/>
        </p:nvSpPr>
        <p:spPr bwMode="auto">
          <a:xfrm>
            <a:off x="0" y="1219605"/>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spc="-100" dirty="0">
                <a:latin typeface="Calibri"/>
                <a:ea typeface="Helvetica CY" charset="0"/>
                <a:cs typeface="Calibri"/>
              </a:rPr>
              <a:t>Isaiah encapsulates the gospel in the Old Testament, and it is the same as the </a:t>
            </a:r>
            <a:r>
              <a:rPr lang="en-US" sz="4400" spc="-100" dirty="0" err="1" smtClean="0">
                <a:latin typeface="Calibri"/>
                <a:ea typeface="Helvetica CY" charset="0"/>
                <a:cs typeface="Calibri"/>
              </a:rPr>
              <a:t>gos-pel</a:t>
            </a:r>
            <a:r>
              <a:rPr lang="en-US" sz="4400" spc="-100" dirty="0" smtClean="0">
                <a:latin typeface="Calibri"/>
                <a:ea typeface="Helvetica CY" charset="0"/>
                <a:cs typeface="Calibri"/>
              </a:rPr>
              <a:t> </a:t>
            </a:r>
            <a:r>
              <a:rPr lang="en-US" sz="4400" spc="-100" dirty="0">
                <a:latin typeface="Calibri"/>
                <a:ea typeface="Helvetica CY" charset="0"/>
                <a:cs typeface="Calibri"/>
              </a:rPr>
              <a:t>in the New Testament. There was no “old-covenant” salvation by works, to be superseded by “new-covenant</a:t>
            </a:r>
            <a:r>
              <a:rPr lang="en-US" sz="4400" spc="-150" dirty="0">
                <a:latin typeface="Calibri"/>
                <a:ea typeface="Helvetica CY" charset="0"/>
                <a:cs typeface="Calibri"/>
              </a:rPr>
              <a:t>”</a:t>
            </a:r>
            <a:r>
              <a:rPr lang="en-US" sz="4400" spc="-300" dirty="0">
                <a:latin typeface="Calibri"/>
                <a:ea typeface="Helvetica CY" charset="0"/>
                <a:cs typeface="Calibri"/>
              </a:rPr>
              <a:t> </a:t>
            </a:r>
            <a:r>
              <a:rPr lang="en-US" sz="4400" spc="-100" dirty="0">
                <a:latin typeface="Calibri"/>
                <a:ea typeface="Helvetica CY" charset="0"/>
                <a:cs typeface="Calibri"/>
              </a:rPr>
              <a:t>salvation</a:t>
            </a:r>
            <a:r>
              <a:rPr lang="en-US" sz="4400" spc="-150" dirty="0">
                <a:latin typeface="Calibri"/>
                <a:ea typeface="Helvetica CY" charset="0"/>
                <a:cs typeface="Calibri"/>
              </a:rPr>
              <a:t> </a:t>
            </a:r>
            <a:r>
              <a:rPr lang="en-US" sz="4400" spc="-50" dirty="0">
                <a:latin typeface="Calibri"/>
                <a:ea typeface="Helvetica CY" charset="0"/>
                <a:cs typeface="Calibri"/>
              </a:rPr>
              <a:t>by grace. </a:t>
            </a:r>
            <a:r>
              <a:rPr lang="en-US" sz="4400" spc="-50" dirty="0" smtClean="0">
                <a:latin typeface="Calibri"/>
                <a:ea typeface="Helvetica CY" charset="0"/>
                <a:cs typeface="Calibri"/>
              </a:rPr>
              <a:t>Ever since God’s promise of a Deliverer to Adam and Eve (</a:t>
            </a:r>
            <a:r>
              <a:rPr lang="en-US" sz="4400" i="1" spc="-50" dirty="0" smtClean="0">
                <a:latin typeface="Calibri"/>
                <a:ea typeface="Helvetica CY" charset="0"/>
                <a:cs typeface="Calibri"/>
              </a:rPr>
              <a:t>Gen. 3:15</a:t>
            </a:r>
            <a:r>
              <a:rPr lang="en-US" sz="4400" spc="-50" dirty="0" smtClean="0">
                <a:latin typeface="Calibri"/>
                <a:ea typeface="Helvetica CY" charset="0"/>
                <a:cs typeface="Calibri"/>
              </a:rPr>
              <a:t>), </a:t>
            </a:r>
            <a:r>
              <a:rPr lang="en-US" sz="4400" dirty="0" smtClean="0">
                <a:latin typeface="Calibri"/>
                <a:ea typeface="Helvetica CY" charset="0"/>
                <a:cs typeface="Calibri"/>
              </a:rPr>
              <a:t>there </a:t>
            </a:r>
            <a:r>
              <a:rPr lang="en-US" sz="4400" dirty="0">
                <a:latin typeface="Calibri"/>
                <a:ea typeface="Helvetica CY" charset="0"/>
                <a:cs typeface="Calibri"/>
              </a:rPr>
              <a:t>has been only one way to </a:t>
            </a:r>
            <a:r>
              <a:rPr lang="en-US" sz="4400" dirty="0" err="1" smtClean="0">
                <a:latin typeface="Calibri"/>
                <a:ea typeface="Helvetica CY" charset="0"/>
                <a:cs typeface="Calibri"/>
              </a:rPr>
              <a:t>salva-tion</a:t>
            </a:r>
            <a:r>
              <a:rPr lang="en-US" sz="4400" dirty="0">
                <a:latin typeface="Calibri"/>
                <a:ea typeface="Helvetica CY" charset="0"/>
                <a:cs typeface="Calibri"/>
              </a:rPr>
              <a:t>: by grace through faith (</a:t>
            </a:r>
            <a:r>
              <a:rPr lang="en-US" sz="4400" i="1" dirty="0">
                <a:latin typeface="Calibri"/>
                <a:ea typeface="Helvetica CY" charset="0"/>
                <a:cs typeface="Calibri"/>
              </a:rPr>
              <a:t>Eph. 2:8</a:t>
            </a:r>
            <a:r>
              <a:rPr lang="en-US" sz="4400" dirty="0" smtClean="0">
                <a:latin typeface="Calibri"/>
                <a:ea typeface="Helvetica CY" charset="0"/>
                <a:cs typeface="Calibri"/>
              </a:rPr>
              <a:t>). </a:t>
            </a:r>
            <a:endParaRPr lang="en-US" sz="4400" dirty="0">
              <a:latin typeface="Calibri"/>
              <a:ea typeface="Helvetica CY" charset="0"/>
              <a:cs typeface="Calibri"/>
            </a:endParaRPr>
          </a:p>
        </p:txBody>
      </p:sp>
    </p:spTree>
    <p:extLst>
      <p:ext uri="{BB962C8B-B14F-4D97-AF65-F5344CB8AC3E}">
        <p14:creationId xmlns:p14="http://schemas.microsoft.com/office/powerpoint/2010/main" val="12390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a:buAutoNum type="arabicPeriod"/>
            </a:pPr>
            <a:r>
              <a:rPr lang="en-US" sz="3200" i="1" dirty="0" smtClean="0">
                <a:solidFill>
                  <a:srgbClr val="FFFF00"/>
                </a:solidFill>
                <a:latin typeface="Cambria"/>
                <a:cs typeface="Cambria"/>
              </a:rPr>
              <a:t>God’s </a:t>
            </a:r>
            <a:r>
              <a:rPr lang="en-US" sz="3200" i="1" dirty="0">
                <a:solidFill>
                  <a:srgbClr val="FFFF00"/>
                </a:solidFill>
                <a:latin typeface="Cambria"/>
                <a:cs typeface="Cambria"/>
              </a:rPr>
              <a:t>Plan of </a:t>
            </a:r>
            <a:r>
              <a:rPr lang="en-US" sz="3200" i="1" dirty="0" smtClean="0">
                <a:solidFill>
                  <a:srgbClr val="FFFF00"/>
                </a:solidFill>
                <a:latin typeface="Cambria"/>
                <a:cs typeface="Cambria"/>
              </a:rPr>
              <a:t>Salvation</a:t>
            </a:r>
            <a:endParaRPr lang="en-US" sz="3200" i="1" dirty="0">
              <a:solidFill>
                <a:srgbClr val="FFFF00"/>
              </a:solidFill>
              <a:latin typeface="Cambria"/>
              <a:cs typeface="Cambria"/>
            </a:endParaRPr>
          </a:p>
          <a:p>
            <a:pPr marL="36000" indent="0"/>
            <a:r>
              <a:rPr lang="en-US" sz="3200" b="1" spc="50" dirty="0" smtClean="0">
                <a:latin typeface="Cambria"/>
                <a:cs typeface="Cambria"/>
              </a:rPr>
              <a:t>High Thoughts </a:t>
            </a:r>
            <a:r>
              <a:rPr lang="en-US" sz="3200" b="1" spc="50" dirty="0">
                <a:latin typeface="Cambria"/>
                <a:cs typeface="Cambria"/>
              </a:rPr>
              <a:t>and </a:t>
            </a:r>
            <a:r>
              <a:rPr lang="en-US" sz="3200" b="1" spc="50" dirty="0" smtClean="0">
                <a:latin typeface="Cambria"/>
                <a:cs typeface="Cambria"/>
              </a:rPr>
              <a:t>Ways </a:t>
            </a:r>
            <a:r>
              <a:rPr lang="en-US" sz="3200" spc="-100" dirty="0" smtClean="0">
                <a:latin typeface="Cambria"/>
                <a:cs typeface="Cambria"/>
              </a:rPr>
              <a:t>(Isa. 55:6–13)</a:t>
            </a:r>
            <a:endParaRPr lang="en-US" sz="3200" spc="-100" dirty="0">
              <a:latin typeface="Cambria"/>
              <a:cs typeface="Cambria"/>
            </a:endParaRPr>
          </a:p>
        </p:txBody>
      </p:sp>
      <p:sp>
        <p:nvSpPr>
          <p:cNvPr id="6" name="Text Box 3"/>
          <p:cNvSpPr txBox="1">
            <a:spLocks noChangeArrowheads="1"/>
          </p:cNvSpPr>
          <p:nvPr/>
        </p:nvSpPr>
        <p:spPr bwMode="auto">
          <a:xfrm>
            <a:off x="0" y="1402530"/>
            <a:ext cx="9144000" cy="497879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a:latin typeface="Calibri"/>
                <a:ea typeface="Helvetica CY" charset="0"/>
                <a:cs typeface="Calibri"/>
              </a:rPr>
              <a:t>God say His thoughts and ways are higher than ours, “as the heavens are higher than the earth” (</a:t>
            </a:r>
            <a:r>
              <a:rPr lang="en-US" sz="4400" i="1" dirty="0">
                <a:latin typeface="Calibri"/>
                <a:ea typeface="Helvetica CY" charset="0"/>
                <a:cs typeface="Calibri"/>
              </a:rPr>
              <a:t>Isa. 55:8, </a:t>
            </a:r>
            <a:r>
              <a:rPr lang="en-US" sz="4400" i="1" dirty="0" smtClean="0">
                <a:latin typeface="Calibri"/>
                <a:ea typeface="Helvetica CY" charset="0"/>
                <a:cs typeface="Calibri"/>
              </a:rPr>
              <a:t>9</a:t>
            </a:r>
            <a:r>
              <a:rPr lang="en-US" sz="4400" dirty="0" smtClean="0">
                <a:latin typeface="Calibri"/>
                <a:ea typeface="Helvetica CY" charset="0"/>
                <a:cs typeface="Calibri"/>
              </a:rPr>
              <a:t>).</a:t>
            </a:r>
          </a:p>
          <a:p>
            <a:pPr algn="ctr" eaLnBrk="1" hangingPunct="1">
              <a:lnSpc>
                <a:spcPct val="90000"/>
              </a:lnSpc>
              <a:tabLst/>
            </a:pPr>
            <a:r>
              <a:rPr lang="en-US" sz="4400" dirty="0">
                <a:latin typeface="Calibri"/>
                <a:ea typeface="Helvetica CY" charset="0"/>
                <a:cs typeface="Calibri"/>
              </a:rPr>
              <a:t>Of all the great mysteries of the universe, no doubt the greatest one </a:t>
            </a:r>
            <a:r>
              <a:rPr lang="en-US" sz="4400" dirty="0" smtClean="0">
                <a:latin typeface="Calibri"/>
                <a:ea typeface="Helvetica CY" charset="0"/>
                <a:cs typeface="Calibri"/>
              </a:rPr>
              <a:t>  of </a:t>
            </a:r>
            <a:r>
              <a:rPr lang="en-US" sz="4400" dirty="0">
                <a:latin typeface="Calibri"/>
                <a:ea typeface="Helvetica CY" charset="0"/>
                <a:cs typeface="Calibri"/>
              </a:rPr>
              <a:t>all is the plan of salvation, a </a:t>
            </a:r>
            <a:r>
              <a:rPr lang="en-US" sz="4400" dirty="0" smtClean="0">
                <a:latin typeface="Calibri"/>
                <a:ea typeface="Helvetica CY" charset="0"/>
                <a:cs typeface="Calibri"/>
              </a:rPr>
              <a:t>  mystery </a:t>
            </a:r>
            <a:r>
              <a:rPr lang="en-US" sz="4400" dirty="0">
                <a:latin typeface="Calibri"/>
                <a:ea typeface="Helvetica CY" charset="0"/>
                <a:cs typeface="Calibri"/>
              </a:rPr>
              <a:t>we can only barely begin to understand. (</a:t>
            </a:r>
            <a:r>
              <a:rPr lang="en-US" sz="4400" i="1" dirty="0">
                <a:latin typeface="Calibri"/>
                <a:ea typeface="Helvetica CY" charset="0"/>
                <a:cs typeface="Calibri"/>
              </a:rPr>
              <a:t>See Eph. 6:19.</a:t>
            </a:r>
            <a:r>
              <a:rPr lang="en-US" sz="4400" dirty="0">
                <a:latin typeface="Calibri"/>
                <a:ea typeface="Helvetica CY" charset="0"/>
                <a:cs typeface="Calibri"/>
              </a:rPr>
              <a:t>)</a:t>
            </a:r>
            <a:endParaRPr lang="en-US" sz="4400" dirty="0">
              <a:latin typeface="Calibri"/>
              <a:ea typeface="Helvetica CY" charset="0"/>
              <a:cs typeface="Calibri"/>
            </a:endParaRPr>
          </a:p>
        </p:txBody>
      </p:sp>
    </p:spTree>
    <p:extLst>
      <p:ext uri="{BB962C8B-B14F-4D97-AF65-F5344CB8AC3E}">
        <p14:creationId xmlns:p14="http://schemas.microsoft.com/office/powerpoint/2010/main" val="77931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charRg st="24" end="62"/>
                                            </p:txEl>
                                          </p:spTgt>
                                        </p:tgtEl>
                                        <p:attrNameLst>
                                          <p:attrName>style.visibility</p:attrName>
                                        </p:attrNameLst>
                                      </p:cBhvr>
                                      <p:to>
                                        <p:strVal val="visible"/>
                                      </p:to>
                                    </p:set>
                                    <p:anim calcmode="lin" valueType="num">
                                      <p:cBhvr additive="base">
                                        <p:cTn id="7" dur="1000"/>
                                        <p:tgtEl>
                                          <p:spTgt spid="4">
                                            <p:txEl>
                                              <p:charRg st="24" end="6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charRg st="24" end="6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374" y="-1983"/>
            <a:ext cx="7331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a:buAutoNum type="arabicPeriod"/>
            </a:pPr>
            <a:r>
              <a:rPr lang="en-US" sz="3200" i="1" dirty="0" smtClean="0">
                <a:solidFill>
                  <a:srgbClr val="FFFF00"/>
                </a:solidFill>
                <a:latin typeface="Cambria"/>
                <a:cs typeface="Cambria"/>
              </a:rPr>
              <a:t>God’s </a:t>
            </a:r>
            <a:r>
              <a:rPr lang="en-US" sz="3200" i="1" dirty="0">
                <a:solidFill>
                  <a:srgbClr val="FFFF00"/>
                </a:solidFill>
                <a:latin typeface="Cambria"/>
                <a:cs typeface="Cambria"/>
              </a:rPr>
              <a:t>Plan of </a:t>
            </a:r>
            <a:r>
              <a:rPr lang="en-US" sz="3200" i="1" dirty="0" smtClean="0">
                <a:solidFill>
                  <a:srgbClr val="FFFF00"/>
                </a:solidFill>
                <a:latin typeface="Cambria"/>
                <a:cs typeface="Cambria"/>
              </a:rPr>
              <a:t>Salvation</a:t>
            </a:r>
            <a:endParaRPr lang="en-US" sz="3200" i="1" dirty="0">
              <a:solidFill>
                <a:srgbClr val="FFFF00"/>
              </a:solidFill>
              <a:latin typeface="Cambria"/>
              <a:cs typeface="Cambria"/>
            </a:endParaRPr>
          </a:p>
          <a:p>
            <a:pPr marL="36000" indent="0"/>
            <a:r>
              <a:rPr lang="en-US" sz="3200" b="1" spc="50" dirty="0" smtClean="0">
                <a:latin typeface="Cambria"/>
                <a:cs typeface="Cambria"/>
              </a:rPr>
              <a:t>High Thoughts </a:t>
            </a:r>
            <a:r>
              <a:rPr lang="en-US" sz="3200" b="1" spc="50" dirty="0">
                <a:latin typeface="Cambria"/>
                <a:cs typeface="Cambria"/>
              </a:rPr>
              <a:t>and </a:t>
            </a:r>
            <a:r>
              <a:rPr lang="en-US" sz="3200" b="1" spc="50" dirty="0" smtClean="0">
                <a:latin typeface="Cambria"/>
                <a:cs typeface="Cambria"/>
              </a:rPr>
              <a:t>Ways </a:t>
            </a:r>
            <a:r>
              <a:rPr lang="en-US" sz="3200" spc="-100" dirty="0" smtClean="0">
                <a:latin typeface="Cambria"/>
                <a:cs typeface="Cambria"/>
              </a:rPr>
              <a:t>(Isa. 55:6–13)</a:t>
            </a:r>
            <a:endParaRPr lang="en-US" sz="3200" spc="-100" dirty="0">
              <a:latin typeface="Cambria"/>
              <a:cs typeface="Cambria"/>
            </a:endParaRPr>
          </a:p>
        </p:txBody>
      </p:sp>
      <p:sp>
        <p:nvSpPr>
          <p:cNvPr id="6" name="Text Box 3"/>
          <p:cNvSpPr txBox="1">
            <a:spLocks noChangeArrowheads="1"/>
          </p:cNvSpPr>
          <p:nvPr/>
        </p:nvSpPr>
        <p:spPr bwMode="auto">
          <a:xfrm>
            <a:off x="0" y="1196752"/>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a:latin typeface="Calibri"/>
                <a:ea typeface="Helvetica CY" charset="0"/>
                <a:cs typeface="Calibri"/>
              </a:rPr>
              <a:t>“The theme of redemption is one that angels desire to look into; it will be the science and the song of the redeemed throughout the ceaseless ages of </a:t>
            </a:r>
            <a:r>
              <a:rPr lang="en-US" sz="4400" dirty="0" err="1" smtClean="0">
                <a:latin typeface="Calibri"/>
                <a:ea typeface="Helvetica CY" charset="0"/>
                <a:cs typeface="Calibri"/>
              </a:rPr>
              <a:t>eter-</a:t>
            </a:r>
            <a:r>
              <a:rPr lang="en-US" sz="4400" spc="-30" dirty="0" err="1" smtClean="0">
                <a:latin typeface="Calibri"/>
                <a:ea typeface="Helvetica CY" charset="0"/>
                <a:cs typeface="Calibri"/>
              </a:rPr>
              <a:t>nity</a:t>
            </a:r>
            <a:r>
              <a:rPr lang="en-US" sz="4400" spc="-300" dirty="0" smtClean="0">
                <a:latin typeface="Calibri"/>
                <a:ea typeface="Helvetica CY" charset="0"/>
                <a:cs typeface="Calibri"/>
              </a:rPr>
              <a:t>. ... </a:t>
            </a:r>
            <a:r>
              <a:rPr lang="en-US" sz="4400" spc="-30" dirty="0" smtClean="0">
                <a:latin typeface="Calibri"/>
                <a:ea typeface="Helvetica CY" charset="0"/>
                <a:cs typeface="Calibri"/>
              </a:rPr>
              <a:t>The </a:t>
            </a:r>
            <a:r>
              <a:rPr lang="en-US" sz="4400" spc="-30" dirty="0">
                <a:latin typeface="Calibri"/>
                <a:ea typeface="Helvetica CY" charset="0"/>
                <a:cs typeface="Calibri"/>
              </a:rPr>
              <a:t>subject is </a:t>
            </a:r>
            <a:r>
              <a:rPr lang="en-US" sz="4400" spc="-30" dirty="0" smtClean="0">
                <a:latin typeface="Calibri"/>
                <a:ea typeface="Helvetica CY" charset="0"/>
                <a:cs typeface="Calibri"/>
              </a:rPr>
              <a:t>inexhaustible</a:t>
            </a:r>
            <a:r>
              <a:rPr lang="en-US" sz="4400" spc="-30" dirty="0">
                <a:latin typeface="Calibri"/>
                <a:ea typeface="Helvetica CY" charset="0"/>
                <a:cs typeface="Calibri"/>
              </a:rPr>
              <a:t>. The </a:t>
            </a:r>
            <a:r>
              <a:rPr lang="en-US" sz="4400" spc="-100" dirty="0">
                <a:latin typeface="Calibri"/>
                <a:ea typeface="Helvetica CY" charset="0"/>
                <a:cs typeface="Calibri"/>
              </a:rPr>
              <a:t>study of the incarnation of Christ, His </a:t>
            </a:r>
            <a:r>
              <a:rPr lang="en-US" sz="4400" spc="-100" dirty="0" err="1" smtClean="0">
                <a:latin typeface="Calibri"/>
                <a:ea typeface="Helvetica CY" charset="0"/>
                <a:cs typeface="Calibri"/>
              </a:rPr>
              <a:t>ato-</a:t>
            </a:r>
            <a:r>
              <a:rPr lang="en-US" sz="4400" spc="-50" dirty="0" err="1" smtClean="0">
                <a:latin typeface="Calibri"/>
                <a:ea typeface="Helvetica CY" charset="0"/>
                <a:cs typeface="Calibri"/>
              </a:rPr>
              <a:t>ning</a:t>
            </a:r>
            <a:r>
              <a:rPr lang="en-US" sz="4400" spc="-50" dirty="0" smtClean="0">
                <a:latin typeface="Calibri"/>
                <a:ea typeface="Helvetica CY" charset="0"/>
                <a:cs typeface="Calibri"/>
              </a:rPr>
              <a:t> </a:t>
            </a:r>
            <a:r>
              <a:rPr lang="en-US" sz="4400" spc="-50" dirty="0">
                <a:latin typeface="Calibri"/>
                <a:ea typeface="Helvetica CY" charset="0"/>
                <a:cs typeface="Calibri"/>
              </a:rPr>
              <a:t>sacrifice, and </a:t>
            </a:r>
            <a:r>
              <a:rPr lang="en-US" sz="4400" spc="-50" dirty="0" err="1">
                <a:latin typeface="Calibri"/>
                <a:ea typeface="Helvetica CY" charset="0"/>
                <a:cs typeface="Calibri"/>
              </a:rPr>
              <a:t>mediatorial</a:t>
            </a:r>
            <a:r>
              <a:rPr lang="en-US" sz="4400" spc="-50" dirty="0">
                <a:latin typeface="Calibri"/>
                <a:ea typeface="Helvetica CY" charset="0"/>
                <a:cs typeface="Calibri"/>
              </a:rPr>
              <a:t> work will </a:t>
            </a:r>
            <a:r>
              <a:rPr lang="en-US" sz="4400" spc="-60" dirty="0" smtClean="0">
                <a:latin typeface="Calibri"/>
                <a:ea typeface="Helvetica CY" charset="0"/>
                <a:cs typeface="Calibri"/>
              </a:rPr>
              <a:t>employ </a:t>
            </a:r>
            <a:r>
              <a:rPr lang="en-US" sz="4400" spc="-60" dirty="0">
                <a:latin typeface="Calibri"/>
                <a:ea typeface="Helvetica CY" charset="0"/>
                <a:cs typeface="Calibri"/>
              </a:rPr>
              <a:t>the mind of the diligent student </a:t>
            </a:r>
            <a:r>
              <a:rPr lang="en-US" sz="4400" spc="-100" dirty="0">
                <a:latin typeface="Calibri"/>
                <a:ea typeface="Helvetica CY" charset="0"/>
                <a:cs typeface="Calibri"/>
              </a:rPr>
              <a:t>as long as time shall </a:t>
            </a:r>
            <a:r>
              <a:rPr lang="en-US" sz="4400" spc="-100" dirty="0" smtClean="0">
                <a:latin typeface="Calibri"/>
                <a:ea typeface="Helvetica CY" charset="0"/>
                <a:cs typeface="Calibri"/>
              </a:rPr>
              <a:t>last....”</a:t>
            </a:r>
            <a:r>
              <a:rPr lang="en-US" sz="3200" spc="-150" dirty="0" smtClean="0">
                <a:latin typeface="Calibri"/>
                <a:ea typeface="Helvetica CY" charset="0"/>
                <a:cs typeface="Calibri"/>
              </a:rPr>
              <a:t>—</a:t>
            </a:r>
            <a:r>
              <a:rPr lang="en-US" sz="3200" i="1" cap="small" spc="-150" dirty="0" smtClean="0">
                <a:latin typeface="Calibri"/>
                <a:ea typeface="Helvetica CY" charset="0"/>
                <a:cs typeface="Calibri"/>
              </a:rPr>
              <a:t>My </a:t>
            </a:r>
            <a:r>
              <a:rPr lang="en-US" sz="3200" i="1" cap="small" spc="-150" dirty="0">
                <a:latin typeface="Calibri"/>
                <a:ea typeface="Helvetica CY" charset="0"/>
                <a:cs typeface="Calibri"/>
              </a:rPr>
              <a:t>Life </a:t>
            </a:r>
            <a:r>
              <a:rPr lang="en-US" sz="3200" i="1" cap="small" spc="-150" dirty="0" smtClean="0">
                <a:latin typeface="Calibri"/>
                <a:ea typeface="Helvetica CY" charset="0"/>
                <a:cs typeface="Calibri"/>
              </a:rPr>
              <a:t>Today</a:t>
            </a:r>
            <a:r>
              <a:rPr lang="en-US" sz="3200" i="1" cap="small" spc="-150" dirty="0">
                <a:latin typeface="Calibri"/>
                <a:ea typeface="Helvetica CY" charset="0"/>
                <a:cs typeface="Calibri"/>
              </a:rPr>
              <a:t> </a:t>
            </a:r>
            <a:r>
              <a:rPr lang="en-US" sz="3200" spc="-150" dirty="0" smtClean="0">
                <a:latin typeface="Calibri"/>
                <a:ea typeface="Helvetica CY" charset="0"/>
                <a:cs typeface="Calibri"/>
              </a:rPr>
              <a:t>360</a:t>
            </a:r>
            <a:r>
              <a:rPr lang="en-US" sz="3200" spc="-150" dirty="0">
                <a:latin typeface="Calibri"/>
                <a:ea typeface="Helvetica CY" charset="0"/>
                <a:cs typeface="Calibri"/>
              </a:rPr>
              <a:t>.</a:t>
            </a:r>
            <a:endParaRPr lang="en-US" sz="3200" spc="-150" dirty="0">
              <a:latin typeface="Calibri"/>
              <a:ea typeface="Helvetica CY" charset="0"/>
              <a:cs typeface="Calibri"/>
            </a:endParaRPr>
          </a:p>
        </p:txBody>
      </p:sp>
    </p:spTree>
    <p:extLst>
      <p:ext uri="{BB962C8B-B14F-4D97-AF65-F5344CB8AC3E}">
        <p14:creationId xmlns:p14="http://schemas.microsoft.com/office/powerpoint/2010/main" val="4050804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6110" y="6015"/>
            <a:ext cx="73278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2</a:t>
            </a:r>
            <a:r>
              <a:rPr lang="en-US" sz="3200" b="1" spc="50" dirty="0">
                <a:latin typeface="Cambria"/>
                <a:cs typeface="Cambria"/>
              </a:rPr>
              <a:t>. </a:t>
            </a:r>
            <a:r>
              <a:rPr lang="en-US" sz="3200" b="1" spc="50" dirty="0" smtClean="0">
                <a:latin typeface="Cambria"/>
                <a:cs typeface="Cambria"/>
              </a:rPr>
              <a:t>God’s </a:t>
            </a:r>
            <a:r>
              <a:rPr lang="en-US" sz="3200" b="1" spc="50" dirty="0">
                <a:latin typeface="Cambria"/>
                <a:cs typeface="Cambria"/>
              </a:rPr>
              <a:t>True </a:t>
            </a:r>
            <a:r>
              <a:rPr lang="en-US" sz="3200" b="1" spc="50" dirty="0" smtClean="0">
                <a:latin typeface="Cambria"/>
                <a:cs typeface="Cambria"/>
              </a:rPr>
              <a:t>Fast</a:t>
            </a:r>
            <a:r>
              <a:rPr lang="en-US" sz="3200" b="1" spc="50" dirty="0">
                <a:latin typeface="Cambria"/>
                <a:cs typeface="Cambria"/>
              </a:rPr>
              <a:t>	 	 	 </a:t>
            </a: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181696"/>
            <a:ext cx="5722786" cy="3760688"/>
          </a:xfrm>
          <a:prstGeom prst="rect">
            <a:avLst/>
          </a:prstGeom>
          <a:ln>
            <a:solidFill>
              <a:schemeClr val="tx1"/>
            </a:solidFill>
          </a:ln>
        </p:spPr>
      </p:pic>
      <p:sp>
        <p:nvSpPr>
          <p:cNvPr id="5" name="Rectangle 4"/>
          <p:cNvSpPr/>
          <p:nvPr/>
        </p:nvSpPr>
        <p:spPr bwMode="auto">
          <a:xfrm>
            <a:off x="1475656" y="2132856"/>
            <a:ext cx="5904656" cy="38884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0" y="1258594"/>
            <a:ext cx="9144000" cy="5600507"/>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600"/>
              </a:spcBef>
              <a:tabLst/>
            </a:pPr>
            <a:r>
              <a:rPr lang="en-US" dirty="0" smtClean="0">
                <a:latin typeface="Cambria"/>
                <a:cs typeface="Cambria"/>
              </a:rPr>
              <a:t>Isaiah </a:t>
            </a:r>
            <a:r>
              <a:rPr lang="en-US" dirty="0">
                <a:latin typeface="Cambria"/>
                <a:cs typeface="Cambria"/>
              </a:rPr>
              <a:t>58:6, </a:t>
            </a:r>
            <a:r>
              <a:rPr lang="en-US" dirty="0" smtClean="0">
                <a:latin typeface="Cambria"/>
                <a:cs typeface="Cambria"/>
              </a:rPr>
              <a:t>7 </a:t>
            </a:r>
            <a:r>
              <a:rPr lang="en-US" sz="3600" cap="small" dirty="0" err="1" smtClean="0">
                <a:latin typeface="Cambria"/>
                <a:cs typeface="Cambria"/>
              </a:rPr>
              <a:t>nkjv</a:t>
            </a:r>
            <a:endParaRPr lang="en-US" sz="3600" cap="small" dirty="0">
              <a:latin typeface="Cambria"/>
              <a:cs typeface="Cambria"/>
            </a:endParaRPr>
          </a:p>
          <a:p>
            <a:pPr algn="ctr" eaLnBrk="1" hangingPunct="1">
              <a:lnSpc>
                <a:spcPct val="70000"/>
              </a:lnSpc>
              <a:spcBef>
                <a:spcPts val="600"/>
              </a:spcBef>
              <a:tabLst/>
            </a:pPr>
            <a:r>
              <a:rPr lang="en-US" sz="4400" spc="-50" dirty="0" smtClean="0">
                <a:latin typeface="Calibri"/>
                <a:cs typeface="Calibri"/>
              </a:rPr>
              <a:t>“</a:t>
            </a:r>
            <a:r>
              <a:rPr lang="en-US" sz="6000" b="1" spc="-50" dirty="0" smtClean="0">
                <a:latin typeface="Calibri"/>
                <a:cs typeface="Calibri"/>
              </a:rPr>
              <a:t>I</a:t>
            </a:r>
            <a:r>
              <a:rPr lang="en-US" sz="4400" spc="-50" dirty="0" smtClean="0">
                <a:latin typeface="Calibri"/>
                <a:cs typeface="Calibri"/>
              </a:rPr>
              <a:t>s </a:t>
            </a:r>
            <a:r>
              <a:rPr lang="en-US" sz="4400" spc="-50" dirty="0">
                <a:latin typeface="Calibri"/>
                <a:cs typeface="Calibri"/>
              </a:rPr>
              <a:t>this not the fast that I have chosen</a:t>
            </a:r>
            <a:r>
              <a:rPr lang="en-US" sz="4400" spc="-50" dirty="0" smtClean="0">
                <a:latin typeface="Calibri"/>
                <a:cs typeface="Calibri"/>
              </a:rPr>
              <a:t>:</a:t>
            </a:r>
          </a:p>
          <a:p>
            <a:pPr algn="ctr" eaLnBrk="1" hangingPunct="1">
              <a:lnSpc>
                <a:spcPct val="90000"/>
              </a:lnSpc>
              <a:spcBef>
                <a:spcPts val="0"/>
              </a:spcBef>
              <a:tabLst/>
            </a:pPr>
            <a:r>
              <a:rPr lang="en-US" sz="4400" dirty="0" smtClean="0">
                <a:latin typeface="Calibri"/>
                <a:cs typeface="Calibri"/>
              </a:rPr>
              <a:t>to </a:t>
            </a:r>
            <a:r>
              <a:rPr lang="en-US" sz="4400" dirty="0">
                <a:latin typeface="Calibri"/>
                <a:cs typeface="Calibri"/>
              </a:rPr>
              <a:t>loose the bonds of wickedness</a:t>
            </a:r>
            <a:r>
              <a:rPr lang="en-US" sz="4400" dirty="0" smtClean="0">
                <a:latin typeface="Calibri"/>
                <a:cs typeface="Calibri"/>
              </a:rPr>
              <a:t>, to </a:t>
            </a:r>
            <a:r>
              <a:rPr lang="en-US" sz="4400" dirty="0">
                <a:latin typeface="Calibri"/>
                <a:cs typeface="Calibri"/>
              </a:rPr>
              <a:t>undo the </a:t>
            </a:r>
            <a:r>
              <a:rPr lang="en-US" sz="4400" dirty="0" smtClean="0">
                <a:latin typeface="Calibri"/>
                <a:cs typeface="Calibri"/>
              </a:rPr>
              <a:t>heavy </a:t>
            </a:r>
            <a:r>
              <a:rPr lang="en-US" sz="4400" dirty="0">
                <a:latin typeface="Calibri"/>
                <a:cs typeface="Calibri"/>
              </a:rPr>
              <a:t>burdens</a:t>
            </a:r>
            <a:r>
              <a:rPr lang="en-US" sz="4400" dirty="0" smtClean="0">
                <a:latin typeface="Calibri"/>
                <a:cs typeface="Calibri"/>
              </a:rPr>
              <a:t>, to </a:t>
            </a:r>
            <a:r>
              <a:rPr lang="en-US" sz="4400" dirty="0">
                <a:latin typeface="Calibri"/>
                <a:cs typeface="Calibri"/>
              </a:rPr>
              <a:t>let the </a:t>
            </a:r>
            <a:r>
              <a:rPr lang="en-US" sz="4400" spc="-50" dirty="0">
                <a:latin typeface="Calibri"/>
                <a:cs typeface="Calibri"/>
              </a:rPr>
              <a:t>oppressed go free</a:t>
            </a:r>
            <a:r>
              <a:rPr lang="en-US" sz="4400" spc="-50" dirty="0" smtClean="0">
                <a:latin typeface="Calibri"/>
                <a:cs typeface="Calibri"/>
              </a:rPr>
              <a:t>, and </a:t>
            </a:r>
            <a:r>
              <a:rPr lang="en-US" sz="4400" spc="-50" dirty="0">
                <a:latin typeface="Calibri"/>
                <a:cs typeface="Calibri"/>
              </a:rPr>
              <a:t>that you break </a:t>
            </a:r>
            <a:r>
              <a:rPr lang="en-US" sz="4400" spc="-100" dirty="0">
                <a:latin typeface="Calibri"/>
                <a:cs typeface="Calibri"/>
              </a:rPr>
              <a:t>every yoke</a:t>
            </a:r>
            <a:r>
              <a:rPr lang="en-US" sz="4400" spc="-100" dirty="0" smtClean="0">
                <a:latin typeface="Calibri"/>
                <a:cs typeface="Calibri"/>
              </a:rPr>
              <a:t>? Is </a:t>
            </a:r>
            <a:r>
              <a:rPr lang="en-US" sz="4400" spc="-100" dirty="0">
                <a:latin typeface="Calibri"/>
                <a:cs typeface="Calibri"/>
              </a:rPr>
              <a:t>it not to share your bread </a:t>
            </a:r>
            <a:r>
              <a:rPr lang="en-US" sz="4400" spc="-50" dirty="0">
                <a:latin typeface="Calibri"/>
                <a:cs typeface="Calibri"/>
              </a:rPr>
              <a:t>with the hungry</a:t>
            </a:r>
            <a:r>
              <a:rPr lang="en-US" sz="4400" spc="-50" dirty="0" smtClean="0">
                <a:latin typeface="Calibri"/>
                <a:cs typeface="Calibri"/>
              </a:rPr>
              <a:t>, and </a:t>
            </a:r>
            <a:r>
              <a:rPr lang="en-US" sz="4400" spc="-50" dirty="0">
                <a:latin typeface="Calibri"/>
                <a:cs typeface="Calibri"/>
              </a:rPr>
              <a:t>that you bring to your house the poor who </a:t>
            </a:r>
            <a:r>
              <a:rPr lang="en-US" sz="4400" spc="-50" dirty="0" smtClean="0">
                <a:latin typeface="Calibri"/>
                <a:cs typeface="Calibri"/>
              </a:rPr>
              <a:t>are cast </a:t>
            </a:r>
            <a:r>
              <a:rPr lang="en-US" sz="4400" spc="-50" dirty="0">
                <a:latin typeface="Calibri"/>
                <a:cs typeface="Calibri"/>
              </a:rPr>
              <a:t>out</a:t>
            </a:r>
            <a:r>
              <a:rPr lang="en-US" sz="4400" spc="-50" dirty="0" smtClean="0">
                <a:latin typeface="Calibri"/>
                <a:cs typeface="Calibri"/>
              </a:rPr>
              <a:t>;</a:t>
            </a:r>
          </a:p>
          <a:p>
            <a:pPr algn="ctr" eaLnBrk="1" hangingPunct="1">
              <a:lnSpc>
                <a:spcPct val="90000"/>
              </a:lnSpc>
              <a:spcBef>
                <a:spcPts val="0"/>
              </a:spcBef>
              <a:tabLst/>
            </a:pPr>
            <a:r>
              <a:rPr lang="en-US" sz="4400" spc="-100" dirty="0" smtClean="0">
                <a:latin typeface="Calibri"/>
                <a:cs typeface="Calibri"/>
              </a:rPr>
              <a:t>when </a:t>
            </a:r>
            <a:r>
              <a:rPr lang="en-US" sz="4400" spc="-100" dirty="0">
                <a:latin typeface="Calibri"/>
                <a:cs typeface="Calibri"/>
              </a:rPr>
              <a:t>you see the naked,</a:t>
            </a:r>
            <a:r>
              <a:rPr lang="en-US" sz="4400" spc="-300" dirty="0">
                <a:latin typeface="Calibri"/>
                <a:cs typeface="Calibri"/>
              </a:rPr>
              <a:t> </a:t>
            </a:r>
            <a:r>
              <a:rPr lang="en-US" sz="4400" spc="-100" dirty="0">
                <a:latin typeface="Calibri"/>
                <a:cs typeface="Calibri"/>
              </a:rPr>
              <a:t>that you </a:t>
            </a:r>
            <a:r>
              <a:rPr lang="en-US" sz="4400" spc="-100" dirty="0" smtClean="0">
                <a:latin typeface="Calibri"/>
                <a:cs typeface="Calibri"/>
              </a:rPr>
              <a:t>cover.</a:t>
            </a:r>
            <a:r>
              <a:rPr lang="en-US" altLang="ja-JP" sz="4400" spc="-100" dirty="0" smtClean="0">
                <a:latin typeface="Calibri"/>
                <a:cs typeface="Calibri"/>
              </a:rPr>
              <a:t>”</a:t>
            </a:r>
            <a:r>
              <a:rPr lang="en-US" sz="4400" spc="-100" dirty="0" smtClean="0">
                <a:latin typeface="Calibri"/>
                <a:cs typeface="Calibri"/>
              </a:rPr>
              <a:t> </a:t>
            </a:r>
            <a:endParaRPr lang="en-US" sz="4400" spc="-100" dirty="0">
              <a:solidFill>
                <a:srgbClr val="C0C0C0"/>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par>
                                <p:cTn id="24" presetID="1" presetClass="exit"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hidden"/>
                                      </p:to>
                                    </p:set>
                                  </p:childTnLst>
                                </p:cTn>
                              </p:par>
                              <p:par>
                                <p:cTn id="28" presetID="23" presetClass="entr" presetSubtype="16"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000" fill="hold"/>
                                        <p:tgtEl>
                                          <p:spTgt spid="3"/>
                                        </p:tgtEl>
                                        <p:attrNameLst>
                                          <p:attrName>ppt_w</p:attrName>
                                        </p:attrNameLst>
                                      </p:cBhvr>
                                      <p:tavLst>
                                        <p:tav tm="0">
                                          <p:val>
                                            <p:fltVal val="0"/>
                                          </p:val>
                                        </p:tav>
                                        <p:tav tm="100000">
                                          <p:val>
                                            <p:strVal val="#ppt_w"/>
                                          </p:val>
                                        </p:tav>
                                      </p:tavLst>
                                    </p:anim>
                                    <p:anim calcmode="lin" valueType="num">
                                      <p:cBhvr>
                                        <p:cTn id="31" dur="2000" fill="hold"/>
                                        <p:tgtEl>
                                          <p:spTgt spid="3"/>
                                        </p:tgtEl>
                                        <p:attrNameLst>
                                          <p:attrName>ppt_h</p:attrName>
                                        </p:attrNameLst>
                                      </p:cBhvr>
                                      <p:tavLst>
                                        <p:tav tm="0">
                                          <p:val>
                                            <p:fltVal val="0"/>
                                          </p:val>
                                        </p:tav>
                                        <p:tav tm="100000">
                                          <p:val>
                                            <p:strVal val="#ppt_h"/>
                                          </p:val>
                                        </p:tav>
                                      </p:tavLst>
                                    </p:anim>
                                  </p:childTnLst>
                                </p:cTn>
                              </p:par>
                              <p:par>
                                <p:cTn id="32" presetID="1" presetClass="exit"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7"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a:t>
            </a:r>
            <a:r>
              <a:rPr lang="en-US" sz="3200" i="1" dirty="0">
                <a:solidFill>
                  <a:srgbClr val="FFFF00"/>
                </a:solidFill>
                <a:latin typeface="Cambria"/>
                <a:cs typeface="Cambria"/>
              </a:rPr>
              <a:t>God’s True Fast</a:t>
            </a:r>
            <a:endParaRPr lang="en-US" sz="3200" i="1" dirty="0" smtClean="0">
              <a:solidFill>
                <a:srgbClr val="FFFF00"/>
              </a:solidFill>
              <a:latin typeface="Cambria"/>
              <a:cs typeface="Cambria"/>
            </a:endParaRPr>
          </a:p>
          <a:p>
            <a:pPr marL="36000"/>
            <a:r>
              <a:rPr lang="en-US" sz="3200" b="1" spc="50" dirty="0" smtClean="0">
                <a:latin typeface="Cambria"/>
                <a:cs typeface="Cambria"/>
              </a:rPr>
              <a:t>Fast </a:t>
            </a:r>
            <a:r>
              <a:rPr lang="en-US" sz="3200" b="1" spc="50" dirty="0">
                <a:latin typeface="Cambria"/>
                <a:cs typeface="Cambria"/>
              </a:rPr>
              <a:t>Friends </a:t>
            </a:r>
            <a:r>
              <a:rPr lang="en-US" sz="3200" spc="50" dirty="0">
                <a:latin typeface="Cambria"/>
                <a:cs typeface="Cambria"/>
              </a:rPr>
              <a:t>(Isa. 58:1–8)</a:t>
            </a:r>
            <a:endParaRPr lang="en-US" sz="3200" spc="50" dirty="0">
              <a:latin typeface="Cambria"/>
              <a:cs typeface="Cambria"/>
            </a:endParaRPr>
          </a:p>
        </p:txBody>
      </p:sp>
      <p:sp>
        <p:nvSpPr>
          <p:cNvPr id="6" name="Text Box 3"/>
          <p:cNvSpPr txBox="1">
            <a:spLocks noChangeArrowheads="1"/>
          </p:cNvSpPr>
          <p:nvPr/>
        </p:nvSpPr>
        <p:spPr bwMode="auto">
          <a:xfrm>
            <a:off x="0" y="1052736"/>
            <a:ext cx="9144000" cy="5809795"/>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6000" b="1" spc="-100" dirty="0" smtClean="0">
                <a:latin typeface="Calibri"/>
                <a:ea typeface="Helvetica CY" charset="0"/>
                <a:cs typeface="Calibri"/>
              </a:rPr>
              <a:t>T</a:t>
            </a:r>
            <a:r>
              <a:rPr lang="en-US" sz="4400" spc="-100" dirty="0" smtClean="0">
                <a:latin typeface="Calibri"/>
                <a:ea typeface="Helvetica CY" charset="0"/>
                <a:cs typeface="Calibri"/>
              </a:rPr>
              <a:t>he </a:t>
            </a:r>
            <a:r>
              <a:rPr lang="en-US" sz="4400" spc="-100" dirty="0">
                <a:latin typeface="Calibri"/>
                <a:ea typeface="Helvetica CY" charset="0"/>
                <a:cs typeface="Calibri"/>
              </a:rPr>
              <a:t>“fast” referred to in Isaiah 58</a:t>
            </a:r>
            <a:r>
              <a:rPr lang="en-US" sz="4400" spc="-100" dirty="0" smtClean="0">
                <a:latin typeface="Calibri"/>
                <a:ea typeface="Helvetica CY" charset="0"/>
                <a:cs typeface="Calibri"/>
              </a:rPr>
              <a:t>:3 must </a:t>
            </a:r>
            <a:r>
              <a:rPr lang="en-US" sz="4400" dirty="0">
                <a:latin typeface="Calibri"/>
                <a:ea typeface="Helvetica CY" charset="0"/>
                <a:cs typeface="Calibri"/>
              </a:rPr>
              <a:t>be the fast of the Day of </a:t>
            </a:r>
            <a:r>
              <a:rPr lang="en-US" sz="4400" dirty="0" smtClean="0">
                <a:latin typeface="Calibri"/>
                <a:ea typeface="Helvetica CY" charset="0"/>
                <a:cs typeface="Calibri"/>
              </a:rPr>
              <a:t>Atonement</a:t>
            </a:r>
            <a:r>
              <a:rPr lang="en-US" sz="4400" dirty="0">
                <a:latin typeface="Calibri"/>
                <a:ea typeface="Helvetica CY" charset="0"/>
                <a:cs typeface="Calibri"/>
              </a:rPr>
              <a:t>, </a:t>
            </a:r>
            <a:r>
              <a:rPr lang="en-US" sz="4400" dirty="0" smtClean="0">
                <a:latin typeface="Calibri"/>
                <a:ea typeface="Helvetica CY" charset="0"/>
                <a:cs typeface="Calibri"/>
              </a:rPr>
              <a:t>   the </a:t>
            </a:r>
            <a:r>
              <a:rPr lang="en-US" sz="4400" dirty="0">
                <a:latin typeface="Calibri"/>
                <a:ea typeface="Helvetica CY" charset="0"/>
                <a:cs typeface="Calibri"/>
              </a:rPr>
              <a:t>only fast commanded by </a:t>
            </a:r>
            <a:r>
              <a:rPr lang="en-US" sz="4400" dirty="0" smtClean="0">
                <a:latin typeface="Calibri"/>
                <a:ea typeface="Helvetica CY" charset="0"/>
                <a:cs typeface="Calibri"/>
              </a:rPr>
              <a:t>God (</a:t>
            </a:r>
            <a:r>
              <a:rPr lang="en-US" sz="4400" i="1" dirty="0" smtClean="0">
                <a:latin typeface="Calibri"/>
                <a:ea typeface="Helvetica CY" charset="0"/>
                <a:cs typeface="Calibri"/>
              </a:rPr>
              <a:t>Lev</a:t>
            </a:r>
            <a:r>
              <a:rPr lang="en-US" sz="4400" i="1" spc="-100" dirty="0">
                <a:latin typeface="Calibri"/>
                <a:ea typeface="Helvetica CY" charset="0"/>
                <a:cs typeface="Calibri"/>
              </a:rPr>
              <a:t>. </a:t>
            </a:r>
            <a:r>
              <a:rPr lang="en-US" sz="4400" i="1" dirty="0">
                <a:latin typeface="Calibri"/>
                <a:ea typeface="Helvetica CY" charset="0"/>
                <a:cs typeface="Calibri"/>
              </a:rPr>
              <a:t>23:27–32</a:t>
            </a:r>
            <a:r>
              <a:rPr lang="en-US" sz="4400" dirty="0">
                <a:latin typeface="Calibri"/>
                <a:ea typeface="Helvetica CY" charset="0"/>
                <a:cs typeface="Calibri"/>
              </a:rPr>
              <a:t>). This is confirmed in Isaiah </a:t>
            </a:r>
            <a:r>
              <a:rPr lang="en-US" sz="4400" spc="-100" dirty="0">
                <a:latin typeface="Calibri"/>
                <a:ea typeface="Helvetica CY" charset="0"/>
                <a:cs typeface="Calibri"/>
              </a:rPr>
              <a:t>58:3 by the parallel expression “humble </a:t>
            </a:r>
            <a:r>
              <a:rPr lang="en-US" sz="4400" dirty="0">
                <a:latin typeface="Calibri"/>
                <a:ea typeface="Helvetica CY" charset="0"/>
                <a:cs typeface="Calibri"/>
              </a:rPr>
              <a:t>ourselves” (NRSV), which follows the terminology of Leviticus. Humbling or afflicting oneself referred to various forms of self-denial, including </a:t>
            </a:r>
            <a:r>
              <a:rPr lang="en-US" sz="4400" dirty="0" smtClean="0">
                <a:latin typeface="Calibri"/>
                <a:ea typeface="Helvetica CY" charset="0"/>
                <a:cs typeface="Calibri"/>
              </a:rPr>
              <a:t>fasting.</a:t>
            </a:r>
            <a:endParaRPr lang="en-US" sz="4400"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a:t>
            </a:r>
            <a:r>
              <a:rPr lang="en-US" sz="3200" i="1" dirty="0">
                <a:solidFill>
                  <a:srgbClr val="FFFF00"/>
                </a:solidFill>
                <a:latin typeface="Cambria"/>
                <a:cs typeface="Cambria"/>
              </a:rPr>
              <a:t>God’s True Fast</a:t>
            </a:r>
            <a:endParaRPr lang="en-US" sz="3200" i="1" dirty="0" smtClean="0">
              <a:solidFill>
                <a:srgbClr val="FFFF00"/>
              </a:solidFill>
              <a:latin typeface="Cambria"/>
              <a:cs typeface="Cambria"/>
            </a:endParaRPr>
          </a:p>
          <a:p>
            <a:pPr marL="36000"/>
            <a:r>
              <a:rPr lang="en-US" sz="3200" b="1" spc="50" dirty="0" smtClean="0">
                <a:latin typeface="Cambria"/>
                <a:cs typeface="Cambria"/>
              </a:rPr>
              <a:t>Fast </a:t>
            </a:r>
            <a:r>
              <a:rPr lang="en-US" sz="3200" b="1" spc="50" dirty="0">
                <a:latin typeface="Cambria"/>
                <a:cs typeface="Cambria"/>
              </a:rPr>
              <a:t>Friends </a:t>
            </a:r>
            <a:r>
              <a:rPr lang="en-US" sz="3200" spc="50" dirty="0">
                <a:latin typeface="Cambria"/>
                <a:cs typeface="Cambria"/>
              </a:rPr>
              <a:t>(Isa. 58:1–8)</a:t>
            </a:r>
            <a:endParaRPr lang="en-US" sz="3200"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a:latin typeface="Calibri"/>
                <a:ea typeface="Helvetica CY" charset="0"/>
                <a:cs typeface="Calibri"/>
              </a:rPr>
              <a:t>It seems the people were expecting </a:t>
            </a:r>
            <a:r>
              <a:rPr lang="en-US" sz="4400" dirty="0" smtClean="0">
                <a:latin typeface="Calibri"/>
                <a:ea typeface="Helvetica CY" charset="0"/>
                <a:cs typeface="Calibri"/>
              </a:rPr>
              <a:t> the </a:t>
            </a:r>
            <a:r>
              <a:rPr lang="en-US" sz="4400" dirty="0">
                <a:latin typeface="Calibri"/>
                <a:ea typeface="Helvetica CY" charset="0"/>
                <a:cs typeface="Calibri"/>
              </a:rPr>
              <a:t>Lord to congratulate them for </a:t>
            </a:r>
            <a:r>
              <a:rPr lang="en-US" sz="4400" dirty="0" smtClean="0">
                <a:latin typeface="Calibri"/>
                <a:ea typeface="Helvetica CY" charset="0"/>
                <a:cs typeface="Calibri"/>
              </a:rPr>
              <a:t> their </a:t>
            </a:r>
            <a:r>
              <a:rPr lang="en-US" sz="4400" dirty="0">
                <a:latin typeface="Calibri"/>
                <a:ea typeface="Helvetica CY" charset="0"/>
                <a:cs typeface="Calibri"/>
              </a:rPr>
              <a:t>“piety.” </a:t>
            </a:r>
            <a:r>
              <a:rPr lang="en-US" sz="4400" dirty="0" smtClean="0">
                <a:latin typeface="Calibri"/>
                <a:ea typeface="Helvetica CY" charset="0"/>
                <a:cs typeface="Calibri"/>
              </a:rPr>
              <a:t>Practicing </a:t>
            </a:r>
            <a:r>
              <a:rPr lang="en-US" sz="4400" dirty="0">
                <a:latin typeface="Calibri"/>
                <a:ea typeface="Helvetica CY" charset="0"/>
                <a:cs typeface="Calibri"/>
              </a:rPr>
              <a:t>self-denial on the Day of Atonement was to express their gratitude and loyalty to Him on the day the high priest went before God to cleanse the sanctuary and thereby cleanse them from sins for which they had already </a:t>
            </a:r>
            <a:r>
              <a:rPr lang="en-US" sz="4400" dirty="0" smtClean="0">
                <a:latin typeface="Calibri"/>
                <a:ea typeface="Helvetica CY" charset="0"/>
                <a:cs typeface="Calibri"/>
              </a:rPr>
              <a:t>been.</a:t>
            </a:r>
          </a:p>
        </p:txBody>
      </p:sp>
    </p:spTree>
    <p:extLst>
      <p:ext uri="{BB962C8B-B14F-4D97-AF65-F5344CB8AC3E}">
        <p14:creationId xmlns:p14="http://schemas.microsoft.com/office/powerpoint/2010/main" val="344873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a:t>
            </a:r>
            <a:r>
              <a:rPr lang="en-US" sz="3200" i="1" dirty="0">
                <a:solidFill>
                  <a:srgbClr val="FFFF00"/>
                </a:solidFill>
                <a:latin typeface="Cambria"/>
                <a:cs typeface="Cambria"/>
              </a:rPr>
              <a:t>God’s True Fast</a:t>
            </a:r>
            <a:endParaRPr lang="en-US" sz="3200" i="1" dirty="0" smtClean="0">
              <a:solidFill>
                <a:srgbClr val="FFFF00"/>
              </a:solidFill>
              <a:latin typeface="Cambria"/>
              <a:cs typeface="Cambria"/>
            </a:endParaRPr>
          </a:p>
          <a:p>
            <a:pPr marL="36000"/>
            <a:r>
              <a:rPr lang="en-US" sz="3200" b="1" spc="50" dirty="0" smtClean="0">
                <a:latin typeface="Cambria"/>
                <a:cs typeface="Cambria"/>
              </a:rPr>
              <a:t>Fast </a:t>
            </a:r>
            <a:r>
              <a:rPr lang="en-US" sz="3200" b="1" spc="50" dirty="0">
                <a:latin typeface="Cambria"/>
                <a:cs typeface="Cambria"/>
              </a:rPr>
              <a:t>Friends </a:t>
            </a:r>
            <a:r>
              <a:rPr lang="en-US" sz="3200" spc="50" dirty="0">
                <a:latin typeface="Cambria"/>
                <a:cs typeface="Cambria"/>
              </a:rPr>
              <a:t>(Isa. 58:1–8)</a:t>
            </a:r>
            <a:endParaRPr lang="en-US" sz="3200"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smtClean="0">
                <a:latin typeface="Calibri"/>
                <a:ea typeface="Helvetica CY" charset="0"/>
                <a:cs typeface="Calibri"/>
              </a:rPr>
              <a:t>Their </a:t>
            </a:r>
            <a:r>
              <a:rPr lang="en-US" sz="4400" dirty="0">
                <a:latin typeface="Calibri"/>
                <a:ea typeface="Helvetica CY" charset="0"/>
                <a:cs typeface="Calibri"/>
              </a:rPr>
              <a:t>acts should have been done in thankfulness and gratitude to the God who saved them in the day of </a:t>
            </a:r>
            <a:r>
              <a:rPr lang="en-US" sz="4400" dirty="0" err="1" smtClean="0">
                <a:latin typeface="Calibri"/>
                <a:ea typeface="Helvetica CY" charset="0"/>
                <a:cs typeface="Calibri"/>
              </a:rPr>
              <a:t>judg-ment</a:t>
            </a:r>
            <a:r>
              <a:rPr lang="en-US" sz="4400" dirty="0">
                <a:latin typeface="Calibri"/>
                <a:ea typeface="Helvetica CY" charset="0"/>
                <a:cs typeface="Calibri"/>
              </a:rPr>
              <a:t>, not in order to get God’s </a:t>
            </a:r>
            <a:r>
              <a:rPr lang="en-US" sz="4400" dirty="0" err="1" smtClean="0">
                <a:latin typeface="Calibri"/>
                <a:ea typeface="Helvetica CY" charset="0"/>
                <a:cs typeface="Calibri"/>
              </a:rPr>
              <a:t>appro-val</a:t>
            </a:r>
            <a:r>
              <a:rPr lang="en-US" sz="4400" dirty="0" smtClean="0">
                <a:latin typeface="Calibri"/>
                <a:ea typeface="Helvetica CY" charset="0"/>
                <a:cs typeface="Calibri"/>
              </a:rPr>
              <a:t> </a:t>
            </a:r>
            <a:r>
              <a:rPr lang="en-US" sz="4400" dirty="0">
                <a:latin typeface="Calibri"/>
                <a:ea typeface="Helvetica CY" charset="0"/>
                <a:cs typeface="Calibri"/>
              </a:rPr>
              <a:t>for their “piety” and “devotion.</a:t>
            </a:r>
            <a:r>
              <a:rPr lang="en-US" sz="4400" dirty="0" smtClean="0">
                <a:latin typeface="Calibri"/>
                <a:ea typeface="Helvetica CY" charset="0"/>
                <a:cs typeface="Calibri"/>
              </a:rPr>
              <a:t>”</a:t>
            </a:r>
          </a:p>
          <a:p>
            <a:pPr algn="ctr" eaLnBrk="1" hangingPunct="1">
              <a:lnSpc>
                <a:spcPct val="90000"/>
              </a:lnSpc>
              <a:tabLst/>
            </a:pPr>
            <a:r>
              <a:rPr lang="en-US" sz="4400" dirty="0" smtClean="0">
                <a:latin typeface="Calibri"/>
                <a:ea typeface="Helvetica CY" charset="0"/>
                <a:cs typeface="Calibri"/>
              </a:rPr>
              <a:t>After </a:t>
            </a:r>
            <a:r>
              <a:rPr lang="en-US" sz="4400" dirty="0">
                <a:latin typeface="Calibri"/>
                <a:ea typeface="Helvetica CY" charset="0"/>
                <a:cs typeface="Calibri"/>
              </a:rPr>
              <a:t>all, it was the sins of the people </a:t>
            </a:r>
            <a:r>
              <a:rPr lang="en-US" sz="4400" dirty="0" smtClean="0">
                <a:latin typeface="Calibri"/>
                <a:ea typeface="Helvetica CY" charset="0"/>
                <a:cs typeface="Calibri"/>
              </a:rPr>
              <a:t> that </a:t>
            </a:r>
            <a:r>
              <a:rPr lang="en-US" sz="4400" dirty="0">
                <a:latin typeface="Calibri"/>
                <a:ea typeface="Helvetica CY" charset="0"/>
                <a:cs typeface="Calibri"/>
              </a:rPr>
              <a:t>had defiled God’s sanctuary. It had to be cleansed with blood that was shed because of </a:t>
            </a:r>
            <a:r>
              <a:rPr lang="en-US" sz="4400" i="1" dirty="0">
                <a:latin typeface="Calibri"/>
                <a:ea typeface="Helvetica CY" charset="0"/>
                <a:cs typeface="Calibri"/>
              </a:rPr>
              <a:t>what they had done</a:t>
            </a:r>
            <a:r>
              <a:rPr lang="en-US" sz="4400" dirty="0">
                <a:latin typeface="Calibri"/>
                <a:ea typeface="Helvetica CY" charset="0"/>
                <a:cs typeface="Calibri"/>
              </a:rPr>
              <a:t>.</a:t>
            </a:r>
            <a:endParaRPr lang="en-US" sz="4400" dirty="0">
              <a:latin typeface="Calibri"/>
              <a:ea typeface="Helvetica CY" charset="0"/>
              <a:cs typeface="Calibri"/>
            </a:endParaRPr>
          </a:p>
        </p:txBody>
      </p:sp>
    </p:spTree>
    <p:extLst>
      <p:ext uri="{BB962C8B-B14F-4D97-AF65-F5344CB8AC3E}">
        <p14:creationId xmlns:p14="http://schemas.microsoft.com/office/powerpoint/2010/main" val="159751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457200" y="1033463"/>
            <a:ext cx="8229600" cy="556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110000"/>
              </a:lnSpc>
            </a:pPr>
            <a:r>
              <a:rPr lang="en-US" sz="3600" cap="small" dirty="0">
                <a:latin typeface="Helvetica Neue"/>
                <a:cs typeface="Helvetica Neue"/>
              </a:rPr>
              <a:t>Dear User </a:t>
            </a:r>
            <a:endParaRPr lang="en-US" sz="3600" cap="small" dirty="0" smtClean="0">
              <a:latin typeface="Helvetica Neue"/>
              <a:cs typeface="Helvetica Neue"/>
            </a:endParaRPr>
          </a:p>
          <a:p>
            <a:pPr algn="ctr">
              <a:lnSpc>
                <a:spcPct val="110000"/>
              </a:lnSpc>
            </a:pPr>
            <a:r>
              <a:rPr lang="en-US" sz="2600" dirty="0" smtClean="0">
                <a:latin typeface="Helvetica Neue"/>
                <a:cs typeface="Helvetica Neue"/>
              </a:rPr>
              <a:t>This </a:t>
            </a:r>
            <a:r>
              <a:rPr lang="en-US" sz="2600" dirty="0">
                <a:latin typeface="Helvetica Neue"/>
                <a:cs typeface="Helvetica Neue"/>
              </a:rPr>
              <a:t>PowerPoint Show is freely shared to all who may find it beneficial. While intended primarily for personal use, some find it useful for teaching the lesson</a:t>
            </a:r>
          </a:p>
          <a:p>
            <a:pPr algn="ctr">
              <a:lnSpc>
                <a:spcPct val="110000"/>
              </a:lnSpc>
            </a:pPr>
            <a:r>
              <a:rPr lang="en-US" sz="2600" dirty="0">
                <a:latin typeface="Helvetica Neue"/>
                <a:cs typeface="Helvetica Neue"/>
              </a:rPr>
              <a:t>in church. </a:t>
            </a:r>
          </a:p>
          <a:p>
            <a:pPr algn="ctr">
              <a:lnSpc>
                <a:spcPct val="110000"/>
              </a:lnSpc>
            </a:pPr>
            <a:r>
              <a:rPr lang="en-US" sz="2600" dirty="0">
                <a:latin typeface="Helvetica Neue"/>
                <a:cs typeface="Helvetica Neue"/>
              </a:rPr>
              <a:t>There are those, however, who add illustrations, change background, </a:t>
            </a:r>
            <a:r>
              <a:rPr lang="en-US" sz="2600" dirty="0" smtClean="0">
                <a:latin typeface="Helvetica Neue"/>
                <a:cs typeface="Helvetica Neue"/>
              </a:rPr>
              <a:t>replace fonts, </a:t>
            </a:r>
            <a:r>
              <a:rPr lang="en-US" sz="2600" dirty="0">
                <a:latin typeface="Helvetica Neue"/>
                <a:cs typeface="Helvetica Neue"/>
              </a:rPr>
              <a:t>etc. While their intention may be good, this is not right. Slide #1 says </a:t>
            </a:r>
            <a:r>
              <a:rPr lang="en-US" sz="2600" dirty="0" smtClean="0">
                <a:latin typeface="Helvetica Neue"/>
                <a:cs typeface="Helvetica Neue"/>
              </a:rPr>
              <a:t>“</a:t>
            </a:r>
            <a:r>
              <a:rPr lang="en-US" altLang="ja-JP" sz="2600" dirty="0" smtClean="0">
                <a:latin typeface="Helvetica Neue"/>
                <a:cs typeface="Helvetica Neue"/>
              </a:rPr>
              <a:t>designed </a:t>
            </a:r>
            <a:r>
              <a:rPr lang="en-US" altLang="ja-JP" sz="2600" dirty="0">
                <a:latin typeface="Helvetica Neue"/>
                <a:cs typeface="Helvetica Neue"/>
              </a:rPr>
              <a:t>by </a:t>
            </a:r>
            <a:r>
              <a:rPr lang="en-US" altLang="ja-JP" sz="2600" dirty="0" err="1">
                <a:latin typeface="Helvetica Neue"/>
                <a:cs typeface="Helvetica Neue"/>
              </a:rPr>
              <a:t>claro</a:t>
            </a:r>
            <a:r>
              <a:rPr lang="en-US" altLang="ja-JP" sz="2600" dirty="0">
                <a:latin typeface="Helvetica Neue"/>
                <a:cs typeface="Helvetica Neue"/>
              </a:rPr>
              <a:t> </a:t>
            </a:r>
            <a:r>
              <a:rPr lang="en-US" altLang="ja-JP" sz="2600" dirty="0" err="1">
                <a:latin typeface="Helvetica Neue"/>
                <a:cs typeface="Helvetica Neue"/>
              </a:rPr>
              <a:t>ruiz</a:t>
            </a:r>
            <a:r>
              <a:rPr lang="en-US" altLang="ja-JP" sz="2600" dirty="0">
                <a:latin typeface="Helvetica Neue"/>
                <a:cs typeface="Helvetica Neue"/>
              </a:rPr>
              <a:t> </a:t>
            </a:r>
            <a:r>
              <a:rPr lang="en-US" altLang="ja-JP" sz="2600" dirty="0" err="1">
                <a:latin typeface="Helvetica Neue"/>
                <a:cs typeface="Helvetica Neue"/>
              </a:rPr>
              <a:t>vicente</a:t>
            </a:r>
            <a:r>
              <a:rPr lang="en-US" altLang="ja-JP" sz="2600" dirty="0" smtClean="0">
                <a:latin typeface="Helvetica Neue"/>
                <a:cs typeface="Helvetica Neue"/>
              </a:rPr>
              <a:t>.” </a:t>
            </a:r>
            <a:r>
              <a:rPr lang="en-US" altLang="ja-JP" sz="2600" dirty="0">
                <a:latin typeface="Helvetica Neue"/>
                <a:cs typeface="Helvetica Neue"/>
              </a:rPr>
              <a:t>For honest Christians, it is not necessary for </a:t>
            </a:r>
            <a:r>
              <a:rPr lang="en-US" altLang="ja-JP" sz="2600" dirty="0" smtClean="0">
                <a:latin typeface="Helvetica Neue"/>
                <a:cs typeface="Helvetica Neue"/>
              </a:rPr>
              <a:t>another’s </a:t>
            </a:r>
            <a:r>
              <a:rPr lang="en-US" altLang="ja-JP" sz="2600" dirty="0">
                <a:latin typeface="Helvetica Neue"/>
                <a:cs typeface="Helvetica Neue"/>
              </a:rPr>
              <a:t>creation to be copyrighted in order to be respected. </a:t>
            </a:r>
          </a:p>
          <a:p>
            <a:pPr algn="ctr">
              <a:lnSpc>
                <a:spcPct val="110000"/>
              </a:lnSpc>
            </a:pPr>
            <a:r>
              <a:rPr lang="en-US" sz="2800" spc="600" dirty="0">
                <a:latin typeface="Helvetica Neue"/>
                <a:cs typeface="Helvetica Neue"/>
              </a:rPr>
              <a:t>PLEASE USE AS IS.</a:t>
            </a:r>
          </a:p>
        </p:txBody>
      </p:sp>
      <p:sp>
        <p:nvSpPr>
          <p:cNvPr id="5122" name="Text Box 4"/>
          <p:cNvSpPr txBox="1">
            <a:spLocks noChangeArrowheads="1"/>
          </p:cNvSpPr>
          <p:nvPr/>
        </p:nvSpPr>
        <p:spPr bwMode="auto">
          <a:xfrm>
            <a:off x="1736922" y="1941"/>
            <a:ext cx="7407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180000"/>
            <a:r>
              <a:rPr lang="en-US" sz="3200" i="1" dirty="0">
                <a:solidFill>
                  <a:srgbClr val="FFFF00"/>
                </a:solidFill>
                <a:latin typeface="Times New Roman" charset="0"/>
              </a:rPr>
              <a:t>Adult Sabbath School Bible Study Guide</a:t>
            </a:r>
            <a:endParaRPr lang="en-US" sz="3200" dirty="0">
              <a:solidFill>
                <a:srgbClr val="FFFF00"/>
              </a:solidFill>
              <a:latin typeface="Times New Roman" charset="0"/>
            </a:endParaRPr>
          </a:p>
          <a:p>
            <a:pPr marL="180000"/>
            <a:r>
              <a:rPr lang="en-US" sz="3200" dirty="0">
                <a:latin typeface="Times New Roman" charset="0"/>
              </a:rPr>
              <a:t>An Appeal</a:t>
            </a:r>
          </a:p>
        </p:txBody>
      </p:sp>
    </p:spTree>
    <p:extLst>
      <p:ext uri="{BB962C8B-B14F-4D97-AF65-F5344CB8AC3E}">
        <p14:creationId xmlns:p14="http://schemas.microsoft.com/office/powerpoint/2010/main" val="1392602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a:t>
            </a:r>
            <a:r>
              <a:rPr lang="en-US" sz="3200" i="1" dirty="0">
                <a:solidFill>
                  <a:srgbClr val="FFFF00"/>
                </a:solidFill>
                <a:latin typeface="Cambria"/>
                <a:cs typeface="Cambria"/>
              </a:rPr>
              <a:t>God’s True Fast</a:t>
            </a:r>
          </a:p>
          <a:p>
            <a:pPr marL="36000"/>
            <a:r>
              <a:rPr lang="en-US" sz="3200" b="1" spc="50" dirty="0" smtClean="0">
                <a:latin typeface="Cambria"/>
                <a:cs typeface="Cambria"/>
              </a:rPr>
              <a:t>Fast Fight </a:t>
            </a:r>
            <a:r>
              <a:rPr lang="en-US" sz="3200" spc="50" dirty="0">
                <a:latin typeface="Cambria"/>
                <a:cs typeface="Cambria"/>
              </a:rPr>
              <a:t>(Isa. 58:1–12)</a:t>
            </a:r>
            <a:endParaRPr lang="en-US" sz="3200" spc="50" dirty="0">
              <a:latin typeface="Cambria"/>
              <a:cs typeface="Cambria"/>
            </a:endParaRPr>
          </a:p>
        </p:txBody>
      </p:sp>
      <p:sp>
        <p:nvSpPr>
          <p:cNvPr id="6" name="Text Box 3"/>
          <p:cNvSpPr txBox="1">
            <a:spLocks noChangeArrowheads="1"/>
          </p:cNvSpPr>
          <p:nvPr/>
        </p:nvSpPr>
        <p:spPr bwMode="auto">
          <a:xfrm>
            <a:off x="0" y="1196752"/>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a:latin typeface="Calibri"/>
                <a:ea typeface="Helvetica CY" charset="0"/>
                <a:cs typeface="Calibri"/>
              </a:rPr>
              <a:t>What are acts that God considers true acts of self-denial? </a:t>
            </a:r>
            <a:r>
              <a:rPr lang="en-US" sz="4400" dirty="0" smtClean="0">
                <a:latin typeface="Calibri"/>
                <a:ea typeface="Helvetica CY" charset="0"/>
                <a:cs typeface="Calibri"/>
              </a:rPr>
              <a:t>What’s </a:t>
            </a:r>
            <a:r>
              <a:rPr lang="en-US" sz="4400" dirty="0">
                <a:latin typeface="Calibri"/>
                <a:ea typeface="Helvetica CY" charset="0"/>
                <a:cs typeface="Calibri"/>
              </a:rPr>
              <a:t>harder: to skip a few meals or to use your own time and money to feed the homeless in your town</a:t>
            </a:r>
            <a:r>
              <a:rPr lang="en-US" sz="4400" dirty="0" smtClean="0">
                <a:latin typeface="Calibri"/>
                <a:ea typeface="Helvetica CY" charset="0"/>
                <a:cs typeface="Calibri"/>
              </a:rPr>
              <a:t>?</a:t>
            </a:r>
          </a:p>
          <a:p>
            <a:pPr algn="ctr" eaLnBrk="1" hangingPunct="1">
              <a:lnSpc>
                <a:spcPct val="90000"/>
              </a:lnSpc>
              <a:tabLst/>
            </a:pPr>
            <a:r>
              <a:rPr lang="en-US" sz="4400" spc="-100" dirty="0">
                <a:latin typeface="Calibri"/>
                <a:ea typeface="Helvetica CY" charset="0"/>
                <a:cs typeface="Calibri"/>
              </a:rPr>
              <a:t>Anyone </a:t>
            </a:r>
            <a:r>
              <a:rPr lang="en-US" sz="4400" spc="-100" dirty="0" smtClean="0">
                <a:latin typeface="Calibri"/>
                <a:ea typeface="Helvetica CY" charset="0"/>
                <a:cs typeface="Calibri"/>
              </a:rPr>
              <a:t>can </a:t>
            </a:r>
            <a:r>
              <a:rPr lang="en-US" sz="4400" spc="-100" dirty="0">
                <a:latin typeface="Calibri"/>
                <a:ea typeface="Helvetica CY" charset="0"/>
                <a:cs typeface="Calibri"/>
              </a:rPr>
              <a:t>go through religious rituals, </a:t>
            </a:r>
            <a:r>
              <a:rPr lang="en-US" sz="4400" spc="-50" dirty="0">
                <a:latin typeface="Calibri"/>
                <a:ea typeface="Helvetica CY" charset="0"/>
                <a:cs typeface="Calibri"/>
              </a:rPr>
              <a:t>even the right rituals, at the right time, </a:t>
            </a:r>
            <a:r>
              <a:rPr lang="en-US" sz="4400" dirty="0">
                <a:latin typeface="Calibri"/>
                <a:ea typeface="Helvetica CY" charset="0"/>
                <a:cs typeface="Calibri"/>
              </a:rPr>
              <a:t>with all the right formulas. But that </a:t>
            </a:r>
            <a:r>
              <a:rPr lang="en-US" sz="4400" dirty="0" smtClean="0">
                <a:latin typeface="Calibri"/>
                <a:ea typeface="Helvetica CY" charset="0"/>
                <a:cs typeface="Calibri"/>
              </a:rPr>
              <a:t> alone </a:t>
            </a:r>
            <a:r>
              <a:rPr lang="en-US" sz="4400" dirty="0">
                <a:latin typeface="Calibri"/>
                <a:ea typeface="Helvetica CY" charset="0"/>
                <a:cs typeface="Calibri"/>
              </a:rPr>
              <a:t>is not what the Lord wants. </a:t>
            </a:r>
            <a:endParaRPr lang="en-US" sz="4400" dirty="0">
              <a:latin typeface="Calibri"/>
              <a:ea typeface="Helvetica CY" charset="0"/>
              <a:cs typeface="Calibri"/>
            </a:endParaRPr>
          </a:p>
        </p:txBody>
      </p:sp>
    </p:spTree>
    <p:extLst>
      <p:ext uri="{BB962C8B-B14F-4D97-AF65-F5344CB8AC3E}">
        <p14:creationId xmlns:p14="http://schemas.microsoft.com/office/powerpoint/2010/main" val="1903292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2335"/>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2. </a:t>
            </a:r>
            <a:r>
              <a:rPr lang="en-US" sz="3200" i="1" dirty="0">
                <a:solidFill>
                  <a:srgbClr val="FFFF00"/>
                </a:solidFill>
                <a:latin typeface="Cambria"/>
                <a:cs typeface="Cambria"/>
              </a:rPr>
              <a:t>God’s True Fast</a:t>
            </a:r>
          </a:p>
          <a:p>
            <a:pPr marL="36000"/>
            <a:r>
              <a:rPr lang="en-US" sz="3200" b="1" spc="50" dirty="0" smtClean="0">
                <a:latin typeface="Cambria"/>
                <a:cs typeface="Cambria"/>
              </a:rPr>
              <a:t>Fast Fight </a:t>
            </a:r>
            <a:r>
              <a:rPr lang="en-US" sz="3200" spc="50" dirty="0">
                <a:latin typeface="Cambria"/>
                <a:cs typeface="Cambria"/>
              </a:rPr>
              <a:t>(Isa. 58:1–12)</a:t>
            </a:r>
            <a:endParaRPr lang="en-US" sz="3200" spc="50" dirty="0">
              <a:latin typeface="Cambria"/>
              <a:cs typeface="Cambria"/>
            </a:endParaRPr>
          </a:p>
        </p:txBody>
      </p:sp>
      <p:sp>
        <p:nvSpPr>
          <p:cNvPr id="6" name="Text Box 3"/>
          <p:cNvSpPr txBox="1">
            <a:spLocks noChangeArrowheads="1"/>
          </p:cNvSpPr>
          <p:nvPr/>
        </p:nvSpPr>
        <p:spPr bwMode="auto">
          <a:xfrm>
            <a:off x="0" y="1225180"/>
            <a:ext cx="9144000" cy="558819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lnSpc>
                <a:spcPct val="90000"/>
              </a:lnSpc>
              <a:tabLst/>
            </a:pPr>
            <a:r>
              <a:rPr lang="en-US" sz="4400" dirty="0">
                <a:latin typeface="Calibri"/>
                <a:ea typeface="Helvetica CY" charset="0"/>
                <a:cs typeface="Calibri"/>
              </a:rPr>
              <a:t>The Lord seeks a church, a people, </a:t>
            </a:r>
            <a:r>
              <a:rPr lang="en-US" sz="4400" dirty="0" smtClean="0">
                <a:latin typeface="Calibri"/>
                <a:ea typeface="Helvetica CY" charset="0"/>
                <a:cs typeface="Calibri"/>
              </a:rPr>
              <a:t> who </a:t>
            </a:r>
            <a:r>
              <a:rPr lang="en-US" sz="4400" dirty="0">
                <a:latin typeface="Calibri"/>
                <a:ea typeface="Helvetica CY" charset="0"/>
                <a:cs typeface="Calibri"/>
              </a:rPr>
              <a:t>will preach truth to the world. </a:t>
            </a:r>
            <a:r>
              <a:rPr lang="en-US" sz="4400" dirty="0" smtClean="0">
                <a:latin typeface="Calibri"/>
                <a:ea typeface="Helvetica CY" charset="0"/>
                <a:cs typeface="Calibri"/>
              </a:rPr>
              <a:t> But </a:t>
            </a:r>
            <a:r>
              <a:rPr lang="en-US" sz="4400" dirty="0">
                <a:latin typeface="Calibri"/>
                <a:ea typeface="Helvetica CY" charset="0"/>
                <a:cs typeface="Calibri"/>
              </a:rPr>
              <a:t>what will better attract people to the truth as it is in Jesus: strict adherence to dietary laws or a willingness to help the hungry</a:t>
            </a:r>
            <a:r>
              <a:rPr lang="en-US" sz="4400" dirty="0" smtClean="0">
                <a:latin typeface="Calibri"/>
                <a:ea typeface="Helvetica CY" charset="0"/>
                <a:cs typeface="Calibri"/>
              </a:rPr>
              <a:t>?</a:t>
            </a:r>
          </a:p>
          <a:p>
            <a:pPr algn="ctr" eaLnBrk="1" hangingPunct="1">
              <a:lnSpc>
                <a:spcPct val="90000"/>
              </a:lnSpc>
              <a:tabLst/>
            </a:pPr>
            <a:r>
              <a:rPr lang="en-US" sz="4400" dirty="0" smtClean="0">
                <a:latin typeface="Calibri"/>
                <a:ea typeface="Helvetica CY" charset="0"/>
                <a:cs typeface="Calibri"/>
              </a:rPr>
              <a:t>Strict </a:t>
            </a:r>
            <a:r>
              <a:rPr lang="en-US" sz="4400" dirty="0">
                <a:latin typeface="Calibri"/>
                <a:ea typeface="Helvetica CY" charset="0"/>
                <a:cs typeface="Calibri"/>
              </a:rPr>
              <a:t>rest on the Sabbath or a </a:t>
            </a:r>
            <a:r>
              <a:rPr lang="en-US" sz="4400" dirty="0" smtClean="0">
                <a:latin typeface="Calibri"/>
                <a:ea typeface="Helvetica CY" charset="0"/>
                <a:cs typeface="Calibri"/>
              </a:rPr>
              <a:t>willing-ness </a:t>
            </a:r>
            <a:r>
              <a:rPr lang="en-US" sz="4400" dirty="0">
                <a:latin typeface="Calibri"/>
                <a:ea typeface="Helvetica CY" charset="0"/>
                <a:cs typeface="Calibri"/>
              </a:rPr>
              <a:t>to spend your own time and energy helping those who are in need?</a:t>
            </a:r>
            <a:endParaRPr lang="en-US" sz="4400" dirty="0">
              <a:latin typeface="Calibri"/>
              <a:ea typeface="Helvetica CY" charset="0"/>
              <a:cs typeface="Calibri"/>
            </a:endParaRPr>
          </a:p>
        </p:txBody>
      </p:sp>
    </p:spTree>
    <p:extLst>
      <p:ext uri="{BB962C8B-B14F-4D97-AF65-F5344CB8AC3E}">
        <p14:creationId xmlns:p14="http://schemas.microsoft.com/office/powerpoint/2010/main" val="40321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812899" y="14641"/>
            <a:ext cx="73311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3. </a:t>
            </a:r>
            <a:r>
              <a:rPr lang="en-US" sz="3200" b="1" spc="50" dirty="0">
                <a:latin typeface="Cambria"/>
                <a:cs typeface="Cambria"/>
              </a:rPr>
              <a:t>God’s Weekly Sabbath	 	 </a:t>
            </a:r>
            <a:endParaRPr lang="en-US" sz="3200" b="1" spc="50" dirty="0">
              <a:latin typeface="Cambria"/>
              <a:cs typeface="Cambria"/>
            </a:endParaRPr>
          </a:p>
        </p:txBody>
      </p:sp>
      <p:pic>
        <p:nvPicPr>
          <p:cNvPr id="2" name="Picture 1"/>
          <p:cNvPicPr>
            <a:picLocks noChangeAspect="1"/>
          </p:cNvPicPr>
          <p:nvPr/>
        </p:nvPicPr>
        <p:blipFill>
          <a:blip r:embed="rId3"/>
          <a:stretch>
            <a:fillRect/>
          </a:stretch>
        </p:blipFill>
        <p:spPr>
          <a:xfrm>
            <a:off x="2462887" y="2057400"/>
            <a:ext cx="4269353" cy="3891880"/>
          </a:xfrm>
          <a:prstGeom prst="rect">
            <a:avLst/>
          </a:prstGeom>
        </p:spPr>
      </p:pic>
      <p:sp>
        <p:nvSpPr>
          <p:cNvPr id="3" name="Rectangle 2"/>
          <p:cNvSpPr/>
          <p:nvPr/>
        </p:nvSpPr>
        <p:spPr bwMode="auto">
          <a:xfrm>
            <a:off x="2411760" y="1988840"/>
            <a:ext cx="4392488" cy="4032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0" y="1272952"/>
            <a:ext cx="9144000" cy="5523563"/>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mr-IN" dirty="0" smtClean="0">
                <a:latin typeface="Cambria"/>
                <a:cs typeface="Cambria"/>
              </a:rPr>
              <a:t>Isaiah </a:t>
            </a:r>
            <a:r>
              <a:rPr lang="mr-IN" dirty="0">
                <a:latin typeface="Cambria"/>
                <a:cs typeface="Cambria"/>
              </a:rPr>
              <a:t>58:13, </a:t>
            </a:r>
            <a:r>
              <a:rPr lang="mr-IN" dirty="0" smtClean="0">
                <a:latin typeface="Cambria"/>
                <a:cs typeface="Cambria"/>
              </a:rPr>
              <a:t>14</a:t>
            </a:r>
            <a:r>
              <a:rPr lang="en-US" dirty="0" smtClean="0">
                <a:latin typeface="Cambria"/>
                <a:cs typeface="Cambria"/>
              </a:rPr>
              <a:t> </a:t>
            </a:r>
            <a:r>
              <a:rPr lang="en-US" cap="small" dirty="0" err="1" smtClean="0">
                <a:latin typeface="Cambria"/>
                <a:cs typeface="Cambria"/>
              </a:rPr>
              <a:t>nkjv</a:t>
            </a:r>
            <a:r>
              <a:rPr lang="en-US" dirty="0" smtClean="0">
                <a:latin typeface="Cambria"/>
                <a:cs typeface="Cambria"/>
              </a:rPr>
              <a:t> </a:t>
            </a:r>
          </a:p>
          <a:p>
            <a:pPr algn="ctr" eaLnBrk="1" hangingPunct="1">
              <a:lnSpc>
                <a:spcPct val="70000"/>
              </a:lnSpc>
              <a:spcBef>
                <a:spcPts val="0"/>
              </a:spcBef>
              <a:tabLst/>
            </a:pPr>
            <a:r>
              <a:rPr lang="en-US" sz="4400" dirty="0" smtClean="0">
                <a:latin typeface="Calibri"/>
                <a:ea typeface="Helvetica CY" charset="0"/>
                <a:cs typeface="Calibri"/>
              </a:rPr>
              <a:t>“</a:t>
            </a:r>
            <a:r>
              <a:rPr lang="en-US" sz="6000" b="1" dirty="0" smtClean="0">
                <a:latin typeface="Calibri"/>
                <a:ea typeface="Helvetica CY" charset="0"/>
                <a:cs typeface="Calibri"/>
              </a:rPr>
              <a:t>I</a:t>
            </a:r>
            <a:r>
              <a:rPr lang="en-US" sz="4400" dirty="0" smtClean="0">
                <a:latin typeface="Calibri"/>
                <a:ea typeface="Helvetica CY" charset="0"/>
                <a:cs typeface="Calibri"/>
              </a:rPr>
              <a:t>f </a:t>
            </a:r>
            <a:r>
              <a:rPr lang="en-US" sz="4400" dirty="0">
                <a:latin typeface="Calibri"/>
                <a:ea typeface="Helvetica CY" charset="0"/>
                <a:cs typeface="Calibri"/>
              </a:rPr>
              <a:t>you turn away your foot from </a:t>
            </a:r>
            <a:r>
              <a:rPr lang="en-US" sz="4400" dirty="0" smtClean="0">
                <a:latin typeface="Calibri"/>
                <a:ea typeface="Helvetica CY" charset="0"/>
                <a:cs typeface="Calibri"/>
              </a:rPr>
              <a:t>the</a:t>
            </a:r>
          </a:p>
          <a:p>
            <a:pPr algn="ctr" eaLnBrk="1" hangingPunct="1">
              <a:lnSpc>
                <a:spcPct val="90000"/>
              </a:lnSpc>
              <a:spcBef>
                <a:spcPts val="0"/>
              </a:spcBef>
              <a:tabLst/>
            </a:pPr>
            <a:r>
              <a:rPr lang="en-US" sz="4400" dirty="0" smtClean="0">
                <a:latin typeface="Calibri"/>
                <a:ea typeface="Helvetica CY" charset="0"/>
                <a:cs typeface="Calibri"/>
              </a:rPr>
              <a:t>Sabbath, from </a:t>
            </a:r>
            <a:r>
              <a:rPr lang="en-US" sz="4400" dirty="0">
                <a:latin typeface="Calibri"/>
                <a:ea typeface="Helvetica CY" charset="0"/>
                <a:cs typeface="Calibri"/>
              </a:rPr>
              <a:t>doing your pleasure on My holy day</a:t>
            </a:r>
            <a:r>
              <a:rPr lang="en-US" sz="4400" dirty="0" smtClean="0">
                <a:latin typeface="Calibri"/>
                <a:ea typeface="Helvetica CY" charset="0"/>
                <a:cs typeface="Calibri"/>
              </a:rPr>
              <a:t>, and </a:t>
            </a:r>
            <a:r>
              <a:rPr lang="en-US" sz="4400" dirty="0">
                <a:latin typeface="Calibri"/>
                <a:ea typeface="Helvetica CY" charset="0"/>
                <a:cs typeface="Calibri"/>
              </a:rPr>
              <a:t>call the Sabbath a </a:t>
            </a:r>
            <a:r>
              <a:rPr lang="en-US" sz="4400" spc="-100" dirty="0">
                <a:latin typeface="Calibri"/>
                <a:ea typeface="Helvetica CY" charset="0"/>
                <a:cs typeface="Calibri"/>
              </a:rPr>
              <a:t>delight</a:t>
            </a:r>
            <a:r>
              <a:rPr lang="en-US" sz="4400" spc="-100" dirty="0" smtClean="0">
                <a:latin typeface="Calibri"/>
                <a:ea typeface="Helvetica CY" charset="0"/>
                <a:cs typeface="Calibri"/>
              </a:rPr>
              <a:t>, the </a:t>
            </a:r>
            <a:r>
              <a:rPr lang="en-US" sz="4400" spc="-100" dirty="0">
                <a:latin typeface="Calibri"/>
                <a:ea typeface="Helvetica CY" charset="0"/>
                <a:cs typeface="Calibri"/>
              </a:rPr>
              <a:t>holy day of the Lord </a:t>
            </a:r>
            <a:r>
              <a:rPr lang="en-US" sz="4400" spc="-100" dirty="0" err="1" smtClean="0">
                <a:latin typeface="Calibri"/>
                <a:ea typeface="Helvetica CY" charset="0"/>
                <a:cs typeface="Calibri"/>
              </a:rPr>
              <a:t>honora-ble</a:t>
            </a:r>
            <a:r>
              <a:rPr lang="en-US" sz="4400" spc="-100" dirty="0" smtClean="0">
                <a:latin typeface="Calibri"/>
                <a:ea typeface="Helvetica CY" charset="0"/>
                <a:cs typeface="Calibri"/>
              </a:rPr>
              <a:t>, and </a:t>
            </a:r>
            <a:r>
              <a:rPr lang="en-US" sz="4400" spc="-100" dirty="0">
                <a:latin typeface="Calibri"/>
                <a:ea typeface="Helvetica CY" charset="0"/>
                <a:cs typeface="Calibri"/>
              </a:rPr>
              <a:t>shall honor Him, not doing your </a:t>
            </a:r>
            <a:r>
              <a:rPr lang="en-US" sz="4400" dirty="0">
                <a:latin typeface="Calibri"/>
                <a:ea typeface="Helvetica CY" charset="0"/>
                <a:cs typeface="Calibri"/>
              </a:rPr>
              <a:t>own ways</a:t>
            </a:r>
            <a:r>
              <a:rPr lang="en-US" sz="4400" dirty="0" smtClean="0">
                <a:latin typeface="Calibri"/>
                <a:ea typeface="Helvetica CY" charset="0"/>
                <a:cs typeface="Calibri"/>
              </a:rPr>
              <a:t>, nor </a:t>
            </a:r>
            <a:r>
              <a:rPr lang="en-US" sz="4400" dirty="0">
                <a:latin typeface="Calibri"/>
                <a:ea typeface="Helvetica CY" charset="0"/>
                <a:cs typeface="Calibri"/>
              </a:rPr>
              <a:t>finding your own </a:t>
            </a:r>
            <a:r>
              <a:rPr lang="en-US" sz="4400" dirty="0" smtClean="0">
                <a:latin typeface="Calibri"/>
                <a:ea typeface="Helvetica CY" charset="0"/>
                <a:cs typeface="Calibri"/>
              </a:rPr>
              <a:t>plea-</a:t>
            </a:r>
            <a:r>
              <a:rPr lang="en-US" sz="4400" spc="-100" dirty="0" smtClean="0">
                <a:latin typeface="Calibri"/>
                <a:ea typeface="Helvetica CY" charset="0"/>
                <a:cs typeface="Calibri"/>
              </a:rPr>
              <a:t>sure, nor </a:t>
            </a:r>
            <a:r>
              <a:rPr lang="en-US" sz="4400" spc="-100" dirty="0">
                <a:latin typeface="Calibri"/>
                <a:ea typeface="Helvetica CY" charset="0"/>
                <a:cs typeface="Calibri"/>
              </a:rPr>
              <a:t>speaking your own words, </a:t>
            </a:r>
            <a:r>
              <a:rPr lang="en-US" sz="4400" spc="-100" dirty="0" smtClean="0">
                <a:latin typeface="Calibri"/>
                <a:ea typeface="Helvetica CY" charset="0"/>
                <a:cs typeface="Calibri"/>
              </a:rPr>
              <a:t>then</a:t>
            </a:r>
          </a:p>
          <a:p>
            <a:pPr algn="ctr" eaLnBrk="1" hangingPunct="1">
              <a:lnSpc>
                <a:spcPct val="90000"/>
              </a:lnSpc>
              <a:spcBef>
                <a:spcPts val="0"/>
              </a:spcBef>
              <a:tabLst/>
            </a:pPr>
            <a:r>
              <a:rPr lang="en-US" sz="4400" spc="-100" dirty="0" smtClean="0">
                <a:latin typeface="Calibri"/>
                <a:ea typeface="Helvetica CY" charset="0"/>
                <a:cs typeface="Calibri"/>
              </a:rPr>
              <a:t>you </a:t>
            </a:r>
            <a:r>
              <a:rPr lang="en-US" sz="4400" spc="-100" dirty="0">
                <a:latin typeface="Calibri"/>
                <a:ea typeface="Helvetica CY" charset="0"/>
                <a:cs typeface="Calibri"/>
              </a:rPr>
              <a:t>shall delight yourself in the </a:t>
            </a:r>
            <a:r>
              <a:rPr lang="en-US" sz="4400" spc="-100" dirty="0" smtClean="0">
                <a:latin typeface="Calibri"/>
                <a:ea typeface="Helvetica CY" charset="0"/>
                <a:cs typeface="Calibri"/>
              </a:rPr>
              <a:t>Lord....</a:t>
            </a:r>
            <a:r>
              <a:rPr lang="en-US" altLang="ja-JP" sz="4400" spc="-100" dirty="0" smtClean="0">
                <a:latin typeface="Calibri"/>
                <a:ea typeface="Helvetica CY" charset="0"/>
                <a:cs typeface="Calibri"/>
              </a:rPr>
              <a:t>”</a:t>
            </a:r>
            <a:endParaRPr lang="en-US" sz="4400" spc="-1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childTnLst>
                                </p:cTn>
                              </p:par>
                              <p:par>
                                <p:cTn id="24" presetID="1" presetClass="exit"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hidden"/>
                                      </p:to>
                                    </p:set>
                                  </p:childTnLst>
                                </p:cTn>
                              </p:par>
                              <p:par>
                                <p:cTn id="28" presetID="23" presetClass="entr" presetSubtype="52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 calcmode="lin" valueType="num">
                                      <p:cBhvr>
                                        <p:cTn id="32" dur="2000" fill="hold"/>
                                        <p:tgtEl>
                                          <p:spTgt spid="2"/>
                                        </p:tgtEl>
                                        <p:attrNameLst>
                                          <p:attrName>ppt_x</p:attrName>
                                        </p:attrNameLst>
                                      </p:cBhvr>
                                      <p:tavLst>
                                        <p:tav tm="0">
                                          <p:val>
                                            <p:fltVal val="0.5"/>
                                          </p:val>
                                        </p:tav>
                                        <p:tav tm="100000">
                                          <p:val>
                                            <p:strVal val="#ppt_x"/>
                                          </p:val>
                                        </p:tav>
                                      </p:tavLst>
                                    </p:anim>
                                    <p:anim calcmode="lin" valueType="num">
                                      <p:cBhvr>
                                        <p:cTn id="33" dur="2000" fill="hold"/>
                                        <p:tgtEl>
                                          <p:spTgt spid="2"/>
                                        </p:tgtEl>
                                        <p:attrNameLst>
                                          <p:attrName>ppt_y</p:attrName>
                                        </p:attrNameLst>
                                      </p:cBhvr>
                                      <p:tavLst>
                                        <p:tav tm="0">
                                          <p:val>
                                            <p:fltVal val="0.5"/>
                                          </p:val>
                                        </p:tav>
                                        <p:tav tm="100000">
                                          <p:val>
                                            <p:strVal val="#ppt_y"/>
                                          </p:val>
                                        </p:tav>
                                      </p:tavLst>
                                    </p:anim>
                                  </p:childTnLst>
                                </p:cTn>
                              </p:par>
                              <p:par>
                                <p:cTn id="34" presetID="1" presetClass="exit"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 </a:t>
            </a:r>
            <a:r>
              <a:rPr lang="en-US" sz="3200" i="1" dirty="0" smtClean="0">
                <a:solidFill>
                  <a:srgbClr val="FFFF00"/>
                </a:solidFill>
                <a:latin typeface="Cambria"/>
                <a:cs typeface="Cambria"/>
              </a:rPr>
              <a:t>God’s </a:t>
            </a:r>
            <a:r>
              <a:rPr lang="en-US" sz="3200" i="1" dirty="0">
                <a:solidFill>
                  <a:srgbClr val="FFFF00"/>
                </a:solidFill>
                <a:latin typeface="Cambria"/>
                <a:cs typeface="Cambria"/>
              </a:rPr>
              <a:t>Weekly Sabbath</a:t>
            </a:r>
            <a:endParaRPr lang="en-US" sz="3200" i="1" dirty="0">
              <a:solidFill>
                <a:srgbClr val="FFFF00"/>
              </a:solidFill>
              <a:latin typeface="Cambria"/>
              <a:cs typeface="Cambria"/>
            </a:endParaRPr>
          </a:p>
          <a:p>
            <a:pPr marL="36000"/>
            <a:r>
              <a:rPr lang="nb-NO" sz="3200" b="1" dirty="0" smtClean="0">
                <a:latin typeface="Cambria"/>
                <a:cs typeface="Cambria"/>
              </a:rPr>
              <a:t>A </a:t>
            </a:r>
            <a:r>
              <a:rPr lang="nb-NO" sz="3200" b="1" dirty="0">
                <a:latin typeface="Cambria"/>
                <a:cs typeface="Cambria"/>
              </a:rPr>
              <a:t>Time for </a:t>
            </a:r>
            <a:r>
              <a:rPr lang="nb-NO" sz="3200" b="1" dirty="0" err="1">
                <a:latin typeface="Cambria"/>
                <a:cs typeface="Cambria"/>
              </a:rPr>
              <a:t>Us</a:t>
            </a:r>
            <a:r>
              <a:rPr lang="nb-NO" sz="3200" b="1" dirty="0">
                <a:latin typeface="Cambria"/>
                <a:cs typeface="Cambria"/>
              </a:rPr>
              <a:t> </a:t>
            </a:r>
            <a:r>
              <a:rPr lang="nb-NO" sz="3200" dirty="0">
                <a:latin typeface="Cambria"/>
                <a:cs typeface="Cambria"/>
              </a:rPr>
              <a:t>(Isa. 58:13, 14)</a:t>
            </a:r>
            <a:endParaRPr lang="en-US" sz="3200" dirty="0">
              <a:latin typeface="Cambria"/>
              <a:cs typeface="Cambria"/>
            </a:endParaRPr>
          </a:p>
        </p:txBody>
      </p:sp>
      <p:sp>
        <p:nvSpPr>
          <p:cNvPr id="7" name="Text Box 7"/>
          <p:cNvSpPr txBox="1">
            <a:spLocks noChangeArrowheads="1"/>
          </p:cNvSpPr>
          <p:nvPr/>
        </p:nvSpPr>
        <p:spPr bwMode="auto">
          <a:xfrm>
            <a:off x="36512" y="1252939"/>
            <a:ext cx="9144000" cy="5200397"/>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6000" b="1" dirty="0" smtClean="0">
                <a:latin typeface="Calibri"/>
                <a:ea typeface="Helvetica CY" charset="0"/>
                <a:cs typeface="Calibri"/>
              </a:rPr>
              <a:t>T</a:t>
            </a:r>
            <a:r>
              <a:rPr lang="en-US" sz="4400" dirty="0" smtClean="0">
                <a:latin typeface="Calibri"/>
                <a:ea typeface="Helvetica CY" charset="0"/>
                <a:cs typeface="Calibri"/>
              </a:rPr>
              <a:t>he </a:t>
            </a:r>
            <a:r>
              <a:rPr lang="en-US" sz="4400" dirty="0">
                <a:latin typeface="Calibri"/>
                <a:ea typeface="Helvetica CY" charset="0"/>
                <a:cs typeface="Calibri"/>
              </a:rPr>
              <a:t>yearly Day of Atonement was a </a:t>
            </a:r>
            <a:r>
              <a:rPr lang="en-US" sz="4400" dirty="0" err="1">
                <a:latin typeface="Calibri"/>
                <a:ea typeface="Helvetica CY" charset="0"/>
                <a:cs typeface="Calibri"/>
              </a:rPr>
              <a:t>sabbath</a:t>
            </a:r>
            <a:r>
              <a:rPr lang="en-US" sz="4400" dirty="0">
                <a:latin typeface="Calibri"/>
                <a:ea typeface="Helvetica CY" charset="0"/>
                <a:cs typeface="Calibri"/>
              </a:rPr>
              <a:t> day. This special ceremonial </a:t>
            </a:r>
            <a:r>
              <a:rPr lang="en-US" sz="4400" dirty="0" err="1">
                <a:latin typeface="Calibri"/>
                <a:ea typeface="Helvetica CY" charset="0"/>
                <a:cs typeface="Calibri"/>
              </a:rPr>
              <a:t>sabbath</a:t>
            </a:r>
            <a:r>
              <a:rPr lang="en-US" sz="4400" dirty="0">
                <a:latin typeface="Calibri"/>
                <a:ea typeface="Helvetica CY" charset="0"/>
                <a:cs typeface="Calibri"/>
              </a:rPr>
              <a:t> was like the weekly Sabbath </a:t>
            </a:r>
            <a:r>
              <a:rPr lang="en-US" sz="4400" dirty="0" smtClean="0">
                <a:latin typeface="Calibri"/>
                <a:ea typeface="Helvetica CY" charset="0"/>
                <a:cs typeface="Calibri"/>
              </a:rPr>
              <a:t> in </a:t>
            </a:r>
            <a:r>
              <a:rPr lang="en-US" sz="4400" dirty="0">
                <a:latin typeface="Calibri"/>
                <a:ea typeface="Helvetica CY" charset="0"/>
                <a:cs typeface="Calibri"/>
              </a:rPr>
              <a:t>that all work of any kind was </a:t>
            </a:r>
            <a:r>
              <a:rPr lang="en-US" sz="4400" dirty="0" smtClean="0">
                <a:latin typeface="Calibri"/>
                <a:ea typeface="Helvetica CY" charset="0"/>
                <a:cs typeface="Calibri"/>
              </a:rPr>
              <a:t>prohibited </a:t>
            </a:r>
            <a:r>
              <a:rPr lang="en-US" sz="4400" dirty="0">
                <a:latin typeface="Calibri"/>
                <a:ea typeface="Helvetica CY" charset="0"/>
                <a:cs typeface="Calibri"/>
              </a:rPr>
              <a:t>(</a:t>
            </a:r>
            <a:r>
              <a:rPr lang="en-US" sz="4400" i="1" dirty="0">
                <a:latin typeface="Calibri"/>
                <a:ea typeface="Helvetica CY" charset="0"/>
                <a:cs typeface="Calibri"/>
              </a:rPr>
              <a:t>Lev. 23:27–32</a:t>
            </a:r>
            <a:r>
              <a:rPr lang="en-US" sz="4400" dirty="0">
                <a:latin typeface="Calibri"/>
                <a:ea typeface="Helvetica CY" charset="0"/>
                <a:cs typeface="Calibri"/>
              </a:rPr>
              <a:t>)</a:t>
            </a:r>
            <a:r>
              <a:rPr lang="en-US" sz="4400" dirty="0" smtClean="0">
                <a:latin typeface="Calibri"/>
                <a:ea typeface="Helvetica CY" charset="0"/>
                <a:cs typeface="Calibri"/>
              </a:rPr>
              <a:t>.</a:t>
            </a:r>
          </a:p>
          <a:p>
            <a:pPr algn="ctr" eaLnBrk="1" hangingPunct="1">
              <a:lnSpc>
                <a:spcPct val="90000"/>
              </a:lnSpc>
            </a:pPr>
            <a:r>
              <a:rPr lang="en-US" sz="4400" dirty="0" smtClean="0">
                <a:latin typeface="Calibri"/>
                <a:ea typeface="Helvetica CY" charset="0"/>
                <a:cs typeface="Calibri"/>
              </a:rPr>
              <a:t>Therefore</a:t>
            </a:r>
            <a:r>
              <a:rPr lang="en-US" sz="4400" dirty="0">
                <a:latin typeface="Calibri"/>
                <a:ea typeface="Helvetica CY" charset="0"/>
                <a:cs typeface="Calibri"/>
              </a:rPr>
              <a:t>, as recognized by early </a:t>
            </a:r>
            <a:r>
              <a:rPr lang="en-US" sz="4400" dirty="0" smtClean="0">
                <a:latin typeface="Calibri"/>
                <a:ea typeface="Helvetica CY" charset="0"/>
                <a:cs typeface="Calibri"/>
              </a:rPr>
              <a:t>Seventh-day </a:t>
            </a:r>
            <a:r>
              <a:rPr lang="en-US" sz="4400" dirty="0">
                <a:latin typeface="Calibri"/>
                <a:ea typeface="Helvetica CY" charset="0"/>
                <a:cs typeface="Calibri"/>
              </a:rPr>
              <a:t>Adventists, the rule that the Day of Atonement period of </a:t>
            </a:r>
            <a:r>
              <a:rPr lang="en-US" sz="4400" dirty="0" smtClean="0">
                <a:latin typeface="Calibri"/>
                <a:ea typeface="Helvetica CY" charset="0"/>
                <a:cs typeface="Calibri"/>
              </a:rPr>
              <a:t>rest</a:t>
            </a:r>
            <a:endParaRPr lang="en-US" sz="4400"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 </a:t>
            </a:r>
            <a:r>
              <a:rPr lang="en-US" sz="3200" i="1" dirty="0" smtClean="0">
                <a:solidFill>
                  <a:srgbClr val="FFFF00"/>
                </a:solidFill>
                <a:latin typeface="Cambria"/>
                <a:cs typeface="Cambria"/>
              </a:rPr>
              <a:t>God’s </a:t>
            </a:r>
            <a:r>
              <a:rPr lang="en-US" sz="3200" i="1" dirty="0">
                <a:solidFill>
                  <a:srgbClr val="FFFF00"/>
                </a:solidFill>
                <a:latin typeface="Cambria"/>
                <a:cs typeface="Cambria"/>
              </a:rPr>
              <a:t>Weekly Sabbath</a:t>
            </a:r>
            <a:endParaRPr lang="en-US" sz="3200" i="1" dirty="0">
              <a:solidFill>
                <a:srgbClr val="FFFF00"/>
              </a:solidFill>
              <a:latin typeface="Cambria"/>
              <a:cs typeface="Cambria"/>
            </a:endParaRPr>
          </a:p>
          <a:p>
            <a:pPr marL="36000"/>
            <a:r>
              <a:rPr lang="nb-NO" sz="3200" b="1" dirty="0" smtClean="0">
                <a:latin typeface="Cambria"/>
                <a:cs typeface="Cambria"/>
              </a:rPr>
              <a:t>A </a:t>
            </a:r>
            <a:r>
              <a:rPr lang="nb-NO" sz="3200" b="1" dirty="0">
                <a:latin typeface="Cambria"/>
                <a:cs typeface="Cambria"/>
              </a:rPr>
              <a:t>Time for </a:t>
            </a:r>
            <a:r>
              <a:rPr lang="nb-NO" sz="3200" b="1" dirty="0" err="1">
                <a:latin typeface="Cambria"/>
                <a:cs typeface="Cambria"/>
              </a:rPr>
              <a:t>Us</a:t>
            </a:r>
            <a:r>
              <a:rPr lang="nb-NO" sz="3200" b="1" dirty="0">
                <a:latin typeface="Cambria"/>
                <a:cs typeface="Cambria"/>
              </a:rPr>
              <a:t> </a:t>
            </a:r>
            <a:r>
              <a:rPr lang="nb-NO" sz="3200" dirty="0">
                <a:latin typeface="Cambria"/>
                <a:cs typeface="Cambria"/>
              </a:rPr>
              <a:t>(Isa. 58:13, 14)</a:t>
            </a:r>
            <a:endParaRPr lang="en-US" sz="3200" dirty="0">
              <a:latin typeface="Cambria"/>
              <a:cs typeface="Cambria"/>
            </a:endParaRPr>
          </a:p>
        </p:txBody>
      </p:sp>
      <p:sp>
        <p:nvSpPr>
          <p:cNvPr id="7" name="Text Box 7"/>
          <p:cNvSpPr txBox="1">
            <a:spLocks noChangeArrowheads="1"/>
          </p:cNvSpPr>
          <p:nvPr/>
        </p:nvSpPr>
        <p:spPr bwMode="auto">
          <a:xfrm>
            <a:off x="36512" y="1402530"/>
            <a:ext cx="9144000" cy="4978798"/>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lasted </a:t>
            </a:r>
            <a:r>
              <a:rPr lang="en-US" sz="4400" dirty="0">
                <a:latin typeface="Calibri"/>
                <a:ea typeface="Helvetica CY" charset="0"/>
                <a:cs typeface="Calibri"/>
              </a:rPr>
              <a:t>from evening to evening </a:t>
            </a:r>
            <a:r>
              <a:rPr lang="en-US" sz="4400" dirty="0" smtClean="0">
                <a:latin typeface="Calibri"/>
                <a:ea typeface="Helvetica CY" charset="0"/>
                <a:cs typeface="Calibri"/>
              </a:rPr>
              <a:t>(</a:t>
            </a:r>
            <a:r>
              <a:rPr lang="en-US" sz="4400" i="1" dirty="0" smtClean="0">
                <a:latin typeface="Calibri"/>
                <a:ea typeface="Helvetica CY" charset="0"/>
                <a:cs typeface="Calibri"/>
              </a:rPr>
              <a:t>Lev. 23:32</a:t>
            </a:r>
            <a:r>
              <a:rPr lang="en-US" sz="4400" dirty="0" smtClean="0">
                <a:latin typeface="Calibri"/>
                <a:ea typeface="Helvetica CY" charset="0"/>
                <a:cs typeface="Calibri"/>
              </a:rPr>
              <a:t>) </a:t>
            </a:r>
            <a:r>
              <a:rPr lang="en-US" sz="4400" dirty="0">
                <a:latin typeface="Calibri"/>
                <a:ea typeface="Helvetica CY" charset="0"/>
                <a:cs typeface="Calibri"/>
              </a:rPr>
              <a:t>informs us that the same must be true of the weekly </a:t>
            </a:r>
            <a:r>
              <a:rPr lang="en-US" sz="4400" dirty="0" smtClean="0">
                <a:latin typeface="Calibri"/>
                <a:ea typeface="Helvetica CY" charset="0"/>
                <a:cs typeface="Calibri"/>
              </a:rPr>
              <a:t>Sabbath.</a:t>
            </a:r>
          </a:p>
          <a:p>
            <a:pPr algn="ctr" eaLnBrk="1" hangingPunct="1">
              <a:lnSpc>
                <a:spcPct val="90000"/>
              </a:lnSpc>
            </a:pPr>
            <a:r>
              <a:rPr lang="en-US" sz="4400" dirty="0" smtClean="0">
                <a:latin typeface="Calibri"/>
                <a:ea typeface="Helvetica CY" charset="0"/>
                <a:cs typeface="Calibri"/>
              </a:rPr>
              <a:t>Similarly</a:t>
            </a:r>
            <a:r>
              <a:rPr lang="en-US" sz="4400" dirty="0">
                <a:latin typeface="Calibri"/>
                <a:ea typeface="Helvetica CY" charset="0"/>
                <a:cs typeface="Calibri"/>
              </a:rPr>
              <a:t>, although the primary </a:t>
            </a:r>
            <a:r>
              <a:rPr lang="en-US" sz="4400" dirty="0" smtClean="0">
                <a:latin typeface="Calibri"/>
                <a:ea typeface="Helvetica CY" charset="0"/>
                <a:cs typeface="Calibri"/>
              </a:rPr>
              <a:t> context </a:t>
            </a:r>
            <a:r>
              <a:rPr lang="en-US" sz="4400" dirty="0">
                <a:latin typeface="Calibri"/>
                <a:ea typeface="Helvetica CY" charset="0"/>
                <a:cs typeface="Calibri"/>
              </a:rPr>
              <a:t>of Isaiah 58:13, 14 is the ceremonial Day of Atonement </a:t>
            </a:r>
            <a:r>
              <a:rPr lang="en-US" sz="4400" dirty="0" smtClean="0">
                <a:latin typeface="Calibri"/>
                <a:ea typeface="Helvetica CY" charset="0"/>
                <a:cs typeface="Calibri"/>
              </a:rPr>
              <a:t> Sabbath</a:t>
            </a:r>
            <a:r>
              <a:rPr lang="en-US" sz="4400" dirty="0">
                <a:latin typeface="Calibri"/>
                <a:ea typeface="Helvetica CY" charset="0"/>
                <a:cs typeface="Calibri"/>
              </a:rPr>
              <a:t>, its message also applies to the weekly Sabbath.</a:t>
            </a:r>
            <a:endParaRPr lang="en-US" sz="4400" dirty="0">
              <a:latin typeface="Calibri"/>
              <a:ea typeface="Helvetica CY" charset="0"/>
              <a:cs typeface="Calibri"/>
            </a:endParaRPr>
          </a:p>
        </p:txBody>
      </p:sp>
    </p:spTree>
    <p:extLst>
      <p:ext uri="{BB962C8B-B14F-4D97-AF65-F5344CB8AC3E}">
        <p14:creationId xmlns:p14="http://schemas.microsoft.com/office/powerpoint/2010/main" val="2761048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 </a:t>
            </a:r>
            <a:r>
              <a:rPr lang="en-US" sz="3200" i="1" dirty="0" smtClean="0">
                <a:solidFill>
                  <a:srgbClr val="FFFF00"/>
                </a:solidFill>
                <a:latin typeface="Cambria"/>
                <a:cs typeface="Cambria"/>
              </a:rPr>
              <a:t>God’s </a:t>
            </a:r>
            <a:r>
              <a:rPr lang="en-US" sz="3200" i="1" dirty="0">
                <a:solidFill>
                  <a:srgbClr val="FFFF00"/>
                </a:solidFill>
                <a:latin typeface="Cambria"/>
                <a:cs typeface="Cambria"/>
              </a:rPr>
              <a:t>Weekly Sabbath</a:t>
            </a:r>
            <a:endParaRPr lang="en-US" sz="3200" i="1" dirty="0">
              <a:solidFill>
                <a:srgbClr val="FFFF00"/>
              </a:solidFill>
              <a:latin typeface="Cambria"/>
              <a:cs typeface="Cambria"/>
            </a:endParaRPr>
          </a:p>
          <a:p>
            <a:pPr marL="36000"/>
            <a:r>
              <a:rPr lang="nb-NO" sz="3200" b="1" dirty="0" smtClean="0">
                <a:latin typeface="Cambria"/>
                <a:cs typeface="Cambria"/>
              </a:rPr>
              <a:t>A </a:t>
            </a:r>
            <a:r>
              <a:rPr lang="nb-NO" sz="3200" b="1" dirty="0">
                <a:latin typeface="Cambria"/>
                <a:cs typeface="Cambria"/>
              </a:rPr>
              <a:t>Time for </a:t>
            </a:r>
            <a:r>
              <a:rPr lang="nb-NO" sz="3200" b="1" dirty="0" err="1">
                <a:latin typeface="Cambria"/>
                <a:cs typeface="Cambria"/>
              </a:rPr>
              <a:t>Us</a:t>
            </a:r>
            <a:r>
              <a:rPr lang="nb-NO" sz="3200" b="1" dirty="0">
                <a:latin typeface="Cambria"/>
                <a:cs typeface="Cambria"/>
              </a:rPr>
              <a:t> </a:t>
            </a:r>
            <a:r>
              <a:rPr lang="nb-NO" sz="3200" dirty="0">
                <a:latin typeface="Cambria"/>
                <a:cs typeface="Cambria"/>
              </a:rPr>
              <a:t>(Isa. 58:13, 14)</a:t>
            </a:r>
            <a:endParaRPr lang="en-US" sz="3200" dirty="0">
              <a:latin typeface="Cambria"/>
              <a:cs typeface="Cambria"/>
            </a:endParaRP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a:latin typeface="Calibri"/>
                <a:ea typeface="Helvetica CY" charset="0"/>
                <a:cs typeface="Calibri"/>
              </a:rPr>
              <a:t>Isaiah 58 deals with three main themes: self-denial, social kindness, and the </a:t>
            </a:r>
            <a:r>
              <a:rPr lang="en-US" sz="4400" dirty="0" smtClean="0">
                <a:latin typeface="Calibri"/>
                <a:ea typeface="Helvetica CY" charset="0"/>
                <a:cs typeface="Calibri"/>
              </a:rPr>
              <a:t>Sabbath.</a:t>
            </a:r>
          </a:p>
          <a:p>
            <a:pPr algn="ctr" eaLnBrk="1" hangingPunct="1">
              <a:lnSpc>
                <a:spcPct val="90000"/>
              </a:lnSpc>
            </a:pPr>
            <a:r>
              <a:rPr lang="en-US" sz="4400" dirty="0" smtClean="0">
                <a:latin typeface="Calibri"/>
                <a:ea typeface="Helvetica CY" charset="0"/>
                <a:cs typeface="Calibri"/>
              </a:rPr>
              <a:t>What </a:t>
            </a:r>
            <a:r>
              <a:rPr lang="en-US" sz="4400" dirty="0">
                <a:latin typeface="Calibri"/>
                <a:ea typeface="Helvetica CY" charset="0"/>
                <a:cs typeface="Calibri"/>
              </a:rPr>
              <a:t>are the connections </a:t>
            </a:r>
            <a:r>
              <a:rPr lang="en-US" sz="4400" dirty="0" smtClean="0">
                <a:latin typeface="Calibri"/>
                <a:ea typeface="Helvetica CY" charset="0"/>
                <a:cs typeface="Calibri"/>
              </a:rPr>
              <a:t>              between </a:t>
            </a:r>
            <a:r>
              <a:rPr lang="en-US" sz="4400" dirty="0">
                <a:latin typeface="Calibri"/>
                <a:ea typeface="Helvetica CY" charset="0"/>
                <a:cs typeface="Calibri"/>
              </a:rPr>
              <a:t>them?</a:t>
            </a:r>
          </a:p>
          <a:p>
            <a:pPr algn="ctr" eaLnBrk="1" hangingPunct="1">
              <a:lnSpc>
                <a:spcPct val="90000"/>
              </a:lnSpc>
            </a:pPr>
            <a:r>
              <a:rPr lang="en-US" sz="4400" dirty="0">
                <a:latin typeface="Calibri"/>
                <a:ea typeface="Helvetica CY" charset="0"/>
                <a:cs typeface="Calibri"/>
              </a:rPr>
              <a:t>First, all three involve concentration upon God, His priorities, and recognition of our dependence </a:t>
            </a:r>
            <a:r>
              <a:rPr lang="en-US" sz="4400" dirty="0" smtClean="0">
                <a:latin typeface="Calibri"/>
                <a:ea typeface="Helvetica CY" charset="0"/>
                <a:cs typeface="Calibri"/>
              </a:rPr>
              <a:t>          upon Him</a:t>
            </a:r>
            <a:r>
              <a:rPr lang="en-US" sz="4400" dirty="0">
                <a:latin typeface="Calibri"/>
                <a:ea typeface="Helvetica CY" charset="0"/>
                <a:cs typeface="Calibri"/>
              </a:rPr>
              <a:t>. </a:t>
            </a:r>
            <a:endParaRPr lang="en-US" sz="4400" dirty="0">
              <a:latin typeface="Calibri"/>
              <a:ea typeface="Helvetica CY" charset="0"/>
              <a:cs typeface="Calibri"/>
            </a:endParaRPr>
          </a:p>
        </p:txBody>
      </p:sp>
    </p:spTree>
    <p:extLst>
      <p:ext uri="{BB962C8B-B14F-4D97-AF65-F5344CB8AC3E}">
        <p14:creationId xmlns:p14="http://schemas.microsoft.com/office/powerpoint/2010/main" val="246943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18188" y="4781"/>
            <a:ext cx="732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3. </a:t>
            </a:r>
            <a:r>
              <a:rPr lang="en-US" sz="3200" i="1" dirty="0" smtClean="0">
                <a:solidFill>
                  <a:srgbClr val="FFFF00"/>
                </a:solidFill>
                <a:latin typeface="Cambria"/>
                <a:cs typeface="Cambria"/>
              </a:rPr>
              <a:t>God’s </a:t>
            </a:r>
            <a:r>
              <a:rPr lang="en-US" sz="3200" i="1" dirty="0">
                <a:solidFill>
                  <a:srgbClr val="FFFF00"/>
                </a:solidFill>
                <a:latin typeface="Cambria"/>
                <a:cs typeface="Cambria"/>
              </a:rPr>
              <a:t>Weekly Sabbath</a:t>
            </a:r>
            <a:endParaRPr lang="en-US" sz="3200" i="1" dirty="0">
              <a:solidFill>
                <a:srgbClr val="FFFF00"/>
              </a:solidFill>
              <a:latin typeface="Cambria"/>
              <a:cs typeface="Cambria"/>
            </a:endParaRPr>
          </a:p>
          <a:p>
            <a:pPr marL="36000"/>
            <a:r>
              <a:rPr lang="nb-NO" sz="3200" b="1" dirty="0" smtClean="0">
                <a:latin typeface="Cambria"/>
                <a:cs typeface="Cambria"/>
              </a:rPr>
              <a:t>A </a:t>
            </a:r>
            <a:r>
              <a:rPr lang="nb-NO" sz="3200" b="1" dirty="0">
                <a:latin typeface="Cambria"/>
                <a:cs typeface="Cambria"/>
              </a:rPr>
              <a:t>Time for </a:t>
            </a:r>
            <a:r>
              <a:rPr lang="nb-NO" sz="3200" b="1" dirty="0" err="1">
                <a:latin typeface="Cambria"/>
                <a:cs typeface="Cambria"/>
              </a:rPr>
              <a:t>Us</a:t>
            </a:r>
            <a:r>
              <a:rPr lang="nb-NO" sz="3200" b="1" dirty="0">
                <a:latin typeface="Cambria"/>
                <a:cs typeface="Cambria"/>
              </a:rPr>
              <a:t> </a:t>
            </a:r>
            <a:r>
              <a:rPr lang="nb-NO" sz="3200" dirty="0">
                <a:latin typeface="Cambria"/>
                <a:cs typeface="Cambria"/>
              </a:rPr>
              <a:t>(Isa. 58:13, 14)</a:t>
            </a:r>
            <a:endParaRPr lang="en-US" sz="3200" dirty="0">
              <a:latin typeface="Cambria"/>
              <a:cs typeface="Cambria"/>
            </a:endParaRPr>
          </a:p>
        </p:txBody>
      </p:sp>
      <p:sp>
        <p:nvSpPr>
          <p:cNvPr id="7" name="Text Box 7"/>
          <p:cNvSpPr txBox="1">
            <a:spLocks noChangeArrowheads="1"/>
          </p:cNvSpPr>
          <p:nvPr/>
        </p:nvSpPr>
        <p:spPr bwMode="auto">
          <a:xfrm>
            <a:off x="36512" y="1225180"/>
            <a:ext cx="9144000" cy="558819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4400" dirty="0" smtClean="0">
                <a:latin typeface="Calibri"/>
                <a:ea typeface="Helvetica CY" charset="0"/>
                <a:cs typeface="Calibri"/>
              </a:rPr>
              <a:t>Second</a:t>
            </a:r>
            <a:r>
              <a:rPr lang="en-US" sz="4400" dirty="0">
                <a:latin typeface="Calibri"/>
                <a:ea typeface="Helvetica CY" charset="0"/>
                <a:cs typeface="Calibri"/>
              </a:rPr>
              <a:t>, by doing all three, humans pursue holiness by emulating God </a:t>
            </a:r>
            <a:r>
              <a:rPr lang="en-US" sz="4400" dirty="0" smtClean="0">
                <a:latin typeface="Calibri"/>
                <a:ea typeface="Helvetica CY" charset="0"/>
                <a:cs typeface="Calibri"/>
              </a:rPr>
              <a:t>  (</a:t>
            </a:r>
            <a:r>
              <a:rPr lang="en-US" sz="4400" i="1" dirty="0">
                <a:latin typeface="Calibri"/>
                <a:ea typeface="Helvetica CY" charset="0"/>
                <a:cs typeface="Calibri"/>
              </a:rPr>
              <a:t>see Lev. 19:2</a:t>
            </a:r>
            <a:r>
              <a:rPr lang="en-US" sz="4400" dirty="0">
                <a:latin typeface="Calibri"/>
                <a:ea typeface="Helvetica CY" charset="0"/>
                <a:cs typeface="Calibri"/>
              </a:rPr>
              <a:t>), who, in the form of Christ, humbled Himself (</a:t>
            </a:r>
            <a:r>
              <a:rPr lang="en-US" sz="4400" i="1" dirty="0">
                <a:latin typeface="Calibri"/>
                <a:ea typeface="Helvetica CY" charset="0"/>
                <a:cs typeface="Calibri"/>
              </a:rPr>
              <a:t>Phil. 2:8</a:t>
            </a:r>
            <a:r>
              <a:rPr lang="en-US" sz="4400" dirty="0">
                <a:latin typeface="Calibri"/>
                <a:ea typeface="Helvetica CY" charset="0"/>
                <a:cs typeface="Calibri"/>
              </a:rPr>
              <a:t>), who demonstrates </a:t>
            </a:r>
            <a:r>
              <a:rPr lang="en-US" sz="4400" dirty="0" smtClean="0">
                <a:latin typeface="Calibri"/>
                <a:ea typeface="Helvetica CY" charset="0"/>
                <a:cs typeface="Calibri"/>
              </a:rPr>
              <a:t>self-sacrificing </a:t>
            </a:r>
            <a:r>
              <a:rPr lang="en-US" sz="4400" dirty="0">
                <a:latin typeface="Calibri"/>
                <a:ea typeface="Helvetica CY" charset="0"/>
                <a:cs typeface="Calibri"/>
              </a:rPr>
              <a:t>kindness (</a:t>
            </a:r>
            <a:r>
              <a:rPr lang="en-US" sz="4400" i="1" dirty="0">
                <a:latin typeface="Calibri"/>
                <a:ea typeface="Helvetica CY" charset="0"/>
                <a:cs typeface="Calibri"/>
              </a:rPr>
              <a:t>John 3:16</a:t>
            </a:r>
            <a:r>
              <a:rPr lang="en-US" sz="4400" dirty="0">
                <a:latin typeface="Calibri"/>
                <a:ea typeface="Helvetica CY" charset="0"/>
                <a:cs typeface="Calibri"/>
              </a:rPr>
              <a:t>), and who ceased from labor on the Sabbath at the end of </a:t>
            </a:r>
            <a:r>
              <a:rPr lang="en-US" sz="4400" dirty="0" smtClean="0">
                <a:latin typeface="Calibri"/>
                <a:ea typeface="Helvetica CY" charset="0"/>
                <a:cs typeface="Calibri"/>
              </a:rPr>
              <a:t>the </a:t>
            </a:r>
            <a:r>
              <a:rPr lang="en-US" sz="4400" dirty="0">
                <a:latin typeface="Calibri"/>
                <a:ea typeface="Helvetica CY" charset="0"/>
                <a:cs typeface="Calibri"/>
              </a:rPr>
              <a:t>Creation week (</a:t>
            </a:r>
            <a:r>
              <a:rPr lang="en-US" sz="4400" i="1" dirty="0">
                <a:latin typeface="Calibri"/>
                <a:ea typeface="Helvetica CY" charset="0"/>
                <a:cs typeface="Calibri"/>
              </a:rPr>
              <a:t>Gen. 2:2, 3</a:t>
            </a:r>
            <a:r>
              <a:rPr lang="en-US" sz="4400" i="1" dirty="0" smtClean="0">
                <a:latin typeface="Calibri"/>
                <a:ea typeface="Helvetica CY" charset="0"/>
                <a:cs typeface="Calibri"/>
              </a:rPr>
              <a:t>;        </a:t>
            </a:r>
            <a:r>
              <a:rPr lang="en-US" sz="4400" i="1" dirty="0">
                <a:latin typeface="Calibri"/>
                <a:ea typeface="Helvetica CY" charset="0"/>
                <a:cs typeface="Calibri"/>
              </a:rPr>
              <a:t>Exod. 20:11</a:t>
            </a:r>
            <a:r>
              <a:rPr lang="en-US" sz="4400" dirty="0">
                <a:latin typeface="Calibri"/>
                <a:ea typeface="Helvetica CY" charset="0"/>
                <a:cs typeface="Calibri"/>
              </a:rPr>
              <a:t>).</a:t>
            </a:r>
            <a:endParaRPr lang="en-US" sz="4400" dirty="0">
              <a:latin typeface="Calibri"/>
              <a:ea typeface="Helvetica CY" charset="0"/>
              <a:cs typeface="Calibri"/>
            </a:endParaRPr>
          </a:p>
        </p:txBody>
      </p:sp>
    </p:spTree>
    <p:extLst>
      <p:ext uri="{BB962C8B-B14F-4D97-AF65-F5344CB8AC3E}">
        <p14:creationId xmlns:p14="http://schemas.microsoft.com/office/powerpoint/2010/main" val="4009061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052736"/>
            <a:ext cx="9144000" cy="581088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tabLst/>
            </a:pPr>
            <a:r>
              <a:rPr lang="en-US" sz="4400" spc="-50" dirty="0" smtClean="0">
                <a:latin typeface="Calibri"/>
                <a:ea typeface="Helvetica CY" charset="0"/>
                <a:cs typeface="Calibri"/>
              </a:rPr>
              <a:t>“</a:t>
            </a:r>
            <a:r>
              <a:rPr lang="en-US" sz="6000" b="1" spc="-50" dirty="0" smtClean="0">
                <a:latin typeface="Calibri"/>
                <a:ea typeface="Helvetica CY" charset="0"/>
                <a:cs typeface="Calibri"/>
              </a:rPr>
              <a:t>N</a:t>
            </a:r>
            <a:r>
              <a:rPr lang="en-US" sz="4400" spc="-50" dirty="0" smtClean="0">
                <a:latin typeface="Calibri"/>
                <a:ea typeface="Helvetica CY" charset="0"/>
                <a:cs typeface="Calibri"/>
              </a:rPr>
              <a:t>o </a:t>
            </a:r>
            <a:r>
              <a:rPr lang="en-US" sz="4400" spc="-50" dirty="0">
                <a:latin typeface="Calibri"/>
                <a:ea typeface="Helvetica CY" charset="0"/>
                <a:cs typeface="Calibri"/>
              </a:rPr>
              <a:t>one can practice real benevolence </a:t>
            </a:r>
            <a:r>
              <a:rPr lang="en-US" sz="4400" spc="-100" dirty="0">
                <a:latin typeface="Calibri"/>
                <a:ea typeface="Helvetica CY" charset="0"/>
                <a:cs typeface="Calibri"/>
              </a:rPr>
              <a:t>without </a:t>
            </a:r>
            <a:r>
              <a:rPr lang="en-US" sz="4400" spc="-100" dirty="0" err="1">
                <a:latin typeface="Calibri"/>
                <a:ea typeface="Helvetica CY" charset="0"/>
                <a:cs typeface="Calibri"/>
              </a:rPr>
              <a:t>selfdenial</a:t>
            </a:r>
            <a:r>
              <a:rPr lang="en-US" sz="4400" spc="-300" dirty="0">
                <a:latin typeface="Calibri"/>
                <a:ea typeface="Helvetica CY" charset="0"/>
                <a:cs typeface="Calibri"/>
              </a:rPr>
              <a:t>. </a:t>
            </a:r>
            <a:r>
              <a:rPr lang="en-US" sz="4400" spc="-100" dirty="0">
                <a:latin typeface="Calibri"/>
                <a:ea typeface="Helvetica CY" charset="0"/>
                <a:cs typeface="Calibri"/>
              </a:rPr>
              <a:t>Only by a life of </a:t>
            </a:r>
            <a:r>
              <a:rPr lang="en-US" sz="4400" spc="-100" dirty="0" err="1" smtClean="0">
                <a:latin typeface="Calibri"/>
                <a:ea typeface="Helvetica CY" charset="0"/>
                <a:cs typeface="Calibri"/>
              </a:rPr>
              <a:t>simpli</a:t>
            </a:r>
            <a:r>
              <a:rPr lang="en-US" sz="4400" spc="-100" dirty="0" smtClean="0">
                <a:latin typeface="Calibri"/>
                <a:ea typeface="Helvetica CY" charset="0"/>
                <a:cs typeface="Calibri"/>
              </a:rPr>
              <a:t>-city</a:t>
            </a:r>
            <a:r>
              <a:rPr lang="en-US" sz="4400" spc="-100" dirty="0">
                <a:latin typeface="Calibri"/>
                <a:ea typeface="Helvetica CY" charset="0"/>
                <a:cs typeface="Calibri"/>
              </a:rPr>
              <a:t>, self-denial, and close economy, is it </a:t>
            </a:r>
            <a:r>
              <a:rPr lang="en-US" sz="4400" dirty="0">
                <a:latin typeface="Calibri"/>
                <a:ea typeface="Helvetica CY" charset="0"/>
                <a:cs typeface="Calibri"/>
              </a:rPr>
              <a:t>possible for us to accomplish the work </a:t>
            </a:r>
            <a:r>
              <a:rPr lang="en-US" sz="4400" spc="-100" dirty="0">
                <a:latin typeface="Calibri"/>
                <a:ea typeface="Helvetica CY" charset="0"/>
                <a:cs typeface="Calibri"/>
              </a:rPr>
              <a:t>appointed us as Christ’s representatives.</a:t>
            </a:r>
          </a:p>
          <a:p>
            <a:pPr algn="ctr">
              <a:lnSpc>
                <a:spcPct val="90000"/>
              </a:lnSpc>
              <a:tabLst/>
            </a:pPr>
            <a:r>
              <a:rPr lang="en-US" sz="4400" dirty="0" smtClean="0">
                <a:latin typeface="Calibri"/>
                <a:ea typeface="Helvetica CY" charset="0"/>
                <a:cs typeface="Calibri"/>
              </a:rPr>
              <a:t>... On </a:t>
            </a:r>
            <a:r>
              <a:rPr lang="en-US" sz="4400" dirty="0">
                <a:latin typeface="Calibri"/>
                <a:ea typeface="Helvetica CY" charset="0"/>
                <a:cs typeface="Calibri"/>
              </a:rPr>
              <a:t>our wardrobes we are to see </a:t>
            </a:r>
            <a:r>
              <a:rPr lang="en-US" sz="4400" spc="-100" dirty="0">
                <a:latin typeface="Calibri"/>
                <a:ea typeface="Helvetica CY" charset="0"/>
                <a:cs typeface="Calibri"/>
              </a:rPr>
              <a:t>written</a:t>
            </a:r>
            <a:r>
              <a:rPr lang="en-US" sz="4400" spc="-100" dirty="0" smtClean="0">
                <a:latin typeface="Calibri"/>
                <a:ea typeface="Helvetica CY" charset="0"/>
                <a:cs typeface="Calibri"/>
              </a:rPr>
              <a:t>,...‘</a:t>
            </a:r>
            <a:r>
              <a:rPr lang="en-US" sz="4400" spc="-100" dirty="0">
                <a:latin typeface="Calibri"/>
                <a:ea typeface="Helvetica CY" charset="0"/>
                <a:cs typeface="Calibri"/>
              </a:rPr>
              <a:t>Clothe the naked.</a:t>
            </a:r>
            <a:r>
              <a:rPr lang="en-US" sz="4400" spc="-300" dirty="0">
                <a:latin typeface="Calibri"/>
                <a:ea typeface="Helvetica CY" charset="0"/>
                <a:cs typeface="Calibri"/>
              </a:rPr>
              <a:t>’ </a:t>
            </a:r>
            <a:r>
              <a:rPr lang="en-US" sz="4400" spc="-100" dirty="0">
                <a:latin typeface="Calibri"/>
                <a:ea typeface="Helvetica CY" charset="0"/>
                <a:cs typeface="Calibri"/>
              </a:rPr>
              <a:t>In the dining </a:t>
            </a:r>
            <a:r>
              <a:rPr lang="en-US" sz="4400" dirty="0" smtClean="0">
                <a:latin typeface="Calibri"/>
                <a:ea typeface="Helvetica CY" charset="0"/>
                <a:cs typeface="Calibri"/>
              </a:rPr>
              <a:t>room...we</a:t>
            </a:r>
            <a:r>
              <a:rPr lang="en-US" sz="4400" spc="-150" dirty="0" smtClean="0">
                <a:latin typeface="Calibri"/>
                <a:ea typeface="Helvetica CY" charset="0"/>
                <a:cs typeface="Calibri"/>
              </a:rPr>
              <a:t> </a:t>
            </a:r>
            <a:r>
              <a:rPr lang="en-US" sz="4400" dirty="0">
                <a:latin typeface="Calibri"/>
                <a:ea typeface="Helvetica CY" charset="0"/>
                <a:cs typeface="Calibri"/>
              </a:rPr>
              <a:t>should</a:t>
            </a:r>
            <a:r>
              <a:rPr lang="en-US" sz="4400" spc="-150" dirty="0">
                <a:latin typeface="Calibri"/>
                <a:ea typeface="Helvetica CY" charset="0"/>
                <a:cs typeface="Calibri"/>
              </a:rPr>
              <a:t> </a:t>
            </a:r>
            <a:r>
              <a:rPr lang="en-US" sz="4400" dirty="0" smtClean="0">
                <a:latin typeface="Calibri"/>
                <a:ea typeface="Helvetica CY" charset="0"/>
                <a:cs typeface="Calibri"/>
              </a:rPr>
              <a:t>see</a:t>
            </a:r>
            <a:r>
              <a:rPr lang="en-US" sz="4400" spc="-150" dirty="0" smtClean="0">
                <a:latin typeface="Calibri"/>
                <a:ea typeface="Helvetica CY" charset="0"/>
                <a:cs typeface="Calibri"/>
              </a:rPr>
              <a:t>...‘</a:t>
            </a:r>
            <a:r>
              <a:rPr lang="en-US" sz="4400" dirty="0">
                <a:latin typeface="Calibri"/>
                <a:ea typeface="Helvetica CY" charset="0"/>
                <a:cs typeface="Calibri"/>
              </a:rPr>
              <a:t>Is it</a:t>
            </a:r>
            <a:r>
              <a:rPr lang="en-US" sz="4400" spc="-150" dirty="0">
                <a:latin typeface="Calibri"/>
                <a:ea typeface="Helvetica CY" charset="0"/>
                <a:cs typeface="Calibri"/>
              </a:rPr>
              <a:t> </a:t>
            </a:r>
            <a:r>
              <a:rPr lang="en-US" sz="4400" dirty="0">
                <a:latin typeface="Calibri"/>
                <a:ea typeface="Helvetica CY" charset="0"/>
                <a:cs typeface="Calibri"/>
              </a:rPr>
              <a:t>not</a:t>
            </a:r>
            <a:r>
              <a:rPr lang="en-US" sz="4400" spc="-150" dirty="0">
                <a:latin typeface="Calibri"/>
                <a:ea typeface="Helvetica CY" charset="0"/>
                <a:cs typeface="Calibri"/>
              </a:rPr>
              <a:t> </a:t>
            </a:r>
            <a:r>
              <a:rPr lang="en-US" sz="4400" dirty="0">
                <a:latin typeface="Calibri"/>
                <a:ea typeface="Helvetica CY" charset="0"/>
                <a:cs typeface="Calibri"/>
              </a:rPr>
              <a:t>to deal thy bread to the hungry?’ Isaiah 58:7.</a:t>
            </a:r>
            <a:r>
              <a:rPr lang="en-US" sz="4400" dirty="0" smtClean="0">
                <a:latin typeface="Calibri"/>
                <a:ea typeface="Helvetica CY" charset="0"/>
                <a:cs typeface="Calibri"/>
              </a:rPr>
              <a:t>”</a:t>
            </a:r>
            <a:endParaRPr lang="en-US" sz="4400" dirty="0">
              <a:latin typeface="Calibri"/>
              <a:ea typeface="Helvetica CY" charset="0"/>
              <a:cs typeface="Calibri"/>
            </a:endParaRPr>
          </a:p>
        </p:txBody>
      </p:sp>
      <p:sp>
        <p:nvSpPr>
          <p:cNvPr id="4" name="Text Box 2"/>
          <p:cNvSpPr txBox="1">
            <a:spLocks noChangeArrowheads="1"/>
          </p:cNvSpPr>
          <p:nvPr/>
        </p:nvSpPr>
        <p:spPr bwMode="auto">
          <a:xfrm>
            <a:off x="1818188" y="7408"/>
            <a:ext cx="7325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Final Words </a:t>
            </a:r>
            <a:endParaRPr lang="en-US" sz="3200" i="1" dirty="0" smtClean="0">
              <a:solidFill>
                <a:srgbClr val="FFFF00"/>
              </a:solidFill>
              <a:latin typeface="Cambria"/>
              <a:cs typeface="Cambria"/>
            </a:endParaRPr>
          </a:p>
          <a:p>
            <a:pPr marL="36000"/>
            <a:r>
              <a:rPr lang="en-US" sz="3200" b="1" i="1" cap="small" spc="50" dirty="0" smtClean="0">
                <a:latin typeface="Cambria"/>
                <a:cs typeface="Cambria"/>
              </a:rPr>
              <a:t>The </a:t>
            </a:r>
            <a:r>
              <a:rPr lang="en-US" sz="3200" b="1" i="1" cap="small" spc="50" dirty="0">
                <a:latin typeface="Cambria"/>
                <a:cs typeface="Cambria"/>
              </a:rPr>
              <a:t>Ministry of </a:t>
            </a:r>
            <a:r>
              <a:rPr lang="en-US" sz="3200" b="1" i="1" cap="small" spc="50" dirty="0" smtClean="0">
                <a:latin typeface="Cambria"/>
                <a:cs typeface="Cambria"/>
              </a:rPr>
              <a:t>Healing </a:t>
            </a:r>
            <a:r>
              <a:rPr lang="en-US" sz="3200" b="1" spc="50" dirty="0" smtClean="0">
                <a:latin typeface="Cambria"/>
                <a:cs typeface="Cambria"/>
              </a:rPr>
              <a:t>206</a:t>
            </a:r>
            <a:endParaRPr lang="en-US" sz="3200" b="1"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Right)">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5544" y="11466"/>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Presentation Record</a:t>
            </a:r>
            <a:endParaRPr lang="en-US" sz="3200" b="1" spc="50" dirty="0">
              <a:latin typeface="Cambria"/>
              <a:cs typeface="Cambria"/>
            </a:endParaRP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Church </a:t>
            </a:r>
            <a:r>
              <a:rPr lang="en-US" sz="2800" b="1" smtClean="0">
                <a:latin typeface="Calibri"/>
                <a:cs typeface="Calibri"/>
              </a:rPr>
              <a:t>SSL </a:t>
            </a:r>
            <a:r>
              <a:rPr lang="en-US" sz="2800" smtClean="0">
                <a:latin typeface="Calibri"/>
                <a:cs typeface="Calibri"/>
              </a:rPr>
              <a:t>13 Mar 21</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436096" y="4903420"/>
            <a:ext cx="3707904" cy="1261884"/>
          </a:xfrm>
          <a:prstGeom prst="rect">
            <a:avLst/>
          </a:prstGeom>
          <a:noFill/>
        </p:spPr>
        <p:txBody>
          <a:bodyPr wrap="square" rtlCol="0">
            <a:spAutoFit/>
          </a:bodyPr>
          <a:lstStyle/>
          <a:p>
            <a:pPr algn="ctr"/>
            <a:r>
              <a:rPr lang="en-US" sz="3200" b="1" spc="100" dirty="0" smtClean="0">
                <a:solidFill>
                  <a:schemeClr val="tx1">
                    <a:lumMod val="95000"/>
                  </a:schemeClr>
                </a:solidFill>
                <a:latin typeface="Calibri"/>
                <a:cs typeface="Calibri"/>
              </a:rPr>
              <a:t>Roy </a:t>
            </a:r>
            <a:r>
              <a:rPr lang="en-US" sz="3200" b="1" spc="100" dirty="0">
                <a:solidFill>
                  <a:schemeClr val="tx1">
                    <a:lumMod val="95000"/>
                  </a:schemeClr>
                </a:solidFill>
                <a:latin typeface="Calibri"/>
                <a:cs typeface="Calibri"/>
              </a:rPr>
              <a:t>E. </a:t>
            </a:r>
            <a:r>
              <a:rPr lang="en-US" sz="3200" b="1" spc="100" dirty="0" err="1" smtClean="0">
                <a:solidFill>
                  <a:schemeClr val="tx1">
                    <a:lumMod val="95000"/>
                  </a:schemeClr>
                </a:solidFill>
                <a:latin typeface="Calibri"/>
                <a:cs typeface="Calibri"/>
              </a:rPr>
              <a:t>Gane</a:t>
            </a:r>
            <a:endParaRPr lang="en-US" sz="3200" b="1" spc="100" dirty="0" smtClean="0">
              <a:solidFill>
                <a:schemeClr val="tx1">
                  <a:lumMod val="95000"/>
                </a:schemeClr>
              </a:solidFill>
              <a:latin typeface="Calibri"/>
              <a:cs typeface="Calibri"/>
            </a:endParaRPr>
          </a:p>
          <a:p>
            <a:pPr algn="ctr"/>
            <a:r>
              <a:rPr lang="en-US" sz="2200" spc="100" dirty="0">
                <a:solidFill>
                  <a:schemeClr val="tx1">
                    <a:lumMod val="95000"/>
                  </a:schemeClr>
                </a:solidFill>
                <a:latin typeface="Calibri"/>
                <a:cs typeface="Calibri"/>
              </a:rPr>
              <a:t>Principal </a:t>
            </a:r>
            <a:r>
              <a:rPr lang="en-US" sz="2200" spc="100" dirty="0" smtClean="0">
                <a:solidFill>
                  <a:schemeClr val="tx1">
                    <a:lumMod val="95000"/>
                  </a:schemeClr>
                </a:solidFill>
                <a:latin typeface="Calibri"/>
                <a:cs typeface="Calibri"/>
              </a:rPr>
              <a:t>Contributor</a:t>
            </a:r>
            <a:endParaRPr lang="en-US" sz="2200" spc="100" dirty="0">
              <a:solidFill>
                <a:schemeClr val="tx1">
                  <a:lumMod val="95000"/>
                </a:schemeClr>
              </a:solidFill>
              <a:latin typeface="Calibri"/>
              <a:cs typeface="Calibri"/>
            </a:endParaRPr>
          </a:p>
          <a:p>
            <a:pPr algn="ctr"/>
            <a:endParaRPr lang="en-US" sz="2200" b="1" spc="100" dirty="0">
              <a:solidFill>
                <a:schemeClr val="tx1">
                  <a:lumMod val="95000"/>
                </a:schemeClr>
              </a:solidFill>
              <a:latin typeface="Calibri"/>
              <a:cs typeface="Calibri"/>
            </a:endParaRPr>
          </a:p>
        </p:txBody>
      </p:sp>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3" name="Picture 2" descr="21.1Q cov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392" cy="6858000"/>
          </a:xfrm>
          <a:prstGeom prst="rect">
            <a:avLst/>
          </a:prstGeom>
        </p:spPr>
      </p:pic>
      <p:pic>
        <p:nvPicPr>
          <p:cNvPr id="6" name="Picture 5" descr="20.1Q cover_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520" y="1124744"/>
            <a:ext cx="4304681" cy="1609335"/>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6"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4491" y="-27384"/>
            <a:ext cx="73295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smtClean="0">
                <a:solidFill>
                  <a:srgbClr val="FFFF00"/>
                </a:solidFill>
                <a:latin typeface="Cambria"/>
                <a:cs typeface="Cambria"/>
              </a:rPr>
              <a:t>Isaiah</a:t>
            </a:r>
          </a:p>
          <a:p>
            <a:pPr marL="36000"/>
            <a:r>
              <a:rPr lang="en-US" sz="3200" b="1" spc="50" dirty="0" smtClean="0">
                <a:latin typeface="Cambria"/>
                <a:cs typeface="Cambria"/>
              </a:rPr>
              <a:t>Our Goal</a:t>
            </a:r>
            <a:endParaRPr lang="en-US" sz="3200" b="1" spc="50" dirty="0">
              <a:solidFill>
                <a:srgbClr val="C0C0C0"/>
              </a:solidFill>
              <a:latin typeface="Cambria"/>
              <a:cs typeface="Cambria"/>
            </a:endParaRPr>
          </a:p>
        </p:txBody>
      </p:sp>
      <p:sp>
        <p:nvSpPr>
          <p:cNvPr id="5" name="Text Box 3"/>
          <p:cNvSpPr txBox="1">
            <a:spLocks noChangeArrowheads="1"/>
          </p:cNvSpPr>
          <p:nvPr/>
        </p:nvSpPr>
        <p:spPr bwMode="auto">
          <a:xfrm>
            <a:off x="0" y="1299105"/>
            <a:ext cx="9144000" cy="5154231"/>
          </a:xfrm>
          <a:prstGeom prst="rect">
            <a:avLst/>
          </a:prstGeom>
          <a:noFill/>
          <a:ln w="9525">
            <a:noFill/>
            <a:miter lim="800000"/>
            <a:headEnd/>
            <a:tailEnd/>
          </a:ln>
        </p:spPr>
        <p:txBody>
          <a:bodyPr wrap="square" lIns="360000" tIns="0" rIns="3600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468000" eaLnBrk="1" hangingPunct="1">
              <a:lnSpc>
                <a:spcPct val="90000"/>
              </a:lnSpc>
              <a:spcBef>
                <a:spcPts val="600"/>
              </a:spcBef>
            </a:pPr>
            <a:r>
              <a:rPr lang="en-US" sz="6000" b="1" dirty="0">
                <a:latin typeface="Calibri"/>
                <a:ea typeface="Helvetica CY" charset="0"/>
                <a:cs typeface="Calibri"/>
              </a:rPr>
              <a:t>T</a:t>
            </a:r>
            <a:r>
              <a:rPr lang="en-US" sz="4400" dirty="0">
                <a:latin typeface="Calibri"/>
                <a:ea typeface="Helvetica CY" charset="0"/>
                <a:cs typeface="Calibri"/>
              </a:rPr>
              <a:t>his quarter, we take a look at Isaiah, at his words, his times, his predicaments, but mostly at his God, the God who, back then as well as today, cries out to us</a:t>
            </a:r>
            <a:r>
              <a:rPr lang="en-US" sz="4400" dirty="0" smtClean="0">
                <a:latin typeface="Calibri"/>
                <a:ea typeface="Helvetica CY" charset="0"/>
                <a:cs typeface="Calibri"/>
              </a:rPr>
              <a:t>,</a:t>
            </a:r>
          </a:p>
          <a:p>
            <a:pPr marL="468000" eaLnBrk="1" hangingPunct="1">
              <a:lnSpc>
                <a:spcPct val="90000"/>
              </a:lnSpc>
              <a:spcBef>
                <a:spcPts val="0"/>
              </a:spcBef>
            </a:pPr>
            <a:r>
              <a:rPr lang="en-US" sz="4400" dirty="0" smtClean="0">
                <a:latin typeface="Calibri"/>
                <a:ea typeface="Helvetica CY" charset="0"/>
                <a:cs typeface="Calibri"/>
              </a:rPr>
              <a:t>“</a:t>
            </a:r>
            <a:r>
              <a:rPr lang="en-US" sz="4400" dirty="0">
                <a:latin typeface="Calibri"/>
                <a:ea typeface="Helvetica CY" charset="0"/>
                <a:cs typeface="Calibri"/>
              </a:rPr>
              <a:t>Fear not: for I have redeemed thee, I have called thee by thy name; thou art mine” (</a:t>
            </a:r>
            <a:r>
              <a:rPr lang="en-US" sz="4400" i="1" dirty="0">
                <a:latin typeface="Calibri"/>
                <a:ea typeface="Helvetica CY" charset="0"/>
                <a:cs typeface="Calibri"/>
              </a:rPr>
              <a:t>Isa. 43:1</a:t>
            </a:r>
            <a:r>
              <a:rPr lang="en-US" sz="4400" dirty="0">
                <a:latin typeface="Calibri"/>
                <a:ea typeface="Helvetica CY" charset="0"/>
                <a:cs typeface="Calibri"/>
              </a:rPr>
              <a:t>).</a:t>
            </a:r>
          </a:p>
        </p:txBody>
      </p:sp>
    </p:spTree>
    <p:extLst>
      <p:ext uri="{BB962C8B-B14F-4D97-AF65-F5344CB8AC3E}">
        <p14:creationId xmlns:p14="http://schemas.microsoft.com/office/powerpoint/2010/main" val="26794222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811271" y="-365"/>
            <a:ext cx="73327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Cambria"/>
                <a:cs typeface="Cambria"/>
              </a:rPr>
              <a:t>Isaiah</a:t>
            </a:r>
          </a:p>
          <a:p>
            <a:pPr marL="36000"/>
            <a:r>
              <a:rPr lang="en-US" sz="3200" b="1" spc="50" dirty="0" smtClean="0">
                <a:latin typeface="Cambria"/>
                <a:cs typeface="Cambria"/>
              </a:rPr>
              <a:t>Contents</a:t>
            </a:r>
            <a:endParaRPr lang="en-US" sz="3200" b="1" spc="50" dirty="0">
              <a:latin typeface="Cambria"/>
              <a:cs typeface="Cambria"/>
            </a:endParaRPr>
          </a:p>
        </p:txBody>
      </p:sp>
      <p:sp>
        <p:nvSpPr>
          <p:cNvPr id="20483" name="Rectangle 10"/>
          <p:cNvSpPr>
            <a:spLocks noChangeArrowheads="1"/>
          </p:cNvSpPr>
          <p:nvPr/>
        </p:nvSpPr>
        <p:spPr bwMode="auto">
          <a:xfrm>
            <a:off x="0" y="1311870"/>
            <a:ext cx="9144000"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1  </a:t>
            </a:r>
            <a:r>
              <a:rPr lang="en-US" sz="3000" b="1" dirty="0">
                <a:latin typeface="Calibri"/>
                <a:cs typeface="Calibri"/>
              </a:rPr>
              <a:t>Crisis of </a:t>
            </a:r>
            <a:r>
              <a:rPr lang="en-US" sz="3000" b="1" dirty="0" smtClean="0">
                <a:latin typeface="Calibri"/>
                <a:cs typeface="Calibri"/>
              </a:rPr>
              <a:t>Identity</a:t>
            </a: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2</a:t>
            </a:r>
            <a:r>
              <a:rPr lang="en-US" sz="3000" b="1" dirty="0" smtClean="0">
                <a:latin typeface="Calibri"/>
                <a:cs typeface="Calibri"/>
              </a:rPr>
              <a:t>  Crisis </a:t>
            </a:r>
            <a:r>
              <a:rPr lang="en-US" sz="3000" b="1" dirty="0">
                <a:latin typeface="Calibri"/>
                <a:cs typeface="Calibri"/>
              </a:rPr>
              <a:t>of Leadership</a:t>
            </a:r>
            <a:endParaRPr lang="en-US" sz="3000" b="1" dirty="0" smtClean="0">
              <a:latin typeface="Calibri"/>
              <a:cs typeface="Calibri"/>
            </a:endParaRP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3</a:t>
            </a:r>
            <a:r>
              <a:rPr lang="en-US" sz="3000" b="1" dirty="0" smtClean="0">
                <a:latin typeface="Calibri"/>
                <a:cs typeface="Calibri"/>
              </a:rPr>
              <a:t>   When </a:t>
            </a:r>
            <a:r>
              <a:rPr lang="en-US" sz="3000" b="1" dirty="0">
                <a:latin typeface="Calibri"/>
                <a:cs typeface="Calibri"/>
              </a:rPr>
              <a:t>Your World Is Falling Apart</a:t>
            </a:r>
            <a:endParaRPr lang="en-US" sz="3000" b="1" dirty="0" smtClean="0">
              <a:latin typeface="Calibri"/>
              <a:cs typeface="Calibri"/>
            </a:endParaRP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4</a:t>
            </a:r>
            <a:r>
              <a:rPr lang="en-US" sz="3000" b="1" dirty="0" smtClean="0">
                <a:latin typeface="Calibri"/>
                <a:cs typeface="Calibri"/>
              </a:rPr>
              <a:t>   The </a:t>
            </a:r>
            <a:r>
              <a:rPr lang="en-US" sz="3000" b="1" dirty="0">
                <a:latin typeface="Calibri"/>
                <a:cs typeface="Calibri"/>
              </a:rPr>
              <a:t>Hard Way</a:t>
            </a:r>
            <a:endParaRPr lang="en-US" sz="3000" b="1" dirty="0" smtClean="0">
              <a:latin typeface="Calibri"/>
              <a:cs typeface="Calibri"/>
            </a:endParaRP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5</a:t>
            </a:r>
            <a:r>
              <a:rPr lang="en-US" sz="3000" b="1" dirty="0" smtClean="0">
                <a:latin typeface="Calibri"/>
                <a:cs typeface="Calibri"/>
              </a:rPr>
              <a:t>  Noble </a:t>
            </a:r>
            <a:r>
              <a:rPr lang="en-US" sz="3000" b="1" dirty="0">
                <a:latin typeface="Calibri"/>
                <a:cs typeface="Calibri"/>
              </a:rPr>
              <a:t>Prince of Peace</a:t>
            </a:r>
            <a:endParaRPr lang="en-US" sz="3000" b="1" i="1" dirty="0" smtClean="0">
              <a:latin typeface="Calibri"/>
              <a:cs typeface="Calibri"/>
            </a:endParaRP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6</a:t>
            </a:r>
            <a:r>
              <a:rPr lang="en-US" sz="3000" b="1" dirty="0" smtClean="0">
                <a:latin typeface="Calibri"/>
                <a:cs typeface="Calibri"/>
              </a:rPr>
              <a:t>  Playing God</a:t>
            </a: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7</a:t>
            </a:r>
            <a:r>
              <a:rPr lang="en-US" sz="3000" b="1" dirty="0" smtClean="0">
                <a:latin typeface="Calibri"/>
                <a:cs typeface="Calibri"/>
              </a:rPr>
              <a:t>  Defeat </a:t>
            </a:r>
            <a:r>
              <a:rPr lang="en-US" sz="3000" b="1" dirty="0">
                <a:latin typeface="Calibri"/>
                <a:cs typeface="Calibri"/>
              </a:rPr>
              <a:t>of the </a:t>
            </a:r>
            <a:r>
              <a:rPr lang="en-US" sz="3000" b="1" dirty="0" smtClean="0">
                <a:latin typeface="Calibri"/>
                <a:cs typeface="Calibri"/>
              </a:rPr>
              <a:t>Assyrians</a:t>
            </a: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8</a:t>
            </a:r>
            <a:r>
              <a:rPr lang="en-US" sz="3000" b="1" dirty="0" smtClean="0">
                <a:latin typeface="Calibri"/>
                <a:cs typeface="Calibri"/>
              </a:rPr>
              <a:t>  “</a:t>
            </a:r>
            <a:r>
              <a:rPr lang="en-US" sz="3000" b="1" dirty="0">
                <a:latin typeface="Calibri"/>
                <a:cs typeface="Calibri"/>
              </a:rPr>
              <a:t>Comfort My People</a:t>
            </a:r>
            <a:r>
              <a:rPr lang="en-US" sz="3000" b="1" dirty="0" smtClean="0">
                <a:latin typeface="Calibri"/>
                <a:cs typeface="Calibri"/>
              </a:rPr>
              <a:t>”</a:t>
            </a:r>
          </a:p>
          <a:p>
            <a:pPr marL="1620000">
              <a:lnSpc>
                <a:spcPct val="90000"/>
              </a:lnSpc>
              <a:tabLst>
                <a:tab pos="8440738" algn="r"/>
              </a:tabLst>
            </a:pPr>
            <a:r>
              <a:rPr lang="en-US" sz="3000" b="1" dirty="0" smtClean="0">
                <a:latin typeface="Calibri"/>
                <a:cs typeface="Calibri"/>
              </a:rPr>
              <a:t>  </a:t>
            </a:r>
            <a:r>
              <a:rPr lang="en-US" sz="3000" dirty="0" smtClean="0">
                <a:latin typeface="Calibri"/>
                <a:cs typeface="Calibri"/>
              </a:rPr>
              <a:t>9</a:t>
            </a:r>
            <a:r>
              <a:rPr lang="en-US" sz="3000" b="1" dirty="0" smtClean="0">
                <a:latin typeface="Calibri"/>
                <a:cs typeface="Calibri"/>
              </a:rPr>
              <a:t>  To </a:t>
            </a:r>
            <a:r>
              <a:rPr lang="en-US" sz="3000" b="1" dirty="0">
                <a:latin typeface="Calibri"/>
                <a:cs typeface="Calibri"/>
              </a:rPr>
              <a:t>Serve and to </a:t>
            </a:r>
            <a:r>
              <a:rPr lang="en-US" sz="3000" b="1" dirty="0" smtClean="0">
                <a:latin typeface="Calibri"/>
                <a:cs typeface="Calibri"/>
              </a:rPr>
              <a:t>Save</a:t>
            </a:r>
          </a:p>
          <a:p>
            <a:pPr marL="1620000">
              <a:lnSpc>
                <a:spcPct val="90000"/>
              </a:lnSpc>
              <a:tabLst>
                <a:tab pos="8440738" algn="r"/>
              </a:tabLst>
            </a:pPr>
            <a:r>
              <a:rPr lang="en-US" sz="3000" dirty="0" smtClean="0">
                <a:latin typeface="Calibri"/>
                <a:cs typeface="Calibri"/>
              </a:rPr>
              <a:t>10</a:t>
            </a:r>
            <a:r>
              <a:rPr lang="en-US" sz="3000" b="1" dirty="0">
                <a:latin typeface="Calibri"/>
                <a:cs typeface="Calibri"/>
              </a:rPr>
              <a:t> </a:t>
            </a:r>
            <a:r>
              <a:rPr lang="en-US" sz="3000" b="1" dirty="0" smtClean="0">
                <a:latin typeface="Calibri"/>
                <a:cs typeface="Calibri"/>
              </a:rPr>
              <a:t> Doing </a:t>
            </a:r>
            <a:r>
              <a:rPr lang="en-US" sz="3000" b="1" dirty="0">
                <a:latin typeface="Calibri"/>
                <a:cs typeface="Calibri"/>
              </a:rPr>
              <a:t>the Unthinkable</a:t>
            </a:r>
            <a:endParaRPr lang="en-US" sz="3000" b="1" dirty="0" smtClean="0">
              <a:latin typeface="Calibri"/>
              <a:cs typeface="Calibri"/>
            </a:endParaRPr>
          </a:p>
          <a:p>
            <a:pPr marL="1620000">
              <a:lnSpc>
                <a:spcPct val="90000"/>
              </a:lnSpc>
              <a:tabLst>
                <a:tab pos="8440738" algn="r"/>
              </a:tabLst>
            </a:pPr>
            <a:r>
              <a:rPr lang="en-US" sz="3000" dirty="0" smtClean="0">
                <a:solidFill>
                  <a:schemeClr val="tx2"/>
                </a:solidFill>
                <a:latin typeface="Calibri"/>
                <a:cs typeface="Calibri"/>
              </a:rPr>
              <a:t>11</a:t>
            </a:r>
            <a:r>
              <a:rPr lang="en-US" sz="3000" b="1" dirty="0">
                <a:solidFill>
                  <a:schemeClr val="tx2"/>
                </a:solidFill>
                <a:latin typeface="Calibri"/>
                <a:cs typeface="Calibri"/>
              </a:rPr>
              <a:t> </a:t>
            </a:r>
            <a:r>
              <a:rPr lang="en-US" sz="3000" b="1" dirty="0" smtClean="0">
                <a:solidFill>
                  <a:schemeClr val="tx2"/>
                </a:solidFill>
                <a:latin typeface="Calibri"/>
                <a:cs typeface="Calibri"/>
              </a:rPr>
              <a:t> Waging </a:t>
            </a:r>
            <a:r>
              <a:rPr lang="en-US" sz="3000" b="1" dirty="0">
                <a:solidFill>
                  <a:schemeClr val="tx2"/>
                </a:solidFill>
                <a:latin typeface="Calibri"/>
                <a:cs typeface="Calibri"/>
              </a:rPr>
              <a:t>Love</a:t>
            </a:r>
            <a:endParaRPr lang="en-US" sz="3000" b="1" dirty="0" smtClean="0">
              <a:solidFill>
                <a:schemeClr val="tx2"/>
              </a:solidFill>
              <a:latin typeface="Calibri"/>
              <a:cs typeface="Calibri"/>
            </a:endParaRPr>
          </a:p>
          <a:p>
            <a:pPr marL="1620000">
              <a:lnSpc>
                <a:spcPct val="90000"/>
              </a:lnSpc>
              <a:tabLst>
                <a:tab pos="8440738" algn="r"/>
              </a:tabLst>
            </a:pPr>
            <a:r>
              <a:rPr lang="en-US" sz="3000" dirty="0" smtClean="0">
                <a:latin typeface="Calibri"/>
                <a:cs typeface="Calibri"/>
              </a:rPr>
              <a:t>12</a:t>
            </a:r>
            <a:r>
              <a:rPr lang="en-US" sz="3000" b="1" dirty="0" smtClean="0">
                <a:latin typeface="Calibri"/>
                <a:cs typeface="Calibri"/>
              </a:rPr>
              <a:t>  Desire </a:t>
            </a:r>
            <a:r>
              <a:rPr lang="en-US" sz="3000" b="1" dirty="0">
                <a:latin typeface="Calibri"/>
                <a:cs typeface="Calibri"/>
              </a:rPr>
              <a:t>of </a:t>
            </a:r>
            <a:r>
              <a:rPr lang="en-US" sz="3000" b="1" dirty="0" smtClean="0">
                <a:latin typeface="Calibri"/>
                <a:cs typeface="Calibri"/>
              </a:rPr>
              <a:t>Nations</a:t>
            </a:r>
          </a:p>
          <a:p>
            <a:pPr marL="1620000">
              <a:lnSpc>
                <a:spcPct val="90000"/>
              </a:lnSpc>
              <a:tabLst>
                <a:tab pos="8440738" algn="r"/>
              </a:tabLst>
            </a:pPr>
            <a:r>
              <a:rPr lang="en-US" sz="3000" dirty="0" smtClean="0">
                <a:latin typeface="Calibri"/>
                <a:cs typeface="Calibri"/>
              </a:rPr>
              <a:t>13</a:t>
            </a:r>
            <a:r>
              <a:rPr lang="en-US" sz="3000" b="1" dirty="0">
                <a:latin typeface="Calibri"/>
                <a:cs typeface="Calibri"/>
              </a:rPr>
              <a:t> </a:t>
            </a:r>
            <a:r>
              <a:rPr lang="en-US" sz="3000" b="1" dirty="0" smtClean="0">
                <a:latin typeface="Calibri"/>
                <a:cs typeface="Calibri"/>
              </a:rPr>
              <a:t> Rebirth </a:t>
            </a:r>
            <a:r>
              <a:rPr lang="en-US" sz="3000" b="1" dirty="0">
                <a:latin typeface="Calibri"/>
                <a:cs typeface="Calibri"/>
              </a:rPr>
              <a:t>of Planet Earth</a:t>
            </a:r>
          </a:p>
        </p:txBody>
      </p:sp>
    </p:spTree>
    <p:extLst>
      <p:ext uri="{BB962C8B-B14F-4D97-AF65-F5344CB8AC3E}">
        <p14:creationId xmlns:p14="http://schemas.microsoft.com/office/powerpoint/2010/main" val="10088556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818762" y="-1234"/>
            <a:ext cx="7325238"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Cambria"/>
                <a:cs typeface="Cambria"/>
              </a:rPr>
              <a:t>Isaiah</a:t>
            </a:r>
          </a:p>
          <a:p>
            <a:pPr marL="36000"/>
            <a:r>
              <a:rPr lang="en-US" sz="3200" b="1" spc="50" dirty="0" smtClean="0">
                <a:latin typeface="Cambria"/>
                <a:cs typeface="Cambria"/>
              </a:rPr>
              <a:t>Lesson 11, March 13, 2021</a:t>
            </a:r>
            <a:endParaRPr lang="en-US" sz="3200" b="1" spc="50" dirty="0">
              <a:latin typeface="Cambria"/>
              <a:cs typeface="Cambria"/>
            </a:endParaRPr>
          </a:p>
        </p:txBody>
      </p:sp>
      <p:sp>
        <p:nvSpPr>
          <p:cNvPr id="6" name="Rectangle 5"/>
          <p:cNvSpPr/>
          <p:nvPr/>
        </p:nvSpPr>
        <p:spPr>
          <a:xfrm>
            <a:off x="0" y="1573940"/>
            <a:ext cx="9144000" cy="1118255"/>
          </a:xfrm>
          <a:prstGeom prst="rect">
            <a:avLst/>
          </a:prstGeom>
        </p:spPr>
        <p:txBody>
          <a:bodyPr wrap="square">
            <a:spAutoFit/>
          </a:bodyPr>
          <a:lstStyle/>
          <a:p>
            <a:pPr algn="ctr">
              <a:lnSpc>
                <a:spcPct val="80000"/>
              </a:lnSpc>
            </a:pPr>
            <a:r>
              <a:rPr lang="en-US" sz="5400" dirty="0" smtClean="0">
                <a:effectLst>
                  <a:outerShdw blurRad="38100" dist="38100" dir="2700000" algn="tl">
                    <a:srgbClr val="000000"/>
                  </a:outerShdw>
                </a:effectLst>
                <a:latin typeface="Cambria"/>
                <a:cs typeface="Cambria"/>
              </a:rPr>
              <a:t>Waging </a:t>
            </a:r>
            <a:r>
              <a:rPr lang="en-US" sz="8000" dirty="0" smtClean="0">
                <a:effectLst>
                  <a:outerShdw blurRad="38100" dist="38100" dir="2700000" algn="tl">
                    <a:srgbClr val="000000"/>
                  </a:outerShdw>
                </a:effectLst>
                <a:latin typeface="Cambria"/>
                <a:cs typeface="Cambria"/>
              </a:rPr>
              <a:t>Love </a:t>
            </a:r>
            <a:endParaRPr lang="en-US" sz="8000" dirty="0">
              <a:effectLst>
                <a:outerShdw blurRad="38100" dist="38100" dir="2700000" algn="tl">
                  <a:srgbClr val="000000"/>
                </a:outerShdw>
              </a:effectLst>
              <a:latin typeface="Cambria"/>
              <a:cs typeface="Cambria"/>
            </a:endParaRPr>
          </a:p>
        </p:txBody>
      </p:sp>
      <p:pic>
        <p:nvPicPr>
          <p:cNvPr id="2" name="Picture 1" descr="21.1Q 11 Lo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0853"/>
            <a:ext cx="9144000" cy="3732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528"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6">
                                            <p:txEl>
                                              <p:pRg st="0" end="0"/>
                                            </p:txEl>
                                          </p:spTgt>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ppt_x</p:attrName>
                                        </p:attrNameLst>
                                      </p:cBhvr>
                                      <p:tavLst>
                                        <p:tav tm="0">
                                          <p:val>
                                            <p:fltVal val="0.5"/>
                                          </p:val>
                                        </p:tav>
                                        <p:tav tm="100000">
                                          <p:val>
                                            <p:strVal val="#ppt_x"/>
                                          </p:val>
                                        </p:tav>
                                      </p:tavLst>
                                    </p:anim>
                                    <p:anim calcmode="lin" valueType="num">
                                      <p:cBhvr>
                                        <p:cTn id="20"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07827" y="-1234"/>
            <a:ext cx="7336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Key Text   </a:t>
            </a:r>
            <a:endParaRPr lang="en-US" sz="3200" b="1" spc="50" dirty="0">
              <a:latin typeface="Cambria"/>
              <a:cs typeface="Cambria"/>
            </a:endParaRPr>
          </a:p>
        </p:txBody>
      </p:sp>
      <p:sp>
        <p:nvSpPr>
          <p:cNvPr id="6" name="Text Box 7"/>
          <p:cNvSpPr txBox="1">
            <a:spLocks noChangeArrowheads="1"/>
          </p:cNvSpPr>
          <p:nvPr/>
        </p:nvSpPr>
        <p:spPr bwMode="auto">
          <a:xfrm>
            <a:off x="0" y="1489697"/>
            <a:ext cx="9144000" cy="3935436"/>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tabLst/>
            </a:pPr>
            <a:r>
              <a:rPr lang="pt-BR" dirty="0" err="1">
                <a:latin typeface="Cambria"/>
                <a:ea typeface="Helvetica CY" charset="0"/>
                <a:cs typeface="Cambria"/>
              </a:rPr>
              <a:t>Isaiah</a:t>
            </a:r>
            <a:r>
              <a:rPr lang="pt-BR" dirty="0">
                <a:latin typeface="Cambria"/>
                <a:ea typeface="Helvetica CY" charset="0"/>
                <a:cs typeface="Cambria"/>
              </a:rPr>
              <a:t> </a:t>
            </a:r>
            <a:r>
              <a:rPr lang="pt-BR" dirty="0" smtClean="0">
                <a:latin typeface="Cambria"/>
                <a:ea typeface="Helvetica CY" charset="0"/>
                <a:cs typeface="Cambria"/>
              </a:rPr>
              <a:t>58:10 </a:t>
            </a:r>
            <a:r>
              <a:rPr lang="en-US" sz="3200" dirty="0" smtClean="0">
                <a:latin typeface="Cambria"/>
                <a:ea typeface="Helvetica CY" charset="0"/>
                <a:cs typeface="Cambria"/>
              </a:rPr>
              <a:t>NKJV</a:t>
            </a:r>
            <a:endParaRPr lang="en-US" sz="3600" dirty="0">
              <a:latin typeface="Cambria"/>
              <a:ea typeface="Helvetica CY" charset="0"/>
              <a:cs typeface="Cambria"/>
            </a:endParaRPr>
          </a:p>
          <a:p>
            <a:pPr algn="ctr" eaLnBrk="1" hangingPunct="1">
              <a:lnSpc>
                <a:spcPct val="70000"/>
              </a:lnSpc>
              <a:spcBef>
                <a:spcPct val="15000"/>
              </a:spcBef>
            </a:pPr>
            <a:r>
              <a:rPr lang="en-US" sz="4400" dirty="0" smtClean="0">
                <a:latin typeface="Calibri"/>
                <a:ea typeface="Helvetica CY" charset="0"/>
                <a:cs typeface="Calibri"/>
              </a:rPr>
              <a:t>“</a:t>
            </a:r>
            <a:r>
              <a:rPr lang="en-US" sz="6000" b="1" dirty="0" smtClean="0">
                <a:latin typeface="Calibri"/>
                <a:ea typeface="Helvetica CY" charset="0"/>
                <a:cs typeface="Calibri"/>
              </a:rPr>
              <a:t>I</a:t>
            </a:r>
            <a:r>
              <a:rPr lang="en-US" sz="4400" dirty="0" smtClean="0">
                <a:latin typeface="Calibri"/>
                <a:ea typeface="Helvetica CY" charset="0"/>
                <a:cs typeface="Calibri"/>
              </a:rPr>
              <a:t>f </a:t>
            </a:r>
            <a:r>
              <a:rPr lang="en-US" sz="4400" dirty="0" smtClean="0">
                <a:latin typeface="Calibri"/>
                <a:ea typeface="Helvetica CY" charset="0"/>
                <a:cs typeface="Calibri"/>
              </a:rPr>
              <a:t>you </a:t>
            </a:r>
            <a:r>
              <a:rPr lang="en-US" sz="4400" dirty="0">
                <a:latin typeface="Calibri"/>
                <a:ea typeface="Helvetica CY" charset="0"/>
                <a:cs typeface="Calibri"/>
              </a:rPr>
              <a:t>extend your soul to </a:t>
            </a:r>
            <a:r>
              <a:rPr lang="en-US" sz="4400" dirty="0" smtClean="0">
                <a:latin typeface="Calibri"/>
                <a:ea typeface="Helvetica CY" charset="0"/>
                <a:cs typeface="Calibri"/>
              </a:rPr>
              <a:t>the</a:t>
            </a:r>
          </a:p>
          <a:p>
            <a:pPr algn="ctr" eaLnBrk="1" hangingPunct="1">
              <a:lnSpc>
                <a:spcPct val="90000"/>
              </a:lnSpc>
              <a:spcBef>
                <a:spcPts val="0"/>
              </a:spcBef>
            </a:pPr>
            <a:r>
              <a:rPr lang="en-US" sz="4400" dirty="0" smtClean="0">
                <a:latin typeface="Calibri"/>
                <a:ea typeface="Helvetica CY" charset="0"/>
                <a:cs typeface="Calibri"/>
              </a:rPr>
              <a:t>hungry </a:t>
            </a:r>
            <a:r>
              <a:rPr lang="en-US" sz="4400" dirty="0">
                <a:latin typeface="Calibri"/>
                <a:ea typeface="Helvetica CY" charset="0"/>
                <a:cs typeface="Calibri"/>
              </a:rPr>
              <a:t>and satisfy the afflicted soul, then your light shall dawn in the darkness, and your darkness shall be </a:t>
            </a:r>
            <a:r>
              <a:rPr lang="en-US" sz="4400" dirty="0" smtClean="0">
                <a:latin typeface="Calibri"/>
                <a:ea typeface="Helvetica CY" charset="0"/>
                <a:cs typeface="Calibri"/>
              </a:rPr>
              <a:t>   as </a:t>
            </a:r>
            <a:r>
              <a:rPr lang="en-US" sz="4400" dirty="0">
                <a:latin typeface="Calibri"/>
                <a:ea typeface="Helvetica CY" charset="0"/>
                <a:cs typeface="Calibri"/>
              </a:rPr>
              <a:t>the </a:t>
            </a:r>
            <a:r>
              <a:rPr lang="en-US" sz="4400" dirty="0" smtClean="0">
                <a:latin typeface="Calibri"/>
                <a:ea typeface="Helvetica CY" charset="0"/>
                <a:cs typeface="Calibri"/>
              </a:rPr>
              <a:t>noonday.”</a:t>
            </a:r>
            <a:endParaRPr lang="en-US" sz="4400" dirty="0">
              <a:latin typeface="Calibri"/>
              <a:ea typeface="Helvetica CY"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3848" y="14641"/>
            <a:ext cx="73301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Initial Words</a:t>
            </a:r>
            <a:endParaRPr lang="en-US" sz="3200" b="1" spc="50" dirty="0">
              <a:solidFill>
                <a:srgbClr val="C0C0C0"/>
              </a:solidFill>
              <a:latin typeface="Cambria"/>
              <a:cs typeface="Cambria"/>
            </a:endParaRPr>
          </a:p>
        </p:txBody>
      </p:sp>
      <p:sp>
        <p:nvSpPr>
          <p:cNvPr id="5" name="Text Box 3"/>
          <p:cNvSpPr txBox="1">
            <a:spLocks noChangeArrowheads="1"/>
          </p:cNvSpPr>
          <p:nvPr/>
        </p:nvSpPr>
        <p:spPr bwMode="auto">
          <a:xfrm>
            <a:off x="0" y="1052736"/>
            <a:ext cx="9144000" cy="581088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tabLst/>
            </a:pPr>
            <a:r>
              <a:rPr lang="en-US" sz="6000" b="1" spc="-100" dirty="0" smtClean="0">
                <a:latin typeface="Calibri"/>
                <a:ea typeface="Helvetica CY" charset="0"/>
                <a:cs typeface="Calibri"/>
              </a:rPr>
              <a:t>I</a:t>
            </a:r>
            <a:r>
              <a:rPr lang="en-US" sz="4400" spc="-100" dirty="0" smtClean="0">
                <a:latin typeface="Calibri"/>
                <a:ea typeface="Helvetica CY" charset="0"/>
                <a:cs typeface="Calibri"/>
              </a:rPr>
              <a:t>saiah</a:t>
            </a:r>
            <a:r>
              <a:rPr lang="en-US" sz="4400" spc="-300" dirty="0" smtClean="0">
                <a:latin typeface="Calibri"/>
                <a:ea typeface="Helvetica CY" charset="0"/>
                <a:cs typeface="Calibri"/>
              </a:rPr>
              <a:t> </a:t>
            </a:r>
            <a:r>
              <a:rPr lang="en-US" sz="4400" spc="-100" dirty="0">
                <a:latin typeface="Calibri"/>
                <a:ea typeface="Helvetica CY" charset="0"/>
                <a:cs typeface="Calibri"/>
              </a:rPr>
              <a:t>55</a:t>
            </a:r>
            <a:r>
              <a:rPr lang="en-US" sz="4400" spc="-300" dirty="0">
                <a:latin typeface="Calibri"/>
                <a:ea typeface="Helvetica CY" charset="0"/>
                <a:cs typeface="Calibri"/>
              </a:rPr>
              <a:t> </a:t>
            </a:r>
            <a:r>
              <a:rPr lang="en-US" sz="4400" spc="-100" dirty="0">
                <a:latin typeface="Calibri"/>
                <a:ea typeface="Helvetica CY" charset="0"/>
                <a:cs typeface="Calibri"/>
              </a:rPr>
              <a:t>and</a:t>
            </a:r>
            <a:r>
              <a:rPr lang="en-US" sz="4400" spc="-300" dirty="0">
                <a:latin typeface="Calibri"/>
                <a:ea typeface="Helvetica CY" charset="0"/>
                <a:cs typeface="Calibri"/>
              </a:rPr>
              <a:t> </a:t>
            </a:r>
            <a:r>
              <a:rPr lang="en-US" sz="4400" spc="-100" dirty="0">
                <a:latin typeface="Calibri"/>
                <a:ea typeface="Helvetica CY" charset="0"/>
                <a:cs typeface="Calibri"/>
              </a:rPr>
              <a:t>58,</a:t>
            </a:r>
            <a:r>
              <a:rPr lang="en-US" sz="4400" spc="-300" dirty="0">
                <a:latin typeface="Calibri"/>
                <a:ea typeface="Helvetica CY" charset="0"/>
                <a:cs typeface="Calibri"/>
              </a:rPr>
              <a:t> </a:t>
            </a:r>
            <a:r>
              <a:rPr lang="en-US" sz="4400" spc="-100" dirty="0" smtClean="0">
                <a:latin typeface="Calibri"/>
                <a:ea typeface="Helvetica CY" charset="0"/>
                <a:cs typeface="Calibri"/>
              </a:rPr>
              <a:t>appeals</a:t>
            </a:r>
            <a:r>
              <a:rPr lang="en-US" sz="4400" spc="-300" dirty="0" smtClean="0">
                <a:latin typeface="Calibri"/>
                <a:ea typeface="Helvetica CY" charset="0"/>
                <a:cs typeface="Calibri"/>
              </a:rPr>
              <a:t> </a:t>
            </a:r>
            <a:r>
              <a:rPr lang="en-US" sz="4400" spc="-100" dirty="0">
                <a:latin typeface="Calibri"/>
                <a:ea typeface="Helvetica CY" charset="0"/>
                <a:cs typeface="Calibri"/>
              </a:rPr>
              <a:t>to</a:t>
            </a:r>
            <a:r>
              <a:rPr lang="en-US" sz="4400" spc="-300" dirty="0">
                <a:latin typeface="Calibri"/>
                <a:ea typeface="Helvetica CY" charset="0"/>
                <a:cs typeface="Calibri"/>
              </a:rPr>
              <a:t> </a:t>
            </a:r>
            <a:r>
              <a:rPr lang="en-US" sz="4400" spc="-100" dirty="0" smtClean="0">
                <a:latin typeface="Calibri"/>
                <a:ea typeface="Helvetica CY" charset="0"/>
                <a:cs typeface="Calibri"/>
              </a:rPr>
              <a:t>the</a:t>
            </a:r>
            <a:r>
              <a:rPr lang="en-US" sz="4400" spc="-300" dirty="0" smtClean="0">
                <a:latin typeface="Calibri"/>
                <a:ea typeface="Helvetica CY" charset="0"/>
                <a:cs typeface="Calibri"/>
              </a:rPr>
              <a:t> </a:t>
            </a:r>
            <a:r>
              <a:rPr lang="en-US" sz="4400" spc="-100" dirty="0">
                <a:latin typeface="Calibri"/>
                <a:ea typeface="Helvetica CY" charset="0"/>
                <a:cs typeface="Calibri"/>
              </a:rPr>
              <a:t>people</a:t>
            </a:r>
            <a:r>
              <a:rPr lang="en-US" sz="4400" spc="-300" dirty="0">
                <a:latin typeface="Calibri"/>
                <a:ea typeface="Helvetica CY" charset="0"/>
                <a:cs typeface="Calibri"/>
              </a:rPr>
              <a:t> </a:t>
            </a:r>
            <a:r>
              <a:rPr lang="en-US" sz="4400" spc="-100" dirty="0">
                <a:latin typeface="Calibri"/>
                <a:ea typeface="Helvetica CY" charset="0"/>
                <a:cs typeface="Calibri"/>
              </a:rPr>
              <a:t>to </a:t>
            </a:r>
            <a:r>
              <a:rPr lang="en-US" sz="4400" spc="-70" dirty="0">
                <a:latin typeface="Calibri"/>
                <a:ea typeface="Helvetica CY" charset="0"/>
                <a:cs typeface="Calibri"/>
              </a:rPr>
              <a:t>give up their thoughts and ways and </a:t>
            </a:r>
            <a:r>
              <a:rPr lang="en-US" sz="4400" spc="-70" dirty="0" smtClean="0">
                <a:latin typeface="Calibri"/>
                <a:ea typeface="Helvetica CY" charset="0"/>
                <a:cs typeface="Calibri"/>
              </a:rPr>
              <a:t>re-</a:t>
            </a:r>
            <a:r>
              <a:rPr lang="en-US" sz="4400" spc="-100" dirty="0" smtClean="0">
                <a:latin typeface="Calibri"/>
                <a:ea typeface="Helvetica CY" charset="0"/>
                <a:cs typeface="Calibri"/>
              </a:rPr>
              <a:t>turn </a:t>
            </a:r>
            <a:r>
              <a:rPr lang="en-US" sz="4400" spc="-100" dirty="0">
                <a:latin typeface="Calibri"/>
                <a:ea typeface="Helvetica CY" charset="0"/>
                <a:cs typeface="Calibri"/>
              </a:rPr>
              <a:t>to God, whose ideal for their </a:t>
            </a:r>
            <a:r>
              <a:rPr lang="en-US" sz="4400" spc="-100" dirty="0" err="1" smtClean="0">
                <a:latin typeface="Calibri"/>
                <a:ea typeface="Helvetica CY" charset="0"/>
                <a:cs typeface="Calibri"/>
              </a:rPr>
              <a:t>happi</a:t>
            </a:r>
            <a:r>
              <a:rPr lang="en-US" sz="4400" spc="-100" dirty="0" smtClean="0">
                <a:latin typeface="Calibri"/>
                <a:ea typeface="Helvetica CY" charset="0"/>
                <a:cs typeface="Calibri"/>
              </a:rPr>
              <a:t>-</a:t>
            </a:r>
            <a:r>
              <a:rPr lang="en-US" sz="4400" dirty="0" smtClean="0">
                <a:latin typeface="Calibri"/>
                <a:ea typeface="Helvetica CY" charset="0"/>
                <a:cs typeface="Calibri"/>
              </a:rPr>
              <a:t>ness </a:t>
            </a:r>
            <a:r>
              <a:rPr lang="en-US" sz="4400" dirty="0">
                <a:latin typeface="Calibri"/>
                <a:ea typeface="Helvetica CY" charset="0"/>
                <a:cs typeface="Calibri"/>
              </a:rPr>
              <a:t>is so much higher than their </a:t>
            </a:r>
            <a:r>
              <a:rPr lang="en-US" sz="4400" dirty="0" smtClean="0">
                <a:latin typeface="Calibri"/>
                <a:ea typeface="Helvetica CY" charset="0"/>
                <a:cs typeface="Calibri"/>
              </a:rPr>
              <a:t>own.</a:t>
            </a:r>
          </a:p>
          <a:p>
            <a:pPr algn="ctr">
              <a:lnSpc>
                <a:spcPct val="90000"/>
              </a:lnSpc>
              <a:tabLst/>
            </a:pPr>
            <a:r>
              <a:rPr lang="en-US" sz="4400" spc="-120" dirty="0" smtClean="0">
                <a:latin typeface="Calibri"/>
                <a:ea typeface="Helvetica CY" charset="0"/>
                <a:cs typeface="Calibri"/>
              </a:rPr>
              <a:t>He</a:t>
            </a:r>
            <a:r>
              <a:rPr lang="en-US" sz="4400" spc="-300" dirty="0" smtClean="0">
                <a:latin typeface="Calibri"/>
                <a:ea typeface="Helvetica CY" charset="0"/>
                <a:cs typeface="Calibri"/>
              </a:rPr>
              <a:t> </a:t>
            </a:r>
            <a:r>
              <a:rPr lang="en-US" sz="4400" spc="-110" dirty="0">
                <a:latin typeface="Calibri"/>
                <a:ea typeface="Helvetica CY" charset="0"/>
                <a:cs typeface="Calibri"/>
              </a:rPr>
              <a:t>mercifully</a:t>
            </a:r>
            <a:r>
              <a:rPr lang="en-US" sz="4400" spc="-300" dirty="0">
                <a:latin typeface="Calibri"/>
                <a:ea typeface="Helvetica CY" charset="0"/>
                <a:cs typeface="Calibri"/>
              </a:rPr>
              <a:t> </a:t>
            </a:r>
            <a:r>
              <a:rPr lang="en-US" sz="4400" spc="-110" dirty="0">
                <a:latin typeface="Calibri"/>
                <a:ea typeface="Helvetica CY" charset="0"/>
                <a:cs typeface="Calibri"/>
              </a:rPr>
              <a:t>pardons</a:t>
            </a:r>
            <a:r>
              <a:rPr lang="en-US" sz="4400" spc="-300" dirty="0">
                <a:latin typeface="Calibri"/>
                <a:ea typeface="Helvetica CY" charset="0"/>
                <a:cs typeface="Calibri"/>
              </a:rPr>
              <a:t> </a:t>
            </a:r>
            <a:r>
              <a:rPr lang="en-US" sz="4400" spc="-110" dirty="0">
                <a:latin typeface="Calibri"/>
                <a:ea typeface="Helvetica CY" charset="0"/>
                <a:cs typeface="Calibri"/>
              </a:rPr>
              <a:t>and</a:t>
            </a:r>
            <a:r>
              <a:rPr lang="en-US" sz="4400" spc="-300" dirty="0">
                <a:latin typeface="Calibri"/>
                <a:ea typeface="Helvetica CY" charset="0"/>
                <a:cs typeface="Calibri"/>
              </a:rPr>
              <a:t> </a:t>
            </a:r>
            <a:r>
              <a:rPr lang="en-US" sz="4400" spc="-110" dirty="0" smtClean="0">
                <a:latin typeface="Calibri"/>
                <a:ea typeface="Helvetica CY" charset="0"/>
                <a:cs typeface="Calibri"/>
              </a:rPr>
              <a:t>insists</a:t>
            </a:r>
            <a:r>
              <a:rPr lang="en-US" sz="4400" spc="-300" dirty="0" smtClean="0">
                <a:latin typeface="Calibri"/>
                <a:ea typeface="Helvetica CY" charset="0"/>
                <a:cs typeface="Calibri"/>
              </a:rPr>
              <a:t> </a:t>
            </a:r>
            <a:r>
              <a:rPr lang="en-US" sz="4400" spc="-110" dirty="0">
                <a:latin typeface="Calibri"/>
                <a:ea typeface="Helvetica CY" charset="0"/>
                <a:cs typeface="Calibri"/>
              </a:rPr>
              <a:t>that</a:t>
            </a:r>
            <a:r>
              <a:rPr lang="en-US" sz="4400" spc="-300" dirty="0">
                <a:latin typeface="Calibri"/>
                <a:ea typeface="Helvetica CY" charset="0"/>
                <a:cs typeface="Calibri"/>
              </a:rPr>
              <a:t> </a:t>
            </a:r>
            <a:r>
              <a:rPr lang="en-US" sz="4400" spc="-110" dirty="0" smtClean="0">
                <a:latin typeface="Calibri"/>
                <a:ea typeface="Helvetica CY" charset="0"/>
                <a:cs typeface="Calibri"/>
              </a:rPr>
              <a:t>they </a:t>
            </a:r>
            <a:r>
              <a:rPr lang="en-US" sz="4400" spc="-100" dirty="0" smtClean="0">
                <a:latin typeface="Calibri"/>
                <a:ea typeface="Helvetica CY" charset="0"/>
                <a:cs typeface="Calibri"/>
              </a:rPr>
              <a:t>be </a:t>
            </a:r>
            <a:r>
              <a:rPr lang="en-US" sz="4400" spc="-100" dirty="0">
                <a:latin typeface="Calibri"/>
                <a:ea typeface="Helvetica CY" charset="0"/>
                <a:cs typeface="Calibri"/>
              </a:rPr>
              <a:t>merciful, in harmony with the spirit of </a:t>
            </a:r>
            <a:r>
              <a:rPr lang="en-US" sz="4400" spc="-70" dirty="0">
                <a:latin typeface="Calibri"/>
                <a:ea typeface="Helvetica CY" charset="0"/>
                <a:cs typeface="Calibri"/>
              </a:rPr>
              <a:t>the Day of Atonement and the Sabbath</a:t>
            </a:r>
            <a:r>
              <a:rPr lang="en-US" sz="4400" spc="-70" dirty="0" smtClean="0">
                <a:latin typeface="Calibri"/>
                <a:ea typeface="Helvetica CY" charset="0"/>
                <a:cs typeface="Calibri"/>
              </a:rPr>
              <a:t>, </a:t>
            </a:r>
            <a:r>
              <a:rPr lang="en-US" sz="4400" dirty="0" smtClean="0">
                <a:latin typeface="Calibri"/>
                <a:ea typeface="Helvetica CY" charset="0"/>
                <a:cs typeface="Calibri"/>
              </a:rPr>
              <a:t>because </a:t>
            </a:r>
            <a:r>
              <a:rPr lang="en-US" sz="4400" dirty="0">
                <a:latin typeface="Calibri"/>
                <a:ea typeface="Helvetica CY" charset="0"/>
                <a:cs typeface="Calibri"/>
              </a:rPr>
              <a:t>the gift of God’s </a:t>
            </a:r>
            <a:r>
              <a:rPr lang="en-US" sz="4400" dirty="0" smtClean="0">
                <a:latin typeface="Calibri"/>
                <a:ea typeface="Helvetica CY" charset="0"/>
                <a:cs typeface="Calibri"/>
              </a:rPr>
              <a:t>forgiveness,</a:t>
            </a:r>
          </a:p>
          <a:p>
            <a:pPr algn="ctr">
              <a:lnSpc>
                <a:spcPct val="90000"/>
              </a:lnSpc>
              <a:tabLst/>
            </a:pPr>
            <a:r>
              <a:rPr lang="en-US" sz="4400" dirty="0" smtClean="0">
                <a:latin typeface="Calibri"/>
                <a:ea typeface="Helvetica CY" charset="0"/>
                <a:cs typeface="Calibri"/>
              </a:rPr>
              <a:t>If </a:t>
            </a:r>
            <a:r>
              <a:rPr lang="en-US" sz="4400" spc="-150" dirty="0" smtClean="0">
                <a:latin typeface="Calibri"/>
                <a:ea typeface="Helvetica CY" charset="0"/>
                <a:cs typeface="Calibri"/>
              </a:rPr>
              <a:t>it is </a:t>
            </a:r>
            <a:r>
              <a:rPr lang="en-US" sz="4400" spc="-150" dirty="0">
                <a:latin typeface="Calibri"/>
                <a:ea typeface="Helvetica CY" charset="0"/>
                <a:cs typeface="Calibri"/>
              </a:rPr>
              <a:t>truly received, transforms the heart.</a:t>
            </a:r>
            <a:endParaRPr lang="en-US" sz="4400" spc="-150" dirty="0">
              <a:latin typeface="Calibri"/>
              <a:ea typeface="Helvetica CY" charset="0"/>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3367" y="-1983"/>
            <a:ext cx="733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Waging Love </a:t>
            </a:r>
          </a:p>
          <a:p>
            <a:pPr marL="36000"/>
            <a:r>
              <a:rPr lang="en-US" sz="3200" b="1" spc="50" dirty="0" smtClean="0">
                <a:latin typeface="Cambria"/>
                <a:cs typeface="Cambria"/>
              </a:rPr>
              <a:t>Quick Look   </a:t>
            </a:r>
            <a:endParaRPr lang="en-US" sz="3200" b="1" spc="50" dirty="0">
              <a:latin typeface="Cambria"/>
              <a:cs typeface="Cambria"/>
            </a:endParaRPr>
          </a:p>
        </p:txBody>
      </p:sp>
      <p:sp>
        <p:nvSpPr>
          <p:cNvPr id="6" name="Text Box 4"/>
          <p:cNvSpPr txBox="1">
            <a:spLocks noChangeArrowheads="1"/>
          </p:cNvSpPr>
          <p:nvPr/>
        </p:nvSpPr>
        <p:spPr bwMode="auto">
          <a:xfrm>
            <a:off x="0" y="1676400"/>
            <a:ext cx="9144000" cy="406778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684000" eaLnBrk="1" hangingPunct="1">
              <a:lnSpc>
                <a:spcPct val="90000"/>
              </a:lnSpc>
              <a:spcBef>
                <a:spcPts val="1200"/>
              </a:spcBef>
              <a:tabLst>
                <a:tab pos="508000" algn="l"/>
                <a:tab pos="1249363" algn="l"/>
              </a:tabLst>
            </a:pPr>
            <a:r>
              <a:rPr lang="en-US" sz="4400" dirty="0">
                <a:latin typeface="Calibri"/>
                <a:cs typeface="Calibri"/>
              </a:rPr>
              <a:t>1. </a:t>
            </a:r>
            <a:r>
              <a:rPr lang="en-US" sz="4400" dirty="0" smtClean="0">
                <a:latin typeface="Calibri"/>
                <a:cs typeface="Calibri"/>
              </a:rPr>
              <a:t>God’s Plan of </a:t>
            </a:r>
            <a:r>
              <a:rPr lang="en-US" sz="4400" b="1" dirty="0" smtClean="0">
                <a:latin typeface="Calibri"/>
                <a:cs typeface="Calibri"/>
              </a:rPr>
              <a:t>Salvation</a:t>
            </a:r>
            <a:r>
              <a:rPr lang="en-US" sz="4400" dirty="0" smtClean="0">
                <a:latin typeface="Calibri"/>
                <a:cs typeface="Calibri"/>
              </a:rPr>
              <a:t>	        	</a:t>
            </a:r>
            <a:r>
              <a:rPr lang="en-US" sz="4400" i="1" dirty="0" smtClean="0">
                <a:latin typeface="Calibri"/>
                <a:cs typeface="Calibri"/>
              </a:rPr>
              <a:t>(</a:t>
            </a:r>
            <a:r>
              <a:rPr lang="en-US" sz="4400" i="1" dirty="0">
                <a:latin typeface="Calibri"/>
                <a:cs typeface="Calibri"/>
              </a:rPr>
              <a:t>Isaiah </a:t>
            </a:r>
            <a:r>
              <a:rPr lang="en-US" sz="4400" i="1" dirty="0" smtClean="0">
                <a:latin typeface="Calibri"/>
                <a:cs typeface="Calibri"/>
              </a:rPr>
              <a:t>55:1, 6, 7)</a:t>
            </a:r>
            <a:endParaRPr lang="en-US" sz="4400" i="1" dirty="0">
              <a:latin typeface="Calibri"/>
              <a:cs typeface="Calibri"/>
            </a:endParaRPr>
          </a:p>
          <a:p>
            <a:pPr marL="684000" eaLnBrk="1" hangingPunct="1">
              <a:lnSpc>
                <a:spcPct val="90000"/>
              </a:lnSpc>
              <a:spcBef>
                <a:spcPts val="1200"/>
              </a:spcBef>
              <a:tabLst>
                <a:tab pos="1249363" algn="l"/>
              </a:tabLst>
            </a:pPr>
            <a:r>
              <a:rPr lang="en-US" sz="4400" dirty="0">
                <a:latin typeface="Calibri"/>
                <a:cs typeface="Calibri"/>
              </a:rPr>
              <a:t>2. </a:t>
            </a:r>
            <a:r>
              <a:rPr lang="en-US" sz="4400" dirty="0" smtClean="0">
                <a:latin typeface="Calibri"/>
                <a:cs typeface="Calibri"/>
              </a:rPr>
              <a:t>God’s True </a:t>
            </a:r>
            <a:r>
              <a:rPr lang="en-US" sz="4400" b="1" spc="50" dirty="0" smtClean="0">
                <a:latin typeface="Calibri"/>
                <a:cs typeface="Calibri"/>
              </a:rPr>
              <a:t>Fast</a:t>
            </a:r>
            <a:r>
              <a:rPr lang="en-US" sz="4400" dirty="0">
                <a:latin typeface="Calibri"/>
                <a:cs typeface="Calibri"/>
              </a:rPr>
              <a:t>	 </a:t>
            </a:r>
            <a:r>
              <a:rPr lang="en-US" sz="4400" dirty="0" smtClean="0">
                <a:latin typeface="Calibri"/>
                <a:cs typeface="Calibri"/>
              </a:rPr>
              <a:t>	 	 	</a:t>
            </a:r>
            <a:r>
              <a:rPr lang="en-US" sz="4400" i="1" dirty="0">
                <a:latin typeface="Calibri"/>
                <a:cs typeface="Calibri"/>
              </a:rPr>
              <a:t>(Isaiah 58</a:t>
            </a:r>
            <a:r>
              <a:rPr lang="en-US" sz="4400" i="1" dirty="0" smtClean="0">
                <a:latin typeface="Calibri"/>
                <a:cs typeface="Calibri"/>
              </a:rPr>
              <a:t>:6, 7)</a:t>
            </a:r>
            <a:endParaRPr lang="en-US" sz="4400" i="1" dirty="0">
              <a:latin typeface="Calibri"/>
              <a:cs typeface="Calibri"/>
            </a:endParaRPr>
          </a:p>
          <a:p>
            <a:pPr marL="684000" eaLnBrk="1" hangingPunct="1">
              <a:lnSpc>
                <a:spcPct val="90000"/>
              </a:lnSpc>
              <a:spcBef>
                <a:spcPts val="1200"/>
              </a:spcBef>
              <a:tabLst>
                <a:tab pos="508000" algn="l"/>
                <a:tab pos="1249363" algn="l"/>
              </a:tabLst>
            </a:pPr>
            <a:r>
              <a:rPr lang="en-US" sz="4400" dirty="0">
                <a:latin typeface="Calibri"/>
                <a:cs typeface="Calibri"/>
              </a:rPr>
              <a:t>3. </a:t>
            </a:r>
            <a:r>
              <a:rPr lang="en-US" sz="4400" dirty="0" smtClean="0">
                <a:latin typeface="Calibri"/>
                <a:cs typeface="Calibri"/>
              </a:rPr>
              <a:t>God’s Weekly</a:t>
            </a:r>
            <a:r>
              <a:rPr lang="en-US" sz="4400" b="1" dirty="0" smtClean="0">
                <a:latin typeface="Calibri"/>
                <a:cs typeface="Calibri"/>
              </a:rPr>
              <a:t> Sabbath</a:t>
            </a: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(Isaiah 58:13, 14)</a:t>
            </a:r>
            <a:endParaRPr lang="en-US" sz="4400" i="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theme/theme1.xml><?xml version="1.0" encoding="utf-8"?>
<a:theme xmlns:a="http://schemas.openxmlformats.org/drawingml/2006/main" name="•21.1Q-ISAIAH">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•21.1Q-ISAIAH.potx</Template>
  <TotalTime>9739</TotalTime>
  <Words>3799</Words>
  <Application>Microsoft Macintosh PowerPoint</Application>
  <PresentationFormat>On-screen Show (4:3)</PresentationFormat>
  <Paragraphs>183</Paragraphs>
  <Slides>28</Slides>
  <Notes>28</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•21.1Q-ISAIAH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 applicable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ClaRoVicente</dc:creator>
  <cp:lastModifiedBy>Claro Vicente</cp:lastModifiedBy>
  <cp:revision>429</cp:revision>
  <dcterms:created xsi:type="dcterms:W3CDTF">2010-06-30T12:36:04Z</dcterms:created>
  <dcterms:modified xsi:type="dcterms:W3CDTF">2021-03-10T12:05:35Z</dcterms:modified>
</cp:coreProperties>
</file>