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355" r:id="rId3"/>
    <p:sldId id="357" r:id="rId4"/>
    <p:sldId id="359" r:id="rId5"/>
    <p:sldId id="360" r:id="rId6"/>
    <p:sldId id="265" r:id="rId7"/>
    <p:sldId id="268" r:id="rId8"/>
    <p:sldId id="269" r:id="rId9"/>
    <p:sldId id="271" r:id="rId10"/>
    <p:sldId id="272" r:id="rId11"/>
    <p:sldId id="358" r:id="rId12"/>
    <p:sldId id="364" r:id="rId13"/>
    <p:sldId id="362" r:id="rId14"/>
    <p:sldId id="365" r:id="rId15"/>
    <p:sldId id="366" r:id="rId16"/>
    <p:sldId id="276" r:id="rId17"/>
    <p:sldId id="325" r:id="rId18"/>
    <p:sldId id="367" r:id="rId19"/>
    <p:sldId id="363" r:id="rId20"/>
    <p:sldId id="326" r:id="rId21"/>
    <p:sldId id="280" r:id="rId22"/>
    <p:sldId id="368" r:id="rId23"/>
    <p:sldId id="369" r:id="rId24"/>
    <p:sldId id="370" r:id="rId25"/>
    <p:sldId id="371" r:id="rId26"/>
    <p:sldId id="28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80000"/>
    <a:srgbClr val="000000"/>
    <a:srgbClr val="D9D9D9"/>
    <a:srgbClr val="FF00FF"/>
    <a:srgbClr val="FF6FCF"/>
    <a:srgbClr val="00FFFF"/>
    <a:srgbClr val="CCCCCC"/>
    <a:srgbClr val="CEC94C"/>
    <a:srgbClr val="66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62011" autoAdjust="0"/>
  </p:normalViewPr>
  <p:slideViewPr>
    <p:cSldViewPr>
      <p:cViewPr>
        <p:scale>
          <a:sx n="50" d="100"/>
          <a:sy n="50" d="100"/>
        </p:scale>
        <p:origin x="-1528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B31219-3696-164D-A0A2-74CDA31DA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F71D74AE-2463-B04D-94DC-C89D8D8A100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4D27908-EC63-CA48-A4A4-351CBA68A51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1.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Balisa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Tawag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Jonas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anak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Amitai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nagsasabi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Bumangon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pumaroon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Ninive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malaking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lunsod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laban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sapagkat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kasamaan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umabot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.”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Jonas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bumangon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tumakas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patungo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Tarsis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harapan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”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Jonas 1:1-3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Pagtakas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 Jonas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matagumpay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misyonero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Isa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urung-sulong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kahiman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pasimula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Sa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halip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pasanin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pamatok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matuklasan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sarili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pamatok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madaling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dalhin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magaan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nagpasya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hanapin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sarili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kapahingahan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,”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iyo’y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pamamagitan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pagtakbo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kabilang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direksiyon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mula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kung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siya’y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tinatawag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pupuntahan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kasaysayan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arkeolohiya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nagdokumento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kalupitan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Bagong-Asirianong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nakatataas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panginoon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nangibabaw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matandang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Malapit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Silangan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panahon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naglingkod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Israel. ¶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pinapapunta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pinakapuso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imperyo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?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Nakapagtataka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ayaw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pumunta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Jonas?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Tinatakbuhan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?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Nagawa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mo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ito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?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Tatlong-araw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Kapahingahan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Hindi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walang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problema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pagtakas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mula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maiksing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pahinga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”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nagambala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may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himalang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namagitan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pamamagitan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unos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Mula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matubig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libingan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nailigtas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nag-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upang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iligtas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Jonas. </a:t>
            </a:r>
            <a:endParaRPr lang="en-PH" sz="1200" kern="1200" dirty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Kaya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lamang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masumpungan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sarili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puwersadong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tatlong-araw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pahinga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malaking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natanto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kung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gaano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napakadepende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¶ Kung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minsan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kailangan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madala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lugar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wala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tayong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masasandigan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anumang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maiaalok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daigdig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upang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matanto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Jesus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talagang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kailangan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PH" sz="1200" kern="1200" dirty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A7207466-80D7-1E44-BC01-24A3DB7270AA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"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Iyong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Banal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Templo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.”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Jonas,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panalangin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titingin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Iyong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banal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templo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templo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dapat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sentrong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punto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panalangin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pangkalahatan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Iisa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lamang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lugar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Lumang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Tipan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kung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masusumpungan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Gayunma’y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nagsasalita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tungkol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makalangit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santuwaryo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(Jonas 2:7)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umiiral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naroroon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kaligtasang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iniaalok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PH" sz="1200" kern="1200" dirty="0" smtClean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8BAD06F-B0AD-FD42-ACAC-D872CA5AE634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2.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Balisa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Pangalawang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Tawag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dumating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Jonas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ikalawang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pagkakataon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="0" baseline="0" dirty="0" smtClean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Bumangon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pumaroon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Ninive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....’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sumigaw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 ‘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Apatnapung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araw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pa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Ninive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mawawasak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!’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mamamayan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Ninive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sumampalataya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nagpahayag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ayuno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.... Nang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makita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kanilang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ginawa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,...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nagbago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isip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.... ¶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iyon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ipinagdamdam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labis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Jonas at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siya’y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dirty="0" err="1" smtClean="0">
                <a:latin typeface="Arial" charset="0"/>
                <a:ea typeface="ＭＳ Ｐゴシック" charset="0"/>
                <a:cs typeface="ＭＳ Ｐゴシック" charset="0"/>
              </a:rPr>
              <a:t>nagalit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PH" sz="1200" b="0" i="1" u="none" strike="noStrike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”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 (Jonas 3:1,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2, 4, 5; 4:1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PH" sz="1200" b="0" i="0" u="none" strike="noStrike" kern="1200" dirty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E6E0D58-1710-2F43-A54F-0362945B5EC4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Naisagawa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Misyon</a:t>
            </a:r>
            <a:r>
              <a:rPr lang="en-US" altLang="ja-JP" b="1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Iprinoklama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mensahe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: “ 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Apatnapung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araw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pa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Ninive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mawawasak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!’ ”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mensahe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tumama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handang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tumanggap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naniwala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Nineve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utos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idineklara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Lahat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kailangang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mag-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ayuno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magdalamhati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Bumaba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mula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trono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naupo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alikabok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lupa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napakahalagang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simbolikong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pagkilos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PH" sz="1200" kern="1200" dirty="0" smtClean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E6E0D58-1710-2F43-A54F-0362945B5EC4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Samantalang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nangangaral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Banal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Espiritu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maaaring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gumagawang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mabuti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puso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taga-Nineve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Buong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kataka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-taka,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mismong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naranasan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sarli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biyaya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nag-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aakalang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biyaya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napaka-eksklusibo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iilan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lamang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oportunidad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makahimlay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rito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PH" sz="1200" kern="1200" dirty="0" smtClean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endParaRPr lang="en-PH" sz="1200" kern="1200" dirty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5E6E0D58-1710-2F43-A54F-0362945B5EC4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Galit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Balisang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Misyonero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Nagpapasimula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galit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dahil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misyon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pag-abot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napaka-tagumpay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Nag-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aalala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tungkol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pagiging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katawa-tawa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Pinayagan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pag-iisip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manahan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posibilidad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maituring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bulaang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propeta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</a:t>
            </a:r>
            <a:r>
              <a:rPr lang="en-PH" dirty="0" smtClean="0">
                <a:effectLst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Narito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katunayan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tunay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tagasunod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kahit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propeta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—ay may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paglago’t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pananagumpay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pang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gagawain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PH" sz="1200" kern="1200" dirty="0" smtClean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>
            <a:extLst>
              <a:ext uri="{FF2B5EF4-FFF2-40B4-BE49-F238E27FC236}">
                <a16:creationId xmlns="" xmlns:a16="http://schemas.microsoft.com/office/drawing/2014/main" id="{553B1624-60D2-3E4D-B07F-7710A8CB09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9pPr>
          </a:lstStyle>
          <a:p>
            <a:fld id="{8C08BC00-87E0-4943-9090-74D3C452EAA3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E3743254-CC55-814E-97B4-E527D8936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7FF2409-7BD4-B242-8352-58E0A0149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1E1F5E1C-72CF-0542-B23A-D6375333DFA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3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Relasyon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Tawag</a:t>
            </a:r>
            <a:r>
              <a:rPr lang="en-US" b="1" dirty="0" smtClean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0" dirty="0" smtClean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Ngunit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patatagin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kabanal-banalang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pananampalataya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manalangin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Espiritu Santo;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ingatan</a:t>
            </a:r>
            <a:r>
              <a:rPr lang="en-US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sarili</a:t>
            </a:r>
            <a:r>
              <a:rPr lang="en-US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u="sng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pag-ibig</a:t>
            </a:r>
            <a:r>
              <a:rPr lang="en-US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u="none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hintayin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habag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Panginoong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Jesu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-Cristo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tungo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walang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hanggan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¶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nag-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aalinlangan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kahabagan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iligtas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u="sng" dirty="0" err="1" smtClean="0">
                <a:latin typeface="Arial" charset="0"/>
                <a:ea typeface="ＭＳ Ｐゴシック" charset="0"/>
                <a:cs typeface="ＭＳ Ｐゴシック" charset="0"/>
              </a:rPr>
              <a:t>agawin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ninyo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apoy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; at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iba’y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inyong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kahabagan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...”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(Judas 20-23).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Salubungang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Daan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salaysay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tinugis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atubiling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propeta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dahil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kailangan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paglalakbay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misyonero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patungong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Nineve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kailangan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taga-Nineve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marinig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mensahe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misyonero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PH" sz="1200" kern="1200" dirty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Sinasabi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Judas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talatang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21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ingatan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ninyo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inyong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sarili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pag-ibig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inyong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hintayin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habag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Panginoong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Jesu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-Cristo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tungo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buhay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walang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hanggan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.” 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personal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maranasan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pag-ibig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biyaya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minsanang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pangyayari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tiyak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paraan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upang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“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ingatan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ninyo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inyong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sarili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pag-ibig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"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pag-abot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ibang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PH" sz="1200" kern="1200" dirty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Tinawag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upang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pumunta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Nineve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dahil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marahil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gumugol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maraming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panahon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pag-iisip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tungkol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relasyon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Asiriano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bago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itong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partikular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tawag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Marahil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alam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ayaw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ngunit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marahil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wala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ideya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kung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gaanong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kinamumuhan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sukdulang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gagawin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upang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maiwasan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</a:t>
            </a:r>
            <a:r>
              <a:rPr lang="en-PH" dirty="0" smtClean="0">
                <a:effectLst/>
              </a:rPr>
              <a:t>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Hindi pa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natutunan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umibig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paano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umiibig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¶ 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Tinawag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upang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pumunta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Nineveh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dahil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iniibig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taga-Nineve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sila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kaharian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¶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Subalit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tinatawag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din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dahil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iniibig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F077982-C2CA-104E-84F6-0CAFE560E812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Gusto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lumago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samantalang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magkasama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gumagawa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¶ Gusto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masumpungan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tunay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kapahingahan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dumarating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lamang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pamamagitan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pagiging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nagliligtas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relasyon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pamamagitan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paggawa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kalooban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kabilang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-abot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iba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nagtuturo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pananampalataya’t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pag-asang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mayroon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40F2854A-3D9B-BE40-B9F6-C97B8995E8FC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Huling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Pananalita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b="1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naibigay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sagutin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pinagkatiwalaan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mabigat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responsibilidad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gayunman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nag-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atas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humayo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nabigyang-lakas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Kanyang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lingkod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napagkalooban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tagumpay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...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Gayunman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oras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kawalang-pag-asa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hindi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iniwan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Panginoon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Sa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pamamagitan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serye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pagsubok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di-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karaniwang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kalinga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kompiyansa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propeta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Diyos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...ay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muling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binuhay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.”—</a:t>
            </a:r>
            <a:r>
              <a:rPr lang="en-US" sz="1200" i="1" cap="small" dirty="0" smtClean="0">
                <a:latin typeface="+mn-lt"/>
                <a:cs typeface="Times New Roman" panose="02020603050405020304" pitchFamily="18" charset="0"/>
              </a:rPr>
              <a:t>Prophets and </a:t>
            </a:r>
            <a:r>
              <a:rPr lang="en-US" sz="1200" i="1" cap="small" smtClean="0">
                <a:latin typeface="+mn-lt"/>
                <a:cs typeface="Times New Roman" panose="02020603050405020304" pitchFamily="18" charset="0"/>
              </a:rPr>
              <a:t>Kings </a:t>
            </a:r>
            <a:r>
              <a:rPr lang="en-US" sz="1200" smtClean="0">
                <a:latin typeface="+mn-lt"/>
                <a:cs typeface="Times New Roman" panose="02020603050405020304" pitchFamily="18" charset="0"/>
              </a:rPr>
              <a:t>266.</a:t>
            </a:r>
            <a:r>
              <a:rPr lang="en-PH" smtClean="0">
                <a:effectLst/>
                <a:latin typeface="+mn-lt"/>
              </a:rPr>
              <a:t> </a:t>
            </a:r>
            <a:endParaRPr lang="en-US" b="0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DDFD673B-5738-E841-BBC9-4BA789D5799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Kapahingahan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Kay Cristo.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9021913F-170F-2E49-B0A6-AD664C19AAA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Panglabindalawang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46D5032-9B57-7F48-A889-62F94A33F229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Ang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Mithiin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“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Kapahingahan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kay Cristo ay ang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susi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uri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ipinapangako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Jesus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Kanyang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tagasunod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: ‘Ang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magnanakaw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ay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dumarating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lamang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magnakaw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pumatay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pumuksa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Ako’y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pumarito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upang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sila’y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at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magkaroon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may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kasaganaan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’ ” (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Juan 10:10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). ¶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Samantalang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pinag-aaralan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natin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lingguhang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liksyon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ating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tandaang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lumapit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at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magpahinga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Kanya.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0E7A0257-4B36-314F-A1E2-78A8CBF88EA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Balisang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Propeta</a:t>
            </a:r>
            <a:endParaRPr lang="en-PH" sz="1200" b="1" kern="1200" dirty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660ABF7F-1B33-D241-82A4-5EEF122DB81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Susing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Talata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b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“ ‘Hindi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ako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manghihinayang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Ninive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malaking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lunsod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iyon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may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mahigit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isandaan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dalawampung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libong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katao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hindi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nalalaman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kung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alin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kanilang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kamay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kanan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o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kaliwa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at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mayroon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ding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maraming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hayop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?’ ”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(Jonas 4:11)</a:t>
            </a:r>
            <a:r>
              <a:rPr lang="en-US" i="1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264F3CEB-DF60-C54B-A8B4-37627484C02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Panimulang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Salita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halimbawa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wala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kapahingahan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wala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kapayapaan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—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kahit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puntong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humihiyaw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“ ‘Kaya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ngayon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</a:t>
            </a:r>
            <a:r>
              <a:rPr lang="en-US" sz="1200" kern="1200" cap="small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anginoon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ipinapakiusap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kunin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aking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buhay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sapagkat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mabuti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pa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akin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mamatay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kaysa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mabuhay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’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”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(Jonas 4:3).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Sinabi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Jesus: ¶ “ 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mga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Ninive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tatayo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paghuhukom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kasama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lahing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hahatulan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sapagkat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nagsisi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pangangaral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Jonas; at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masdan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ninyo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, may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isang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higit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dakila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kaysa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kay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Jonas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narito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’ ”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(Mateo 12:41)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. </a:t>
            </a:r>
            <a:endParaRPr lang="en-PH" sz="1200" kern="1200" dirty="0" smtClean="0">
              <a:solidFill>
                <a:schemeClr val="tx1"/>
              </a:solidFill>
              <a:effectLst/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  <a:p>
            <a:pPr eaLnBrk="1" hangingPunct="1"/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i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fld id="{398B2642-3988-B146-AFCB-5EF537D5E8F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1.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Balisa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(Jonas 1:1-3</a:t>
            </a:r>
            <a:r>
              <a:rPr lang="de-DE" i="1" baseline="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2.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Balisa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Pangalawang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(Jonas 3:1,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 2, 5, 10; 4:1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3.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Mga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Relasyon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Tawag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1" dirty="0" smtClean="0">
                <a:latin typeface="Arial" charset="0"/>
                <a:ea typeface="ＭＳ Ｐゴシック" charset="0"/>
                <a:cs typeface="ＭＳ Ｐゴシック" charset="0"/>
              </a:rPr>
              <a:t>(Judas 20-23</a:t>
            </a:r>
            <a:r>
              <a:rPr lang="en-US" i="1" baseline="0" dirty="0" smtClean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endParaRPr lang="en-US" i="1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20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7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7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555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4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5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281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09600" y="561280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pic>
        <p:nvPicPr>
          <p:cNvPr id="1027" name="Picture 8" descr="crv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over 3.jpg">
            <a:extLst>
              <a:ext uri="{FF2B5EF4-FFF2-40B4-BE49-F238E27FC236}">
                <a16:creationId xmlns="" xmlns:a16="http://schemas.microsoft.com/office/drawing/2014/main" id="{A9F0697D-72E6-AE49-973B-DDC8B2CAB2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66" y="16084"/>
            <a:ext cx="773374" cy="10492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7850" y="2161158"/>
            <a:ext cx="22923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9050" y="3456558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2068" name="Picture 20" descr="Untitled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0400" y="3837558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sp>
        <p:nvSpPr>
          <p:cNvPr id="14341" name="Text Box 22"/>
          <p:cNvSpPr txBox="1">
            <a:spLocks noChangeArrowheads="1"/>
          </p:cNvSpPr>
          <p:nvPr/>
        </p:nvSpPr>
        <p:spPr bwMode="auto">
          <a:xfrm>
            <a:off x="0" y="5517232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 err="1">
                <a:latin typeface="+mn-lt"/>
                <a:cs typeface="Calibri"/>
              </a:rPr>
              <a:t>powerpoint</a:t>
            </a:r>
            <a:r>
              <a:rPr lang="en-US" sz="2400" dirty="0">
                <a:latin typeface="+mn-lt"/>
                <a:cs typeface="Calibri"/>
              </a:rPr>
              <a:t> presentation designed by </a:t>
            </a:r>
            <a:r>
              <a:rPr lang="en-US" sz="2400" dirty="0" err="1">
                <a:latin typeface="+mn-lt"/>
                <a:cs typeface="Calibri"/>
              </a:rPr>
              <a:t>claro</a:t>
            </a:r>
            <a:r>
              <a:rPr lang="en-US" sz="2400" dirty="0">
                <a:latin typeface="+mn-lt"/>
                <a:cs typeface="Calibri"/>
              </a:rPr>
              <a:t> </a:t>
            </a:r>
            <a:r>
              <a:rPr lang="en-US" sz="2400" dirty="0" err="1">
                <a:latin typeface="+mn-lt"/>
                <a:cs typeface="Calibri"/>
              </a:rPr>
              <a:t>ruiz</a:t>
            </a:r>
            <a:r>
              <a:rPr lang="en-US" sz="2400" dirty="0">
                <a:latin typeface="+mn-lt"/>
                <a:cs typeface="Calibri"/>
              </a:rPr>
              <a:t> </a:t>
            </a:r>
            <a:r>
              <a:rPr lang="en-US" sz="2400" dirty="0" err="1">
                <a:latin typeface="+mn-lt"/>
                <a:cs typeface="Calibri"/>
              </a:rPr>
              <a:t>vicente</a:t>
            </a:r>
            <a:endParaRPr lang="en-US" sz="2400" dirty="0">
              <a:latin typeface="+mn-lt"/>
              <a:cs typeface="Calibri"/>
            </a:endParaRPr>
          </a:p>
          <a:p>
            <a:pPr algn="ctr"/>
            <a:r>
              <a:rPr lang="en-US" sz="2800" dirty="0">
                <a:latin typeface="+mn-lt"/>
                <a:cs typeface="Calibri"/>
              </a:rPr>
              <a:t>http://</a:t>
            </a:r>
            <a:r>
              <a:rPr lang="en-US" sz="2800" dirty="0" err="1">
                <a:latin typeface="+mn-lt"/>
                <a:cs typeface="Calibri"/>
              </a:rPr>
              <a:t>clarovicente.weebly.com</a:t>
            </a:r>
            <a:endParaRPr lang="en-US" sz="2800" dirty="0">
              <a:solidFill>
                <a:srgbClr val="808080"/>
              </a:solidFill>
              <a:latin typeface="+mn-lt"/>
              <a:cs typeface="Calibri"/>
            </a:endParaRPr>
          </a:p>
        </p:txBody>
      </p:sp>
      <p:sp>
        <p:nvSpPr>
          <p:cNvPr id="14342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0" y="228600"/>
            <a:ext cx="9143999" cy="10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 • Aug • Sep 2021</a:t>
            </a:r>
          </a:p>
        </p:txBody>
      </p:sp>
      <p:pic>
        <p:nvPicPr>
          <p:cNvPr id="9" name="Picture 8" descr="CRV30Dec20_414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2" y="1898831"/>
            <a:ext cx="1224136" cy="1530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91680" y="6484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Call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046926"/>
            <a:ext cx="5904656" cy="33262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547664" y="1988840"/>
            <a:ext cx="6048672" cy="34563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41530"/>
            <a:ext cx="9144000" cy="55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</a:pPr>
            <a:r>
              <a:rPr lang="mr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Jonah </a:t>
            </a:r>
            <a:r>
              <a:rPr lang="mr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1:1-</a:t>
            </a:r>
            <a:r>
              <a:rPr lang="mr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tabLst/>
            </a:pPr>
            <a:r>
              <a:rPr lang="en-US" b="1" dirty="0" smtClean="0">
                <a:latin typeface="+mn-lt"/>
                <a:cs typeface="Calibri"/>
              </a:rPr>
              <a:t>“</a:t>
            </a:r>
            <a:r>
              <a:rPr lang="en-US" b="1" spc="50" dirty="0">
                <a:latin typeface="+mn-lt"/>
                <a:cs typeface="Calibri"/>
              </a:rPr>
              <a:t>Now the word </a:t>
            </a:r>
            <a:r>
              <a:rPr lang="en-US" dirty="0" smtClean="0">
                <a:latin typeface="+mn-lt"/>
                <a:cs typeface="Calibri"/>
              </a:rPr>
              <a:t>of </a:t>
            </a:r>
            <a:r>
              <a:rPr lang="en-US" dirty="0">
                <a:latin typeface="+mn-lt"/>
                <a:cs typeface="Calibri"/>
              </a:rPr>
              <a:t>the Lord came to Jonah the son of </a:t>
            </a:r>
            <a:r>
              <a:rPr lang="en-US" dirty="0" err="1">
                <a:latin typeface="+mn-lt"/>
                <a:cs typeface="Calibri"/>
              </a:rPr>
              <a:t>Amittai</a:t>
            </a:r>
            <a:r>
              <a:rPr lang="en-US" dirty="0">
                <a:latin typeface="+mn-lt"/>
                <a:cs typeface="Calibri"/>
              </a:rPr>
              <a:t>, </a:t>
            </a:r>
            <a:r>
              <a:rPr lang="en-US" dirty="0" smtClean="0">
                <a:latin typeface="+mn-lt"/>
                <a:cs typeface="Calibri"/>
              </a:rPr>
              <a:t>saying,  “</a:t>
            </a:r>
            <a:r>
              <a:rPr lang="en-US" dirty="0">
                <a:latin typeface="+mn-lt"/>
                <a:cs typeface="Calibri"/>
              </a:rPr>
              <a:t>Arise, go to Nineveh, that great city, and cry out against it; for their wickedness has come up before Me.” </a:t>
            </a:r>
            <a:endParaRPr lang="en-US" dirty="0" smtClean="0">
              <a:latin typeface="+mn-lt"/>
              <a:cs typeface="Calibri"/>
            </a:endParaRPr>
          </a:p>
          <a:p>
            <a:pPr algn="ctr" eaLnBrk="1" hangingPunct="1">
              <a:spcBef>
                <a:spcPts val="0"/>
              </a:spcBef>
              <a:tabLst/>
            </a:pPr>
            <a:endParaRPr lang="en-US" dirty="0">
              <a:latin typeface="+mn-lt"/>
              <a:cs typeface="Calibri"/>
            </a:endParaRPr>
          </a:p>
          <a:p>
            <a:pPr algn="ctr" eaLnBrk="1" hangingPunct="1">
              <a:spcBef>
                <a:spcPts val="0"/>
              </a:spcBef>
              <a:tabLst/>
            </a:pPr>
            <a:r>
              <a:rPr lang="en-US" dirty="0" smtClean="0">
                <a:latin typeface="+mn-lt"/>
                <a:cs typeface="Calibri"/>
              </a:rPr>
              <a:t>But </a:t>
            </a:r>
            <a:r>
              <a:rPr lang="en-US" dirty="0">
                <a:latin typeface="+mn-lt"/>
                <a:cs typeface="Calibri"/>
              </a:rPr>
              <a:t>Jonah arose to flee to </a:t>
            </a:r>
            <a:r>
              <a:rPr lang="en-US" dirty="0" err="1">
                <a:latin typeface="+mn-lt"/>
                <a:cs typeface="Calibri"/>
              </a:rPr>
              <a:t>Tarshish</a:t>
            </a:r>
            <a:r>
              <a:rPr lang="en-US" dirty="0">
                <a:latin typeface="+mn-lt"/>
                <a:cs typeface="Calibri"/>
              </a:rPr>
              <a:t> from the presence of the Lord</a:t>
            </a:r>
            <a:r>
              <a:rPr lang="en-US" dirty="0" smtClean="0">
                <a:latin typeface="+mn-lt"/>
                <a:cs typeface="Calibri"/>
              </a:rPr>
              <a:t>.</a:t>
            </a:r>
            <a:r>
              <a:rPr lang="en-US" altLang="ja-JP" dirty="0" smtClean="0">
                <a:latin typeface="+mn-lt"/>
                <a:cs typeface="Calibri"/>
              </a:rPr>
              <a:t>”</a:t>
            </a:r>
            <a:endParaRPr lang="en-US" dirty="0">
              <a:solidFill>
                <a:srgbClr val="C0C0C0"/>
              </a:solidFill>
              <a:latin typeface="+mn-lt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animBg="1"/>
      <p:bldP spid="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-1983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550350"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Call  </a:t>
            </a:r>
          </a:p>
          <a:p>
            <a:pPr marL="36000" indent="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1531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b="1" spc="50" dirty="0">
                <a:latin typeface="+mn-lt"/>
                <a:ea typeface="Helvetica CY" charset="0"/>
                <a:cs typeface="Calibri"/>
              </a:rPr>
              <a:t>Jonah was </a:t>
            </a:r>
            <a:r>
              <a:rPr lang="en-US" b="1" spc="50" dirty="0" smtClean="0">
                <a:latin typeface="+mn-lt"/>
                <a:ea typeface="Helvetica CY" charset="0"/>
                <a:cs typeface="Calibri"/>
              </a:rPr>
              <a:t>a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successful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missionary.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He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also was a very reluctant one, at least at first.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Instead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of taking God’s yoke upon his shoulders and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disco-</a:t>
            </a:r>
            <a:r>
              <a:rPr lang="en-US" dirty="0" err="1" smtClean="0">
                <a:latin typeface="+mn-lt"/>
                <a:ea typeface="Helvetica CY" charset="0"/>
                <a:cs typeface="Calibri"/>
              </a:rPr>
              <a:t>vering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for himself that His yoke is easy and His burden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light,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Jonah decided to find his own “rest,” and that was by running in the opposite direction from where God was calling him to go.</a:t>
            </a:r>
          </a:p>
        </p:txBody>
      </p:sp>
    </p:spTree>
    <p:extLst>
      <p:ext uri="{BB962C8B-B14F-4D97-AF65-F5344CB8AC3E}">
        <p14:creationId xmlns:p14="http://schemas.microsoft.com/office/powerpoint/2010/main" val="326949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-1983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550350"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Call  </a:t>
            </a:r>
          </a:p>
          <a:p>
            <a:pPr marL="36000" indent="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Running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8106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>
                <a:latin typeface="+mn-lt"/>
                <a:ea typeface="Helvetica CY" charset="0"/>
                <a:cs typeface="Calibri"/>
              </a:rPr>
              <a:t>Historical and archaeological records document the cruelty of the Neo-Assyrian overlords who dominated the ancient Near East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at the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time that Jonah ministered in Israel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.</a:t>
            </a:r>
          </a:p>
          <a:p>
            <a:pPr algn="ctr" eaLnBrk="1" hangingPunct="1">
              <a:tabLst/>
            </a:pPr>
            <a:r>
              <a:rPr lang="en-US" dirty="0">
                <a:latin typeface="+mn-lt"/>
                <a:ea typeface="Helvetica CY" charset="0"/>
                <a:cs typeface="Calibri"/>
              </a:rPr>
              <a:t>And God was sending Jonah into the very heart of that empire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? Is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it any wonder that Jonah didn’t want to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go?</a:t>
            </a:r>
          </a:p>
          <a:p>
            <a:pPr algn="ctr" eaLnBrk="1" hangingPunct="1">
              <a:tabLst/>
            </a:pPr>
            <a:r>
              <a:rPr lang="en-US" u="sng" dirty="0" smtClean="0">
                <a:latin typeface="+mn-lt"/>
                <a:ea typeface="Helvetica CY" charset="0"/>
                <a:cs typeface="Calibri"/>
              </a:rPr>
              <a:t>Fleeing</a:t>
            </a:r>
            <a:r>
              <a:rPr lang="en-US" spc="-300" dirty="0" smtClean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50" dirty="0">
                <a:latin typeface="+mn-lt"/>
                <a:ea typeface="Helvetica CY" charset="0"/>
                <a:cs typeface="Calibri"/>
              </a:rPr>
              <a:t>from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God?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Have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u="sng" spc="-100" dirty="0">
                <a:latin typeface="+mn-lt"/>
                <a:ea typeface="Helvetica CY" charset="0"/>
                <a:cs typeface="Calibri"/>
              </a:rPr>
              <a:t>you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 smtClean="0">
                <a:latin typeface="+mn-lt"/>
                <a:ea typeface="Helvetica CY" charset="0"/>
                <a:cs typeface="Calibri"/>
              </a:rPr>
              <a:t>done</a:t>
            </a:r>
            <a:r>
              <a:rPr lang="en-US" spc="-300" dirty="0" smtClean="0">
                <a:latin typeface="+mn-lt"/>
                <a:ea typeface="Helvetica CY" charset="0"/>
                <a:cs typeface="Calibri"/>
              </a:rPr>
              <a:t>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that</a:t>
            </a:r>
            <a:r>
              <a:rPr lang="en-US" spc="-100" dirty="0" smtClean="0">
                <a:latin typeface="+mn-lt"/>
                <a:ea typeface="Helvetica CY" charset="0"/>
                <a:cs typeface="Calibri"/>
              </a:rPr>
              <a:t>?</a:t>
            </a:r>
            <a:endParaRPr lang="en-US" spc="-100" dirty="0">
              <a:latin typeface="+mn-lt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076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-1983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550350"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Call  </a:t>
            </a:r>
          </a:p>
          <a:p>
            <a:pPr marL="36000" indent="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Three-Day Rest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404059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>
                <a:latin typeface="+mn-lt"/>
                <a:ea typeface="Helvetica CY" charset="0"/>
                <a:cs typeface="Calibri"/>
              </a:rPr>
              <a:t>Jonah’s flight from God was not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without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problems. His short-lived “rest” was disturbed when God miraculously intervened with the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storm.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Jonah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was saved from a watery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grave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by God, who ordered a fish to save Jonah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.</a:t>
            </a:r>
            <a:endParaRPr lang="en-US" dirty="0">
              <a:latin typeface="+mn-lt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036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-1983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550350">
              <a:buAutoNum type="arabicPeriod"/>
            </a:pP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Call  </a:t>
            </a:r>
          </a:p>
          <a:p>
            <a:pPr marL="36000" indent="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Three-Day Rest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1531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>
                <a:latin typeface="+mn-lt"/>
                <a:ea typeface="Helvetica CY" charset="0"/>
                <a:cs typeface="Calibri"/>
              </a:rPr>
              <a:t>I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t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was only when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Jonah found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himself in a forced three-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day rest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in the stomach of the big fish that he realized how very dependent he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was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on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God.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Sometimes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we have to be brought to the place where we don’t have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anything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that this world offers to lean on in order to realize that Jesus is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who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we really need.</a:t>
            </a:r>
          </a:p>
        </p:txBody>
      </p:sp>
    </p:spTree>
    <p:extLst>
      <p:ext uri="{BB962C8B-B14F-4D97-AF65-F5344CB8AC3E}">
        <p14:creationId xmlns:p14="http://schemas.microsoft.com/office/powerpoint/2010/main" val="219454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-1983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 indent="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Three-Day Rest</a:t>
            </a:r>
          </a:p>
          <a:p>
            <a:pPr marL="36000" indent="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“Your Holy Temple”</a:t>
            </a:r>
            <a:endParaRPr lang="en-US" sz="3200" b="1" spc="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1531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>
                <a:latin typeface="+mn-lt"/>
                <a:ea typeface="Helvetica CY" charset="0"/>
                <a:cs typeface="Calibri"/>
              </a:rPr>
              <a:t>Jonah, in his prayer,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would look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toward “Your holy temple.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” The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temple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should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be the central point of prayer in general.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There is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only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one place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in the Old Testament where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God can be found. </a:t>
            </a:r>
            <a:endParaRPr lang="en-US" dirty="0" smtClean="0">
              <a:latin typeface="+mn-lt"/>
              <a:ea typeface="Helvetica CY" charset="0"/>
              <a:cs typeface="Calibri"/>
            </a:endParaRP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 Yet, he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was talking about the heavenly sanctuary (Jon. 2:7). That’s where his hope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existed</a:t>
            </a:r>
            <a:r>
              <a:rPr lang="en-US" dirty="0">
                <a:latin typeface="+mn-lt"/>
                <a:ea typeface="Helvetica CY" charset="0"/>
                <a:cs typeface="Calibri"/>
              </a:rPr>
              <a:t>;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where God and the salvation He offers truly come from.</a:t>
            </a:r>
          </a:p>
        </p:txBody>
      </p:sp>
    </p:spTree>
    <p:extLst>
      <p:ext uri="{BB962C8B-B14F-4D97-AF65-F5344CB8AC3E}">
        <p14:creationId xmlns:p14="http://schemas.microsoft.com/office/powerpoint/2010/main" val="1710173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6015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Restless Prophet</a:t>
            </a:r>
          </a:p>
          <a:p>
            <a:pPr marL="3600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Restless in the Second </a:t>
            </a:r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916832"/>
            <a:ext cx="6480720" cy="3645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331640" y="1916832"/>
            <a:ext cx="6768752" cy="36724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124744"/>
            <a:ext cx="9144000" cy="58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4400"/>
              </a:lnSpc>
              <a:spcBef>
                <a:spcPts val="600"/>
              </a:spcBef>
            </a:pPr>
            <a:r>
              <a:rPr lang="mr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Jonah </a:t>
            </a:r>
            <a:r>
              <a:rPr lang="mr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3:1, 2,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mr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mr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10; 4:</a:t>
            </a:r>
            <a:r>
              <a:rPr lang="mr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NKJV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4400"/>
              </a:lnSpc>
              <a:spcBef>
                <a:spcPts val="600"/>
              </a:spcBef>
              <a:tabLst/>
            </a:pPr>
            <a:r>
              <a:rPr lang="en-US" b="1" dirty="0" smtClean="0">
                <a:latin typeface="+mn-lt"/>
                <a:cs typeface="Calibri" panose="020F0502020204030204" pitchFamily="34" charset="0"/>
              </a:rPr>
              <a:t>“</a:t>
            </a:r>
            <a:r>
              <a:rPr lang="en-US" b="1" spc="50" dirty="0">
                <a:latin typeface="+mn-lt"/>
                <a:cs typeface="Calibri" panose="020F0502020204030204" pitchFamily="34" charset="0"/>
              </a:rPr>
              <a:t>Now the word </a:t>
            </a:r>
            <a:r>
              <a:rPr lang="en-US" spc="-100" dirty="0" smtClean="0">
                <a:latin typeface="+mn-lt"/>
                <a:cs typeface="Calibri" panose="020F0502020204030204" pitchFamily="34" charset="0"/>
              </a:rPr>
              <a:t>of </a:t>
            </a:r>
            <a:r>
              <a:rPr lang="en-US" spc="-100" dirty="0">
                <a:latin typeface="+mn-lt"/>
                <a:cs typeface="Calibri" panose="020F0502020204030204" pitchFamily="34" charset="0"/>
              </a:rPr>
              <a:t>the Lord came to Jonah the second </a:t>
            </a:r>
            <a:r>
              <a:rPr lang="en-US" spc="-100" dirty="0" smtClean="0">
                <a:latin typeface="+mn-lt"/>
                <a:cs typeface="Calibri" panose="020F0502020204030204" pitchFamily="34" charset="0"/>
              </a:rPr>
              <a:t>time...‘Arise</a:t>
            </a:r>
            <a:r>
              <a:rPr lang="en-US" spc="-100" dirty="0">
                <a:latin typeface="+mn-lt"/>
                <a:cs typeface="Calibri" panose="020F0502020204030204" pitchFamily="34" charset="0"/>
              </a:rPr>
              <a:t>, go to </a:t>
            </a:r>
            <a:r>
              <a:rPr lang="en-US" spc="-100" dirty="0" smtClean="0">
                <a:latin typeface="+mn-lt"/>
                <a:cs typeface="Calibri" panose="020F0502020204030204" pitchFamily="34" charset="0"/>
              </a:rPr>
              <a:t>Nineveh....’ Then </a:t>
            </a:r>
            <a:r>
              <a:rPr lang="en-US" spc="-100" dirty="0">
                <a:latin typeface="+mn-lt"/>
                <a:cs typeface="Calibri" panose="020F0502020204030204" pitchFamily="34" charset="0"/>
              </a:rPr>
              <a:t>he cried </a:t>
            </a:r>
            <a:r>
              <a:rPr lang="en-US" spc="-100" dirty="0" smtClean="0">
                <a:latin typeface="+mn-lt"/>
                <a:cs typeface="Calibri" panose="020F0502020204030204" pitchFamily="34" charset="0"/>
              </a:rPr>
              <a:t>out...“</a:t>
            </a:r>
            <a:r>
              <a:rPr lang="en-US" spc="-100" dirty="0">
                <a:latin typeface="+mn-lt"/>
                <a:cs typeface="Calibri" panose="020F0502020204030204" pitchFamily="34" charset="0"/>
              </a:rPr>
              <a:t>Yet forty days, and Nineveh shall be overthrown!</a:t>
            </a:r>
            <a:r>
              <a:rPr lang="en-US" spc="-100" dirty="0" smtClean="0">
                <a:latin typeface="+mn-lt"/>
                <a:cs typeface="Calibri" panose="020F0502020204030204" pitchFamily="34" charset="0"/>
              </a:rPr>
              <a:t>” So </a:t>
            </a:r>
            <a:r>
              <a:rPr lang="en-US" spc="-100" dirty="0">
                <a:latin typeface="+mn-lt"/>
                <a:cs typeface="Calibri" panose="020F0502020204030204" pitchFamily="34" charset="0"/>
              </a:rPr>
              <a:t>the people of Nineveh believed </a:t>
            </a:r>
            <a:r>
              <a:rPr lang="en-US" spc="-100" dirty="0" smtClean="0">
                <a:latin typeface="+mn-lt"/>
                <a:cs typeface="Calibri" panose="020F0502020204030204" pitchFamily="34" charset="0"/>
              </a:rPr>
              <a:t>God, proclaimed a fast.... Then God saw their works...and </a:t>
            </a:r>
            <a:r>
              <a:rPr lang="en-US" spc="-100" dirty="0">
                <a:latin typeface="+mn-lt"/>
                <a:cs typeface="Calibri" panose="020F0502020204030204" pitchFamily="34" charset="0"/>
              </a:rPr>
              <a:t>God </a:t>
            </a:r>
            <a:r>
              <a:rPr lang="en-US" spc="-100" dirty="0" smtClean="0">
                <a:latin typeface="+mn-lt"/>
                <a:cs typeface="Calibri" panose="020F0502020204030204" pitchFamily="34" charset="0"/>
              </a:rPr>
              <a:t>relented.... </a:t>
            </a:r>
          </a:p>
          <a:p>
            <a:pPr algn="ctr" eaLnBrk="1" hangingPunct="1">
              <a:lnSpc>
                <a:spcPts val="4400"/>
              </a:lnSpc>
              <a:spcBef>
                <a:spcPts val="0"/>
              </a:spcBef>
              <a:tabLst/>
            </a:pPr>
            <a:r>
              <a:rPr lang="en-US" spc="-100" dirty="0" smtClean="0">
                <a:latin typeface="+mn-lt"/>
                <a:cs typeface="Calibri" panose="020F0502020204030204" pitchFamily="34" charset="0"/>
              </a:rPr>
              <a:t>But </a:t>
            </a:r>
            <a:r>
              <a:rPr lang="en-US" spc="-100" dirty="0">
                <a:latin typeface="+mn-lt"/>
                <a:cs typeface="Calibri" panose="020F0502020204030204" pitchFamily="34" charset="0"/>
              </a:rPr>
              <a:t>it displeased Jonah exceedingly, </a:t>
            </a:r>
            <a:r>
              <a:rPr lang="en-US" spc="-100" dirty="0" smtClean="0">
                <a:latin typeface="+mn-lt"/>
                <a:cs typeface="Calibri" panose="020F0502020204030204" pitchFamily="34" charset="0"/>
              </a:rPr>
              <a:t>            and </a:t>
            </a:r>
            <a:r>
              <a:rPr lang="en-US" spc="-100" dirty="0">
                <a:latin typeface="+mn-lt"/>
                <a:cs typeface="Calibri" panose="020F0502020204030204" pitchFamily="34" charset="0"/>
              </a:rPr>
              <a:t>he became angry.</a:t>
            </a:r>
            <a:endParaRPr lang="en-US" spc="-100" dirty="0">
              <a:solidFill>
                <a:srgbClr val="C0C0C0"/>
              </a:solidFill>
              <a:latin typeface="+mn-lt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7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12335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Second Call </a:t>
            </a:r>
          </a:p>
          <a:p>
            <a:pPr marL="3600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Accomplished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3646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b="1" spc="50" dirty="0">
                <a:latin typeface="+mn-lt"/>
                <a:ea typeface="Helvetica CY" charset="0"/>
                <a:cs typeface="Calibri"/>
              </a:rPr>
              <a:t>Jonah proclaimed </a:t>
            </a:r>
            <a:r>
              <a:rPr lang="en-US" b="1" spc="50" dirty="0" smtClean="0">
                <a:latin typeface="+mn-lt"/>
                <a:ea typeface="Helvetica CY" charset="0"/>
                <a:cs typeface="Calibri"/>
              </a:rPr>
              <a:t>God’s </a:t>
            </a:r>
            <a:r>
              <a:rPr lang="en-US" spc="50" dirty="0" smtClean="0">
                <a:latin typeface="+mn-lt"/>
                <a:ea typeface="Helvetica CY" charset="0"/>
                <a:cs typeface="Calibri"/>
              </a:rPr>
              <a:t>message:   </a:t>
            </a:r>
            <a:r>
              <a:rPr lang="en-US" spc="-150" dirty="0" smtClean="0">
                <a:latin typeface="+mn-lt"/>
                <a:ea typeface="Helvetica CY" charset="0"/>
                <a:cs typeface="Calibri"/>
              </a:rPr>
              <a:t>“</a:t>
            </a:r>
            <a:r>
              <a:rPr lang="en-US" spc="-300" dirty="0" smtClean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50" dirty="0">
                <a:latin typeface="+mn-lt"/>
                <a:ea typeface="Helvetica CY" charset="0"/>
                <a:cs typeface="Calibri"/>
              </a:rPr>
              <a:t>‘Yet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forty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50" dirty="0">
                <a:latin typeface="+mn-lt"/>
                <a:ea typeface="Helvetica CY" charset="0"/>
                <a:cs typeface="Calibri"/>
              </a:rPr>
              <a:t>days,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50" dirty="0">
                <a:latin typeface="+mn-lt"/>
                <a:ea typeface="Helvetica CY" charset="0"/>
                <a:cs typeface="Calibri"/>
              </a:rPr>
              <a:t>and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Nineveh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shall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50" dirty="0">
                <a:latin typeface="+mn-lt"/>
                <a:ea typeface="Helvetica CY" charset="0"/>
                <a:cs typeface="Calibri"/>
              </a:rPr>
              <a:t>be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50" dirty="0" smtClean="0">
                <a:latin typeface="+mn-lt"/>
                <a:ea typeface="Helvetica CY" charset="0"/>
                <a:cs typeface="Calibri"/>
              </a:rPr>
              <a:t>over- </a:t>
            </a:r>
            <a:r>
              <a:rPr lang="en-US" spc="-50" dirty="0" smtClean="0">
                <a:latin typeface="+mn-lt"/>
                <a:ea typeface="Helvetica CY" charset="0"/>
                <a:cs typeface="Calibri"/>
              </a:rPr>
              <a:t>thrown</a:t>
            </a:r>
            <a:r>
              <a:rPr lang="en-US" spc="-50" dirty="0">
                <a:latin typeface="+mn-lt"/>
                <a:ea typeface="Helvetica CY" charset="0"/>
                <a:cs typeface="Calibri"/>
              </a:rPr>
              <a:t>!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’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 smtClean="0">
                <a:latin typeface="+mn-lt"/>
                <a:ea typeface="Helvetica CY" charset="0"/>
                <a:cs typeface="Calibri"/>
              </a:rPr>
              <a:t>”</a:t>
            </a:r>
            <a:r>
              <a:rPr lang="en-US" spc="-300" dirty="0" smtClean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T</a:t>
            </a:r>
            <a:r>
              <a:rPr lang="en-US" spc="-100" dirty="0" smtClean="0">
                <a:latin typeface="+mn-lt"/>
                <a:ea typeface="Helvetica CY" charset="0"/>
                <a:cs typeface="Calibri"/>
              </a:rPr>
              <a:t>he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message </a:t>
            </a:r>
            <a:r>
              <a:rPr lang="en-US" spc="-50" dirty="0">
                <a:latin typeface="+mn-lt"/>
                <a:ea typeface="Helvetica CY" charset="0"/>
                <a:cs typeface="Calibri"/>
              </a:rPr>
              <a:t>fell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 on </a:t>
            </a:r>
            <a:r>
              <a:rPr lang="en-US" spc="-50" dirty="0">
                <a:latin typeface="+mn-lt"/>
                <a:ea typeface="Helvetica CY" charset="0"/>
                <a:cs typeface="Calibri"/>
              </a:rPr>
              <a:t>receptive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ears;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the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people of Nineveh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believed.</a:t>
            </a:r>
            <a:endParaRPr lang="en-US" dirty="0">
              <a:latin typeface="+mn-lt"/>
              <a:ea typeface="Helvetica CY" charset="0"/>
              <a:cs typeface="Calibri"/>
            </a:endParaRP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A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decree was declared by the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king.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Everyone had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to fast and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mourn.     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The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king stepped down from his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    throne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and sat in the dust of the ground, a very important symbolic act.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12335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Second Call </a:t>
            </a:r>
          </a:p>
          <a:p>
            <a:pPr marL="3600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Mission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Accomplished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3646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>
                <a:latin typeface="+mn-lt"/>
                <a:ea typeface="Helvetica CY" charset="0"/>
                <a:cs typeface="Calibri"/>
              </a:rPr>
              <a:t>While Jonah had been preaching, the Holy Spirit must have been hard at work in the hearts of the </a:t>
            </a:r>
            <a:r>
              <a:rPr lang="en-US" dirty="0" err="1">
                <a:latin typeface="+mn-lt"/>
                <a:ea typeface="Helvetica CY" charset="0"/>
                <a:cs typeface="Calibri"/>
              </a:rPr>
              <a:t>Ninevites</a:t>
            </a:r>
            <a:r>
              <a:rPr lang="en-US" dirty="0">
                <a:latin typeface="+mn-lt"/>
                <a:ea typeface="Helvetica CY" charset="0"/>
                <a:cs typeface="Calibri"/>
              </a:rPr>
              <a:t>.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Strangely</a:t>
            </a:r>
            <a:r>
              <a:rPr lang="en-US" dirty="0">
                <a:latin typeface="+mn-lt"/>
                <a:ea typeface="Helvetica CY" charset="0"/>
                <a:cs typeface="Calibri"/>
              </a:rPr>
              <a:t>, Jonah, who had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experienced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God’s grace for himself personally, firsthand, seemed to think that God’s grace was something so exclusive that only some might have opportunity to rest in it.</a:t>
            </a:r>
          </a:p>
        </p:txBody>
      </p:sp>
    </p:spTree>
    <p:extLst>
      <p:ext uri="{BB962C8B-B14F-4D97-AF65-F5344CB8AC3E}">
        <p14:creationId xmlns:p14="http://schemas.microsoft.com/office/powerpoint/2010/main" val="327652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12335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Second Call </a:t>
            </a:r>
          </a:p>
          <a:p>
            <a:pPr marL="3600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Angry, Restless Missionary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>
                <a:latin typeface="+mn-lt"/>
                <a:ea typeface="Helvetica CY" charset="0"/>
                <a:cs typeface="Calibri"/>
              </a:rPr>
              <a:t>Jonah 4 begins with Jonah’s anger toward God because his mission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out-reach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was so successful. Jonah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was </a:t>
            </a:r>
            <a:r>
              <a:rPr lang="en-US" spc="-50" dirty="0">
                <a:latin typeface="+mn-lt"/>
                <a:ea typeface="Helvetica CY" charset="0"/>
                <a:cs typeface="Calibri"/>
              </a:rPr>
              <a:t>worried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about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looking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50" dirty="0" smtClean="0">
                <a:latin typeface="+mn-lt"/>
                <a:ea typeface="Helvetica CY" charset="0"/>
                <a:cs typeface="Calibri"/>
              </a:rPr>
              <a:t>foolish</a:t>
            </a:r>
            <a:r>
              <a:rPr lang="en-US" spc="-300" dirty="0" smtClean="0">
                <a:latin typeface="+mn-lt"/>
                <a:ea typeface="Helvetica CY" charset="0"/>
                <a:cs typeface="Calibri"/>
              </a:rPr>
              <a:t>. </a:t>
            </a:r>
            <a:r>
              <a:rPr lang="en-US" spc="-100" dirty="0" smtClean="0">
                <a:latin typeface="+mn-lt"/>
                <a:ea typeface="Helvetica CY" charset="0"/>
                <a:cs typeface="Calibri"/>
              </a:rPr>
              <a:t>“He</a:t>
            </a:r>
            <a:r>
              <a:rPr lang="en-US" spc="-300" dirty="0" smtClean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allowed </a:t>
            </a:r>
            <a:r>
              <a:rPr lang="en-US" spc="-50" dirty="0">
                <a:latin typeface="+mn-lt"/>
                <a:ea typeface="Helvetica CY" charset="0"/>
                <a:cs typeface="Calibri"/>
              </a:rPr>
              <a:t>his mind to dwell upon the possibility of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his being regarded as a false prophet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.” 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Here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is evidence that true followers of God—even prophets—may have some growing and overcoming yet to do.</a:t>
            </a:r>
          </a:p>
        </p:txBody>
      </p:sp>
    </p:spTree>
    <p:extLst>
      <p:ext uri="{BB962C8B-B14F-4D97-AF65-F5344CB8AC3E}">
        <p14:creationId xmlns:p14="http://schemas.microsoft.com/office/powerpoint/2010/main" val="82823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2">
            <a:extLst>
              <a:ext uri="{FF2B5EF4-FFF2-40B4-BE49-F238E27FC236}">
                <a16:creationId xmlns="" xmlns:a16="http://schemas.microsoft.com/office/drawing/2014/main" id="{BE8CFA01-EE1D-E34D-B66F-DC146E775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33463"/>
            <a:ext cx="82296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3600"/>
              <a:t>DEAR USER </a:t>
            </a:r>
          </a:p>
          <a:p>
            <a:pPr algn="ctr">
              <a:lnSpc>
                <a:spcPct val="110000"/>
              </a:lnSpc>
            </a:pPr>
            <a:r>
              <a:rPr lang="en-US" altLang="en-US" sz="2600"/>
              <a:t>This PowerPoint Show is freely shared to all who may find it beneficial. While intended primarily for personal use, some find it useful for teaching the lesson</a:t>
            </a:r>
          </a:p>
          <a:p>
            <a:pPr algn="ctr">
              <a:lnSpc>
                <a:spcPct val="110000"/>
              </a:lnSpc>
            </a:pPr>
            <a:r>
              <a:rPr lang="en-US" altLang="en-US" sz="2600"/>
              <a:t>in church. </a:t>
            </a:r>
          </a:p>
          <a:p>
            <a:pPr algn="ctr">
              <a:lnSpc>
                <a:spcPct val="110000"/>
              </a:lnSpc>
            </a:pPr>
            <a:r>
              <a:rPr lang="en-US" altLang="en-US" sz="2600"/>
              <a:t>There are those, however, who add illustrations, change background, replace fonts, etc. While their intention may be good, this is not right. Slide #1 says </a:t>
            </a:r>
            <a:r>
              <a:rPr lang="ja-JP" altLang="en-US" sz="2600"/>
              <a:t>“</a:t>
            </a:r>
            <a:r>
              <a:rPr lang="en-US" altLang="ja-JP" sz="2600"/>
              <a:t>designed by claro ruiz vicente.” For honest Christians, it is not necessary for another’s creation to be copyrighted in order to be respected. </a:t>
            </a:r>
          </a:p>
          <a:p>
            <a:pPr algn="ctr">
              <a:lnSpc>
                <a:spcPct val="110000"/>
              </a:lnSpc>
            </a:pPr>
            <a:r>
              <a:rPr lang="en-US" altLang="en-US" sz="2800"/>
              <a:t>PLEASE USE AS IS.</a:t>
            </a:r>
          </a:p>
        </p:txBody>
      </p:sp>
      <p:sp>
        <p:nvSpPr>
          <p:cNvPr id="5122" name="Text Box 4">
            <a:extLst>
              <a:ext uri="{FF2B5EF4-FFF2-40B4-BE49-F238E27FC236}">
                <a16:creationId xmlns="" xmlns:a16="http://schemas.microsoft.com/office/drawing/2014/main" id="{159C892A-3E03-6243-864D-65B0216F9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88"/>
            <a:ext cx="745232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9388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panose="02000503000000020004" pitchFamily="2" charset="0"/>
                <a:ea typeface="ＭＳ Ｐゴシック" panose="020B0600070205080204" pitchFamily="34" charset="-128"/>
              </a:defRPr>
            </a:lvl9pPr>
          </a:lstStyle>
          <a:p>
            <a:pPr marL="71388"/>
            <a:r>
              <a:rPr lang="en-US" altLang="en-US" sz="3200" i="1" dirty="0">
                <a:solidFill>
                  <a:srgbClr val="FFFF00"/>
                </a:solidFill>
                <a:latin typeface="Times New Roman" panose="02020603050405020304" pitchFamily="18" charset="0"/>
              </a:rPr>
              <a:t>Adult Sabbath School Bible Study Guide</a:t>
            </a:r>
            <a:endParaRPr lang="en-US" altLang="en-US" sz="32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71388"/>
            <a:r>
              <a:rPr lang="en-US" altLang="en-US" sz="3200" b="1" dirty="0">
                <a:latin typeface="Times New Roman" panose="02020603050405020304" pitchFamily="18" charset="0"/>
              </a:rPr>
              <a:t>An Appeal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91680" y="14641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Relationships in the Call 	 </a:t>
            </a:r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2790" y="1877849"/>
            <a:ext cx="4867482" cy="30633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763688" y="1844824"/>
            <a:ext cx="5472608" cy="35055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01474"/>
            <a:ext cx="914400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mr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 </a:t>
            </a:r>
            <a:r>
              <a:rPr lang="mr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</a:t>
            </a:r>
            <a:r>
              <a:rPr lang="mr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cap="sm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b="1" spc="50" dirty="0" smtClean="0">
                <a:latin typeface="+mn-lt"/>
                <a:ea typeface="Helvetica CY" charset="0"/>
                <a:cs typeface="Calibri"/>
              </a:rPr>
              <a:t>“</a:t>
            </a:r>
            <a:r>
              <a:rPr lang="en-US" b="1" spc="50" dirty="0">
                <a:latin typeface="+mn-lt"/>
                <a:ea typeface="Helvetica CY" charset="0"/>
                <a:cs typeface="Calibri"/>
              </a:rPr>
              <a:t>But..</a:t>
            </a:r>
            <a:r>
              <a:rPr lang="en-US" b="1" spc="50" dirty="0" smtClean="0">
                <a:latin typeface="+mn-lt"/>
                <a:ea typeface="Helvetica CY" charset="0"/>
                <a:cs typeface="Calibri"/>
              </a:rPr>
              <a:t>.by </a:t>
            </a:r>
            <a:r>
              <a:rPr lang="en-US" b="1" spc="50" dirty="0">
                <a:latin typeface="+mn-lt"/>
                <a:ea typeface="Helvetica CY" charset="0"/>
                <a:cs typeface="Calibri"/>
              </a:rPr>
              <a:t>building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yourselves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up in your most holy faith and praying in the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Holy Spirit,</a:t>
            </a:r>
            <a:r>
              <a:rPr lang="en-US" spc="-300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spc="-100" dirty="0" smtClean="0">
                <a:latin typeface="+mn-lt"/>
                <a:ea typeface="Helvetica CY" charset="0"/>
                <a:cs typeface="Calibri"/>
              </a:rPr>
              <a:t>keep </a:t>
            </a:r>
            <a:r>
              <a:rPr lang="en-US" spc="-100" dirty="0">
                <a:latin typeface="+mn-lt"/>
                <a:ea typeface="Helvetica CY" charset="0"/>
                <a:cs typeface="Calibri"/>
              </a:rPr>
              <a:t>yourselves in God’s </a:t>
            </a:r>
            <a:r>
              <a:rPr lang="en-US" spc="-100" dirty="0" smtClean="0">
                <a:latin typeface="+mn-lt"/>
                <a:ea typeface="Helvetica CY" charset="0"/>
                <a:cs typeface="Calibri"/>
              </a:rPr>
              <a:t>love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as you wait for the mercy of our Lord </a:t>
            </a:r>
            <a:r>
              <a:rPr lang="en-US" spc="-50" dirty="0">
                <a:latin typeface="+mn-lt"/>
                <a:ea typeface="Helvetica CY" charset="0"/>
                <a:cs typeface="Calibri"/>
              </a:rPr>
              <a:t>Jesus Christ to bring you to eternal </a:t>
            </a:r>
            <a:r>
              <a:rPr lang="en-US" spc="-50" dirty="0" smtClean="0">
                <a:latin typeface="+mn-lt"/>
                <a:ea typeface="Helvetica CY" charset="0"/>
                <a:cs typeface="Calibri"/>
              </a:rPr>
              <a:t>life.</a:t>
            </a:r>
          </a:p>
          <a:p>
            <a:pPr algn="ctr" eaLnBrk="1" hangingPunct="1">
              <a:spcBef>
                <a:spcPts val="0"/>
              </a:spcBef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Be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merciful to those who doubt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;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save others by snatching them from the fire; to others show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mercy....</a:t>
            </a:r>
            <a:r>
              <a:rPr lang="en-US" dirty="0">
                <a:latin typeface="+mn-lt"/>
                <a:ea typeface="Helvetica CY" charset="0"/>
                <a:cs typeface="Calibri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3" grpId="0" animBg="1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91680" y="4781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Call </a:t>
            </a: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Two-Way Street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443548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b="1" spc="50" dirty="0">
                <a:latin typeface="+mn-lt"/>
                <a:ea typeface="Helvetica CY" charset="0"/>
                <a:cs typeface="Calibri"/>
              </a:rPr>
              <a:t>In this account</a:t>
            </a:r>
            <a:r>
              <a:rPr lang="en-US" b="1" spc="50" dirty="0" smtClean="0">
                <a:latin typeface="+mn-lt"/>
                <a:ea typeface="Helvetica CY" charset="0"/>
                <a:cs typeface="Calibri"/>
              </a:rPr>
              <a:t>,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God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pursued a reluctant prophet because He knew that Jonah needed the missionary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       trip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to Nineveh as much as the </a:t>
            </a:r>
            <a:r>
              <a:rPr lang="en-US" dirty="0" err="1">
                <a:latin typeface="+mn-lt"/>
                <a:ea typeface="Helvetica CY" charset="0"/>
                <a:cs typeface="Calibri"/>
              </a:rPr>
              <a:t>Ninevites</a:t>
            </a:r>
            <a:r>
              <a:rPr lang="en-US" dirty="0">
                <a:latin typeface="+mn-lt"/>
                <a:ea typeface="Helvetica CY" charset="0"/>
                <a:cs typeface="Calibri"/>
              </a:rPr>
              <a:t> needed to hear the missionary’s message.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91680" y="47526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Call </a:t>
            </a: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Two-Way Street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268760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Jude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tells us in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verse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21 to “keep yourselves in God’s love as you wait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for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the mercy of our Lord Jesus Christ to bring you to eternal life” (NIV)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.</a:t>
            </a:r>
          </a:p>
          <a:p>
            <a:pPr algn="ctr" eaLnBrk="1" hangingPunct="1">
              <a:spcBef>
                <a:spcPts val="600"/>
              </a:spcBef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Experiencing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God’s love and grace personally is not a one-time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event.</a:t>
            </a:r>
          </a:p>
          <a:p>
            <a:pPr algn="ctr" eaLnBrk="1" hangingPunct="1">
              <a:spcBef>
                <a:spcPts val="600"/>
              </a:spcBef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One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sure way to “keep yourselves in God’s love” is to reach out to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others.</a:t>
            </a:r>
            <a:endParaRPr lang="en-US" dirty="0">
              <a:latin typeface="+mn-lt"/>
              <a:ea typeface="Helvetica CY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97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91680" y="47526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Call </a:t>
            </a: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Two-Way Street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124744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>
                <a:latin typeface="+mn-lt"/>
                <a:ea typeface="Helvetica CY" charset="0"/>
                <a:cs typeface="Calibri"/>
              </a:rPr>
              <a:t>God called Jonah to go to Nineveh because Jonah probably hadn’t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 spent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much time thinking about his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relationship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to the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Assyrians before   this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particular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call.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He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probably knew that he didn’t like them, but he had no idea of how much </a:t>
            </a:r>
            <a:r>
              <a:rPr lang="en-US" spc="-50" dirty="0">
                <a:latin typeface="+mn-lt"/>
                <a:ea typeface="Helvetica CY" charset="0"/>
                <a:cs typeface="Calibri"/>
              </a:rPr>
              <a:t>he hated them or the extremes to which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he would go in order to avoid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them. </a:t>
            </a:r>
          </a:p>
        </p:txBody>
      </p:sp>
    </p:spTree>
    <p:extLst>
      <p:ext uri="{BB962C8B-B14F-4D97-AF65-F5344CB8AC3E}">
        <p14:creationId xmlns:p14="http://schemas.microsoft.com/office/powerpoint/2010/main" val="4199825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91680" y="47526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Call </a:t>
            </a: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Two-Way Street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512" y="1404059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Jonah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hadn’t learned to love as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        God loves.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God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called Jonah to go to Nineveh because God loved the </a:t>
            </a:r>
            <a:r>
              <a:rPr lang="en-US" dirty="0" err="1">
                <a:latin typeface="+mn-lt"/>
                <a:ea typeface="Helvetica CY" charset="0"/>
                <a:cs typeface="Calibri"/>
              </a:rPr>
              <a:t>Ninevites</a:t>
            </a:r>
            <a:r>
              <a:rPr lang="en-US" dirty="0">
                <a:latin typeface="+mn-lt"/>
                <a:ea typeface="Helvetica CY" charset="0"/>
                <a:cs typeface="Calibri"/>
              </a:rPr>
              <a:t>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       and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wanted them in His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kingdom.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But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God also called Jonah because God loved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Jonah.</a:t>
            </a:r>
          </a:p>
        </p:txBody>
      </p:sp>
    </p:spTree>
    <p:extLst>
      <p:ext uri="{BB962C8B-B14F-4D97-AF65-F5344CB8AC3E}">
        <p14:creationId xmlns:p14="http://schemas.microsoft.com/office/powerpoint/2010/main" val="93485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691680" y="47526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Call </a:t>
            </a: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Two-Way Street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5272" y="1196752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tabLst/>
            </a:pPr>
            <a:r>
              <a:rPr lang="en-US" dirty="0">
                <a:latin typeface="+mn-lt"/>
                <a:ea typeface="Helvetica CY" charset="0"/>
                <a:cs typeface="Calibri"/>
              </a:rPr>
              <a:t>He wanted Jonah to grow and become more like Him as they worked together.</a:t>
            </a:r>
          </a:p>
          <a:p>
            <a:pPr algn="ctr" eaLnBrk="1" hangingPunct="1">
              <a:tabLst/>
            </a:pPr>
            <a:r>
              <a:rPr lang="en-US" dirty="0" smtClean="0">
                <a:latin typeface="+mn-lt"/>
                <a:ea typeface="Helvetica CY" charset="0"/>
                <a:cs typeface="Calibri"/>
              </a:rPr>
              <a:t>God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wanted Jonah to find the true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rest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that comes only by being in a saving relationship with Him and by doing God’s will, which includes reaching out to others and pointing them to the faith and hope that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            we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have.</a:t>
            </a:r>
          </a:p>
        </p:txBody>
      </p:sp>
    </p:spTree>
    <p:extLst>
      <p:ext uri="{BB962C8B-B14F-4D97-AF65-F5344CB8AC3E}">
        <p14:creationId xmlns:p14="http://schemas.microsoft.com/office/powerpoint/2010/main" val="319736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100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>
              <a:tabLst/>
            </a:pPr>
            <a:r>
              <a:rPr lang="en-US" b="1" dirty="0" smtClean="0">
                <a:latin typeface="+mn-lt"/>
                <a:ea typeface="Helvetica CY" charset="0"/>
                <a:cs typeface="Calibri"/>
              </a:rPr>
              <a:t>“</a:t>
            </a:r>
            <a:r>
              <a:rPr lang="en-US" b="1" spc="50" dirty="0">
                <a:latin typeface="+mn-lt"/>
                <a:ea typeface="Helvetica CY" charset="0"/>
                <a:cs typeface="Calibri"/>
              </a:rPr>
              <a:t>In the charge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given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him, Jonah had been entrusted with a heavy </a:t>
            </a:r>
            <a:r>
              <a:rPr lang="en-US" dirty="0" err="1" smtClean="0">
                <a:latin typeface="+mn-lt"/>
                <a:ea typeface="Helvetica CY" charset="0"/>
                <a:cs typeface="Calibri"/>
              </a:rPr>
              <a:t>respon-sibility</a:t>
            </a:r>
            <a:r>
              <a:rPr lang="en-US" dirty="0">
                <a:latin typeface="+mn-lt"/>
                <a:ea typeface="Helvetica CY" charset="0"/>
                <a:cs typeface="Calibri"/>
              </a:rPr>
              <a:t>; yet He who had bidden him go was able to sustain His servant and grant him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success.</a:t>
            </a:r>
            <a:r>
              <a:rPr lang="en-US" spc="-150" dirty="0" smtClean="0">
                <a:latin typeface="+mn-lt"/>
                <a:ea typeface="Helvetica CY" charset="0"/>
                <a:cs typeface="Calibri"/>
              </a:rPr>
              <a:t> ...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Yet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in the hour of Jonah’s despair the Lord did not desert him. Through a series of trials and strange providences, the prophet’s confidence in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God...was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to be revived.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”</a:t>
            </a:r>
            <a:endParaRPr lang="en-US" dirty="0">
              <a:latin typeface="+mn-lt"/>
              <a:ea typeface="Helvetica CY" charset="0"/>
              <a:cs typeface="Calibri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7408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Words: </a:t>
            </a:r>
            <a:r>
              <a:rPr lang="en-US" sz="3200" i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Prophets and Kings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266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0032" y="4903420"/>
            <a:ext cx="4283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+mn-lt"/>
                <a:cs typeface="Calibri"/>
              </a:rPr>
              <a:t>Gerald &amp; Chantal                         </a:t>
            </a:r>
            <a:r>
              <a:rPr lang="en-US" sz="2400" dirty="0" err="1">
                <a:solidFill>
                  <a:schemeClr val="tx1">
                    <a:lumMod val="95000"/>
                  </a:schemeClr>
                </a:solidFill>
                <a:latin typeface="+mn-lt"/>
                <a:cs typeface="Calibri"/>
              </a:rPr>
              <a:t>Klingbeil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+mn-lt"/>
              <a:cs typeface="Calibri"/>
            </a:endParaRPr>
          </a:p>
          <a:p>
            <a:pPr algn="ctr"/>
            <a:r>
              <a:rPr lang="en-US" sz="2000" spc="100" dirty="0">
                <a:solidFill>
                  <a:schemeClr val="tx1">
                    <a:lumMod val="95000"/>
                  </a:schemeClr>
                </a:solidFill>
                <a:latin typeface="+mn-lt"/>
                <a:cs typeface="Calibri"/>
              </a:rPr>
              <a:t>Principal Contributors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328615" y="4708769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cover 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4784"/>
            <a:ext cx="4293810" cy="2016224"/>
          </a:xfrm>
          <a:prstGeom prst="rect">
            <a:avLst/>
          </a:prstGeom>
        </p:spPr>
      </p:pic>
      <p:pic>
        <p:nvPicPr>
          <p:cNvPr id="5" name="Picture 4" descr="cover 3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2" y="596900"/>
            <a:ext cx="41656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7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691680" y="-365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in Christ</a:t>
            </a: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0" y="1196752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Living in a 24-7 Society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Restless and Rebellious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The Roots of Restlessness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The Cost of Rest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“ ‘Come to Me . . .’ ”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Finding Rest in Family Ties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Rest, Relationships, and Healing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Free to Rest 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The Rhythms of Rest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Sabbath Rest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Longing for More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Restless Prophet </a:t>
            </a:r>
          </a:p>
          <a:p>
            <a:pPr marL="1620000">
              <a:tabLst>
                <a:tab pos="8440738" algn="r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The Ultimate Rest </a:t>
            </a:r>
          </a:p>
        </p:txBody>
      </p:sp>
    </p:spTree>
    <p:extLst>
      <p:ext uri="{BB962C8B-B14F-4D97-AF65-F5344CB8AC3E}">
        <p14:creationId xmlns:p14="http://schemas.microsoft.com/office/powerpoint/2010/main" val="1008855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-27384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in Christ</a:t>
            </a: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Goal</a:t>
            </a:r>
            <a:endParaRPr lang="en-US" sz="3200" b="1" spc="50" dirty="0">
              <a:solidFill>
                <a:srgbClr val="C0C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31663"/>
            <a:ext cx="91440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8000" tIns="0" rIns="10800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b="1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“</a:t>
            </a:r>
            <a:r>
              <a:rPr lang="en-US" b="1" spc="5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Resting in Christ </a:t>
            </a:r>
            <a:r>
              <a:rPr lang="en-US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is the key to the   type of life that Jesus promises to His followers: ‘The thief does not come except to steal, and to kill, and to destroy. I have come that they may have life, and that they may have it more abundantly’ ” (</a:t>
            </a:r>
            <a:r>
              <a:rPr lang="en-US" i="1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John 10:10 </a:t>
            </a: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NKJV</a:t>
            </a:r>
            <a:r>
              <a:rPr lang="en-US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).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As we study the weekly lessons, let us remember to come and rest in Him.</a:t>
            </a:r>
          </a:p>
        </p:txBody>
      </p:sp>
    </p:spTree>
    <p:extLst>
      <p:ext uri="{BB962C8B-B14F-4D97-AF65-F5344CB8AC3E}">
        <p14:creationId xmlns:p14="http://schemas.microsoft.com/office/powerpoint/2010/main" val="269621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691680" y="-1234"/>
            <a:ext cx="74523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in Christ</a:t>
            </a:r>
          </a:p>
          <a:p>
            <a:pPr marL="36000"/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14, August 21,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412776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Restless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52328"/>
            <a:ext cx="91440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91680" y="-1234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</a:t>
            </a:r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</a:t>
            </a:r>
          </a:p>
          <a:p>
            <a:pPr marL="3600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0" y="1489697"/>
            <a:ext cx="9144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tabLst/>
            </a:pPr>
            <a:r>
              <a:rPr lang="pt-BR" dirty="0" err="1" smtClean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Jonah</a:t>
            </a:r>
            <a:r>
              <a:rPr lang="pt-BR" dirty="0" smtClean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 4:11 </a:t>
            </a:r>
            <a:r>
              <a:rPr lang="en-US" sz="3200" dirty="0" smtClean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ea typeface="Helvetica CY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600"/>
              </a:spcBef>
              <a:tabLst/>
            </a:pPr>
            <a:r>
              <a:rPr lang="en-US" b="1" dirty="0" smtClean="0">
                <a:latin typeface="+mn-lt"/>
                <a:ea typeface="Helvetica CY" charset="0"/>
                <a:cs typeface="Calibri"/>
              </a:rPr>
              <a:t>“ ‘</a:t>
            </a:r>
            <a:r>
              <a:rPr lang="en-US" b="1" spc="50" dirty="0" smtClean="0">
                <a:latin typeface="+mn-lt"/>
                <a:ea typeface="Helvetica CY" charset="0"/>
                <a:cs typeface="Calibri"/>
              </a:rPr>
              <a:t>And </a:t>
            </a:r>
            <a:r>
              <a:rPr lang="en-US" b="1" spc="50" dirty="0">
                <a:latin typeface="+mn-lt"/>
                <a:ea typeface="Helvetica CY" charset="0"/>
                <a:cs typeface="Calibri"/>
              </a:rPr>
              <a:t>should </a:t>
            </a:r>
            <a:r>
              <a:rPr lang="en-US" b="1" spc="50" dirty="0" smtClean="0">
                <a:latin typeface="+mn-lt"/>
                <a:ea typeface="Helvetica CY" charset="0"/>
                <a:cs typeface="Calibri"/>
              </a:rPr>
              <a:t>I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not pity Nineveh,         that great city, in which are more than one hundred and twenty thousand persons who cannot discern between their right hand and their left—and much livestock?’ ”</a:t>
            </a:r>
            <a:endParaRPr lang="en-US" dirty="0">
              <a:latin typeface="+mn-lt"/>
              <a:ea typeface="Helvetica CY" charset="0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14641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Prophet</a:t>
            </a:r>
          </a:p>
          <a:p>
            <a:pPr marL="3600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</a:t>
            </a:r>
            <a:endParaRPr lang="en-US" sz="3200" b="1" spc="50" dirty="0">
              <a:solidFill>
                <a:srgbClr val="C0C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122409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spc="50" dirty="0">
                <a:latin typeface="+mn-lt"/>
                <a:ea typeface="Helvetica CY" charset="0"/>
                <a:cs typeface="Calibri"/>
              </a:rPr>
              <a:t>What an example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of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someone not at rest, not at peace—even to the point where he cried out, “ ‘Therefore now,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  O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Lord, please take my life from me,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for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it is better for me to die than to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       live</a:t>
            </a:r>
            <a:r>
              <a:rPr lang="en-US" dirty="0">
                <a:latin typeface="+mn-lt"/>
                <a:ea typeface="Helvetica CY" charset="0"/>
                <a:cs typeface="Calibri"/>
              </a:rPr>
              <a:t>!’ ” (Jon. 4: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3)</a:t>
            </a:r>
            <a:r>
              <a:rPr lang="en-US" dirty="0">
                <a:latin typeface="+mn-lt"/>
                <a:ea typeface="Helvetica CY" charset="0"/>
                <a:cs typeface="Calibri"/>
              </a:rPr>
              <a:t>. Jesus 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said:</a:t>
            </a:r>
          </a:p>
          <a:p>
            <a:pPr algn="ctr" eaLnBrk="1" hangingPunct="1"/>
            <a:r>
              <a:rPr lang="en-US" dirty="0" smtClean="0">
                <a:latin typeface="+mn-lt"/>
                <a:ea typeface="Helvetica CY" charset="0"/>
                <a:cs typeface="Calibri"/>
              </a:rPr>
              <a:t>“</a:t>
            </a:r>
            <a:r>
              <a:rPr lang="en-US" spc="-300" dirty="0" smtClean="0">
                <a:latin typeface="+mn-lt"/>
                <a:ea typeface="Helvetica CY" charset="0"/>
                <a:cs typeface="Calibri"/>
              </a:rPr>
              <a:t> ‘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[N]</a:t>
            </a:r>
            <a:r>
              <a:rPr lang="en-US" dirty="0" err="1" smtClean="0">
                <a:latin typeface="+mn-lt"/>
                <a:ea typeface="Helvetica CY" charset="0"/>
                <a:cs typeface="Calibri"/>
              </a:rPr>
              <a:t>ineveh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...repented </a:t>
            </a:r>
            <a:r>
              <a:rPr lang="en-US" dirty="0">
                <a:latin typeface="+mn-lt"/>
                <a:ea typeface="Helvetica CY" charset="0"/>
                <a:cs typeface="Calibri"/>
              </a:rPr>
              <a:t>at the preaching of Jonah; and indeed a greater than Jonah is here’ ” (Matt. 12:</a:t>
            </a:r>
            <a:r>
              <a:rPr lang="en-US" dirty="0" smtClean="0">
                <a:latin typeface="+mn-lt"/>
                <a:ea typeface="Helvetica CY" charset="0"/>
                <a:cs typeface="Calibri"/>
              </a:rPr>
              <a:t>41)</a:t>
            </a:r>
            <a:r>
              <a:rPr lang="en-US" dirty="0">
                <a:latin typeface="+mn-lt"/>
                <a:ea typeface="Helvetica CY" charset="0"/>
                <a:cs typeface="Calibri"/>
              </a:rPr>
              <a:t>. </a:t>
            </a:r>
            <a:endParaRPr lang="en-US" dirty="0">
              <a:latin typeface="+mn-lt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691680" y="-1983"/>
            <a:ext cx="745232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/>
            <a:r>
              <a:rPr lang="en-US" sz="32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Restless Prophet</a:t>
            </a:r>
          </a:p>
          <a:p>
            <a:pPr marL="36000"/>
            <a:r>
              <a:rPr lang="en-US" sz="32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67640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540000" eaLnBrk="1" hangingPunct="1">
              <a:spcBef>
                <a:spcPts val="1200"/>
              </a:spcBef>
              <a:tabLst>
                <a:tab pos="11604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Restless in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(Jonah 1:1-3)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eaLnBrk="1" hangingPunct="1">
              <a:spcBef>
                <a:spcPts val="1200"/>
              </a:spcBef>
              <a:tabLst>
                <a:tab pos="11604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pc="-100" dirty="0">
                <a:latin typeface="Arial" panose="020B0604020202020204" pitchFamily="34" charset="0"/>
                <a:cs typeface="Arial" panose="020B0604020202020204" pitchFamily="34" charset="0"/>
              </a:rPr>
              <a:t>Restless in 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Second </a:t>
            </a:r>
            <a:r>
              <a:rPr lang="en-US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US" b="1" spc="-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Jonah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3:1, 2, 5, 10; 4:1)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eaLnBrk="1" hangingPunct="1">
              <a:spcBef>
                <a:spcPts val="1200"/>
              </a:spcBef>
              <a:tabLst>
                <a:tab pos="1160463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the Call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	 	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(Jude 20-23)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 autoUpdateAnimBg="0" advAuto="1000"/>
    </p:bldLst>
  </p:timing>
</p:sld>
</file>

<file path=ppt/theme/theme1.xml><?xml version="1.0" encoding="utf-8"?>
<a:theme xmlns:a="http://schemas.openxmlformats.org/drawingml/2006/main" name="•21.3Q CHRIST2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4" id="{631614CB-E3D1-5346-86CA-71FBFADDB140}" vid="{203265CE-49E5-B44F-A0A8-1B0B60D5CC9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•21.3Q CHRIST2.potx</Template>
  <TotalTime>992</TotalTime>
  <Words>3324</Words>
  <Application>Microsoft Macintosh PowerPoint</Application>
  <PresentationFormat>On-screen Show (4:3)</PresentationFormat>
  <Paragraphs>174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•21.3Q CHRIST2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45</cp:revision>
  <dcterms:created xsi:type="dcterms:W3CDTF">2021-08-13T07:34:46Z</dcterms:created>
  <dcterms:modified xsi:type="dcterms:W3CDTF">2021-09-15T02:50:35Z</dcterms:modified>
</cp:coreProperties>
</file>