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wdp" ContentType="image/vnd.ms-photo"/>
  <Default Extension="3jpg" ContentType="image/jpe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405" r:id="rId3"/>
    <p:sldId id="357" r:id="rId4"/>
    <p:sldId id="414" r:id="rId5"/>
    <p:sldId id="367" r:id="rId6"/>
    <p:sldId id="381" r:id="rId7"/>
    <p:sldId id="265" r:id="rId8"/>
    <p:sldId id="268" r:id="rId9"/>
    <p:sldId id="272" r:id="rId10"/>
    <p:sldId id="390" r:id="rId11"/>
    <p:sldId id="391" r:id="rId12"/>
    <p:sldId id="406" r:id="rId13"/>
    <p:sldId id="417" r:id="rId14"/>
    <p:sldId id="418" r:id="rId15"/>
    <p:sldId id="419" r:id="rId16"/>
    <p:sldId id="415" r:id="rId17"/>
    <p:sldId id="420" r:id="rId18"/>
    <p:sldId id="403" r:id="rId19"/>
    <p:sldId id="393" r:id="rId20"/>
    <p:sldId id="421" r:id="rId21"/>
    <p:sldId id="412" r:id="rId22"/>
    <p:sldId id="422" r:id="rId23"/>
    <p:sldId id="404" r:id="rId24"/>
    <p:sldId id="401" r:id="rId25"/>
    <p:sldId id="416" r:id="rId26"/>
    <p:sldId id="394" r:id="rId27"/>
    <p:sldId id="354"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8" autoAdjust="0"/>
    <p:restoredTop sz="67191" autoAdjust="0"/>
  </p:normalViewPr>
  <p:slideViewPr>
    <p:cSldViewPr>
      <p:cViewPr varScale="1">
        <p:scale>
          <a:sx n="46" d="100"/>
          <a:sy n="46" d="100"/>
        </p:scale>
        <p:origin x="-2632" y="-10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Sumailalim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Pagsubok</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22:2)</a:t>
            </a:r>
            <a:r>
              <a:rPr lang="en-US" i="1"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Pangyayaring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Genesis </a:t>
            </a:r>
            <a:r>
              <a:rPr lang="en-US" i="1" baseline="0" dirty="0" smtClean="0">
                <a:latin typeface="Arial" charset="0"/>
                <a:ea typeface="ＭＳ Ｐゴシック" charset="0"/>
                <a:cs typeface="ＭＳ Ｐゴシック" charset="0"/>
              </a:rPr>
              <a:t>23:1; 24:67)</a:t>
            </a:r>
            <a:r>
              <a:rPr lang="en-US"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Karagragang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Natupad</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Genesis </a:t>
            </a:r>
            <a:r>
              <a:rPr lang="en-US" i="1" baseline="0" dirty="0" smtClean="0">
                <a:latin typeface="Arial" charset="0"/>
                <a:ea typeface="ＭＳ Ｐゴシック" charset="0"/>
                <a:cs typeface="ＭＳ Ｐゴシック" charset="0"/>
              </a:rPr>
              <a:t>25:1, 8)</a:t>
            </a:r>
            <a:r>
              <a:rPr lang="en-US" i="1" baseline="0" dirty="0" smtClean="0">
                <a:latin typeface="Arial" charset="0"/>
                <a:ea typeface="ＭＳ Ｐゴシック" charset="0"/>
                <a:cs typeface="ＭＳ Ｐゴシック" charset="0"/>
              </a:rPr>
              <a:t>. </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1.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Pangako’y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Sumailalim</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Pagsubok</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sinabi</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Kunin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kaisa-isang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Isaac,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minamahal</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pumunta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Moria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Ialay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handog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susunugin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itaas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bundok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i="1" dirty="0" smtClean="0">
                <a:latin typeface="Arial" charset="0"/>
                <a:ea typeface="ＭＳ Ｐゴシック" charset="0"/>
                <a:cs typeface="ＭＳ Ｐゴシック" charset="0"/>
              </a:rPr>
              <a:t>Genesis 22:2</a:t>
            </a:r>
            <a:r>
              <a:rPr lang="en-US" dirty="0" smtClean="0">
                <a:latin typeface="Arial" charset="0"/>
                <a:ea typeface="ＭＳ Ｐゴシック" charset="0"/>
                <a:cs typeface="ＭＳ Ｐゴシック"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a. </a:t>
            </a:r>
            <a:r>
              <a:rPr lang="en-US" b="1" dirty="0" err="1" smtClean="0">
                <a:latin typeface="Arial" charset="0"/>
                <a:ea typeface="ＭＳ Ｐゴシック" charset="0"/>
                <a:cs typeface="ＭＳ Ｐゴシック" charset="0"/>
              </a:rPr>
              <a:t>Bundok</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Moria</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kahulugan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pagsubok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mahirap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unawain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makalangit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utos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kumontra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darating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pagbabawal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paghahain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Levitico</a:t>
            </a:r>
            <a:r>
              <a:rPr lang="en-US" i="1" baseline="0" dirty="0" smtClean="0">
                <a:latin typeface="Arial" charset="0"/>
                <a:ea typeface="ＭＳ Ｐゴシック" charset="0"/>
                <a:cs typeface="ＭＳ Ｐゴシック" charset="0"/>
              </a:rPr>
              <a:t> 18:21</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sumasalungat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Isaac (</a:t>
            </a:r>
            <a:r>
              <a:rPr lang="en-US" i="1" baseline="0" dirty="0" smtClean="0">
                <a:latin typeface="Arial" charset="0"/>
                <a:ea typeface="ＭＳ Ｐゴシック" charset="0"/>
                <a:cs typeface="ＭＳ Ｐゴシック" charset="0"/>
              </a:rPr>
              <a:t>Genesis 15:5).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panawagan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Bakit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susubukan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napakalakas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biblikal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pagsubok</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nissah</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pagyakap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magkasalungat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Tumutukoy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isipan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paghuhukom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sabihin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paghuhukom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alamin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sinusubukan</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Deuteronomio</a:t>
            </a:r>
            <a:r>
              <a:rPr lang="en-US" i="1" baseline="0" dirty="0" smtClean="0">
                <a:latin typeface="Arial" charset="0"/>
                <a:ea typeface="ＭＳ Ｐゴシック" charset="0"/>
                <a:cs typeface="ＭＳ Ｐゴシック" charset="0"/>
              </a:rPr>
              <a:t> 8:2; </a:t>
            </a:r>
            <a:r>
              <a:rPr lang="en-US" i="1" baseline="0" dirty="0" err="1" smtClean="0">
                <a:latin typeface="Arial" charset="0"/>
                <a:ea typeface="ＭＳ Ｐゴシック" charset="0"/>
                <a:cs typeface="ＭＳ Ｐゴシック" charset="0"/>
              </a:rPr>
              <a:t>ihambing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sa</a:t>
            </a:r>
            <a:r>
              <a:rPr lang="en-US" i="1" baseline="0" dirty="0" smtClean="0">
                <a:latin typeface="Arial" charset="0"/>
                <a:ea typeface="ＭＳ Ｐゴシック" charset="0"/>
                <a:cs typeface="ＭＳ Ｐゴシック" charset="0"/>
              </a:rPr>
              <a:t> Genesis 22:12</a:t>
            </a:r>
            <a:r>
              <a:rPr lang="en-US" i="0"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nagdadala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katiyakan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biyaya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kapakanan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nasubukan</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Exodo</a:t>
            </a:r>
            <a:r>
              <a:rPr lang="en-US" i="1" baseline="0" dirty="0" smtClean="0">
                <a:latin typeface="Arial" charset="0"/>
                <a:ea typeface="ＭＳ Ｐゴシック" charset="0"/>
                <a:cs typeface="ＭＳ Ｐゴシック" charset="0"/>
              </a:rPr>
              <a:t> 20:18–20</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kasong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pananampalataya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Abrahan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nagdadala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puntong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isinasapanganib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kinabukasan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susunod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henerasyon</a:t>
            </a:r>
            <a:r>
              <a:rPr lang="en-US" baseline="0" dirty="0" smtClean="0">
                <a:latin typeface="Arial" charset="0"/>
                <a:ea typeface="ＭＳ Ｐゴシック" charset="0"/>
                <a:cs typeface="ＭＳ Ｐゴシック" charset="0"/>
              </a:rPr>
              <a:t>). ¶ At </a:t>
            </a:r>
            <a:r>
              <a:rPr lang="en-US" baseline="0" dirty="0" err="1" smtClean="0">
                <a:latin typeface="Arial" charset="0"/>
                <a:ea typeface="ＭＳ Ｐゴシック" charset="0"/>
                <a:cs typeface="ＭＳ Ｐゴシック" charset="0"/>
              </a:rPr>
              <a:t>gayunman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nagtitiwala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hinihingi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gaanuman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kahirap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maunawaan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pananampalataya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pagtitiwala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nakikita</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nauunawaan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saka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biblikal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pananampalataya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gaanong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kapasidad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magsakripisyo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bagaman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dudang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papel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ginagampanan</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Roma 12:1</a:t>
            </a:r>
            <a:r>
              <a:rPr lang="en-US" i="0"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kapasidad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magtiwala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tumanggap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biyaya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samantalang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nauunawaan</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gaano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karapat-dapat</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b. </a:t>
            </a:r>
            <a:r>
              <a:rPr lang="en-US" b="1" dirty="0" err="1" smtClean="0">
                <a:latin typeface="Arial" charset="0"/>
                <a:ea typeface="ＭＳ Ｐゴシック" charset="0"/>
                <a:cs typeface="ＭＳ Ｐゴシック" charset="0"/>
              </a:rPr>
              <a:t>Maglalaan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Nang </a:t>
            </a:r>
            <a:r>
              <a:rPr lang="en-US" dirty="0" err="1" smtClean="0">
                <a:latin typeface="Arial" charset="0"/>
                <a:ea typeface="ＭＳ Ｐゴシック" charset="0"/>
                <a:cs typeface="ＭＳ Ｐゴシック" charset="0"/>
              </a:rPr>
              <a:t>nagtanong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Isaac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hayop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tumugon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Abraham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 ‘</a:t>
            </a:r>
            <a:r>
              <a:rPr lang="en-US" baseline="0" dirty="0" err="1" smtClean="0">
                <a:latin typeface="Arial" charset="0"/>
                <a:ea typeface="ＭＳ Ｐゴシック" charset="0"/>
                <a:cs typeface="ＭＳ Ｐゴシック" charset="0"/>
              </a:rPr>
              <a:t>magbibigay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tupa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handog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susunugin</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Genesis 22:8</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Gayunman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Hebreong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porma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pandiwa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mangahulugang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tupa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Narito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panukala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kaligtasan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mismo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nagdurusa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nagbabayad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parusa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cap="small" spc="50" dirty="0" smtClean="0">
                <a:latin typeface="Arial"/>
                <a:cs typeface="Arial"/>
              </a:rPr>
              <a:t>Patriarchs and Prophets </a:t>
            </a:r>
            <a:r>
              <a:rPr lang="en-US" sz="1200" b="1" cap="small" spc="50" dirty="0" smtClean="0">
                <a:latin typeface="Arial"/>
                <a:cs typeface="Arial"/>
              </a:rPr>
              <a:t>154</a:t>
            </a:r>
            <a:r>
              <a:rPr lang="en-US" b="1" dirty="0" smtClean="0">
                <a:latin typeface="Arial"/>
                <a:ea typeface="ＭＳ Ｐゴシック" charset="0"/>
                <a:cs typeface="Arial"/>
              </a:rPr>
              <a:t>.</a:t>
            </a:r>
            <a:r>
              <a:rPr lang="en-US" dirty="0" smtClean="0">
                <a:latin typeface="Arial"/>
                <a:ea typeface="ＭＳ Ｐゴシック" charset="0"/>
                <a:cs typeface="Arial"/>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idiin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Abraham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reyalidad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ebanghelyo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gayundin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subukan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pananampalataya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nag-</a:t>
            </a:r>
            <a:r>
              <a:rPr lang="en-US" baseline="0" dirty="0" err="1" smtClean="0">
                <a:latin typeface="Arial" charset="0"/>
                <a:ea typeface="ＭＳ Ｐゴシック" charset="0"/>
                <a:cs typeface="ＭＳ Ｐゴシック" charset="0"/>
              </a:rPr>
              <a:t>utos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pagdurusa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tiniis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madidilim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nakakatakot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pagsubok</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pinahintulutan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maunawaan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kadakilaan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sakripisyong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katubusan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2.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Pangyayaring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Mahalaga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Pangako</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Sara ay </a:t>
            </a:r>
            <a:r>
              <a:rPr lang="en-US" dirty="0" err="1" smtClean="0">
                <a:latin typeface="Arial" charset="0"/>
                <a:ea typeface="ＭＳ Ｐゴシック" charset="0"/>
                <a:cs typeface="ＭＳ Ｐゴシック" charset="0"/>
              </a:rPr>
              <a:t>tumagal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isandaan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dalawampu’t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a:t>
            </a:r>
            <a:r>
              <a:rPr lang="en-US" dirty="0" smtClean="0">
                <a:latin typeface="Arial" charset="0"/>
                <a:ea typeface="ＭＳ Ｐゴシック" charset="0"/>
                <a:cs typeface="ＭＳ Ｐゴシック" charset="0"/>
              </a:rPr>
              <a:t>. Ito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Sara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Dinala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Isaac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tolda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Sara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Kinuha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Rebecca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minahal</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Kaya’t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naaliw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Isaac </a:t>
            </a:r>
            <a:r>
              <a:rPr lang="en-US" dirty="0" err="1" smtClean="0">
                <a:latin typeface="Arial" charset="0"/>
                <a:ea typeface="ＭＳ Ｐゴシック" charset="0"/>
                <a:cs typeface="ＭＳ Ｐゴシック" charset="0"/>
              </a:rPr>
              <a:t>pagkamatay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Genesis 24:67</a:t>
            </a:r>
            <a:r>
              <a:rPr lang="en-US"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a.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Kamatayan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ni</a:t>
            </a:r>
            <a:r>
              <a:rPr lang="en-US" b="1" dirty="0" smtClean="0">
                <a:latin typeface="Arial" charset="0"/>
                <a:ea typeface="ＭＳ Ｐゴシック" charset="0"/>
                <a:cs typeface="ＭＳ Ｐゴシック" charset="0"/>
              </a:rPr>
              <a:t> Sara. </a:t>
            </a:r>
            <a:r>
              <a:rPr lang="en-US" dirty="0" smtClean="0">
                <a:latin typeface="Arial" charset="0"/>
                <a:ea typeface="ＭＳ Ｐゴシック" charset="0"/>
                <a:cs typeface="ＭＳ Ｐゴシック" charset="0"/>
              </a:rPr>
              <a:t>Si Sara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kaisa-isang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babae</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Tipan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nabanggit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pagkakasangkot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kahit</a:t>
            </a:r>
            <a:r>
              <a:rPr lang="en-US" dirty="0" smtClean="0">
                <a:latin typeface="Arial" charset="0"/>
                <a:ea typeface="ＭＳ Ｐゴシック" charset="0"/>
                <a:cs typeface="ＭＳ Ｐゴシック" charset="0"/>
              </a:rPr>
              <a:t> pa </a:t>
            </a:r>
            <a:r>
              <a:rPr lang="en-US" dirty="0" err="1" smtClean="0">
                <a:latin typeface="Arial" charset="0"/>
                <a:ea typeface="ＭＳ Ｐゴシック" charset="0"/>
                <a:cs typeface="ＭＳ Ｐゴシック" charset="0"/>
              </a:rPr>
              <a:t>matapos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pangyayari</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pagtutuon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magbili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Sara,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nagdiriin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kaugnayan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Helvetica Neue" charset="0"/>
                <a:ea typeface="ＭＳ Ｐゴシック" charset="0"/>
                <a:cs typeface="ＭＳ Ｐゴシック" charset="0"/>
              </a:defRPr>
            </a:lvl1pPr>
            <a:lvl2pPr marL="742950" indent="-285750">
              <a:defRPr sz="4000">
                <a:solidFill>
                  <a:schemeClr val="tx1"/>
                </a:solidFill>
                <a:latin typeface="Helvetica Neue" charset="0"/>
                <a:ea typeface="ＭＳ Ｐゴシック" charset="0"/>
                <a:cs typeface="ＭＳ Ｐゴシック" charset="0"/>
              </a:defRPr>
            </a:lvl2pPr>
            <a:lvl3pPr marL="1143000" indent="-228600">
              <a:defRPr sz="4000">
                <a:solidFill>
                  <a:schemeClr val="tx1"/>
                </a:solidFill>
                <a:latin typeface="Helvetica Neue" charset="0"/>
                <a:ea typeface="ＭＳ Ｐゴシック" charset="0"/>
                <a:cs typeface="ＭＳ Ｐゴシック" charset="0"/>
              </a:defRPr>
            </a:lvl3pPr>
            <a:lvl4pPr marL="1600200" indent="-228600">
              <a:defRPr sz="4000">
                <a:solidFill>
                  <a:schemeClr val="tx1"/>
                </a:solidFill>
                <a:latin typeface="Helvetica Neue" charset="0"/>
                <a:ea typeface="ＭＳ Ｐゴシック" charset="0"/>
                <a:cs typeface="ＭＳ Ｐゴシック" charset="0"/>
              </a:defRPr>
            </a:lvl4pPr>
            <a:lvl5pPr marL="2057400" indent="-22860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191DBDD2-88B9-C042-9504-B210617A7C4D}" type="slidenum">
              <a:rPr lang="en-US" sz="1200"/>
              <a:pPr/>
              <a:t>2</a:t>
            </a:fld>
            <a:endParaRPr lang="en-US" sz="1200"/>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pagtutukoy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namatay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Canaan” (</a:t>
            </a:r>
            <a:r>
              <a:rPr lang="en-US" i="1" dirty="0" smtClean="0">
                <a:latin typeface="Arial" charset="0"/>
                <a:ea typeface="ＭＳ Ｐゴシック" charset="0"/>
                <a:cs typeface="ＭＳ Ｐゴシック" charset="0"/>
              </a:rPr>
              <a:t>Genesis 23:2</a:t>
            </a:r>
            <a:r>
              <a:rPr lang="en-US" i="0" dirty="0" smtClean="0">
                <a:latin typeface="Arial" charset="0"/>
                <a:ea typeface="ＭＳ Ｐゴシック" charset="0"/>
                <a:cs typeface="ＭＳ Ｐゴシック" charset="0"/>
              </a:rPr>
              <a:t>) ay </a:t>
            </a:r>
            <a:r>
              <a:rPr lang="en-US" i="0" dirty="0" err="1" smtClean="0">
                <a:latin typeface="Arial" charset="0"/>
                <a:ea typeface="ＭＳ Ｐゴシック" charset="0"/>
                <a:cs typeface="ＭＳ Ｐゴシック" charset="0"/>
              </a:rPr>
              <a:t>binibigyang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diin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nagkakabit</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kamatayan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ni</a:t>
            </a:r>
            <a:r>
              <a:rPr lang="en-US" i="0" dirty="0" smtClean="0">
                <a:latin typeface="Arial" charset="0"/>
                <a:ea typeface="ＭＳ Ｐゴシック" charset="0"/>
                <a:cs typeface="ＭＳ Ｐゴシック" charset="0"/>
              </a:rPr>
              <a:t> Sara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pangakong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lupa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Diyos</a:t>
            </a:r>
            <a:r>
              <a:rPr lang="en-US" i="0" dirty="0" smtClean="0">
                <a:latin typeface="Arial" charset="0"/>
                <a:ea typeface="ＭＳ Ｐゴシック" charset="0"/>
                <a:cs typeface="ＭＳ Ｐゴシック" charset="0"/>
              </a:rPr>
              <a:t>. Si Sara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una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mga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angkan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ni</a:t>
            </a:r>
            <a:r>
              <a:rPr lang="en-US" i="0" dirty="0" smtClean="0">
                <a:latin typeface="Arial" charset="0"/>
                <a:ea typeface="ＭＳ Ｐゴシック" charset="0"/>
                <a:cs typeface="ＭＳ Ｐゴシック" charset="0"/>
              </a:rPr>
              <a:t> Abraham </a:t>
            </a:r>
            <a:r>
              <a:rPr lang="en-US" i="0" dirty="0" err="1" smtClean="0">
                <a:latin typeface="Arial" charset="0"/>
                <a:ea typeface="ＭＳ Ｐゴシック" charset="0"/>
                <a:cs typeface="ＭＳ Ｐゴシック" charset="0"/>
              </a:rPr>
              <a:t>na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namatay</a:t>
            </a:r>
            <a:r>
              <a:rPr lang="en-US" i="0" dirty="0" smtClean="0">
                <a:latin typeface="Arial" charset="0"/>
                <a:ea typeface="ＭＳ Ｐゴシック" charset="0"/>
                <a:cs typeface="ＭＳ Ｐゴシック" charset="0"/>
              </a:rPr>
              <a:t> at </a:t>
            </a:r>
            <a:r>
              <a:rPr lang="en-US" i="0" dirty="0" err="1" smtClean="0">
                <a:latin typeface="Arial" charset="0"/>
                <a:ea typeface="ＭＳ Ｐゴシック" charset="0"/>
                <a:cs typeface="ＭＳ Ｐゴシック" charset="0"/>
              </a:rPr>
              <a:t>nailibing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Lupang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Pangako</a:t>
            </a:r>
            <a:r>
              <a:rPr lang="en-US" i="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pag-alala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dayuhan</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Genesis 24:4)</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nagpapakita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siya’y</a:t>
            </a:r>
            <a:r>
              <a:rPr lang="en-US" i="0" baseline="0" dirty="0" smtClean="0">
                <a:latin typeface="Arial" charset="0"/>
                <a:ea typeface="ＭＳ Ｐゴシック" charset="0"/>
                <a:cs typeface="ＭＳ Ｐゴシック" charset="0"/>
              </a:rPr>
              <a:t> nag-</a:t>
            </a:r>
            <a:r>
              <a:rPr lang="en-US" i="0" baseline="0" dirty="0" err="1" smtClean="0">
                <a:latin typeface="Arial" charset="0"/>
                <a:ea typeface="ＭＳ Ｐゴシック" charset="0"/>
                <a:cs typeface="ＭＳ Ｐゴシック" charset="0"/>
              </a:rPr>
              <a:t>aalala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permanenteng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paninirahan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lupain</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b.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Misis</a:t>
            </a:r>
            <a:r>
              <a:rPr lang="en-US" b="1" dirty="0" smtClean="0">
                <a:latin typeface="Arial" charset="0"/>
                <a:ea typeface="ＭＳ Ｐゴシック" charset="0"/>
                <a:cs typeface="ＭＳ Ｐゴシック" charset="0"/>
              </a:rPr>
              <a:t> Para </a:t>
            </a:r>
            <a:r>
              <a:rPr lang="en-US" b="1" dirty="0" err="1" smtClean="0">
                <a:latin typeface="Arial" charset="0"/>
                <a:ea typeface="ＭＳ Ｐゴシック" charset="0"/>
                <a:cs typeface="ＭＳ Ｐゴシック" charset="0"/>
              </a:rPr>
              <a:t>kay</a:t>
            </a:r>
            <a:r>
              <a:rPr lang="en-US" b="1" dirty="0" smtClean="0">
                <a:latin typeface="Arial" charset="0"/>
                <a:ea typeface="ＭＳ Ｐゴシック" charset="0"/>
                <a:cs typeface="ＭＳ Ｐゴシック" charset="0"/>
              </a:rPr>
              <a:t> Isaac. </a:t>
            </a:r>
            <a:r>
              <a:rPr lang="en-US" dirty="0" smtClean="0">
                <a:latin typeface="Arial" charset="0"/>
                <a:ea typeface="ＭＳ Ｐゴシック" charset="0"/>
                <a:cs typeface="ＭＳ Ｐゴシック" charset="0"/>
              </a:rPr>
              <a:t>Gaya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Abraham ay </a:t>
            </a:r>
            <a:r>
              <a:rPr lang="en-US" dirty="0" err="1" smtClean="0">
                <a:latin typeface="Arial" charset="0"/>
                <a:ea typeface="ＭＳ Ｐゴシック" charset="0"/>
                <a:cs typeface="ＭＳ Ｐゴシック" charset="0"/>
              </a:rPr>
              <a:t>nais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makabili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mailibing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misis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inapo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sasakanila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nagpumilit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Isaac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maninirahan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24:7</a:t>
            </a:r>
            <a:r>
              <a:rPr lang="en-US" i="0"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Anghel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iligtas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Isaac, ay </a:t>
            </a:r>
            <a:r>
              <a:rPr lang="en-US" dirty="0" err="1" smtClean="0">
                <a:latin typeface="Arial" charset="0"/>
                <a:ea typeface="ＭＳ Ｐゴシック" charset="0"/>
                <a:cs typeface="ＭＳ Ｐゴシック" charset="0"/>
              </a:rPr>
              <a:t>mangunguna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usapin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pag-aasawa</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Bagaman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panukala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Rebekah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sumunod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Eliezer</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pinananatili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kalayaang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pumili</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ayaw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pipilitin</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kalayaan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yuyurakan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matitinding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kaloobang</a:t>
            </a:r>
            <a:r>
              <a:rPr lang="en-US" baseline="0" dirty="0" smtClean="0">
                <a:latin typeface="Arial" charset="0"/>
                <a:ea typeface="ＭＳ Ｐゴシック" charset="0"/>
                <a:cs typeface="ＭＳ Ｐゴシック" charset="0"/>
              </a:rPr>
              <a:t> ‘yon, </a:t>
            </a:r>
            <a:r>
              <a:rPr lang="en-US" baseline="0" dirty="0" err="1" smtClean="0">
                <a:latin typeface="Arial" charset="0"/>
                <a:ea typeface="ＭＳ Ｐゴシック" charset="0"/>
                <a:cs typeface="ＭＳ Ｐゴシック" charset="0"/>
              </a:rPr>
              <a:t>makapagtitiwala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katapusan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mangingibabaw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kabutihan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3.</a:t>
            </a:r>
            <a:r>
              <a:rPr lang="en-US" b="1" baseline="0"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AnMga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Karagragang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Pangako’y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Natupad</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“Si Abraham ay nag-</a:t>
            </a:r>
            <a:r>
              <a:rPr lang="en-US" dirty="0" err="1" smtClean="0">
                <a:latin typeface="Arial" charset="0"/>
                <a:ea typeface="ＭＳ Ｐゴシック" charset="0"/>
                <a:cs typeface="ＭＳ Ｐゴシック" charset="0"/>
              </a:rPr>
              <a:t>asawa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pangalan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Ketura</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Zimram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Jokshan</a:t>
            </a:r>
            <a:r>
              <a:rPr lang="en-US" dirty="0" smtClean="0">
                <a:latin typeface="Arial" charset="0"/>
                <a:ea typeface="ＭＳ Ｐゴシック" charset="0"/>
                <a:cs typeface="ＭＳ Ｐゴシック" charset="0"/>
              </a:rPr>
              <a:t>, Medan, </a:t>
            </a:r>
            <a:r>
              <a:rPr lang="en-US" dirty="0" err="1" smtClean="0">
                <a:latin typeface="Arial" charset="0"/>
                <a:ea typeface="ＭＳ Ｐゴシック" charset="0"/>
                <a:cs typeface="ＭＳ Ｐゴシック" charset="0"/>
              </a:rPr>
              <a:t>Midian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Isbak</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Shua</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Nalagot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hininga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Abraham at </a:t>
            </a:r>
            <a:r>
              <a:rPr lang="en-US" baseline="0" dirty="0" err="1" smtClean="0">
                <a:latin typeface="Arial" charset="0"/>
                <a:ea typeface="ＭＳ Ｐゴシック" charset="0"/>
                <a:cs typeface="ＭＳ Ｐゴシック" charset="0"/>
              </a:rPr>
              <a:t>namatay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mabuting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katandaan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matanda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puspos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bayan</a:t>
            </a:r>
            <a:r>
              <a:rPr lang="en-US"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Genesis 25:1, 8</a:t>
            </a:r>
            <a:r>
              <a:rPr lang="en-US" dirty="0" smtClean="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Ama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Maraming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Bansa</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mamatay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Sara, </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nag-</a:t>
            </a:r>
            <a:r>
              <a:rPr lang="en-US" dirty="0" err="1" smtClean="0">
                <a:latin typeface="Arial" charset="0"/>
                <a:ea typeface="ＭＳ Ｐゴシック" charset="0"/>
                <a:cs typeface="ＭＳ Ｐゴシック" charset="0"/>
              </a:rPr>
              <a:t>asawa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Abraham.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pinaglahian</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Genesis 25:1–4, 12–18</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pag-aasawa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Abraham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Ketura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anim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ihahambing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pang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a:t>
            </a:r>
            <a:r>
              <a:rPr lang="en-US" dirty="0" smtClean="0">
                <a:latin typeface="Arial" charset="0"/>
                <a:ea typeface="ＭＳ Ｐゴシック" charset="0"/>
                <a:cs typeface="ＭＳ Ｐゴシック" charset="0"/>
              </a:rPr>
              <a:t> Isaac at Ismael), 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kagyat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patunay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Abrahan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mag-</a:t>
            </a:r>
            <a:r>
              <a:rPr lang="en-US" baseline="0" dirty="0" err="1" smtClean="0">
                <a:latin typeface="Arial" charset="0"/>
                <a:ea typeface="ＭＳ Ｐゴシック" charset="0"/>
                <a:cs typeface="ＭＳ Ｐゴシック" charset="0"/>
              </a:rPr>
              <a:t>aanak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bansa</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b. “</a:t>
            </a:r>
            <a:r>
              <a:rPr lang="en-US" b="1" dirty="0" err="1" smtClean="0">
                <a:latin typeface="Arial" charset="0"/>
                <a:ea typeface="ＭＳ Ｐゴシック" charset="0"/>
                <a:cs typeface="ＭＳ Ｐゴシック" charset="0"/>
              </a:rPr>
              <a:t>Mabuting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Katandaan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Puspos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Taon</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ulat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kamatayan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Abraham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napagitna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pinaglahian</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25:7–11</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nagpapatotoo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rin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pagpapala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Nagpahayag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katuparan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Abraham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nakalipas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mamamatay</a:t>
            </a:r>
            <a:r>
              <a:rPr lang="en-US" baseline="0" dirty="0" smtClean="0">
                <a:latin typeface="Arial" charset="0"/>
                <a:ea typeface="ＭＳ Ｐゴシック" charset="0"/>
                <a:cs typeface="ＭＳ Ｐゴシック" charset="0"/>
              </a:rPr>
              <a:t> “ ‘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mabuting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katanaan</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Genesis 15:15</a:t>
            </a:r>
            <a:r>
              <a:rPr lang="en-US" i="0" baseline="0" dirty="0" smtClean="0">
                <a:latin typeface="Arial" charset="0"/>
                <a:ea typeface="ＭＳ Ｐゴシック" charset="0"/>
                <a:cs typeface="ＭＳ Ｐゴシック" charset="0"/>
              </a:rPr>
              <a:t>) at “ ‘</a:t>
            </a:r>
            <a:r>
              <a:rPr lang="en-US" i="0" baseline="0" dirty="0" err="1" smtClean="0">
                <a:latin typeface="Arial" charset="0"/>
                <a:ea typeface="ＭＳ Ｐゴシック" charset="0"/>
                <a:cs typeface="ＭＳ Ｐゴシック" charset="0"/>
              </a:rPr>
              <a:t>puspos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taon</a:t>
            </a:r>
            <a:r>
              <a:rPr lang="en-US" i="0" baseline="0" dirty="0" smtClean="0">
                <a:latin typeface="Arial" charset="0"/>
                <a:ea typeface="ＭＳ Ｐゴシック" charset="0"/>
                <a:cs typeface="ＭＳ Ｐゴシック" charset="0"/>
              </a:rPr>
              <a:t>’ ” (</a:t>
            </a:r>
            <a:r>
              <a:rPr lang="en-US" i="1" baseline="0" dirty="0" err="1" smtClean="0">
                <a:latin typeface="Arial" charset="0"/>
                <a:ea typeface="ＭＳ Ｐゴシック" charset="0"/>
                <a:cs typeface="ＭＳ Ｐゴシック" charset="0"/>
              </a:rPr>
              <a:t>ihambing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sa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Eclesiastes</a:t>
            </a:r>
            <a:r>
              <a:rPr lang="en-US" i="1" baseline="0" dirty="0" smtClean="0">
                <a:latin typeface="Arial" charset="0"/>
                <a:ea typeface="ＭＳ Ｐゴシック" charset="0"/>
                <a:cs typeface="ＭＳ Ｐゴシック" charset="0"/>
              </a:rPr>
              <a:t> 6:3</a:t>
            </a:r>
            <a:r>
              <a:rPr lang="en-US" i="0" baseline="0" dirty="0" smtClean="0">
                <a:latin typeface="Arial" charset="0"/>
                <a:ea typeface="ＭＳ Ｐゴシック" charset="0"/>
                <a:cs typeface="ＭＳ Ｐゴシック" charset="0"/>
              </a:rPr>
              <a:t>).</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Huling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Pananalita</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“Si Isaac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larawan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naihandog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Ikikintal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Abraham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ebanghelyo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kaligtasa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iniutus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patayin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Isaac. ... </a:t>
            </a:r>
            <a:r>
              <a:rPr lang="en-US" baseline="0" dirty="0" err="1" smtClean="0">
                <a:latin typeface="Arial" charset="0"/>
                <a:ea typeface="ＭＳ Ｐゴシック" charset="0"/>
                <a:cs typeface="ＭＳ Ｐゴシック" charset="0"/>
              </a:rPr>
              <a:t>Naipaunawa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paano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mabigkas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pagtanggi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pagbibigay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mamatay</a:t>
            </a:r>
            <a:r>
              <a:rPr lang="en-US"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a:t>
            </a:r>
            <a:r>
              <a:rPr lang="en-US" sz="1200" i="1" cap="small" spc="-50" dirty="0" smtClean="0">
                <a:latin typeface="Arial"/>
                <a:cs typeface="Arial"/>
              </a:rPr>
              <a:t>Testimonies for the Church </a:t>
            </a:r>
            <a:r>
              <a:rPr lang="en-US" sz="1200" i="0" cap="small" spc="-50" dirty="0" smtClean="0">
                <a:latin typeface="Arial"/>
                <a:cs typeface="Arial"/>
              </a:rPr>
              <a:t>3:369.</a:t>
            </a:r>
            <a:endParaRPr lang="en-US" sz="1200" i="0" cap="small" spc="-50" dirty="0" smtClean="0">
              <a:latin typeface="Arial"/>
              <a:cs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27</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ＭＳ Ｐゴシック" charset="0"/>
                <a:cs typeface="ＭＳ Ｐゴシック" charset="0"/>
              </a:rPr>
              <a:t>Genesis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4</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Aklat</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Pasimula</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Genesis ay </a:t>
            </a:r>
            <a:r>
              <a:rPr lang="en-US" b="0" dirty="0" err="1" smtClean="0">
                <a:latin typeface="Arial" charset="0"/>
                <a:ea typeface="ＭＳ Ｐゴシック" charset="0"/>
                <a:cs typeface="ＭＳ Ｐゴシック" charset="0"/>
              </a:rPr>
              <a:t>tungkol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a:t>
            </a:r>
            <a:r>
              <a:rPr lang="en-US" b="0" dirty="0" smtClean="0">
                <a:latin typeface="Arial" charset="0"/>
                <a:ea typeface="ＭＳ Ｐゴシック" charset="0"/>
                <a:cs typeface="ＭＳ Ｐゴシック" charset="0"/>
              </a:rPr>
              <a:t> Jesus: //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Jesus and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Manlalalang</a:t>
            </a:r>
            <a:r>
              <a:rPr lang="en-US" b="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Jesus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Tagasustena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Jesus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Manunubos</a:t>
            </a:r>
            <a:r>
              <a:rPr lang="en-US" b="0" baseline="0" dirty="0" smtClean="0">
                <a:latin typeface="Arial" charset="0"/>
                <a:ea typeface="ＭＳ Ｐゴシック" charset="0"/>
                <a:cs typeface="ＭＳ Ｐゴシック" charset="0"/>
              </a:rPr>
              <a:t>. ¶ “ </a:t>
            </a:r>
            <a:r>
              <a:rPr lang="en-US" b="0" baseline="0" dirty="0" err="1" smtClean="0">
                <a:latin typeface="Arial" charset="0"/>
                <a:ea typeface="ＭＳ Ｐゴシック" charset="0"/>
                <a:cs typeface="ＭＳ Ｐゴシック" charset="0"/>
              </a:rPr>
              <a:t>Nasa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siyang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ilaw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0" i="1" baseline="0" dirty="0" smtClean="0">
                <a:latin typeface="Arial" charset="0"/>
                <a:ea typeface="ＭＳ Ｐゴシック" charset="0"/>
                <a:cs typeface="ＭＳ Ｐゴシック" charset="0"/>
              </a:rPr>
              <a:t>Juan 1:4</a:t>
            </a:r>
            <a:r>
              <a:rPr lang="en-US" b="0" baseline="0" dirty="0" smtClean="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5</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Sa </a:t>
            </a:r>
            <a:r>
              <a:rPr lang="en-US" b="0" dirty="0" err="1" smtClean="0">
                <a:latin typeface="Arial" charset="0"/>
                <a:ea typeface="ＭＳ Ｐゴシック" charset="0"/>
                <a:cs typeface="ＭＳ Ｐゴシック" charset="0"/>
              </a:rPr>
              <a:t>tatlong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babasahin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pag-aaralan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aklat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Genesis—</a:t>
            </a:r>
            <a:r>
              <a:rPr lang="en-US" b="0" baseline="0" dirty="0" err="1" smtClean="0">
                <a:latin typeface="Arial" charset="0"/>
                <a:ea typeface="ＭＳ Ｐゴシック" charset="0"/>
                <a:cs typeface="ＭＳ Ｐゴシック" charset="0"/>
              </a:rPr>
              <a:t>kundi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ding </a:t>
            </a:r>
            <a:r>
              <a:rPr lang="en-US" b="0" baseline="0" dirty="0" err="1" smtClean="0">
                <a:latin typeface="Arial" charset="0"/>
                <a:ea typeface="ＭＳ Ｐゴシック" charset="0"/>
                <a:cs typeface="ＭＳ Ｐゴシック" charset="0"/>
              </a:rPr>
              <a:t>tatamasahin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magagandang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kuwento</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matutunan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mas </a:t>
            </a:r>
            <a:r>
              <a:rPr lang="en-US" b="0" baseline="0" dirty="0" err="1" smtClean="0">
                <a:latin typeface="Arial" charset="0"/>
                <a:ea typeface="ＭＳ Ｐゴシック" charset="0"/>
                <a:cs typeface="ＭＳ Ｐゴシック" charset="0"/>
              </a:rPr>
              <a:t>mabuting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lumakad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Panginoon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Paglalang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Abraham, Isaac, at Jacob.</a:t>
            </a:r>
            <a:endParaRPr lang="en-US" b="0" i="0" dirty="0" smtClean="0">
              <a:latin typeface="Arial" charset="0"/>
              <a:ea typeface="ＭＳ Ｐゴシック" charset="0"/>
              <a:cs typeface="ＭＳ Ｐゴシック" charset="0"/>
            </a:endParaRPr>
          </a:p>
          <a:p>
            <a:pPr eaLnBrk="1" hangingPunct="1"/>
            <a:endParaRPr lang="en-US" b="0" i="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err="1" smtClean="0">
                <a:latin typeface="Arial" charset="0"/>
                <a:ea typeface="ＭＳ Ｐゴシック" charset="0"/>
                <a:cs typeface="ＭＳ Ｐゴシック" charset="0"/>
              </a:rPr>
              <a:t>Pangwalong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Liksyon</a:t>
            </a:r>
            <a:endParaRPr lang="en-US" b="1"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7</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Pangako</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8</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“Si Abraham ay </a:t>
            </a:r>
            <a:r>
              <a:rPr lang="en-US" b="0" dirty="0" err="1" smtClean="0">
                <a:latin typeface="Arial" charset="0"/>
                <a:ea typeface="ＭＳ Ｐゴシック" charset="0"/>
                <a:cs typeface="ＭＳ Ｐゴシック" charset="0"/>
              </a:rPr>
              <a:t>matanda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lipas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panahon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pinagpala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i="0" cap="small" dirty="0" err="1" smtClean="0">
                <a:latin typeface="Arial" charset="0"/>
                <a:ea typeface="ＭＳ Ｐゴシック" charset="0"/>
                <a:cs typeface="ＭＳ Ｐゴシック" charset="0"/>
              </a:rPr>
              <a:t>Panginoon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Abraham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lahat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(Genesis </a:t>
            </a:r>
            <a:r>
              <a:rPr lang="is-IS" i="1" dirty="0" smtClean="0">
                <a:latin typeface="Arial" charset="0"/>
                <a:ea typeface="ＭＳ Ｐゴシック" charset="0"/>
                <a:cs typeface="ＭＳ Ｐゴシック" charset="0"/>
              </a:rPr>
              <a:t>24</a:t>
            </a:r>
            <a:r>
              <a:rPr lang="en-US" i="1" dirty="0" smtClean="0">
                <a:latin typeface="Arial" charset="0"/>
                <a:ea typeface="ＭＳ Ｐゴシック" charset="0"/>
                <a:cs typeface="ＭＳ Ｐゴシック" charset="0"/>
              </a:rPr>
              <a:t>:1)</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Panimulang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Salita</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Gaya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ipinanganak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Sarah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Abraham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lalaki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katandaan</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kuwento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Abraham ay </a:t>
            </a:r>
            <a:r>
              <a:rPr lang="en-US" baseline="0" dirty="0" err="1" smtClean="0">
                <a:latin typeface="Arial" charset="0"/>
                <a:ea typeface="ＭＳ Ｐゴシック" charset="0"/>
                <a:cs typeface="ＭＳ Ｐゴシック" charset="0"/>
              </a:rPr>
              <a:t>malayong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nirarating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kulminasyong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sandali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dinala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Bundok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Moria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ihain</a:t>
            </a:r>
            <a:r>
              <a:rPr lang="en-US" baseline="0" dirty="0" smtClean="0">
                <a:latin typeface="Arial" charset="0"/>
                <a:ea typeface="ＭＳ Ｐゴシック" charset="0"/>
                <a:cs typeface="ＭＳ Ｐゴシック" charset="0"/>
              </a:rPr>
              <a:t>. Si Isaac ay </a:t>
            </a:r>
            <a:r>
              <a:rPr lang="en-US" baseline="0" dirty="0" err="1" smtClean="0">
                <a:latin typeface="Arial" charset="0"/>
                <a:ea typeface="ＭＳ Ｐゴシック" charset="0"/>
                <a:cs typeface="ＭＳ Ｐゴシック" charset="0"/>
              </a:rPr>
              <a:t>pinalitan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lalaki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nagpapabatid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pagpalain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bansa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binhi</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binhing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Jesus. Kaya,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kuwentong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higit</a:t>
            </a:r>
            <a:r>
              <a:rPr lang="en-US" baseline="0" dirty="0" smtClean="0">
                <a:latin typeface="Arial" charset="0"/>
                <a:ea typeface="ＭＳ Ｐゴシック" charset="0"/>
                <a:cs typeface="ＭＳ Ｐゴシック" charset="0"/>
              </a:rPr>
              <a:t> pang </a:t>
            </a:r>
            <a:r>
              <a:rPr lang="en-US" baseline="0" dirty="0" err="1" smtClean="0">
                <a:latin typeface="Arial" charset="0"/>
                <a:ea typeface="ＭＳ Ｐゴシック" charset="0"/>
                <a:cs typeface="ＭＳ Ｐゴシック" charset="0"/>
              </a:rPr>
              <a:t>naihayag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panukala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kaligtasan</a:t>
            </a:r>
            <a:r>
              <a:rPr lang="en-US"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ver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2292" y="10203"/>
            <a:ext cx="829104" cy="1120891"/>
          </a:xfrm>
          <a:prstGeom prst="rect">
            <a:avLst/>
          </a:prstGeom>
          <a:ln w="1905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3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2161158"/>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456558"/>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a:latin typeface="Calibri"/>
                <a:cs typeface="Calibri"/>
              </a:rPr>
              <a:t>vicente</a:t>
            </a:r>
            <a:endParaRPr lang="en-US" sz="2800" dirty="0">
              <a:latin typeface="Calibri"/>
              <a:cs typeface="Calibri"/>
            </a:endParaRPr>
          </a:p>
          <a:p>
            <a:pPr algn="ctr"/>
            <a:r>
              <a:rPr lang="en-US" sz="3200" dirty="0">
                <a:latin typeface="Calibri"/>
                <a:cs typeface="Calibri"/>
              </a:rPr>
              <a:t>http://</a:t>
            </a:r>
            <a:r>
              <a:rPr lang="en-US" sz="3200" dirty="0" err="1">
                <a:latin typeface="Calibri"/>
                <a:cs typeface="Calibri"/>
              </a:rPr>
              <a:t>clarovicente.weebly.com</a:t>
            </a:r>
            <a:endParaRPr lang="en-US" sz="3200" dirty="0">
              <a:solidFill>
                <a:srgbClr val="808080"/>
              </a:solidFill>
              <a:latin typeface="Calibri"/>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Apr • May </a:t>
            </a:r>
            <a:r>
              <a:rPr lang="en-US" sz="3600" dirty="0">
                <a:latin typeface="Cambria"/>
                <a:cs typeface="Cambria"/>
              </a:rPr>
              <a:t>• </a:t>
            </a:r>
            <a:r>
              <a:rPr lang="en-US" sz="3600" dirty="0" smtClean="0">
                <a:latin typeface="Cambria"/>
                <a:cs typeface="Cambria"/>
              </a:rPr>
              <a:t>Jun 2022</a:t>
            </a:r>
            <a:endParaRPr lang="en-US" sz="3600" dirty="0">
              <a:latin typeface="Cambria"/>
              <a:cs typeface="Cambria"/>
            </a:endParaRPr>
          </a:p>
        </p:txBody>
      </p:sp>
      <p:pic>
        <p:nvPicPr>
          <p:cNvPr id="9" name="Picture 8"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898831"/>
            <a:ext cx="1224136" cy="15301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4742"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The Promise</a:t>
            </a:r>
            <a:endParaRPr lang="mr-IN" sz="3200" i="1" dirty="0">
              <a:solidFill>
                <a:srgbClr val="FFFF00"/>
              </a:solidFill>
              <a:latin typeface="Cambria"/>
              <a:cs typeface="Cambria"/>
            </a:endParaRPr>
          </a:p>
          <a:p>
            <a:pPr marL="108000"/>
            <a:r>
              <a:rPr lang="en-US" sz="3200" b="1" cap="small" spc="50" dirty="0" smtClean="0">
                <a:latin typeface="Cambria"/>
                <a:cs typeface="Cambria"/>
              </a:rPr>
              <a:t>Quick </a:t>
            </a:r>
            <a:r>
              <a:rPr lang="en-US" sz="3200" b="1" cap="small" spc="50" dirty="0">
                <a:latin typeface="Cambria"/>
                <a:cs typeface="Cambria"/>
              </a:rPr>
              <a:t>Look   </a:t>
            </a:r>
            <a:r>
              <a:rPr lang="en-US" sz="3200" b="1" spc="50" dirty="0">
                <a:latin typeface="Cambria"/>
                <a:cs typeface="Cambria"/>
              </a:rPr>
              <a:t>	</a:t>
            </a:r>
          </a:p>
        </p:txBody>
      </p:sp>
      <p:sp>
        <p:nvSpPr>
          <p:cNvPr id="5" name="Text Box 4"/>
          <p:cNvSpPr txBox="1">
            <a:spLocks noChangeArrowheads="1"/>
          </p:cNvSpPr>
          <p:nvPr/>
        </p:nvSpPr>
        <p:spPr bwMode="auto">
          <a:xfrm>
            <a:off x="396552" y="1676400"/>
            <a:ext cx="9144000" cy="406778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lnSpc>
                <a:spcPct val="90000"/>
              </a:lnSpc>
              <a:spcBef>
                <a:spcPts val="1200"/>
              </a:spcBef>
              <a:tabLst>
                <a:tab pos="622300" algn="l"/>
              </a:tabLst>
            </a:pPr>
            <a:r>
              <a:rPr lang="en-US" sz="4400" dirty="0">
                <a:latin typeface="Calibri"/>
                <a:cs typeface="Calibri"/>
              </a:rPr>
              <a:t>1. </a:t>
            </a:r>
            <a:r>
              <a:rPr lang="en-US" sz="4400" dirty="0" smtClean="0">
                <a:latin typeface="Calibri"/>
                <a:cs typeface="Calibri"/>
              </a:rPr>
              <a:t>The Promise Under </a:t>
            </a:r>
            <a:r>
              <a:rPr lang="en-US" sz="4400" b="1" spc="50" dirty="0" smtClean="0">
                <a:latin typeface="Calibri"/>
                <a:cs typeface="Calibri"/>
              </a:rPr>
              <a:t>Test</a:t>
            </a:r>
            <a:r>
              <a:rPr lang="en-US" sz="4400" b="1" dirty="0" smtClean="0">
                <a:latin typeface="Calibri"/>
                <a:cs typeface="Calibri"/>
              </a:rPr>
              <a:t> </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(Genesis 22:2)</a:t>
            </a:r>
            <a:endParaRPr lang="en-US" sz="4400" i="1" dirty="0">
              <a:latin typeface="Calibri"/>
              <a:cs typeface="Calibri"/>
            </a:endParaRPr>
          </a:p>
          <a:p>
            <a:pPr eaLnBrk="1" hangingPunct="1">
              <a:lnSpc>
                <a:spcPct val="90000"/>
              </a:lnSpc>
              <a:spcBef>
                <a:spcPts val="1200"/>
              </a:spcBef>
              <a:tabLst>
                <a:tab pos="622300" algn="l"/>
              </a:tabLst>
            </a:pPr>
            <a:r>
              <a:rPr lang="en-US" sz="4400" dirty="0">
                <a:latin typeface="Calibri"/>
                <a:cs typeface="Calibri"/>
              </a:rPr>
              <a:t>2. </a:t>
            </a:r>
            <a:r>
              <a:rPr lang="en-US" sz="4400" b="1" spc="50" dirty="0" smtClean="0">
                <a:latin typeface="Calibri"/>
                <a:cs typeface="Calibri"/>
              </a:rPr>
              <a:t>Events </a:t>
            </a:r>
            <a:r>
              <a:rPr lang="en-US" sz="4400" dirty="0" smtClean="0">
                <a:latin typeface="Calibri"/>
                <a:cs typeface="Calibri"/>
              </a:rPr>
              <a:t>Important to the Promise</a:t>
            </a:r>
            <a:r>
              <a:rPr lang="en-US" sz="4400" dirty="0">
                <a:latin typeface="Calibri"/>
                <a:cs typeface="Calibri"/>
              </a:rPr>
              <a:t>	 	</a:t>
            </a:r>
            <a:r>
              <a:rPr lang="en-US" sz="4400" i="1" dirty="0" smtClean="0">
                <a:latin typeface="Calibri"/>
                <a:cs typeface="Calibri"/>
              </a:rPr>
              <a:t>(Genesis 23:1; 24:67)</a:t>
            </a:r>
            <a:endParaRPr lang="en-US" sz="4400" i="1" dirty="0">
              <a:latin typeface="Calibri"/>
              <a:cs typeface="Calibri"/>
            </a:endParaRPr>
          </a:p>
          <a:p>
            <a:pPr eaLnBrk="1" hangingPunct="1">
              <a:lnSpc>
                <a:spcPct val="90000"/>
              </a:lnSpc>
              <a:spcBef>
                <a:spcPts val="1200"/>
              </a:spcBef>
              <a:tabLst>
                <a:tab pos="622300" algn="l"/>
              </a:tabLst>
            </a:pPr>
            <a:r>
              <a:rPr lang="en-US" sz="4400" dirty="0">
                <a:latin typeface="Calibri"/>
                <a:cs typeface="Calibri"/>
              </a:rPr>
              <a:t>3. </a:t>
            </a:r>
            <a:r>
              <a:rPr lang="en-US" sz="4400" dirty="0" smtClean="0">
                <a:latin typeface="Calibri"/>
                <a:cs typeface="Calibri"/>
              </a:rPr>
              <a:t>More Promises </a:t>
            </a:r>
            <a:r>
              <a:rPr lang="en-US" sz="4400" b="1" spc="50" dirty="0" err="1" smtClean="0">
                <a:latin typeface="Calibri"/>
                <a:cs typeface="Calibri"/>
              </a:rPr>
              <a:t>Filfilled</a:t>
            </a:r>
            <a:r>
              <a:rPr lang="en-US" sz="4400" spc="50" dirty="0" smtClean="0">
                <a:latin typeface="Calibri"/>
                <a:cs typeface="Calibri"/>
              </a:rPr>
              <a:t> </a:t>
            </a:r>
            <a:r>
              <a:rPr lang="en-US" sz="4400" dirty="0" smtClean="0">
                <a:latin typeface="Calibri"/>
                <a:cs typeface="Calibri"/>
              </a:rPr>
              <a:t>	 		</a:t>
            </a:r>
            <a:r>
              <a:rPr lang="en-US" sz="4400" i="1" dirty="0" smtClean="0">
                <a:latin typeface="Calibri"/>
                <a:cs typeface="Calibri"/>
              </a:rPr>
              <a:t>(Genesis 25:1, 8)</a:t>
            </a:r>
            <a:endParaRPr lang="en-US" sz="4400" i="1" dirty="0">
              <a:latin typeface="Calibri"/>
              <a:cs typeface="Calibri"/>
            </a:endParaRPr>
          </a:p>
        </p:txBody>
      </p:sp>
    </p:spTree>
    <p:extLst>
      <p:ext uri="{BB962C8B-B14F-4D97-AF65-F5344CB8AC3E}">
        <p14:creationId xmlns:p14="http://schemas.microsoft.com/office/powerpoint/2010/main" val="3331946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37" presetClass="entr" presetSubtype="0" fill="hold"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6" fill="hold">
                            <p:stCondLst>
                              <p:cond delay="3000"/>
                            </p:stCondLst>
                            <p:childTnLst>
                              <p:par>
                                <p:cTn id="17" presetID="37" presetClass="entr" presetSubtype="0" fill="hold" nodeType="afterEffect">
                                  <p:stCondLst>
                                    <p:cond delay="100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3" fill="hold">
                            <p:stCondLst>
                              <p:cond delay="5000"/>
                            </p:stCondLst>
                            <p:childTnLst>
                              <p:par>
                                <p:cTn id="24" presetID="37" presetClass="entr" presetSubtype="0" fill="hold" nodeType="afterEffect">
                                  <p:stCondLst>
                                    <p:cond delay="100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4742"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a:t>
            </a:r>
            <a:r>
              <a:rPr lang="en-US" sz="3200" i="1" dirty="0" smtClean="0">
                <a:solidFill>
                  <a:srgbClr val="FFFF00"/>
                </a:solidFill>
                <a:latin typeface="Cambria"/>
                <a:cs typeface="Cambria"/>
              </a:rPr>
              <a:t>Promise</a:t>
            </a:r>
            <a:endParaRPr lang="mr-IN" sz="3200" i="1" dirty="0">
              <a:solidFill>
                <a:srgbClr val="FFFF00"/>
              </a:solidFill>
              <a:latin typeface="Cambria"/>
              <a:cs typeface="Cambria"/>
            </a:endParaRPr>
          </a:p>
          <a:p>
            <a:pPr marL="108000"/>
            <a:r>
              <a:rPr lang="en-US" sz="3200" b="1" cap="small" spc="50" dirty="0" smtClean="0">
                <a:latin typeface="Cambria"/>
                <a:cs typeface="Cambria"/>
              </a:rPr>
              <a:t>1. </a:t>
            </a:r>
            <a:r>
              <a:rPr lang="en-US" sz="3200" b="1" cap="small" spc="50" dirty="0">
                <a:latin typeface="Cambria"/>
                <a:cs typeface="Cambria"/>
              </a:rPr>
              <a:t>The Promise Under Test	   	</a:t>
            </a:r>
          </a:p>
        </p:txBody>
      </p:sp>
      <p:pic>
        <p:nvPicPr>
          <p:cNvPr id="3" name="Picture 2" descr="abrahamsacrificingisa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916429"/>
            <a:ext cx="4536505" cy="3730015"/>
          </a:xfrm>
          <a:prstGeom prst="rect">
            <a:avLst/>
          </a:prstGeom>
        </p:spPr>
      </p:pic>
      <p:sp>
        <p:nvSpPr>
          <p:cNvPr id="7" name="Rectangle 6"/>
          <p:cNvSpPr/>
          <p:nvPr/>
        </p:nvSpPr>
        <p:spPr bwMode="auto">
          <a:xfrm>
            <a:off x="2123728" y="1772816"/>
            <a:ext cx="4824536" cy="38884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170836"/>
            <a:ext cx="9144000" cy="5841663"/>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de-DE" dirty="0">
                <a:latin typeface="Cambria"/>
                <a:cs typeface="Cambria"/>
              </a:rPr>
              <a:t>Genesis </a:t>
            </a:r>
            <a:r>
              <a:rPr lang="de-DE" dirty="0" smtClean="0">
                <a:latin typeface="Cambria"/>
                <a:cs typeface="Cambria"/>
              </a:rPr>
              <a:t>22:2 </a:t>
            </a:r>
            <a:r>
              <a:rPr lang="en-US" sz="3200" dirty="0" smtClean="0">
                <a:latin typeface="Cambria"/>
                <a:cs typeface="Cambria"/>
              </a:rPr>
              <a:t>NKJV</a:t>
            </a:r>
            <a:endParaRPr lang="en-US" dirty="0">
              <a:latin typeface="Cambria"/>
              <a:cs typeface="Cambria"/>
            </a:endParaRPr>
          </a:p>
          <a:p>
            <a:pPr algn="ctr" eaLnBrk="1" hangingPunct="1">
              <a:lnSpc>
                <a:spcPct val="90000"/>
              </a:lnSpc>
              <a:spcBef>
                <a:spcPts val="600"/>
              </a:spcBef>
              <a:tabLst/>
            </a:pPr>
            <a:r>
              <a:rPr lang="en-US" sz="4400" b="1" spc="10" dirty="0">
                <a:latin typeface="Calibri"/>
                <a:cs typeface="Calibri"/>
              </a:rPr>
              <a:t>“Then </a:t>
            </a:r>
            <a:r>
              <a:rPr lang="en-US" sz="4400" b="1" spc="10" dirty="0" smtClean="0">
                <a:latin typeface="Calibri"/>
                <a:cs typeface="Calibri"/>
              </a:rPr>
              <a:t>He</a:t>
            </a:r>
            <a:r>
              <a:rPr lang="en-US" sz="4400" spc="10" dirty="0">
                <a:latin typeface="Calibri"/>
                <a:cs typeface="Calibri"/>
              </a:rPr>
              <a:t> </a:t>
            </a:r>
            <a:r>
              <a:rPr lang="en-US" sz="4400" dirty="0" smtClean="0">
                <a:latin typeface="Calibri"/>
                <a:cs typeface="Calibri"/>
              </a:rPr>
              <a:t>said</a:t>
            </a:r>
            <a:r>
              <a:rPr lang="en-US" sz="4400" dirty="0">
                <a:latin typeface="Calibri"/>
                <a:cs typeface="Calibri"/>
              </a:rPr>
              <a:t>, </a:t>
            </a:r>
            <a:r>
              <a:rPr lang="en-US" sz="4400" dirty="0" smtClean="0">
                <a:latin typeface="Calibri"/>
                <a:cs typeface="Calibri"/>
              </a:rPr>
              <a:t>‘Take </a:t>
            </a:r>
            <a:r>
              <a:rPr lang="en-US" sz="4400" dirty="0">
                <a:latin typeface="Calibri"/>
                <a:cs typeface="Calibri"/>
              </a:rPr>
              <a:t>now your son, your only son Isaac, whom you love, and go to the land of </a:t>
            </a:r>
            <a:r>
              <a:rPr lang="en-US" sz="4400" dirty="0" err="1">
                <a:latin typeface="Calibri"/>
                <a:cs typeface="Calibri"/>
              </a:rPr>
              <a:t>Moriah</a:t>
            </a:r>
            <a:r>
              <a:rPr lang="en-US" sz="4400" dirty="0">
                <a:latin typeface="Calibri"/>
                <a:cs typeface="Calibri"/>
              </a:rPr>
              <a:t>, and </a:t>
            </a:r>
            <a:r>
              <a:rPr lang="en-US" sz="4400" dirty="0" smtClean="0">
                <a:latin typeface="Calibri"/>
                <a:cs typeface="Calibri"/>
              </a:rPr>
              <a:t> offer </a:t>
            </a:r>
            <a:r>
              <a:rPr lang="en-US" sz="4400" dirty="0">
                <a:latin typeface="Calibri"/>
                <a:cs typeface="Calibri"/>
              </a:rPr>
              <a:t>him there as a burnt offering </a:t>
            </a:r>
            <a:r>
              <a:rPr lang="en-US" sz="4400" dirty="0" smtClean="0">
                <a:latin typeface="Calibri"/>
                <a:cs typeface="Calibri"/>
              </a:rPr>
              <a:t>    </a:t>
            </a:r>
          </a:p>
          <a:p>
            <a:pPr algn="ctr" eaLnBrk="1" hangingPunct="1">
              <a:lnSpc>
                <a:spcPct val="90000"/>
              </a:lnSpc>
              <a:spcBef>
                <a:spcPts val="600"/>
              </a:spcBef>
              <a:tabLst/>
            </a:pPr>
            <a:endParaRPr lang="en-US" sz="4400" dirty="0">
              <a:latin typeface="Calibri"/>
              <a:cs typeface="Calibri"/>
            </a:endParaRPr>
          </a:p>
          <a:p>
            <a:pPr algn="ctr" eaLnBrk="1" hangingPunct="1">
              <a:lnSpc>
                <a:spcPct val="90000"/>
              </a:lnSpc>
              <a:spcBef>
                <a:spcPts val="600"/>
              </a:spcBef>
              <a:tabLst/>
            </a:pPr>
            <a:endParaRPr lang="en-US" sz="4400" dirty="0" smtClean="0">
              <a:latin typeface="Calibri"/>
              <a:cs typeface="Calibri"/>
            </a:endParaRPr>
          </a:p>
          <a:p>
            <a:pPr algn="ctr" eaLnBrk="1" hangingPunct="1">
              <a:lnSpc>
                <a:spcPct val="90000"/>
              </a:lnSpc>
              <a:spcBef>
                <a:spcPts val="0"/>
              </a:spcBef>
              <a:tabLst/>
            </a:pPr>
            <a:r>
              <a:rPr lang="en-US" sz="4400" dirty="0" smtClean="0">
                <a:latin typeface="Calibri"/>
                <a:cs typeface="Calibri"/>
              </a:rPr>
              <a:t>on </a:t>
            </a:r>
            <a:r>
              <a:rPr lang="en-US" sz="4400" dirty="0">
                <a:latin typeface="Calibri"/>
                <a:cs typeface="Calibri"/>
              </a:rPr>
              <a:t>one of the mountains of which </a:t>
            </a:r>
            <a:r>
              <a:rPr lang="en-US" sz="4400" dirty="0" smtClean="0">
                <a:latin typeface="Calibri"/>
                <a:cs typeface="Calibri"/>
              </a:rPr>
              <a:t>         I </a:t>
            </a:r>
            <a:r>
              <a:rPr lang="en-US" sz="4400" dirty="0">
                <a:latin typeface="Calibri"/>
                <a:cs typeface="Calibri"/>
              </a:rPr>
              <a:t>shall tell you</a:t>
            </a:r>
            <a:r>
              <a:rPr lang="en-US" sz="4400" dirty="0" smtClean="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3078958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par>
                                <p:cTn id="23" presetID="6"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b="1" dirty="0">
                <a:latin typeface="Calibri"/>
                <a:cs typeface="Calibri"/>
              </a:rPr>
              <a:t>The meaning </a:t>
            </a:r>
            <a:r>
              <a:rPr lang="en-US" sz="4400" dirty="0" smtClean="0">
                <a:latin typeface="Calibri"/>
                <a:cs typeface="Calibri"/>
              </a:rPr>
              <a:t>of </a:t>
            </a:r>
            <a:r>
              <a:rPr lang="en-US" sz="4400" dirty="0">
                <a:latin typeface="Calibri"/>
                <a:cs typeface="Calibri"/>
              </a:rPr>
              <a:t>God’s test is difficult </a:t>
            </a:r>
            <a:r>
              <a:rPr lang="en-US" sz="4400" dirty="0" smtClean="0">
                <a:latin typeface="Calibri"/>
                <a:cs typeface="Calibri"/>
              </a:rPr>
              <a:t>    to comprehend. </a:t>
            </a:r>
            <a:r>
              <a:rPr lang="en-US" sz="4400" dirty="0">
                <a:latin typeface="Calibri"/>
                <a:cs typeface="Calibri"/>
              </a:rPr>
              <a:t>This divine command </a:t>
            </a:r>
            <a:r>
              <a:rPr lang="en-US" sz="4400" spc="-100" dirty="0">
                <a:latin typeface="Calibri"/>
                <a:cs typeface="Calibri"/>
              </a:rPr>
              <a:t>contradicted</a:t>
            </a:r>
            <a:r>
              <a:rPr lang="en-US" sz="4400" spc="-150" dirty="0">
                <a:latin typeface="Calibri"/>
                <a:cs typeface="Calibri"/>
              </a:rPr>
              <a:t> </a:t>
            </a:r>
            <a:r>
              <a:rPr lang="en-US" sz="4400" spc="-100" dirty="0">
                <a:latin typeface="Calibri"/>
                <a:cs typeface="Calibri"/>
              </a:rPr>
              <a:t>the</a:t>
            </a:r>
            <a:r>
              <a:rPr lang="en-US" sz="4400" spc="-150" dirty="0">
                <a:latin typeface="Calibri"/>
                <a:cs typeface="Calibri"/>
              </a:rPr>
              <a:t> </a:t>
            </a:r>
            <a:r>
              <a:rPr lang="en-US" sz="4400" spc="-100" dirty="0">
                <a:latin typeface="Calibri"/>
                <a:cs typeface="Calibri"/>
              </a:rPr>
              <a:t>later</a:t>
            </a:r>
            <a:r>
              <a:rPr lang="en-US" sz="4400" spc="-150" dirty="0">
                <a:latin typeface="Calibri"/>
                <a:cs typeface="Calibri"/>
              </a:rPr>
              <a:t> </a:t>
            </a:r>
            <a:r>
              <a:rPr lang="en-US" sz="4400" spc="-100" dirty="0">
                <a:latin typeface="Calibri"/>
                <a:cs typeface="Calibri"/>
              </a:rPr>
              <a:t>biblical</a:t>
            </a:r>
            <a:r>
              <a:rPr lang="en-US" sz="4400" spc="-150" dirty="0">
                <a:latin typeface="Calibri"/>
                <a:cs typeface="Calibri"/>
              </a:rPr>
              <a:t> </a:t>
            </a:r>
            <a:r>
              <a:rPr lang="en-US" sz="4400" spc="-100" dirty="0">
                <a:latin typeface="Calibri"/>
                <a:cs typeface="Calibri"/>
              </a:rPr>
              <a:t>prohibition </a:t>
            </a:r>
            <a:r>
              <a:rPr lang="en-US" sz="4400" dirty="0">
                <a:latin typeface="Calibri"/>
                <a:cs typeface="Calibri"/>
              </a:rPr>
              <a:t>against human sacrifices (</a:t>
            </a:r>
            <a:r>
              <a:rPr lang="en-US" sz="4400" i="1" dirty="0">
                <a:latin typeface="Calibri"/>
                <a:cs typeface="Calibri"/>
              </a:rPr>
              <a:t>Lev. 18:21</a:t>
            </a:r>
            <a:r>
              <a:rPr lang="en-US" sz="4400" dirty="0">
                <a:latin typeface="Calibri"/>
                <a:cs typeface="Calibri"/>
              </a:rPr>
              <a:t>), </a:t>
            </a:r>
            <a:r>
              <a:rPr lang="en-US" sz="4400" dirty="0" smtClean="0">
                <a:latin typeface="Calibri"/>
                <a:cs typeface="Calibri"/>
              </a:rPr>
              <a:t> and </a:t>
            </a:r>
            <a:r>
              <a:rPr lang="en-US" sz="4400" dirty="0">
                <a:latin typeface="Calibri"/>
                <a:cs typeface="Calibri"/>
              </a:rPr>
              <a:t>it </a:t>
            </a:r>
            <a:r>
              <a:rPr lang="en-US" sz="4400" dirty="0" smtClean="0">
                <a:latin typeface="Calibri"/>
                <a:cs typeface="Calibri"/>
              </a:rPr>
              <a:t>work </a:t>
            </a:r>
            <a:r>
              <a:rPr lang="en-US" sz="4400" dirty="0">
                <a:latin typeface="Calibri"/>
                <a:cs typeface="Calibri"/>
              </a:rPr>
              <a:t>against God’s promise of </a:t>
            </a:r>
            <a:r>
              <a:rPr lang="en-US" sz="4400" dirty="0" smtClean="0">
                <a:latin typeface="Calibri"/>
                <a:cs typeface="Calibri"/>
              </a:rPr>
              <a:t>     an covenant </a:t>
            </a:r>
            <a:r>
              <a:rPr lang="en-US" sz="4400" dirty="0">
                <a:latin typeface="Calibri"/>
                <a:cs typeface="Calibri"/>
              </a:rPr>
              <a:t>through Isaac (</a:t>
            </a:r>
            <a:r>
              <a:rPr lang="en-US" sz="4400" i="1" spc="-100" dirty="0">
                <a:latin typeface="Calibri"/>
                <a:cs typeface="Calibri"/>
              </a:rPr>
              <a:t>Gen.</a:t>
            </a:r>
            <a:r>
              <a:rPr lang="en-US" sz="4400" i="1" spc="-300" dirty="0">
                <a:latin typeface="Calibri"/>
                <a:cs typeface="Calibri"/>
              </a:rPr>
              <a:t> </a:t>
            </a:r>
            <a:r>
              <a:rPr lang="en-US" sz="4400" i="1" spc="-100" dirty="0">
                <a:latin typeface="Calibri"/>
                <a:cs typeface="Calibri"/>
              </a:rPr>
              <a:t>15:5</a:t>
            </a:r>
            <a:r>
              <a:rPr lang="en-US" sz="4400" dirty="0">
                <a:latin typeface="Calibri"/>
                <a:cs typeface="Calibri"/>
              </a:rPr>
              <a:t>).</a:t>
            </a:r>
          </a:p>
          <a:p>
            <a:pPr algn="ctr" eaLnBrk="1" hangingPunct="1">
              <a:lnSpc>
                <a:spcPct val="90000"/>
              </a:lnSpc>
              <a:spcBef>
                <a:spcPts val="0"/>
              </a:spcBef>
            </a:pPr>
            <a:r>
              <a:rPr lang="en-US" sz="4400" dirty="0">
                <a:latin typeface="Calibri"/>
                <a:cs typeface="Calibri"/>
              </a:rPr>
              <a:t>What, then, was the purpose of </a:t>
            </a:r>
            <a:r>
              <a:rPr lang="en-US" sz="4400" dirty="0" smtClean="0">
                <a:latin typeface="Calibri"/>
                <a:cs typeface="Calibri"/>
              </a:rPr>
              <a:t>   God’s </a:t>
            </a:r>
            <a:r>
              <a:rPr lang="en-US" sz="4400" dirty="0">
                <a:latin typeface="Calibri"/>
                <a:cs typeface="Calibri"/>
              </a:rPr>
              <a:t>calling him to do this? Why </a:t>
            </a:r>
            <a:r>
              <a:rPr lang="en-US" sz="4400" dirty="0" smtClean="0">
                <a:latin typeface="Calibri"/>
                <a:cs typeface="Calibri"/>
              </a:rPr>
              <a:t>    test </a:t>
            </a:r>
            <a:r>
              <a:rPr lang="en-US" sz="4400" dirty="0">
                <a:latin typeface="Calibri"/>
                <a:cs typeface="Calibri"/>
              </a:rPr>
              <a:t>him in such a powerful way?</a:t>
            </a:r>
          </a:p>
        </p:txBody>
      </p:sp>
      <p:sp>
        <p:nvSpPr>
          <p:cNvPr id="4"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1. </a:t>
            </a:r>
            <a:r>
              <a:rPr lang="en-US" sz="3200" i="1" dirty="0">
                <a:solidFill>
                  <a:srgbClr val="FFFF00"/>
                </a:solidFill>
                <a:latin typeface="Cambria"/>
                <a:cs typeface="Cambria"/>
              </a:rPr>
              <a:t>The Promise Under Test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a. Mount </a:t>
            </a:r>
            <a:r>
              <a:rPr lang="en-US" sz="3200" b="1" cap="small" spc="50" dirty="0" err="1" smtClean="0">
                <a:latin typeface="Cambria"/>
                <a:cs typeface="Cambria"/>
              </a:rPr>
              <a:t>Moriah</a:t>
            </a:r>
            <a:r>
              <a:rPr lang="en-US" sz="3200" b="1" i="1" spc="50" dirty="0" smtClean="0">
                <a:latin typeface="Cambria"/>
                <a:cs typeface="Cambria"/>
              </a:rPr>
              <a:t>	</a:t>
            </a:r>
            <a:endParaRPr lang="en-US" sz="3200" b="1" i="1" spc="50" dirty="0">
              <a:latin typeface="Cambria"/>
              <a:cs typeface="Cambria"/>
            </a:endParaRPr>
          </a:p>
        </p:txBody>
      </p:sp>
    </p:spTree>
    <p:extLst>
      <p:ext uri="{BB962C8B-B14F-4D97-AF65-F5344CB8AC3E}">
        <p14:creationId xmlns:p14="http://schemas.microsoft.com/office/powerpoint/2010/main" val="3513315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The biblical notion of “test” </a:t>
            </a:r>
            <a:r>
              <a:rPr lang="en-US" sz="4400" dirty="0" smtClean="0">
                <a:latin typeface="Calibri"/>
                <a:cs typeface="Calibri"/>
              </a:rPr>
              <a:t>(</a:t>
            </a:r>
            <a:r>
              <a:rPr lang="en-US" sz="4400" i="1" dirty="0" err="1" smtClean="0">
                <a:latin typeface="Calibri"/>
                <a:cs typeface="Calibri"/>
              </a:rPr>
              <a:t>nissah</a:t>
            </a:r>
            <a:r>
              <a:rPr lang="en-US" sz="4400" dirty="0">
                <a:latin typeface="Calibri"/>
                <a:cs typeface="Calibri"/>
              </a:rPr>
              <a:t>) </a:t>
            </a:r>
            <a:r>
              <a:rPr lang="en-US" sz="4400" spc="-50" dirty="0">
                <a:latin typeface="Calibri"/>
                <a:cs typeface="Calibri"/>
              </a:rPr>
              <a:t>embraces two </a:t>
            </a:r>
            <a:r>
              <a:rPr lang="en-US" sz="4400" spc="-50" dirty="0" smtClean="0">
                <a:latin typeface="Calibri"/>
                <a:cs typeface="Calibri"/>
              </a:rPr>
              <a:t>opposite </a:t>
            </a:r>
            <a:r>
              <a:rPr lang="en-US" sz="4400" spc="-50" dirty="0">
                <a:latin typeface="Calibri"/>
                <a:cs typeface="Calibri"/>
              </a:rPr>
              <a:t>ideas. It refers </a:t>
            </a:r>
            <a:r>
              <a:rPr lang="en-US" sz="4400" dirty="0">
                <a:latin typeface="Calibri"/>
                <a:cs typeface="Calibri"/>
              </a:rPr>
              <a:t>to the idea of judgment; that is, a judgment in order to know what is in the heart of the tested one (</a:t>
            </a:r>
            <a:r>
              <a:rPr lang="en-US" sz="4400" i="1" dirty="0">
                <a:latin typeface="Calibri"/>
                <a:cs typeface="Calibri"/>
              </a:rPr>
              <a:t>Deut. </a:t>
            </a:r>
            <a:r>
              <a:rPr lang="en-US" sz="4400" i="1" dirty="0" smtClean="0">
                <a:latin typeface="Calibri"/>
                <a:cs typeface="Calibri"/>
              </a:rPr>
              <a:t>   8</a:t>
            </a:r>
            <a:r>
              <a:rPr lang="en-US" sz="4400" i="1" dirty="0">
                <a:latin typeface="Calibri"/>
                <a:cs typeface="Calibri"/>
              </a:rPr>
              <a:t>:2; compare with Gen. 22:12</a:t>
            </a:r>
            <a:r>
              <a:rPr lang="en-US" sz="4400" dirty="0">
                <a:latin typeface="Calibri"/>
                <a:cs typeface="Calibri"/>
              </a:rPr>
              <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But </a:t>
            </a:r>
            <a:r>
              <a:rPr lang="en-US" sz="4400" dirty="0">
                <a:latin typeface="Calibri"/>
                <a:cs typeface="Calibri"/>
              </a:rPr>
              <a:t>it also brings the assurance of God’s grace on behalf of the tested (</a:t>
            </a:r>
            <a:r>
              <a:rPr lang="en-US" sz="4400" i="1" dirty="0">
                <a:latin typeface="Calibri"/>
                <a:cs typeface="Calibri"/>
              </a:rPr>
              <a:t>Exod. 20:18–20</a:t>
            </a:r>
            <a:r>
              <a:rPr lang="en-US" sz="4400" dirty="0">
                <a:latin typeface="Calibri"/>
                <a:cs typeface="Calibri"/>
              </a:rPr>
              <a:t>).</a:t>
            </a:r>
          </a:p>
        </p:txBody>
      </p:sp>
      <p:sp>
        <p:nvSpPr>
          <p:cNvPr id="4"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1. </a:t>
            </a:r>
            <a:r>
              <a:rPr lang="en-US" sz="3200" i="1" dirty="0">
                <a:solidFill>
                  <a:srgbClr val="FFFF00"/>
                </a:solidFill>
                <a:latin typeface="Cambria"/>
                <a:cs typeface="Cambria"/>
              </a:rPr>
              <a:t>The Promise Under Test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a. Mount </a:t>
            </a:r>
            <a:r>
              <a:rPr lang="en-US" sz="3200" b="1" cap="small" spc="50" dirty="0" err="1" smtClean="0">
                <a:latin typeface="Cambria"/>
                <a:cs typeface="Cambria"/>
              </a:rPr>
              <a:t>Moriah</a:t>
            </a:r>
            <a:r>
              <a:rPr lang="en-US" sz="3200" b="1" i="1" spc="50" dirty="0" smtClean="0">
                <a:latin typeface="Cambria"/>
                <a:cs typeface="Cambria"/>
              </a:rPr>
              <a:t>	</a:t>
            </a:r>
            <a:endParaRPr lang="en-US" sz="3200" b="1" i="1" spc="50" dirty="0">
              <a:latin typeface="Cambria"/>
              <a:cs typeface="Cambria"/>
            </a:endParaRPr>
          </a:p>
        </p:txBody>
      </p:sp>
    </p:spTree>
    <p:extLst>
      <p:ext uri="{BB962C8B-B14F-4D97-AF65-F5344CB8AC3E}">
        <p14:creationId xmlns:p14="http://schemas.microsoft.com/office/powerpoint/2010/main" val="3951414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In this case, Abraham’s faith in </a:t>
            </a:r>
            <a:r>
              <a:rPr lang="en-US" sz="4400" dirty="0" smtClean="0">
                <a:latin typeface="Calibri"/>
                <a:cs typeface="Calibri"/>
              </a:rPr>
              <a:t>        God </a:t>
            </a:r>
            <a:r>
              <a:rPr lang="en-US" sz="4400" dirty="0">
                <a:latin typeface="Calibri"/>
                <a:cs typeface="Calibri"/>
              </a:rPr>
              <a:t>takes him to the point that he runs </a:t>
            </a:r>
            <a:r>
              <a:rPr lang="en-US" sz="4400" dirty="0" smtClean="0">
                <a:latin typeface="Calibri"/>
                <a:cs typeface="Calibri"/>
              </a:rPr>
              <a:t>the </a:t>
            </a:r>
            <a:r>
              <a:rPr lang="en-US" sz="4400" dirty="0">
                <a:latin typeface="Calibri"/>
                <a:cs typeface="Calibri"/>
              </a:rPr>
              <a:t>risk of losing his “</a:t>
            </a:r>
            <a:r>
              <a:rPr lang="en-US" sz="4400" dirty="0" smtClean="0">
                <a:latin typeface="Calibri"/>
                <a:cs typeface="Calibri"/>
              </a:rPr>
              <a:t>future”</a:t>
            </a:r>
          </a:p>
          <a:p>
            <a:pPr algn="ctr" eaLnBrk="1" hangingPunct="1">
              <a:lnSpc>
                <a:spcPct val="90000"/>
              </a:lnSpc>
              <a:spcBef>
                <a:spcPts val="0"/>
              </a:spcBef>
            </a:pPr>
            <a:r>
              <a:rPr lang="en-US" sz="4400" dirty="0" smtClean="0">
                <a:latin typeface="Calibri"/>
                <a:cs typeface="Calibri"/>
              </a:rPr>
              <a:t>(</a:t>
            </a:r>
            <a:r>
              <a:rPr lang="en-US" sz="4400" dirty="0">
                <a:latin typeface="Calibri"/>
                <a:cs typeface="Calibri"/>
              </a:rPr>
              <a:t>his posterity)</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And </a:t>
            </a:r>
            <a:r>
              <a:rPr lang="en-US" sz="4400" dirty="0">
                <a:latin typeface="Calibri"/>
                <a:cs typeface="Calibri"/>
              </a:rPr>
              <a:t>yet, because he trusts God, he </a:t>
            </a:r>
            <a:r>
              <a:rPr lang="en-US" sz="4400" dirty="0" smtClean="0">
                <a:latin typeface="Calibri"/>
                <a:cs typeface="Calibri"/>
              </a:rPr>
              <a:t>  will </a:t>
            </a:r>
            <a:r>
              <a:rPr lang="en-US" sz="4400" dirty="0">
                <a:latin typeface="Calibri"/>
                <a:cs typeface="Calibri"/>
              </a:rPr>
              <a:t>do what God asks, no matter </a:t>
            </a:r>
            <a:r>
              <a:rPr lang="en-US" sz="4400" dirty="0" smtClean="0">
                <a:latin typeface="Calibri"/>
                <a:cs typeface="Calibri"/>
              </a:rPr>
              <a:t>    how </a:t>
            </a:r>
            <a:r>
              <a:rPr lang="en-US" sz="4400" dirty="0">
                <a:latin typeface="Calibri"/>
                <a:cs typeface="Calibri"/>
              </a:rPr>
              <a:t>difficult it all is to </a:t>
            </a:r>
            <a:r>
              <a:rPr lang="en-US" sz="4400" dirty="0" smtClean="0">
                <a:latin typeface="Calibri"/>
                <a:cs typeface="Calibri"/>
              </a:rPr>
              <a:t>understand.</a:t>
            </a:r>
          </a:p>
          <a:p>
            <a:pPr algn="ctr" eaLnBrk="1" hangingPunct="1">
              <a:lnSpc>
                <a:spcPct val="90000"/>
              </a:lnSpc>
              <a:spcBef>
                <a:spcPts val="0"/>
              </a:spcBef>
            </a:pPr>
            <a:r>
              <a:rPr lang="en-US" sz="4400" dirty="0" smtClean="0">
                <a:latin typeface="Calibri"/>
                <a:cs typeface="Calibri"/>
              </a:rPr>
              <a:t>After </a:t>
            </a:r>
            <a:r>
              <a:rPr lang="en-US" sz="4400" dirty="0">
                <a:latin typeface="Calibri"/>
                <a:cs typeface="Calibri"/>
              </a:rPr>
              <a:t>all, what is faith if not trust in </a:t>
            </a:r>
            <a:r>
              <a:rPr lang="en-US" sz="4400" spc="-100" dirty="0">
                <a:latin typeface="Calibri"/>
                <a:cs typeface="Calibri"/>
              </a:rPr>
              <a:t>what we don’t see or fully understand?</a:t>
            </a:r>
          </a:p>
        </p:txBody>
      </p:sp>
      <p:sp>
        <p:nvSpPr>
          <p:cNvPr id="4"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1. </a:t>
            </a:r>
            <a:r>
              <a:rPr lang="en-US" sz="3200" i="1" dirty="0">
                <a:solidFill>
                  <a:srgbClr val="FFFF00"/>
                </a:solidFill>
                <a:latin typeface="Cambria"/>
                <a:cs typeface="Cambria"/>
              </a:rPr>
              <a:t>The Promise Under Test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a. Mount </a:t>
            </a:r>
            <a:r>
              <a:rPr lang="en-US" sz="3200" b="1" cap="small" spc="50" dirty="0" err="1" smtClean="0">
                <a:latin typeface="Cambria"/>
                <a:cs typeface="Cambria"/>
              </a:rPr>
              <a:t>Moriah</a:t>
            </a:r>
            <a:r>
              <a:rPr lang="en-US" sz="3200" b="1" i="1" spc="50" dirty="0" smtClean="0">
                <a:latin typeface="Cambria"/>
                <a:cs typeface="Cambria"/>
              </a:rPr>
              <a:t>	</a:t>
            </a:r>
            <a:endParaRPr lang="en-US" sz="3200" b="1" i="1" spc="50" dirty="0">
              <a:latin typeface="Cambria"/>
              <a:cs typeface="Cambria"/>
            </a:endParaRPr>
          </a:p>
        </p:txBody>
      </p:sp>
    </p:spTree>
    <p:extLst>
      <p:ext uri="{BB962C8B-B14F-4D97-AF65-F5344CB8AC3E}">
        <p14:creationId xmlns:p14="http://schemas.microsoft.com/office/powerpoint/2010/main" val="4190647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Also, biblical faith is not so much </a:t>
            </a:r>
            <a:r>
              <a:rPr lang="en-US" sz="4400" dirty="0" smtClean="0">
                <a:latin typeface="Calibri"/>
                <a:cs typeface="Calibri"/>
              </a:rPr>
              <a:t> about </a:t>
            </a:r>
            <a:r>
              <a:rPr lang="en-US" sz="4400" dirty="0">
                <a:latin typeface="Calibri"/>
                <a:cs typeface="Calibri"/>
              </a:rPr>
              <a:t>our capacity to give to God </a:t>
            </a:r>
            <a:r>
              <a:rPr lang="en-US" sz="4400" dirty="0" smtClean="0">
                <a:latin typeface="Calibri"/>
                <a:cs typeface="Calibri"/>
              </a:rPr>
              <a:t>    and </a:t>
            </a:r>
            <a:r>
              <a:rPr lang="en-US" sz="4400" dirty="0">
                <a:latin typeface="Calibri"/>
                <a:cs typeface="Calibri"/>
              </a:rPr>
              <a:t>to sacrifice for Him—though </a:t>
            </a:r>
            <a:r>
              <a:rPr lang="en-US" sz="4400" dirty="0" smtClean="0">
                <a:latin typeface="Calibri"/>
                <a:cs typeface="Calibri"/>
              </a:rPr>
              <a:t>    that </a:t>
            </a:r>
            <a:r>
              <a:rPr lang="en-US" sz="4400" dirty="0">
                <a:latin typeface="Calibri"/>
                <a:cs typeface="Calibri"/>
              </a:rPr>
              <a:t>has a role, no doubt (</a:t>
            </a:r>
            <a:r>
              <a:rPr lang="en-US" sz="4400" i="1" dirty="0">
                <a:latin typeface="Calibri"/>
                <a:cs typeface="Calibri"/>
              </a:rPr>
              <a:t>Rom. 12:1</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t>
            </a:r>
            <a:r>
              <a:rPr lang="en-US" sz="4400" dirty="0">
                <a:latin typeface="Calibri"/>
                <a:cs typeface="Calibri"/>
              </a:rPr>
              <a:t>but about our capacity to trust Him and to receive His grace while understanding just how </a:t>
            </a:r>
            <a:r>
              <a:rPr lang="en-US" sz="4400" dirty="0" err="1" smtClean="0">
                <a:latin typeface="Calibri"/>
                <a:cs typeface="Calibri"/>
              </a:rPr>
              <a:t>unde</a:t>
            </a:r>
            <a:r>
              <a:rPr lang="en-US" sz="4400" dirty="0" smtClean="0">
                <a:latin typeface="Calibri"/>
                <a:cs typeface="Calibri"/>
              </a:rPr>
              <a:t>-     serving </a:t>
            </a:r>
            <a:r>
              <a:rPr lang="en-US" sz="4400" dirty="0">
                <a:latin typeface="Calibri"/>
                <a:cs typeface="Calibri"/>
              </a:rPr>
              <a:t>we are.</a:t>
            </a:r>
            <a:endParaRPr lang="en-US" sz="4400" dirty="0">
              <a:latin typeface="Calibri"/>
              <a:cs typeface="Calibri"/>
            </a:endParaRPr>
          </a:p>
        </p:txBody>
      </p:sp>
      <p:sp>
        <p:nvSpPr>
          <p:cNvPr id="4"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1. </a:t>
            </a:r>
            <a:r>
              <a:rPr lang="en-US" sz="3200" i="1" dirty="0">
                <a:solidFill>
                  <a:srgbClr val="FFFF00"/>
                </a:solidFill>
                <a:latin typeface="Cambria"/>
                <a:cs typeface="Cambria"/>
              </a:rPr>
              <a:t>The Promise Under Test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a. Mount </a:t>
            </a:r>
            <a:r>
              <a:rPr lang="en-US" sz="3200" b="1" cap="small" spc="50" dirty="0" err="1" smtClean="0">
                <a:latin typeface="Cambria"/>
                <a:cs typeface="Cambria"/>
              </a:rPr>
              <a:t>Moriah</a:t>
            </a:r>
            <a:r>
              <a:rPr lang="en-US" sz="3200" b="1" i="1" spc="50" dirty="0" smtClean="0">
                <a:latin typeface="Cambria"/>
                <a:cs typeface="Cambria"/>
              </a:rPr>
              <a:t>	</a:t>
            </a:r>
            <a:endParaRPr lang="en-US" sz="3200" b="1" i="1" spc="50" dirty="0">
              <a:latin typeface="Cambria"/>
              <a:cs typeface="Cambria"/>
            </a:endParaRPr>
          </a:p>
        </p:txBody>
      </p:sp>
    </p:spTree>
    <p:extLst>
      <p:ext uri="{BB962C8B-B14F-4D97-AF65-F5344CB8AC3E}">
        <p14:creationId xmlns:p14="http://schemas.microsoft.com/office/powerpoint/2010/main" val="3761330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When Isaac asked about the sacrificial animal, Abraham </a:t>
            </a:r>
            <a:r>
              <a:rPr lang="en-US" sz="4400" dirty="0" smtClean="0">
                <a:latin typeface="Calibri"/>
                <a:cs typeface="Calibri"/>
              </a:rPr>
              <a:t>answered, </a:t>
            </a:r>
            <a:r>
              <a:rPr lang="en-US" sz="4400" dirty="0">
                <a:latin typeface="Calibri"/>
                <a:cs typeface="Calibri"/>
              </a:rPr>
              <a:t>God will </a:t>
            </a:r>
            <a:r>
              <a:rPr lang="en-US" sz="4400" dirty="0" smtClean="0">
                <a:latin typeface="Calibri"/>
                <a:cs typeface="Calibri"/>
              </a:rPr>
              <a:t>   “ </a:t>
            </a:r>
            <a:r>
              <a:rPr lang="en-US" sz="4400" dirty="0">
                <a:latin typeface="Calibri"/>
                <a:cs typeface="Calibri"/>
              </a:rPr>
              <a:t>‘provide for Himself the lamb for a burnt offering’ ” (</a:t>
            </a:r>
            <a:r>
              <a:rPr lang="en-US" sz="4400" i="1" dirty="0">
                <a:latin typeface="Calibri"/>
                <a:cs typeface="Calibri"/>
              </a:rPr>
              <a:t>Gen. 22:</a:t>
            </a:r>
            <a:r>
              <a:rPr lang="en-US" sz="4400" i="1" dirty="0" smtClean="0">
                <a:latin typeface="Calibri"/>
                <a:cs typeface="Calibri"/>
              </a:rPr>
              <a:t>8</a:t>
            </a:r>
            <a:r>
              <a:rPr lang="en-US" sz="4400" dirty="0" smtClean="0">
                <a:latin typeface="Calibri"/>
                <a:cs typeface="Calibri"/>
              </a:rPr>
              <a:t>)</a:t>
            </a:r>
            <a:r>
              <a:rPr lang="en-US" sz="4400" dirty="0">
                <a:latin typeface="Calibri"/>
                <a:cs typeface="Calibri"/>
              </a:rPr>
              <a:t>. Yet, the Hebrew verbal form can </a:t>
            </a:r>
            <a:r>
              <a:rPr lang="en-US" sz="4400" dirty="0" smtClean="0">
                <a:latin typeface="Calibri"/>
                <a:cs typeface="Calibri"/>
              </a:rPr>
              <a:t>actually </a:t>
            </a:r>
            <a:r>
              <a:rPr lang="en-US" sz="4400" dirty="0">
                <a:latin typeface="Calibri"/>
                <a:cs typeface="Calibri"/>
              </a:rPr>
              <a:t>mean “God will provide Himself as the lamb.</a:t>
            </a:r>
            <a:r>
              <a:rPr lang="en-US" sz="4400" dirty="0" smtClean="0">
                <a:latin typeface="Calibri"/>
                <a:cs typeface="Calibri"/>
              </a:rPr>
              <a:t>”</a:t>
            </a:r>
          </a:p>
          <a:p>
            <a:pPr algn="ctr" eaLnBrk="1" hangingPunct="1">
              <a:lnSpc>
                <a:spcPct val="90000"/>
              </a:lnSpc>
              <a:spcBef>
                <a:spcPts val="0"/>
              </a:spcBef>
            </a:pPr>
            <a:r>
              <a:rPr lang="en-US" sz="4400" spc="-100" dirty="0" smtClean="0">
                <a:latin typeface="Calibri"/>
                <a:cs typeface="Calibri"/>
              </a:rPr>
              <a:t>Here is </a:t>
            </a:r>
            <a:r>
              <a:rPr lang="en-US" sz="4400" spc="-100" dirty="0">
                <a:latin typeface="Calibri"/>
                <a:cs typeface="Calibri"/>
              </a:rPr>
              <a:t>the essence of the plan of </a:t>
            </a:r>
            <a:r>
              <a:rPr lang="en-US" sz="4400" spc="-100" dirty="0" err="1" smtClean="0">
                <a:latin typeface="Calibri"/>
                <a:cs typeface="Calibri"/>
              </a:rPr>
              <a:t>salva-tion</a:t>
            </a:r>
            <a:r>
              <a:rPr lang="en-US" sz="4400" spc="-100" dirty="0">
                <a:latin typeface="Calibri"/>
                <a:cs typeface="Calibri"/>
              </a:rPr>
              <a:t>, with the Lord Himself suffering and paying in Himself the penalty for our sins!</a:t>
            </a:r>
          </a:p>
        </p:txBody>
      </p:sp>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1. </a:t>
            </a:r>
            <a:r>
              <a:rPr lang="en-US" sz="3200" i="1" dirty="0">
                <a:solidFill>
                  <a:srgbClr val="FFFF00"/>
                </a:solidFill>
                <a:latin typeface="Cambria"/>
                <a:cs typeface="Cambria"/>
              </a:rPr>
              <a:t>The Promise Under Test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b</a:t>
            </a:r>
            <a:r>
              <a:rPr lang="en-US" sz="3200" b="1" cap="small" spc="50" dirty="0">
                <a:latin typeface="Cambria"/>
                <a:cs typeface="Cambria"/>
              </a:rPr>
              <a:t>. </a:t>
            </a:r>
            <a:r>
              <a:rPr lang="en-US" sz="3200" b="1" cap="small" spc="50" dirty="0" smtClean="0">
                <a:latin typeface="Cambria"/>
                <a:cs typeface="Cambria"/>
              </a:rPr>
              <a:t>God Will Provide</a:t>
            </a:r>
            <a:r>
              <a:rPr lang="en-US" sz="3200" b="1" i="1" spc="50" dirty="0" smtClean="0">
                <a:latin typeface="Cambria"/>
                <a:cs typeface="Cambria"/>
              </a:rPr>
              <a:t>	</a:t>
            </a:r>
            <a:endParaRPr lang="en-US" sz="3200" b="1" i="1" spc="50" dirty="0">
              <a:latin typeface="Cambria"/>
              <a:cs typeface="Cambria"/>
            </a:endParaRPr>
          </a:p>
        </p:txBody>
      </p:sp>
    </p:spTree>
    <p:extLst>
      <p:ext uri="{BB962C8B-B14F-4D97-AF65-F5344CB8AC3E}">
        <p14:creationId xmlns:p14="http://schemas.microsoft.com/office/powerpoint/2010/main" val="4214552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60" dirty="0">
                <a:latin typeface="Calibri"/>
                <a:cs typeface="Calibri"/>
              </a:rPr>
              <a:t>“It was to impress Abraham’s mind with </a:t>
            </a:r>
            <a:r>
              <a:rPr lang="en-US" sz="4400" spc="-100" dirty="0">
                <a:latin typeface="Calibri"/>
                <a:cs typeface="Calibri"/>
              </a:rPr>
              <a:t>the</a:t>
            </a:r>
            <a:r>
              <a:rPr lang="en-US" sz="4400" spc="-150" dirty="0">
                <a:latin typeface="Calibri"/>
                <a:cs typeface="Calibri"/>
              </a:rPr>
              <a:t> </a:t>
            </a:r>
            <a:r>
              <a:rPr lang="en-US" sz="4400" spc="-100" dirty="0">
                <a:latin typeface="Calibri"/>
                <a:cs typeface="Calibri"/>
              </a:rPr>
              <a:t>reality</a:t>
            </a:r>
            <a:r>
              <a:rPr lang="en-US" sz="4400" spc="-150" dirty="0">
                <a:latin typeface="Calibri"/>
                <a:cs typeface="Calibri"/>
              </a:rPr>
              <a:t> </a:t>
            </a:r>
            <a:r>
              <a:rPr lang="en-US" sz="4400" spc="-100" dirty="0">
                <a:latin typeface="Calibri"/>
                <a:cs typeface="Calibri"/>
              </a:rPr>
              <a:t>of</a:t>
            </a:r>
            <a:r>
              <a:rPr lang="en-US" sz="4400" spc="-150" dirty="0">
                <a:latin typeface="Calibri"/>
                <a:cs typeface="Calibri"/>
              </a:rPr>
              <a:t> </a:t>
            </a:r>
            <a:r>
              <a:rPr lang="en-US" sz="4400" spc="-100" dirty="0">
                <a:latin typeface="Calibri"/>
                <a:cs typeface="Calibri"/>
              </a:rPr>
              <a:t>the</a:t>
            </a:r>
            <a:r>
              <a:rPr lang="en-US" sz="4400" spc="-150" dirty="0">
                <a:latin typeface="Calibri"/>
                <a:cs typeface="Calibri"/>
              </a:rPr>
              <a:t> </a:t>
            </a:r>
            <a:r>
              <a:rPr lang="en-US" sz="4400" spc="-100" dirty="0">
                <a:latin typeface="Calibri"/>
                <a:cs typeface="Calibri"/>
              </a:rPr>
              <a:t>gospel,</a:t>
            </a:r>
            <a:r>
              <a:rPr lang="en-US" sz="4400" spc="-300" dirty="0">
                <a:latin typeface="Calibri"/>
                <a:cs typeface="Calibri"/>
              </a:rPr>
              <a:t> </a:t>
            </a:r>
            <a:r>
              <a:rPr lang="en-US" sz="4400" spc="-100" dirty="0">
                <a:latin typeface="Calibri"/>
                <a:cs typeface="Calibri"/>
              </a:rPr>
              <a:t>as</a:t>
            </a:r>
            <a:r>
              <a:rPr lang="en-US" sz="4400" spc="-150" dirty="0">
                <a:latin typeface="Calibri"/>
                <a:cs typeface="Calibri"/>
              </a:rPr>
              <a:t> </a:t>
            </a:r>
            <a:r>
              <a:rPr lang="en-US" sz="4400" spc="-100" dirty="0">
                <a:latin typeface="Calibri"/>
                <a:cs typeface="Calibri"/>
              </a:rPr>
              <a:t>well</a:t>
            </a:r>
            <a:r>
              <a:rPr lang="en-US" sz="4400" spc="-150" dirty="0">
                <a:latin typeface="Calibri"/>
                <a:cs typeface="Calibri"/>
              </a:rPr>
              <a:t> </a:t>
            </a:r>
            <a:r>
              <a:rPr lang="en-US" sz="4400" spc="-100" dirty="0">
                <a:latin typeface="Calibri"/>
                <a:cs typeface="Calibri"/>
              </a:rPr>
              <a:t>as</a:t>
            </a:r>
            <a:r>
              <a:rPr lang="en-US" sz="4400" spc="-150" dirty="0">
                <a:latin typeface="Calibri"/>
                <a:cs typeface="Calibri"/>
              </a:rPr>
              <a:t> </a:t>
            </a:r>
            <a:r>
              <a:rPr lang="en-US" sz="4400" spc="-100" dirty="0">
                <a:latin typeface="Calibri"/>
                <a:cs typeface="Calibri"/>
              </a:rPr>
              <a:t>to</a:t>
            </a:r>
            <a:r>
              <a:rPr lang="en-US" sz="4400" spc="-150" dirty="0">
                <a:latin typeface="Calibri"/>
                <a:cs typeface="Calibri"/>
              </a:rPr>
              <a:t> </a:t>
            </a:r>
            <a:r>
              <a:rPr lang="en-US" sz="4400" spc="-100" dirty="0">
                <a:latin typeface="Calibri"/>
                <a:cs typeface="Calibri"/>
              </a:rPr>
              <a:t>test </a:t>
            </a:r>
            <a:r>
              <a:rPr lang="en-US" sz="4400" dirty="0">
                <a:latin typeface="Calibri"/>
                <a:cs typeface="Calibri"/>
              </a:rPr>
              <a:t>his faith, that God commanded him to </a:t>
            </a:r>
            <a:r>
              <a:rPr lang="en-US" sz="4400" spc="-100" dirty="0">
                <a:latin typeface="Calibri"/>
                <a:cs typeface="Calibri"/>
              </a:rPr>
              <a:t>slay</a:t>
            </a:r>
            <a:r>
              <a:rPr lang="en-US" sz="4400" spc="-150" dirty="0">
                <a:latin typeface="Calibri"/>
                <a:cs typeface="Calibri"/>
              </a:rPr>
              <a:t> </a:t>
            </a:r>
            <a:r>
              <a:rPr lang="en-US" sz="4400" spc="-100" dirty="0">
                <a:latin typeface="Calibri"/>
                <a:cs typeface="Calibri"/>
              </a:rPr>
              <a:t>his</a:t>
            </a:r>
            <a:r>
              <a:rPr lang="en-US" sz="4400" spc="-150" dirty="0">
                <a:latin typeface="Calibri"/>
                <a:cs typeface="Calibri"/>
              </a:rPr>
              <a:t> </a:t>
            </a:r>
            <a:r>
              <a:rPr lang="en-US" sz="4400" spc="-100" dirty="0">
                <a:latin typeface="Calibri"/>
                <a:cs typeface="Calibri"/>
              </a:rPr>
              <a:t>son.</a:t>
            </a:r>
            <a:r>
              <a:rPr lang="en-US" sz="4400" spc="-300" dirty="0">
                <a:latin typeface="Calibri"/>
                <a:cs typeface="Calibri"/>
              </a:rPr>
              <a:t> </a:t>
            </a:r>
            <a:endParaRPr lang="en-US" sz="4400" spc="-50" dirty="0">
              <a:latin typeface="Calibri"/>
              <a:cs typeface="Calibri"/>
            </a:endParaRPr>
          </a:p>
        </p:txBody>
      </p:sp>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b. God Will Provide</a:t>
            </a:r>
            <a:endParaRPr lang="en-US" sz="3200" i="1" dirty="0" smtClean="0">
              <a:solidFill>
                <a:srgbClr val="FFFF00"/>
              </a:solidFill>
              <a:latin typeface="Cambria"/>
              <a:cs typeface="Cambria"/>
            </a:endParaRPr>
          </a:p>
          <a:p>
            <a:pPr marL="108000"/>
            <a:r>
              <a:rPr lang="en-US" sz="3200" b="1" i="1" cap="small" spc="50" dirty="0">
                <a:latin typeface="Cambria"/>
                <a:cs typeface="Cambria"/>
              </a:rPr>
              <a:t>Patriarchs and Prophets </a:t>
            </a:r>
            <a:r>
              <a:rPr lang="en-US" sz="3200" b="1" cap="small" spc="50" dirty="0" smtClean="0">
                <a:latin typeface="Cambria"/>
                <a:cs typeface="Cambria"/>
              </a:rPr>
              <a:t>154</a:t>
            </a:r>
            <a:r>
              <a:rPr lang="en-US" sz="3200" b="1" i="1" spc="50" dirty="0" smtClean="0">
                <a:latin typeface="Cambria"/>
                <a:cs typeface="Cambria"/>
              </a:rPr>
              <a:t>	</a:t>
            </a:r>
            <a:endParaRPr lang="en-US" sz="3200" b="1" i="1" spc="50" dirty="0">
              <a:latin typeface="Cambria"/>
              <a:cs typeface="Cambria"/>
            </a:endParaRPr>
          </a:p>
        </p:txBody>
      </p:sp>
      <p:sp>
        <p:nvSpPr>
          <p:cNvPr id="2" name="TextBox 1"/>
          <p:cNvSpPr txBox="1"/>
          <p:nvPr/>
        </p:nvSpPr>
        <p:spPr>
          <a:xfrm>
            <a:off x="0" y="3030860"/>
            <a:ext cx="9144000" cy="3760004"/>
          </a:xfrm>
          <a:prstGeom prst="rect">
            <a:avLst/>
          </a:prstGeom>
          <a:noFill/>
        </p:spPr>
        <p:txBody>
          <a:bodyPr wrap="square" rtlCol="0">
            <a:spAutoFit/>
          </a:bodyPr>
          <a:lstStyle/>
          <a:p>
            <a:pPr marL="108000">
              <a:lnSpc>
                <a:spcPct val="90000"/>
              </a:lnSpc>
            </a:pPr>
            <a:r>
              <a:rPr lang="en-US" sz="4400" spc="-100" dirty="0" smtClean="0">
                <a:latin typeface="Calibri"/>
                <a:cs typeface="Calibri"/>
              </a:rPr>
              <a:t>                       The</a:t>
            </a:r>
            <a:r>
              <a:rPr lang="en-US" sz="4400" spc="-150" dirty="0" smtClean="0">
                <a:latin typeface="Calibri"/>
                <a:cs typeface="Calibri"/>
              </a:rPr>
              <a:t> </a:t>
            </a:r>
            <a:r>
              <a:rPr lang="en-US" sz="4400" spc="-100" dirty="0">
                <a:latin typeface="Calibri"/>
                <a:cs typeface="Calibri"/>
              </a:rPr>
              <a:t>agony</a:t>
            </a:r>
            <a:r>
              <a:rPr lang="en-US" sz="4400" spc="-150" dirty="0">
                <a:latin typeface="Calibri"/>
                <a:cs typeface="Calibri"/>
              </a:rPr>
              <a:t> </a:t>
            </a:r>
            <a:r>
              <a:rPr lang="en-US" sz="4400" spc="-100" dirty="0">
                <a:latin typeface="Calibri"/>
                <a:cs typeface="Calibri"/>
              </a:rPr>
              <a:t>which</a:t>
            </a:r>
            <a:r>
              <a:rPr lang="en-US" sz="4400" spc="-150" dirty="0">
                <a:latin typeface="Calibri"/>
                <a:cs typeface="Calibri"/>
              </a:rPr>
              <a:t> </a:t>
            </a:r>
            <a:r>
              <a:rPr lang="en-US" sz="4400" spc="-100" dirty="0">
                <a:latin typeface="Calibri"/>
                <a:cs typeface="Calibri"/>
              </a:rPr>
              <a:t>he</a:t>
            </a:r>
            <a:r>
              <a:rPr lang="en-US" sz="4400" spc="-150" dirty="0">
                <a:latin typeface="Calibri"/>
                <a:cs typeface="Calibri"/>
              </a:rPr>
              <a:t> </a:t>
            </a:r>
            <a:r>
              <a:rPr lang="en-US" sz="4400" spc="-100" dirty="0">
                <a:latin typeface="Calibri"/>
                <a:cs typeface="Calibri"/>
              </a:rPr>
              <a:t>endured </a:t>
            </a:r>
            <a:r>
              <a:rPr lang="en-US" sz="4400" spc="-50" dirty="0">
                <a:latin typeface="Calibri"/>
                <a:cs typeface="Calibri"/>
              </a:rPr>
              <a:t>during the dark days of that fearful trial </a:t>
            </a:r>
            <a:r>
              <a:rPr lang="en-US" sz="4400" spc="-100" dirty="0">
                <a:latin typeface="Calibri"/>
                <a:cs typeface="Calibri"/>
              </a:rPr>
              <a:t>was</a:t>
            </a:r>
            <a:r>
              <a:rPr lang="en-US" sz="4400" spc="-150" dirty="0">
                <a:latin typeface="Calibri"/>
                <a:cs typeface="Calibri"/>
              </a:rPr>
              <a:t> </a:t>
            </a:r>
            <a:r>
              <a:rPr lang="en-US" sz="4400" spc="-100" dirty="0">
                <a:latin typeface="Calibri"/>
                <a:cs typeface="Calibri"/>
              </a:rPr>
              <a:t>permitted</a:t>
            </a:r>
            <a:r>
              <a:rPr lang="en-US" sz="4400" spc="-150" dirty="0">
                <a:latin typeface="Calibri"/>
                <a:cs typeface="Calibri"/>
              </a:rPr>
              <a:t> </a:t>
            </a:r>
            <a:r>
              <a:rPr lang="en-US" sz="4400" spc="-100" dirty="0">
                <a:latin typeface="Calibri"/>
                <a:cs typeface="Calibri"/>
              </a:rPr>
              <a:t>that</a:t>
            </a:r>
            <a:r>
              <a:rPr lang="en-US" sz="4400" spc="-150" dirty="0">
                <a:latin typeface="Calibri"/>
                <a:cs typeface="Calibri"/>
              </a:rPr>
              <a:t> </a:t>
            </a:r>
            <a:r>
              <a:rPr lang="en-US" sz="4400" spc="-100" dirty="0">
                <a:latin typeface="Calibri"/>
                <a:cs typeface="Calibri"/>
              </a:rPr>
              <a:t>he</a:t>
            </a:r>
            <a:r>
              <a:rPr lang="en-US" sz="4400" spc="-150" dirty="0">
                <a:latin typeface="Calibri"/>
                <a:cs typeface="Calibri"/>
              </a:rPr>
              <a:t> </a:t>
            </a:r>
            <a:r>
              <a:rPr lang="en-US" sz="4400" spc="-100" dirty="0">
                <a:latin typeface="Calibri"/>
                <a:cs typeface="Calibri"/>
              </a:rPr>
              <a:t>might</a:t>
            </a:r>
            <a:r>
              <a:rPr lang="en-US" sz="4400" spc="-150" dirty="0">
                <a:latin typeface="Calibri"/>
                <a:cs typeface="Calibri"/>
              </a:rPr>
              <a:t> </a:t>
            </a:r>
            <a:r>
              <a:rPr lang="en-US" sz="4400" spc="-100" dirty="0">
                <a:latin typeface="Calibri"/>
                <a:cs typeface="Calibri"/>
              </a:rPr>
              <a:t>understand </a:t>
            </a:r>
            <a:r>
              <a:rPr lang="en-US" sz="4400" dirty="0">
                <a:latin typeface="Calibri"/>
                <a:cs typeface="Calibri"/>
              </a:rPr>
              <a:t>from his own experience something of the greatness of the sacrifice made by </a:t>
            </a:r>
            <a:r>
              <a:rPr lang="en-US" sz="4400" spc="-50" dirty="0">
                <a:latin typeface="Calibri"/>
                <a:cs typeface="Calibri"/>
              </a:rPr>
              <a:t>the infinite God for man’s redemption.</a:t>
            </a:r>
            <a:r>
              <a:rPr lang="en-US" sz="4400" spc="-50" dirty="0" smtClean="0">
                <a:latin typeface="Calibri"/>
                <a:cs typeface="Calibri"/>
              </a:rPr>
              <a:t>”</a:t>
            </a:r>
            <a:endParaRPr lang="en-US" sz="4400" spc="-50" dirty="0">
              <a:latin typeface="Calibri"/>
              <a:cs typeface="Calibri"/>
            </a:endParaRPr>
          </a:p>
        </p:txBody>
      </p:sp>
    </p:spTree>
    <p:extLst>
      <p:ext uri="{BB962C8B-B14F-4D97-AF65-F5344CB8AC3E}">
        <p14:creationId xmlns:p14="http://schemas.microsoft.com/office/powerpoint/2010/main" val="3725280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Covenant with Abraham</a:t>
            </a:r>
          </a:p>
          <a:p>
            <a:pPr marL="108000"/>
            <a:r>
              <a:rPr lang="en-US" sz="3200" b="1" cap="small" spc="50" dirty="0" smtClean="0">
                <a:latin typeface="Cambria"/>
                <a:cs typeface="Cambria"/>
              </a:rPr>
              <a:t>2. </a:t>
            </a:r>
            <a:r>
              <a:rPr lang="en-US" sz="3200" b="1" cap="small" spc="50" dirty="0">
                <a:latin typeface="Cambria"/>
                <a:cs typeface="Cambria"/>
              </a:rPr>
              <a:t>Events Important to the </a:t>
            </a:r>
            <a:r>
              <a:rPr lang="en-US" sz="3200" b="1" cap="small" spc="50" dirty="0" smtClean="0">
                <a:latin typeface="Cambria"/>
                <a:cs typeface="Cambria"/>
              </a:rPr>
              <a:t>Promise</a:t>
            </a:r>
            <a:endParaRPr lang="en-US" sz="3200" b="1" spc="50" dirty="0">
              <a:latin typeface="Cambria"/>
              <a:cs typeface="Cambria"/>
            </a:endParaRPr>
          </a:p>
        </p:txBody>
      </p:sp>
      <p:pic>
        <p:nvPicPr>
          <p:cNvPr id="2" name="Picture 1"/>
          <p:cNvPicPr>
            <a:picLocks noChangeAspect="1"/>
          </p:cNvPicPr>
          <p:nvPr/>
        </p:nvPicPr>
        <p:blipFill>
          <a:blip r:embed="rId3"/>
          <a:stretch>
            <a:fillRect/>
          </a:stretch>
        </p:blipFill>
        <p:spPr>
          <a:xfrm>
            <a:off x="971600" y="1934580"/>
            <a:ext cx="7165304" cy="3582652"/>
          </a:xfrm>
          <a:prstGeom prst="rect">
            <a:avLst/>
          </a:prstGeom>
        </p:spPr>
      </p:pic>
      <p:sp>
        <p:nvSpPr>
          <p:cNvPr id="3" name="Rectangle 2"/>
          <p:cNvSpPr/>
          <p:nvPr/>
        </p:nvSpPr>
        <p:spPr bwMode="auto">
          <a:xfrm>
            <a:off x="827584" y="1844824"/>
            <a:ext cx="7416824" cy="38164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3"/>
          <p:cNvSpPr txBox="1">
            <a:spLocks noChangeArrowheads="1"/>
          </p:cNvSpPr>
          <p:nvPr/>
        </p:nvSpPr>
        <p:spPr bwMode="auto">
          <a:xfrm>
            <a:off x="0" y="1202545"/>
            <a:ext cx="9144000" cy="576471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de-DE" dirty="0">
                <a:latin typeface="Cambria"/>
                <a:cs typeface="Cambria"/>
              </a:rPr>
              <a:t>	</a:t>
            </a:r>
            <a:r>
              <a:rPr lang="nb-NO" dirty="0">
                <a:latin typeface="Cambria"/>
                <a:cs typeface="Cambria"/>
              </a:rPr>
              <a:t>Genesis 23:1; 24:</a:t>
            </a:r>
            <a:r>
              <a:rPr lang="nb-NO" dirty="0" smtClean="0">
                <a:latin typeface="Cambria"/>
                <a:cs typeface="Cambria"/>
              </a:rPr>
              <a:t>67 </a:t>
            </a:r>
            <a:r>
              <a:rPr lang="en-US" sz="3200" dirty="0" smtClean="0">
                <a:latin typeface="Cambria"/>
                <a:cs typeface="Cambria"/>
              </a:rPr>
              <a:t>NKJV</a:t>
            </a:r>
            <a:endParaRPr lang="en-US" dirty="0">
              <a:latin typeface="Cambria"/>
              <a:cs typeface="Cambria"/>
            </a:endParaRPr>
          </a:p>
          <a:p>
            <a:pPr algn="ctr" eaLnBrk="1" hangingPunct="1">
              <a:lnSpc>
                <a:spcPct val="90000"/>
              </a:lnSpc>
              <a:spcBef>
                <a:spcPts val="600"/>
              </a:spcBef>
              <a:tabLst/>
            </a:pPr>
            <a:r>
              <a:rPr lang="en-US" sz="4400" b="1" dirty="0" smtClean="0">
                <a:latin typeface="Calibri"/>
                <a:cs typeface="Calibri"/>
              </a:rPr>
              <a:t>“</a:t>
            </a:r>
            <a:r>
              <a:rPr lang="en-US" sz="4400" b="1" dirty="0">
                <a:latin typeface="Calibri"/>
                <a:cs typeface="Calibri"/>
              </a:rPr>
              <a:t>Sarah lived </a:t>
            </a:r>
            <a:r>
              <a:rPr lang="en-US" sz="4400" dirty="0" smtClean="0">
                <a:latin typeface="Calibri"/>
                <a:cs typeface="Calibri"/>
              </a:rPr>
              <a:t>one </a:t>
            </a:r>
            <a:r>
              <a:rPr lang="en-US" sz="4400" dirty="0">
                <a:latin typeface="Calibri"/>
                <a:cs typeface="Calibri"/>
              </a:rPr>
              <a:t>hundred and twenty-seven years; these were the years of the life of </a:t>
            </a:r>
            <a:r>
              <a:rPr lang="en-US" sz="4400" dirty="0" smtClean="0">
                <a:latin typeface="Calibri"/>
                <a:cs typeface="Calibri"/>
              </a:rPr>
              <a:t>Sarah.”</a:t>
            </a:r>
          </a:p>
          <a:p>
            <a:pPr algn="ctr" eaLnBrk="1" hangingPunct="1">
              <a:lnSpc>
                <a:spcPct val="90000"/>
              </a:lnSpc>
              <a:spcBef>
                <a:spcPts val="600"/>
              </a:spcBef>
              <a:tabLst/>
            </a:pPr>
            <a:r>
              <a:rPr lang="en-US" sz="4400" spc="-100" dirty="0" smtClean="0">
                <a:latin typeface="Calibri"/>
                <a:cs typeface="Calibri"/>
              </a:rPr>
              <a:t>“Then </a:t>
            </a:r>
            <a:r>
              <a:rPr lang="en-US" sz="4400" spc="-100" dirty="0">
                <a:latin typeface="Calibri"/>
                <a:cs typeface="Calibri"/>
              </a:rPr>
              <a:t>Isaac brought her into his mother </a:t>
            </a:r>
            <a:r>
              <a:rPr lang="en-US" sz="4400" dirty="0">
                <a:latin typeface="Calibri"/>
                <a:cs typeface="Calibri"/>
              </a:rPr>
              <a:t>Sarah’s tent; and he took Rebekah and she became his wife, and he loved </a:t>
            </a:r>
            <a:r>
              <a:rPr lang="en-US" sz="4400" dirty="0" smtClean="0">
                <a:latin typeface="Calibri"/>
                <a:cs typeface="Calibri"/>
              </a:rPr>
              <a:t>her.</a:t>
            </a:r>
          </a:p>
          <a:p>
            <a:pPr algn="ctr" eaLnBrk="1" hangingPunct="1">
              <a:lnSpc>
                <a:spcPct val="90000"/>
              </a:lnSpc>
              <a:spcBef>
                <a:spcPts val="0"/>
              </a:spcBef>
              <a:tabLst/>
            </a:pPr>
            <a:r>
              <a:rPr lang="en-US" sz="4400" dirty="0" smtClean="0">
                <a:latin typeface="Calibri"/>
                <a:cs typeface="Calibri"/>
              </a:rPr>
              <a:t>So </a:t>
            </a:r>
            <a:r>
              <a:rPr lang="en-US" sz="4400" dirty="0">
                <a:latin typeface="Calibri"/>
                <a:cs typeface="Calibri"/>
              </a:rPr>
              <a:t>Isaac was comforted after his mother’s death</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3164632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hidden"/>
                                      </p:to>
                                    </p:set>
                                  </p:childTnLst>
                                </p:cTn>
                              </p:par>
                              <p:par>
                                <p:cTn id="30" presetID="6"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7"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9416"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2</a:t>
            </a:r>
            <a:r>
              <a:rPr lang="en-US" sz="3200" i="1" dirty="0">
                <a:solidFill>
                  <a:srgbClr val="FFFF00"/>
                </a:solidFill>
                <a:latin typeface="Cambria"/>
                <a:cs typeface="Cambria"/>
              </a:rPr>
              <a:t>. </a:t>
            </a:r>
            <a:r>
              <a:rPr lang="en-US" sz="3200" i="1" dirty="0">
                <a:solidFill>
                  <a:srgbClr val="FFFF00"/>
                </a:solidFill>
                <a:latin typeface="Cambria"/>
                <a:cs typeface="Cambria"/>
              </a:rPr>
              <a:t>Events Important to the Promise</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a. The Death of Sarah</a:t>
            </a:r>
          </a:p>
        </p:txBody>
      </p:sp>
      <p:sp>
        <p:nvSpPr>
          <p:cNvPr id="5"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b="1" spc="50" dirty="0">
                <a:latin typeface="Calibri"/>
                <a:cs typeface="Calibri"/>
              </a:rPr>
              <a:t>Sarah is </a:t>
            </a:r>
            <a:r>
              <a:rPr lang="en-US" sz="4400" dirty="0" smtClean="0">
                <a:latin typeface="Calibri"/>
                <a:cs typeface="Calibri"/>
              </a:rPr>
              <a:t>the only woman in the Old Testament of whom the number of  her years is mentioned, which could show her involvement in the story even after the fact.</a:t>
            </a:r>
          </a:p>
          <a:p>
            <a:pPr algn="ctr" eaLnBrk="1" hangingPunct="1">
              <a:lnSpc>
                <a:spcPct val="90000"/>
              </a:lnSpc>
              <a:spcBef>
                <a:spcPts val="0"/>
              </a:spcBef>
            </a:pPr>
            <a:r>
              <a:rPr lang="en-US" sz="4400" dirty="0" smtClean="0">
                <a:latin typeface="Calibri"/>
                <a:cs typeface="Calibri"/>
              </a:rPr>
              <a:t>The focus on the purchase of Sarah’s burial place, rather than on her death, emphasizes the connection with the Promised Land.</a:t>
            </a:r>
            <a:endParaRPr lang="en-US" sz="4400" dirty="0">
              <a:latin typeface="Calibri"/>
              <a:cs typeface="Calibri"/>
            </a:endParaRPr>
          </a:p>
        </p:txBody>
      </p:sp>
    </p:spTree>
    <p:extLst>
      <p:ext uri="{BB962C8B-B14F-4D97-AF65-F5344CB8AC3E}">
        <p14:creationId xmlns:p14="http://schemas.microsoft.com/office/powerpoint/2010/main" val="29542653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457200" y="1033463"/>
            <a:ext cx="8229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Helvetica Neue" charset="0"/>
                <a:ea typeface="ＭＳ Ｐゴシック" charset="0"/>
                <a:cs typeface="ＭＳ Ｐゴシック" charset="0"/>
              </a:defRPr>
            </a:lvl1pPr>
            <a:lvl2pPr marL="742950" indent="-285750">
              <a:defRPr sz="4000">
                <a:solidFill>
                  <a:schemeClr val="tx1"/>
                </a:solidFill>
                <a:latin typeface="Helvetica Neue" charset="0"/>
                <a:ea typeface="ＭＳ Ｐゴシック" charset="0"/>
                <a:cs typeface="ＭＳ Ｐゴシック" charset="0"/>
              </a:defRPr>
            </a:lvl2pPr>
            <a:lvl3pPr marL="1143000" indent="-228600">
              <a:defRPr sz="4000">
                <a:solidFill>
                  <a:schemeClr val="tx1"/>
                </a:solidFill>
                <a:latin typeface="Helvetica Neue" charset="0"/>
                <a:ea typeface="ＭＳ Ｐゴシック" charset="0"/>
                <a:cs typeface="ＭＳ Ｐゴシック" charset="0"/>
              </a:defRPr>
            </a:lvl3pPr>
            <a:lvl4pPr marL="1600200" indent="-228600">
              <a:defRPr sz="4000">
                <a:solidFill>
                  <a:schemeClr val="tx1"/>
                </a:solidFill>
                <a:latin typeface="Helvetica Neue" charset="0"/>
                <a:ea typeface="ＭＳ Ｐゴシック" charset="0"/>
                <a:cs typeface="ＭＳ Ｐゴシック" charset="0"/>
              </a:defRPr>
            </a:lvl4pPr>
            <a:lvl5pPr marL="2057400" indent="-22860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algn="ctr">
              <a:lnSpc>
                <a:spcPct val="110000"/>
              </a:lnSpc>
            </a:pPr>
            <a:r>
              <a:rPr lang="en-US" sz="3600"/>
              <a:t>DEAR USER </a:t>
            </a:r>
          </a:p>
          <a:p>
            <a:pPr algn="ctr">
              <a:lnSpc>
                <a:spcPct val="110000"/>
              </a:lnSpc>
            </a:pPr>
            <a:r>
              <a:rPr lang="en-US" sz="2600"/>
              <a:t>This PowerPoint Show is freely shared to all who may find it beneficial. While intended primarily for personal use, some find it useful for teaching the lesson</a:t>
            </a:r>
          </a:p>
          <a:p>
            <a:pPr algn="ctr">
              <a:lnSpc>
                <a:spcPct val="110000"/>
              </a:lnSpc>
            </a:pPr>
            <a:r>
              <a:rPr lang="en-US" sz="2600"/>
              <a:t>in church. </a:t>
            </a:r>
          </a:p>
          <a:p>
            <a:pPr algn="ctr">
              <a:lnSpc>
                <a:spcPct val="110000"/>
              </a:lnSpc>
            </a:pPr>
            <a:r>
              <a:rPr lang="en-US" sz="2600"/>
              <a:t>There are those, however, who add illustrations, change background, replace fonts, etc. While their intention may be good, this is not right. Slide #1 says </a:t>
            </a:r>
            <a:r>
              <a:rPr lang="ja-JP" altLang="en-US" sz="2600"/>
              <a:t>“</a:t>
            </a:r>
            <a:r>
              <a:rPr lang="en-US" altLang="ja-JP" sz="2600"/>
              <a:t>designed by claro ruiz vicente.” For honest Christians, it is not necessary for another’s creation to be copyrighted in order to be respected. </a:t>
            </a:r>
          </a:p>
          <a:p>
            <a:pPr algn="ctr">
              <a:lnSpc>
                <a:spcPct val="110000"/>
              </a:lnSpc>
            </a:pPr>
            <a:r>
              <a:rPr lang="en-US" sz="2800"/>
              <a:t>PLEASE USE AS IS.</a:t>
            </a:r>
          </a:p>
        </p:txBody>
      </p:sp>
      <p:sp>
        <p:nvSpPr>
          <p:cNvPr id="5122" name="Text Box 4"/>
          <p:cNvSpPr txBox="1">
            <a:spLocks noChangeArrowheads="1"/>
          </p:cNvSpPr>
          <p:nvPr/>
        </p:nvSpPr>
        <p:spPr bwMode="auto">
          <a:xfrm>
            <a:off x="1736725" y="1588"/>
            <a:ext cx="74072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sz="4000">
                <a:solidFill>
                  <a:schemeClr val="tx1"/>
                </a:solidFill>
                <a:latin typeface="Helvetica Neue" charset="0"/>
                <a:ea typeface="ＭＳ Ｐゴシック" charset="0"/>
                <a:cs typeface="ＭＳ Ｐゴシック" charset="0"/>
              </a:defRPr>
            </a:lvl1pPr>
            <a:lvl2pPr marL="742950" indent="-285750">
              <a:defRPr sz="4000">
                <a:solidFill>
                  <a:schemeClr val="tx1"/>
                </a:solidFill>
                <a:latin typeface="Helvetica Neue" charset="0"/>
                <a:ea typeface="ＭＳ Ｐゴシック" charset="0"/>
                <a:cs typeface="ＭＳ Ｐゴシック" charset="0"/>
              </a:defRPr>
            </a:lvl2pPr>
            <a:lvl3pPr marL="1143000" indent="-228600">
              <a:defRPr sz="4000">
                <a:solidFill>
                  <a:schemeClr val="tx1"/>
                </a:solidFill>
                <a:latin typeface="Helvetica Neue" charset="0"/>
                <a:ea typeface="ＭＳ Ｐゴシック" charset="0"/>
                <a:cs typeface="ＭＳ Ｐゴシック" charset="0"/>
              </a:defRPr>
            </a:lvl3pPr>
            <a:lvl4pPr marL="1600200" indent="-228600">
              <a:defRPr sz="4000">
                <a:solidFill>
                  <a:schemeClr val="tx1"/>
                </a:solidFill>
                <a:latin typeface="Helvetica Neue" charset="0"/>
                <a:ea typeface="ＭＳ Ｐゴシック" charset="0"/>
                <a:cs typeface="ＭＳ Ｐゴシック" charset="0"/>
              </a:defRPr>
            </a:lvl4pPr>
            <a:lvl5pPr marL="2057400" indent="-22860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r>
              <a:rPr lang="en-US" sz="3200" i="1">
                <a:solidFill>
                  <a:srgbClr val="FFFF00"/>
                </a:solidFill>
                <a:latin typeface="Times New Roman" charset="0"/>
              </a:rPr>
              <a:t>Adult Sabbath School Bible Study Guide</a:t>
            </a:r>
            <a:endParaRPr lang="en-US" sz="3200">
              <a:solidFill>
                <a:srgbClr val="FFFF00"/>
              </a:solidFill>
              <a:latin typeface="Times New Roman" charset="0"/>
            </a:endParaRPr>
          </a:p>
          <a:p>
            <a:r>
              <a:rPr lang="en-US" sz="3200">
                <a:latin typeface="Times New Roman" charset="0"/>
              </a:rPr>
              <a:t>An Appeal</a:t>
            </a:r>
          </a:p>
        </p:txBody>
      </p:sp>
    </p:spTree>
    <p:extLst>
      <p:ext uri="{BB962C8B-B14F-4D97-AF65-F5344CB8AC3E}">
        <p14:creationId xmlns:p14="http://schemas.microsoft.com/office/powerpoint/2010/main" val="12320365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9416"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2</a:t>
            </a:r>
            <a:r>
              <a:rPr lang="en-US" sz="3200" i="1" dirty="0">
                <a:solidFill>
                  <a:srgbClr val="FFFF00"/>
                </a:solidFill>
                <a:latin typeface="Cambria"/>
                <a:cs typeface="Cambria"/>
              </a:rPr>
              <a:t>. Creation Was Very </a:t>
            </a:r>
            <a:r>
              <a:rPr lang="en-US" sz="3200" i="1" dirty="0" smtClean="0">
                <a:solidFill>
                  <a:srgbClr val="FFFF00"/>
                </a:solidFill>
                <a:latin typeface="Cambria"/>
                <a:cs typeface="Cambria"/>
              </a:rPr>
              <a:t>Good</a:t>
            </a:r>
          </a:p>
          <a:p>
            <a:pPr marL="108000"/>
            <a:r>
              <a:rPr lang="en-US" sz="3200" b="1" cap="small" spc="50" dirty="0" smtClean="0">
                <a:latin typeface="Cambria"/>
                <a:cs typeface="Cambria"/>
              </a:rPr>
              <a:t>a. The Death of Sarah</a:t>
            </a:r>
          </a:p>
        </p:txBody>
      </p:sp>
      <p:sp>
        <p:nvSpPr>
          <p:cNvPr id="5"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The </a:t>
            </a:r>
            <a:r>
              <a:rPr lang="en-US" sz="4400" dirty="0">
                <a:latin typeface="Calibri"/>
                <a:cs typeface="Calibri"/>
              </a:rPr>
              <a:t>specification that she died “in the land of Canaan” (</a:t>
            </a:r>
            <a:r>
              <a:rPr lang="en-US" sz="4400" i="1" dirty="0">
                <a:latin typeface="Calibri"/>
                <a:cs typeface="Calibri"/>
              </a:rPr>
              <a:t>Gen. 23:2</a:t>
            </a:r>
            <a:r>
              <a:rPr lang="en-US" sz="4400" dirty="0">
                <a:latin typeface="Calibri"/>
                <a:cs typeface="Calibri"/>
              </a:rPr>
              <a:t>) underlines the rooting of Sarah’s death in God’s promise of the land. Sarah is the first </a:t>
            </a:r>
            <a:r>
              <a:rPr lang="en-US" sz="4400" dirty="0" smtClean="0">
                <a:latin typeface="Calibri"/>
                <a:cs typeface="Calibri"/>
              </a:rPr>
              <a:t> of </a:t>
            </a:r>
            <a:r>
              <a:rPr lang="en-US" sz="4400" dirty="0">
                <a:latin typeface="Calibri"/>
                <a:cs typeface="Calibri"/>
              </a:rPr>
              <a:t>Abraham’s clan to have died and been buried in the Promised </a:t>
            </a:r>
            <a:r>
              <a:rPr lang="en-US" sz="4400" dirty="0" smtClean="0">
                <a:latin typeface="Calibri"/>
                <a:cs typeface="Calibri"/>
              </a:rPr>
              <a:t>Land. </a:t>
            </a:r>
          </a:p>
          <a:p>
            <a:pPr algn="ctr" eaLnBrk="1" hangingPunct="1">
              <a:lnSpc>
                <a:spcPct val="90000"/>
              </a:lnSpc>
              <a:spcBef>
                <a:spcPts val="0"/>
              </a:spcBef>
            </a:pPr>
            <a:r>
              <a:rPr lang="en-US" sz="4400" dirty="0" smtClean="0">
                <a:latin typeface="Calibri"/>
                <a:cs typeface="Calibri"/>
              </a:rPr>
              <a:t>His </a:t>
            </a:r>
            <a:r>
              <a:rPr lang="en-US" sz="4400" dirty="0">
                <a:latin typeface="Calibri"/>
                <a:cs typeface="Calibri"/>
              </a:rPr>
              <a:t>concern </a:t>
            </a:r>
            <a:r>
              <a:rPr lang="en-US" sz="4400" dirty="0" smtClean="0">
                <a:latin typeface="Calibri"/>
                <a:cs typeface="Calibri"/>
              </a:rPr>
              <a:t>of being “ ‘a foreigner’ ”</a:t>
            </a:r>
          </a:p>
          <a:p>
            <a:pPr algn="ctr" eaLnBrk="1" hangingPunct="1">
              <a:lnSpc>
                <a:spcPct val="90000"/>
              </a:lnSpc>
              <a:spcBef>
                <a:spcPts val="0"/>
              </a:spcBef>
            </a:pPr>
            <a:r>
              <a:rPr lang="en-US" sz="4400" spc="-50" dirty="0" smtClean="0">
                <a:latin typeface="Calibri"/>
                <a:cs typeface="Calibri"/>
              </a:rPr>
              <a:t>(</a:t>
            </a:r>
            <a:r>
              <a:rPr lang="en-US" sz="4400" i="1" spc="-50" dirty="0">
                <a:latin typeface="Calibri"/>
                <a:cs typeface="Calibri"/>
              </a:rPr>
              <a:t>Gen. 23:</a:t>
            </a:r>
            <a:r>
              <a:rPr lang="en-US" sz="4400" i="1" spc="-50" dirty="0" smtClean="0">
                <a:latin typeface="Calibri"/>
                <a:cs typeface="Calibri"/>
              </a:rPr>
              <a:t>4</a:t>
            </a:r>
            <a:r>
              <a:rPr lang="en-US" sz="4400" spc="-50" dirty="0" smtClean="0">
                <a:latin typeface="Calibri"/>
                <a:cs typeface="Calibri"/>
              </a:rPr>
              <a:t>)</a:t>
            </a:r>
            <a:r>
              <a:rPr lang="en-US" sz="4400" spc="-50" dirty="0">
                <a:latin typeface="Calibri"/>
                <a:cs typeface="Calibri"/>
              </a:rPr>
              <a:t>, </a:t>
            </a:r>
            <a:r>
              <a:rPr lang="en-US" sz="4400" spc="-50" dirty="0" smtClean="0">
                <a:latin typeface="Calibri"/>
                <a:cs typeface="Calibri"/>
              </a:rPr>
              <a:t>show </a:t>
            </a:r>
            <a:r>
              <a:rPr lang="en-US" sz="4400" spc="-50" dirty="0">
                <a:latin typeface="Calibri"/>
                <a:cs typeface="Calibri"/>
              </a:rPr>
              <a:t>that </a:t>
            </a:r>
            <a:r>
              <a:rPr lang="en-US" sz="4400" spc="-50" dirty="0" smtClean="0">
                <a:latin typeface="Calibri"/>
                <a:cs typeface="Calibri"/>
              </a:rPr>
              <a:t>he </a:t>
            </a:r>
            <a:r>
              <a:rPr lang="en-US" sz="4400" spc="-50" dirty="0">
                <a:latin typeface="Calibri"/>
                <a:cs typeface="Calibri"/>
              </a:rPr>
              <a:t>is </a:t>
            </a:r>
            <a:r>
              <a:rPr lang="en-US" sz="4400" spc="-50" dirty="0" smtClean="0">
                <a:latin typeface="Calibri"/>
                <a:cs typeface="Calibri"/>
              </a:rPr>
              <a:t>concerned </a:t>
            </a:r>
            <a:r>
              <a:rPr lang="en-US" sz="4400" spc="-50" dirty="0">
                <a:latin typeface="Calibri"/>
                <a:cs typeface="Calibri"/>
              </a:rPr>
              <a:t>with settling in the land permanently.</a:t>
            </a:r>
          </a:p>
        </p:txBody>
      </p:sp>
    </p:spTree>
    <p:extLst>
      <p:ext uri="{BB962C8B-B14F-4D97-AF65-F5344CB8AC3E}">
        <p14:creationId xmlns:p14="http://schemas.microsoft.com/office/powerpoint/2010/main" val="1848312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50" dirty="0">
                <a:latin typeface="Calibri"/>
                <a:cs typeface="Calibri"/>
              </a:rPr>
              <a:t>Just as Abraham wanted to acquire the land in order to bury his wife, because of God’s promise to his descendants that they would have this land, he now insists that Isaac not settle outside of the Promised Land either (</a:t>
            </a:r>
            <a:r>
              <a:rPr lang="en-US" sz="4400" i="1" spc="-50" dirty="0">
                <a:latin typeface="Calibri"/>
                <a:cs typeface="Calibri"/>
              </a:rPr>
              <a:t>Gen. 24:7</a:t>
            </a:r>
            <a:r>
              <a:rPr lang="en-US" sz="4400" spc="-50" dirty="0">
                <a:latin typeface="Calibri"/>
                <a:cs typeface="Calibri"/>
              </a:rPr>
              <a:t>)</a:t>
            </a:r>
            <a:r>
              <a:rPr lang="en-US" sz="4400" spc="-50" dirty="0" smtClean="0">
                <a:latin typeface="Calibri"/>
                <a:cs typeface="Calibri"/>
              </a:rPr>
              <a:t>.</a:t>
            </a:r>
          </a:p>
          <a:p>
            <a:pPr algn="ctr" eaLnBrk="1" hangingPunct="1">
              <a:lnSpc>
                <a:spcPct val="90000"/>
              </a:lnSpc>
              <a:spcBef>
                <a:spcPts val="0"/>
              </a:spcBef>
            </a:pPr>
            <a:r>
              <a:rPr lang="en-US" sz="4400" dirty="0">
                <a:latin typeface="Calibri"/>
                <a:cs typeface="Calibri"/>
              </a:rPr>
              <a:t>The </a:t>
            </a:r>
            <a:r>
              <a:rPr lang="en-US" sz="4400" dirty="0" smtClean="0">
                <a:latin typeface="Calibri"/>
                <a:cs typeface="Calibri"/>
              </a:rPr>
              <a:t>Angel </a:t>
            </a:r>
            <a:r>
              <a:rPr lang="en-US" sz="4400" dirty="0">
                <a:latin typeface="Calibri"/>
                <a:cs typeface="Calibri"/>
              </a:rPr>
              <a:t>of the Lord who </a:t>
            </a:r>
            <a:r>
              <a:rPr lang="en-US" sz="4400" dirty="0" smtClean="0">
                <a:latin typeface="Calibri"/>
                <a:cs typeface="Calibri"/>
              </a:rPr>
              <a:t>   intervened </a:t>
            </a:r>
            <a:r>
              <a:rPr lang="en-US" sz="4400" dirty="0">
                <a:latin typeface="Calibri"/>
                <a:cs typeface="Calibri"/>
              </a:rPr>
              <a:t>to save Isaac, will lead in this question of marriage.</a:t>
            </a:r>
          </a:p>
        </p:txBody>
      </p:sp>
      <p:sp>
        <p:nvSpPr>
          <p:cNvPr id="4" name="Text Box 2"/>
          <p:cNvSpPr txBox="1">
            <a:spLocks noChangeArrowheads="1"/>
          </p:cNvSpPr>
          <p:nvPr/>
        </p:nvSpPr>
        <p:spPr bwMode="auto">
          <a:xfrm>
            <a:off x="1759416"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2</a:t>
            </a:r>
            <a:r>
              <a:rPr lang="en-US" sz="3200" i="1" dirty="0">
                <a:solidFill>
                  <a:srgbClr val="FFFF00"/>
                </a:solidFill>
                <a:latin typeface="Cambria"/>
                <a:cs typeface="Cambria"/>
              </a:rPr>
              <a:t>. Events Important to the </a:t>
            </a:r>
            <a:r>
              <a:rPr lang="en-US" sz="3200" i="1" dirty="0" smtClean="0">
                <a:solidFill>
                  <a:srgbClr val="FFFF00"/>
                </a:solidFill>
                <a:latin typeface="Cambria"/>
                <a:cs typeface="Cambria"/>
              </a:rPr>
              <a:t>Promise</a:t>
            </a:r>
          </a:p>
          <a:p>
            <a:pPr marL="108000"/>
            <a:r>
              <a:rPr lang="en-US" sz="3200" b="1" cap="small" spc="50" dirty="0">
                <a:latin typeface="Cambria"/>
                <a:cs typeface="Cambria"/>
              </a:rPr>
              <a:t>b</a:t>
            </a:r>
            <a:r>
              <a:rPr lang="en-US" sz="3200" b="1" cap="small" spc="50" dirty="0" smtClean="0">
                <a:latin typeface="Cambria"/>
                <a:cs typeface="Cambria"/>
              </a:rPr>
              <a:t>. A Wife for Isaac</a:t>
            </a:r>
          </a:p>
        </p:txBody>
      </p:sp>
    </p:spTree>
    <p:extLst>
      <p:ext uri="{BB962C8B-B14F-4D97-AF65-F5344CB8AC3E}">
        <p14:creationId xmlns:p14="http://schemas.microsoft.com/office/powerpoint/2010/main" val="2918584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50" dirty="0">
                <a:latin typeface="Calibri"/>
                <a:cs typeface="Calibri"/>
              </a:rPr>
              <a:t>Although God’s plan for Rebekah is to follow </a:t>
            </a:r>
            <a:r>
              <a:rPr lang="en-US" sz="4400" spc="-50" dirty="0" err="1">
                <a:latin typeface="Calibri"/>
                <a:cs typeface="Calibri"/>
              </a:rPr>
              <a:t>Eliezer</a:t>
            </a:r>
            <a:r>
              <a:rPr lang="en-US" sz="4400" spc="-50" dirty="0">
                <a:latin typeface="Calibri"/>
                <a:cs typeface="Calibri"/>
              </a:rPr>
              <a:t>, she retains her freedom </a:t>
            </a:r>
            <a:r>
              <a:rPr lang="en-US" sz="4400" dirty="0">
                <a:latin typeface="Calibri"/>
                <a:cs typeface="Calibri"/>
              </a:rPr>
              <a:t>of choice. </a:t>
            </a:r>
            <a:r>
              <a:rPr lang="en-US" sz="4400" dirty="0" smtClean="0">
                <a:latin typeface="Calibri"/>
                <a:cs typeface="Calibri"/>
              </a:rPr>
              <a:t>If she would </a:t>
            </a:r>
            <a:r>
              <a:rPr lang="en-US" sz="4400" dirty="0">
                <a:latin typeface="Calibri"/>
                <a:cs typeface="Calibri"/>
              </a:rPr>
              <a:t>not want to </a:t>
            </a:r>
            <a:r>
              <a:rPr lang="en-US" sz="4400" dirty="0" smtClean="0">
                <a:latin typeface="Calibri"/>
                <a:cs typeface="Calibri"/>
              </a:rPr>
              <a:t>come, she </a:t>
            </a:r>
            <a:r>
              <a:rPr lang="en-US" sz="4400" dirty="0">
                <a:latin typeface="Calibri"/>
                <a:cs typeface="Calibri"/>
              </a:rPr>
              <a:t>would not be forced </a:t>
            </a:r>
            <a:r>
              <a:rPr lang="en-US" sz="4400" dirty="0" smtClean="0">
                <a:latin typeface="Calibri"/>
                <a:cs typeface="Calibri"/>
              </a:rPr>
              <a:t>to.</a:t>
            </a:r>
          </a:p>
          <a:p>
            <a:pPr algn="ctr" eaLnBrk="1" hangingPunct="1">
              <a:lnSpc>
                <a:spcPct val="90000"/>
              </a:lnSpc>
              <a:spcBef>
                <a:spcPts val="0"/>
              </a:spcBef>
            </a:pPr>
            <a:r>
              <a:rPr lang="en-US" sz="4400" spc="-50" dirty="0" smtClean="0">
                <a:latin typeface="Calibri"/>
                <a:cs typeface="Calibri"/>
              </a:rPr>
              <a:t>God </a:t>
            </a:r>
            <a:r>
              <a:rPr lang="en-US" sz="4400" spc="-50" dirty="0">
                <a:latin typeface="Calibri"/>
                <a:cs typeface="Calibri"/>
              </a:rPr>
              <a:t>has given </a:t>
            </a:r>
            <a:r>
              <a:rPr lang="en-US" sz="4400" spc="-50" dirty="0" smtClean="0">
                <a:latin typeface="Calibri"/>
                <a:cs typeface="Calibri"/>
              </a:rPr>
              <a:t>us</a:t>
            </a:r>
            <a:r>
              <a:rPr lang="en-US" sz="4400" spc="-50" dirty="0">
                <a:latin typeface="Calibri"/>
                <a:cs typeface="Calibri"/>
              </a:rPr>
              <a:t> </a:t>
            </a:r>
            <a:r>
              <a:rPr lang="en-US" sz="4400" spc="-50" dirty="0" smtClean="0">
                <a:latin typeface="Calibri"/>
                <a:cs typeface="Calibri"/>
              </a:rPr>
              <a:t>a </a:t>
            </a:r>
            <a:r>
              <a:rPr lang="en-US" sz="4400" spc="-50" dirty="0">
                <a:latin typeface="Calibri"/>
                <a:cs typeface="Calibri"/>
              </a:rPr>
              <a:t>freedom that He will not trample on. </a:t>
            </a:r>
            <a:r>
              <a:rPr lang="en-US" sz="4400" spc="-50" dirty="0" smtClean="0">
                <a:latin typeface="Calibri"/>
                <a:cs typeface="Calibri"/>
              </a:rPr>
              <a:t>And despite of the the terrible </a:t>
            </a:r>
            <a:r>
              <a:rPr lang="en-US" sz="4400" spc="-50" dirty="0">
                <a:latin typeface="Calibri"/>
                <a:cs typeface="Calibri"/>
              </a:rPr>
              <a:t>choices humans make with that </a:t>
            </a:r>
            <a:r>
              <a:rPr lang="en-US" sz="4400" dirty="0">
                <a:latin typeface="Calibri"/>
                <a:cs typeface="Calibri"/>
              </a:rPr>
              <a:t>free will, we can </a:t>
            </a:r>
            <a:r>
              <a:rPr lang="en-US" sz="4400" dirty="0" smtClean="0">
                <a:latin typeface="Calibri"/>
                <a:cs typeface="Calibri"/>
              </a:rPr>
              <a:t>trust </a:t>
            </a:r>
            <a:r>
              <a:rPr lang="en-US" sz="4400" dirty="0">
                <a:latin typeface="Calibri"/>
                <a:cs typeface="Calibri"/>
              </a:rPr>
              <a:t>that in the end God’s love and </a:t>
            </a:r>
            <a:r>
              <a:rPr lang="en-US" sz="4400" dirty="0" smtClean="0">
                <a:latin typeface="Calibri"/>
                <a:cs typeface="Calibri"/>
              </a:rPr>
              <a:t>goodness</a:t>
            </a:r>
            <a:r>
              <a:rPr lang="en-US" sz="4400" dirty="0">
                <a:latin typeface="Calibri"/>
                <a:cs typeface="Calibri"/>
              </a:rPr>
              <a:t> </a:t>
            </a:r>
            <a:r>
              <a:rPr lang="en-US" sz="4400" dirty="0" smtClean="0">
                <a:latin typeface="Calibri"/>
                <a:cs typeface="Calibri"/>
              </a:rPr>
              <a:t>will </a:t>
            </a:r>
            <a:r>
              <a:rPr lang="en-US" sz="4400" dirty="0">
                <a:latin typeface="Calibri"/>
                <a:cs typeface="Calibri"/>
              </a:rPr>
              <a:t>prevail.</a:t>
            </a:r>
          </a:p>
        </p:txBody>
      </p:sp>
      <p:sp>
        <p:nvSpPr>
          <p:cNvPr id="4" name="Text Box 2"/>
          <p:cNvSpPr txBox="1">
            <a:spLocks noChangeArrowheads="1"/>
          </p:cNvSpPr>
          <p:nvPr/>
        </p:nvSpPr>
        <p:spPr bwMode="auto">
          <a:xfrm>
            <a:off x="1759416"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2</a:t>
            </a:r>
            <a:r>
              <a:rPr lang="en-US" sz="3200" i="1" dirty="0">
                <a:solidFill>
                  <a:srgbClr val="FFFF00"/>
                </a:solidFill>
                <a:latin typeface="Cambria"/>
                <a:cs typeface="Cambria"/>
              </a:rPr>
              <a:t>. Events Important to the </a:t>
            </a:r>
            <a:r>
              <a:rPr lang="en-US" sz="3200" i="1" dirty="0" smtClean="0">
                <a:solidFill>
                  <a:srgbClr val="FFFF00"/>
                </a:solidFill>
                <a:latin typeface="Cambria"/>
                <a:cs typeface="Cambria"/>
              </a:rPr>
              <a:t>Promise</a:t>
            </a:r>
          </a:p>
          <a:p>
            <a:pPr marL="108000"/>
            <a:r>
              <a:rPr lang="en-US" sz="3200" b="1" cap="small" spc="50" dirty="0">
                <a:latin typeface="Cambria"/>
                <a:cs typeface="Cambria"/>
              </a:rPr>
              <a:t>b</a:t>
            </a:r>
            <a:r>
              <a:rPr lang="en-US" sz="3200" b="1" cap="small" spc="50" dirty="0" smtClean="0">
                <a:latin typeface="Cambria"/>
                <a:cs typeface="Cambria"/>
              </a:rPr>
              <a:t>. A Wife for Isaac</a:t>
            </a:r>
          </a:p>
        </p:txBody>
      </p:sp>
    </p:spTree>
    <p:extLst>
      <p:ext uri="{BB962C8B-B14F-4D97-AF65-F5344CB8AC3E}">
        <p14:creationId xmlns:p14="http://schemas.microsoft.com/office/powerpoint/2010/main" val="2337795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64742"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a:t>
            </a:r>
            <a:r>
              <a:rPr lang="en-US" sz="3200" i="1" dirty="0" smtClean="0">
                <a:solidFill>
                  <a:srgbClr val="FFFF00"/>
                </a:solidFill>
                <a:latin typeface="Cambria"/>
                <a:cs typeface="Cambria"/>
              </a:rPr>
              <a:t>Promise</a:t>
            </a:r>
            <a:endParaRPr lang="en-US" sz="3200" i="1" dirty="0">
              <a:solidFill>
                <a:srgbClr val="FFFF00"/>
              </a:solidFill>
              <a:latin typeface="Cambria"/>
              <a:cs typeface="Cambria"/>
            </a:endParaRPr>
          </a:p>
          <a:p>
            <a:pPr marL="108000"/>
            <a:r>
              <a:rPr lang="en-US" sz="3200" b="1" cap="small" spc="50" dirty="0" smtClean="0">
                <a:latin typeface="Cambria"/>
                <a:cs typeface="Cambria"/>
              </a:rPr>
              <a:t>3. </a:t>
            </a:r>
            <a:r>
              <a:rPr lang="en-US" sz="3200" b="1" cap="small" spc="50" dirty="0">
                <a:latin typeface="Cambria"/>
                <a:cs typeface="Cambria"/>
              </a:rPr>
              <a:t>More Promises </a:t>
            </a:r>
            <a:r>
              <a:rPr lang="en-US" sz="3200" b="1" cap="small" spc="50" dirty="0" err="1">
                <a:latin typeface="Cambria"/>
                <a:cs typeface="Cambria"/>
              </a:rPr>
              <a:t>Filfilled</a:t>
            </a:r>
            <a:r>
              <a:rPr lang="en-US" sz="3200" b="1" cap="small" spc="50" dirty="0">
                <a:latin typeface="Cambria"/>
                <a:cs typeface="Cambria"/>
              </a:rPr>
              <a:t> </a:t>
            </a:r>
            <a:r>
              <a:rPr lang="en-US" sz="3200" b="1" spc="50" dirty="0">
                <a:latin typeface="Cambria"/>
                <a:cs typeface="Cambria"/>
              </a:rPr>
              <a:t>	</a:t>
            </a:r>
          </a:p>
        </p:txBody>
      </p:sp>
      <p:pic>
        <p:nvPicPr>
          <p:cNvPr id="2" name="Picture 1"/>
          <p:cNvPicPr>
            <a:picLocks noChangeAspect="1"/>
          </p:cNvPicPr>
          <p:nvPr/>
        </p:nvPicPr>
        <p:blipFill>
          <a:blip r:embed="rId3"/>
          <a:stretch>
            <a:fillRect/>
          </a:stretch>
        </p:blipFill>
        <p:spPr>
          <a:xfrm>
            <a:off x="467544" y="1835823"/>
            <a:ext cx="8245424" cy="3092034"/>
          </a:xfrm>
          <a:prstGeom prst="rect">
            <a:avLst/>
          </a:prstGeom>
        </p:spPr>
      </p:pic>
      <p:sp>
        <p:nvSpPr>
          <p:cNvPr id="3" name="Rectangle 2"/>
          <p:cNvSpPr/>
          <p:nvPr/>
        </p:nvSpPr>
        <p:spPr bwMode="auto">
          <a:xfrm>
            <a:off x="395536" y="1700808"/>
            <a:ext cx="8424936" cy="32403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150660"/>
            <a:ext cx="9144000" cy="576471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nb-NO" dirty="0">
                <a:latin typeface="Cambria"/>
                <a:cs typeface="Cambria"/>
              </a:rPr>
              <a:t>Genesis 25:1, </a:t>
            </a:r>
            <a:r>
              <a:rPr lang="nb-NO" dirty="0" smtClean="0">
                <a:latin typeface="Cambria"/>
                <a:cs typeface="Cambria"/>
              </a:rPr>
              <a:t>8 </a:t>
            </a:r>
            <a:r>
              <a:rPr lang="en-US" sz="3200" dirty="0" smtClean="0">
                <a:latin typeface="Cambria"/>
                <a:cs typeface="Cambria"/>
              </a:rPr>
              <a:t>NKJV</a:t>
            </a:r>
            <a:endParaRPr lang="en-US" dirty="0">
              <a:latin typeface="Cambria"/>
              <a:cs typeface="Cambria"/>
            </a:endParaRPr>
          </a:p>
          <a:p>
            <a:pPr algn="ctr" eaLnBrk="1" hangingPunct="1">
              <a:lnSpc>
                <a:spcPct val="90000"/>
              </a:lnSpc>
              <a:spcBef>
                <a:spcPts val="600"/>
              </a:spcBef>
              <a:tabLst/>
            </a:pPr>
            <a:r>
              <a:rPr lang="en-US" altLang="ja-JP" sz="4400" dirty="0" smtClean="0">
                <a:latin typeface="Calibri"/>
                <a:cs typeface="Calibri"/>
              </a:rPr>
              <a:t>“</a:t>
            </a:r>
            <a:r>
              <a:rPr lang="en-US" altLang="ja-JP" sz="4400" b="1" spc="50" dirty="0">
                <a:latin typeface="Calibri"/>
                <a:cs typeface="Calibri"/>
              </a:rPr>
              <a:t>Abraham </a:t>
            </a:r>
            <a:r>
              <a:rPr lang="en-US" altLang="ja-JP" sz="4400" b="1" spc="50" dirty="0" smtClean="0">
                <a:latin typeface="Calibri"/>
                <a:cs typeface="Calibri"/>
              </a:rPr>
              <a:t>again </a:t>
            </a:r>
            <a:r>
              <a:rPr lang="en-US" altLang="ja-JP" sz="4400" dirty="0" smtClean="0">
                <a:latin typeface="Calibri"/>
                <a:cs typeface="Calibri"/>
              </a:rPr>
              <a:t>took </a:t>
            </a:r>
            <a:r>
              <a:rPr lang="en-US" altLang="ja-JP" sz="4400" dirty="0">
                <a:latin typeface="Calibri"/>
                <a:cs typeface="Calibri"/>
              </a:rPr>
              <a:t>a wife, and her name was </a:t>
            </a:r>
            <a:r>
              <a:rPr lang="en-US" altLang="ja-JP" sz="4400" dirty="0" err="1">
                <a:latin typeface="Calibri"/>
                <a:cs typeface="Calibri"/>
              </a:rPr>
              <a:t>Keturah</a:t>
            </a:r>
            <a:r>
              <a:rPr lang="en-US" altLang="ja-JP" sz="4400" dirty="0">
                <a:latin typeface="Calibri"/>
                <a:cs typeface="Calibri"/>
              </a:rPr>
              <a:t>. </a:t>
            </a:r>
            <a:r>
              <a:rPr lang="en-US" altLang="ja-JP" sz="4400" dirty="0" smtClean="0">
                <a:latin typeface="Calibri"/>
                <a:cs typeface="Calibri"/>
              </a:rPr>
              <a:t>And </a:t>
            </a:r>
            <a:r>
              <a:rPr lang="en-US" altLang="ja-JP" sz="4400" dirty="0">
                <a:latin typeface="Calibri"/>
                <a:cs typeface="Calibri"/>
              </a:rPr>
              <a:t>she bore him </a:t>
            </a:r>
            <a:r>
              <a:rPr lang="en-US" altLang="ja-JP" sz="4400" dirty="0" err="1">
                <a:latin typeface="Calibri"/>
                <a:cs typeface="Calibri"/>
              </a:rPr>
              <a:t>Zimran</a:t>
            </a:r>
            <a:r>
              <a:rPr lang="en-US" altLang="ja-JP" sz="4400" dirty="0">
                <a:latin typeface="Calibri"/>
                <a:cs typeface="Calibri"/>
              </a:rPr>
              <a:t>, </a:t>
            </a:r>
            <a:r>
              <a:rPr lang="en-US" altLang="ja-JP" sz="4400" dirty="0" err="1">
                <a:latin typeface="Calibri"/>
                <a:cs typeface="Calibri"/>
              </a:rPr>
              <a:t>Jokshan</a:t>
            </a:r>
            <a:r>
              <a:rPr lang="en-US" altLang="ja-JP" sz="4400" dirty="0">
                <a:latin typeface="Calibri"/>
                <a:cs typeface="Calibri"/>
              </a:rPr>
              <a:t>, Medan, </a:t>
            </a:r>
            <a:r>
              <a:rPr lang="en-US" altLang="ja-JP" sz="4400" dirty="0" err="1">
                <a:latin typeface="Calibri"/>
                <a:cs typeface="Calibri"/>
              </a:rPr>
              <a:t>Midian</a:t>
            </a:r>
            <a:r>
              <a:rPr lang="en-US" altLang="ja-JP" sz="4400" dirty="0">
                <a:latin typeface="Calibri"/>
                <a:cs typeface="Calibri"/>
              </a:rPr>
              <a:t>, </a:t>
            </a:r>
            <a:r>
              <a:rPr lang="en-US" altLang="ja-JP" sz="4400" dirty="0" err="1">
                <a:latin typeface="Calibri"/>
                <a:cs typeface="Calibri"/>
              </a:rPr>
              <a:t>Ishbak</a:t>
            </a:r>
            <a:r>
              <a:rPr lang="en-US" altLang="ja-JP" sz="4400" dirty="0">
                <a:latin typeface="Calibri"/>
                <a:cs typeface="Calibri"/>
              </a:rPr>
              <a:t>, and </a:t>
            </a:r>
            <a:r>
              <a:rPr lang="en-US" altLang="ja-JP" sz="4400" dirty="0" err="1">
                <a:latin typeface="Calibri"/>
                <a:cs typeface="Calibri"/>
              </a:rPr>
              <a:t>Shuah</a:t>
            </a:r>
            <a:r>
              <a:rPr lang="en-US" altLang="ja-JP" sz="4400" dirty="0" smtClean="0">
                <a:latin typeface="Calibri"/>
                <a:cs typeface="Calibri"/>
              </a:rPr>
              <a:t>. ...</a:t>
            </a:r>
          </a:p>
          <a:p>
            <a:pPr algn="ctr" eaLnBrk="1" hangingPunct="1">
              <a:lnSpc>
                <a:spcPct val="90000"/>
              </a:lnSpc>
              <a:spcBef>
                <a:spcPts val="600"/>
              </a:spcBef>
              <a:tabLst/>
            </a:pPr>
            <a:endParaRPr lang="en-US" sz="4400" spc="-100" dirty="0" smtClean="0">
              <a:latin typeface="Calibri"/>
              <a:cs typeface="Calibri"/>
            </a:endParaRPr>
          </a:p>
          <a:p>
            <a:pPr algn="ctr" eaLnBrk="1" hangingPunct="1">
              <a:lnSpc>
                <a:spcPct val="90000"/>
              </a:lnSpc>
              <a:spcBef>
                <a:spcPts val="0"/>
              </a:spcBef>
              <a:tabLst/>
            </a:pPr>
            <a:r>
              <a:rPr lang="en-US" sz="4400" spc="-100" dirty="0" smtClean="0">
                <a:latin typeface="Calibri"/>
                <a:cs typeface="Calibri"/>
              </a:rPr>
              <a:t>Then </a:t>
            </a:r>
            <a:r>
              <a:rPr lang="en-US" sz="4400" spc="-100" dirty="0">
                <a:latin typeface="Calibri"/>
                <a:cs typeface="Calibri"/>
              </a:rPr>
              <a:t>Abraham breathed his last and died in a good old age, an old man and full of years, and was gathered to his </a:t>
            </a:r>
            <a:r>
              <a:rPr lang="en-US" sz="4400" spc="-100" dirty="0" smtClean="0">
                <a:latin typeface="Calibri"/>
                <a:cs typeface="Calibri"/>
              </a:rPr>
              <a:t>people.”</a:t>
            </a:r>
            <a:endParaRPr lang="en-US" sz="4400" spc="-100" dirty="0">
              <a:latin typeface="Calibri"/>
              <a:cs typeface="Calibri"/>
            </a:endParaRPr>
          </a:p>
        </p:txBody>
      </p:sp>
    </p:spTree>
    <p:extLst>
      <p:ext uri="{BB962C8B-B14F-4D97-AF65-F5344CB8AC3E}">
        <p14:creationId xmlns:p14="http://schemas.microsoft.com/office/powerpoint/2010/main" val="3164632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4" grpId="0" build="p" autoUpdateAnimBg="0" advAuto="1000"/>
      <p:bldP spid="4" grpId="1"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3</a:t>
            </a:r>
            <a:r>
              <a:rPr lang="en-US" sz="3200" i="1" dirty="0">
                <a:solidFill>
                  <a:srgbClr val="FFFF00"/>
                </a:solidFill>
                <a:latin typeface="Cambria"/>
                <a:cs typeface="Cambria"/>
              </a:rPr>
              <a:t>. </a:t>
            </a:r>
            <a:r>
              <a:rPr lang="en-US" sz="3200" i="1" dirty="0" smtClean="0">
                <a:solidFill>
                  <a:srgbClr val="FFFF00"/>
                </a:solidFill>
                <a:latin typeface="Cambria"/>
                <a:cs typeface="Cambria"/>
              </a:rPr>
              <a:t>More Promises Fulfilled</a:t>
            </a:r>
          </a:p>
          <a:p>
            <a:pPr marL="108000"/>
            <a:r>
              <a:rPr lang="en-US" sz="3200" b="1" cap="small" spc="50" dirty="0" smtClean="0">
                <a:latin typeface="Cambria"/>
                <a:cs typeface="Cambria"/>
              </a:rPr>
              <a:t>a. Father of Many Nations</a:t>
            </a:r>
            <a:endParaRPr lang="en-US" sz="3200" b="1" spc="50" dirty="0">
              <a:latin typeface="Cambria"/>
              <a:cs typeface="Cambria"/>
            </a:endParaRP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b="1" spc="10" dirty="0" smtClean="0">
                <a:latin typeface="Calibri"/>
                <a:cs typeface="Calibri"/>
              </a:rPr>
              <a:t>After Sarah </a:t>
            </a:r>
            <a:r>
              <a:rPr lang="en-US" sz="4400" dirty="0" smtClean="0">
                <a:latin typeface="Calibri"/>
                <a:cs typeface="Calibri"/>
              </a:rPr>
              <a:t>died, Abraham married again. The purpose of the genealogy (</a:t>
            </a:r>
            <a:r>
              <a:rPr lang="fi-FI" sz="4400" i="1" dirty="0" smtClean="0">
                <a:latin typeface="Calibri"/>
                <a:cs typeface="Calibri"/>
              </a:rPr>
              <a:t>Genesis </a:t>
            </a:r>
            <a:r>
              <a:rPr lang="fi-FI" sz="4400" i="1" dirty="0">
                <a:latin typeface="Calibri"/>
                <a:cs typeface="Calibri"/>
              </a:rPr>
              <a:t>25:1–4, 12–</a:t>
            </a:r>
            <a:r>
              <a:rPr lang="fi-FI" sz="4400" i="1" dirty="0" smtClean="0">
                <a:latin typeface="Calibri"/>
                <a:cs typeface="Calibri"/>
              </a:rPr>
              <a:t>18</a:t>
            </a:r>
            <a:r>
              <a:rPr lang="fi-FI" sz="4400" dirty="0" smtClean="0">
                <a:latin typeface="Calibri"/>
                <a:cs typeface="Calibri"/>
              </a:rPr>
              <a:t>) </a:t>
            </a:r>
            <a:r>
              <a:rPr lang="en-US" sz="4400" dirty="0" smtClean="0">
                <a:latin typeface="Calibri"/>
                <a:cs typeface="Calibri"/>
              </a:rPr>
              <a:t>after Abraham’s marriage with </a:t>
            </a:r>
            <a:r>
              <a:rPr lang="en-US" sz="4400" dirty="0" err="1" smtClean="0">
                <a:latin typeface="Calibri"/>
                <a:cs typeface="Calibri"/>
              </a:rPr>
              <a:t>Keturah</a:t>
            </a:r>
            <a:r>
              <a:rPr lang="en-US" sz="4400" dirty="0" smtClean="0">
                <a:latin typeface="Calibri"/>
                <a:cs typeface="Calibri"/>
              </a:rPr>
              <a:t>,  who gave him six sons, versus his     two other sons (Isaac and Ishmael),     is perhaps to provide immediate evidence of God’s promise that Abraham would father many nations.</a:t>
            </a:r>
            <a:endParaRPr lang="en-US" sz="4400" spc="-100" dirty="0">
              <a:latin typeface="Calibri"/>
              <a:cs typeface="Calibri"/>
            </a:endParaRPr>
          </a:p>
        </p:txBody>
      </p:sp>
    </p:spTree>
    <p:extLst>
      <p:ext uri="{BB962C8B-B14F-4D97-AF65-F5344CB8AC3E}">
        <p14:creationId xmlns:p14="http://schemas.microsoft.com/office/powerpoint/2010/main" val="1925460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3</a:t>
            </a:r>
            <a:r>
              <a:rPr lang="en-US" sz="3200" i="1" dirty="0">
                <a:solidFill>
                  <a:srgbClr val="FFFF00"/>
                </a:solidFill>
                <a:latin typeface="Cambria"/>
                <a:cs typeface="Cambria"/>
              </a:rPr>
              <a:t>. </a:t>
            </a:r>
            <a:r>
              <a:rPr lang="en-US" sz="3200" i="1" dirty="0" smtClean="0">
                <a:solidFill>
                  <a:srgbClr val="FFFF00"/>
                </a:solidFill>
                <a:latin typeface="Cambria"/>
                <a:cs typeface="Cambria"/>
              </a:rPr>
              <a:t>More Promises Fulfilled</a:t>
            </a:r>
          </a:p>
          <a:p>
            <a:pPr marL="108000"/>
            <a:r>
              <a:rPr lang="en-US" sz="3200" b="1" cap="small" spc="50" dirty="0" smtClean="0">
                <a:latin typeface="Cambria"/>
                <a:cs typeface="Cambria"/>
              </a:rPr>
              <a:t>b. “Good Old Age; Full of Years”</a:t>
            </a:r>
            <a:endParaRPr lang="en-US" sz="3200" b="1" spc="50" dirty="0">
              <a:latin typeface="Cambria"/>
              <a:cs typeface="Cambria"/>
            </a:endParaRP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The report of Abraham’s death sandwiched between the two gene- </a:t>
            </a:r>
            <a:r>
              <a:rPr lang="en-US" sz="4400" dirty="0" err="1">
                <a:latin typeface="Calibri"/>
                <a:cs typeface="Calibri"/>
              </a:rPr>
              <a:t>alogies</a:t>
            </a:r>
            <a:r>
              <a:rPr lang="en-US" sz="4400" dirty="0">
                <a:latin typeface="Calibri"/>
                <a:cs typeface="Calibri"/>
              </a:rPr>
              <a:t> (</a:t>
            </a:r>
            <a:r>
              <a:rPr lang="en-US" sz="4400" i="1" dirty="0">
                <a:latin typeface="Calibri"/>
                <a:cs typeface="Calibri"/>
              </a:rPr>
              <a:t>Gen. 25:7–11</a:t>
            </a:r>
            <a:r>
              <a:rPr lang="en-US" sz="4400" dirty="0">
                <a:latin typeface="Calibri"/>
                <a:cs typeface="Calibri"/>
              </a:rPr>
              <a:t>) also testifies </a:t>
            </a:r>
            <a:r>
              <a:rPr lang="en-US" sz="4400" dirty="0" smtClean="0">
                <a:latin typeface="Calibri"/>
                <a:cs typeface="Calibri"/>
              </a:rPr>
              <a:t>   to </a:t>
            </a:r>
            <a:r>
              <a:rPr lang="en-US" sz="4400" dirty="0">
                <a:latin typeface="Calibri"/>
                <a:cs typeface="Calibri"/>
              </a:rPr>
              <a:t>God’s </a:t>
            </a:r>
            <a:r>
              <a:rPr lang="en-US" sz="4400" dirty="0" smtClean="0">
                <a:latin typeface="Calibri"/>
                <a:cs typeface="Calibri"/>
              </a:rPr>
              <a:t>blessing.</a:t>
            </a:r>
          </a:p>
          <a:p>
            <a:pPr algn="ctr" eaLnBrk="1" hangingPunct="1">
              <a:lnSpc>
                <a:spcPct val="90000"/>
              </a:lnSpc>
              <a:spcBef>
                <a:spcPts val="0"/>
              </a:spcBef>
            </a:pPr>
            <a:r>
              <a:rPr lang="en-US" sz="4400" dirty="0" smtClean="0">
                <a:latin typeface="Calibri"/>
                <a:cs typeface="Calibri"/>
              </a:rPr>
              <a:t>It </a:t>
            </a:r>
            <a:r>
              <a:rPr lang="en-US" sz="4400" dirty="0">
                <a:latin typeface="Calibri"/>
                <a:cs typeface="Calibri"/>
              </a:rPr>
              <a:t>reveals the fulfillment of </a:t>
            </a:r>
            <a:r>
              <a:rPr lang="en-US" sz="4400" dirty="0" smtClean="0">
                <a:latin typeface="Calibri"/>
                <a:cs typeface="Calibri"/>
              </a:rPr>
              <a:t>His   </a:t>
            </a:r>
            <a:r>
              <a:rPr lang="en-US" sz="4400" dirty="0">
                <a:latin typeface="Calibri"/>
                <a:cs typeface="Calibri"/>
              </a:rPr>
              <a:t>promise to Abraham, made many </a:t>
            </a:r>
            <a:r>
              <a:rPr lang="en-US" sz="4400" dirty="0" smtClean="0">
                <a:latin typeface="Calibri"/>
                <a:cs typeface="Calibri"/>
              </a:rPr>
              <a:t> years </a:t>
            </a:r>
            <a:r>
              <a:rPr lang="en-US" sz="4400" dirty="0">
                <a:latin typeface="Calibri"/>
                <a:cs typeface="Calibri"/>
              </a:rPr>
              <a:t>earlier, that he would die “ ‘at a good old age’ ” (</a:t>
            </a:r>
            <a:r>
              <a:rPr lang="en-US" sz="4400" i="1" dirty="0">
                <a:latin typeface="Calibri"/>
                <a:cs typeface="Calibri"/>
              </a:rPr>
              <a:t>Gen. 15:</a:t>
            </a:r>
            <a:r>
              <a:rPr lang="en-US" sz="4400" i="1" dirty="0" smtClean="0">
                <a:latin typeface="Calibri"/>
                <a:cs typeface="Calibri"/>
              </a:rPr>
              <a:t>15</a:t>
            </a:r>
            <a:r>
              <a:rPr lang="en-US" sz="4400" dirty="0" smtClean="0">
                <a:latin typeface="Calibri"/>
                <a:cs typeface="Calibri"/>
              </a:rPr>
              <a:t>) </a:t>
            </a:r>
            <a:r>
              <a:rPr lang="en-US" sz="4400" dirty="0">
                <a:latin typeface="Calibri"/>
                <a:cs typeface="Calibri"/>
              </a:rPr>
              <a:t>and </a:t>
            </a:r>
            <a:r>
              <a:rPr lang="en-US" sz="4400" dirty="0" smtClean="0">
                <a:latin typeface="Calibri"/>
                <a:cs typeface="Calibri"/>
              </a:rPr>
              <a:t>“ ‘full </a:t>
            </a:r>
            <a:r>
              <a:rPr lang="en-US" sz="4400" dirty="0">
                <a:latin typeface="Calibri"/>
                <a:cs typeface="Calibri"/>
              </a:rPr>
              <a:t>of </a:t>
            </a:r>
            <a:r>
              <a:rPr lang="en-US" sz="4400" dirty="0" smtClean="0">
                <a:latin typeface="Calibri"/>
                <a:cs typeface="Calibri"/>
              </a:rPr>
              <a:t>years’ ” </a:t>
            </a:r>
            <a:r>
              <a:rPr lang="en-US" sz="4400" dirty="0">
                <a:latin typeface="Calibri"/>
                <a:cs typeface="Calibri"/>
              </a:rPr>
              <a:t>(</a:t>
            </a:r>
            <a:r>
              <a:rPr lang="en-US" sz="4400" i="1" dirty="0">
                <a:latin typeface="Calibri"/>
                <a:cs typeface="Calibri"/>
              </a:rPr>
              <a:t>compare with Eccles. 6:3</a:t>
            </a:r>
            <a:r>
              <a:rPr lang="en-US" sz="4400" dirty="0">
                <a:latin typeface="Calibri"/>
                <a:cs typeface="Calibri"/>
              </a:rPr>
              <a:t>).</a:t>
            </a:r>
            <a:endParaRPr lang="en-US" sz="4400" spc="-100" dirty="0">
              <a:latin typeface="Calibri"/>
              <a:cs typeface="Calibri"/>
            </a:endParaRPr>
          </a:p>
        </p:txBody>
      </p:sp>
    </p:spTree>
    <p:extLst>
      <p:ext uri="{BB962C8B-B14F-4D97-AF65-F5344CB8AC3E}">
        <p14:creationId xmlns:p14="http://schemas.microsoft.com/office/powerpoint/2010/main" val="3176738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4"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b="1" dirty="0">
                <a:latin typeface="Calibri"/>
                <a:cs typeface="Calibri"/>
              </a:rPr>
              <a:t>“Isaac was </a:t>
            </a:r>
            <a:r>
              <a:rPr lang="en-US" sz="4400" spc="-100" dirty="0" smtClean="0">
                <a:latin typeface="Calibri"/>
                <a:cs typeface="Calibri"/>
              </a:rPr>
              <a:t>a </a:t>
            </a:r>
            <a:r>
              <a:rPr lang="en-US" sz="4400" spc="-100" dirty="0">
                <a:latin typeface="Calibri"/>
                <a:cs typeface="Calibri"/>
              </a:rPr>
              <a:t>figure of the Son of God, who was offered a sacrifice for the sins </a:t>
            </a:r>
            <a:r>
              <a:rPr lang="en-US" sz="4400" spc="-100" dirty="0" smtClean="0">
                <a:latin typeface="Calibri"/>
                <a:cs typeface="Calibri"/>
              </a:rPr>
              <a:t> of </a:t>
            </a:r>
            <a:r>
              <a:rPr lang="en-US" sz="4400" spc="-100" dirty="0">
                <a:latin typeface="Calibri"/>
                <a:cs typeface="Calibri"/>
              </a:rPr>
              <a:t>the world. God would impress upon Abraham the gospel of salvation to </a:t>
            </a:r>
            <a:r>
              <a:rPr lang="en-US" sz="4400" spc="-100" dirty="0" smtClean="0">
                <a:latin typeface="Calibri"/>
                <a:cs typeface="Calibri"/>
              </a:rPr>
              <a:t>man.</a:t>
            </a:r>
          </a:p>
          <a:p>
            <a:pPr algn="ctr" eaLnBrk="1" hangingPunct="1">
              <a:lnSpc>
                <a:spcPct val="90000"/>
              </a:lnSpc>
              <a:spcBef>
                <a:spcPts val="0"/>
              </a:spcBef>
            </a:pPr>
            <a:r>
              <a:rPr lang="en-US" sz="4400" spc="-100" dirty="0" smtClean="0">
                <a:latin typeface="Calibri"/>
                <a:cs typeface="Calibri"/>
              </a:rPr>
              <a:t>In </a:t>
            </a:r>
            <a:r>
              <a:rPr lang="en-US" sz="4400" spc="-100" dirty="0">
                <a:latin typeface="Calibri"/>
                <a:cs typeface="Calibri"/>
              </a:rPr>
              <a:t>order to do </a:t>
            </a:r>
            <a:r>
              <a:rPr lang="en-US" sz="4400" spc="-100" dirty="0" smtClean="0">
                <a:latin typeface="Calibri"/>
                <a:cs typeface="Calibri"/>
              </a:rPr>
              <a:t>this...He </a:t>
            </a:r>
            <a:r>
              <a:rPr lang="en-US" sz="4400" spc="-100" dirty="0">
                <a:latin typeface="Calibri"/>
                <a:cs typeface="Calibri"/>
              </a:rPr>
              <a:t>required him to slay his darling Isaac. </a:t>
            </a:r>
            <a:r>
              <a:rPr lang="en-US" sz="4400" spc="-100" dirty="0" smtClean="0">
                <a:latin typeface="Calibri"/>
                <a:cs typeface="Calibri"/>
              </a:rPr>
              <a:t>... </a:t>
            </a:r>
            <a:r>
              <a:rPr lang="en-US" sz="4400" spc="-100" dirty="0">
                <a:latin typeface="Calibri"/>
                <a:cs typeface="Calibri"/>
              </a:rPr>
              <a:t>He was made to </a:t>
            </a:r>
            <a:r>
              <a:rPr lang="en-US" sz="4400" spc="-100" dirty="0" smtClean="0">
                <a:latin typeface="Calibri"/>
                <a:cs typeface="Calibri"/>
              </a:rPr>
              <a:t>understand </a:t>
            </a:r>
            <a:r>
              <a:rPr lang="en-US" sz="4400" spc="-100" dirty="0">
                <a:latin typeface="Calibri"/>
                <a:cs typeface="Calibri"/>
              </a:rPr>
              <a:t>in his own experience how unutterable was the self-denial of the </a:t>
            </a:r>
            <a:r>
              <a:rPr lang="en-US" sz="4400" spc="-150" dirty="0" smtClean="0">
                <a:latin typeface="Calibri"/>
                <a:cs typeface="Calibri"/>
              </a:rPr>
              <a:t>in-</a:t>
            </a:r>
            <a:r>
              <a:rPr lang="en-US" sz="4400" spc="-100" dirty="0" smtClean="0">
                <a:latin typeface="Calibri"/>
                <a:cs typeface="Calibri"/>
              </a:rPr>
              <a:t>finite </a:t>
            </a:r>
            <a:r>
              <a:rPr lang="en-US" sz="4400" spc="-100" dirty="0">
                <a:latin typeface="Calibri"/>
                <a:cs typeface="Calibri"/>
              </a:rPr>
              <a:t>God in giving His own Son to </a:t>
            </a:r>
            <a:r>
              <a:rPr lang="en-US" sz="4400" spc="-100" dirty="0" smtClean="0">
                <a:latin typeface="Calibri"/>
                <a:cs typeface="Calibri"/>
              </a:rPr>
              <a:t>die</a:t>
            </a:r>
            <a:r>
              <a:rPr lang="en-US" sz="4400" spc="-300" dirty="0" smtClean="0">
                <a:latin typeface="Calibri"/>
                <a:cs typeface="Calibri"/>
              </a:rPr>
              <a:t>....</a:t>
            </a:r>
            <a:r>
              <a:rPr lang="en-US" sz="4400" spc="-150" dirty="0" smtClean="0">
                <a:latin typeface="Calibri"/>
                <a:cs typeface="Calibri"/>
              </a:rPr>
              <a:t>”</a:t>
            </a:r>
            <a:endParaRPr lang="en-US" sz="4400" spc="-150" dirty="0">
              <a:latin typeface="Calibri"/>
              <a:cs typeface="Calibri"/>
            </a:endParaRPr>
          </a:p>
        </p:txBody>
      </p:sp>
      <p:sp>
        <p:nvSpPr>
          <p:cNvPr id="6" name="Text Box 2"/>
          <p:cNvSpPr txBox="1">
            <a:spLocks noChangeArrowheads="1"/>
          </p:cNvSpPr>
          <p:nvPr/>
        </p:nvSpPr>
        <p:spPr bwMode="auto">
          <a:xfrm>
            <a:off x="1755220" y="6484"/>
            <a:ext cx="7388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a:t>
            </a:r>
            <a:r>
              <a:rPr lang="en-US" sz="3200" i="1" dirty="0" smtClean="0">
                <a:solidFill>
                  <a:srgbClr val="FFFF00"/>
                </a:solidFill>
                <a:latin typeface="Cambria"/>
                <a:cs typeface="Cambria"/>
              </a:rPr>
              <a:t>Promise</a:t>
            </a:r>
          </a:p>
          <a:p>
            <a:pPr marL="108000"/>
            <a:r>
              <a:rPr lang="en-US" sz="3200" b="1" cap="small" dirty="0" smtClean="0">
                <a:latin typeface="Cambria"/>
                <a:cs typeface="Cambria"/>
              </a:rPr>
              <a:t>Last Word:</a:t>
            </a:r>
            <a:r>
              <a:rPr lang="en-US" sz="3200" b="1" cap="small" spc="-300" dirty="0" smtClean="0">
                <a:latin typeface="Cambria"/>
                <a:cs typeface="Cambria"/>
              </a:rPr>
              <a:t> </a:t>
            </a:r>
            <a:r>
              <a:rPr lang="en-US" sz="3000" i="1" cap="small" spc="-100" dirty="0">
                <a:latin typeface="Cambria"/>
                <a:cs typeface="Cambria"/>
              </a:rPr>
              <a:t>Testimonie</a:t>
            </a:r>
            <a:r>
              <a:rPr lang="en-US" sz="3000" i="1" cap="small" spc="-150" dirty="0">
                <a:latin typeface="Cambria"/>
                <a:cs typeface="Cambria"/>
              </a:rPr>
              <a:t>s</a:t>
            </a:r>
            <a:r>
              <a:rPr lang="en-US" sz="3000" i="1" cap="small" spc="-100" dirty="0">
                <a:latin typeface="Cambria"/>
                <a:cs typeface="Cambria"/>
              </a:rPr>
              <a:t> for</a:t>
            </a:r>
            <a:r>
              <a:rPr lang="en-US" sz="3000" i="1" cap="small" spc="-150" dirty="0">
                <a:latin typeface="Cambria"/>
                <a:cs typeface="Cambria"/>
              </a:rPr>
              <a:t> </a:t>
            </a:r>
            <a:r>
              <a:rPr lang="en-US" sz="3000" i="1" cap="small" spc="-100" dirty="0">
                <a:latin typeface="Cambria"/>
                <a:cs typeface="Cambria"/>
              </a:rPr>
              <a:t>the</a:t>
            </a:r>
            <a:r>
              <a:rPr lang="en-US" sz="3000" i="1" cap="small" spc="-300" dirty="0">
                <a:latin typeface="Cambria"/>
                <a:cs typeface="Cambria"/>
              </a:rPr>
              <a:t> </a:t>
            </a:r>
            <a:r>
              <a:rPr lang="en-US" sz="3000" i="1" cap="small" spc="-100" dirty="0" smtClean="0">
                <a:latin typeface="Cambria"/>
                <a:cs typeface="Cambria"/>
              </a:rPr>
              <a:t>Church </a:t>
            </a:r>
            <a:r>
              <a:rPr lang="en-US" sz="3000" cap="small" spc="-100" dirty="0" smtClean="0">
                <a:latin typeface="Cambria"/>
                <a:cs typeface="Cambria"/>
              </a:rPr>
              <a:t>3:369</a:t>
            </a:r>
          </a:p>
        </p:txBody>
      </p:sp>
    </p:spTree>
    <p:extLst>
      <p:ext uri="{BB962C8B-B14F-4D97-AF65-F5344CB8AC3E}">
        <p14:creationId xmlns:p14="http://schemas.microsoft.com/office/powerpoint/2010/main" val="464570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9174" y="0"/>
            <a:ext cx="66622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a:t>
            </a:r>
            <a:r>
              <a:rPr lang="en-US" sz="3200" i="1" dirty="0" smtClean="0">
                <a:solidFill>
                  <a:srgbClr val="FFFF00"/>
                </a:solidFill>
                <a:latin typeface="Cambria"/>
                <a:cs typeface="Cambria"/>
              </a:rPr>
              <a:t>Promise</a:t>
            </a:r>
            <a:endParaRPr lang="mr-IN" sz="3200" i="1" dirty="0">
              <a:solidFill>
                <a:srgbClr val="FFFF00"/>
              </a:solidFill>
              <a:latin typeface="Cambria"/>
              <a:cs typeface="Cambria"/>
            </a:endParaRPr>
          </a:p>
          <a:p>
            <a:pPr marL="108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err="1" smtClean="0">
                <a:latin typeface="Calibri"/>
                <a:cs typeface="Calibri"/>
              </a:rPr>
              <a:t>Ala</a:t>
            </a:r>
            <a:r>
              <a:rPr lang="en-US" sz="2800" b="1" dirty="0" smtClean="0">
                <a:latin typeface="Calibri"/>
                <a:cs typeface="Calibri"/>
              </a:rPr>
              <a:t> SDA </a:t>
            </a:r>
            <a:r>
              <a:rPr lang="en-US" sz="2800" b="1" dirty="0" err="1" smtClean="0">
                <a:latin typeface="Calibri"/>
                <a:cs typeface="Calibri"/>
              </a:rPr>
              <a:t>Ch</a:t>
            </a:r>
            <a:r>
              <a:rPr lang="en-US" sz="2800" b="1" dirty="0" smtClean="0">
                <a:latin typeface="Calibri"/>
                <a:cs typeface="Calibri"/>
              </a:rPr>
              <a:t> SSL </a:t>
            </a:r>
            <a:r>
              <a:rPr lang="en-US" sz="2800" dirty="0" smtClean="0">
                <a:latin typeface="Calibri"/>
                <a:cs typeface="Calibri"/>
              </a:rPr>
              <a:t>20 Apr 22  </a:t>
            </a:r>
            <a:r>
              <a:rPr lang="en-US" sz="2800" dirty="0">
                <a:latin typeface="Calibri"/>
                <a:cs typeface="Calibri"/>
              </a:rPr>
              <a:t>via ZOOM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sp>
        <p:nvSpPr>
          <p:cNvPr id="2" name="TextBox 1"/>
          <p:cNvSpPr txBox="1"/>
          <p:nvPr/>
        </p:nvSpPr>
        <p:spPr>
          <a:xfrm>
            <a:off x="5076056" y="4797152"/>
            <a:ext cx="4067944" cy="861774"/>
          </a:xfrm>
          <a:prstGeom prst="rect">
            <a:avLst/>
          </a:prstGeom>
          <a:noFill/>
          <a:ln>
            <a:noFill/>
          </a:ln>
        </p:spPr>
        <p:txBody>
          <a:bodyPr wrap="square" rtlCol="0">
            <a:spAutoFit/>
          </a:bodyPr>
          <a:lstStyle/>
          <a:p>
            <a:pPr algn="ctr"/>
            <a:r>
              <a:rPr lang="en-US" sz="2800" dirty="0">
                <a:solidFill>
                  <a:schemeClr val="tx1">
                    <a:lumMod val="95000"/>
                  </a:schemeClr>
                </a:solidFill>
                <a:latin typeface="Calibri"/>
                <a:cs typeface="Calibri"/>
              </a:rPr>
              <a:t>Jacques B. </a:t>
            </a:r>
            <a:r>
              <a:rPr lang="en-US" sz="2800" dirty="0" err="1" smtClean="0">
                <a:solidFill>
                  <a:schemeClr val="tx1">
                    <a:lumMod val="95000"/>
                  </a:schemeClr>
                </a:solidFill>
                <a:latin typeface="Calibri"/>
                <a:cs typeface="Calibri"/>
              </a:rPr>
              <a:t>Doukhan</a:t>
            </a:r>
            <a:endParaRPr lang="en-US" sz="2800" dirty="0" smtClean="0">
              <a:solidFill>
                <a:schemeClr val="tx1">
                  <a:lumMod val="95000"/>
                </a:schemeClr>
              </a:solidFill>
              <a:latin typeface="Calibri"/>
              <a:cs typeface="Calibri"/>
            </a:endParaRPr>
          </a:p>
          <a:p>
            <a:pPr algn="ctr"/>
            <a:r>
              <a:rPr lang="en-US" sz="2200" spc="100" dirty="0" smtClean="0">
                <a:solidFill>
                  <a:schemeClr val="tx1">
                    <a:lumMod val="95000"/>
                  </a:schemeClr>
                </a:solidFill>
                <a:latin typeface="Calibri"/>
                <a:cs typeface="Calibri"/>
              </a:rPr>
              <a:t>Principal Contributor</a:t>
            </a:r>
            <a:endParaRPr lang="en-US" sz="2200" spc="100" dirty="0">
              <a:solidFill>
                <a:schemeClr val="tx1">
                  <a:lumMod val="95000"/>
                </a:schemeClr>
              </a:solidFill>
              <a:latin typeface="Calibri"/>
              <a:cs typeface="Calibri"/>
            </a:endParaRPr>
          </a:p>
        </p:txBody>
      </p:sp>
      <p:pic>
        <p:nvPicPr>
          <p:cNvPr id="3" name="Picture 2" descr="cover2.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958" y="0"/>
            <a:ext cx="5072743" cy="6858000"/>
          </a:xfrm>
          <a:prstGeom prst="rect">
            <a:avLst/>
          </a:prstGeom>
        </p:spPr>
      </p:pic>
      <p:pic>
        <p:nvPicPr>
          <p:cNvPr id="6" name="Picture 5" descr="cove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1196752"/>
            <a:ext cx="4057854" cy="1171579"/>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3000"/>
                            </p:stCondLst>
                            <p:childTnLst>
                              <p:par>
                                <p:cTn id="9" presetID="12" presetClass="entr" presetSubtype="8"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ppt_x</p:attrName>
                                        </p:attrNameLst>
                                      </p:cBhvr>
                                      <p:tavLst>
                                        <p:tav tm="0">
                                          <p:val>
                                            <p:strVal val="#ppt_x-#ppt_w*1.125000"/>
                                          </p:val>
                                        </p:tav>
                                        <p:tav tm="100000">
                                          <p:val>
                                            <p:strVal val="#ppt_x"/>
                                          </p:val>
                                        </p:tav>
                                      </p:tavLst>
                                    </p:anim>
                                    <p:animEffect transition="in" filter="wipe(right)">
                                      <p:cBhvr>
                                        <p:cTn id="12" dur="1000"/>
                                        <p:tgtEl>
                                          <p:spTgt spid="6"/>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p:tgtEl>
                                          <p:spTgt spid="2"/>
                                        </p:tgtEl>
                                        <p:attrNameLst>
                                          <p:attrName>ppt_x</p:attrName>
                                        </p:attrNameLst>
                                      </p:cBhvr>
                                      <p:tavLst>
                                        <p:tav tm="0">
                                          <p:val>
                                            <p:strVal val="#ppt_x-#ppt_w*1.125000"/>
                                          </p:val>
                                        </p:tav>
                                        <p:tav tm="100000">
                                          <p:val>
                                            <p:strVal val="#ppt_x"/>
                                          </p:val>
                                        </p:tav>
                                      </p:tavLst>
                                    </p:anim>
                                    <p:animEffect transition="in" filter="wipe(righ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1515" y="6484"/>
            <a:ext cx="74586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Genesis</a:t>
            </a:r>
            <a:endParaRPr lang="en-US" sz="3200" i="1" dirty="0">
              <a:solidFill>
                <a:srgbClr val="FFFF00"/>
              </a:solidFill>
              <a:latin typeface="Cambria"/>
              <a:cs typeface="Cambria"/>
            </a:endParaRPr>
          </a:p>
          <a:p>
            <a:pPr marL="36000"/>
            <a:r>
              <a:rPr lang="en-US" sz="3200" b="1" cap="small" spc="50" dirty="0" smtClean="0">
                <a:latin typeface="Cambria"/>
                <a:cs typeface="Cambria"/>
              </a:rPr>
              <a:t>The Book of the Beginning</a:t>
            </a:r>
            <a:endParaRPr lang="en-US" sz="3200" b="1" cap="small" dirty="0">
              <a:solidFill>
                <a:srgbClr val="C0C0C0"/>
              </a:solidFill>
              <a:latin typeface="Cambria"/>
              <a:cs typeface="Cambria"/>
            </a:endParaRPr>
          </a:p>
        </p:txBody>
      </p:sp>
      <p:sp>
        <p:nvSpPr>
          <p:cNvPr id="6" name="Rectangle 5"/>
          <p:cNvSpPr/>
          <p:nvPr/>
        </p:nvSpPr>
        <p:spPr>
          <a:xfrm>
            <a:off x="8136" y="1514589"/>
            <a:ext cx="9144000" cy="3879011"/>
          </a:xfrm>
          <a:prstGeom prst="rect">
            <a:avLst/>
          </a:prstGeom>
        </p:spPr>
        <p:txBody>
          <a:bodyPr wrap="square">
            <a:spAutoFit/>
          </a:bodyPr>
          <a:lstStyle/>
          <a:p>
            <a:pPr algn="ctr">
              <a:lnSpc>
                <a:spcPct val="90000"/>
              </a:lnSpc>
              <a:tabLst>
                <a:tab pos="711200" algn="l"/>
              </a:tabLst>
            </a:pPr>
            <a:r>
              <a:rPr lang="en-US" sz="4400" b="1" dirty="0" smtClean="0">
                <a:latin typeface="Calibri"/>
                <a:cs typeface="Calibri"/>
              </a:rPr>
              <a:t>Genesis is </a:t>
            </a:r>
            <a:r>
              <a:rPr lang="en-US" sz="4400" dirty="0" smtClean="0">
                <a:latin typeface="Calibri"/>
                <a:cs typeface="Calibri"/>
              </a:rPr>
              <a:t>about Jesus:</a:t>
            </a:r>
          </a:p>
          <a:p>
            <a:pPr algn="ctr">
              <a:lnSpc>
                <a:spcPct val="90000"/>
              </a:lnSpc>
              <a:spcBef>
                <a:spcPts val="600"/>
              </a:spcBef>
              <a:tabLst>
                <a:tab pos="711200" algn="l"/>
              </a:tabLst>
            </a:pPr>
            <a:r>
              <a:rPr lang="en-US" sz="4400" dirty="0" smtClean="0">
                <a:latin typeface="Calibri"/>
                <a:cs typeface="Calibri"/>
              </a:rPr>
              <a:t>Jesus our Creator,</a:t>
            </a:r>
          </a:p>
          <a:p>
            <a:pPr algn="ctr">
              <a:lnSpc>
                <a:spcPct val="90000"/>
              </a:lnSpc>
              <a:tabLst>
                <a:tab pos="711200" algn="l"/>
              </a:tabLst>
            </a:pPr>
            <a:r>
              <a:rPr lang="en-US" sz="4400" dirty="0" smtClean="0">
                <a:latin typeface="Calibri"/>
                <a:cs typeface="Calibri"/>
              </a:rPr>
              <a:t>Jesus our Sustainer,</a:t>
            </a:r>
          </a:p>
          <a:p>
            <a:pPr algn="ctr">
              <a:lnSpc>
                <a:spcPct val="90000"/>
              </a:lnSpc>
              <a:tabLst>
                <a:tab pos="711200" algn="l"/>
              </a:tabLst>
            </a:pPr>
            <a:r>
              <a:rPr lang="en-US" sz="4400" dirty="0" smtClean="0">
                <a:latin typeface="Calibri"/>
                <a:cs typeface="Calibri"/>
              </a:rPr>
              <a:t>Jesus our Redeemer</a:t>
            </a:r>
            <a:r>
              <a:rPr lang="en-US" dirty="0" smtClean="0">
                <a:latin typeface="Calibri"/>
                <a:cs typeface="Calibri"/>
              </a:rPr>
              <a:t>.</a:t>
            </a:r>
          </a:p>
          <a:p>
            <a:pPr algn="ctr">
              <a:lnSpc>
                <a:spcPct val="90000"/>
              </a:lnSpc>
              <a:spcBef>
                <a:spcPts val="1200"/>
              </a:spcBef>
              <a:tabLst>
                <a:tab pos="711200" algn="l"/>
              </a:tabLst>
            </a:pPr>
            <a:r>
              <a:rPr lang="en-US" dirty="0" smtClean="0">
                <a:latin typeface="Calibri"/>
                <a:cs typeface="Calibri"/>
              </a:rPr>
              <a:t>“In Him was life, and the life was                     the light of men” (</a:t>
            </a:r>
            <a:r>
              <a:rPr lang="en-US" i="1" dirty="0" smtClean="0">
                <a:latin typeface="Calibri"/>
                <a:cs typeface="Calibri"/>
              </a:rPr>
              <a:t>John 1:4</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132478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4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par>
                          <p:cTn id="17" fill="hold">
                            <p:stCondLst>
                              <p:cond delay="6000"/>
                            </p:stCondLst>
                            <p:childTnLst>
                              <p:par>
                                <p:cTn id="18" presetID="10" presetClass="entr" presetSubtype="0" fill="hold" nodeType="afterEffect">
                                  <p:stCondLst>
                                    <p:cond delay="100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par>
                          <p:cTn id="21" fill="hold">
                            <p:stCondLst>
                              <p:cond delay="8000"/>
                            </p:stCondLst>
                            <p:childTnLst>
                              <p:par>
                                <p:cTn id="22" presetID="10" presetClass="entr" presetSubtype="0" fill="hold" nodeType="afterEffect">
                                  <p:stCondLst>
                                    <p:cond delay="100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1515" y="6484"/>
            <a:ext cx="74586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Genesis</a:t>
            </a:r>
            <a:endParaRPr lang="en-US" sz="3200" i="1" dirty="0">
              <a:solidFill>
                <a:srgbClr val="FFFF00"/>
              </a:solidFill>
              <a:latin typeface="Cambria"/>
              <a:cs typeface="Cambria"/>
            </a:endParaRPr>
          </a:p>
          <a:p>
            <a:pPr marL="36000"/>
            <a:r>
              <a:rPr lang="en-US" sz="3200" b="1" cap="small" spc="50" dirty="0" smtClean="0">
                <a:latin typeface="Cambria"/>
                <a:cs typeface="Cambria"/>
              </a:rPr>
              <a:t>Our Goal</a:t>
            </a:r>
            <a:endParaRPr lang="en-US" sz="3200" b="1" cap="small" dirty="0">
              <a:solidFill>
                <a:srgbClr val="C0C0C0"/>
              </a:solidFill>
              <a:latin typeface="Cambria"/>
              <a:cs typeface="Cambria"/>
            </a:endParaRPr>
          </a:p>
        </p:txBody>
      </p:sp>
      <p:sp>
        <p:nvSpPr>
          <p:cNvPr id="6" name="Rectangle 5"/>
          <p:cNvSpPr/>
          <p:nvPr/>
        </p:nvSpPr>
        <p:spPr>
          <a:xfrm>
            <a:off x="8136" y="1514589"/>
            <a:ext cx="9144000" cy="3760004"/>
          </a:xfrm>
          <a:prstGeom prst="rect">
            <a:avLst/>
          </a:prstGeom>
        </p:spPr>
        <p:txBody>
          <a:bodyPr wrap="square">
            <a:spAutoFit/>
          </a:bodyPr>
          <a:lstStyle/>
          <a:p>
            <a:pPr algn="ctr">
              <a:lnSpc>
                <a:spcPct val="90000"/>
              </a:lnSpc>
              <a:tabLst>
                <a:tab pos="711200" algn="l"/>
              </a:tabLst>
            </a:pPr>
            <a:r>
              <a:rPr lang="en-US" sz="4400" b="1" dirty="0" smtClean="0">
                <a:latin typeface="Calibri"/>
                <a:cs typeface="Calibri"/>
              </a:rPr>
              <a:t>During </a:t>
            </a:r>
            <a:r>
              <a:rPr lang="en-US" sz="4400" b="1" dirty="0">
                <a:latin typeface="Calibri"/>
                <a:cs typeface="Calibri"/>
              </a:rPr>
              <a:t>this </a:t>
            </a:r>
            <a:r>
              <a:rPr lang="en-US" sz="4400" dirty="0">
                <a:latin typeface="Calibri"/>
                <a:cs typeface="Calibri"/>
              </a:rPr>
              <a:t>quarter, not only will we </a:t>
            </a:r>
            <a:r>
              <a:rPr lang="en-US" sz="4400" dirty="0" smtClean="0">
                <a:latin typeface="Calibri"/>
                <a:cs typeface="Calibri"/>
              </a:rPr>
              <a:t>     read </a:t>
            </a:r>
            <a:r>
              <a:rPr lang="en-US" sz="4400" dirty="0">
                <a:latin typeface="Calibri"/>
                <a:cs typeface="Calibri"/>
              </a:rPr>
              <a:t>and study the book of Genesis</a:t>
            </a:r>
            <a:r>
              <a:rPr lang="en-US" sz="4400" dirty="0" smtClean="0">
                <a:latin typeface="Calibri"/>
                <a:cs typeface="Calibri"/>
              </a:rPr>
              <a:t>—     but </a:t>
            </a:r>
            <a:r>
              <a:rPr lang="en-US" sz="4400" dirty="0">
                <a:latin typeface="Calibri"/>
                <a:cs typeface="Calibri"/>
              </a:rPr>
              <a:t>we also will enjoy its beautiful </a:t>
            </a:r>
            <a:r>
              <a:rPr lang="en-US" sz="4400" dirty="0" smtClean="0">
                <a:latin typeface="Calibri"/>
                <a:cs typeface="Calibri"/>
              </a:rPr>
              <a:t>    stories </a:t>
            </a:r>
            <a:r>
              <a:rPr lang="en-US" sz="4400" dirty="0">
                <a:latin typeface="Calibri"/>
                <a:cs typeface="Calibri"/>
              </a:rPr>
              <a:t>and learn </a:t>
            </a:r>
            <a:r>
              <a:rPr lang="en-US" sz="4400" u="sng" dirty="0">
                <a:latin typeface="Calibri"/>
                <a:cs typeface="Calibri"/>
              </a:rPr>
              <a:t>to</a:t>
            </a:r>
            <a:r>
              <a:rPr lang="en-US" sz="4400" dirty="0">
                <a:latin typeface="Calibri"/>
                <a:cs typeface="Calibri"/>
              </a:rPr>
              <a:t> </a:t>
            </a:r>
            <a:r>
              <a:rPr lang="en-US" sz="4400" u="sng" dirty="0">
                <a:latin typeface="Calibri"/>
                <a:cs typeface="Calibri"/>
              </a:rPr>
              <a:t>walk</a:t>
            </a:r>
            <a:r>
              <a:rPr lang="en-US" sz="4400" dirty="0">
                <a:latin typeface="Calibri"/>
                <a:cs typeface="Calibri"/>
              </a:rPr>
              <a:t> </a:t>
            </a:r>
            <a:r>
              <a:rPr lang="en-US" sz="4400" u="sng" dirty="0">
                <a:latin typeface="Calibri"/>
                <a:cs typeface="Calibri"/>
              </a:rPr>
              <a:t>better</a:t>
            </a:r>
            <a:r>
              <a:rPr lang="en-US" sz="4400" dirty="0">
                <a:latin typeface="Calibri"/>
                <a:cs typeface="Calibri"/>
              </a:rPr>
              <a:t> with </a:t>
            </a:r>
            <a:r>
              <a:rPr lang="en-US" sz="4400" dirty="0" smtClean="0">
                <a:latin typeface="Calibri"/>
                <a:cs typeface="Calibri"/>
              </a:rPr>
              <a:t>      the </a:t>
            </a:r>
            <a:r>
              <a:rPr lang="en-US" sz="4400" dirty="0">
                <a:latin typeface="Calibri"/>
                <a:cs typeface="Calibri"/>
              </a:rPr>
              <a:t>Lord of Creation, the God of </a:t>
            </a:r>
            <a:r>
              <a:rPr lang="en-US" sz="4400" dirty="0" smtClean="0">
                <a:latin typeface="Calibri"/>
                <a:cs typeface="Calibri"/>
              </a:rPr>
              <a:t>   Abraham</a:t>
            </a:r>
            <a:r>
              <a:rPr lang="en-US" sz="4400" dirty="0">
                <a:latin typeface="Calibri"/>
                <a:cs typeface="Calibri"/>
              </a:rPr>
              <a:t>, Isaac</a:t>
            </a:r>
            <a:r>
              <a:rPr lang="en-US" sz="4400" dirty="0" smtClean="0">
                <a:latin typeface="Calibri"/>
                <a:cs typeface="Calibri"/>
              </a:rPr>
              <a:t>, and </a:t>
            </a:r>
            <a:r>
              <a:rPr lang="en-US" sz="4400" dirty="0">
                <a:latin typeface="Calibri"/>
                <a:cs typeface="Calibri"/>
              </a:rPr>
              <a:t>Jacob</a:t>
            </a:r>
            <a:r>
              <a:rPr lang="en-US" dirty="0">
                <a:latin typeface="Calibri"/>
                <a:cs typeface="Calibri"/>
              </a:rPr>
              <a:t>.</a:t>
            </a:r>
            <a:endParaRPr lang="en-US" b="1" i="1" dirty="0">
              <a:latin typeface="Calibri"/>
              <a:cs typeface="Calibri"/>
            </a:endParaRPr>
          </a:p>
        </p:txBody>
      </p:sp>
    </p:spTree>
    <p:extLst>
      <p:ext uri="{BB962C8B-B14F-4D97-AF65-F5344CB8AC3E}">
        <p14:creationId xmlns:p14="http://schemas.microsoft.com/office/powerpoint/2010/main" val="1671236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60469" y="8102"/>
            <a:ext cx="73327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Genesis</a:t>
            </a:r>
          </a:p>
          <a:p>
            <a:pPr marL="108000"/>
            <a:r>
              <a:rPr lang="en-US" sz="3200" b="1" cap="small" spc="50" dirty="0" smtClean="0">
                <a:latin typeface="Cambria"/>
                <a:cs typeface="Cambria"/>
              </a:rPr>
              <a:t>Contents</a:t>
            </a:r>
            <a:endParaRPr lang="en-US" sz="3200" b="1" cap="small" spc="50" dirty="0">
              <a:latin typeface="Cambria"/>
              <a:cs typeface="Cambria"/>
            </a:endParaRPr>
          </a:p>
        </p:txBody>
      </p:sp>
      <p:sp>
        <p:nvSpPr>
          <p:cNvPr id="4" name="Rectangle 3"/>
          <p:cNvSpPr/>
          <p:nvPr/>
        </p:nvSpPr>
        <p:spPr>
          <a:xfrm>
            <a:off x="8136" y="1268760"/>
            <a:ext cx="9144000" cy="5501506"/>
          </a:xfrm>
          <a:prstGeom prst="rect">
            <a:avLst/>
          </a:prstGeom>
        </p:spPr>
        <p:txBody>
          <a:bodyPr wrap="square">
            <a:spAutoFit/>
          </a:bodyPr>
          <a:lstStyle/>
          <a:p>
            <a:pPr marL="1620000">
              <a:lnSpc>
                <a:spcPct val="90000"/>
              </a:lnSpc>
              <a:tabLst>
                <a:tab pos="711200" algn="l"/>
              </a:tabLst>
            </a:pPr>
            <a:r>
              <a:rPr lang="en-US" sz="3000" dirty="0" smtClean="0">
                <a:latin typeface="Calibri"/>
                <a:cs typeface="Calibri"/>
              </a:rPr>
              <a:t>  1  </a:t>
            </a:r>
            <a:r>
              <a:rPr lang="en-US" sz="3000" b="1" spc="100" dirty="0" smtClean="0">
                <a:latin typeface="Calibri"/>
                <a:cs typeface="Calibri"/>
              </a:rPr>
              <a:t> The Creation</a:t>
            </a:r>
          </a:p>
          <a:p>
            <a:pPr marL="1620000">
              <a:lnSpc>
                <a:spcPct val="90000"/>
              </a:lnSpc>
              <a:tabLst>
                <a:tab pos="711200" algn="l"/>
              </a:tabLst>
            </a:pPr>
            <a:r>
              <a:rPr lang="en-US" sz="3000" spc="100" dirty="0" smtClean="0">
                <a:latin typeface="Calibri"/>
                <a:cs typeface="Calibri"/>
              </a:rPr>
              <a:t>  2  </a:t>
            </a:r>
            <a:r>
              <a:rPr lang="en-US" sz="3000" b="1" spc="100" dirty="0" smtClean="0">
                <a:latin typeface="Calibri"/>
                <a:cs typeface="Calibri"/>
              </a:rPr>
              <a:t>The Fall</a:t>
            </a:r>
          </a:p>
          <a:p>
            <a:pPr marL="1620000">
              <a:lnSpc>
                <a:spcPct val="90000"/>
              </a:lnSpc>
              <a:tabLst>
                <a:tab pos="711200" algn="l"/>
              </a:tabLst>
            </a:pPr>
            <a:r>
              <a:rPr lang="en-US" sz="3000" spc="100" dirty="0" smtClean="0">
                <a:latin typeface="Calibri"/>
                <a:cs typeface="Calibri"/>
              </a:rPr>
              <a:t>  3  </a:t>
            </a:r>
            <a:r>
              <a:rPr lang="en-US" sz="3000" b="1" spc="100" dirty="0" smtClean="0">
                <a:latin typeface="Calibri"/>
                <a:cs typeface="Calibri"/>
              </a:rPr>
              <a:t>Cain and His Legacy</a:t>
            </a:r>
          </a:p>
          <a:p>
            <a:pPr marL="1620000">
              <a:lnSpc>
                <a:spcPct val="90000"/>
              </a:lnSpc>
              <a:tabLst>
                <a:tab pos="711200" algn="l"/>
              </a:tabLst>
            </a:pPr>
            <a:r>
              <a:rPr lang="en-US" sz="3000" spc="100" dirty="0" smtClean="0">
                <a:latin typeface="Calibri"/>
                <a:cs typeface="Calibri"/>
              </a:rPr>
              <a:t>  4 </a:t>
            </a:r>
            <a:r>
              <a:rPr lang="en-US" sz="3000" b="1" spc="100" dirty="0" smtClean="0">
                <a:latin typeface="Calibri"/>
                <a:cs typeface="Calibri"/>
              </a:rPr>
              <a:t> The Flood</a:t>
            </a:r>
          </a:p>
          <a:p>
            <a:pPr marL="1620000">
              <a:lnSpc>
                <a:spcPct val="90000"/>
              </a:lnSpc>
              <a:tabLst>
                <a:tab pos="711200" algn="l"/>
              </a:tabLst>
            </a:pPr>
            <a:r>
              <a:rPr lang="en-US" sz="3000" spc="100" dirty="0" smtClean="0">
                <a:latin typeface="Calibri"/>
                <a:cs typeface="Calibri"/>
              </a:rPr>
              <a:t>  5 </a:t>
            </a:r>
            <a:r>
              <a:rPr lang="en-US" sz="3000" b="1" spc="100" dirty="0" smtClean="0">
                <a:latin typeface="Calibri"/>
                <a:cs typeface="Calibri"/>
              </a:rPr>
              <a:t> All Nations and Babel</a:t>
            </a:r>
          </a:p>
          <a:p>
            <a:pPr marL="1620000">
              <a:lnSpc>
                <a:spcPct val="90000"/>
              </a:lnSpc>
              <a:tabLst>
                <a:tab pos="711200" algn="l"/>
              </a:tabLst>
            </a:pPr>
            <a:r>
              <a:rPr lang="en-US" sz="3000" spc="100" dirty="0" smtClean="0">
                <a:latin typeface="Calibri"/>
                <a:cs typeface="Calibri"/>
              </a:rPr>
              <a:t>  6 </a:t>
            </a:r>
            <a:r>
              <a:rPr lang="en-US" sz="3000" b="1" spc="100" dirty="0" smtClean="0">
                <a:latin typeface="Calibri"/>
                <a:cs typeface="Calibri"/>
              </a:rPr>
              <a:t> The Roots of Abraham</a:t>
            </a:r>
          </a:p>
          <a:p>
            <a:pPr marL="1620000">
              <a:lnSpc>
                <a:spcPct val="90000"/>
              </a:lnSpc>
              <a:tabLst>
                <a:tab pos="711200" algn="l"/>
              </a:tabLst>
            </a:pPr>
            <a:r>
              <a:rPr lang="en-US" sz="3000" spc="100" dirty="0" smtClean="0">
                <a:latin typeface="Calibri"/>
                <a:cs typeface="Calibri"/>
              </a:rPr>
              <a:t>  7  </a:t>
            </a:r>
            <a:r>
              <a:rPr lang="en-US" sz="3000" b="1" spc="100" dirty="0" smtClean="0">
                <a:latin typeface="Calibri"/>
                <a:cs typeface="Calibri"/>
              </a:rPr>
              <a:t>The Covenant With Abraham</a:t>
            </a:r>
          </a:p>
          <a:p>
            <a:pPr marL="1620000">
              <a:lnSpc>
                <a:spcPct val="90000"/>
              </a:lnSpc>
              <a:tabLst>
                <a:tab pos="711200" algn="l"/>
              </a:tabLst>
            </a:pPr>
            <a:r>
              <a:rPr lang="en-US" sz="3000" spc="100" dirty="0" smtClean="0">
                <a:latin typeface="Calibri"/>
                <a:cs typeface="Calibri"/>
              </a:rPr>
              <a:t>  </a:t>
            </a:r>
            <a:r>
              <a:rPr lang="en-US" sz="3000" spc="100" dirty="0" smtClean="0">
                <a:solidFill>
                  <a:schemeClr val="tx2"/>
                </a:solidFill>
                <a:latin typeface="Calibri"/>
                <a:cs typeface="Calibri"/>
              </a:rPr>
              <a:t>8 </a:t>
            </a:r>
            <a:r>
              <a:rPr lang="en-US" sz="3000" b="1" spc="100" dirty="0" smtClean="0">
                <a:solidFill>
                  <a:schemeClr val="tx2"/>
                </a:solidFill>
                <a:latin typeface="Calibri"/>
                <a:cs typeface="Calibri"/>
              </a:rPr>
              <a:t> The Promise</a:t>
            </a:r>
          </a:p>
          <a:p>
            <a:pPr marL="1620000">
              <a:lnSpc>
                <a:spcPct val="90000"/>
              </a:lnSpc>
              <a:tabLst>
                <a:tab pos="711200" algn="l"/>
              </a:tabLst>
            </a:pPr>
            <a:r>
              <a:rPr lang="en-US" sz="3000" spc="100" dirty="0" smtClean="0">
                <a:latin typeface="Calibri"/>
                <a:cs typeface="Calibri"/>
              </a:rPr>
              <a:t>  9 </a:t>
            </a:r>
            <a:r>
              <a:rPr lang="en-US" sz="3000" b="1" spc="100" dirty="0" smtClean="0">
                <a:latin typeface="Calibri"/>
                <a:cs typeface="Calibri"/>
              </a:rPr>
              <a:t> Jacob the </a:t>
            </a:r>
            <a:r>
              <a:rPr lang="en-US" sz="3000" b="1" spc="100" dirty="0" err="1" smtClean="0">
                <a:latin typeface="Calibri"/>
                <a:cs typeface="Calibri"/>
              </a:rPr>
              <a:t>Supplanter</a:t>
            </a:r>
            <a:endParaRPr lang="en-US" sz="3000" b="1" spc="100" dirty="0" smtClean="0">
              <a:latin typeface="Calibri"/>
              <a:cs typeface="Calibri"/>
            </a:endParaRPr>
          </a:p>
          <a:p>
            <a:pPr marL="1620000">
              <a:lnSpc>
                <a:spcPct val="90000"/>
              </a:lnSpc>
              <a:tabLst>
                <a:tab pos="711200" algn="l"/>
              </a:tabLst>
            </a:pPr>
            <a:r>
              <a:rPr lang="en-US" sz="3000" spc="100" dirty="0" smtClean="0">
                <a:latin typeface="Calibri"/>
                <a:cs typeface="Calibri"/>
              </a:rPr>
              <a:t>10 </a:t>
            </a:r>
            <a:r>
              <a:rPr lang="en-US" sz="3000" b="1" spc="100" dirty="0" smtClean="0">
                <a:latin typeface="Calibri"/>
                <a:cs typeface="Calibri"/>
              </a:rPr>
              <a:t> Jacob-Israel</a:t>
            </a:r>
          </a:p>
          <a:p>
            <a:pPr marL="1620000">
              <a:lnSpc>
                <a:spcPct val="90000"/>
              </a:lnSpc>
              <a:tabLst>
                <a:tab pos="711200" algn="l"/>
              </a:tabLst>
            </a:pPr>
            <a:r>
              <a:rPr lang="en-US" sz="3000" spc="100" dirty="0" smtClean="0">
                <a:latin typeface="Calibri"/>
                <a:cs typeface="Calibri"/>
              </a:rPr>
              <a:t>11 </a:t>
            </a:r>
            <a:r>
              <a:rPr lang="en-US" sz="3000" b="1" spc="100" dirty="0" smtClean="0">
                <a:latin typeface="Calibri"/>
                <a:cs typeface="Calibri"/>
              </a:rPr>
              <a:t> Joseph, Master of Dreams</a:t>
            </a:r>
          </a:p>
          <a:p>
            <a:pPr marL="1620000">
              <a:lnSpc>
                <a:spcPct val="90000"/>
              </a:lnSpc>
              <a:tabLst>
                <a:tab pos="711200" algn="l"/>
              </a:tabLst>
            </a:pPr>
            <a:r>
              <a:rPr lang="en-US" sz="3000" spc="100" dirty="0" smtClean="0">
                <a:latin typeface="Calibri"/>
                <a:cs typeface="Calibri"/>
              </a:rPr>
              <a:t>12 </a:t>
            </a:r>
            <a:r>
              <a:rPr lang="en-US" sz="3000" b="1" spc="100" dirty="0" smtClean="0">
                <a:latin typeface="Calibri"/>
                <a:cs typeface="Calibri"/>
              </a:rPr>
              <a:t> Joseph, Prince of Egypt</a:t>
            </a:r>
          </a:p>
          <a:p>
            <a:pPr marL="1620000">
              <a:lnSpc>
                <a:spcPct val="90000"/>
              </a:lnSpc>
              <a:tabLst>
                <a:tab pos="711200" algn="l"/>
              </a:tabLst>
            </a:pPr>
            <a:r>
              <a:rPr lang="en-US" sz="3000" spc="100" dirty="0" smtClean="0">
                <a:latin typeface="Calibri"/>
                <a:cs typeface="Calibri"/>
              </a:rPr>
              <a:t>13 </a:t>
            </a:r>
            <a:r>
              <a:rPr lang="en-US" sz="3000" b="1" spc="100" dirty="0" smtClean="0">
                <a:latin typeface="Calibri"/>
                <a:cs typeface="Calibri"/>
              </a:rPr>
              <a:t> Israel in Egypt</a:t>
            </a:r>
            <a:endParaRPr lang="en-US" sz="3000" b="1" spc="100" dirty="0">
              <a:latin typeface="Calibri"/>
              <a:cs typeface="Calibri"/>
            </a:endParaRPr>
          </a:p>
        </p:txBody>
      </p:sp>
    </p:spTree>
    <p:extLst>
      <p:ext uri="{BB962C8B-B14F-4D97-AF65-F5344CB8AC3E}">
        <p14:creationId xmlns:p14="http://schemas.microsoft.com/office/powerpoint/2010/main" val="2266545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51026" y="7233"/>
            <a:ext cx="7325238"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Genesis</a:t>
            </a:r>
          </a:p>
          <a:p>
            <a:pPr marL="108000"/>
            <a:r>
              <a:rPr lang="en-US" sz="3200" b="1" cap="small" spc="50" dirty="0" smtClean="0">
                <a:latin typeface="Cambria"/>
                <a:cs typeface="Cambria"/>
              </a:rPr>
              <a:t>Lesson 8, May 20, 2022</a:t>
            </a:r>
            <a:endParaRPr lang="en-US" sz="3200" b="1" cap="small" spc="50" dirty="0">
              <a:latin typeface="Cambria"/>
              <a:cs typeface="Cambria"/>
            </a:endParaRPr>
          </a:p>
        </p:txBody>
      </p:sp>
      <p:sp>
        <p:nvSpPr>
          <p:cNvPr id="6" name="Rectangle 5"/>
          <p:cNvSpPr/>
          <p:nvPr/>
        </p:nvSpPr>
        <p:spPr>
          <a:xfrm>
            <a:off x="0" y="1412776"/>
            <a:ext cx="9144000" cy="1118255"/>
          </a:xfrm>
          <a:prstGeom prst="rect">
            <a:avLst/>
          </a:prstGeom>
        </p:spPr>
        <p:txBody>
          <a:bodyPr wrap="square">
            <a:spAutoFit/>
          </a:bodyPr>
          <a:lstStyle/>
          <a:p>
            <a:pPr algn="ctr">
              <a:lnSpc>
                <a:spcPct val="80000"/>
              </a:lnSpc>
            </a:pPr>
            <a:r>
              <a:rPr lang="en-US" sz="5400" dirty="0" smtClean="0">
                <a:effectLst>
                  <a:outerShdw blurRad="38100" dist="38100" dir="2700000" algn="tl">
                    <a:srgbClr val="000000"/>
                  </a:outerShdw>
                </a:effectLst>
                <a:latin typeface="Cambria"/>
                <a:cs typeface="Cambria"/>
              </a:rPr>
              <a:t>The </a:t>
            </a:r>
            <a:r>
              <a:rPr lang="en-US" sz="8000" dirty="0" smtClean="0">
                <a:effectLst>
                  <a:outerShdw blurRad="38100" dist="38100" dir="2700000" algn="tl">
                    <a:srgbClr val="000000"/>
                  </a:outerShdw>
                </a:effectLst>
                <a:latin typeface="Cambria"/>
                <a:cs typeface="Cambria"/>
              </a:rPr>
              <a:t>Promise</a:t>
            </a:r>
            <a:endParaRPr lang="en-US" sz="8000" dirty="0">
              <a:effectLst>
                <a:outerShdw blurRad="38100" dist="38100" dir="2700000" algn="tl">
                  <a:srgbClr val="000000"/>
                </a:outerShdw>
              </a:effectLst>
              <a:latin typeface="Cambria"/>
              <a:cs typeface="Cambria"/>
            </a:endParaRPr>
          </a:p>
        </p:txBody>
      </p:sp>
      <p:sp>
        <p:nvSpPr>
          <p:cNvPr id="4" name="Rectangle 3"/>
          <p:cNvSpPr/>
          <p:nvPr/>
        </p:nvSpPr>
        <p:spPr>
          <a:xfrm>
            <a:off x="4479666" y="3177648"/>
            <a:ext cx="4268797" cy="502702"/>
          </a:xfrm>
          <a:prstGeom prst="rect">
            <a:avLst/>
          </a:prstGeom>
        </p:spPr>
        <p:txBody>
          <a:bodyPr wrap="square">
            <a:spAutoFit/>
          </a:bodyPr>
          <a:lstStyle/>
          <a:p>
            <a:r>
              <a:rPr lang="en-US" baseline="30000" dirty="0"/>
              <a:t> </a:t>
            </a:r>
            <a:endParaRPr lang="en-US" dirty="0"/>
          </a:p>
        </p:txBody>
      </p:sp>
      <p:pic>
        <p:nvPicPr>
          <p:cNvPr id="2" name="Picture 1" descr="22.2Q. 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31" y="3140968"/>
            <a:ext cx="8869212" cy="367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528"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6">
                                            <p:txEl>
                                              <p:pRg st="0" end="0"/>
                                            </p:txEl>
                                          </p:spTgt>
                                        </p:tgtEl>
                                        <p:attrNameLst>
                                          <p:attrName>ppt_y</p:attrName>
                                        </p:attrNameLst>
                                      </p:cBhvr>
                                      <p:tavLst>
                                        <p:tav tm="0">
                                          <p:val>
                                            <p:fltVal val="0.5"/>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46754" y="7233"/>
            <a:ext cx="7336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a:t>
            </a:r>
            <a:r>
              <a:rPr lang="en-US" sz="3200" i="1" dirty="0" smtClean="0">
                <a:solidFill>
                  <a:srgbClr val="FFFF00"/>
                </a:solidFill>
                <a:latin typeface="Cambria"/>
                <a:cs typeface="Cambria"/>
              </a:rPr>
              <a:t>Promise</a:t>
            </a:r>
            <a:endParaRPr lang="mr-IN" sz="3200" i="1" dirty="0" smtClean="0">
              <a:solidFill>
                <a:srgbClr val="FFFF00"/>
              </a:solidFill>
              <a:latin typeface="Cambria"/>
              <a:cs typeface="Cambria"/>
            </a:endParaRPr>
          </a:p>
          <a:p>
            <a:pPr marL="108000"/>
            <a:r>
              <a:rPr lang="en-US" sz="3200" b="1" cap="small" spc="50" dirty="0" smtClean="0">
                <a:latin typeface="Cambria"/>
                <a:cs typeface="Cambria"/>
              </a:rPr>
              <a:t>Key Text   </a:t>
            </a:r>
            <a:endParaRPr lang="en-US" sz="3200" b="1" cap="small" spc="50" dirty="0">
              <a:latin typeface="Cambria"/>
              <a:cs typeface="Cambria"/>
            </a:endParaRPr>
          </a:p>
        </p:txBody>
      </p:sp>
      <p:sp>
        <p:nvSpPr>
          <p:cNvPr id="6" name="Text Box 7"/>
          <p:cNvSpPr txBox="1">
            <a:spLocks noChangeArrowheads="1"/>
          </p:cNvSpPr>
          <p:nvPr/>
        </p:nvSpPr>
        <p:spPr bwMode="auto">
          <a:xfrm>
            <a:off x="0" y="1737835"/>
            <a:ext cx="9144000" cy="2516586"/>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de-DE" dirty="0" smtClean="0">
                <a:latin typeface="Cambria"/>
                <a:ea typeface="Helvetica CY" charset="0"/>
                <a:cs typeface="Cambria"/>
              </a:rPr>
              <a:t>Genesis </a:t>
            </a:r>
            <a:r>
              <a:rPr lang="is-IS" dirty="0">
                <a:latin typeface="Cambria"/>
                <a:ea typeface="Helvetica CY" charset="0"/>
                <a:cs typeface="Cambria"/>
              </a:rPr>
              <a:t>24</a:t>
            </a:r>
            <a:r>
              <a:rPr lang="de-DE" dirty="0" smtClean="0">
                <a:latin typeface="Cambria"/>
                <a:ea typeface="Helvetica CY" charset="0"/>
                <a:cs typeface="Cambria"/>
              </a:rPr>
              <a:t>:1 </a:t>
            </a:r>
            <a:r>
              <a:rPr lang="en-US" sz="3200" dirty="0" smtClean="0">
                <a:latin typeface="Cambria"/>
                <a:ea typeface="Helvetica CY" charset="0"/>
                <a:cs typeface="Cambria"/>
              </a:rPr>
              <a:t>NKJV</a:t>
            </a:r>
            <a:endParaRPr lang="en-US" sz="3600" dirty="0">
              <a:latin typeface="Cambria"/>
              <a:ea typeface="Helvetica CY" charset="0"/>
              <a:cs typeface="Cambria"/>
            </a:endParaRPr>
          </a:p>
          <a:p>
            <a:pPr algn="ctr" eaLnBrk="1" hangingPunct="1">
              <a:lnSpc>
                <a:spcPct val="90000"/>
              </a:lnSpc>
              <a:spcBef>
                <a:spcPts val="600"/>
              </a:spcBef>
              <a:tabLst/>
            </a:pPr>
            <a:r>
              <a:rPr lang="en-US" sz="4400" b="1" dirty="0">
                <a:latin typeface="Calibri"/>
                <a:ea typeface="Helvetica CY" charset="0"/>
                <a:cs typeface="Calibri"/>
              </a:rPr>
              <a:t>“Now Abraham </a:t>
            </a:r>
            <a:r>
              <a:rPr lang="en-US" sz="4400" dirty="0" smtClean="0">
                <a:latin typeface="Calibri"/>
                <a:ea typeface="Helvetica CY" charset="0"/>
                <a:cs typeface="Calibri"/>
              </a:rPr>
              <a:t>was </a:t>
            </a:r>
            <a:r>
              <a:rPr lang="en-US" sz="4400" dirty="0">
                <a:latin typeface="Calibri"/>
                <a:ea typeface="Helvetica CY" charset="0"/>
                <a:cs typeface="Calibri"/>
              </a:rPr>
              <a:t>old, well </a:t>
            </a:r>
            <a:r>
              <a:rPr lang="en-US" sz="4400" dirty="0" smtClean="0">
                <a:latin typeface="Calibri"/>
                <a:ea typeface="Helvetica CY" charset="0"/>
                <a:cs typeface="Calibri"/>
              </a:rPr>
              <a:t> advanced </a:t>
            </a:r>
            <a:r>
              <a:rPr lang="en-US" sz="4400" dirty="0">
                <a:latin typeface="Calibri"/>
                <a:ea typeface="Helvetica CY" charset="0"/>
                <a:cs typeface="Calibri"/>
              </a:rPr>
              <a:t>in age; and the </a:t>
            </a:r>
            <a:r>
              <a:rPr lang="en-US" sz="4400" cap="small" dirty="0">
                <a:latin typeface="Calibri"/>
                <a:ea typeface="Helvetica CY" charset="0"/>
                <a:cs typeface="Calibri"/>
              </a:rPr>
              <a:t>Lord</a:t>
            </a:r>
            <a:r>
              <a:rPr lang="en-US" sz="4400" dirty="0">
                <a:latin typeface="Calibri"/>
                <a:ea typeface="Helvetica CY" charset="0"/>
                <a:cs typeface="Calibri"/>
              </a:rPr>
              <a:t> had blessed Abraham in all </a:t>
            </a:r>
            <a:r>
              <a:rPr lang="en-US" sz="4400" dirty="0" smtClean="0">
                <a:latin typeface="Calibri"/>
                <a:ea typeface="Helvetica CY" charset="0"/>
                <a:cs typeface="Calibri"/>
              </a:rPr>
              <a:t>things.”</a:t>
            </a:r>
            <a:endParaRPr lang="en-US" sz="44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The Promise</a:t>
            </a:r>
          </a:p>
          <a:p>
            <a:pPr marL="108000"/>
            <a:r>
              <a:rPr lang="en-US" sz="3200" b="1" cap="small" spc="50" dirty="0" smtClean="0">
                <a:latin typeface="Cambria"/>
                <a:cs typeface="Cambria"/>
              </a:rPr>
              <a:t>Initial Words</a:t>
            </a:r>
            <a:endParaRPr lang="en-US" sz="3200" b="1" cap="small" spc="50" dirty="0">
              <a:latin typeface="Cambria"/>
              <a:cs typeface="Cambria"/>
            </a:endParaRPr>
          </a:p>
        </p:txBody>
      </p:sp>
      <p:sp>
        <p:nvSpPr>
          <p:cNvPr id="5" name="Text Box 3"/>
          <p:cNvSpPr txBox="1">
            <a:spLocks noChangeArrowheads="1"/>
          </p:cNvSpPr>
          <p:nvPr/>
        </p:nvSpPr>
        <p:spPr bwMode="auto">
          <a:xfrm>
            <a:off x="0" y="1105206"/>
            <a:ext cx="9144000" cy="585568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ts val="4480"/>
              </a:lnSpc>
              <a:spcBef>
                <a:spcPts val="0"/>
              </a:spcBef>
            </a:pPr>
            <a:r>
              <a:rPr lang="en-US" sz="4400" b="1" spc="-100" dirty="0">
                <a:latin typeface="Calibri"/>
                <a:cs typeface="Calibri"/>
              </a:rPr>
              <a:t>As God </a:t>
            </a:r>
            <a:r>
              <a:rPr lang="en-US" sz="4400" dirty="0" smtClean="0">
                <a:latin typeface="Calibri"/>
                <a:cs typeface="Calibri"/>
              </a:rPr>
              <a:t>had </a:t>
            </a:r>
            <a:r>
              <a:rPr lang="en-US" sz="4400" dirty="0">
                <a:latin typeface="Calibri"/>
                <a:cs typeface="Calibri"/>
              </a:rPr>
              <a:t>promised, Sarah bore Abraham a son, “in his old </a:t>
            </a:r>
            <a:r>
              <a:rPr lang="en-US" sz="4400" dirty="0" smtClean="0">
                <a:latin typeface="Calibri"/>
                <a:cs typeface="Calibri"/>
              </a:rPr>
              <a:t>age.”</a:t>
            </a:r>
          </a:p>
          <a:p>
            <a:pPr algn="ctr" eaLnBrk="1" hangingPunct="1">
              <a:lnSpc>
                <a:spcPts val="4480"/>
              </a:lnSpc>
              <a:spcBef>
                <a:spcPts val="0"/>
              </a:spcBef>
            </a:pPr>
            <a:r>
              <a:rPr lang="en-US" sz="4400" dirty="0" smtClean="0">
                <a:latin typeface="Calibri"/>
                <a:cs typeface="Calibri"/>
              </a:rPr>
              <a:t>But </a:t>
            </a:r>
            <a:r>
              <a:rPr lang="en-US" sz="4400" dirty="0">
                <a:latin typeface="Calibri"/>
                <a:cs typeface="Calibri"/>
              </a:rPr>
              <a:t>the story of Abraham is far from </a:t>
            </a:r>
            <a:r>
              <a:rPr lang="en-US" sz="4400" spc="-100" dirty="0">
                <a:latin typeface="Calibri"/>
                <a:cs typeface="Calibri"/>
              </a:rPr>
              <a:t>over, reaching a climactic moment when </a:t>
            </a:r>
            <a:r>
              <a:rPr lang="en-US" sz="4400" spc="-10" dirty="0">
                <a:latin typeface="Calibri"/>
                <a:cs typeface="Calibri"/>
              </a:rPr>
              <a:t>he took his son to Mount </a:t>
            </a:r>
            <a:r>
              <a:rPr lang="en-US" sz="4400" spc="-10" dirty="0" err="1">
                <a:latin typeface="Calibri"/>
                <a:cs typeface="Calibri"/>
              </a:rPr>
              <a:t>Moriah</a:t>
            </a:r>
            <a:r>
              <a:rPr lang="en-US" sz="4400" spc="-10" dirty="0">
                <a:latin typeface="Calibri"/>
                <a:cs typeface="Calibri"/>
              </a:rPr>
              <a:t> to be </a:t>
            </a:r>
            <a:r>
              <a:rPr lang="en-US" sz="4400" dirty="0" smtClean="0">
                <a:latin typeface="Calibri"/>
                <a:cs typeface="Calibri"/>
              </a:rPr>
              <a:t>sacrificed</a:t>
            </a:r>
            <a:r>
              <a:rPr lang="en-US" sz="4400" dirty="0">
                <a:latin typeface="Calibri"/>
                <a:cs typeface="Calibri"/>
              </a:rPr>
              <a:t>. </a:t>
            </a:r>
            <a:r>
              <a:rPr lang="en-US" sz="4400" dirty="0" smtClean="0">
                <a:latin typeface="Calibri"/>
                <a:cs typeface="Calibri"/>
              </a:rPr>
              <a:t>Isaac</a:t>
            </a:r>
            <a:r>
              <a:rPr lang="en-US" sz="4400" dirty="0">
                <a:latin typeface="Calibri"/>
                <a:cs typeface="Calibri"/>
              </a:rPr>
              <a:t> </a:t>
            </a:r>
            <a:r>
              <a:rPr lang="en-US" sz="4400" dirty="0" smtClean="0">
                <a:latin typeface="Calibri"/>
                <a:cs typeface="Calibri"/>
              </a:rPr>
              <a:t>is </a:t>
            </a:r>
            <a:r>
              <a:rPr lang="en-US" sz="4400" dirty="0">
                <a:latin typeface="Calibri"/>
                <a:cs typeface="Calibri"/>
              </a:rPr>
              <a:t>replaced by a </a:t>
            </a:r>
            <a:r>
              <a:rPr lang="en-US" sz="4400" dirty="0" smtClean="0">
                <a:latin typeface="Calibri"/>
                <a:cs typeface="Calibri"/>
              </a:rPr>
              <a:t>ram, </a:t>
            </a:r>
            <a:r>
              <a:rPr lang="en-US" sz="4400" dirty="0">
                <a:latin typeface="Calibri"/>
                <a:cs typeface="Calibri"/>
              </a:rPr>
              <a:t>which </a:t>
            </a:r>
            <a:r>
              <a:rPr lang="en-US" sz="4400" dirty="0" smtClean="0">
                <a:latin typeface="Calibri"/>
                <a:cs typeface="Calibri"/>
              </a:rPr>
              <a:t>signified </a:t>
            </a:r>
            <a:r>
              <a:rPr lang="en-US" sz="4400" dirty="0">
                <a:latin typeface="Calibri"/>
                <a:cs typeface="Calibri"/>
              </a:rPr>
              <a:t>God’s commitment to bless the nations through his “</a:t>
            </a:r>
            <a:r>
              <a:rPr lang="en-US" sz="4400" dirty="0" smtClean="0">
                <a:latin typeface="Calibri"/>
                <a:cs typeface="Calibri"/>
              </a:rPr>
              <a:t>seed.”</a:t>
            </a:r>
          </a:p>
          <a:p>
            <a:pPr algn="ctr" eaLnBrk="1" hangingPunct="1">
              <a:lnSpc>
                <a:spcPts val="4480"/>
              </a:lnSpc>
              <a:spcBef>
                <a:spcPts val="0"/>
              </a:spcBef>
            </a:pPr>
            <a:r>
              <a:rPr lang="en-US" sz="4400" spc="-100" dirty="0" smtClean="0">
                <a:latin typeface="Calibri"/>
                <a:cs typeface="Calibri"/>
              </a:rPr>
              <a:t>That Seed</a:t>
            </a:r>
            <a:r>
              <a:rPr lang="en-US" sz="4400" spc="-100" dirty="0">
                <a:latin typeface="Calibri"/>
                <a:cs typeface="Calibri"/>
              </a:rPr>
              <a:t> </a:t>
            </a:r>
            <a:r>
              <a:rPr lang="en-US" sz="4400" spc="-100" dirty="0" smtClean="0">
                <a:latin typeface="Calibri"/>
                <a:cs typeface="Calibri"/>
              </a:rPr>
              <a:t>was Jesus. </a:t>
            </a:r>
            <a:r>
              <a:rPr lang="en-US" sz="4400" spc="-100" dirty="0">
                <a:latin typeface="Calibri"/>
                <a:cs typeface="Calibri"/>
              </a:rPr>
              <a:t>Hence, in this </a:t>
            </a:r>
            <a:r>
              <a:rPr lang="en-US" sz="4400" spc="-100" dirty="0" smtClean="0">
                <a:latin typeface="Calibri"/>
                <a:cs typeface="Calibri"/>
              </a:rPr>
              <a:t>story</a:t>
            </a:r>
            <a:r>
              <a:rPr lang="en-US" sz="4400" spc="-100" dirty="0">
                <a:latin typeface="Calibri"/>
                <a:cs typeface="Calibri"/>
              </a:rPr>
              <a:t>, more of the plan of salvation is revealed.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autoUpdateAnimBg="0" advAuto="1000"/>
    </p:bldLst>
  </p:timing>
</p:sld>
</file>

<file path=ppt/theme/theme1.xml><?xml version="1.0" encoding="utf-8"?>
<a:theme xmlns:a="http://schemas.openxmlformats.org/drawingml/2006/main" name="•22.2Q Genesi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•22.2Q Genesis.potx</Template>
  <TotalTime>5149</TotalTime>
  <Words>3324</Words>
  <Application>Microsoft Macintosh PowerPoint</Application>
  <PresentationFormat>On-screen Show (4:3)</PresentationFormat>
  <Paragraphs>189</Paragraphs>
  <Slides>27</Slides>
  <Notes>27</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•22.2Q 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209</cp:revision>
  <dcterms:created xsi:type="dcterms:W3CDTF">2021-07-03T11:23:54Z</dcterms:created>
  <dcterms:modified xsi:type="dcterms:W3CDTF">2022-05-18T07:58:35Z</dcterms:modified>
</cp:coreProperties>
</file>