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60" r:id="rId9"/>
    <p:sldId id="438" r:id="rId10"/>
    <p:sldId id="474" r:id="rId11"/>
    <p:sldId id="440" r:id="rId12"/>
    <p:sldId id="461" r:id="rId13"/>
    <p:sldId id="462" r:id="rId14"/>
    <p:sldId id="463" r:id="rId15"/>
    <p:sldId id="465" r:id="rId16"/>
    <p:sldId id="466" r:id="rId17"/>
    <p:sldId id="442" r:id="rId18"/>
    <p:sldId id="467" r:id="rId19"/>
    <p:sldId id="446" r:id="rId20"/>
    <p:sldId id="468" r:id="rId21"/>
    <p:sldId id="450" r:id="rId22"/>
    <p:sldId id="469" r:id="rId23"/>
    <p:sldId id="470" r:id="rId24"/>
    <p:sldId id="471" r:id="rId25"/>
    <p:sldId id="472" r:id="rId26"/>
    <p:sldId id="459" r:id="rId27"/>
    <p:sldId id="473" r:id="rId28"/>
    <p:sldId id="437" r:id="rId29"/>
    <p:sldId id="35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5" autoAdjust="0"/>
    <p:restoredTop sz="64909" autoAdjust="0"/>
  </p:normalViewPr>
  <p:slideViewPr>
    <p:cSldViewPr>
      <p:cViewPr varScale="1">
        <p:scale>
          <a:sx n="50" d="100"/>
          <a:sy n="50" d="100"/>
        </p:scale>
        <p:origin x="-1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(a)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Ezekiel.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Ezekiel;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’ ” (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Ezekiel 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24:24)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Ezekiel,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susumbatan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budhi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nararanasan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sinisimbolohan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Ezekiel.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29.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Namamagitan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32:1–14.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magpasimulang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sambahin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ginintuang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goya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sumobra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naganunsyong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papatayin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nakiusap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Isyu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lilipulin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mapaghihimagsik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desperadong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masuwaying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Gaya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nakiusap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pahintulutan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payagan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nagmamasid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suwail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siping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panawagan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kaunti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kaunti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kaunti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ialok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pinipintasan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Miriam,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humiyaw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pagalingin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ketong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Nang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lipulin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nagpatirapa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makiusap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Nang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nagreklamo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rebelde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lipulin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Nagpatirapa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igiit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Aaron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pagka-dimakasarili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naghangad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Agosto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30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Minamahal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‘Yong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Nananakit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Pinasisikat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araw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masasama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mabubuti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nagpapaulan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matuwid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di-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matuwid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Mateo 5:45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makatarungan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taratuhin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kilos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konsiderasyon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Kaya’t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kayo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nga’y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sakdal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gaya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sakdal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Mateo 5:48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‘Yong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oposisyon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at\y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kakailanganin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31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Tikom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Bibig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atuto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mapagpakumbabang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makakatagpo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kayo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kapahingahan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11:29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imposible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yakapin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makatarungang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paniwalaan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nakakontrol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kikilos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posibilidad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namamahala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pananahimik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Kanlungan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pinakamapagmataas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napakapalalo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agresibo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arogante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mapagmataas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kakulangan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kababaan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panakip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nagkukulang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pagkadama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kasigurahan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kahalagahan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pagkabalisa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Masusumpungan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madali’t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kababaang-loob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nakasalig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muog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lubhang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matitinag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62:2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motibo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mali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pakahulugan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mailalagay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ituturo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mapagkakatiwalaan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kaanib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armasan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Hindi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asahang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matakasan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insulto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pagbibintang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tatawaging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panatiko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napanghinaan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manubela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The Upward Look</a:t>
            </a:r>
            <a:r>
              <a:rPr lang="en-US" sz="1200" dirty="0" smtClean="0">
                <a:latin typeface="Arial"/>
                <a:cs typeface="Arial"/>
              </a:rPr>
              <a:t> 177.</a:t>
            </a:r>
            <a:endParaRPr lang="en-US" sz="180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i="1" cap="small" spc="-100" dirty="0" smtClean="0">
                <a:latin typeface="Arial"/>
                <a:cs typeface="Arial"/>
              </a:rPr>
              <a:t>The Desire of Ages 301.</a:t>
            </a:r>
            <a:r>
              <a:rPr lang="en-US" sz="1200" b="1" i="1" cap="small" spc="-100" dirty="0" smtClean="0">
                <a:latin typeface="Arial"/>
                <a:cs typeface="Arial"/>
              </a:rPr>
              <a:t> </a:t>
            </a:r>
            <a:r>
              <a:rPr lang="en-US" sz="1200" b="0" i="1" cap="small" spc="-100" baseline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sasagupain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mababawasang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nagtatagong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kababaang-loob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aangat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pangmamata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pambubuwisit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nabibilad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titigil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maghagis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kapanglawan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 dirty="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pinakamataas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katibayan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kamaharlikahan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pagtitimpi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kalupitan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kalmado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ninanakawan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karapatan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kababaan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kalakasang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tagumpay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koneksiyon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hukuman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Napiraso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Maglingkod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Ezekiel 24:24.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Namamagitang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32:12.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Ibigin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Mateo 5:45.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Tikom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Bibig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Mateo 11:29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Pinagmumulan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Kanlungan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62: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Pansampung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Kababaang-loob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Mapapalad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maaamo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sapagka't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mamanahin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(ADB!905). ¶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Mapapalad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mapagpakumbaba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mamanahin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(Mateo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5:5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Dictionary: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mild; gentle: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Maamo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(2)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patient; not easily angered: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Mapagpaumanhin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malamig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(coll.). </a:t>
            </a:r>
            <a:r>
              <a:rPr lang="en-US" b="1" i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(3)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humble: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Mababang-loob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mapagpakumbaba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27.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“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pinagtitiisan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pasyensiya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hinanakit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(a)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(b)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katangiang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iginagalang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kultura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kaamuan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uugali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Jesus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(a)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(b)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(c)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pagsaksi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28. “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Napirasong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Tinapay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Naibuhos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Alak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napiraso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paglingkuran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(a) Si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tsismis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(b) Si Jose.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Pagkakanulo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pagkakabilanggo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Pinahintulutan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[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napiraso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makapaglingkod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]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kalinga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28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“Broken Bread and Poured-Out Wine”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sz="4400" dirty="0" smtClean="0">
                <a:latin typeface="Calibri"/>
                <a:cs typeface="Calibri"/>
              </a:rPr>
              <a:t>	(</a:t>
            </a:r>
            <a:r>
              <a:rPr lang="en-US" sz="4400" dirty="0">
                <a:latin typeface="Calibri"/>
                <a:cs typeface="Calibri"/>
              </a:rPr>
              <a:t>c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i="1" dirty="0" smtClean="0">
                <a:latin typeface="Calibri"/>
                <a:cs typeface="Calibri"/>
              </a:rPr>
              <a:t>Ezekiel. </a:t>
            </a:r>
            <a:r>
              <a:rPr lang="en-US" sz="4400" spc="-300" dirty="0">
                <a:latin typeface="Calibri"/>
                <a:cs typeface="Calibri"/>
              </a:rPr>
              <a:t>“ ‘ “</a:t>
            </a:r>
            <a:r>
              <a:rPr lang="en-US" sz="4400" dirty="0">
                <a:latin typeface="Calibri"/>
                <a:cs typeface="Calibri"/>
              </a:rPr>
              <a:t>Ezekiel will be a sign </a:t>
            </a:r>
            <a:r>
              <a:rPr lang="en-US" sz="4400" spc="-50" dirty="0">
                <a:latin typeface="Calibri"/>
                <a:cs typeface="Calibri"/>
              </a:rPr>
              <a:t>to you; you will do just as he has done. When this happens, you will know that I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am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Sovereign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Lord</a:t>
            </a:r>
            <a:r>
              <a:rPr lang="en-US" sz="4400" spc="-300" dirty="0">
                <a:latin typeface="Calibri"/>
                <a:cs typeface="Calibri"/>
              </a:rPr>
              <a:t>” ’ ” </a:t>
            </a:r>
            <a:r>
              <a:rPr lang="en-US" sz="3600" spc="-100" dirty="0" smtClean="0">
                <a:latin typeface="Calibri"/>
                <a:cs typeface="Calibri"/>
              </a:rPr>
              <a:t>(</a:t>
            </a:r>
            <a:r>
              <a:rPr lang="en-US" sz="3600" i="1" spc="-100" dirty="0" err="1" smtClean="0">
                <a:latin typeface="Calibri"/>
                <a:cs typeface="Calibri"/>
              </a:rPr>
              <a:t>Eze</a:t>
            </a:r>
            <a:r>
              <a:rPr lang="en-US" sz="3600" i="1" spc="-100" dirty="0" smtClean="0">
                <a:latin typeface="Calibri"/>
                <a:cs typeface="Calibri"/>
              </a:rPr>
              <a:t>. 24:24 NIV</a:t>
            </a:r>
            <a:r>
              <a:rPr lang="en-US" sz="3600" spc="-100" dirty="0">
                <a:latin typeface="Calibri"/>
                <a:cs typeface="Calibri"/>
              </a:rPr>
              <a:t>)</a:t>
            </a:r>
            <a:r>
              <a:rPr lang="en-US" sz="3600" spc="-100" dirty="0" smtClean="0">
                <a:latin typeface="Calibri"/>
                <a:cs typeface="Calibri"/>
              </a:rPr>
              <a:t>.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</a:pPr>
            <a:r>
              <a:rPr lang="en-US" sz="4400" spc="-100" dirty="0" smtClean="0">
                <a:latin typeface="Calibri"/>
                <a:cs typeface="Calibri"/>
              </a:rPr>
              <a:t>	</a:t>
            </a:r>
            <a:r>
              <a:rPr lang="en-US" sz="4400" spc="-40" dirty="0" smtClean="0">
                <a:latin typeface="Calibri"/>
                <a:cs typeface="Calibri"/>
              </a:rPr>
              <a:t>Through </a:t>
            </a:r>
            <a:r>
              <a:rPr lang="en-US" sz="4400" spc="-40" dirty="0">
                <a:latin typeface="Calibri"/>
                <a:cs typeface="Calibri"/>
              </a:rPr>
              <a:t>Ezekiel’s example, </a:t>
            </a:r>
            <a:r>
              <a:rPr lang="en-US" sz="4400" spc="-40" dirty="0" smtClean="0">
                <a:latin typeface="Calibri"/>
                <a:cs typeface="Calibri"/>
              </a:rPr>
              <a:t>they will </a:t>
            </a:r>
            <a:r>
              <a:rPr lang="en-US" sz="4400" spc="-100" dirty="0" smtClean="0">
                <a:latin typeface="Calibri"/>
                <a:cs typeface="Calibri"/>
              </a:rPr>
              <a:t>be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convicted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truth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about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God </a:t>
            </a:r>
            <a:r>
              <a:rPr lang="en-US" sz="4400" spc="-40" dirty="0">
                <a:latin typeface="Calibri"/>
                <a:cs typeface="Calibri"/>
              </a:rPr>
              <a:t>was, the </a:t>
            </a:r>
            <a:r>
              <a:rPr lang="en-US" sz="4400" u="sng" spc="-40" dirty="0">
                <a:latin typeface="Calibri"/>
                <a:cs typeface="Calibri"/>
              </a:rPr>
              <a:t>Sovereign</a:t>
            </a:r>
            <a:r>
              <a:rPr lang="en-US" sz="4400" spc="-40" dirty="0">
                <a:latin typeface="Calibri"/>
                <a:cs typeface="Calibri"/>
              </a:rPr>
              <a:t> </a:t>
            </a:r>
            <a:r>
              <a:rPr lang="en-US" sz="4400" u="sng" spc="-40" dirty="0">
                <a:latin typeface="Calibri"/>
                <a:cs typeface="Calibri"/>
              </a:rPr>
              <a:t>Lord</a:t>
            </a:r>
            <a:r>
              <a:rPr lang="en-US" sz="4400" spc="-40" dirty="0">
                <a:latin typeface="Calibri"/>
                <a:cs typeface="Calibri"/>
              </a:rPr>
              <a:t>—and they </a:t>
            </a:r>
            <a:r>
              <a:rPr lang="en-US" sz="4400" spc="-40" dirty="0" smtClean="0">
                <a:latin typeface="Calibri"/>
                <a:cs typeface="Calibri"/>
              </a:rPr>
              <a:t>will </a:t>
            </a:r>
            <a:r>
              <a:rPr lang="en-US" sz="4400" dirty="0">
                <a:latin typeface="Calibri"/>
                <a:cs typeface="Calibri"/>
              </a:rPr>
              <a:t>see this truth as they experienced the </a:t>
            </a:r>
            <a:r>
              <a:rPr lang="en-US" sz="4400" dirty="0" smtClean="0">
                <a:latin typeface="Calibri"/>
                <a:cs typeface="Calibri"/>
              </a:rPr>
              <a:t>suffering that </a:t>
            </a:r>
            <a:r>
              <a:rPr lang="en-US" sz="4400" dirty="0">
                <a:latin typeface="Calibri"/>
                <a:cs typeface="Calibri"/>
              </a:rPr>
              <a:t>Ezekiel’s life </a:t>
            </a:r>
            <a:r>
              <a:rPr lang="en-US" sz="4400" dirty="0" smtClean="0">
                <a:latin typeface="Calibri"/>
                <a:cs typeface="Calibri"/>
              </a:rPr>
              <a:t>symbolized.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83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fi-FI" sz="4400" dirty="0">
                <a:latin typeface="Calibri"/>
                <a:cs typeface="Calibri"/>
              </a:rPr>
              <a:t>Exodus 32:1–14. </a:t>
            </a:r>
            <a:r>
              <a:rPr lang="fi-FI" sz="4400" dirty="0" err="1">
                <a:latin typeface="Calibri"/>
                <a:cs typeface="Calibri"/>
              </a:rPr>
              <a:t>After</a:t>
            </a:r>
            <a:r>
              <a:rPr lang="fi-FI" sz="4400" dirty="0">
                <a:latin typeface="Calibri"/>
                <a:cs typeface="Calibri"/>
              </a:rPr>
              <a:t> the </a:t>
            </a:r>
            <a:r>
              <a:rPr lang="fi-FI" sz="4400" dirty="0" err="1">
                <a:latin typeface="Calibri"/>
                <a:cs typeface="Calibri"/>
              </a:rPr>
              <a:t>people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began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worshiping</a:t>
            </a:r>
            <a:r>
              <a:rPr lang="fi-FI" sz="4400" dirty="0">
                <a:latin typeface="Calibri"/>
                <a:cs typeface="Calibri"/>
              </a:rPr>
              <a:t> the </a:t>
            </a:r>
            <a:r>
              <a:rPr lang="fi-FI" sz="4400" dirty="0" err="1">
                <a:latin typeface="Calibri"/>
                <a:cs typeface="Calibri"/>
              </a:rPr>
              <a:t>golden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calf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dirty="0" smtClean="0">
                <a:latin typeface="Calibri"/>
                <a:cs typeface="Calibri"/>
              </a:rPr>
              <a:t>  </a:t>
            </a:r>
            <a:r>
              <a:rPr lang="fi-FI" sz="4400" dirty="0" err="1" smtClean="0">
                <a:latin typeface="Calibri"/>
                <a:cs typeface="Calibri"/>
              </a:rPr>
              <a:t>God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decided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they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had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gone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too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far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and </a:t>
            </a:r>
            <a:r>
              <a:rPr lang="fi-FI" sz="4400" dirty="0" err="1">
                <a:latin typeface="Calibri"/>
                <a:cs typeface="Calibri"/>
              </a:rPr>
              <a:t>announced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that</a:t>
            </a:r>
            <a:r>
              <a:rPr lang="fi-FI" sz="4400" dirty="0">
                <a:latin typeface="Calibri"/>
                <a:cs typeface="Calibri"/>
              </a:rPr>
              <a:t> He </a:t>
            </a:r>
            <a:r>
              <a:rPr lang="fi-FI" sz="4400" dirty="0" err="1">
                <a:latin typeface="Calibri"/>
                <a:cs typeface="Calibri"/>
              </a:rPr>
              <a:t>would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</a:t>
            </a:r>
            <a:r>
              <a:rPr lang="fi-FI" sz="4400" dirty="0" err="1" smtClean="0">
                <a:latin typeface="Calibri"/>
                <a:cs typeface="Calibri"/>
              </a:rPr>
              <a:t>destroy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>
                <a:latin typeface="Calibri"/>
                <a:cs typeface="Calibri"/>
              </a:rPr>
              <a:t>the </a:t>
            </a:r>
            <a:r>
              <a:rPr lang="fi-FI" sz="4400" dirty="0" err="1">
                <a:latin typeface="Calibri"/>
                <a:cs typeface="Calibri"/>
              </a:rPr>
              <a:t>people</a:t>
            </a:r>
            <a:r>
              <a:rPr lang="fi-FI" sz="4400" dirty="0">
                <a:latin typeface="Calibri"/>
                <a:cs typeface="Calibri"/>
              </a:rPr>
              <a:t> and </a:t>
            </a:r>
            <a:r>
              <a:rPr lang="fi-FI" sz="4400" dirty="0" err="1">
                <a:latin typeface="Calibri"/>
                <a:cs typeface="Calibri"/>
              </a:rPr>
              <a:t>make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Moses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 </a:t>
            </a:r>
            <a:r>
              <a:rPr lang="fi-FI" sz="4400" spc="600" dirty="0" smtClean="0">
                <a:latin typeface="Calibri"/>
                <a:cs typeface="Calibri"/>
              </a:rPr>
              <a:t>a </a:t>
            </a:r>
            <a:r>
              <a:rPr lang="fi-FI" sz="4400" spc="600" dirty="0" err="1">
                <a:latin typeface="Calibri"/>
                <a:cs typeface="Calibri"/>
              </a:rPr>
              <a:t>great</a:t>
            </a:r>
            <a:r>
              <a:rPr lang="fi-FI" sz="4400" spc="600" dirty="0">
                <a:latin typeface="Calibri"/>
                <a:cs typeface="Calibri"/>
              </a:rPr>
              <a:t> </a:t>
            </a:r>
            <a:r>
              <a:rPr lang="fi-FI" sz="4400" spc="600" dirty="0" smtClean="0">
                <a:latin typeface="Calibri"/>
                <a:cs typeface="Calibri"/>
              </a:rPr>
              <a:t>nation.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err="1" smtClean="0">
                <a:latin typeface="Calibri"/>
                <a:cs typeface="Calibri"/>
              </a:rPr>
              <a:t>But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rather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than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taking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up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God’s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offer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spc="-50" dirty="0" err="1">
                <a:latin typeface="Calibri"/>
                <a:cs typeface="Calibri"/>
              </a:rPr>
              <a:t>Moses</a:t>
            </a:r>
            <a:r>
              <a:rPr lang="fi-FI" sz="4400" spc="-50" dirty="0">
                <a:latin typeface="Calibri"/>
                <a:cs typeface="Calibri"/>
              </a:rPr>
              <a:t> </a:t>
            </a:r>
            <a:r>
              <a:rPr lang="fi-FI" sz="4400" u="sng" spc="-50" dirty="0" err="1">
                <a:latin typeface="Calibri"/>
                <a:cs typeface="Calibri"/>
              </a:rPr>
              <a:t>pleaded</a:t>
            </a:r>
            <a:r>
              <a:rPr lang="fi-FI" sz="4400" spc="-50" dirty="0">
                <a:latin typeface="Calibri"/>
                <a:cs typeface="Calibri"/>
              </a:rPr>
              <a:t> for </a:t>
            </a:r>
            <a:r>
              <a:rPr lang="fi-FI" sz="4400" spc="-50" dirty="0" err="1">
                <a:latin typeface="Calibri"/>
                <a:cs typeface="Calibri"/>
              </a:rPr>
              <a:t>God</a:t>
            </a:r>
            <a:r>
              <a:rPr lang="fi-FI" sz="4400" spc="-50" dirty="0">
                <a:latin typeface="Calibri"/>
                <a:cs typeface="Calibri"/>
              </a:rPr>
              <a:t> to show </a:t>
            </a:r>
            <a:r>
              <a:rPr lang="fi-FI" sz="4400" spc="-50" dirty="0" err="1">
                <a:latin typeface="Calibri"/>
                <a:cs typeface="Calibri"/>
              </a:rPr>
              <a:t>grace</a:t>
            </a:r>
            <a:r>
              <a:rPr lang="fi-FI" sz="4400" spc="-50" dirty="0">
                <a:latin typeface="Calibri"/>
                <a:cs typeface="Calibri"/>
              </a:rPr>
              <a:t> </a:t>
            </a:r>
            <a:r>
              <a:rPr lang="fi-FI" sz="4400" dirty="0">
                <a:latin typeface="Calibri"/>
                <a:cs typeface="Calibri"/>
              </a:rPr>
              <a:t>to </a:t>
            </a:r>
            <a:r>
              <a:rPr lang="fi-FI" sz="4400" dirty="0" err="1">
                <a:latin typeface="Calibri"/>
                <a:cs typeface="Calibri"/>
              </a:rPr>
              <a:t>His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people</a:t>
            </a:r>
            <a:r>
              <a:rPr lang="fi-FI" sz="4400" dirty="0">
                <a:latin typeface="Calibri"/>
                <a:cs typeface="Calibri"/>
              </a:rPr>
              <a:t>, and </a:t>
            </a:r>
            <a:r>
              <a:rPr lang="fi-FI" sz="4400" dirty="0" err="1">
                <a:latin typeface="Calibri"/>
                <a:cs typeface="Calibri"/>
              </a:rPr>
              <a:t>God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relented</a:t>
            </a:r>
            <a:r>
              <a:rPr lang="fi-FI" sz="4400" dirty="0">
                <a:latin typeface="Calibri"/>
                <a:cs typeface="Calibri"/>
              </a:rPr>
              <a:t>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29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Interceding </a:t>
            </a:r>
            <a:r>
              <a:rPr lang="en-US" sz="3200" b="1" cap="small" spc="50" dirty="0">
                <a:latin typeface="Cambria"/>
                <a:cs typeface="Cambria"/>
              </a:rPr>
              <a:t>for Grace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fi-FI" sz="4400" i="1" dirty="0" err="1">
                <a:latin typeface="Calibri"/>
                <a:cs typeface="Calibri"/>
              </a:rPr>
              <a:t>First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dirty="0" err="1">
                <a:latin typeface="Calibri"/>
                <a:cs typeface="Calibri"/>
              </a:rPr>
              <a:t>God’s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offer</a:t>
            </a:r>
            <a:r>
              <a:rPr lang="fi-FI" sz="4400" dirty="0">
                <a:latin typeface="Calibri"/>
                <a:cs typeface="Calibri"/>
              </a:rPr>
              <a:t> to </a:t>
            </a:r>
            <a:r>
              <a:rPr lang="fi-FI" sz="4400" dirty="0" err="1">
                <a:latin typeface="Calibri"/>
                <a:cs typeface="Calibri"/>
              </a:rPr>
              <a:t>destroy</a:t>
            </a:r>
            <a:r>
              <a:rPr lang="fi-FI" sz="4400" dirty="0">
                <a:latin typeface="Calibri"/>
                <a:cs typeface="Calibri"/>
              </a:rPr>
              <a:t> the </a:t>
            </a:r>
            <a:r>
              <a:rPr lang="fi-FI" sz="4400" dirty="0" err="1">
                <a:latin typeface="Calibri"/>
                <a:cs typeface="Calibri"/>
              </a:rPr>
              <a:t>rebellious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people</a:t>
            </a:r>
            <a:r>
              <a:rPr lang="fi-FI" sz="4400" dirty="0">
                <a:latin typeface="Calibri"/>
                <a:cs typeface="Calibri"/>
              </a:rPr>
              <a:t> and </a:t>
            </a:r>
            <a:r>
              <a:rPr lang="fi-FI" sz="4400" dirty="0" err="1">
                <a:latin typeface="Calibri"/>
                <a:cs typeface="Calibri"/>
              </a:rPr>
              <a:t>bless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Moses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</a:t>
            </a:r>
            <a:r>
              <a:rPr lang="fi-FI" sz="4400" dirty="0" err="1" smtClean="0">
                <a:latin typeface="Calibri"/>
                <a:cs typeface="Calibri"/>
              </a:rPr>
              <a:t>was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>
                <a:latin typeface="Calibri"/>
                <a:cs typeface="Calibri"/>
              </a:rPr>
              <a:t>a </a:t>
            </a:r>
            <a:r>
              <a:rPr lang="fi-FI" sz="4400" u="sng" dirty="0" err="1">
                <a:latin typeface="Calibri"/>
                <a:cs typeface="Calibri"/>
              </a:rPr>
              <a:t>test</a:t>
            </a:r>
            <a:r>
              <a:rPr lang="fi-FI" sz="4400" dirty="0">
                <a:latin typeface="Calibri"/>
                <a:cs typeface="Calibri"/>
              </a:rPr>
              <a:t> for </a:t>
            </a:r>
            <a:r>
              <a:rPr lang="fi-FI" sz="4400" dirty="0" err="1">
                <a:latin typeface="Calibri"/>
                <a:cs typeface="Calibri"/>
              </a:rPr>
              <a:t>him</a:t>
            </a:r>
            <a:r>
              <a:rPr lang="fi-FI" sz="4400" dirty="0">
                <a:latin typeface="Calibri"/>
                <a:cs typeface="Calibri"/>
              </a:rPr>
              <a:t>. </a:t>
            </a:r>
            <a:r>
              <a:rPr lang="fi-FI" sz="4400" dirty="0" err="1">
                <a:latin typeface="Calibri"/>
                <a:cs typeface="Calibri"/>
              </a:rPr>
              <a:t>God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wanted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</a:t>
            </a:r>
            <a:r>
              <a:rPr lang="fi-FI" sz="4400" dirty="0" err="1" smtClean="0">
                <a:latin typeface="Calibri"/>
                <a:cs typeface="Calibri"/>
              </a:rPr>
              <a:t>Moses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>
                <a:latin typeface="Calibri"/>
                <a:cs typeface="Calibri"/>
              </a:rPr>
              <a:t>to </a:t>
            </a:r>
            <a:r>
              <a:rPr lang="fi-FI" sz="4400" u="sng" dirty="0" err="1">
                <a:latin typeface="Calibri"/>
                <a:cs typeface="Calibri"/>
              </a:rPr>
              <a:t>demonstrate</a:t>
            </a:r>
            <a:r>
              <a:rPr lang="fi-FI" sz="4400" dirty="0">
                <a:latin typeface="Calibri"/>
                <a:cs typeface="Calibri"/>
              </a:rPr>
              <a:t> just </a:t>
            </a:r>
            <a:r>
              <a:rPr lang="fi-FI" sz="4400" dirty="0" err="1">
                <a:latin typeface="Calibri"/>
                <a:cs typeface="Calibri"/>
              </a:rPr>
              <a:t>how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 </a:t>
            </a:r>
            <a:r>
              <a:rPr lang="fi-FI" sz="4400" dirty="0" err="1" smtClean="0">
                <a:latin typeface="Calibri"/>
                <a:cs typeface="Calibri"/>
              </a:rPr>
              <a:t>much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compassion</a:t>
            </a:r>
            <a:r>
              <a:rPr lang="fi-FI" sz="4400" dirty="0">
                <a:latin typeface="Calibri"/>
                <a:cs typeface="Calibri"/>
              </a:rPr>
              <a:t> he </a:t>
            </a:r>
            <a:r>
              <a:rPr lang="fi-FI" sz="4400" dirty="0" err="1">
                <a:latin typeface="Calibri"/>
                <a:cs typeface="Calibri"/>
              </a:rPr>
              <a:t>felt</a:t>
            </a:r>
            <a:r>
              <a:rPr lang="fi-FI" sz="4400" dirty="0">
                <a:latin typeface="Calibri"/>
                <a:cs typeface="Calibri"/>
              </a:rPr>
              <a:t> for </a:t>
            </a:r>
            <a:r>
              <a:rPr lang="fi-FI" sz="4400" dirty="0" err="1">
                <a:latin typeface="Calibri"/>
                <a:cs typeface="Calibri"/>
              </a:rPr>
              <a:t>these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desperately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disobedient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people</a:t>
            </a:r>
            <a:r>
              <a:rPr lang="fi-FI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smtClean="0">
                <a:latin typeface="Calibri"/>
                <a:cs typeface="Calibri"/>
              </a:rPr>
              <a:t>And </a:t>
            </a:r>
            <a:r>
              <a:rPr lang="fi-FI" sz="4400" dirty="0" err="1">
                <a:latin typeface="Calibri"/>
                <a:cs typeface="Calibri"/>
              </a:rPr>
              <a:t>Moses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passed</a:t>
            </a:r>
            <a:r>
              <a:rPr lang="fi-FI" sz="4400" dirty="0">
                <a:latin typeface="Calibri"/>
                <a:cs typeface="Calibri"/>
              </a:rPr>
              <a:t> the </a:t>
            </a:r>
            <a:r>
              <a:rPr lang="fi-FI" sz="4400" dirty="0" err="1" smtClean="0">
                <a:latin typeface="Calibri"/>
                <a:cs typeface="Calibri"/>
              </a:rPr>
              <a:t>test</a:t>
            </a:r>
            <a:r>
              <a:rPr lang="fi-FI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err="1" smtClean="0">
                <a:latin typeface="Calibri"/>
                <a:cs typeface="Calibri"/>
              </a:rPr>
              <a:t>Like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Jesus</a:t>
            </a:r>
            <a:r>
              <a:rPr lang="fi-FI" sz="4400" dirty="0">
                <a:latin typeface="Calibri"/>
                <a:cs typeface="Calibri"/>
              </a:rPr>
              <a:t>, he </a:t>
            </a:r>
            <a:r>
              <a:rPr lang="fi-FI" sz="4400" u="sng" dirty="0" err="1">
                <a:latin typeface="Calibri"/>
                <a:cs typeface="Calibri"/>
              </a:rPr>
              <a:t>pleaded</a:t>
            </a:r>
            <a:r>
              <a:rPr lang="fi-FI" sz="4400" dirty="0">
                <a:latin typeface="Calibri"/>
                <a:cs typeface="Calibri"/>
              </a:rPr>
              <a:t> for </a:t>
            </a:r>
            <a:r>
              <a:rPr lang="fi-FI" sz="4400" dirty="0" err="1">
                <a:latin typeface="Calibri"/>
                <a:cs typeface="Calibri"/>
              </a:rPr>
              <a:t>mercy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            for </a:t>
            </a:r>
            <a:r>
              <a:rPr lang="fi-FI" sz="4400" dirty="0" err="1">
                <a:latin typeface="Calibri"/>
                <a:cs typeface="Calibri"/>
              </a:rPr>
              <a:t>sinners</a:t>
            </a:r>
            <a:r>
              <a:rPr lang="fi-FI" sz="4400" dirty="0">
                <a:latin typeface="Calibri"/>
                <a:cs typeface="Calibri"/>
              </a:rPr>
              <a:t>. </a:t>
            </a:r>
            <a:endParaRPr lang="fi-FI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Interceding for Grace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Important Issues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53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2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err="1" smtClean="0">
                <a:latin typeface="Calibri"/>
                <a:cs typeface="Calibri"/>
              </a:rPr>
              <a:t>Sometimes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God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also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may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allow</a:t>
            </a:r>
            <a:r>
              <a:rPr lang="fi-FI" sz="4400" dirty="0">
                <a:latin typeface="Calibri"/>
                <a:cs typeface="Calibri"/>
              </a:rPr>
              <a:t> us </a:t>
            </a:r>
            <a:r>
              <a:rPr lang="fi-FI" sz="4400" dirty="0" smtClean="0">
                <a:latin typeface="Calibri"/>
                <a:cs typeface="Calibri"/>
              </a:rPr>
              <a:t>      to </a:t>
            </a:r>
            <a:r>
              <a:rPr lang="fi-FI" sz="5400" dirty="0" err="1">
                <a:latin typeface="Calibri Light"/>
                <a:cs typeface="Calibri Light"/>
              </a:rPr>
              <a:t>face</a:t>
            </a:r>
            <a:r>
              <a:rPr lang="fi-FI" sz="5400" dirty="0">
                <a:latin typeface="Calibri Light"/>
                <a:cs typeface="Calibri Light"/>
              </a:rPr>
              <a:t> opposition</a:t>
            </a:r>
            <a:r>
              <a:rPr lang="fi-FI" sz="4400" dirty="0" smtClean="0">
                <a:latin typeface="Calibri Light"/>
                <a:cs typeface="Calibri Light"/>
              </a:rPr>
              <a:t>;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smtClean="0">
                <a:latin typeface="Calibri"/>
                <a:cs typeface="Calibri"/>
              </a:rPr>
              <a:t>He </a:t>
            </a:r>
            <a:r>
              <a:rPr lang="fi-FI" sz="4400" dirty="0" err="1">
                <a:latin typeface="Calibri"/>
                <a:cs typeface="Calibri"/>
              </a:rPr>
              <a:t>might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allow</a:t>
            </a:r>
            <a:r>
              <a:rPr lang="fi-FI" sz="4400" dirty="0">
                <a:latin typeface="Calibri"/>
                <a:cs typeface="Calibri"/>
              </a:rPr>
              <a:t> us </a:t>
            </a:r>
            <a:r>
              <a:rPr lang="fi-FI" sz="4400" dirty="0" smtClean="0">
                <a:latin typeface="Calibri"/>
                <a:cs typeface="Calibri"/>
              </a:rPr>
              <a:t>                                            to </a:t>
            </a:r>
            <a:r>
              <a:rPr lang="fi-FI" sz="5400" dirty="0" err="1">
                <a:latin typeface="Calibri Light"/>
                <a:cs typeface="Calibri Light"/>
              </a:rPr>
              <a:t>be</a:t>
            </a:r>
            <a:r>
              <a:rPr lang="fi-FI" sz="5400" dirty="0">
                <a:latin typeface="Calibri Light"/>
                <a:cs typeface="Calibri Light"/>
              </a:rPr>
              <a:t> in a </a:t>
            </a:r>
            <a:r>
              <a:rPr lang="fi-FI" sz="5400" dirty="0" err="1">
                <a:latin typeface="Calibri Light"/>
                <a:cs typeface="Calibri Light"/>
              </a:rPr>
              <a:t>crucible</a:t>
            </a:r>
            <a:r>
              <a:rPr lang="fi-FI" sz="5400" dirty="0">
                <a:latin typeface="Calibri Light"/>
                <a:cs typeface="Calibri Light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err="1" smtClean="0">
                <a:latin typeface="Calibri"/>
                <a:cs typeface="Calibri"/>
              </a:rPr>
              <a:t>so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that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>
                <a:latin typeface="Calibri"/>
                <a:cs typeface="Calibri"/>
              </a:rPr>
              <a:t>He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u="sng" dirty="0" err="1">
                <a:latin typeface="Calibri"/>
                <a:cs typeface="Calibri"/>
              </a:rPr>
              <a:t>we</a:t>
            </a:r>
            <a:r>
              <a:rPr lang="fi-FI" sz="4400" dirty="0">
                <a:latin typeface="Calibri"/>
                <a:cs typeface="Calibri"/>
              </a:rPr>
              <a:t>, and </a:t>
            </a:r>
            <a:r>
              <a:rPr lang="fi-FI" sz="4400" dirty="0" smtClean="0">
                <a:latin typeface="Calibri"/>
                <a:cs typeface="Calibri"/>
              </a:rPr>
              <a:t>the </a:t>
            </a:r>
            <a:r>
              <a:rPr lang="fi-FI" sz="4400" u="sng" dirty="0" err="1">
                <a:latin typeface="Calibri"/>
                <a:cs typeface="Calibri"/>
              </a:rPr>
              <a:t>watching</a:t>
            </a:r>
            <a:r>
              <a:rPr lang="fi-FI" sz="4400" u="sng" dirty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universe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can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rgbClr val="FFFF00"/>
                </a:solidFill>
                <a:latin typeface="Calibri"/>
                <a:cs typeface="Calibri"/>
              </a:rPr>
              <a:t>see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how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much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chemeClr val="tx2"/>
                </a:solidFill>
                <a:latin typeface="Calibri"/>
                <a:cs typeface="Calibri"/>
              </a:rPr>
              <a:t>compassion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have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>
                <a:solidFill>
                  <a:srgbClr val="FFFF00"/>
                </a:solidFill>
                <a:latin typeface="Calibri"/>
                <a:cs typeface="Calibri"/>
              </a:rPr>
              <a:t>for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those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who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are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rgbClr val="FFFF00"/>
                </a:solidFill>
                <a:latin typeface="Calibri"/>
                <a:cs typeface="Calibri"/>
              </a:rPr>
              <a:t>wayward</a:t>
            </a:r>
            <a:r>
              <a:rPr lang="fi-FI" sz="4400" dirty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Interceding for Grace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Important Issues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17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i="1" dirty="0">
                <a:latin typeface="Calibri"/>
                <a:cs typeface="Calibri"/>
              </a:rPr>
              <a:t>Second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dirty="0" err="1">
                <a:latin typeface="Calibri"/>
                <a:cs typeface="Calibri"/>
              </a:rPr>
              <a:t>this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passage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shows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that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>
                <a:latin typeface="Calibri"/>
                <a:cs typeface="Calibri"/>
              </a:rPr>
              <a:t>opposition</a:t>
            </a:r>
            <a:r>
              <a:rPr lang="fi-FI" sz="4400" dirty="0">
                <a:latin typeface="Calibri"/>
                <a:cs typeface="Calibri"/>
              </a:rPr>
              <a:t> and </a:t>
            </a:r>
            <a:r>
              <a:rPr lang="fi-FI" sz="4400" u="sng" dirty="0" err="1">
                <a:latin typeface="Calibri"/>
                <a:cs typeface="Calibri"/>
              </a:rPr>
              <a:t>disobedience</a:t>
            </a:r>
            <a:r>
              <a:rPr lang="fi-FI" sz="4400" dirty="0">
                <a:latin typeface="Calibri"/>
                <a:cs typeface="Calibri"/>
              </a:rPr>
              <a:t> is a </a:t>
            </a:r>
            <a:r>
              <a:rPr lang="fi-FI" sz="4400" dirty="0" err="1">
                <a:latin typeface="Calibri"/>
                <a:cs typeface="Calibri"/>
              </a:rPr>
              <a:t>call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u="sng" dirty="0" smtClean="0">
                <a:latin typeface="Calibri"/>
                <a:cs typeface="Calibri"/>
              </a:rPr>
              <a:t>to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reveal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grace</a:t>
            </a:r>
            <a:r>
              <a:rPr lang="fi-FI" sz="4400" dirty="0">
                <a:latin typeface="Calibri"/>
                <a:cs typeface="Calibri"/>
              </a:rPr>
              <a:t>. </a:t>
            </a:r>
            <a:r>
              <a:rPr lang="fi-FI" sz="4400" dirty="0" err="1">
                <a:latin typeface="Calibri"/>
                <a:cs typeface="Calibri"/>
              </a:rPr>
              <a:t>Grace</a:t>
            </a:r>
            <a:r>
              <a:rPr lang="fi-FI" sz="4400" dirty="0">
                <a:latin typeface="Calibri"/>
                <a:cs typeface="Calibri"/>
              </a:rPr>
              <a:t> is </a:t>
            </a:r>
            <a:r>
              <a:rPr lang="fi-FI" sz="4400" dirty="0" err="1">
                <a:latin typeface="Calibri"/>
                <a:cs typeface="Calibri"/>
              </a:rPr>
              <a:t>needed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 </a:t>
            </a:r>
            <a:r>
              <a:rPr lang="fi-FI" sz="4400" dirty="0" err="1" smtClean="0">
                <a:latin typeface="Calibri"/>
                <a:cs typeface="Calibri"/>
              </a:rPr>
              <a:t>when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people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least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deserve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it.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dirty="0" err="1" smtClean="0">
                <a:latin typeface="Calibri"/>
                <a:cs typeface="Calibri"/>
              </a:rPr>
              <a:t>But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when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they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least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deserve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it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also</a:t>
            </a:r>
            <a:r>
              <a:rPr lang="fi-FI" sz="4400" dirty="0">
                <a:latin typeface="Calibri"/>
                <a:cs typeface="Calibri"/>
              </a:rPr>
              <a:t> is the </a:t>
            </a:r>
            <a:r>
              <a:rPr lang="fi-FI" sz="4400" dirty="0" err="1">
                <a:latin typeface="Calibri"/>
                <a:cs typeface="Calibri"/>
              </a:rPr>
              <a:t>time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that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feel</a:t>
            </a:r>
            <a:r>
              <a:rPr lang="fi-FI" sz="4400" dirty="0">
                <a:latin typeface="Calibri"/>
                <a:cs typeface="Calibri"/>
              </a:rPr>
              <a:t> the </a:t>
            </a:r>
            <a:r>
              <a:rPr lang="fi-FI" sz="4400" dirty="0" err="1">
                <a:latin typeface="Calibri"/>
                <a:cs typeface="Calibri"/>
              </a:rPr>
              <a:t>least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like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offering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it.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Interceding for Grace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Important Issues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255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u="sng" spc="-90" dirty="0" err="1" smtClean="0">
                <a:solidFill>
                  <a:schemeClr val="bg1"/>
                </a:solidFill>
                <a:latin typeface="Calibri"/>
                <a:cs typeface="Calibri"/>
              </a:rPr>
              <a:t>But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spc="-90" dirty="0" err="1" smtClean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Miriam </a:t>
            </a:r>
            <a:r>
              <a:rPr lang="fi-FI" sz="4400" spc="-90" dirty="0" err="1">
                <a:solidFill>
                  <a:schemeClr val="bg1"/>
                </a:solidFill>
                <a:latin typeface="Calibri"/>
                <a:cs typeface="Calibri"/>
              </a:rPr>
              <a:t>was</a:t>
            </a:r>
            <a:r>
              <a:rPr lang="fi-FI" sz="44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spc="-90" dirty="0" err="1" smtClean="0">
                <a:solidFill>
                  <a:schemeClr val="bg1"/>
                </a:solidFill>
                <a:latin typeface="Calibri"/>
                <a:cs typeface="Calibri"/>
              </a:rPr>
              <a:t>criticizing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spc="-90" dirty="0" err="1">
                <a:solidFill>
                  <a:schemeClr val="bg1"/>
                </a:solidFill>
                <a:latin typeface="Calibri"/>
                <a:cs typeface="Calibri"/>
              </a:rPr>
              <a:t>him</a:t>
            </a:r>
            <a:r>
              <a:rPr lang="fi-FI" sz="4400" spc="-9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he </a:t>
            </a:r>
            <a:r>
              <a:rPr lang="fi-FI" sz="4400" dirty="0" err="1">
                <a:solidFill>
                  <a:schemeClr val="bg1"/>
                </a:solidFill>
                <a:latin typeface="Calibri"/>
                <a:cs typeface="Calibri"/>
              </a:rPr>
              <a:t>cried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out to the Lord to </a:t>
            </a:r>
            <a:r>
              <a:rPr lang="fi-FI" sz="4400" dirty="0" err="1">
                <a:solidFill>
                  <a:schemeClr val="bg1"/>
                </a:solidFill>
                <a:latin typeface="Calibri"/>
                <a:cs typeface="Calibri"/>
              </a:rPr>
              <a:t>heal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chemeClr val="bg1"/>
                </a:solidFill>
                <a:latin typeface="Calibri"/>
                <a:cs typeface="Calibri"/>
              </a:rPr>
              <a:t>her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lang="fi-FI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  <a:latin typeface="Calibri"/>
                <a:cs typeface="Calibri"/>
              </a:rPr>
              <a:t>leprosy</a:t>
            </a:r>
            <a:r>
              <a:rPr lang="fi-FI" sz="440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lang="fi-FI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rgbClr val="000000"/>
                </a:solidFill>
                <a:latin typeface="Calibri"/>
                <a:cs typeface="Calibri"/>
              </a:rPr>
              <a:t>God</a:t>
            </a:r>
            <a:r>
              <a:rPr lang="fi-FI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rgbClr val="000000"/>
                </a:solidFill>
                <a:latin typeface="Calibri"/>
                <a:cs typeface="Calibri"/>
              </a:rPr>
              <a:t>threatened</a:t>
            </a:r>
            <a:r>
              <a:rPr lang="fi-FI" sz="4400" dirty="0">
                <a:solidFill>
                  <a:srgbClr val="000000"/>
                </a:solidFill>
                <a:latin typeface="Calibri"/>
                <a:cs typeface="Calibri"/>
              </a:rPr>
              <a:t> to </a:t>
            </a:r>
            <a:r>
              <a:rPr lang="fi-FI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des-troy</a:t>
            </a:r>
            <a:r>
              <a:rPr lang="fi-FI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Korah</a:t>
            </a:r>
            <a:r>
              <a:rPr lang="fi-FI" sz="44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fi-FI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lang="fi-FI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rgbClr val="000000"/>
                </a:solidFill>
                <a:latin typeface="Calibri"/>
                <a:cs typeface="Calibri"/>
              </a:rPr>
              <a:t>followers</a:t>
            </a:r>
            <a:r>
              <a:rPr lang="fi-FI" sz="4400" dirty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fi-FI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lang="fi-FI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lang="fi-FI" sz="4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fi-FI" sz="4400" spc="-50" dirty="0" err="1">
                <a:solidFill>
                  <a:srgbClr val="000000"/>
                </a:solidFill>
                <a:latin typeface="Calibri"/>
                <a:cs typeface="Calibri"/>
              </a:rPr>
              <a:t>Moses</a:t>
            </a:r>
            <a:r>
              <a:rPr lang="fi-FI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spc="-50" dirty="0" err="1">
                <a:solidFill>
                  <a:srgbClr val="000000"/>
                </a:solidFill>
                <a:latin typeface="Calibri"/>
                <a:cs typeface="Calibri"/>
              </a:rPr>
              <a:t>fell</a:t>
            </a:r>
            <a:r>
              <a:rPr lang="fi-FI" sz="4400" spc="-50" dirty="0">
                <a:solidFill>
                  <a:srgbClr val="000000"/>
                </a:solidFill>
                <a:latin typeface="Calibri"/>
                <a:cs typeface="Calibri"/>
              </a:rPr>
              <a:t> on </a:t>
            </a:r>
            <a:r>
              <a:rPr lang="fi-FI" sz="4400" spc="-50" dirty="0" err="1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lang="fi-FI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spc="-50" dirty="0" err="1">
                <a:solidFill>
                  <a:srgbClr val="000000"/>
                </a:solidFill>
                <a:latin typeface="Calibri"/>
                <a:cs typeface="Calibri"/>
              </a:rPr>
              <a:t>face</a:t>
            </a:r>
            <a:r>
              <a:rPr lang="fi-FI" sz="4400" spc="-50" dirty="0">
                <a:solidFill>
                  <a:srgbClr val="000000"/>
                </a:solidFill>
                <a:latin typeface="Calibri"/>
                <a:cs typeface="Calibri"/>
              </a:rPr>
              <a:t> to </a:t>
            </a:r>
            <a:r>
              <a:rPr lang="fi-FI" sz="4400" spc="-50" dirty="0" err="1">
                <a:solidFill>
                  <a:srgbClr val="000000"/>
                </a:solidFill>
                <a:latin typeface="Calibri"/>
                <a:cs typeface="Calibri"/>
              </a:rPr>
              <a:t>plead</a:t>
            </a:r>
            <a:r>
              <a:rPr lang="fi-FI" sz="4400" spc="-50" dirty="0">
                <a:solidFill>
                  <a:srgbClr val="000000"/>
                </a:solidFill>
                <a:latin typeface="Calibri"/>
                <a:cs typeface="Calibri"/>
              </a:rPr>
              <a:t> for </a:t>
            </a:r>
            <a:r>
              <a:rPr lang="fi-FI" sz="4400" spc="-50" dirty="0" err="1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lang="fi-FI" sz="4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4400" spc="-50" dirty="0" err="1" smtClean="0">
                <a:solidFill>
                  <a:srgbClr val="000000"/>
                </a:solidFill>
                <a:latin typeface="Calibri"/>
                <a:cs typeface="Calibri"/>
              </a:rPr>
              <a:t>lives</a:t>
            </a:r>
            <a:r>
              <a:rPr lang="fi-FI" sz="4400" spc="-5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fi-FI" sz="4400" spc="-50" dirty="0">
                <a:latin typeface="Calibri"/>
                <a:cs typeface="Calibri"/>
              </a:rPr>
              <a:t> </a:t>
            </a:r>
            <a:r>
              <a:rPr lang="fi-FI" sz="4400" u="sng" dirty="0" err="1" smtClean="0">
                <a:latin typeface="Calibri"/>
                <a:cs typeface="Calibri"/>
              </a:rPr>
              <a:t>When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>
                <a:latin typeface="Calibri"/>
                <a:cs typeface="Calibri"/>
              </a:rPr>
              <a:t>Israel </a:t>
            </a:r>
            <a:r>
              <a:rPr lang="fi-FI" sz="4400" dirty="0" err="1">
                <a:latin typeface="Calibri"/>
                <a:cs typeface="Calibri"/>
              </a:rPr>
              <a:t>grumbled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for </a:t>
            </a:r>
            <a:r>
              <a:rPr lang="fi-FI" sz="4400" dirty="0">
                <a:latin typeface="Calibri"/>
                <a:cs typeface="Calibri"/>
              </a:rPr>
              <a:t>the </a:t>
            </a:r>
            <a:r>
              <a:rPr lang="fi-FI" sz="4400" dirty="0" err="1">
                <a:latin typeface="Calibri"/>
                <a:cs typeface="Calibri"/>
              </a:rPr>
              <a:t>death</a:t>
            </a:r>
            <a:r>
              <a:rPr lang="fi-FI" sz="4400" dirty="0">
                <a:latin typeface="Calibri"/>
                <a:cs typeface="Calibri"/>
              </a:rPr>
              <a:t> of the </a:t>
            </a:r>
            <a:r>
              <a:rPr lang="fi-FI" sz="4400" dirty="0" err="1" smtClean="0">
                <a:latin typeface="Calibri"/>
                <a:cs typeface="Calibri"/>
              </a:rPr>
              <a:t>rebels</a:t>
            </a:r>
            <a:r>
              <a:rPr lang="fi-FI" sz="4400" dirty="0" smtClean="0">
                <a:latin typeface="Calibri"/>
                <a:cs typeface="Calibri"/>
              </a:rPr>
              <a:t>, </a:t>
            </a:r>
            <a:r>
              <a:rPr lang="fi-FI" sz="4400" dirty="0" err="1">
                <a:latin typeface="Calibri"/>
                <a:cs typeface="Calibri"/>
              </a:rPr>
              <a:t>God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threatened</a:t>
            </a:r>
            <a:r>
              <a:rPr lang="fi-FI" sz="4400" dirty="0">
                <a:latin typeface="Calibri"/>
                <a:cs typeface="Calibri"/>
              </a:rPr>
              <a:t> to </a:t>
            </a:r>
            <a:r>
              <a:rPr lang="fi-FI" sz="4400" dirty="0" err="1">
                <a:latin typeface="Calibri"/>
                <a:cs typeface="Calibri"/>
              </a:rPr>
              <a:t>destroy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them</a:t>
            </a:r>
            <a:r>
              <a:rPr lang="fi-FI" sz="4400" dirty="0">
                <a:latin typeface="Calibri"/>
                <a:cs typeface="Calibri"/>
              </a:rPr>
              <a:t>.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Moses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fell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facedown</a:t>
            </a:r>
            <a:r>
              <a:rPr lang="fi-FI" sz="4400" dirty="0">
                <a:latin typeface="Calibri"/>
                <a:cs typeface="Calibri"/>
              </a:rPr>
              <a:t> and </a:t>
            </a:r>
            <a:r>
              <a:rPr lang="fi-FI" sz="4400" dirty="0" err="1">
                <a:latin typeface="Calibri"/>
                <a:cs typeface="Calibri"/>
              </a:rPr>
              <a:t>urged</a:t>
            </a:r>
            <a:r>
              <a:rPr lang="fi-FI" sz="4400" dirty="0">
                <a:latin typeface="Calibri"/>
                <a:cs typeface="Calibri"/>
              </a:rPr>
              <a:t> Aaron </a:t>
            </a:r>
            <a:r>
              <a:rPr lang="fi-FI" sz="4400" dirty="0" smtClean="0">
                <a:latin typeface="Calibri"/>
                <a:cs typeface="Calibri"/>
              </a:rPr>
              <a:t>to </a:t>
            </a:r>
            <a:r>
              <a:rPr lang="fi-FI" sz="4400" dirty="0" err="1" smtClean="0">
                <a:latin typeface="Calibri"/>
                <a:cs typeface="Calibri"/>
              </a:rPr>
              <a:t>atone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>
                <a:latin typeface="Calibri"/>
                <a:cs typeface="Calibri"/>
              </a:rPr>
              <a:t>for </a:t>
            </a:r>
            <a:r>
              <a:rPr lang="fi-FI" sz="4400" dirty="0" err="1" smtClean="0">
                <a:latin typeface="Calibri"/>
                <a:cs typeface="Calibri"/>
              </a:rPr>
              <a:t>them</a:t>
            </a:r>
            <a:r>
              <a:rPr lang="fi-FI" sz="44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u="sng" spc="-90" dirty="0" err="1" smtClean="0">
                <a:solidFill>
                  <a:schemeClr val="bg1"/>
                </a:solidFill>
                <a:latin typeface="Calibri"/>
                <a:cs typeface="Calibri"/>
              </a:rPr>
              <a:t>But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spc="-90" dirty="0" err="1" smtClean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Miriam </a:t>
            </a:r>
            <a:r>
              <a:rPr lang="fi-FI" sz="4400" spc="-90" dirty="0" err="1">
                <a:solidFill>
                  <a:schemeClr val="bg1"/>
                </a:solidFill>
                <a:latin typeface="Calibri"/>
                <a:cs typeface="Calibri"/>
              </a:rPr>
              <a:t>was</a:t>
            </a:r>
            <a:r>
              <a:rPr lang="fi-FI" sz="44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spc="-90" dirty="0" err="1" smtClean="0">
                <a:solidFill>
                  <a:schemeClr val="bg1"/>
                </a:solidFill>
                <a:latin typeface="Calibri"/>
                <a:cs typeface="Calibri"/>
              </a:rPr>
              <a:t>criticizing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spc="-90" dirty="0" err="1">
                <a:solidFill>
                  <a:schemeClr val="bg1"/>
                </a:solidFill>
                <a:latin typeface="Calibri"/>
                <a:cs typeface="Calibri"/>
              </a:rPr>
              <a:t>him</a:t>
            </a:r>
            <a:r>
              <a:rPr lang="fi-FI" sz="4400" spc="-9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fi-FI" sz="4400" spc="-90" dirty="0" smtClean="0">
                <a:solidFill>
                  <a:schemeClr val="bg1"/>
                </a:solidFill>
                <a:latin typeface="Calibri"/>
                <a:cs typeface="Calibri"/>
              </a:rPr>
              <a:t>he </a:t>
            </a:r>
            <a:r>
              <a:rPr lang="fi-FI" sz="4400" dirty="0" err="1">
                <a:solidFill>
                  <a:schemeClr val="bg1"/>
                </a:solidFill>
                <a:latin typeface="Calibri"/>
                <a:cs typeface="Calibri"/>
              </a:rPr>
              <a:t>cried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out to the Lord to </a:t>
            </a:r>
            <a:r>
              <a:rPr lang="fi-FI" sz="4400" dirty="0" err="1">
                <a:solidFill>
                  <a:schemeClr val="bg1"/>
                </a:solidFill>
                <a:latin typeface="Calibri"/>
                <a:cs typeface="Calibri"/>
              </a:rPr>
              <a:t>heal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>
                <a:solidFill>
                  <a:schemeClr val="bg1"/>
                </a:solidFill>
                <a:latin typeface="Calibri"/>
                <a:cs typeface="Calibri"/>
              </a:rPr>
              <a:t>her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lang="fi-FI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  <a:latin typeface="Calibri"/>
                <a:cs typeface="Calibri"/>
              </a:rPr>
              <a:t>leprosy</a:t>
            </a:r>
            <a:r>
              <a:rPr lang="fi-FI" sz="440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fi-FI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fi-FI" sz="4400" u="sng" dirty="0" err="1" smtClean="0">
                <a:latin typeface="Calibri"/>
                <a:cs typeface="Calibri"/>
              </a:rPr>
              <a:t>When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God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threatened</a:t>
            </a:r>
            <a:r>
              <a:rPr lang="fi-FI" sz="4400" dirty="0">
                <a:latin typeface="Calibri"/>
                <a:cs typeface="Calibri"/>
              </a:rPr>
              <a:t> to </a:t>
            </a:r>
            <a:r>
              <a:rPr lang="fi-FI" sz="4400" dirty="0" err="1" smtClean="0">
                <a:latin typeface="Calibri"/>
                <a:cs typeface="Calibri"/>
              </a:rPr>
              <a:t>des-troy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Korah</a:t>
            </a:r>
            <a:r>
              <a:rPr lang="fi-FI" sz="4400" dirty="0" smtClean="0">
                <a:latin typeface="Calibri"/>
                <a:cs typeface="Calibri"/>
              </a:rPr>
              <a:t>, </a:t>
            </a:r>
            <a:r>
              <a:rPr lang="fi-FI" sz="4400" dirty="0" err="1" smtClean="0">
                <a:latin typeface="Calibri"/>
                <a:cs typeface="Calibri"/>
              </a:rPr>
              <a:t>his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followers</a:t>
            </a:r>
            <a:r>
              <a:rPr lang="fi-FI" sz="4400" dirty="0">
                <a:latin typeface="Calibri"/>
                <a:cs typeface="Calibri"/>
              </a:rPr>
              <a:t> and </a:t>
            </a:r>
            <a:r>
              <a:rPr lang="fi-FI" sz="4400" dirty="0" err="1" smtClean="0">
                <a:latin typeface="Calibri"/>
                <a:cs typeface="Calibri"/>
              </a:rPr>
              <a:t>them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all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spc="-50" dirty="0" err="1">
                <a:latin typeface="Calibri"/>
                <a:cs typeface="Calibri"/>
              </a:rPr>
              <a:t>Moses</a:t>
            </a:r>
            <a:r>
              <a:rPr lang="fi-FI" sz="4400" spc="-50" dirty="0">
                <a:latin typeface="Calibri"/>
                <a:cs typeface="Calibri"/>
              </a:rPr>
              <a:t> </a:t>
            </a:r>
            <a:r>
              <a:rPr lang="fi-FI" sz="4400" spc="-50" dirty="0" err="1">
                <a:latin typeface="Calibri"/>
                <a:cs typeface="Calibri"/>
              </a:rPr>
              <a:t>fell</a:t>
            </a:r>
            <a:r>
              <a:rPr lang="fi-FI" sz="4400" spc="-50" dirty="0">
                <a:latin typeface="Calibri"/>
                <a:cs typeface="Calibri"/>
              </a:rPr>
              <a:t> on </a:t>
            </a:r>
            <a:r>
              <a:rPr lang="fi-FI" sz="4400" spc="-50" dirty="0" err="1">
                <a:latin typeface="Calibri"/>
                <a:cs typeface="Calibri"/>
              </a:rPr>
              <a:t>his</a:t>
            </a:r>
            <a:r>
              <a:rPr lang="fi-FI" sz="4400" spc="-50" dirty="0">
                <a:latin typeface="Calibri"/>
                <a:cs typeface="Calibri"/>
              </a:rPr>
              <a:t> </a:t>
            </a:r>
            <a:r>
              <a:rPr lang="fi-FI" sz="4400" spc="-50" dirty="0" err="1">
                <a:latin typeface="Calibri"/>
                <a:cs typeface="Calibri"/>
              </a:rPr>
              <a:t>face</a:t>
            </a:r>
            <a:r>
              <a:rPr lang="fi-FI" sz="4400" spc="-50" dirty="0">
                <a:latin typeface="Calibri"/>
                <a:cs typeface="Calibri"/>
              </a:rPr>
              <a:t> to </a:t>
            </a:r>
            <a:r>
              <a:rPr lang="fi-FI" sz="4400" spc="-50" dirty="0" err="1">
                <a:latin typeface="Calibri"/>
                <a:cs typeface="Calibri"/>
              </a:rPr>
              <a:t>plead</a:t>
            </a:r>
            <a:r>
              <a:rPr lang="fi-FI" sz="4400" spc="-50" dirty="0">
                <a:latin typeface="Calibri"/>
                <a:cs typeface="Calibri"/>
              </a:rPr>
              <a:t> for </a:t>
            </a:r>
            <a:r>
              <a:rPr lang="fi-FI" sz="4400" spc="-50" dirty="0" err="1">
                <a:latin typeface="Calibri"/>
                <a:cs typeface="Calibri"/>
              </a:rPr>
              <a:t>their</a:t>
            </a:r>
            <a:r>
              <a:rPr lang="fi-FI" sz="4400" spc="-50" dirty="0">
                <a:latin typeface="Calibri"/>
                <a:cs typeface="Calibri"/>
              </a:rPr>
              <a:t> </a:t>
            </a:r>
            <a:r>
              <a:rPr lang="fi-FI" sz="4400" spc="-50" dirty="0" err="1" smtClean="0">
                <a:latin typeface="Calibri"/>
                <a:cs typeface="Calibri"/>
              </a:rPr>
              <a:t>lives</a:t>
            </a:r>
            <a:r>
              <a:rPr lang="fi-FI" sz="4400" spc="-50" dirty="0" smtClean="0">
                <a:latin typeface="Calibri"/>
                <a:cs typeface="Calibri"/>
              </a:rPr>
              <a:t>. </a:t>
            </a:r>
            <a:endParaRPr lang="fi-FI" sz="4400" dirty="0" smtClean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fi-FI" sz="4400" u="sng" spc="-90" dirty="0" err="1" smtClean="0">
                <a:latin typeface="Calibri"/>
                <a:cs typeface="Calibri"/>
              </a:rPr>
              <a:t>But</a:t>
            </a:r>
            <a:r>
              <a:rPr lang="fi-FI" sz="4400" spc="-90" dirty="0" smtClean="0">
                <a:latin typeface="Calibri"/>
                <a:cs typeface="Calibri"/>
              </a:rPr>
              <a:t> </a:t>
            </a:r>
            <a:r>
              <a:rPr lang="fi-FI" sz="4400" u="sng" spc="-90" dirty="0" err="1" smtClean="0">
                <a:latin typeface="Calibri"/>
                <a:cs typeface="Calibri"/>
              </a:rPr>
              <a:t>when</a:t>
            </a:r>
            <a:r>
              <a:rPr lang="fi-FI" sz="4400" spc="-90" dirty="0" smtClean="0">
                <a:latin typeface="Calibri"/>
                <a:cs typeface="Calibri"/>
              </a:rPr>
              <a:t> Miriam </a:t>
            </a:r>
            <a:r>
              <a:rPr lang="fi-FI" sz="4400" spc="-90" dirty="0" err="1">
                <a:latin typeface="Calibri"/>
                <a:cs typeface="Calibri"/>
              </a:rPr>
              <a:t>was</a:t>
            </a:r>
            <a:r>
              <a:rPr lang="fi-FI" sz="4400" spc="-90" dirty="0">
                <a:latin typeface="Calibri"/>
                <a:cs typeface="Calibri"/>
              </a:rPr>
              <a:t> </a:t>
            </a:r>
            <a:r>
              <a:rPr lang="fi-FI" sz="4400" spc="-90" dirty="0" err="1" smtClean="0">
                <a:latin typeface="Calibri"/>
                <a:cs typeface="Calibri"/>
              </a:rPr>
              <a:t>criticizing</a:t>
            </a:r>
            <a:r>
              <a:rPr lang="fi-FI" sz="4400" spc="-90" dirty="0" smtClean="0">
                <a:latin typeface="Calibri"/>
                <a:cs typeface="Calibri"/>
              </a:rPr>
              <a:t> </a:t>
            </a:r>
            <a:r>
              <a:rPr lang="fi-FI" sz="4400" spc="-90" dirty="0" err="1">
                <a:latin typeface="Calibri"/>
                <a:cs typeface="Calibri"/>
              </a:rPr>
              <a:t>him</a:t>
            </a:r>
            <a:r>
              <a:rPr lang="fi-FI" sz="4400" spc="-90" dirty="0">
                <a:latin typeface="Calibri"/>
                <a:cs typeface="Calibri"/>
              </a:rPr>
              <a:t>, </a:t>
            </a:r>
            <a:r>
              <a:rPr lang="fi-FI" sz="4400" spc="-90" dirty="0" smtClean="0">
                <a:latin typeface="Calibri"/>
                <a:cs typeface="Calibri"/>
              </a:rPr>
              <a:t>he </a:t>
            </a:r>
            <a:r>
              <a:rPr lang="fi-FI" sz="4400" dirty="0" err="1">
                <a:latin typeface="Calibri"/>
                <a:cs typeface="Calibri"/>
              </a:rPr>
              <a:t>cried</a:t>
            </a:r>
            <a:r>
              <a:rPr lang="fi-FI" sz="4400" dirty="0">
                <a:latin typeface="Calibri"/>
                <a:cs typeface="Calibri"/>
              </a:rPr>
              <a:t> out to the Lord to </a:t>
            </a:r>
            <a:r>
              <a:rPr lang="fi-FI" sz="4400" dirty="0" err="1">
                <a:latin typeface="Calibri"/>
                <a:cs typeface="Calibri"/>
              </a:rPr>
              <a:t>heal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her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from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leprosy</a:t>
            </a:r>
            <a:r>
              <a:rPr lang="fi-FI" sz="4400" dirty="0" smtClean="0">
                <a:latin typeface="Calibri"/>
                <a:cs typeface="Calibri"/>
              </a:rPr>
              <a:t>.</a:t>
            </a:r>
            <a:r>
              <a:rPr lang="fi-FI" sz="4400" dirty="0">
                <a:latin typeface="Calibri"/>
                <a:cs typeface="Calibri"/>
              </a:rPr>
              <a:t> </a:t>
            </a:r>
            <a:endParaRPr lang="fi-FI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Interceding for Grace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Important Issues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49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fi-FI" sz="4400" dirty="0" smtClean="0">
                <a:latin typeface="Calibri"/>
                <a:cs typeface="Calibri"/>
              </a:rPr>
              <a:t>In </a:t>
            </a:r>
            <a:r>
              <a:rPr lang="fi-FI" sz="4400" dirty="0" err="1">
                <a:latin typeface="Calibri"/>
                <a:cs typeface="Calibri"/>
              </a:rPr>
              <a:t>his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own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6000" dirty="0" err="1">
                <a:latin typeface="Calibri Light"/>
                <a:cs typeface="Calibri Light"/>
              </a:rPr>
              <a:t>meekness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dirty="0" smtClean="0">
                <a:latin typeface="Calibri"/>
                <a:cs typeface="Calibri"/>
              </a:rPr>
              <a:t>                               in </a:t>
            </a:r>
            <a:r>
              <a:rPr lang="fi-FI" sz="4400" dirty="0" err="1">
                <a:latin typeface="Calibri"/>
                <a:cs typeface="Calibri"/>
              </a:rPr>
              <a:t>his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own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6000" dirty="0" err="1">
                <a:latin typeface="Calibri Light"/>
                <a:cs typeface="Calibri Light"/>
              </a:rPr>
              <a:t>selflessness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           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fi-FI" sz="4400" dirty="0" smtClean="0">
                <a:latin typeface="Calibri"/>
                <a:cs typeface="Calibri"/>
              </a:rPr>
              <a:t>in </a:t>
            </a:r>
            <a:r>
              <a:rPr lang="fi-FI" sz="4400" dirty="0">
                <a:latin typeface="Calibri"/>
                <a:cs typeface="Calibri"/>
              </a:rPr>
              <a:t>the </a:t>
            </a:r>
            <a:r>
              <a:rPr lang="fi-FI" sz="4400" dirty="0" err="1">
                <a:latin typeface="Calibri"/>
                <a:cs typeface="Calibri"/>
              </a:rPr>
              <a:t>midst</a:t>
            </a:r>
            <a:r>
              <a:rPr lang="fi-FI" sz="4400" dirty="0">
                <a:latin typeface="Calibri"/>
                <a:cs typeface="Calibri"/>
              </a:rPr>
              <a:t> of </a:t>
            </a:r>
            <a:r>
              <a:rPr lang="fi-FI" sz="4400" dirty="0" err="1" smtClean="0">
                <a:latin typeface="Calibri"/>
                <a:cs typeface="Calibri"/>
              </a:rPr>
              <a:t>this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crucible</a:t>
            </a:r>
            <a:r>
              <a:rPr lang="fi-FI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fi-FI" sz="4400" dirty="0" err="1" smtClean="0">
                <a:latin typeface="Calibri"/>
                <a:cs typeface="Calibri"/>
              </a:rPr>
              <a:t>Moses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6000" dirty="0" err="1">
                <a:latin typeface="Calibri Light"/>
                <a:cs typeface="Calibri Light"/>
              </a:rPr>
              <a:t>sought</a:t>
            </a:r>
            <a:r>
              <a:rPr lang="fi-FI" sz="6000" dirty="0">
                <a:latin typeface="Calibri Light"/>
                <a:cs typeface="Calibri Light"/>
              </a:rPr>
              <a:t> </a:t>
            </a:r>
            <a:r>
              <a:rPr lang="fi-FI" sz="6000" dirty="0" err="1">
                <a:latin typeface="Calibri Light"/>
                <a:cs typeface="Calibri Light"/>
              </a:rPr>
              <a:t>grace</a:t>
            </a:r>
            <a:r>
              <a:rPr lang="fi-FI" sz="6000" dirty="0">
                <a:latin typeface="Calibri Light"/>
                <a:cs typeface="Calibri Light"/>
              </a:rPr>
              <a:t> </a:t>
            </a:r>
            <a:r>
              <a:rPr lang="fi-FI" sz="6000" dirty="0" smtClean="0">
                <a:latin typeface="Calibri Light"/>
                <a:cs typeface="Calibri Light"/>
              </a:rPr>
              <a:t>              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fi-FI" sz="4400" dirty="0" smtClean="0">
                <a:latin typeface="Calibri"/>
                <a:cs typeface="Calibri"/>
              </a:rPr>
              <a:t>on </a:t>
            </a:r>
            <a:r>
              <a:rPr lang="fi-FI" sz="4400" dirty="0" err="1">
                <a:latin typeface="Calibri"/>
                <a:cs typeface="Calibri"/>
              </a:rPr>
              <a:t>behalf</a:t>
            </a:r>
            <a:r>
              <a:rPr lang="fi-FI" sz="4400" dirty="0">
                <a:latin typeface="Calibri"/>
                <a:cs typeface="Calibri"/>
              </a:rPr>
              <a:t> of </a:t>
            </a:r>
            <a:r>
              <a:rPr lang="fi-FI" sz="4400" dirty="0" err="1">
                <a:latin typeface="Calibri"/>
                <a:cs typeface="Calibri"/>
              </a:rPr>
              <a:t>those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who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smtClean="0">
                <a:latin typeface="Calibri"/>
                <a:cs typeface="Calibri"/>
              </a:rPr>
              <a:t>                    </a:t>
            </a:r>
            <a:r>
              <a:rPr lang="fi-FI" sz="4400" dirty="0" err="1" smtClean="0">
                <a:latin typeface="Calibri"/>
                <a:cs typeface="Calibri"/>
              </a:rPr>
              <a:t>certainly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6000" dirty="0" err="1">
                <a:latin typeface="Calibri Light"/>
                <a:cs typeface="Calibri Light"/>
              </a:rPr>
              <a:t>didn’t</a:t>
            </a:r>
            <a:r>
              <a:rPr lang="fi-FI" sz="6000" dirty="0">
                <a:latin typeface="Calibri Light"/>
                <a:cs typeface="Calibri Light"/>
              </a:rPr>
              <a:t> </a:t>
            </a:r>
            <a:r>
              <a:rPr lang="fi-FI" sz="6000" dirty="0" err="1">
                <a:latin typeface="Calibri Light"/>
                <a:cs typeface="Calibri Light"/>
              </a:rPr>
              <a:t>deserve</a:t>
            </a:r>
            <a:r>
              <a:rPr lang="fi-FI" sz="6000" dirty="0">
                <a:latin typeface="Calibri Light"/>
                <a:cs typeface="Calibri Light"/>
              </a:rPr>
              <a:t> </a:t>
            </a:r>
            <a:r>
              <a:rPr lang="fi-FI" sz="4400" dirty="0">
                <a:latin typeface="Calibri"/>
                <a:cs typeface="Calibri"/>
              </a:rPr>
              <a:t>it.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Interceding for Grace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Two Important Issues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53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30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Loving </a:t>
            </a:r>
            <a:r>
              <a:rPr lang="en-US" sz="3200" b="1" cap="small" spc="50" dirty="0">
                <a:latin typeface="Cambria"/>
                <a:cs typeface="Cambria"/>
              </a:rPr>
              <a:t>Those Who Hurt 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910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“He makes His sun rise on the evil and on the good, and sends rain on the </a:t>
            </a:r>
            <a:r>
              <a:rPr lang="en-US" sz="4400" dirty="0" smtClean="0">
                <a:latin typeface="Calibri"/>
                <a:cs typeface="Calibri"/>
              </a:rPr>
              <a:t>   just </a:t>
            </a:r>
            <a:r>
              <a:rPr lang="en-US" sz="4400" dirty="0">
                <a:latin typeface="Calibri"/>
                <a:cs typeface="Calibri"/>
              </a:rPr>
              <a:t>and on the unjust.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 smtClean="0">
                <a:latin typeface="Calibri"/>
                <a:cs typeface="Calibri"/>
              </a:rPr>
              <a:t>Matt. 5:45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God gives even the unjust rain, </a:t>
            </a:r>
            <a:r>
              <a:rPr lang="en-US" sz="4400" dirty="0" smtClean="0">
                <a:latin typeface="Calibri"/>
                <a:cs typeface="Calibri"/>
              </a:rPr>
              <a:t>    how </a:t>
            </a:r>
            <a:r>
              <a:rPr lang="en-US" sz="4400" dirty="0">
                <a:latin typeface="Calibri"/>
                <a:cs typeface="Calibri"/>
              </a:rPr>
              <a:t>then should we treat them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b="1" spc="100" dirty="0" smtClean="0">
                <a:latin typeface="Calibri"/>
                <a:cs typeface="Calibri"/>
              </a:rPr>
              <a:t>Love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for our enemies is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meant to be </a:t>
            </a:r>
            <a:r>
              <a:rPr lang="en-US" sz="4400" u="sng" dirty="0">
                <a:latin typeface="Calibri"/>
                <a:cs typeface="Calibri"/>
              </a:rPr>
              <a:t>a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feeling</a:t>
            </a:r>
            <a:r>
              <a:rPr lang="en-US" sz="4400" dirty="0">
                <a:latin typeface="Calibri"/>
                <a:cs typeface="Calibri"/>
              </a:rPr>
              <a:t> we have for them but </a:t>
            </a:r>
            <a:r>
              <a:rPr lang="en-US" sz="4400" u="sng" dirty="0">
                <a:latin typeface="Calibri"/>
                <a:cs typeface="Calibri"/>
              </a:rPr>
              <a:t>specific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actions</a:t>
            </a:r>
            <a:r>
              <a:rPr lang="en-US" sz="4400" dirty="0">
                <a:latin typeface="Calibri"/>
                <a:cs typeface="Calibri"/>
              </a:rPr>
              <a:t> toward them that reveal </a:t>
            </a:r>
            <a:r>
              <a:rPr lang="en-US" sz="4400" u="sng" dirty="0">
                <a:latin typeface="Calibri"/>
                <a:cs typeface="Calibri"/>
              </a:rPr>
              <a:t>care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consideration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30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Loving </a:t>
            </a:r>
            <a:r>
              <a:rPr lang="en-US" sz="3200" b="1" cap="small" spc="50" dirty="0">
                <a:latin typeface="Cambria"/>
                <a:cs typeface="Cambria"/>
              </a:rPr>
              <a:t>Those Who Hurt 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6910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 </a:t>
            </a:r>
            <a:r>
              <a:rPr lang="en-US" sz="4400" spc="-100" dirty="0">
                <a:latin typeface="Calibri"/>
                <a:cs typeface="Calibri"/>
              </a:rPr>
              <a:t>‘Be perfect, therefore, as your heavenly </a:t>
            </a:r>
            <a:r>
              <a:rPr lang="en-US" sz="4400" dirty="0">
                <a:latin typeface="Calibri"/>
                <a:cs typeface="Calibri"/>
              </a:rPr>
              <a:t>Father is perfect’ ” (</a:t>
            </a:r>
            <a:r>
              <a:rPr lang="en-US" sz="4400" i="1" dirty="0">
                <a:latin typeface="Calibri"/>
                <a:cs typeface="Calibri"/>
              </a:rPr>
              <a:t>Matt. 5:</a:t>
            </a:r>
            <a:r>
              <a:rPr lang="en-US" sz="4400" i="1" dirty="0" smtClean="0">
                <a:latin typeface="Calibri"/>
                <a:cs typeface="Calibri"/>
              </a:rPr>
              <a:t>48 NIV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30" dirty="0">
                <a:latin typeface="Calibri"/>
                <a:cs typeface="Calibri"/>
              </a:rPr>
              <a:t>T</a:t>
            </a:r>
            <a:r>
              <a:rPr lang="en-US" sz="4400" spc="-30" dirty="0" smtClean="0">
                <a:latin typeface="Calibri"/>
                <a:cs typeface="Calibri"/>
              </a:rPr>
              <a:t>hose </a:t>
            </a:r>
            <a:r>
              <a:rPr lang="en-US" sz="4400" spc="-30" dirty="0">
                <a:latin typeface="Calibri"/>
                <a:cs typeface="Calibri"/>
              </a:rPr>
              <a:t>people who want to be perfect as God is perfect must show love to </a:t>
            </a:r>
            <a:r>
              <a:rPr lang="en-US" sz="4400" spc="-70" dirty="0">
                <a:latin typeface="Calibri"/>
                <a:cs typeface="Calibri"/>
              </a:rPr>
              <a:t>their enemies as God shows love to </a:t>
            </a:r>
            <a:r>
              <a:rPr lang="en-US" sz="4400" spc="-70" dirty="0" smtClean="0">
                <a:latin typeface="Calibri"/>
                <a:cs typeface="Calibri"/>
              </a:rPr>
              <a:t>His.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u="sng" dirty="0" smtClean="0">
                <a:latin typeface="Calibri"/>
                <a:cs typeface="Calibri"/>
              </a:rPr>
              <a:t>To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perfect</a:t>
            </a:r>
            <a:r>
              <a:rPr lang="en-US" sz="4400" dirty="0">
                <a:latin typeface="Calibri"/>
                <a:cs typeface="Calibri"/>
              </a:rPr>
              <a:t> in God’s sight is to </a:t>
            </a:r>
            <a:r>
              <a:rPr lang="en-US" sz="4400" dirty="0" smtClean="0">
                <a:latin typeface="Calibri"/>
                <a:cs typeface="Calibri"/>
              </a:rPr>
              <a:t>     </a:t>
            </a:r>
            <a:r>
              <a:rPr lang="en-US" sz="4400" u="sng" dirty="0" smtClean="0">
                <a:latin typeface="Calibri"/>
                <a:cs typeface="Calibri"/>
              </a:rPr>
              <a:t>love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opposition</a:t>
            </a:r>
            <a:r>
              <a:rPr lang="en-US" sz="4400" dirty="0">
                <a:latin typeface="Calibri"/>
                <a:cs typeface="Calibri"/>
              </a:rPr>
              <a:t>; and to do this </a:t>
            </a:r>
            <a:r>
              <a:rPr lang="en-US" sz="4400" u="sng" dirty="0">
                <a:latin typeface="Calibri"/>
                <a:cs typeface="Calibri"/>
              </a:rPr>
              <a:t>takes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meekness</a:t>
            </a:r>
            <a:r>
              <a:rPr lang="en-US" sz="4400" dirty="0">
                <a:latin typeface="Calibri"/>
                <a:cs typeface="Calibri"/>
              </a:rPr>
              <a:t> of heart that </a:t>
            </a:r>
            <a:r>
              <a:rPr lang="en-US" sz="4400" dirty="0" smtClean="0">
                <a:latin typeface="Calibri"/>
                <a:cs typeface="Calibri"/>
              </a:rPr>
              <a:t>            </a:t>
            </a:r>
            <a:r>
              <a:rPr lang="en-US" sz="4400" b="1" spc="100" dirty="0" smtClean="0">
                <a:latin typeface="Calibri"/>
                <a:cs typeface="Calibri"/>
              </a:rPr>
              <a:t>only </a:t>
            </a:r>
            <a:r>
              <a:rPr lang="en-US" sz="4400" b="1" spc="100" dirty="0">
                <a:latin typeface="Calibri"/>
                <a:cs typeface="Calibri"/>
              </a:rPr>
              <a:t>God can give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5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ugust 31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 </a:t>
            </a:r>
            <a:r>
              <a:rPr lang="en-US" sz="3200" b="1" cap="small" spc="50" dirty="0">
                <a:latin typeface="Cambria"/>
                <a:cs typeface="Cambria"/>
              </a:rPr>
              <a:t>Closed Mouth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“ ‘Learn </a:t>
            </a:r>
            <a:r>
              <a:rPr lang="en-US" sz="4400" spc="-100" dirty="0">
                <a:latin typeface="Calibri"/>
                <a:cs typeface="Calibri"/>
              </a:rPr>
              <a:t>of me; for I am meek and </a:t>
            </a:r>
            <a:r>
              <a:rPr lang="en-US" sz="4400" spc="-100" dirty="0" smtClean="0">
                <a:latin typeface="Calibri"/>
                <a:cs typeface="Calibri"/>
              </a:rPr>
              <a:t>          lowly </a:t>
            </a:r>
            <a:r>
              <a:rPr lang="en-US" sz="4400" spc="-100" dirty="0">
                <a:latin typeface="Calibri"/>
                <a:cs typeface="Calibri"/>
              </a:rPr>
              <a:t>in </a:t>
            </a:r>
            <a:r>
              <a:rPr lang="en-US" sz="4400" spc="-100" dirty="0" smtClean="0">
                <a:latin typeface="Calibri"/>
                <a:cs typeface="Calibri"/>
              </a:rPr>
              <a:t>heart’ </a:t>
            </a:r>
            <a:r>
              <a:rPr lang="en-US" sz="4400" spc="-100" dirty="0">
                <a:latin typeface="Calibri"/>
                <a:cs typeface="Calibri"/>
              </a:rPr>
              <a:t>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Matt</a:t>
            </a:r>
            <a:r>
              <a:rPr lang="en-US" sz="4400" i="1" spc="-100" dirty="0">
                <a:latin typeface="Calibri"/>
                <a:cs typeface="Calibri"/>
              </a:rPr>
              <a:t>. 11:</a:t>
            </a:r>
            <a:r>
              <a:rPr lang="en-US" sz="4400" i="1" spc="-100" dirty="0" smtClean="0">
                <a:latin typeface="Calibri"/>
                <a:cs typeface="Calibri"/>
              </a:rPr>
              <a:t>29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not easy to live </a:t>
            </a:r>
            <a:r>
              <a:rPr lang="en-US" sz="4400" dirty="0" smtClean="0">
                <a:latin typeface="Calibri"/>
                <a:cs typeface="Calibri"/>
              </a:rPr>
              <a:t>meekly.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perhaps impossible unless we embrace one critical truth—that in all unjust situations, we must believe </a:t>
            </a:r>
            <a:r>
              <a:rPr lang="en-US" sz="4400" dirty="0" smtClean="0">
                <a:latin typeface="Calibri"/>
                <a:cs typeface="Calibri"/>
              </a:rPr>
              <a:t>  that </a:t>
            </a:r>
            <a:r>
              <a:rPr lang="en-US" sz="4400" dirty="0">
                <a:latin typeface="Calibri"/>
                <a:cs typeface="Calibri"/>
              </a:rPr>
              <a:t>our Father in heaven is in control and that He will act on our </a:t>
            </a:r>
            <a:r>
              <a:rPr lang="en-US" sz="4400" dirty="0" smtClean="0">
                <a:latin typeface="Calibri"/>
                <a:cs typeface="Calibri"/>
              </a:rPr>
              <a:t>behalf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it is according to His </a:t>
            </a:r>
            <a:r>
              <a:rPr lang="en-US" sz="4400" dirty="0" smtClean="0">
                <a:latin typeface="Calibri"/>
                <a:cs typeface="Calibri"/>
              </a:rPr>
              <a:t>will.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 Closed Mouth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Example of Jesus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also means that we must be open to the possibility that like Jesus, we </a:t>
            </a:r>
            <a:r>
              <a:rPr lang="en-US" sz="4400" spc="-60" dirty="0">
                <a:latin typeface="Calibri"/>
                <a:cs typeface="Calibri"/>
              </a:rPr>
              <a:t>may not always be </a:t>
            </a:r>
            <a:r>
              <a:rPr lang="en-US" sz="4400" u="sng" spc="-60" dirty="0">
                <a:latin typeface="Calibri"/>
                <a:cs typeface="Calibri"/>
              </a:rPr>
              <a:t>saved</a:t>
            </a:r>
            <a:r>
              <a:rPr lang="en-US" sz="4400" spc="-60" dirty="0">
                <a:latin typeface="Calibri"/>
                <a:cs typeface="Calibri"/>
              </a:rPr>
              <a:t> </a:t>
            </a:r>
            <a:r>
              <a:rPr lang="en-US" sz="4400" u="sng" spc="-60" dirty="0">
                <a:latin typeface="Calibri"/>
                <a:cs typeface="Calibri"/>
              </a:rPr>
              <a:t>from</a:t>
            </a:r>
            <a:r>
              <a:rPr lang="en-US" sz="4400" spc="-60" dirty="0">
                <a:latin typeface="Calibri"/>
                <a:cs typeface="Calibri"/>
              </a:rPr>
              <a:t> </a:t>
            </a:r>
            <a:r>
              <a:rPr lang="en-US" sz="4400" u="sng" spc="-60" dirty="0" smtClean="0">
                <a:latin typeface="Calibri"/>
                <a:cs typeface="Calibri"/>
              </a:rPr>
              <a:t>injustice</a:t>
            </a:r>
            <a:r>
              <a:rPr lang="en-US" sz="4400" spc="-6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we must always remember that </a:t>
            </a:r>
            <a:r>
              <a:rPr lang="en-US" sz="4400" b="1" spc="50" dirty="0">
                <a:latin typeface="Calibri"/>
                <a:cs typeface="Calibri"/>
              </a:rPr>
              <a:t>our Father </a:t>
            </a:r>
            <a:r>
              <a:rPr lang="en-US" sz="4400" dirty="0">
                <a:latin typeface="Calibri"/>
                <a:cs typeface="Calibri"/>
              </a:rPr>
              <a:t>in heaven is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still with us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in charge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Silence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in the face of unjust suffering </a:t>
            </a:r>
            <a:r>
              <a:rPr lang="en-US" sz="4400" dirty="0" smtClean="0">
                <a:latin typeface="Calibri"/>
                <a:cs typeface="Calibri"/>
              </a:rPr>
              <a:t>  is </a:t>
            </a:r>
            <a:r>
              <a:rPr lang="en-US" sz="4400" dirty="0">
                <a:latin typeface="Calibri"/>
                <a:cs typeface="Calibri"/>
              </a:rPr>
              <a:t>a </a:t>
            </a:r>
            <a:r>
              <a:rPr lang="en-US" sz="4400" u="sng" dirty="0">
                <a:latin typeface="Calibri"/>
                <a:cs typeface="Calibri"/>
              </a:rPr>
              <a:t>greater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witness</a:t>
            </a:r>
            <a:r>
              <a:rPr lang="en-US" sz="4400" dirty="0">
                <a:latin typeface="Calibri"/>
                <a:cs typeface="Calibri"/>
              </a:rPr>
              <a:t> to the glory of </a:t>
            </a:r>
            <a:r>
              <a:rPr lang="en-US" sz="4400" dirty="0" smtClean="0">
                <a:latin typeface="Calibri"/>
                <a:cs typeface="Calibri"/>
              </a:rPr>
              <a:t>  God </a:t>
            </a:r>
            <a:r>
              <a:rPr lang="en-US" sz="4400" dirty="0">
                <a:latin typeface="Calibri"/>
                <a:cs typeface="Calibri"/>
              </a:rPr>
              <a:t>than “putting people right.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2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</a:t>
            </a:r>
            <a:r>
              <a:rPr lang="en-US" sz="3200" b="1" cap="small" spc="50" dirty="0">
                <a:latin typeface="Cambria"/>
                <a:cs typeface="Cambria"/>
              </a:rPr>
              <a:t>Rock and Refuge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So often the most </a:t>
            </a:r>
            <a:r>
              <a:rPr lang="en-US" sz="4400" b="1" spc="50" dirty="0">
                <a:latin typeface="Calibri"/>
                <a:cs typeface="Calibri"/>
              </a:rPr>
              <a:t>proud people</a:t>
            </a:r>
            <a:r>
              <a:rPr lang="en-US" sz="4400" dirty="0">
                <a:latin typeface="Calibri"/>
                <a:cs typeface="Calibri"/>
              </a:rPr>
              <a:t>, the most arrogant and pushy, are those who suffer from low self-</a:t>
            </a:r>
            <a:r>
              <a:rPr lang="en-US" sz="4400" dirty="0" smtClean="0">
                <a:latin typeface="Calibri"/>
                <a:cs typeface="Calibri"/>
              </a:rPr>
              <a:t>esteem.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Their </a:t>
            </a:r>
            <a:r>
              <a:rPr lang="en-US" sz="4400" dirty="0">
                <a:latin typeface="Calibri"/>
                <a:cs typeface="Calibri"/>
              </a:rPr>
              <a:t>arrogance and pride—and total </a:t>
            </a:r>
            <a:r>
              <a:rPr lang="en-US" sz="4400" u="sng" dirty="0">
                <a:latin typeface="Calibri"/>
                <a:cs typeface="Calibri"/>
              </a:rPr>
              <a:t>lack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meekness</a:t>
            </a:r>
            <a:r>
              <a:rPr lang="en-US" sz="4400" dirty="0">
                <a:latin typeface="Calibri"/>
                <a:cs typeface="Calibri"/>
              </a:rPr>
              <a:t> or humility—exist as </a:t>
            </a:r>
            <a:r>
              <a:rPr lang="en-US" sz="4400" u="sng" dirty="0">
                <a:latin typeface="Calibri"/>
                <a:cs typeface="Calibri"/>
              </a:rPr>
              <a:t>a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cover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something </a:t>
            </a:r>
            <a:r>
              <a:rPr lang="en-US" sz="4400" u="sng" dirty="0">
                <a:latin typeface="Calibri"/>
                <a:cs typeface="Calibri"/>
              </a:rPr>
              <a:t>lacking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inside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40" dirty="0" smtClean="0">
                <a:latin typeface="Calibri"/>
                <a:cs typeface="Calibri"/>
              </a:rPr>
              <a:t>What </a:t>
            </a:r>
            <a:r>
              <a:rPr lang="en-US" sz="4400" spc="-40" dirty="0">
                <a:latin typeface="Calibri"/>
                <a:cs typeface="Calibri"/>
              </a:rPr>
              <a:t>they need is </a:t>
            </a:r>
            <a:r>
              <a:rPr lang="en-US" sz="4400" spc="-40" dirty="0" smtClean="0">
                <a:latin typeface="Calibri"/>
                <a:cs typeface="Calibri"/>
              </a:rPr>
              <a:t>a </a:t>
            </a:r>
            <a:r>
              <a:rPr lang="en-US" sz="4400" spc="-40" dirty="0">
                <a:latin typeface="Calibri"/>
                <a:cs typeface="Calibri"/>
              </a:rPr>
              <a:t>sense of </a:t>
            </a:r>
            <a:r>
              <a:rPr lang="en-US" sz="4400" spc="-40" dirty="0">
                <a:solidFill>
                  <a:schemeClr val="tx2"/>
                </a:solidFill>
                <a:latin typeface="Calibri"/>
                <a:cs typeface="Calibri"/>
              </a:rPr>
              <a:t>security</a:t>
            </a:r>
            <a:r>
              <a:rPr lang="en-US" sz="4400" spc="-40" dirty="0">
                <a:latin typeface="Calibri"/>
                <a:cs typeface="Calibri"/>
              </a:rPr>
              <a:t>, of </a:t>
            </a:r>
            <a:r>
              <a:rPr lang="en-US" sz="4400" spc="-40" dirty="0">
                <a:solidFill>
                  <a:srgbClr val="FFFF00"/>
                </a:solidFill>
                <a:latin typeface="Calibri"/>
                <a:cs typeface="Calibri"/>
              </a:rPr>
              <a:t>worthiness</a:t>
            </a:r>
            <a:r>
              <a:rPr lang="en-US" sz="4400" spc="-4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40" dirty="0">
                <a:latin typeface="Calibri"/>
                <a:cs typeface="Calibri"/>
              </a:rPr>
              <a:t>of </a:t>
            </a:r>
            <a:r>
              <a:rPr lang="en-US" sz="4400" spc="-40" dirty="0">
                <a:solidFill>
                  <a:srgbClr val="FFFF00"/>
                </a:solidFill>
                <a:latin typeface="Calibri"/>
                <a:cs typeface="Calibri"/>
              </a:rPr>
              <a:t>acceptance</a:t>
            </a:r>
            <a:r>
              <a:rPr lang="en-US" sz="4400" spc="-4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40" dirty="0" smtClean="0">
                <a:latin typeface="Calibri"/>
                <a:cs typeface="Calibri"/>
              </a:rPr>
              <a:t>especially </a:t>
            </a:r>
            <a:r>
              <a:rPr lang="en-US" sz="4400" dirty="0">
                <a:latin typeface="Calibri"/>
                <a:cs typeface="Calibri"/>
              </a:rPr>
              <a:t>in times of distress and </a:t>
            </a:r>
            <a:r>
              <a:rPr lang="en-US" sz="4400" dirty="0" smtClean="0">
                <a:latin typeface="Calibri"/>
                <a:cs typeface="Calibri"/>
              </a:rPr>
              <a:t>suffering.</a:t>
            </a: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spc="50" dirty="0">
                <a:solidFill>
                  <a:srgbClr val="FFFF00"/>
                </a:solidFill>
                <a:latin typeface="Cambria"/>
                <a:cs typeface="Cambria"/>
              </a:rPr>
              <a:t>Our Rock and Refuge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Lord Our Rock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03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6000" dirty="0" smtClean="0">
                <a:latin typeface="Calibri Light"/>
                <a:cs typeface="Calibri Light"/>
              </a:rPr>
              <a:t>We </a:t>
            </a:r>
            <a:r>
              <a:rPr lang="en-US" sz="6000" dirty="0">
                <a:latin typeface="Calibri Light"/>
                <a:cs typeface="Calibri Light"/>
              </a:rPr>
              <a:t>can find that only </a:t>
            </a:r>
            <a:r>
              <a:rPr lang="en-US" sz="6000" dirty="0" smtClean="0">
                <a:latin typeface="Calibri Light"/>
                <a:cs typeface="Calibri Light"/>
              </a:rPr>
              <a:t>                         through </a:t>
            </a:r>
            <a:r>
              <a:rPr lang="en-US" sz="6000" dirty="0">
                <a:latin typeface="Calibri Light"/>
                <a:cs typeface="Calibri Light"/>
              </a:rPr>
              <a:t>the </a:t>
            </a:r>
            <a:r>
              <a:rPr lang="en-US" sz="6000" dirty="0" smtClean="0">
                <a:latin typeface="Calibri Light"/>
                <a:cs typeface="Calibri Light"/>
              </a:rPr>
              <a:t>Lord.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short, meekness and humility, </a:t>
            </a:r>
            <a:r>
              <a:rPr lang="en-US" sz="4400" dirty="0" smtClean="0">
                <a:latin typeface="Calibri"/>
                <a:cs typeface="Calibri"/>
              </a:rPr>
              <a:t>                 far </a:t>
            </a:r>
            <a:r>
              <a:rPr lang="en-US" sz="4400" dirty="0">
                <a:latin typeface="Calibri"/>
                <a:cs typeface="Calibri"/>
              </a:rPr>
              <a:t>from being attributes of weakness, are often the most powerful manifestation of a soul firmly </a:t>
            </a:r>
            <a:r>
              <a:rPr lang="en-US" sz="6000" dirty="0">
                <a:latin typeface="Calibri Light"/>
                <a:cs typeface="Calibri Light"/>
              </a:rPr>
              <a:t>grounded on the Rock.</a:t>
            </a:r>
            <a:endParaRPr lang="en-US" sz="6000" dirty="0" smtClean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46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“He </a:t>
            </a:r>
            <a:r>
              <a:rPr lang="en-US" sz="4400" dirty="0">
                <a:latin typeface="Calibri"/>
                <a:cs typeface="Calibri"/>
              </a:rPr>
              <a:t>only is my rock and my salvation;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He is my </a:t>
            </a:r>
            <a:r>
              <a:rPr lang="en-US" sz="4400" dirty="0" smtClean="0">
                <a:latin typeface="Calibri"/>
                <a:cs typeface="Calibri"/>
              </a:rPr>
              <a:t>defense; I </a:t>
            </a:r>
            <a:r>
              <a:rPr lang="en-US" sz="4400" dirty="0">
                <a:latin typeface="Calibri"/>
                <a:cs typeface="Calibri"/>
              </a:rPr>
              <a:t>shall not be </a:t>
            </a:r>
            <a:r>
              <a:rPr lang="en-US" sz="4400" dirty="0" smtClean="0">
                <a:latin typeface="Calibri"/>
                <a:cs typeface="Calibri"/>
              </a:rPr>
              <a:t>      greatly moved” (</a:t>
            </a:r>
            <a:r>
              <a:rPr lang="en-US" sz="4400" i="1" dirty="0" smtClean="0">
                <a:latin typeface="Calibri"/>
                <a:cs typeface="Calibri"/>
              </a:rPr>
              <a:t>Psalm 62:2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en-US" sz="4400" b="1" spc="50" dirty="0">
                <a:latin typeface="Calibri"/>
                <a:cs typeface="Calibri"/>
              </a:rPr>
              <a:t>Without cause </a:t>
            </a:r>
            <a:r>
              <a:rPr lang="en-US" sz="4400" dirty="0">
                <a:latin typeface="Calibri"/>
                <a:cs typeface="Calibri"/>
              </a:rPr>
              <a:t>men will become </a:t>
            </a:r>
            <a:r>
              <a:rPr lang="en-US" sz="4400" dirty="0" smtClean="0">
                <a:latin typeface="Calibri"/>
                <a:cs typeface="Calibri"/>
              </a:rPr>
              <a:t>     our </a:t>
            </a:r>
            <a:r>
              <a:rPr lang="en-US" sz="4400" dirty="0">
                <a:latin typeface="Calibri"/>
                <a:cs typeface="Calibri"/>
              </a:rPr>
              <a:t>enemies. The </a:t>
            </a:r>
            <a:r>
              <a:rPr lang="en-US" sz="4400" u="sng" dirty="0">
                <a:latin typeface="Calibri"/>
                <a:cs typeface="Calibri"/>
              </a:rPr>
              <a:t>motives</a:t>
            </a:r>
            <a:r>
              <a:rPr lang="en-US" sz="4400" dirty="0">
                <a:latin typeface="Calibri"/>
                <a:cs typeface="Calibri"/>
              </a:rPr>
              <a:t> of the people of God will be </a:t>
            </a:r>
            <a:r>
              <a:rPr lang="en-US" sz="4400" u="sng" dirty="0">
                <a:latin typeface="Calibri"/>
                <a:cs typeface="Calibri"/>
              </a:rPr>
              <a:t>misinterpreted</a:t>
            </a:r>
            <a:r>
              <a:rPr lang="en-US" sz="4400" dirty="0">
                <a:latin typeface="Calibri"/>
                <a:cs typeface="Calibri"/>
              </a:rPr>
              <a:t>, not only by the world, but </a:t>
            </a:r>
            <a:r>
              <a:rPr lang="en-US" sz="4400" u="sng" dirty="0">
                <a:latin typeface="Calibri"/>
                <a:cs typeface="Calibri"/>
              </a:rPr>
              <a:t>by</a:t>
            </a:r>
            <a:r>
              <a:rPr lang="en-US" sz="4400" dirty="0">
                <a:latin typeface="Calibri"/>
                <a:cs typeface="Calibri"/>
              </a:rPr>
              <a:t> their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own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brethren</a:t>
            </a:r>
            <a:r>
              <a:rPr lang="en-US" sz="4400" dirty="0">
                <a:latin typeface="Calibri"/>
                <a:cs typeface="Calibri"/>
              </a:rPr>
              <a:t>. The Lord’s servants </a:t>
            </a:r>
            <a:r>
              <a:rPr lang="en-US" sz="4400" dirty="0" smtClean="0">
                <a:latin typeface="Calibri"/>
                <a:cs typeface="Calibri"/>
              </a:rPr>
              <a:t>   will </a:t>
            </a:r>
            <a:r>
              <a:rPr lang="en-US" sz="4400" dirty="0">
                <a:latin typeface="Calibri"/>
                <a:cs typeface="Calibri"/>
              </a:rPr>
              <a:t>be put in hard </a:t>
            </a:r>
            <a:r>
              <a:rPr lang="en-US" sz="4400" dirty="0" smtClean="0">
                <a:latin typeface="Calibri"/>
                <a:cs typeface="Calibri"/>
              </a:rPr>
              <a:t>places. ...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spc="50" dirty="0">
                <a:solidFill>
                  <a:srgbClr val="FFFF00"/>
                </a:solidFill>
                <a:latin typeface="Cambria"/>
                <a:cs typeface="Cambria"/>
              </a:rPr>
              <a:t>Our Rock and Refuge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Lord Our Rock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97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will be pointed to as men that </a:t>
            </a:r>
            <a:r>
              <a:rPr lang="en-US" sz="4400" u="sng" dirty="0">
                <a:latin typeface="Calibri"/>
                <a:cs typeface="Calibri"/>
              </a:rPr>
              <a:t>cannot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trusted</a:t>
            </a:r>
            <a:r>
              <a:rPr lang="en-US" sz="4400" dirty="0">
                <a:latin typeface="Calibri"/>
                <a:cs typeface="Calibri"/>
              </a:rPr>
              <a:t>. And this will </a:t>
            </a:r>
            <a:r>
              <a:rPr lang="en-US" sz="4400" dirty="0" smtClean="0">
                <a:latin typeface="Calibri"/>
                <a:cs typeface="Calibri"/>
              </a:rPr>
              <a:t>be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done </a:t>
            </a:r>
            <a:r>
              <a:rPr lang="en-US" sz="4400" dirty="0">
                <a:latin typeface="Calibri"/>
                <a:cs typeface="Calibri"/>
              </a:rPr>
              <a:t>by the members of the </a:t>
            </a:r>
            <a:r>
              <a:rPr lang="en-US" sz="4400" dirty="0" smtClean="0">
                <a:latin typeface="Calibri"/>
                <a:cs typeface="Calibri"/>
              </a:rPr>
              <a:t>church.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God’s </a:t>
            </a:r>
            <a:r>
              <a:rPr lang="en-US" sz="4400" dirty="0">
                <a:latin typeface="Calibri"/>
                <a:cs typeface="Calibri"/>
              </a:rPr>
              <a:t>servants must arm themselves with the </a:t>
            </a:r>
            <a:r>
              <a:rPr lang="en-US" sz="4400" b="1" spc="50" dirty="0">
                <a:latin typeface="Calibri"/>
                <a:cs typeface="Calibri"/>
              </a:rPr>
              <a:t>mind of Christ</a:t>
            </a:r>
            <a:r>
              <a:rPr lang="en-US" sz="4400" dirty="0">
                <a:latin typeface="Calibri"/>
                <a:cs typeface="Calibri"/>
              </a:rPr>
              <a:t>. They must </a:t>
            </a:r>
            <a:r>
              <a:rPr lang="en-US" sz="4400" dirty="0" smtClean="0">
                <a:latin typeface="Calibri"/>
                <a:cs typeface="Calibri"/>
              </a:rPr>
              <a:t>  not </a:t>
            </a:r>
            <a:r>
              <a:rPr lang="en-US" sz="4400" dirty="0">
                <a:latin typeface="Calibri"/>
                <a:cs typeface="Calibri"/>
              </a:rPr>
              <a:t>expect to escape </a:t>
            </a:r>
            <a:r>
              <a:rPr lang="en-US" sz="4400" u="sng" dirty="0">
                <a:latin typeface="Calibri"/>
                <a:cs typeface="Calibri"/>
              </a:rPr>
              <a:t>insult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and misjudgment</a:t>
            </a:r>
            <a:r>
              <a:rPr lang="en-US" sz="4400" dirty="0">
                <a:latin typeface="Calibri"/>
                <a:cs typeface="Calibri"/>
              </a:rPr>
              <a:t>. They will be called </a:t>
            </a:r>
            <a:r>
              <a:rPr lang="en-US" sz="4400" u="sng" dirty="0">
                <a:latin typeface="Calibri"/>
                <a:cs typeface="Calibri"/>
              </a:rPr>
              <a:t>enthusiasts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and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fanatics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spc="50" dirty="0">
                <a:solidFill>
                  <a:srgbClr val="FFFF00"/>
                </a:solidFill>
                <a:latin typeface="Cambria"/>
                <a:cs typeface="Cambria"/>
              </a:rPr>
              <a:t>Our Rock and Refuge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Lord Our Rock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8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4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let them not become </a:t>
            </a:r>
            <a:r>
              <a:rPr lang="en-US" sz="4400" dirty="0" smtClean="0">
                <a:latin typeface="Calibri"/>
                <a:cs typeface="Calibri"/>
              </a:rPr>
              <a:t>   </a:t>
            </a:r>
            <a:r>
              <a:rPr lang="en-US" sz="6000" dirty="0" smtClean="0">
                <a:latin typeface="Calibri Light"/>
                <a:cs typeface="Calibri Light"/>
              </a:rPr>
              <a:t>discouraged</a:t>
            </a:r>
            <a:r>
              <a:rPr lang="en-US" sz="4400" spc="6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dirty="0" smtClean="0">
                <a:latin typeface="Calibri Light"/>
                <a:cs typeface="Calibri Light"/>
              </a:rPr>
              <a:t>God’s </a:t>
            </a:r>
            <a:r>
              <a:rPr lang="en-US" sz="6000" dirty="0">
                <a:latin typeface="Calibri Light"/>
                <a:cs typeface="Calibri Light"/>
              </a:rPr>
              <a:t>hands </a:t>
            </a:r>
            <a:r>
              <a:rPr lang="en-US" sz="4400" dirty="0">
                <a:latin typeface="Calibri"/>
                <a:cs typeface="Calibri"/>
              </a:rPr>
              <a:t>are on the </a:t>
            </a:r>
            <a:r>
              <a:rPr lang="en-US" sz="4400" dirty="0" smtClean="0">
                <a:latin typeface="Calibri"/>
                <a:cs typeface="Calibri"/>
              </a:rPr>
              <a:t>        </a:t>
            </a:r>
            <a:r>
              <a:rPr lang="en-US" sz="6000" dirty="0" smtClean="0">
                <a:latin typeface="Calibri Light"/>
                <a:cs typeface="Calibri Light"/>
              </a:rPr>
              <a:t>wheel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6000" dirty="0">
                <a:latin typeface="Calibri Light"/>
                <a:cs typeface="Calibri Light"/>
              </a:rPr>
              <a:t>His providence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guiding </a:t>
            </a:r>
            <a:r>
              <a:rPr lang="en-US" sz="4400" dirty="0">
                <a:latin typeface="Calibri"/>
                <a:cs typeface="Calibri"/>
              </a:rPr>
              <a:t>His work to the </a:t>
            </a:r>
            <a:r>
              <a:rPr lang="en-US" sz="4400" dirty="0" smtClean="0">
                <a:latin typeface="Calibri"/>
                <a:cs typeface="Calibri"/>
              </a:rPr>
              <a:t>                       </a:t>
            </a:r>
            <a:r>
              <a:rPr lang="en-US" sz="6000" dirty="0" smtClean="0">
                <a:latin typeface="Calibri Light"/>
                <a:cs typeface="Calibri Light"/>
              </a:rPr>
              <a:t>glory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6000" dirty="0">
                <a:latin typeface="Calibri Light"/>
                <a:cs typeface="Calibri Light"/>
              </a:rPr>
              <a:t>His name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                  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latin typeface="Calibri"/>
                <a:cs typeface="Calibri"/>
              </a:rPr>
              <a:t>The </a:t>
            </a:r>
            <a:r>
              <a:rPr lang="en-US" sz="4400" i="1" cap="small" dirty="0">
                <a:latin typeface="Calibri"/>
                <a:cs typeface="Calibri"/>
              </a:rPr>
              <a:t>Upward </a:t>
            </a:r>
            <a:r>
              <a:rPr lang="en-US" sz="4400" i="1" cap="small" dirty="0" smtClean="0">
                <a:latin typeface="Calibri"/>
                <a:cs typeface="Calibri"/>
              </a:rPr>
              <a:t>Look</a:t>
            </a:r>
            <a:r>
              <a:rPr lang="en-US" sz="4400" dirty="0" smtClean="0">
                <a:latin typeface="Calibri"/>
                <a:cs typeface="Calibri"/>
              </a:rPr>
              <a:t> 177.</a:t>
            </a:r>
            <a:endParaRPr lang="en-US" sz="6000" dirty="0" smtClean="0">
              <a:latin typeface="Calibri Light"/>
              <a:cs typeface="Calibri Ligh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spc="50" dirty="0">
                <a:solidFill>
                  <a:srgbClr val="FFFF00"/>
                </a:solidFill>
                <a:latin typeface="Cambria"/>
                <a:cs typeface="Cambria"/>
              </a:rPr>
              <a:t>Our Rock and Refuge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Lord Our Rock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906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2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</a:t>
            </a:r>
            <a:r>
              <a:rPr lang="en-US" sz="3200" cap="small" spc="50" dirty="0">
                <a:latin typeface="Cambria"/>
                <a:cs typeface="Cambria"/>
              </a:rPr>
              <a:t>: </a:t>
            </a:r>
            <a:r>
              <a:rPr lang="en-US" sz="3200" i="1" cap="small" spc="-100" dirty="0">
                <a:latin typeface="Cambria"/>
                <a:cs typeface="Cambria"/>
              </a:rPr>
              <a:t>The Desire of </a:t>
            </a:r>
            <a:r>
              <a:rPr lang="en-US" sz="3200" i="1" cap="small" spc="-100" dirty="0" smtClean="0">
                <a:latin typeface="Cambria"/>
                <a:cs typeface="Cambria"/>
              </a:rPr>
              <a:t>Ages</a:t>
            </a:r>
            <a:r>
              <a:rPr lang="en-US" sz="3200" i="1" cap="small" spc="-100" dirty="0">
                <a:latin typeface="Cambria"/>
                <a:cs typeface="Cambria"/>
              </a:rPr>
              <a:t> </a:t>
            </a:r>
            <a:r>
              <a:rPr lang="en-US" sz="3200" i="1" cap="small" spc="-100" dirty="0" smtClean="0">
                <a:latin typeface="Cambria"/>
                <a:cs typeface="Cambria"/>
              </a:rPr>
              <a:t>301</a:t>
            </a:r>
            <a:r>
              <a:rPr lang="en-US" sz="3200" i="1" cap="small" spc="-100" dirty="0">
                <a:latin typeface="Cambria"/>
                <a:cs typeface="Cambria"/>
              </a:rPr>
              <a:t>.</a:t>
            </a:r>
            <a:r>
              <a:rPr lang="en-US" sz="3200" b="1" i="1" cap="small" spc="-100" dirty="0" smtClean="0">
                <a:latin typeface="Cambria"/>
                <a:cs typeface="Cambria"/>
              </a:rPr>
              <a:t> </a:t>
            </a:r>
            <a:endParaRPr lang="en-US" sz="3200" i="1" cap="small" spc="-10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“The </a:t>
            </a:r>
            <a:r>
              <a:rPr lang="en-US" sz="4400" dirty="0">
                <a:latin typeface="Calibri"/>
                <a:cs typeface="Calibri"/>
              </a:rPr>
              <a:t>difficulties we have to encounter may be very much lessened by that meekness which </a:t>
            </a:r>
            <a:r>
              <a:rPr lang="en-US" sz="4400" u="sng" dirty="0">
                <a:latin typeface="Calibri"/>
                <a:cs typeface="Calibri"/>
              </a:rPr>
              <a:t>hides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itself</a:t>
            </a:r>
            <a:r>
              <a:rPr lang="en-US" sz="4400" dirty="0">
                <a:latin typeface="Calibri"/>
                <a:cs typeface="Calibri"/>
              </a:rPr>
              <a:t> in </a:t>
            </a:r>
            <a:r>
              <a:rPr lang="en-US" sz="4400" dirty="0" smtClean="0">
                <a:latin typeface="Calibri"/>
                <a:cs typeface="Calibri"/>
              </a:rPr>
              <a:t>Christ.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we possess the humility of our Master, we </a:t>
            </a:r>
            <a:r>
              <a:rPr lang="en-US" sz="4400" b="1" spc="50" dirty="0">
                <a:latin typeface="Calibri"/>
                <a:cs typeface="Calibri"/>
              </a:rPr>
              <a:t>shall rise above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u="sng" dirty="0" smtClean="0">
                <a:latin typeface="Calibri"/>
                <a:cs typeface="Calibri"/>
              </a:rPr>
              <a:t>slights</a:t>
            </a:r>
            <a:r>
              <a:rPr lang="en-US" sz="4400" dirty="0">
                <a:latin typeface="Calibri"/>
                <a:cs typeface="Calibri"/>
              </a:rPr>
              <a:t>, the </a:t>
            </a:r>
            <a:r>
              <a:rPr lang="en-US" sz="4400" u="sng" dirty="0">
                <a:latin typeface="Calibri"/>
                <a:cs typeface="Calibri"/>
              </a:rPr>
              <a:t>rebuffs</a:t>
            </a:r>
            <a:r>
              <a:rPr lang="en-US" sz="4400" dirty="0">
                <a:latin typeface="Calibri"/>
                <a:cs typeface="Calibri"/>
              </a:rPr>
              <a:t>, the </a:t>
            </a:r>
            <a:r>
              <a:rPr lang="en-US" sz="4400" u="sng" dirty="0" smtClean="0">
                <a:latin typeface="Calibri"/>
                <a:cs typeface="Calibri"/>
              </a:rPr>
              <a:t>annoyances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 to </a:t>
            </a:r>
            <a:r>
              <a:rPr lang="en-US" sz="4400" dirty="0">
                <a:latin typeface="Calibri"/>
                <a:cs typeface="Calibri"/>
              </a:rPr>
              <a:t>which we are daily exposed, and they will cease to cast a gloom over </a:t>
            </a:r>
            <a:r>
              <a:rPr lang="en-US" sz="4400" dirty="0" smtClean="0">
                <a:latin typeface="Calibri"/>
                <a:cs typeface="Calibri"/>
              </a:rPr>
              <a:t> the spirit.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4400" b="1" spc="50" dirty="0">
                <a:solidFill>
                  <a:schemeClr val="bg1"/>
                </a:solidFill>
                <a:latin typeface="Calibri"/>
                <a:cs typeface="Calibri"/>
              </a:rPr>
              <a:t>highest evidence of nobility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in a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Christian is self-control. He who under abuse or cruelty fails to maintain a calm and trustful spirit robs God of His right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  to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reveal in him His own perfection of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character. </a:t>
            </a:r>
            <a:r>
              <a:rPr lang="en-US" sz="4400" dirty="0">
                <a:latin typeface="Calibri"/>
                <a:cs typeface="Calibri"/>
              </a:rPr>
              <a:t>Lowliness of heart is the </a:t>
            </a:r>
            <a:r>
              <a:rPr lang="en-US" sz="4400" b="1" spc="50" dirty="0" smtClean="0">
                <a:latin typeface="Calibri"/>
                <a:cs typeface="Calibri"/>
              </a:rPr>
              <a:t>strength </a:t>
            </a:r>
            <a:r>
              <a:rPr lang="en-US" sz="4400" b="1" spc="50" dirty="0">
                <a:latin typeface="Calibri"/>
                <a:cs typeface="Calibri"/>
              </a:rPr>
              <a:t>that gives </a:t>
            </a:r>
            <a:r>
              <a:rPr lang="en-US" sz="4400" b="1" spc="50" dirty="0" smtClean="0">
                <a:latin typeface="Calibri"/>
                <a:cs typeface="Calibri"/>
              </a:rPr>
              <a:t>victory </a:t>
            </a:r>
            <a:r>
              <a:rPr lang="en-US" sz="4400" dirty="0">
                <a:latin typeface="Calibri"/>
                <a:cs typeface="Calibri"/>
              </a:rPr>
              <a:t>to the </a:t>
            </a:r>
            <a:r>
              <a:rPr lang="en-US" sz="4400" spc="-100" dirty="0">
                <a:latin typeface="Calibri"/>
                <a:cs typeface="Calibri"/>
              </a:rPr>
              <a:t>followers of Christ; it is the token of their </a:t>
            </a:r>
            <a:r>
              <a:rPr lang="en-US" sz="4400" dirty="0">
                <a:latin typeface="Calibri"/>
                <a:cs typeface="Calibri"/>
              </a:rPr>
              <a:t>connection with the courts above.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2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</a:t>
            </a:r>
            <a:r>
              <a:rPr lang="en-US" sz="3200" cap="small" spc="50" dirty="0">
                <a:latin typeface="Cambria"/>
                <a:cs typeface="Cambria"/>
              </a:rPr>
              <a:t>: </a:t>
            </a:r>
            <a:r>
              <a:rPr lang="en-US" sz="3200" i="1" cap="small" spc="-100" dirty="0">
                <a:latin typeface="Cambria"/>
                <a:cs typeface="Cambria"/>
              </a:rPr>
              <a:t>The Desire of </a:t>
            </a:r>
            <a:r>
              <a:rPr lang="en-US" sz="3200" i="1" cap="small" spc="-100" dirty="0" smtClean="0">
                <a:latin typeface="Cambria"/>
                <a:cs typeface="Cambria"/>
              </a:rPr>
              <a:t>Ages</a:t>
            </a:r>
            <a:r>
              <a:rPr lang="en-US" sz="3200" i="1" cap="small" spc="-100" dirty="0">
                <a:latin typeface="Cambria"/>
                <a:cs typeface="Cambria"/>
              </a:rPr>
              <a:t> </a:t>
            </a:r>
            <a:r>
              <a:rPr lang="en-US" sz="3200" i="1" cap="small" spc="-100" dirty="0" smtClean="0">
                <a:latin typeface="Cambria"/>
                <a:cs typeface="Cambria"/>
              </a:rPr>
              <a:t>301</a:t>
            </a:r>
            <a:r>
              <a:rPr lang="en-US" sz="3200" i="1" cap="small" spc="-100" dirty="0">
                <a:latin typeface="Cambria"/>
                <a:cs typeface="Cambria"/>
              </a:rPr>
              <a:t>.</a:t>
            </a:r>
            <a:r>
              <a:rPr lang="en-US" sz="3200" b="1" i="1" cap="small" spc="-100" dirty="0" smtClean="0">
                <a:latin typeface="Cambria"/>
                <a:cs typeface="Cambria"/>
              </a:rPr>
              <a:t> </a:t>
            </a:r>
            <a:endParaRPr lang="en-US" sz="3200" i="1" cap="small" spc="-10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44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b="1" spc="50" dirty="0">
                <a:latin typeface="Calibri"/>
                <a:cs typeface="Calibri"/>
              </a:rPr>
              <a:t>highest evidence of nobility </a:t>
            </a:r>
            <a:r>
              <a:rPr lang="en-US" sz="4400" dirty="0">
                <a:latin typeface="Calibri"/>
                <a:cs typeface="Calibri"/>
              </a:rPr>
              <a:t>in a </a:t>
            </a:r>
            <a:r>
              <a:rPr lang="en-US" sz="4400" spc="-100" dirty="0">
                <a:latin typeface="Calibri"/>
                <a:cs typeface="Calibri"/>
              </a:rPr>
              <a:t>Christian is self-control. He who under abuse or cruelty fails to maintain a calm and trustful spirit robs God of His right </a:t>
            </a:r>
            <a:r>
              <a:rPr lang="en-US" sz="4400" spc="-100" dirty="0" smtClean="0">
                <a:latin typeface="Calibri"/>
                <a:cs typeface="Calibri"/>
              </a:rPr>
              <a:t>  to </a:t>
            </a:r>
            <a:r>
              <a:rPr lang="en-US" sz="4400" spc="-100" dirty="0">
                <a:latin typeface="Calibri"/>
                <a:cs typeface="Calibri"/>
              </a:rPr>
              <a:t>reveal in him His own perfection of </a:t>
            </a:r>
            <a:r>
              <a:rPr lang="en-US" sz="4400" dirty="0">
                <a:latin typeface="Calibri"/>
                <a:cs typeface="Calibri"/>
              </a:rPr>
              <a:t>character.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4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Meekness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12776"/>
            <a:ext cx="9144000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Meek </a:t>
            </a:r>
            <a:r>
              <a:rPr lang="en-US" sz="4400" b="1" spc="50" dirty="0" smtClean="0">
                <a:latin typeface="Calibri"/>
                <a:cs typeface="Calibri"/>
              </a:rPr>
              <a:t>Servants     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        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Sun</a:t>
            </a:r>
            <a:r>
              <a:rPr lang="en-US" sz="4400" i="1" dirty="0" smtClean="0">
                <a:latin typeface="Calibri"/>
                <a:cs typeface="Calibri"/>
              </a:rPr>
              <a:t>. Broken to Serve. </a:t>
            </a:r>
            <a:r>
              <a:rPr lang="en-US" sz="4400" i="1" dirty="0" err="1" smtClean="0">
                <a:latin typeface="Calibri"/>
                <a:cs typeface="Calibri"/>
              </a:rPr>
              <a:t>Eze</a:t>
            </a:r>
            <a:r>
              <a:rPr lang="en-US" sz="4400" i="1" dirty="0" smtClean="0">
                <a:latin typeface="Calibri"/>
                <a:cs typeface="Calibri"/>
              </a:rPr>
              <a:t>. 24:24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spc="-150" dirty="0" smtClean="0">
                <a:latin typeface="Calibri"/>
                <a:cs typeface="Calibri"/>
              </a:rPr>
              <a:t>b. </a:t>
            </a:r>
            <a:r>
              <a:rPr lang="en-US" sz="4400" i="1" u="sng" spc="-150" dirty="0" smtClean="0">
                <a:latin typeface="Calibri"/>
                <a:cs typeface="Calibri"/>
              </a:rPr>
              <a:t>Mon</a:t>
            </a:r>
            <a:r>
              <a:rPr lang="en-US" sz="4400" i="1" spc="-150" dirty="0" smtClean="0">
                <a:latin typeface="Calibri"/>
                <a:cs typeface="Calibri"/>
              </a:rPr>
              <a:t>. Interceding Servant. </a:t>
            </a:r>
            <a:r>
              <a:rPr lang="en-US" sz="4400" i="1" spc="-150" dirty="0" err="1" smtClean="0">
                <a:latin typeface="Calibri"/>
                <a:cs typeface="Calibri"/>
              </a:rPr>
              <a:t>Exo</a:t>
            </a:r>
            <a:r>
              <a:rPr lang="en-US" sz="4400" i="1" spc="-150" dirty="0" smtClean="0">
                <a:latin typeface="Calibri"/>
                <a:cs typeface="Calibri"/>
              </a:rPr>
              <a:t>. 32:12</a:t>
            </a:r>
            <a:endParaRPr lang="en-US" sz="4400" i="1" spc="-15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b="1" spc="50" dirty="0" smtClean="0">
                <a:latin typeface="Calibri"/>
                <a:cs typeface="Calibri"/>
              </a:rPr>
              <a:t>Jesus’</a:t>
            </a:r>
            <a:r>
              <a:rPr lang="en-US" sz="4400" dirty="0" smtClean="0">
                <a:latin typeface="Calibri"/>
                <a:cs typeface="Calibri"/>
              </a:rPr>
              <a:t> Example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</a:t>
            </a:r>
            <a:endParaRPr lang="en-US" sz="440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	a. </a:t>
            </a:r>
            <a:r>
              <a:rPr lang="en-US" sz="4400" i="1" u="sng" dirty="0" smtClean="0">
                <a:latin typeface="Calibri"/>
                <a:cs typeface="Calibri"/>
              </a:rPr>
              <a:t>Tue</a:t>
            </a:r>
            <a:r>
              <a:rPr lang="en-US" sz="4400" i="1" dirty="0" smtClean="0">
                <a:latin typeface="Calibri"/>
                <a:cs typeface="Calibri"/>
              </a:rPr>
              <a:t>. Love Enemies. Matt. 5:45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 A Close Mouth. Matt. 11:29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Source </a:t>
            </a:r>
            <a:r>
              <a:rPr lang="en-US" sz="4400" dirty="0" smtClean="0">
                <a:latin typeface="Calibri"/>
                <a:cs typeface="Calibri"/>
              </a:rPr>
              <a:t>of Meekness                     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i="1" u="sng" dirty="0" smtClean="0">
                <a:latin typeface="Calibri"/>
                <a:cs typeface="Calibri"/>
              </a:rPr>
              <a:t>Thu</a:t>
            </a:r>
            <a:r>
              <a:rPr lang="en-US" sz="4400" i="1" dirty="0" smtClean="0">
                <a:latin typeface="Calibri"/>
                <a:cs typeface="Calibri"/>
              </a:rPr>
              <a:t>. Our Rock and Refuge. Ps. 62:2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Meekness 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03 Sep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6115" y="6484"/>
            <a:ext cx="7417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4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9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10 Meekness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11</a:t>
            </a:r>
            <a:r>
              <a:rPr lang="en-US" sz="3000" spc="50" dirty="0" smtClean="0">
                <a:latin typeface="Calibri"/>
                <a:cs typeface="Calibri"/>
              </a:rPr>
              <a:t>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5626" y="7233"/>
            <a:ext cx="7418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Lesson 10,  September 3,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0768"/>
            <a:ext cx="9144000" cy="178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Meekness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in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</a:t>
            </a:r>
          </a:p>
          <a:p>
            <a:pPr algn="ctr">
              <a:lnSpc>
                <a:spcPct val="80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Crucible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4" name="Picture 3" descr="L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7" y="3161124"/>
            <a:ext cx="8714066" cy="3686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21354" y="7233"/>
            <a:ext cx="74226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Meekness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46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Matthew 5: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5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“Blessed are the </a:t>
            </a:r>
            <a:r>
              <a:rPr lang="en-US" sz="4400" u="sng" dirty="0" smtClean="0">
                <a:latin typeface="Calibri"/>
                <a:ea typeface="Helvetica CY" charset="0"/>
                <a:cs typeface="Calibri"/>
              </a:rPr>
              <a:t>meek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, for they       shall inherit the earth.”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“God </a:t>
            </a:r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blesses those who are </a:t>
            </a:r>
            <a:r>
              <a:rPr lang="en-US" sz="4400" u="sng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humble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, for </a:t>
            </a:r>
            <a:r>
              <a:rPr lang="en-US" sz="4400" dirty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they will inherit the whole 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earth” (NLT).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“</a:t>
            </a:r>
            <a:r>
              <a:rPr lang="en-US" sz="4400" u="sng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gentle</a:t>
            </a: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ea typeface="Helvetica CY" charset="0"/>
                <a:cs typeface="Calibri"/>
              </a:rPr>
              <a:t>” (NASB).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535178"/>
            <a:ext cx="9144000" cy="383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sz="4400" dirty="0" smtClean="0">
                <a:latin typeface="Calibri"/>
                <a:cs typeface="Calibri"/>
              </a:rPr>
              <a:t>(1) Meekness: “enduring injury with patience and without resentment.”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	(a)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word meek </a:t>
            </a:r>
            <a:r>
              <a:rPr lang="en-US" sz="4400" dirty="0" smtClean="0">
                <a:latin typeface="Calibri"/>
                <a:cs typeface="Calibri"/>
              </a:rPr>
              <a:t>is not used 	much in the Bible.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(b) It’s hardly a trait well respected 	in cultures today.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5" y="11212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Meekness 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27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434772"/>
            <a:ext cx="9144000" cy="44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dirty="0">
                <a:latin typeface="Calibri"/>
                <a:cs typeface="Calibri"/>
              </a:rPr>
              <a:t>2) </a:t>
            </a:r>
            <a:r>
              <a:rPr lang="en-US" sz="4400" dirty="0" smtClean="0">
                <a:latin typeface="Calibri"/>
                <a:cs typeface="Calibri"/>
              </a:rPr>
              <a:t>Meekness is </a:t>
            </a:r>
            <a:r>
              <a:rPr lang="en-US" sz="4400" dirty="0">
                <a:latin typeface="Calibri"/>
                <a:cs typeface="Calibri"/>
              </a:rPr>
              <a:t>one of the most powerful characteristics of Jesus and His </a:t>
            </a:r>
            <a:r>
              <a:rPr lang="en-US" sz="4400" dirty="0" smtClean="0">
                <a:latin typeface="Calibri"/>
                <a:cs typeface="Calibri"/>
              </a:rPr>
              <a:t>followers.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(a) It’s </a:t>
            </a:r>
            <a:r>
              <a:rPr lang="en-US" sz="4400" dirty="0">
                <a:latin typeface="Calibri"/>
                <a:cs typeface="Calibri"/>
              </a:rPr>
              <a:t>not an end in </a:t>
            </a:r>
            <a:r>
              <a:rPr lang="en-US" sz="4400" dirty="0" smtClean="0">
                <a:latin typeface="Calibri"/>
                <a:cs typeface="Calibri"/>
              </a:rPr>
              <a:t>itself.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(b) A </a:t>
            </a:r>
            <a:r>
              <a:rPr lang="en-US" sz="4400" dirty="0">
                <a:latin typeface="Calibri"/>
                <a:cs typeface="Calibri"/>
              </a:rPr>
              <a:t>powerful weapon </a:t>
            </a:r>
            <a:r>
              <a:rPr lang="en-US" sz="4400" dirty="0" smtClean="0">
                <a:latin typeface="Calibri"/>
                <a:cs typeface="Calibri"/>
              </a:rPr>
              <a:t>of those     	in a crucible.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(c) Powerful </a:t>
            </a:r>
            <a:r>
              <a:rPr lang="en-US" sz="4400" dirty="0">
                <a:latin typeface="Calibri"/>
                <a:cs typeface="Calibri"/>
              </a:rPr>
              <a:t>witnesses for God.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5" y="11212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Meekness 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27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4162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28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“Broken Bread and Poured-Out Wine”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</a:pPr>
            <a:r>
              <a:rPr lang="en-US" sz="4400" dirty="0" smtClean="0">
                <a:latin typeface="Calibri"/>
                <a:cs typeface="Calibri"/>
              </a:rPr>
              <a:t>(1) </a:t>
            </a:r>
            <a:r>
              <a:rPr lang="en-US" sz="4400" u="sng" dirty="0" smtClean="0">
                <a:latin typeface="Calibri"/>
                <a:cs typeface="Calibri"/>
              </a:rPr>
              <a:t>Meaning</a:t>
            </a:r>
            <a:r>
              <a:rPr lang="en-US" sz="4400" dirty="0" smtClean="0">
                <a:latin typeface="Calibri"/>
                <a:cs typeface="Calibri"/>
              </a:rPr>
              <a:t>: people </a:t>
            </a:r>
            <a:r>
              <a:rPr lang="en-US" sz="4400" dirty="0">
                <a:latin typeface="Calibri"/>
                <a:cs typeface="Calibri"/>
              </a:rPr>
              <a:t>who were “broken” to serve others</a:t>
            </a:r>
            <a:r>
              <a:rPr lang="en-US" sz="4400" dirty="0" smtClean="0">
                <a:latin typeface="Calibri"/>
                <a:cs typeface="Calibri"/>
              </a:rPr>
              <a:t>. Examples</a:t>
            </a:r>
            <a:r>
              <a:rPr lang="en-US" sz="4400" dirty="0" smtClean="0">
                <a:latin typeface="Calibri"/>
                <a:cs typeface="Calibri"/>
              </a:rPr>
              <a:t>—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804863" algn="l"/>
              </a:tabLst>
            </a:pPr>
            <a:r>
              <a:rPr lang="en-US" sz="4400" dirty="0" smtClean="0">
                <a:latin typeface="Calibri"/>
                <a:cs typeface="Calibri"/>
              </a:rPr>
              <a:t>	(</a:t>
            </a:r>
            <a:r>
              <a:rPr lang="en-US" sz="4400" dirty="0" smtClean="0">
                <a:latin typeface="Calibri"/>
                <a:cs typeface="Calibri"/>
              </a:rPr>
              <a:t>a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i="1" dirty="0">
                <a:latin typeface="Calibri"/>
                <a:cs typeface="Calibri"/>
              </a:rPr>
              <a:t>Moses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Unending </a:t>
            </a:r>
            <a:r>
              <a:rPr lang="en-US" sz="4400" dirty="0">
                <a:latin typeface="Calibri"/>
                <a:cs typeface="Calibri"/>
              </a:rPr>
              <a:t>waves of </a:t>
            </a:r>
            <a:r>
              <a:rPr lang="en-US" sz="4400" dirty="0" smtClean="0">
                <a:latin typeface="Calibri"/>
                <a:cs typeface="Calibri"/>
              </a:rPr>
              <a:t>	gossip </a:t>
            </a:r>
            <a:r>
              <a:rPr lang="en-US" sz="4400" dirty="0">
                <a:latin typeface="Calibri"/>
                <a:cs typeface="Calibri"/>
              </a:rPr>
              <a:t>and </a:t>
            </a:r>
            <a:r>
              <a:rPr lang="en-US" sz="4400" dirty="0" smtClean="0">
                <a:latin typeface="Calibri"/>
                <a:cs typeface="Calibri"/>
              </a:rPr>
              <a:t>criticism.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(b) </a:t>
            </a:r>
            <a:r>
              <a:rPr lang="en-US" sz="4400" i="1" dirty="0" smtClean="0">
                <a:latin typeface="Calibri"/>
                <a:cs typeface="Calibri"/>
              </a:rPr>
              <a:t>Joseph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Betrayal, imprisonment.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804863" algn="l"/>
              </a:tabLst>
            </a:pPr>
            <a:r>
              <a:rPr lang="en-US" sz="4400" dirty="0">
                <a:latin typeface="Calibri"/>
                <a:cs typeface="Calibri"/>
              </a:rPr>
              <a:t>God permitted </a:t>
            </a: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in order that His people’s lives could become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theaters of His grace and care</a:t>
            </a:r>
            <a:r>
              <a:rPr lang="en-US" sz="4400" dirty="0">
                <a:latin typeface="Calibri"/>
                <a:cs typeface="Calibri"/>
              </a:rPr>
              <a:t>, not only for themselves but also for </a:t>
            </a:r>
            <a:r>
              <a:rPr lang="en-US" sz="4400" dirty="0" smtClean="0">
                <a:latin typeface="Calibri"/>
                <a:cs typeface="Calibri"/>
              </a:rPr>
              <a:t>others. 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2.3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•22.3Q-Preview.potx</Template>
  <TotalTime>10695</TotalTime>
  <Words>3288</Words>
  <Application>Microsoft Macintosh PowerPoint</Application>
  <PresentationFormat>On-screen Show (4:3)</PresentationFormat>
  <Paragraphs>213</Paragraphs>
  <Slides>29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•22.3Q-Preview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399</cp:revision>
  <dcterms:created xsi:type="dcterms:W3CDTF">2021-07-03T11:23:54Z</dcterms:created>
  <dcterms:modified xsi:type="dcterms:W3CDTF">2022-08-29T10:13:42Z</dcterms:modified>
</cp:coreProperties>
</file>