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57" r:id="rId3"/>
    <p:sldId id="424" r:id="rId4"/>
    <p:sldId id="381" r:id="rId5"/>
    <p:sldId id="265" r:id="rId6"/>
    <p:sldId id="268" r:id="rId7"/>
    <p:sldId id="458" r:id="rId8"/>
    <p:sldId id="438" r:id="rId9"/>
    <p:sldId id="460" r:id="rId10"/>
    <p:sldId id="461" r:id="rId11"/>
    <p:sldId id="462" r:id="rId12"/>
    <p:sldId id="463" r:id="rId13"/>
    <p:sldId id="464" r:id="rId14"/>
    <p:sldId id="465" r:id="rId15"/>
    <p:sldId id="442" r:id="rId16"/>
    <p:sldId id="466" r:id="rId17"/>
    <p:sldId id="446" r:id="rId18"/>
    <p:sldId id="467" r:id="rId19"/>
    <p:sldId id="468" r:id="rId20"/>
    <p:sldId id="469" r:id="rId21"/>
    <p:sldId id="450" r:id="rId22"/>
    <p:sldId id="472" r:id="rId23"/>
    <p:sldId id="473" r:id="rId24"/>
    <p:sldId id="474" r:id="rId25"/>
    <p:sldId id="475" r:id="rId26"/>
    <p:sldId id="476" r:id="rId27"/>
    <p:sldId id="477" r:id="rId28"/>
    <p:sldId id="479" r:id="rId29"/>
    <p:sldId id="437" r:id="rId30"/>
    <p:sldId id="35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388" autoAdjust="0"/>
    <p:restoredTop sz="69684" autoAdjust="0"/>
  </p:normalViewPr>
  <p:slideViewPr>
    <p:cSldViewPr>
      <p:cViewPr varScale="1">
        <p:scale>
          <a:sx n="52" d="100"/>
          <a:sy n="52" d="100"/>
        </p:scale>
        <p:origin x="-100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katotohanan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magpapalaya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(Juan 8:32 FSV).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naghihintay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pag-isipan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Makapagpopokus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hinihintay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makapagpopokus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hawak-hawak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‘yon.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nagtitiwala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makapagtitiwala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gagawin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gaanuman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paniwalaan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masakit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ayong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pakahulugan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matiyagang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maghintay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b="0" i="1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 37:7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)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nagmumula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Hebreong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isalin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masaktang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mabuti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,”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alugin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,”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manginig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masugatan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,” “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malungkot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 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matutuhan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minsan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pinakadiwa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kahulugan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5.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Sa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noong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mahihina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pa,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Cristo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namatay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Rom. 5:6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dumating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ganap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kapanahunan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isinugo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ipinanganak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babae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ipinanganak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ilalim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kautusan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Galacia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4:4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Naparito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eksaktong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Dahilang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mahahalagang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mararanasan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mulingipokus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pansin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pabalik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mismo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Pangalawa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nagpapahintulot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makabuo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malinaw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motibo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ninanais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1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Pangatlo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pagtitiyaga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—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tibay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Pang-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apat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nagbubukas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pintuan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mapalago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mararaming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espirituwal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kalakasan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pagtitiwala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Panglima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nagpapahintulot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piraso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palaisipan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larawan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Pang-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anim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malalaman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kaya,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matututo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May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bang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maghintay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Martes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Setyembre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6. Si David,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Pakay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Pag-aaral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Paghihintay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“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Kaya’t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kinuha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Samuel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sungay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langis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binuhusan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siya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... At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Espiritu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Panginoon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dumating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may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kapangyarihan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kay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David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mula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araw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na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iyon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” (</a:t>
            </a:r>
            <a:r>
              <a:rPr lang="en-US" sz="1200" i="1" dirty="0" smtClean="0">
                <a:solidFill>
                  <a:prstClr val="black"/>
                </a:solidFill>
                <a:latin typeface="HelveticaNeue"/>
              </a:rPr>
              <a:t>1 Samuel 16:13</a:t>
            </a:r>
            <a:r>
              <a:rPr lang="en-US" sz="1200" i="0" dirty="0" smtClean="0">
                <a:solidFill>
                  <a:prstClr val="black"/>
                </a:solidFill>
                <a:latin typeface="HelveticaNeue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David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isulong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kapalarang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ibinigay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katunayan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lumilitaw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kataliwas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Nang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nagsisikap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Saul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David,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tumatanggi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David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patayin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Saul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bumangon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pagkakataon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Samuel 26:7–11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Tumitingin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HelveticaNeue"/>
              </a:rPr>
              <a:t>kabuuan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daan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Davis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tungo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trono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,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marahil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ay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mabubuod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natin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ito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isang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maiksing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pananalita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—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huwag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sunggaban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hindi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pa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naibibigay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aseline="0" dirty="0" err="1" smtClean="0">
                <a:solidFill>
                  <a:prstClr val="black"/>
                </a:solidFill>
                <a:latin typeface="HelveticaNeue"/>
              </a:rPr>
              <a:t>Diyos</a:t>
            </a:r>
            <a:r>
              <a:rPr lang="en-US" sz="1200" baseline="0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mgaregalo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pinakamabuting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tanggapin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kamay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napakahabang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8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Si Elias,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Ang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Problema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ng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latin typeface="HelveticaNeue"/>
              </a:rPr>
              <a:t>Pagmamadali</a:t>
            </a:r>
            <a:r>
              <a:rPr lang="en-US" sz="1200" b="1" dirty="0" smtClean="0">
                <a:solidFill>
                  <a:prstClr val="black"/>
                </a:solidFill>
                <a:latin typeface="HelveticaNeue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“ ‘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ginagawa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rito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Elias?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19:9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tuktok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Bundok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Carmel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natapos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Bumaba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langit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kinilala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bulaang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propeta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pinagpapatay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Naipagtanggol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nakarinig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tumakot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mamatay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Naglalarawan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kuwentong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nagmadali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napakadaling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masumpungan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lugar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Sa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Elias,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takot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mapuspos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magmadaling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pumunta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nagnanais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hinding-hindi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naipanganak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pang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nagtutulak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magmadali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palabas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panukla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Nagmamadali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Palabas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Kalooban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Bakit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0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Genesis 16:1–3.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Sarai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at Abram.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Kakulangan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Bilang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20:10–12.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Si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Moises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u="sng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Hukom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14:1–3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Si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Samson.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Silakbo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damdamin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Mateo 20:20,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21.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Ina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Santiago at Juan.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Ambisyon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Lucas 9:52–56. Santiago at Juan.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Mapaghiganti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9:1.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Si Saul.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Ipinapalagay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kasigasigan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Kasama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="1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</a:t>
            </a:r>
            <a:endParaRPr lang="en-US" i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tinatablan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panganib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paunlarin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nagtitiwalang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kabutihan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alam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iniibig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nagnanais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pinakamabuti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awtomatikong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nangyayari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kaloob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nangangailangang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mapaunlad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naalagaan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maingat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binabantayan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8.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Natututuhang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Magpakaligaya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“Sa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magpakaligaya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ibibigay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37:4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Isiping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makukuha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pagkuha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ninanais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nakasalalay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pagkakaroon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nagpapakaligaya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Kaya,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sabihin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magpakaligaya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”?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Payo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David.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konteksto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37:4 ay,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marahil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medyo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kagulat-gulat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Nagsusulat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David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napapalibutan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lumalaban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natural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madalas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ipagtanggol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naiiba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David.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37:1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mabalisa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masasama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managhili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masama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!” ¶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37:5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Ipagkatiwala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lakad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magtiwala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siya'y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gagawa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37:7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Ikaw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manahimik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matiyaga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maghintay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mabalisa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gumiginhawa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lakad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nagsasagawa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masamang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pakana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 ¶ 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37:8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Iwasan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pagkagalit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poot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talikdan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maghimutok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ito'y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maghahatid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Pansinin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: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huwag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mabalisa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maghimutok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tatlong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beses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inuulit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natututuhang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magpakaligaya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mamuhay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katayuan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sakdal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makaliligalig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kapayapaan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naririto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gumagawa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Makapagpupuri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makakangiti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maiisahan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ninuman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matututuhang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gawin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tatanggapin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inaasam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puso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tatanggapin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ninanais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ibigay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maibiging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pinakakapakipakinabang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kaharian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Biyernes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9.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Karagdagang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Isipan</a:t>
            </a:r>
            <a:r>
              <a:rPr lang="en-US" b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panukala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humingi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gumawa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maraming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madaramang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matutong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magtiis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mangyari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nakapokus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persona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nagtitiwalang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kumikilos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Siya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Mawawalan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magmamadaling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unahan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makikinabang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malaki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pagpapanatili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saloobin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pagtitiwala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lugod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Kanya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“Hindi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nasisiyahan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naghihimutok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nababalisa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papalayo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bisig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Jesus. Mas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higit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pangangailangan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pinagsamang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tahimik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pagbabantay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iisip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malibang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mayroon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pagkadama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tamang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tumitingin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loob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palatandaang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nababagay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pagkakataon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hindi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damdamin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sz="1200" spc="0" dirty="0" smtClean="0">
                <a:latin typeface="Arial"/>
                <a:cs typeface="Arial"/>
              </a:rPr>
              <a:t>—</a:t>
            </a:r>
            <a:r>
              <a:rPr lang="en-US" sz="1200" i="1" spc="0" dirty="0" smtClean="0">
                <a:latin typeface="Arial"/>
                <a:cs typeface="Arial"/>
              </a:rPr>
              <a:t>Selected Message</a:t>
            </a:r>
            <a:r>
              <a:rPr lang="en-US" sz="1200" spc="0" dirty="0" smtClean="0">
                <a:latin typeface="Arial"/>
                <a:cs typeface="Arial"/>
              </a:rPr>
              <a:t>s 2.242.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Balangkas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Pagtuturo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Naghihintay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Pagtitiis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Roma 15:5;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b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Lunes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Sa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Panahon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Roma 5:6.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Tugon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a.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Martes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Si David.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1 Samuel 24:10; </a:t>
            </a:r>
            <a:r>
              <a:rPr lang="en-US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b.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Miyerkules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Si 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Elias. 1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Hari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19:3, 4.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Matuwa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Huwebes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Nagtitiwala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Awit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34:7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kung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paano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bagaman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nagpapahiwatig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gayunma’y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napapaharap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pag-asa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pagtataksil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pagkabigo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pagkapahamak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kawalan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katarungan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pagmamalabis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¶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tumitingin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ito’y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dapat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laging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nakikita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yung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hinaharap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naihahambing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likuran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Krus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paghihirap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1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Cristo)</a:t>
            </a:r>
            <a:r>
              <a:rPr lang="en-US" b="0" i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baseline="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Panlabing-isang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Naghihintay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Habang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Subalit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bunga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Espiritu ay...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pagtitiyaga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err="1" smtClean="0">
                <a:latin typeface="Arial" charset="0"/>
                <a:ea typeface="ＭＳ Ｐゴシック" charset="0"/>
                <a:cs typeface="ＭＳ Ｐゴシック" charset="0"/>
              </a:rPr>
              <a:t>Galacia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5:22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ABTAG 2000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¶ “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pagpapahinuhod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” (ABTAG1978), “</a:t>
            </a:r>
            <a:r>
              <a:rPr lang="en-US" i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pagtitiis</a:t>
            </a:r>
            <a:r>
              <a:rPr lang="en-US" i="0" dirty="0" smtClean="0">
                <a:latin typeface="Arial" charset="0"/>
                <a:ea typeface="ＭＳ Ｐゴシック" charset="0"/>
                <a:cs typeface="ＭＳ Ｐゴシック" charset="0"/>
              </a:rPr>
              <a:t>” (SND).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Sabbath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Hapon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3.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pagtitiyaga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palatandaan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mas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dakila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isang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mahalaga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karakter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Hindi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kataka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-taka, kung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gayon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nagsasabi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paunlarin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 ¶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Titingnan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maaaring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likod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ilan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pinakanakayayamot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lahat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: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pahirap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paghihintay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Linggo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Setyembre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4.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Pagtitiis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Sapagka’t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anomang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isinulat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nangasulat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ikatututo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pamamagitan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pagaliw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kasulatan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mangagkaroon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pagasa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Loobin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Dios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paggiliw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kayo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magkaisa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pagiisip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isa’t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ayon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Cristo Jesus” (</a:t>
            </a:r>
            <a:r>
              <a:rPr lang="en-US" b="0" i="1" dirty="0" smtClean="0">
                <a:latin typeface="Arial" charset="0"/>
                <a:ea typeface="ＭＳ Ｐゴシック" charset="0"/>
                <a:cs typeface="ＭＳ Ｐゴシック" charset="0"/>
              </a:rPr>
              <a:t>Roma 15:4, 5</a:t>
            </a:r>
            <a:r>
              <a:rPr lang="en-US" b="0" i="0" dirty="0" smtClean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Normal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tayo’y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mainipin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tungkol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bagay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talagang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naipangako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wala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pa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dahil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bihira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makuha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gusto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nangangahulugan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madalas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tayong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naitadhana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iritasyon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="0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pagkainip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¶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kalagayang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ito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, halos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imposibleng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mapanatili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kapayapaan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pagtitiwala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ver A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2"/>
            <a:ext cx="810893" cy="110486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1819119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114519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12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Cambria"/>
                <a:cs typeface="Cambria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Cambria"/>
              <a:cs typeface="Cambria"/>
            </a:endParaRPr>
          </a:p>
          <a:p>
            <a:pPr algn="ctr">
              <a:lnSpc>
                <a:spcPct val="90000"/>
              </a:lnSpc>
            </a:pPr>
            <a:r>
              <a:rPr lang="en-US" sz="3600" dirty="0" smtClean="0">
                <a:latin typeface="Cambria"/>
                <a:cs typeface="Cambria"/>
              </a:rPr>
              <a:t>Jul • Aug </a:t>
            </a:r>
            <a:r>
              <a:rPr lang="en-US" sz="3600" dirty="0">
                <a:latin typeface="Cambria"/>
                <a:cs typeface="Cambria"/>
              </a:rPr>
              <a:t>• </a:t>
            </a:r>
            <a:r>
              <a:rPr lang="en-US" sz="3600" dirty="0" smtClean="0">
                <a:latin typeface="Cambria"/>
                <a:cs typeface="Cambria"/>
              </a:rPr>
              <a:t>Sep 2022</a:t>
            </a:r>
            <a:endParaRPr lang="en-US" sz="3600" dirty="0">
              <a:latin typeface="Cambria"/>
              <a:cs typeface="Cambria"/>
            </a:endParaRPr>
          </a:p>
        </p:txBody>
      </p:sp>
      <p:pic>
        <p:nvPicPr>
          <p:cNvPr id="15" name="Picture 14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556792"/>
            <a:ext cx="1224136" cy="15301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466591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200" dirty="0" smtClean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mbria"/>
                <a:cs typeface="Cambria"/>
              </a:rPr>
              <a:t>Teacher’s Preview</a:t>
            </a:r>
            <a:endParaRPr lang="en-US" sz="5400" b="1" cap="small" spc="200" dirty="0">
              <a:ln>
                <a:solidFill>
                  <a:schemeClr val="tx1"/>
                </a:solidFill>
              </a:ln>
              <a:solidFill>
                <a:srgbClr val="C80000"/>
              </a:solidFill>
              <a:effectLst>
                <a:glow rad="38100">
                  <a:schemeClr val="tx1">
                    <a:alpha val="25000"/>
                  </a:schemeClr>
                </a:glow>
              </a:effectLst>
              <a:latin typeface="Cambria"/>
              <a:cs typeface="Cambria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6021288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Calibri"/>
                <a:cs typeface="Calibri"/>
              </a:rPr>
              <a:t>powerpoint</a:t>
            </a:r>
            <a:r>
              <a:rPr lang="en-US" sz="2800" dirty="0">
                <a:latin typeface="Calibri"/>
                <a:cs typeface="Calibri"/>
              </a:rPr>
              <a:t> presentation designed by </a:t>
            </a:r>
            <a:r>
              <a:rPr lang="en-US" sz="2800" dirty="0" err="1">
                <a:latin typeface="Calibri"/>
                <a:cs typeface="Calibri"/>
              </a:rPr>
              <a:t>claro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ruiz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vicente</a:t>
            </a:r>
            <a:endParaRPr lang="en-US"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September 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God of </a:t>
            </a:r>
            <a:r>
              <a:rPr lang="en-US" sz="3200" b="1" cap="small" spc="50" dirty="0" smtClean="0">
                <a:latin typeface="Cambria"/>
                <a:cs typeface="Cambria"/>
              </a:rPr>
              <a:t>Patience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While we wait, we can concentrate </a:t>
            </a:r>
            <a:r>
              <a:rPr lang="en-US" sz="4400" dirty="0" smtClean="0">
                <a:latin typeface="Calibri"/>
                <a:cs typeface="Calibri"/>
              </a:rPr>
              <a:t>   on </a:t>
            </a:r>
            <a:r>
              <a:rPr lang="en-US" sz="4400" dirty="0">
                <a:latin typeface="Calibri"/>
                <a:cs typeface="Calibri"/>
              </a:rPr>
              <a:t>one of two things. We can </a:t>
            </a:r>
            <a:r>
              <a:rPr lang="en-US" sz="4400" u="sng" dirty="0">
                <a:latin typeface="Calibri"/>
                <a:cs typeface="Calibri"/>
              </a:rPr>
              <a:t>focus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   on </a:t>
            </a:r>
            <a:r>
              <a:rPr lang="en-US" sz="4400" dirty="0">
                <a:latin typeface="Calibri"/>
                <a:cs typeface="Calibri"/>
              </a:rPr>
              <a:t>the </a:t>
            </a:r>
            <a:r>
              <a:rPr lang="en-US" sz="4400" u="sng" dirty="0">
                <a:latin typeface="Calibri"/>
                <a:cs typeface="Calibri"/>
              </a:rPr>
              <a:t>things</a:t>
            </a:r>
            <a:r>
              <a:rPr lang="en-US" sz="4400" dirty="0">
                <a:latin typeface="Calibri"/>
                <a:cs typeface="Calibri"/>
              </a:rPr>
              <a:t> that we are </a:t>
            </a:r>
            <a:r>
              <a:rPr lang="en-US" sz="4400" u="sng" dirty="0">
                <a:latin typeface="Calibri"/>
                <a:cs typeface="Calibri"/>
              </a:rPr>
              <a:t>waiting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for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u="sng" dirty="0">
                <a:latin typeface="Calibri"/>
                <a:cs typeface="Calibri"/>
              </a:rPr>
              <a:t>or</a:t>
            </a:r>
            <a:r>
              <a:rPr lang="en-US" sz="4400" dirty="0">
                <a:latin typeface="Calibri"/>
                <a:cs typeface="Calibri"/>
              </a:rPr>
              <a:t> we can focus on </a:t>
            </a:r>
            <a:r>
              <a:rPr lang="en-US" sz="4400" u="sng" dirty="0">
                <a:latin typeface="Calibri"/>
                <a:cs typeface="Calibri"/>
              </a:rPr>
              <a:t>the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One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who </a:t>
            </a:r>
            <a:r>
              <a:rPr lang="en-US" sz="4400" u="sng" dirty="0" smtClean="0">
                <a:latin typeface="Calibri"/>
                <a:cs typeface="Calibri"/>
              </a:rPr>
              <a:t>   holds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those things in His hands. </a:t>
            </a:r>
            <a:endParaRPr lang="en-US" sz="4400" dirty="0" smtClean="0"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If </a:t>
            </a:r>
            <a:r>
              <a:rPr lang="en-US" sz="4400" dirty="0">
                <a:latin typeface="Calibri"/>
                <a:cs typeface="Calibri"/>
              </a:rPr>
              <a:t>we trust the </a:t>
            </a:r>
            <a:r>
              <a:rPr lang="en-US" sz="4400" b="1" spc="100" dirty="0">
                <a:latin typeface="Calibri"/>
                <a:cs typeface="Calibri"/>
              </a:rPr>
              <a:t>Lord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then </a:t>
            </a:r>
            <a:r>
              <a:rPr lang="en-US" sz="4400" dirty="0">
                <a:latin typeface="Calibri"/>
                <a:cs typeface="Calibri"/>
              </a:rPr>
              <a:t>we can </a:t>
            </a:r>
            <a:r>
              <a:rPr lang="en-US" sz="4400" dirty="0" smtClean="0">
                <a:latin typeface="Calibri"/>
                <a:cs typeface="Calibri"/>
              </a:rPr>
              <a:t>   trust </a:t>
            </a:r>
            <a:r>
              <a:rPr lang="en-US" sz="4400" dirty="0">
                <a:latin typeface="Calibri"/>
                <a:cs typeface="Calibri"/>
              </a:rPr>
              <a:t>that He will </a:t>
            </a:r>
            <a:r>
              <a:rPr lang="en-US" sz="4400" u="sng" dirty="0">
                <a:latin typeface="Calibri"/>
                <a:cs typeface="Calibri"/>
              </a:rPr>
              <a:t>do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what’s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best</a:t>
            </a:r>
            <a:r>
              <a:rPr lang="en-US" sz="4400" dirty="0">
                <a:latin typeface="Calibri"/>
                <a:cs typeface="Calibri"/>
              </a:rPr>
              <a:t> for </a:t>
            </a:r>
            <a:r>
              <a:rPr lang="en-US" sz="4400" dirty="0" smtClean="0">
                <a:latin typeface="Calibri"/>
                <a:cs typeface="Calibri"/>
              </a:rPr>
              <a:t>   us </a:t>
            </a:r>
            <a:r>
              <a:rPr lang="en-US" sz="4400" u="sng" dirty="0">
                <a:latin typeface="Calibri"/>
                <a:cs typeface="Calibri"/>
              </a:rPr>
              <a:t>when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it’s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best</a:t>
            </a:r>
            <a:r>
              <a:rPr lang="en-US" sz="4400" dirty="0">
                <a:latin typeface="Calibri"/>
                <a:cs typeface="Calibri"/>
              </a:rPr>
              <a:t> for us, no matter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spc="-50" dirty="0" smtClean="0">
                <a:latin typeface="Calibri"/>
                <a:cs typeface="Calibri"/>
              </a:rPr>
              <a:t>how </a:t>
            </a:r>
            <a:r>
              <a:rPr lang="en-US" sz="4400" spc="-50" dirty="0">
                <a:latin typeface="Calibri"/>
                <a:cs typeface="Calibri"/>
              </a:rPr>
              <a:t>hard it is sometimes to believe it.</a:t>
            </a:r>
          </a:p>
        </p:txBody>
      </p:sp>
    </p:spTree>
    <p:extLst>
      <p:ext uri="{BB962C8B-B14F-4D97-AF65-F5344CB8AC3E}">
        <p14:creationId xmlns:p14="http://schemas.microsoft.com/office/powerpoint/2010/main" val="8270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16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Waiting is painful by definition. In Hebrew, one of the words for “wait patiently” (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Ps. 37:</a:t>
            </a:r>
            <a:r>
              <a:rPr lang="en-US" sz="4400" i="1" dirty="0" smtClean="0">
                <a:solidFill>
                  <a:schemeClr val="bg1"/>
                </a:solidFill>
                <a:latin typeface="Calibri"/>
                <a:cs typeface="Calibri"/>
              </a:rPr>
              <a:t>7 </a:t>
            </a:r>
            <a:r>
              <a:rPr lang="en-US" sz="4400" i="1" dirty="0">
                <a:solidFill>
                  <a:schemeClr val="bg1"/>
                </a:solidFill>
                <a:latin typeface="Calibri"/>
                <a:cs typeface="Calibri"/>
              </a:rPr>
              <a:t>NKJV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) comes from a Hebrew word that can be translated “to be much pained,” “to shake,” “to tremble,” “to be wounded,” “to be sorrowful.” </a:t>
            </a:r>
            <a:r>
              <a:rPr lang="en-US" sz="4400" dirty="0">
                <a:latin typeface="Calibri"/>
                <a:cs typeface="Calibri"/>
              </a:rPr>
              <a:t>Learning patience is not easy; sometimes it’s the very essence of what it means to be in the crucible.</a:t>
            </a:r>
            <a:endParaRPr lang="en-US" sz="4400" spc="-100" dirty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September 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God of </a:t>
            </a:r>
            <a:r>
              <a:rPr lang="en-US" sz="3200" b="1" cap="small" spc="50" dirty="0" smtClean="0">
                <a:latin typeface="Cambria"/>
                <a:cs typeface="Cambria"/>
              </a:rPr>
              <a:t>Patience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16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Waiting is painful by definition. In Hebrew, one of the words for “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wait patiently</a:t>
            </a:r>
            <a:r>
              <a:rPr lang="en-US" sz="4400" dirty="0">
                <a:latin typeface="Calibri"/>
                <a:cs typeface="Calibri"/>
              </a:rPr>
              <a:t>” (</a:t>
            </a:r>
            <a:r>
              <a:rPr lang="en-US" sz="4400" i="1" dirty="0">
                <a:latin typeface="Calibri"/>
                <a:cs typeface="Calibri"/>
              </a:rPr>
              <a:t>Ps. 37:</a:t>
            </a:r>
            <a:r>
              <a:rPr lang="en-US" sz="4400" i="1" dirty="0" smtClean="0">
                <a:latin typeface="Calibri"/>
                <a:cs typeface="Calibri"/>
              </a:rPr>
              <a:t>7 </a:t>
            </a:r>
            <a:r>
              <a:rPr lang="en-US" sz="4400" i="1" dirty="0">
                <a:latin typeface="Calibri"/>
                <a:cs typeface="Calibri"/>
              </a:rPr>
              <a:t>NKJV</a:t>
            </a:r>
            <a:r>
              <a:rPr lang="en-US" sz="4400" dirty="0">
                <a:latin typeface="Calibri"/>
                <a:cs typeface="Calibri"/>
              </a:rPr>
              <a:t>) comes from a Hebrew word that can be translated “to be much </a:t>
            </a:r>
            <a:r>
              <a:rPr lang="en-US" sz="4400" u="sng" dirty="0">
                <a:latin typeface="Calibri"/>
                <a:cs typeface="Calibri"/>
              </a:rPr>
              <a:t>pained</a:t>
            </a:r>
            <a:r>
              <a:rPr lang="en-US" sz="4400" dirty="0">
                <a:latin typeface="Calibri"/>
                <a:cs typeface="Calibri"/>
              </a:rPr>
              <a:t>,” “to </a:t>
            </a:r>
            <a:r>
              <a:rPr lang="en-US" sz="4400" u="sng" dirty="0">
                <a:latin typeface="Calibri"/>
                <a:cs typeface="Calibri"/>
              </a:rPr>
              <a:t>shake</a:t>
            </a:r>
            <a:r>
              <a:rPr lang="en-US" sz="4400" dirty="0">
                <a:latin typeface="Calibri"/>
                <a:cs typeface="Calibri"/>
              </a:rPr>
              <a:t>,” “to </a:t>
            </a:r>
            <a:r>
              <a:rPr lang="en-US" sz="4400" u="sng" dirty="0">
                <a:latin typeface="Calibri"/>
                <a:cs typeface="Calibri"/>
              </a:rPr>
              <a:t>tremble</a:t>
            </a:r>
            <a:r>
              <a:rPr lang="en-US" sz="4400" dirty="0">
                <a:latin typeface="Calibri"/>
                <a:cs typeface="Calibri"/>
              </a:rPr>
              <a:t>,” “to be </a:t>
            </a:r>
            <a:r>
              <a:rPr lang="en-US" sz="4400" u="sng" dirty="0">
                <a:latin typeface="Calibri"/>
                <a:cs typeface="Calibri"/>
              </a:rPr>
              <a:t>wounded</a:t>
            </a:r>
            <a:r>
              <a:rPr lang="en-US" sz="4400" dirty="0">
                <a:latin typeface="Calibri"/>
                <a:cs typeface="Calibri"/>
              </a:rPr>
              <a:t>,” “to be </a:t>
            </a:r>
            <a:r>
              <a:rPr lang="en-US" sz="4400" u="sng" dirty="0">
                <a:latin typeface="Calibri"/>
                <a:cs typeface="Calibri"/>
              </a:rPr>
              <a:t>sorrowful</a:t>
            </a:r>
            <a:r>
              <a:rPr lang="en-US" sz="4400" dirty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  <a:endParaRPr lang="en-US" sz="4400" spc="-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90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  <p:bldP spid="5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7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“For </a:t>
            </a:r>
            <a:r>
              <a:rPr lang="en-US" sz="4400" dirty="0">
                <a:latin typeface="Calibri"/>
                <a:cs typeface="Calibri"/>
              </a:rPr>
              <a:t>when we were still without strength</a:t>
            </a:r>
            <a:r>
              <a:rPr lang="en-US" sz="4400" dirty="0" smtClean="0">
                <a:latin typeface="Calibri"/>
                <a:cs typeface="Calibri"/>
              </a:rPr>
              <a:t>, </a:t>
            </a:r>
            <a:r>
              <a:rPr lang="en-US" sz="4400" u="sng" dirty="0" smtClean="0">
                <a:latin typeface="Calibri"/>
                <a:cs typeface="Calibri"/>
              </a:rPr>
              <a:t>in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due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time</a:t>
            </a:r>
            <a:r>
              <a:rPr lang="en-US" sz="4400" dirty="0">
                <a:latin typeface="Calibri"/>
                <a:cs typeface="Calibri"/>
              </a:rPr>
              <a:t> Christ died for the </a:t>
            </a:r>
            <a:r>
              <a:rPr lang="en-US" sz="4400" dirty="0" smtClean="0">
                <a:latin typeface="Calibri"/>
                <a:cs typeface="Calibri"/>
              </a:rPr>
              <a:t>ungodly” (</a:t>
            </a:r>
            <a:r>
              <a:rPr lang="en-US" sz="4400" i="1" dirty="0" smtClean="0">
                <a:latin typeface="Calibri"/>
                <a:cs typeface="Calibri"/>
              </a:rPr>
              <a:t>Rom. 5:6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/>
                <a:cs typeface="Calibri"/>
              </a:rPr>
              <a:t>“But when the </a:t>
            </a:r>
            <a:r>
              <a:rPr lang="en-US" sz="4400" u="sng" dirty="0">
                <a:latin typeface="Calibri"/>
                <a:cs typeface="Calibri"/>
              </a:rPr>
              <a:t>fullness</a:t>
            </a:r>
            <a:r>
              <a:rPr lang="en-US" sz="4400" dirty="0">
                <a:latin typeface="Calibri"/>
                <a:cs typeface="Calibri"/>
              </a:rPr>
              <a:t> of the </a:t>
            </a:r>
            <a:r>
              <a:rPr lang="en-US" sz="4400" u="sng" dirty="0">
                <a:latin typeface="Calibri"/>
                <a:cs typeface="Calibri"/>
              </a:rPr>
              <a:t>time </a:t>
            </a:r>
            <a:r>
              <a:rPr lang="en-US" sz="4400" u="sng" dirty="0" smtClean="0">
                <a:latin typeface="Calibri"/>
                <a:cs typeface="Calibri"/>
              </a:rPr>
              <a:t>    had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come</a:t>
            </a:r>
            <a:r>
              <a:rPr lang="en-US" sz="4400" dirty="0">
                <a:latin typeface="Calibri"/>
                <a:cs typeface="Calibri"/>
              </a:rPr>
              <a:t>, God sent forth His Son, </a:t>
            </a:r>
            <a:r>
              <a:rPr lang="en-US" sz="4400" dirty="0" smtClean="0">
                <a:latin typeface="Calibri"/>
                <a:cs typeface="Calibri"/>
              </a:rPr>
              <a:t>   born </a:t>
            </a:r>
            <a:r>
              <a:rPr lang="en-US" sz="4400" dirty="0">
                <a:latin typeface="Calibri"/>
                <a:cs typeface="Calibri"/>
              </a:rPr>
              <a:t>of a woman, born under the </a:t>
            </a:r>
            <a:r>
              <a:rPr lang="en-US" sz="4400" dirty="0" smtClean="0">
                <a:latin typeface="Calibri"/>
                <a:cs typeface="Calibri"/>
              </a:rPr>
              <a:t>law” (</a:t>
            </a:r>
            <a:r>
              <a:rPr lang="en-US" sz="4400" i="1" dirty="0" smtClean="0">
                <a:latin typeface="Calibri"/>
                <a:cs typeface="Calibri"/>
              </a:rPr>
              <a:t>Gal. 4:4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spc="50" dirty="0">
                <a:latin typeface="Calibri"/>
                <a:cs typeface="Calibri"/>
              </a:rPr>
              <a:t>Jesus came to die for us at exactly </a:t>
            </a:r>
            <a:r>
              <a:rPr lang="en-US" sz="4400" b="1" spc="50" dirty="0" smtClean="0">
                <a:latin typeface="Calibri"/>
                <a:cs typeface="Calibri"/>
              </a:rPr>
              <a:t>      the </a:t>
            </a:r>
            <a:r>
              <a:rPr lang="en-US" sz="4400" b="1" spc="50" dirty="0">
                <a:latin typeface="Calibri"/>
                <a:cs typeface="Calibri"/>
              </a:rPr>
              <a:t>right time.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Monday,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5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In </a:t>
            </a:r>
            <a:r>
              <a:rPr lang="en-US" sz="3200" b="1" cap="small" spc="50" dirty="0">
                <a:latin typeface="Cambria"/>
                <a:cs typeface="Cambria"/>
              </a:rPr>
              <a:t>God’s Time</a:t>
            </a:r>
          </a:p>
        </p:txBody>
      </p:sp>
    </p:spTree>
    <p:extLst>
      <p:ext uri="{BB962C8B-B14F-4D97-AF65-F5344CB8AC3E}">
        <p14:creationId xmlns:p14="http://schemas.microsoft.com/office/powerpoint/2010/main" val="65399322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There are many important spiritual reasons why we will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experience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waiting times. </a:t>
            </a:r>
            <a:r>
              <a:rPr lang="en-US" sz="4400" i="1" dirty="0">
                <a:solidFill>
                  <a:srgbClr val="000000"/>
                </a:solidFill>
                <a:latin typeface="Calibri"/>
                <a:cs typeface="Calibri"/>
              </a:rPr>
              <a:t>First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, waiting can refocus our attention away from “things” and back to God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Himself.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 smtClean="0">
                <a:solidFill>
                  <a:srgbClr val="000000"/>
                </a:solidFill>
                <a:latin typeface="Calibri"/>
                <a:cs typeface="Calibri"/>
              </a:rPr>
              <a:t>Second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, waiting allows us to develop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 a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clearer picture of our own motives and desires. </a:t>
            </a:r>
            <a:r>
              <a:rPr lang="en-US" sz="4400" i="1" dirty="0">
                <a:latin typeface="Calibri"/>
                <a:cs typeface="Calibri"/>
              </a:rPr>
              <a:t>Third</a:t>
            </a:r>
            <a:r>
              <a:rPr lang="en-US" sz="4400" dirty="0">
                <a:latin typeface="Calibri"/>
                <a:cs typeface="Calibri"/>
              </a:rPr>
              <a:t>, waiting builds perseverance—spiritual stamina.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There are many important spiritual reasons why we will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experience 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waiting times. </a:t>
            </a:r>
            <a:r>
              <a:rPr lang="en-US" sz="4400" i="1" dirty="0">
                <a:latin typeface="Calibri"/>
                <a:cs typeface="Calibri"/>
              </a:rPr>
              <a:t>First</a:t>
            </a:r>
            <a:r>
              <a:rPr lang="en-US" sz="4400" dirty="0">
                <a:latin typeface="Calibri"/>
                <a:cs typeface="Calibri"/>
              </a:rPr>
              <a:t>, waiting can refocus our attention away from “things” and back to God </a:t>
            </a:r>
            <a:r>
              <a:rPr lang="en-US" sz="4400" dirty="0" smtClean="0">
                <a:latin typeface="Calibri"/>
                <a:cs typeface="Calibri"/>
              </a:rPr>
              <a:t>Himself.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 smtClean="0">
                <a:latin typeface="Calibri"/>
                <a:cs typeface="Calibri"/>
              </a:rPr>
              <a:t>Second</a:t>
            </a:r>
            <a:r>
              <a:rPr lang="en-US" sz="4400" dirty="0">
                <a:latin typeface="Calibri"/>
                <a:cs typeface="Calibri"/>
              </a:rPr>
              <a:t>, waiting allows us to develop </a:t>
            </a:r>
            <a:r>
              <a:rPr lang="en-US" sz="4400" dirty="0" smtClean="0">
                <a:latin typeface="Calibri"/>
                <a:cs typeface="Calibri"/>
              </a:rPr>
              <a:t>  a </a:t>
            </a:r>
            <a:r>
              <a:rPr lang="en-US" sz="4400" dirty="0">
                <a:latin typeface="Calibri"/>
                <a:cs typeface="Calibri"/>
              </a:rPr>
              <a:t>clearer picture of our own motives and desires.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/>
                <a:cs typeface="Calibri"/>
              </a:rPr>
              <a:t>There are many important spiritual reasons why we will </a:t>
            </a:r>
            <a:r>
              <a:rPr lang="en-US" sz="4400" dirty="0" smtClean="0">
                <a:latin typeface="Calibri"/>
                <a:cs typeface="Calibri"/>
              </a:rPr>
              <a:t>experience </a:t>
            </a:r>
            <a:r>
              <a:rPr lang="en-US" sz="4400" dirty="0">
                <a:latin typeface="Calibri"/>
                <a:cs typeface="Calibri"/>
              </a:rPr>
              <a:t>waiting times.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God’s Time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Spiritual Reasons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8356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utoUpdateAnimBg="0" advAuto="1000"/>
      <p:bldP spid="7" grpId="0" build="p" autoUpdateAnimBg="0" advAuto="1000"/>
      <p:bldP spid="4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16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Fourth</a:t>
            </a:r>
            <a:r>
              <a:rPr lang="en-US" sz="4400" dirty="0">
                <a:solidFill>
                  <a:srgbClr val="000000"/>
                </a:solidFill>
                <a:latin typeface="Calibri"/>
                <a:cs typeface="Calibri"/>
              </a:rPr>
              <a:t>, waiting opens the door to developing many spiritual strengths, such as faith and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trust. </a:t>
            </a:r>
            <a:r>
              <a:rPr lang="en-US" sz="4400" i="1" dirty="0" smtClean="0">
                <a:latin typeface="Calibri"/>
                <a:cs typeface="Calibri"/>
              </a:rPr>
              <a:t>Fifth</a:t>
            </a:r>
            <a:r>
              <a:rPr lang="en-US" sz="4400" dirty="0">
                <a:latin typeface="Calibri"/>
                <a:cs typeface="Calibri"/>
              </a:rPr>
              <a:t>, waiting allows God to put down other pieces </a:t>
            </a:r>
            <a:r>
              <a:rPr lang="en-US" sz="4400" dirty="0" smtClean="0">
                <a:latin typeface="Calibri"/>
                <a:cs typeface="Calibri"/>
              </a:rPr>
              <a:t> in </a:t>
            </a:r>
            <a:r>
              <a:rPr lang="en-US" sz="4400" dirty="0">
                <a:latin typeface="Calibri"/>
                <a:cs typeface="Calibri"/>
              </a:rPr>
              <a:t>the puzzle of the bigger </a:t>
            </a:r>
            <a:r>
              <a:rPr lang="en-US" sz="4400" dirty="0" smtClean="0">
                <a:latin typeface="Calibri"/>
                <a:cs typeface="Calibri"/>
              </a:rPr>
              <a:t>picture.</a:t>
            </a:r>
          </a:p>
          <a:p>
            <a:pPr marL="216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 smtClean="0">
                <a:latin typeface="Calibri"/>
                <a:cs typeface="Calibri"/>
              </a:rPr>
              <a:t>Sixth</a:t>
            </a:r>
            <a:r>
              <a:rPr lang="en-US" sz="4400" dirty="0">
                <a:latin typeface="Calibri"/>
                <a:cs typeface="Calibri"/>
              </a:rPr>
              <a:t>, we may never know the reason we have to wait; hence, we learn to live by faith. Can you think of any </a:t>
            </a:r>
            <a:r>
              <a:rPr lang="en-US" sz="4400" dirty="0" smtClean="0">
                <a:latin typeface="Calibri"/>
                <a:cs typeface="Calibri"/>
              </a:rPr>
              <a:t> other </a:t>
            </a:r>
            <a:r>
              <a:rPr lang="en-US" sz="4400" dirty="0">
                <a:latin typeface="Calibri"/>
                <a:cs typeface="Calibri"/>
              </a:rPr>
              <a:t>reasons for waiting?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1932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16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 smtClean="0">
                <a:latin typeface="Calibri"/>
                <a:cs typeface="Calibri"/>
              </a:rPr>
              <a:t>Fourth</a:t>
            </a:r>
            <a:r>
              <a:rPr lang="en-US" sz="4400" dirty="0">
                <a:latin typeface="Calibri"/>
                <a:cs typeface="Calibri"/>
              </a:rPr>
              <a:t>, waiting opens the door to developing many spiritual strengths, such as faith and </a:t>
            </a:r>
            <a:r>
              <a:rPr lang="en-US" sz="4400" dirty="0" smtClean="0">
                <a:latin typeface="Calibri"/>
                <a:cs typeface="Calibri"/>
              </a:rPr>
              <a:t>trust. 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God’s Time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Spiritual Reasons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1465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4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6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David: An Object Lesson in Waiting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>
                <a:latin typeface="Calibri"/>
                <a:cs typeface="Calibri"/>
              </a:rPr>
              <a:t>“Then Samuel took the horn of oil </a:t>
            </a:r>
            <a:r>
              <a:rPr lang="en-US" sz="4400" dirty="0" smtClean="0">
                <a:latin typeface="Calibri"/>
                <a:cs typeface="Calibri"/>
              </a:rPr>
              <a:t>   and </a:t>
            </a:r>
            <a:r>
              <a:rPr lang="en-US" sz="4400" dirty="0">
                <a:latin typeface="Calibri"/>
                <a:cs typeface="Calibri"/>
              </a:rPr>
              <a:t>anointed </a:t>
            </a:r>
            <a:r>
              <a:rPr lang="en-US" sz="4400" dirty="0" smtClean="0">
                <a:latin typeface="Calibri"/>
                <a:cs typeface="Calibri"/>
              </a:rPr>
              <a:t>him...and </a:t>
            </a:r>
            <a:r>
              <a:rPr lang="en-US" sz="4400" dirty="0">
                <a:latin typeface="Calibri"/>
                <a:cs typeface="Calibri"/>
              </a:rPr>
              <a:t>the Spirit of the Lord came upon David from that day </a:t>
            </a:r>
            <a:r>
              <a:rPr lang="en-US" sz="4400" dirty="0" smtClean="0">
                <a:latin typeface="Calibri"/>
                <a:cs typeface="Calibri"/>
              </a:rPr>
              <a:t>forward” (</a:t>
            </a:r>
            <a:r>
              <a:rPr lang="en-US" sz="4400" i="1" dirty="0" smtClean="0">
                <a:latin typeface="Calibri"/>
                <a:cs typeface="Calibri"/>
              </a:rPr>
              <a:t>1 Sam.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i="1" dirty="0" smtClean="0">
                <a:latin typeface="Calibri"/>
                <a:cs typeface="Calibri"/>
              </a:rPr>
              <a:t>16:13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But David </a:t>
            </a:r>
            <a:r>
              <a:rPr lang="en-US" sz="4400" spc="-100" dirty="0" smtClean="0">
                <a:solidFill>
                  <a:srgbClr val="FFFF00"/>
                </a:solidFill>
                <a:latin typeface="Calibri"/>
                <a:cs typeface="Calibri"/>
              </a:rPr>
              <a:t>does nothing to advance his God-given destiny</a:t>
            </a:r>
            <a:r>
              <a:rPr lang="en-US" sz="4400" spc="-100" dirty="0" smtClean="0">
                <a:latin typeface="Calibri"/>
                <a:cs typeface="Calibri"/>
              </a:rPr>
              <a:t>. In fact, he appears to do the opposite. </a:t>
            </a:r>
            <a:r>
              <a:rPr lang="en-US" sz="4400" spc="-100" dirty="0">
                <a:latin typeface="Calibri"/>
                <a:cs typeface="Calibri"/>
              </a:rPr>
              <a:t>W</a:t>
            </a:r>
            <a:r>
              <a:rPr lang="en-US" sz="4400" spc="-100" dirty="0" smtClean="0">
                <a:latin typeface="Calibri"/>
                <a:cs typeface="Calibri"/>
              </a:rPr>
              <a:t>hen Saul is trying to kill David, David </a:t>
            </a:r>
            <a:r>
              <a:rPr lang="en-US" sz="4400" u="sng" spc="-100" dirty="0" smtClean="0">
                <a:latin typeface="Calibri"/>
                <a:cs typeface="Calibri"/>
              </a:rPr>
              <a:t>refuses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to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kill</a:t>
            </a:r>
            <a:r>
              <a:rPr lang="en-US" sz="4400" spc="-100" dirty="0" smtClean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Saul</a:t>
            </a:r>
            <a:r>
              <a:rPr lang="en-US" sz="4400" spc="-100" dirty="0" smtClean="0">
                <a:latin typeface="Calibri"/>
                <a:cs typeface="Calibri"/>
              </a:rPr>
              <a:t> when the opportunity arises (</a:t>
            </a:r>
            <a:r>
              <a:rPr lang="en-US" sz="4400" i="1" spc="-100" dirty="0" smtClean="0">
                <a:latin typeface="Calibri"/>
                <a:cs typeface="Calibri"/>
              </a:rPr>
              <a:t>1 Sam. 26:7–11</a:t>
            </a:r>
            <a:r>
              <a:rPr lang="en-US" sz="4400" spc="-100" dirty="0" smtClean="0">
                <a:latin typeface="Calibri"/>
                <a:cs typeface="Calibri"/>
              </a:rPr>
              <a:t>).</a:t>
            </a:r>
            <a:endParaRPr lang="en-US" sz="4400" spc="-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69682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Tuesday,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6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David: An Object Lesson in Waiting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6503"/>
            <a:ext cx="9144000" cy="521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latin typeface="Calibri"/>
                <a:cs typeface="Calibri"/>
              </a:rPr>
              <a:t>Looking at the whole of David’s road </a:t>
            </a:r>
            <a:r>
              <a:rPr lang="en-US" sz="4400" dirty="0" smtClean="0">
                <a:latin typeface="Calibri"/>
                <a:cs typeface="Calibri"/>
              </a:rPr>
              <a:t> to </a:t>
            </a:r>
            <a:r>
              <a:rPr lang="en-US" sz="4400" dirty="0">
                <a:latin typeface="Calibri"/>
                <a:cs typeface="Calibri"/>
              </a:rPr>
              <a:t>the throne, we could perhaps summarize it in a short </a:t>
            </a:r>
            <a:r>
              <a:rPr lang="en-US" sz="4400" dirty="0" smtClean="0">
                <a:latin typeface="Calibri"/>
                <a:cs typeface="Calibri"/>
              </a:rPr>
              <a:t>sentence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don’t </a:t>
            </a:r>
            <a:r>
              <a:rPr lang="en-US" sz="4400" dirty="0">
                <a:latin typeface="Calibri"/>
                <a:cs typeface="Calibri"/>
              </a:rPr>
              <a:t>grab what God has not yet </a:t>
            </a:r>
            <a:r>
              <a:rPr lang="en-US" sz="4400" dirty="0" smtClean="0">
                <a:latin typeface="Calibri"/>
                <a:cs typeface="Calibri"/>
              </a:rPr>
              <a:t>given.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God’s </a:t>
            </a:r>
            <a:r>
              <a:rPr lang="en-US" sz="4400" dirty="0">
                <a:latin typeface="Calibri"/>
                <a:cs typeface="Calibri"/>
              </a:rPr>
              <a:t>gifts are always </a:t>
            </a:r>
            <a:r>
              <a:rPr lang="en-US" sz="4400" u="sng" dirty="0" smtClean="0">
                <a:latin typeface="Calibri"/>
                <a:cs typeface="Calibri"/>
              </a:rPr>
              <a:t>best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received </a:t>
            </a:r>
            <a:r>
              <a:rPr lang="en-US" sz="4400" u="sng" dirty="0">
                <a:latin typeface="Calibri"/>
                <a:cs typeface="Calibri"/>
              </a:rPr>
              <a:t>from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His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hand</a:t>
            </a:r>
            <a:r>
              <a:rPr lang="en-US" sz="4400" dirty="0">
                <a:latin typeface="Calibri"/>
                <a:cs typeface="Calibri"/>
              </a:rPr>
              <a:t> and </a:t>
            </a:r>
            <a:r>
              <a:rPr lang="en-US" sz="4400" u="sng" dirty="0">
                <a:latin typeface="Calibri"/>
                <a:cs typeface="Calibri"/>
              </a:rPr>
              <a:t>in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His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time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latin typeface="Calibri"/>
                <a:cs typeface="Calibri"/>
              </a:rPr>
              <a:t>This </a:t>
            </a:r>
            <a:r>
              <a:rPr lang="en-US" sz="4400" dirty="0">
                <a:latin typeface="Calibri"/>
                <a:cs typeface="Calibri"/>
              </a:rPr>
              <a:t>may require a very long time </a:t>
            </a:r>
            <a:r>
              <a:rPr lang="en-US" sz="4400" dirty="0" smtClean="0">
                <a:latin typeface="Calibri"/>
                <a:cs typeface="Calibri"/>
              </a:rPr>
              <a:t>                 of </a:t>
            </a:r>
            <a:r>
              <a:rPr lang="en-US" sz="4400" dirty="0">
                <a:latin typeface="Calibri"/>
                <a:cs typeface="Calibri"/>
              </a:rPr>
              <a:t>waiting. </a:t>
            </a:r>
            <a:endParaRPr lang="en-US" sz="4400" spc="-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55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, September 8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Elijah</a:t>
            </a:r>
            <a:r>
              <a:rPr lang="en-US" sz="3200" b="1" cap="small" spc="50" dirty="0">
                <a:latin typeface="Cambria"/>
                <a:cs typeface="Cambria"/>
              </a:rPr>
              <a:t>: The Problem of Rushing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 ‘What </a:t>
            </a:r>
            <a:r>
              <a:rPr lang="en-US" sz="4400" dirty="0">
                <a:latin typeface="Calibri"/>
                <a:cs typeface="Calibri"/>
              </a:rPr>
              <a:t>are you doing here, Elijah?</a:t>
            </a:r>
            <a:r>
              <a:rPr lang="en-US" sz="4400" dirty="0" smtClean="0">
                <a:latin typeface="Calibri"/>
                <a:cs typeface="Calibri"/>
              </a:rPr>
              <a:t>” ’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(</a:t>
            </a:r>
            <a:r>
              <a:rPr lang="de-DE" sz="4400" i="1" dirty="0">
                <a:latin typeface="Calibri"/>
                <a:cs typeface="Calibri"/>
              </a:rPr>
              <a:t>1 Kings 19:9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The </a:t>
            </a:r>
            <a:r>
              <a:rPr lang="en-US" sz="4400" spc="-100" dirty="0">
                <a:latin typeface="Calibri"/>
                <a:cs typeface="Calibri"/>
              </a:rPr>
              <a:t>showdown on top of Mount Carmel had </a:t>
            </a:r>
            <a:r>
              <a:rPr lang="en-US" sz="4400" spc="-100" dirty="0" smtClean="0">
                <a:latin typeface="Calibri"/>
                <a:cs typeface="Calibri"/>
              </a:rPr>
              <a:t>ended. </a:t>
            </a:r>
            <a:r>
              <a:rPr lang="en-US" sz="4400" spc="-100" dirty="0">
                <a:latin typeface="Calibri"/>
                <a:cs typeface="Calibri"/>
              </a:rPr>
              <a:t>Fire had come out of heaven, all the people had acknowledged the true God, and the false prophets had been put to death.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God had been </a:t>
            </a:r>
            <a:r>
              <a:rPr lang="en-US" sz="4400" spc="-100" dirty="0" smtClean="0">
                <a:solidFill>
                  <a:srgbClr val="FFFF00"/>
                </a:solidFill>
                <a:latin typeface="Calibri"/>
                <a:cs typeface="Calibri"/>
              </a:rPr>
              <a:t>vindicated.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But </a:t>
            </a:r>
            <a:r>
              <a:rPr lang="en-US" sz="4400" spc="-100" dirty="0" smtClean="0">
                <a:latin typeface="Calibri"/>
                <a:cs typeface="Calibri"/>
              </a:rPr>
              <a:t>he </a:t>
            </a:r>
            <a:r>
              <a:rPr lang="en-US" sz="4400" u="sng" spc="-100" dirty="0">
                <a:latin typeface="Calibri"/>
                <a:cs typeface="Calibri"/>
              </a:rPr>
              <a:t>heard</a:t>
            </a:r>
            <a:r>
              <a:rPr lang="en-US" sz="4400" spc="-100" dirty="0">
                <a:latin typeface="Calibri"/>
                <a:cs typeface="Calibri"/>
              </a:rPr>
              <a:t> something that </a:t>
            </a:r>
            <a:r>
              <a:rPr lang="en-US" sz="4400" u="sng" spc="-100" dirty="0">
                <a:latin typeface="Calibri"/>
                <a:cs typeface="Calibri"/>
              </a:rPr>
              <a:t>terrified</a:t>
            </a:r>
            <a:r>
              <a:rPr lang="en-US" sz="4400" spc="-100" dirty="0">
                <a:latin typeface="Calibri"/>
                <a:cs typeface="Calibri"/>
              </a:rPr>
              <a:t> him so much that he </a:t>
            </a:r>
            <a:r>
              <a:rPr lang="en-US" sz="4400" u="sng" spc="-100" dirty="0">
                <a:latin typeface="Calibri"/>
                <a:cs typeface="Calibri"/>
              </a:rPr>
              <a:t>wanted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to</a:t>
            </a:r>
            <a:r>
              <a:rPr lang="en-US" sz="4400" spc="-100" dirty="0">
                <a:latin typeface="Calibri"/>
                <a:cs typeface="Calibri"/>
              </a:rPr>
              <a:t> </a:t>
            </a:r>
            <a:r>
              <a:rPr lang="en-US" sz="4400" u="sng" spc="-100" dirty="0">
                <a:latin typeface="Calibri"/>
                <a:cs typeface="Calibri"/>
              </a:rPr>
              <a:t>die</a:t>
            </a:r>
            <a:r>
              <a:rPr lang="en-US" sz="4400" spc="-100" dirty="0">
                <a:latin typeface="Calibri"/>
                <a:cs typeface="Calibri"/>
              </a:rPr>
              <a:t>. </a:t>
            </a:r>
            <a:endParaRPr lang="en-US" sz="4400" spc="-3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5748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This story illustrates something important: when we </a:t>
            </a:r>
            <a:r>
              <a:rPr lang="en-US" sz="4400" b="1" spc="100" dirty="0">
                <a:solidFill>
                  <a:schemeClr val="bg1"/>
                </a:solidFill>
                <a:latin typeface="Calibri"/>
                <a:cs typeface="Calibri"/>
              </a:rPr>
              <a:t>rush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, we can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 very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easily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find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ourselves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in the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wrong place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In Elijah’s case, it was his </a:t>
            </a:r>
            <a:r>
              <a:rPr lang="en-US" sz="4400" u="sng" dirty="0" smtClean="0">
                <a:solidFill>
                  <a:srgbClr val="000000"/>
                </a:solidFill>
                <a:latin typeface="Calibri"/>
                <a:cs typeface="Calibri"/>
              </a:rPr>
              <a:t>fear</a:t>
            </a:r>
            <a:r>
              <a:rPr lang="en-US" sz="4400" dirty="0" smtClean="0">
                <a:solidFill>
                  <a:srgbClr val="000000"/>
                </a:solidFill>
                <a:latin typeface="Calibri"/>
                <a:cs typeface="Calibri"/>
              </a:rPr>
              <a:t> that caused him to be overwhelmed and rush into the desert, wishing that he had never been born. </a:t>
            </a:r>
            <a:r>
              <a:rPr lang="en-US" sz="4400" dirty="0" smtClean="0">
                <a:latin typeface="Calibri"/>
                <a:cs typeface="Calibri"/>
              </a:rPr>
              <a:t>But </a:t>
            </a:r>
            <a:r>
              <a:rPr lang="en-US" sz="4400" dirty="0">
                <a:latin typeface="Calibri"/>
                <a:cs typeface="Calibri"/>
              </a:rPr>
              <a:t>there </a:t>
            </a:r>
            <a:r>
              <a:rPr lang="en-US" sz="4400" dirty="0" smtClean="0">
                <a:latin typeface="Calibri"/>
                <a:cs typeface="Calibri"/>
              </a:rPr>
              <a:t>  are </a:t>
            </a:r>
            <a:r>
              <a:rPr lang="en-US" sz="4400" dirty="0">
                <a:latin typeface="Calibri"/>
                <a:cs typeface="Calibri"/>
              </a:rPr>
              <a:t>other things that cause us to rush </a:t>
            </a:r>
            <a:r>
              <a:rPr lang="en-US" sz="4400" u="sng" dirty="0">
                <a:latin typeface="Calibri"/>
                <a:cs typeface="Calibri"/>
              </a:rPr>
              <a:t>outside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of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God’s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plan</a:t>
            </a:r>
            <a:r>
              <a:rPr lang="en-US" sz="4400" dirty="0">
                <a:latin typeface="Calibri"/>
                <a:cs typeface="Calibri"/>
              </a:rPr>
              <a:t> for us.</a:t>
            </a:r>
            <a:endParaRPr lang="en-US" sz="4400" spc="-30" dirty="0" smtClean="0">
              <a:latin typeface="Calibri"/>
              <a:cs typeface="Calibri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437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This story illustrates something important: when we </a:t>
            </a:r>
            <a:r>
              <a:rPr lang="en-US" sz="4400" b="1" spc="100" dirty="0">
                <a:solidFill>
                  <a:schemeClr val="bg1"/>
                </a:solidFill>
                <a:latin typeface="Calibri"/>
                <a:cs typeface="Calibri"/>
              </a:rPr>
              <a:t>rush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, we can </a:t>
            </a:r>
            <a:r>
              <a:rPr lang="en-US" sz="4400" dirty="0" smtClean="0">
                <a:solidFill>
                  <a:schemeClr val="bg1"/>
                </a:solidFill>
                <a:latin typeface="Calibri"/>
                <a:cs typeface="Calibri"/>
              </a:rPr>
              <a:t>  very 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easily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find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ourselves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 in the </a:t>
            </a:r>
            <a:r>
              <a:rPr lang="en-US" sz="4400" u="sng" dirty="0">
                <a:solidFill>
                  <a:schemeClr val="bg1"/>
                </a:solidFill>
                <a:latin typeface="Calibri"/>
                <a:cs typeface="Calibri"/>
              </a:rPr>
              <a:t>wrong place</a:t>
            </a:r>
            <a:r>
              <a:rPr lang="en-US" sz="4400" dirty="0">
                <a:solidFill>
                  <a:schemeClr val="bg1"/>
                </a:solidFill>
                <a:latin typeface="Calibri"/>
                <a:cs typeface="Calibri"/>
              </a:rPr>
              <a:t>. </a:t>
            </a:r>
            <a:r>
              <a:rPr lang="en-US" sz="4400" dirty="0">
                <a:latin typeface="Calibri"/>
                <a:cs typeface="Calibri"/>
              </a:rPr>
              <a:t>In Elijah’s case, it was his </a:t>
            </a:r>
            <a:r>
              <a:rPr lang="en-US" sz="4400" u="sng" dirty="0">
                <a:latin typeface="Calibri"/>
                <a:cs typeface="Calibri"/>
              </a:rPr>
              <a:t>fear</a:t>
            </a:r>
            <a:r>
              <a:rPr lang="en-US" sz="4400" dirty="0">
                <a:latin typeface="Calibri"/>
                <a:cs typeface="Calibri"/>
              </a:rPr>
              <a:t> that caused him to be overwhelmed and rush into the desert, wishing that he had never been born. </a:t>
            </a:r>
            <a:endParaRPr lang="en-US" sz="4400" spc="-30" dirty="0" smtClean="0">
              <a:latin typeface="Calibri"/>
              <a:cs typeface="Calibri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Wednesday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, September 8</a:t>
            </a:r>
            <a:endParaRPr lang="en-US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Elijah</a:t>
            </a:r>
            <a:r>
              <a:rPr lang="en-US" sz="3200" b="1" cap="small" spc="50" dirty="0">
                <a:latin typeface="Cambria"/>
                <a:cs typeface="Cambria"/>
              </a:rPr>
              <a:t>: The Problem of Rushing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254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This story illustrates something important: when we </a:t>
            </a:r>
            <a:r>
              <a:rPr lang="en-US" sz="4400" b="1" spc="100" dirty="0">
                <a:latin typeface="Calibri"/>
                <a:cs typeface="Calibri"/>
              </a:rPr>
              <a:t>rush</a:t>
            </a:r>
            <a:r>
              <a:rPr lang="en-US" sz="4400" dirty="0">
                <a:latin typeface="Calibri"/>
                <a:cs typeface="Calibri"/>
              </a:rPr>
              <a:t>, we can </a:t>
            </a:r>
            <a:r>
              <a:rPr lang="en-US" sz="4400" dirty="0" smtClean="0">
                <a:latin typeface="Calibri"/>
                <a:cs typeface="Calibri"/>
              </a:rPr>
              <a:t>  very </a:t>
            </a:r>
            <a:r>
              <a:rPr lang="en-US" sz="4400" dirty="0">
                <a:latin typeface="Calibri"/>
                <a:cs typeface="Calibri"/>
              </a:rPr>
              <a:t>easily </a:t>
            </a:r>
            <a:r>
              <a:rPr lang="en-US" sz="4400" u="sng" dirty="0">
                <a:latin typeface="Calibri"/>
                <a:cs typeface="Calibri"/>
              </a:rPr>
              <a:t>find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ourselves</a:t>
            </a:r>
            <a:r>
              <a:rPr lang="en-US" sz="4400" dirty="0">
                <a:latin typeface="Calibri"/>
                <a:cs typeface="Calibri"/>
              </a:rPr>
              <a:t> in the </a:t>
            </a:r>
            <a:r>
              <a:rPr lang="en-US" sz="4400" u="sng" dirty="0">
                <a:latin typeface="Calibri"/>
                <a:cs typeface="Calibri"/>
              </a:rPr>
              <a:t>wrong place</a:t>
            </a:r>
            <a:r>
              <a:rPr lang="en-US" sz="4400" dirty="0">
                <a:latin typeface="Calibri"/>
                <a:cs typeface="Calibri"/>
              </a:rPr>
              <a:t>. </a:t>
            </a:r>
            <a:endParaRPr lang="en-US" sz="4400" spc="-3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43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  <p:bldP spid="5" grpId="0" build="p" autoUpdateAnimBg="0" advAuto="1000"/>
      <p:bldP spid="4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Elijah: The Problem of Rushing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Rushing Outside of God’s Will. Why?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 eaLnBrk="1" hangingPunct="1">
              <a:lnSpc>
                <a:spcPct val="90000"/>
              </a:lnSpc>
              <a:spcBef>
                <a:spcPts val="0"/>
              </a:spcBef>
              <a:tabLst>
                <a:tab pos="1616075" algn="l"/>
              </a:tabLst>
            </a:pPr>
            <a:r>
              <a:rPr lang="fi-FI" sz="4400" i="1" dirty="0">
                <a:latin typeface="Calibri"/>
                <a:cs typeface="Calibri"/>
              </a:rPr>
              <a:t>Gen. 16:1–</a:t>
            </a:r>
            <a:r>
              <a:rPr lang="fi-FI" sz="4400" i="1" dirty="0" smtClean="0">
                <a:latin typeface="Calibri"/>
                <a:cs typeface="Calibri"/>
              </a:rPr>
              <a:t>3. </a:t>
            </a:r>
            <a:r>
              <a:rPr lang="fi-FI" sz="4400" dirty="0" err="1" smtClean="0">
                <a:latin typeface="Calibri"/>
                <a:cs typeface="Calibri"/>
              </a:rPr>
              <a:t>Sarai</a:t>
            </a:r>
            <a:r>
              <a:rPr lang="fi-FI" sz="4400" dirty="0" smtClean="0">
                <a:latin typeface="Calibri"/>
                <a:cs typeface="Calibri"/>
              </a:rPr>
              <a:t> and </a:t>
            </a:r>
            <a:r>
              <a:rPr lang="fi-FI" sz="4400" dirty="0" err="1" smtClean="0">
                <a:latin typeface="Calibri"/>
                <a:cs typeface="Calibri"/>
              </a:rPr>
              <a:t>Abram</a:t>
            </a:r>
            <a:r>
              <a:rPr lang="fi-FI" sz="4400" dirty="0" smtClean="0">
                <a:latin typeface="Calibri"/>
                <a:cs typeface="Calibri"/>
              </a:rPr>
              <a:t>.             	</a:t>
            </a:r>
            <a:r>
              <a:rPr lang="fi-FI" sz="4400" b="1" spc="100" dirty="0" err="1" smtClean="0">
                <a:latin typeface="Calibri"/>
                <a:cs typeface="Calibri"/>
              </a:rPr>
              <a:t>Lack</a:t>
            </a:r>
            <a:r>
              <a:rPr lang="fi-FI" sz="4400" b="1" spc="100" dirty="0" smtClean="0">
                <a:latin typeface="Calibri"/>
                <a:cs typeface="Calibri"/>
              </a:rPr>
              <a:t> of </a:t>
            </a:r>
            <a:r>
              <a:rPr lang="fi-FI" sz="4400" b="1" spc="100" dirty="0" err="1" smtClean="0">
                <a:latin typeface="Calibri"/>
                <a:cs typeface="Calibri"/>
              </a:rPr>
              <a:t>faith</a:t>
            </a:r>
            <a:r>
              <a:rPr lang="fi-FI" sz="4400" b="1" spc="100" dirty="0" smtClean="0">
                <a:latin typeface="Calibri"/>
                <a:cs typeface="Calibri"/>
              </a:rPr>
              <a:t>.</a:t>
            </a:r>
            <a:endParaRPr lang="fi-FI" sz="4400" i="1" spc="100" dirty="0" smtClean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tabLst>
                <a:tab pos="1616075" algn="l"/>
              </a:tabLst>
            </a:pPr>
            <a:r>
              <a:rPr lang="fi-FI" sz="4400" i="1" dirty="0" err="1" smtClean="0">
                <a:latin typeface="Calibri"/>
                <a:cs typeface="Calibri"/>
              </a:rPr>
              <a:t>Num</a:t>
            </a:r>
            <a:r>
              <a:rPr lang="fi-FI" sz="4400" i="1" dirty="0">
                <a:latin typeface="Calibri"/>
                <a:cs typeface="Calibri"/>
              </a:rPr>
              <a:t>. 20:10–</a:t>
            </a:r>
            <a:r>
              <a:rPr lang="fi-FI" sz="4400" i="1" dirty="0" smtClean="0">
                <a:latin typeface="Calibri"/>
                <a:cs typeface="Calibri"/>
              </a:rPr>
              <a:t>12. </a:t>
            </a:r>
            <a:r>
              <a:rPr lang="fi-FI" sz="4400" dirty="0" err="1" smtClean="0">
                <a:latin typeface="Calibri"/>
                <a:cs typeface="Calibri"/>
              </a:rPr>
              <a:t>Moses</a:t>
            </a:r>
            <a:r>
              <a:rPr lang="fi-FI" sz="4400" dirty="0" smtClean="0">
                <a:latin typeface="Calibri"/>
                <a:cs typeface="Calibri"/>
              </a:rPr>
              <a:t>. </a:t>
            </a:r>
            <a:r>
              <a:rPr lang="fi-FI" sz="4400" b="1" spc="100" dirty="0" err="1" smtClean="0">
                <a:latin typeface="Calibri"/>
                <a:cs typeface="Calibri"/>
              </a:rPr>
              <a:t>Anger</a:t>
            </a:r>
            <a:r>
              <a:rPr lang="fi-FI" sz="4400" b="1" spc="100" dirty="0" smtClean="0">
                <a:latin typeface="Calibri"/>
                <a:cs typeface="Calibri"/>
              </a:rPr>
              <a:t>.</a:t>
            </a:r>
            <a:r>
              <a:rPr lang="fi-FI" sz="4400" i="1" spc="100" dirty="0" smtClean="0">
                <a:latin typeface="Calibri"/>
                <a:cs typeface="Calibri"/>
              </a:rPr>
              <a:t> </a:t>
            </a:r>
            <a:endParaRPr lang="fi-FI" sz="4400" i="1" spc="100" dirty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tabLst>
                <a:tab pos="1616075" algn="l"/>
              </a:tabLst>
            </a:pPr>
            <a:r>
              <a:rPr lang="fi-FI" sz="4400" i="1" dirty="0" err="1" smtClean="0">
                <a:latin typeface="Calibri"/>
                <a:cs typeface="Calibri"/>
              </a:rPr>
              <a:t>Judg</a:t>
            </a:r>
            <a:r>
              <a:rPr lang="fi-FI" sz="4400" i="1" dirty="0">
                <a:latin typeface="Calibri"/>
                <a:cs typeface="Calibri"/>
              </a:rPr>
              <a:t>. 14:1–</a:t>
            </a:r>
            <a:r>
              <a:rPr lang="fi-FI" sz="4400" i="1" dirty="0" smtClean="0">
                <a:latin typeface="Calibri"/>
                <a:cs typeface="Calibri"/>
              </a:rPr>
              <a:t>3. </a:t>
            </a:r>
            <a:r>
              <a:rPr lang="fi-FI" sz="4400" dirty="0" err="1" smtClean="0">
                <a:latin typeface="Calibri"/>
                <a:cs typeface="Calibri"/>
              </a:rPr>
              <a:t>Samson</a:t>
            </a:r>
            <a:r>
              <a:rPr lang="fi-FI" sz="4400" dirty="0" smtClean="0">
                <a:latin typeface="Calibri"/>
                <a:cs typeface="Calibri"/>
              </a:rPr>
              <a:t>. </a:t>
            </a:r>
            <a:r>
              <a:rPr lang="fi-FI" sz="4400" b="1" spc="100" dirty="0" smtClean="0">
                <a:latin typeface="Calibri"/>
                <a:cs typeface="Calibri"/>
              </a:rPr>
              <a:t>Passion.</a:t>
            </a:r>
            <a:endParaRPr lang="fi-FI" sz="4400" i="1" spc="100" dirty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tabLst>
                <a:tab pos="1616075" algn="l"/>
              </a:tabLst>
            </a:pPr>
            <a:r>
              <a:rPr lang="fi-FI" sz="4400" i="1" dirty="0" err="1" smtClean="0">
                <a:latin typeface="Calibri"/>
                <a:cs typeface="Calibri"/>
              </a:rPr>
              <a:t>Matt</a:t>
            </a:r>
            <a:r>
              <a:rPr lang="fi-FI" sz="4400" i="1" dirty="0">
                <a:latin typeface="Calibri"/>
                <a:cs typeface="Calibri"/>
              </a:rPr>
              <a:t>. 20:20, </a:t>
            </a:r>
            <a:r>
              <a:rPr lang="fi-FI" sz="4400" i="1" dirty="0" smtClean="0">
                <a:latin typeface="Calibri"/>
                <a:cs typeface="Calibri"/>
              </a:rPr>
              <a:t>21. </a:t>
            </a:r>
            <a:r>
              <a:rPr lang="fi-FI" sz="4400" dirty="0" err="1" smtClean="0">
                <a:latin typeface="Calibri"/>
                <a:cs typeface="Calibri"/>
              </a:rPr>
              <a:t>Mother</a:t>
            </a:r>
            <a:r>
              <a:rPr lang="fi-FI" sz="4400" dirty="0" smtClean="0">
                <a:latin typeface="Calibri"/>
                <a:cs typeface="Calibri"/>
              </a:rPr>
              <a:t> of James  	and John. </a:t>
            </a:r>
            <a:r>
              <a:rPr lang="fi-FI" sz="4400" b="1" spc="100" dirty="0" smtClean="0">
                <a:latin typeface="Calibri"/>
                <a:cs typeface="Calibri"/>
              </a:rPr>
              <a:t>Ambition.</a:t>
            </a:r>
            <a:endParaRPr lang="fi-FI" sz="4400" i="1" spc="100" dirty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tabLst>
                <a:tab pos="1616075" algn="l"/>
              </a:tabLst>
            </a:pPr>
            <a:r>
              <a:rPr lang="fi-FI" sz="4400" i="1" dirty="0" err="1" smtClean="0">
                <a:latin typeface="Calibri"/>
                <a:cs typeface="Calibri"/>
              </a:rPr>
              <a:t>Luke</a:t>
            </a:r>
            <a:r>
              <a:rPr lang="fi-FI" sz="4400" i="1" dirty="0" smtClean="0">
                <a:latin typeface="Calibri"/>
                <a:cs typeface="Calibri"/>
              </a:rPr>
              <a:t> </a:t>
            </a:r>
            <a:r>
              <a:rPr lang="fi-FI" sz="4400" i="1" dirty="0">
                <a:latin typeface="Calibri"/>
                <a:cs typeface="Calibri"/>
              </a:rPr>
              <a:t>9:52–</a:t>
            </a:r>
            <a:r>
              <a:rPr lang="fi-FI" sz="4400" i="1" dirty="0" smtClean="0">
                <a:latin typeface="Calibri"/>
                <a:cs typeface="Calibri"/>
              </a:rPr>
              <a:t>56.</a:t>
            </a:r>
            <a:r>
              <a:rPr lang="fi-FI" sz="4400" dirty="0" smtClean="0">
                <a:latin typeface="Calibri"/>
                <a:cs typeface="Calibri"/>
              </a:rPr>
              <a:t> James and John. 	</a:t>
            </a:r>
            <a:r>
              <a:rPr lang="fi-FI" sz="4400" b="1" spc="100" dirty="0" err="1" smtClean="0">
                <a:latin typeface="Calibri"/>
                <a:cs typeface="Calibri"/>
              </a:rPr>
              <a:t>Vengefulness</a:t>
            </a:r>
            <a:r>
              <a:rPr lang="fi-FI" sz="4400" b="1" spc="100" dirty="0" smtClean="0">
                <a:latin typeface="Calibri"/>
                <a:cs typeface="Calibri"/>
              </a:rPr>
              <a:t>.</a:t>
            </a:r>
            <a:endParaRPr lang="fi-FI" sz="4400" i="1" spc="100" dirty="0" smtClean="0">
              <a:latin typeface="Calibri"/>
              <a:cs typeface="Calibri"/>
            </a:endParaRPr>
          </a:p>
          <a:p>
            <a:pPr marL="360000" eaLnBrk="1" hangingPunct="1">
              <a:lnSpc>
                <a:spcPct val="90000"/>
              </a:lnSpc>
              <a:spcBef>
                <a:spcPts val="0"/>
              </a:spcBef>
              <a:tabLst>
                <a:tab pos="1616075" algn="l"/>
              </a:tabLst>
            </a:pPr>
            <a:r>
              <a:rPr lang="fi-FI" sz="4400" i="1" dirty="0" err="1" smtClean="0">
                <a:latin typeface="Calibri"/>
                <a:cs typeface="Calibri"/>
              </a:rPr>
              <a:t>Acts</a:t>
            </a:r>
            <a:r>
              <a:rPr lang="fi-FI" sz="4400" i="1" dirty="0" smtClean="0">
                <a:latin typeface="Calibri"/>
                <a:cs typeface="Calibri"/>
              </a:rPr>
              <a:t> </a:t>
            </a:r>
            <a:r>
              <a:rPr lang="fi-FI" sz="4400" i="1" dirty="0">
                <a:latin typeface="Calibri"/>
                <a:cs typeface="Calibri"/>
              </a:rPr>
              <a:t>9:1</a:t>
            </a:r>
            <a:r>
              <a:rPr lang="fi-FI" sz="4400" i="1" dirty="0" smtClean="0">
                <a:latin typeface="Calibri"/>
                <a:cs typeface="Calibri"/>
              </a:rPr>
              <a:t>.</a:t>
            </a:r>
            <a:r>
              <a:rPr lang="fi-FI" sz="4400" dirty="0" smtClean="0">
                <a:latin typeface="Calibri"/>
                <a:cs typeface="Calibri"/>
              </a:rPr>
              <a:t> </a:t>
            </a:r>
            <a:r>
              <a:rPr lang="fi-FI" sz="4400" dirty="0" err="1" smtClean="0">
                <a:latin typeface="Calibri"/>
                <a:cs typeface="Calibri"/>
              </a:rPr>
              <a:t>Saul</a:t>
            </a:r>
            <a:r>
              <a:rPr lang="fi-FI" sz="4400" spc="100" dirty="0" smtClean="0">
                <a:latin typeface="Calibri"/>
                <a:cs typeface="Calibri"/>
              </a:rPr>
              <a:t>. </a:t>
            </a:r>
            <a:r>
              <a:rPr lang="fi-FI" sz="4400" b="1" spc="100" dirty="0" err="1" smtClean="0">
                <a:latin typeface="Calibri"/>
                <a:cs typeface="Calibri"/>
              </a:rPr>
              <a:t>Supposed</a:t>
            </a:r>
            <a:r>
              <a:rPr lang="fi-FI" sz="4400" b="1" spc="100" dirty="0" smtClean="0">
                <a:latin typeface="Calibri"/>
                <a:cs typeface="Calibri"/>
              </a:rPr>
              <a:t> </a:t>
            </a:r>
            <a:r>
              <a:rPr lang="fi-FI" sz="4400" b="1" spc="100" dirty="0" err="1" smtClean="0">
                <a:latin typeface="Calibri"/>
                <a:cs typeface="Calibri"/>
              </a:rPr>
              <a:t>zeal</a:t>
            </a:r>
            <a:r>
              <a:rPr lang="fi-FI" sz="4400" b="1" spc="100" dirty="0" smtClean="0">
                <a:latin typeface="Calibri"/>
                <a:cs typeface="Calibri"/>
              </a:rPr>
              <a:t>.</a:t>
            </a:r>
            <a:endParaRPr lang="fi-FI" sz="4400" i="1" spc="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46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/>
          <a:stretch/>
        </p:blipFill>
        <p:spPr>
          <a:xfrm>
            <a:off x="5080228" y="693688"/>
            <a:ext cx="4083789" cy="172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4797152"/>
            <a:ext cx="4067944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Gavin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Anthony</a:t>
            </a:r>
          </a:p>
          <a:p>
            <a:pPr algn="ctr"/>
            <a:r>
              <a:rPr lang="en-US" sz="2200" spc="100" dirty="0" smtClean="0">
                <a:solidFill>
                  <a:schemeClr val="tx1">
                    <a:lumMod val="95000"/>
                  </a:schemeClr>
                </a:solidFill>
                <a:latin typeface="Calibri"/>
                <a:cs typeface="Calibri"/>
              </a:rPr>
              <a:t>Principal Contributor</a:t>
            </a:r>
            <a:endParaRPr lang="en-US" sz="2200" spc="100" dirty="0">
              <a:solidFill>
                <a:schemeClr val="tx1">
                  <a:lumMod val="9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cover 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068797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Elijah: The Problem of Rushing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Rushing Outside of God’s Will, Why?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96752"/>
            <a:ext cx="9144000" cy="558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1616075" algn="l"/>
              </a:tabLst>
            </a:pPr>
            <a:r>
              <a:rPr lang="fi-FI" sz="4400" dirty="0">
                <a:latin typeface="Calibri"/>
                <a:cs typeface="Calibri"/>
              </a:rPr>
              <a:t>No </a:t>
            </a:r>
            <a:r>
              <a:rPr lang="fi-FI" sz="4400" dirty="0" err="1">
                <a:latin typeface="Calibri"/>
                <a:cs typeface="Calibri"/>
              </a:rPr>
              <a:t>one</a:t>
            </a:r>
            <a:r>
              <a:rPr lang="fi-FI" sz="4400" dirty="0">
                <a:latin typeface="Calibri"/>
                <a:cs typeface="Calibri"/>
              </a:rPr>
              <a:t> is </a:t>
            </a:r>
            <a:r>
              <a:rPr lang="fi-FI" sz="4400" dirty="0" err="1">
                <a:latin typeface="Calibri"/>
                <a:cs typeface="Calibri"/>
              </a:rPr>
              <a:t>immune</a:t>
            </a:r>
            <a:r>
              <a:rPr lang="fi-FI" sz="4400" dirty="0">
                <a:latin typeface="Calibri"/>
                <a:cs typeface="Calibri"/>
              </a:rPr>
              <a:t> to </a:t>
            </a:r>
            <a:r>
              <a:rPr lang="fi-FI" sz="4400" dirty="0" err="1">
                <a:latin typeface="Calibri"/>
                <a:cs typeface="Calibri"/>
              </a:rPr>
              <a:t>this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danger</a:t>
            </a:r>
            <a:r>
              <a:rPr lang="fi-FI" sz="4400" dirty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1616075" algn="l"/>
              </a:tabLst>
            </a:pPr>
            <a:r>
              <a:rPr lang="fi-FI" sz="4400" dirty="0">
                <a:latin typeface="Calibri"/>
                <a:cs typeface="Calibri"/>
              </a:rPr>
              <a:t>The </a:t>
            </a:r>
            <a:r>
              <a:rPr lang="fi-FI" sz="4400" dirty="0" err="1">
                <a:latin typeface="Calibri"/>
                <a:cs typeface="Calibri"/>
              </a:rPr>
              <a:t>key</a:t>
            </a:r>
            <a:r>
              <a:rPr lang="fi-FI" sz="4400" dirty="0">
                <a:latin typeface="Calibri"/>
                <a:cs typeface="Calibri"/>
              </a:rPr>
              <a:t> is to </a:t>
            </a:r>
            <a:r>
              <a:rPr lang="fi-FI" sz="4400" dirty="0" err="1">
                <a:latin typeface="Calibri"/>
                <a:cs typeface="Calibri"/>
              </a:rPr>
              <a:t>cultivate</a:t>
            </a:r>
            <a:r>
              <a:rPr lang="fi-FI" sz="4400" dirty="0">
                <a:latin typeface="Calibri"/>
                <a:cs typeface="Calibri"/>
              </a:rPr>
              <a:t> a </a:t>
            </a:r>
            <a:r>
              <a:rPr lang="fi-FI" sz="4400" u="sng" dirty="0" err="1">
                <a:latin typeface="Calibri"/>
                <a:cs typeface="Calibri"/>
              </a:rPr>
              <a:t>trusting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faith</a:t>
            </a:r>
            <a:r>
              <a:rPr lang="fi-FI" sz="4400" dirty="0">
                <a:latin typeface="Calibri"/>
                <a:cs typeface="Calibri"/>
              </a:rPr>
              <a:t>  in the </a:t>
            </a:r>
            <a:r>
              <a:rPr lang="fi-FI" sz="4400" u="sng" dirty="0" err="1">
                <a:latin typeface="Calibri"/>
                <a:cs typeface="Calibri"/>
              </a:rPr>
              <a:t>goodness</a:t>
            </a:r>
            <a:r>
              <a:rPr lang="fi-FI" sz="4400" dirty="0">
                <a:latin typeface="Calibri"/>
                <a:cs typeface="Calibri"/>
              </a:rPr>
              <a:t> and </a:t>
            </a:r>
            <a:r>
              <a:rPr lang="fi-FI" sz="4400" u="sng" dirty="0" err="1">
                <a:latin typeface="Calibri"/>
                <a:cs typeface="Calibri"/>
              </a:rPr>
              <a:t>mercy</a:t>
            </a:r>
            <a:r>
              <a:rPr lang="fi-FI" sz="4400" dirty="0">
                <a:latin typeface="Calibri"/>
                <a:cs typeface="Calibri"/>
              </a:rPr>
              <a:t> of </a:t>
            </a:r>
            <a:r>
              <a:rPr lang="fi-FI" sz="4400" dirty="0" err="1">
                <a:latin typeface="Calibri"/>
                <a:cs typeface="Calibri"/>
              </a:rPr>
              <a:t>God</a:t>
            </a:r>
            <a:r>
              <a:rPr lang="fi-FI" sz="4400" dirty="0">
                <a:latin typeface="Calibri"/>
                <a:cs typeface="Calibri"/>
              </a:rPr>
              <a:t>, </a:t>
            </a:r>
            <a:r>
              <a:rPr lang="fi-FI" sz="4400" dirty="0" err="1">
                <a:latin typeface="Calibri"/>
                <a:cs typeface="Calibri"/>
              </a:rPr>
              <a:t>who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we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know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u="sng" dirty="0" err="1">
                <a:latin typeface="Calibri"/>
                <a:cs typeface="Calibri"/>
              </a:rPr>
              <a:t>loves</a:t>
            </a:r>
            <a:r>
              <a:rPr lang="fi-FI" sz="4400" dirty="0">
                <a:latin typeface="Calibri"/>
                <a:cs typeface="Calibri"/>
              </a:rPr>
              <a:t> us and </a:t>
            </a:r>
            <a:r>
              <a:rPr lang="fi-FI" sz="4400" dirty="0" err="1">
                <a:latin typeface="Calibri"/>
                <a:cs typeface="Calibri"/>
              </a:rPr>
              <a:t>wants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what’s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best</a:t>
            </a:r>
            <a:r>
              <a:rPr lang="fi-FI" sz="4400" dirty="0">
                <a:latin typeface="Calibri"/>
                <a:cs typeface="Calibri"/>
              </a:rPr>
              <a:t> for us.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1616075" algn="l"/>
              </a:tabLst>
            </a:pPr>
            <a:r>
              <a:rPr lang="fi-FI" sz="4400" dirty="0" err="1">
                <a:latin typeface="Calibri"/>
                <a:cs typeface="Calibri"/>
              </a:rPr>
              <a:t>This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doesn’t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happen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automatically</a:t>
            </a:r>
            <a:r>
              <a:rPr lang="fi-FI" sz="4400" dirty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tabLst>
                <a:tab pos="1616075" algn="l"/>
              </a:tabLst>
            </a:pPr>
            <a:r>
              <a:rPr lang="fi-FI" sz="4400" b="1" dirty="0" err="1">
                <a:latin typeface="Calibri"/>
                <a:cs typeface="Calibri"/>
              </a:rPr>
              <a:t>Faith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might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be</a:t>
            </a:r>
            <a:r>
              <a:rPr lang="fi-FI" sz="4400" dirty="0">
                <a:latin typeface="Calibri"/>
                <a:cs typeface="Calibri"/>
              </a:rPr>
              <a:t> a </a:t>
            </a:r>
            <a:r>
              <a:rPr lang="fi-FI" sz="4400" b="1" spc="100" dirty="0" err="1">
                <a:latin typeface="Calibri"/>
                <a:cs typeface="Calibri"/>
              </a:rPr>
              <a:t>gift</a:t>
            </a:r>
            <a:r>
              <a:rPr lang="fi-FI" sz="4400" dirty="0">
                <a:latin typeface="Calibri"/>
                <a:cs typeface="Calibri"/>
              </a:rPr>
              <a:t>, </a:t>
            </a:r>
            <a:r>
              <a:rPr lang="fi-FI" sz="4400" dirty="0" err="1">
                <a:latin typeface="Calibri"/>
                <a:cs typeface="Calibri"/>
              </a:rPr>
              <a:t>but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it’s</a:t>
            </a:r>
            <a:r>
              <a:rPr lang="fi-FI" sz="4400" dirty="0">
                <a:latin typeface="Calibri"/>
                <a:cs typeface="Calibri"/>
              </a:rPr>
              <a:t> a </a:t>
            </a:r>
            <a:r>
              <a:rPr lang="fi-FI" sz="4400" dirty="0" err="1">
                <a:latin typeface="Calibri"/>
                <a:cs typeface="Calibri"/>
              </a:rPr>
              <a:t>gift</a:t>
            </a:r>
            <a:r>
              <a:rPr lang="fi-FI" sz="4400" dirty="0">
                <a:latin typeface="Calibri"/>
                <a:cs typeface="Calibri"/>
              </a:rPr>
              <a:t>   </a:t>
            </a:r>
            <a:r>
              <a:rPr lang="fi-FI" sz="4400" dirty="0" err="1">
                <a:latin typeface="Calibri"/>
                <a:cs typeface="Calibri"/>
              </a:rPr>
              <a:t>that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dirty="0" err="1">
                <a:latin typeface="Calibri"/>
                <a:cs typeface="Calibri"/>
              </a:rPr>
              <a:t>needs</a:t>
            </a:r>
            <a:r>
              <a:rPr lang="fi-FI" sz="4400" dirty="0">
                <a:latin typeface="Calibri"/>
                <a:cs typeface="Calibri"/>
              </a:rPr>
              <a:t> to </a:t>
            </a:r>
            <a:r>
              <a:rPr lang="fi-FI" sz="4400" dirty="0" err="1">
                <a:latin typeface="Calibri"/>
                <a:cs typeface="Calibri"/>
              </a:rPr>
              <a:t>be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u="sng" dirty="0" err="1">
                <a:latin typeface="Calibri"/>
                <a:cs typeface="Calibri"/>
              </a:rPr>
              <a:t>cultivated</a:t>
            </a:r>
            <a:r>
              <a:rPr lang="fi-FI" sz="4400" dirty="0">
                <a:latin typeface="Calibri"/>
                <a:cs typeface="Calibri"/>
              </a:rPr>
              <a:t>, </a:t>
            </a:r>
            <a:r>
              <a:rPr lang="fi-FI" sz="4400" u="sng" dirty="0" err="1">
                <a:latin typeface="Calibri"/>
                <a:cs typeface="Calibri"/>
              </a:rPr>
              <a:t>nurtured</a:t>
            </a:r>
            <a:r>
              <a:rPr lang="fi-FI" sz="4400" dirty="0">
                <a:latin typeface="Calibri"/>
                <a:cs typeface="Calibri"/>
              </a:rPr>
              <a:t>, and </a:t>
            </a:r>
            <a:r>
              <a:rPr lang="fi-FI" sz="4400" dirty="0" err="1">
                <a:latin typeface="Calibri"/>
                <a:cs typeface="Calibri"/>
              </a:rPr>
              <a:t>jealously</a:t>
            </a:r>
            <a:r>
              <a:rPr lang="fi-FI" sz="4400" dirty="0">
                <a:latin typeface="Calibri"/>
                <a:cs typeface="Calibri"/>
              </a:rPr>
              <a:t> </a:t>
            </a:r>
            <a:r>
              <a:rPr lang="fi-FI" sz="4400" u="sng" dirty="0" err="1">
                <a:latin typeface="Calibri"/>
                <a:cs typeface="Calibri"/>
              </a:rPr>
              <a:t>guarded</a:t>
            </a:r>
            <a:r>
              <a:rPr lang="fi-FI" sz="4400" dirty="0">
                <a:latin typeface="Calibri"/>
                <a:cs typeface="Calibri"/>
              </a:rPr>
              <a:t>.</a:t>
            </a:r>
            <a:endParaRPr lang="fi-FI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1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Thursday,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8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Learning </a:t>
            </a:r>
            <a:r>
              <a:rPr lang="en-US" sz="3200" b="1" cap="small" spc="50" dirty="0">
                <a:latin typeface="Cambria"/>
                <a:cs typeface="Cambria"/>
              </a:rPr>
              <a:t>to Take Delight in the Lord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“Take </a:t>
            </a:r>
            <a:r>
              <a:rPr lang="en-US" sz="4400" dirty="0">
                <a:latin typeface="Calibri"/>
                <a:cs typeface="Calibri"/>
              </a:rPr>
              <a:t>delight in the Lord, and he </a:t>
            </a:r>
            <a:r>
              <a:rPr lang="en-US" sz="4400" dirty="0" smtClean="0">
                <a:latin typeface="Calibri"/>
                <a:cs typeface="Calibri"/>
              </a:rPr>
              <a:t>             will </a:t>
            </a:r>
            <a:r>
              <a:rPr lang="en-US" sz="4400" dirty="0">
                <a:latin typeface="Calibri"/>
                <a:cs typeface="Calibri"/>
              </a:rPr>
              <a:t>give you the desires of </a:t>
            </a:r>
            <a:r>
              <a:rPr lang="en-US" sz="4400" dirty="0" smtClean="0">
                <a:latin typeface="Calibri"/>
                <a:cs typeface="Calibri"/>
              </a:rPr>
              <a:t>your heart</a:t>
            </a:r>
            <a:r>
              <a:rPr lang="en-US" sz="4400" dirty="0">
                <a:latin typeface="Calibri"/>
                <a:cs typeface="Calibri"/>
              </a:rPr>
              <a:t>” (</a:t>
            </a:r>
            <a:r>
              <a:rPr lang="en-US" sz="4400" i="1" dirty="0">
                <a:latin typeface="Calibri"/>
                <a:cs typeface="Calibri"/>
              </a:rPr>
              <a:t>Ps. 37:</a:t>
            </a:r>
            <a:r>
              <a:rPr lang="en-US" sz="4400" i="1" dirty="0" smtClean="0">
                <a:latin typeface="Calibri"/>
                <a:cs typeface="Calibri"/>
              </a:rPr>
              <a:t>4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Imagine getting what you have </a:t>
            </a:r>
            <a:r>
              <a:rPr lang="en-US" sz="4400" dirty="0" smtClean="0">
                <a:latin typeface="Calibri"/>
                <a:cs typeface="Calibri"/>
              </a:rPr>
              <a:t>   always </a:t>
            </a:r>
            <a:r>
              <a:rPr lang="en-US" sz="4400" dirty="0">
                <a:latin typeface="Calibri"/>
                <a:cs typeface="Calibri"/>
              </a:rPr>
              <a:t>wanted. But getting the </a:t>
            </a:r>
            <a:r>
              <a:rPr lang="en-US" sz="4400" dirty="0" smtClean="0">
                <a:latin typeface="Calibri"/>
                <a:cs typeface="Calibri"/>
              </a:rPr>
              <a:t>  desires </a:t>
            </a:r>
            <a:r>
              <a:rPr lang="en-US" sz="4400" dirty="0">
                <a:latin typeface="Calibri"/>
                <a:cs typeface="Calibri"/>
              </a:rPr>
              <a:t>of our hearts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hinges</a:t>
            </a:r>
            <a:r>
              <a:rPr lang="en-US" sz="4400" dirty="0">
                <a:latin typeface="Calibri"/>
                <a:cs typeface="Calibri"/>
              </a:rPr>
              <a:t> on </a:t>
            </a:r>
            <a:r>
              <a:rPr lang="en-US" sz="4400" u="sng" dirty="0">
                <a:latin typeface="Calibri"/>
                <a:cs typeface="Calibri"/>
              </a:rPr>
              <a:t>having hearts</a:t>
            </a:r>
            <a:r>
              <a:rPr lang="en-US" sz="4400" dirty="0">
                <a:latin typeface="Calibri"/>
                <a:cs typeface="Calibri"/>
              </a:rPr>
              <a:t> that take </a:t>
            </a:r>
            <a:r>
              <a:rPr lang="en-US" sz="4400" u="sng" dirty="0">
                <a:latin typeface="Calibri"/>
                <a:cs typeface="Calibri"/>
              </a:rPr>
              <a:t>delight</a:t>
            </a:r>
            <a:r>
              <a:rPr lang="en-US" sz="4400" dirty="0">
                <a:latin typeface="Calibri"/>
                <a:cs typeface="Calibri"/>
              </a:rPr>
              <a:t> in the </a:t>
            </a:r>
            <a:r>
              <a:rPr lang="en-US" sz="4400" dirty="0" smtClean="0">
                <a:latin typeface="Calibri"/>
                <a:cs typeface="Calibri"/>
              </a:rPr>
              <a:t>Lord.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So</a:t>
            </a:r>
            <a:r>
              <a:rPr lang="en-US" sz="4400" dirty="0">
                <a:latin typeface="Calibri"/>
                <a:cs typeface="Calibri"/>
              </a:rPr>
              <a:t>, what does it mean to </a:t>
            </a:r>
            <a:r>
              <a:rPr lang="en-US" sz="4400" dirty="0" smtClean="0">
                <a:latin typeface="Calibri"/>
                <a:cs typeface="Calibri"/>
              </a:rPr>
              <a:t>                      “</a:t>
            </a:r>
            <a:r>
              <a:rPr lang="en-US" sz="4400" dirty="0">
                <a:latin typeface="Calibri"/>
                <a:cs typeface="Calibri"/>
              </a:rPr>
              <a:t>take delight in the Lord”?</a:t>
            </a:r>
          </a:p>
        </p:txBody>
      </p:sp>
    </p:spTree>
    <p:extLst>
      <p:ext uri="{BB962C8B-B14F-4D97-AF65-F5344CB8AC3E}">
        <p14:creationId xmlns:p14="http://schemas.microsoft.com/office/powerpoint/2010/main" val="2049807665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Learning to Take Delight in the Lord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David’s Counsel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4400" dirty="0">
                <a:latin typeface="Calibri"/>
                <a:cs typeface="Calibri"/>
              </a:rPr>
              <a:t>context for Psalm 37:4 is, perhaps, a little surprising. David is writing about being surrounded by people who are working against God and against him. When people are </a:t>
            </a:r>
            <a:r>
              <a:rPr lang="en-US" sz="4400" dirty="0" smtClean="0">
                <a:latin typeface="Calibri"/>
                <a:cs typeface="Calibri"/>
              </a:rPr>
              <a:t>  working </a:t>
            </a:r>
            <a:r>
              <a:rPr lang="en-US" sz="4400" dirty="0">
                <a:latin typeface="Calibri"/>
                <a:cs typeface="Calibri"/>
              </a:rPr>
              <a:t>against us, the </a:t>
            </a:r>
            <a:r>
              <a:rPr lang="en-US" sz="4400" u="sng" dirty="0">
                <a:latin typeface="Calibri"/>
                <a:cs typeface="Calibri"/>
              </a:rPr>
              <a:t>natural response</a:t>
            </a:r>
            <a:r>
              <a:rPr lang="en-US" sz="4400" dirty="0">
                <a:latin typeface="Calibri"/>
                <a:cs typeface="Calibri"/>
              </a:rPr>
              <a:t> is often to get </a:t>
            </a:r>
            <a:r>
              <a:rPr lang="en-US" sz="4400" u="sng" dirty="0">
                <a:latin typeface="Calibri"/>
                <a:cs typeface="Calibri"/>
              </a:rPr>
              <a:t>angry</a:t>
            </a:r>
            <a:r>
              <a:rPr lang="en-US" sz="4400" dirty="0">
                <a:latin typeface="Calibri"/>
                <a:cs typeface="Calibri"/>
              </a:rPr>
              <a:t> or to </a:t>
            </a:r>
            <a:r>
              <a:rPr lang="en-US" sz="4400" dirty="0" smtClean="0">
                <a:latin typeface="Calibri"/>
                <a:cs typeface="Calibri"/>
              </a:rPr>
              <a:t>  set </a:t>
            </a:r>
            <a:r>
              <a:rPr lang="en-US" sz="4400" dirty="0">
                <a:latin typeface="Calibri"/>
                <a:cs typeface="Calibri"/>
              </a:rPr>
              <a:t>out to </a:t>
            </a:r>
            <a:r>
              <a:rPr lang="en-US" sz="4400" u="sng" dirty="0">
                <a:latin typeface="Calibri"/>
                <a:cs typeface="Calibri"/>
              </a:rPr>
              <a:t>justify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ourselves.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But </a:t>
            </a:r>
            <a:r>
              <a:rPr lang="en-US" sz="4400" dirty="0">
                <a:solidFill>
                  <a:schemeClr val="tx2"/>
                </a:solidFill>
                <a:latin typeface="Calibri"/>
                <a:cs typeface="Calibri"/>
              </a:rPr>
              <a:t>David advises something different.</a:t>
            </a:r>
          </a:p>
        </p:txBody>
      </p:sp>
    </p:spTree>
    <p:extLst>
      <p:ext uri="{BB962C8B-B14F-4D97-AF65-F5344CB8AC3E}">
        <p14:creationId xmlns:p14="http://schemas.microsoft.com/office/powerpoint/2010/main" val="28445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86225"/>
            <a:ext cx="9144000" cy="39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4400" i="1" dirty="0">
                <a:latin typeface="Calibri"/>
                <a:cs typeface="Calibri"/>
              </a:rPr>
              <a:t>Ps. 37:1 </a:t>
            </a: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sk-SK" sz="4400" dirty="0" smtClean="0">
                <a:latin typeface="Calibri"/>
                <a:cs typeface="Calibri"/>
              </a:rPr>
              <a:t>Do </a:t>
            </a:r>
            <a:r>
              <a:rPr lang="sk-SK" sz="4400" dirty="0">
                <a:latin typeface="Calibri"/>
                <a:cs typeface="Calibri"/>
              </a:rPr>
              <a:t>not </a:t>
            </a:r>
            <a:r>
              <a:rPr lang="sk-SK" sz="4400" u="sng" dirty="0">
                <a:latin typeface="Calibri"/>
                <a:cs typeface="Calibri"/>
              </a:rPr>
              <a:t>fret</a:t>
            </a:r>
            <a:r>
              <a:rPr lang="sk-SK" sz="4400" dirty="0">
                <a:latin typeface="Calibri"/>
                <a:cs typeface="Calibri"/>
              </a:rPr>
              <a:t> because of </a:t>
            </a:r>
            <a:r>
              <a:rPr lang="sk-SK" sz="4400" dirty="0" smtClean="0">
                <a:latin typeface="Calibri"/>
                <a:cs typeface="Calibri"/>
              </a:rPr>
              <a:t>evil-doers, nor </a:t>
            </a:r>
            <a:r>
              <a:rPr lang="sk-SK" sz="4400" dirty="0">
                <a:latin typeface="Calibri"/>
                <a:cs typeface="Calibri"/>
              </a:rPr>
              <a:t>be </a:t>
            </a:r>
            <a:r>
              <a:rPr lang="sk-SK" sz="4400" u="sng" dirty="0">
                <a:latin typeface="Calibri"/>
                <a:cs typeface="Calibri"/>
              </a:rPr>
              <a:t>enviou</a:t>
            </a:r>
            <a:r>
              <a:rPr lang="sk-SK" sz="4400" dirty="0">
                <a:latin typeface="Calibri"/>
                <a:cs typeface="Calibri"/>
              </a:rPr>
              <a:t>s of the workers </a:t>
            </a:r>
            <a:r>
              <a:rPr lang="sk-SK" sz="4400" dirty="0" smtClean="0">
                <a:latin typeface="Calibri"/>
                <a:cs typeface="Calibri"/>
              </a:rPr>
              <a:t> of </a:t>
            </a:r>
            <a:r>
              <a:rPr lang="sk-SK" sz="4400" dirty="0">
                <a:latin typeface="Calibri"/>
                <a:cs typeface="Calibri"/>
              </a:rPr>
              <a:t>iniquity</a:t>
            </a:r>
            <a:r>
              <a:rPr lang="sk-SK" sz="4400" dirty="0" smtClean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  <a:endParaRPr lang="sk-SK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</a:pPr>
            <a:r>
              <a:rPr lang="sk-SK" sz="4400" i="1" dirty="0" smtClean="0">
                <a:latin typeface="Calibri"/>
                <a:cs typeface="Calibri"/>
              </a:rPr>
              <a:t>Ps</a:t>
            </a:r>
            <a:r>
              <a:rPr lang="sk-SK" sz="4400" i="1" dirty="0">
                <a:latin typeface="Calibri"/>
                <a:cs typeface="Calibri"/>
              </a:rPr>
              <a:t>. 37:5 </a:t>
            </a: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sk-SK" sz="4400" u="sng" dirty="0" smtClean="0">
                <a:latin typeface="Calibri"/>
                <a:cs typeface="Calibri"/>
              </a:rPr>
              <a:t>Commit</a:t>
            </a:r>
            <a:r>
              <a:rPr lang="sk-SK" sz="4400" dirty="0" smtClean="0">
                <a:latin typeface="Calibri"/>
                <a:cs typeface="Calibri"/>
              </a:rPr>
              <a:t> </a:t>
            </a:r>
            <a:r>
              <a:rPr lang="sk-SK" sz="4400" dirty="0">
                <a:latin typeface="Calibri"/>
                <a:cs typeface="Calibri"/>
              </a:rPr>
              <a:t>your way to the </a:t>
            </a:r>
            <a:r>
              <a:rPr lang="sk-SK" sz="4400" cap="small" dirty="0">
                <a:latin typeface="Calibri"/>
                <a:cs typeface="Calibri"/>
              </a:rPr>
              <a:t>Lord</a:t>
            </a:r>
            <a:r>
              <a:rPr lang="sk-SK" sz="4400" dirty="0" smtClean="0">
                <a:latin typeface="Calibri"/>
                <a:cs typeface="Calibri"/>
              </a:rPr>
              <a:t>, </a:t>
            </a:r>
            <a:r>
              <a:rPr lang="sk-SK" sz="4400" u="sng" dirty="0" smtClean="0">
                <a:latin typeface="Calibri"/>
                <a:cs typeface="Calibri"/>
              </a:rPr>
              <a:t>trust</a:t>
            </a:r>
            <a:r>
              <a:rPr lang="sk-SK" sz="4400" dirty="0" smtClean="0">
                <a:latin typeface="Calibri"/>
                <a:cs typeface="Calibri"/>
              </a:rPr>
              <a:t> </a:t>
            </a:r>
            <a:r>
              <a:rPr lang="sk-SK" sz="4400" dirty="0">
                <a:latin typeface="Calibri"/>
                <a:cs typeface="Calibri"/>
              </a:rPr>
              <a:t>also in Him</a:t>
            </a:r>
            <a:r>
              <a:rPr lang="sk-SK" sz="4400" dirty="0" smtClean="0">
                <a:latin typeface="Calibri"/>
                <a:cs typeface="Calibri"/>
              </a:rPr>
              <a:t>, and </a:t>
            </a:r>
            <a:r>
              <a:rPr lang="sk-SK" sz="4400" dirty="0">
                <a:latin typeface="Calibri"/>
                <a:cs typeface="Calibri"/>
              </a:rPr>
              <a:t>He shall bring it to pass</a:t>
            </a:r>
            <a:r>
              <a:rPr lang="sk-SK" sz="4400" dirty="0" smtClean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  <a:endParaRPr lang="sk-SK" sz="4400" dirty="0" smtClean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Learning to Take Delight in the Lord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David’s Counsel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002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4400" i="1" dirty="0" smtClean="0">
                <a:latin typeface="Calibri"/>
                <a:cs typeface="Calibri"/>
              </a:rPr>
              <a:t>Ps</a:t>
            </a:r>
            <a:r>
              <a:rPr lang="sk-SK" sz="4400" i="1" dirty="0">
                <a:latin typeface="Calibri"/>
                <a:cs typeface="Calibri"/>
              </a:rPr>
              <a:t>. 37:7 </a:t>
            </a: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sk-SK" sz="4400" u="sng" dirty="0" smtClean="0">
                <a:latin typeface="Calibri"/>
                <a:cs typeface="Calibri"/>
              </a:rPr>
              <a:t>Rest</a:t>
            </a:r>
            <a:r>
              <a:rPr lang="sk-SK" sz="4400" dirty="0" smtClean="0">
                <a:latin typeface="Calibri"/>
                <a:cs typeface="Calibri"/>
              </a:rPr>
              <a:t> </a:t>
            </a:r>
            <a:r>
              <a:rPr lang="sk-SK" sz="4400" dirty="0">
                <a:latin typeface="Calibri"/>
                <a:cs typeface="Calibri"/>
              </a:rPr>
              <a:t>in the Lord, and </a:t>
            </a:r>
            <a:r>
              <a:rPr lang="sk-SK" sz="4400" u="sng" dirty="0">
                <a:latin typeface="Calibri"/>
                <a:cs typeface="Calibri"/>
              </a:rPr>
              <a:t>wait</a:t>
            </a:r>
            <a:r>
              <a:rPr lang="sk-SK" sz="4400" dirty="0">
                <a:latin typeface="Calibri"/>
                <a:cs typeface="Calibri"/>
              </a:rPr>
              <a:t> patiently for Him</a:t>
            </a:r>
            <a:r>
              <a:rPr lang="sk-SK" sz="4400" dirty="0" smtClean="0">
                <a:latin typeface="Calibri"/>
                <a:cs typeface="Calibri"/>
              </a:rPr>
              <a:t>; do </a:t>
            </a:r>
            <a:r>
              <a:rPr lang="sk-SK" sz="4400" dirty="0">
                <a:latin typeface="Calibri"/>
                <a:cs typeface="Calibri"/>
              </a:rPr>
              <a:t>not </a:t>
            </a:r>
            <a:r>
              <a:rPr lang="sk-SK" sz="4400" u="sng" dirty="0">
                <a:latin typeface="Calibri"/>
                <a:cs typeface="Calibri"/>
              </a:rPr>
              <a:t>fret</a:t>
            </a:r>
            <a:r>
              <a:rPr lang="sk-SK" sz="4400" dirty="0">
                <a:latin typeface="Calibri"/>
                <a:cs typeface="Calibri"/>
              </a:rPr>
              <a:t> because of him who prospers in his way</a:t>
            </a:r>
            <a:r>
              <a:rPr lang="sk-SK" sz="4400" dirty="0" smtClean="0">
                <a:latin typeface="Calibri"/>
                <a:cs typeface="Calibri"/>
              </a:rPr>
              <a:t>, because </a:t>
            </a:r>
            <a:r>
              <a:rPr lang="sk-SK" sz="4400" dirty="0">
                <a:latin typeface="Calibri"/>
                <a:cs typeface="Calibri"/>
              </a:rPr>
              <a:t>of the man who brings </a:t>
            </a:r>
            <a:r>
              <a:rPr lang="sk-SK" sz="4400" dirty="0" smtClean="0">
                <a:latin typeface="Calibri"/>
                <a:cs typeface="Calibri"/>
              </a:rPr>
              <a:t> wicked </a:t>
            </a:r>
            <a:r>
              <a:rPr lang="sk-SK" sz="4400" dirty="0">
                <a:latin typeface="Calibri"/>
                <a:cs typeface="Calibri"/>
              </a:rPr>
              <a:t>schemes to pass</a:t>
            </a:r>
            <a:r>
              <a:rPr lang="sk-SK" sz="4400" dirty="0" smtClean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  <a:endParaRPr lang="sk-SK" sz="4400" dirty="0" smtClean="0">
              <a:latin typeface="Calibri"/>
              <a:cs typeface="Calibri"/>
            </a:endParaRP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4400" i="1" dirty="0" smtClean="0">
                <a:latin typeface="Calibri"/>
                <a:cs typeface="Calibri"/>
              </a:rPr>
              <a:t>Ps</a:t>
            </a:r>
            <a:r>
              <a:rPr lang="sk-SK" sz="4400" i="1" dirty="0">
                <a:latin typeface="Calibri"/>
                <a:cs typeface="Calibri"/>
              </a:rPr>
              <a:t>. 37:8 </a:t>
            </a:r>
            <a:r>
              <a:rPr lang="en-US" sz="4400" dirty="0">
                <a:latin typeface="Calibri"/>
                <a:cs typeface="Calibri"/>
              </a:rPr>
              <a:t>“</a:t>
            </a:r>
            <a:r>
              <a:rPr lang="sk-SK" sz="4400" u="sng" dirty="0" smtClean="0">
                <a:latin typeface="Calibri"/>
                <a:cs typeface="Calibri"/>
              </a:rPr>
              <a:t>Cease</a:t>
            </a:r>
            <a:r>
              <a:rPr lang="sk-SK" sz="4400" dirty="0" smtClean="0">
                <a:latin typeface="Calibri"/>
                <a:cs typeface="Calibri"/>
              </a:rPr>
              <a:t> </a:t>
            </a:r>
            <a:r>
              <a:rPr lang="sk-SK" sz="4400" dirty="0">
                <a:latin typeface="Calibri"/>
                <a:cs typeface="Calibri"/>
              </a:rPr>
              <a:t>from anger, and </a:t>
            </a:r>
            <a:r>
              <a:rPr lang="sk-SK" sz="4400" dirty="0" smtClean="0">
                <a:latin typeface="Calibri"/>
                <a:cs typeface="Calibri"/>
              </a:rPr>
              <a:t> </a:t>
            </a:r>
            <a:r>
              <a:rPr lang="sk-SK" sz="4400" u="sng" dirty="0" smtClean="0">
                <a:latin typeface="Calibri"/>
                <a:cs typeface="Calibri"/>
              </a:rPr>
              <a:t>forsake</a:t>
            </a:r>
            <a:r>
              <a:rPr lang="sk-SK" sz="4400" dirty="0" smtClean="0">
                <a:latin typeface="Calibri"/>
                <a:cs typeface="Calibri"/>
              </a:rPr>
              <a:t> </a:t>
            </a:r>
            <a:r>
              <a:rPr lang="sk-SK" sz="4400" dirty="0">
                <a:latin typeface="Calibri"/>
                <a:cs typeface="Calibri"/>
              </a:rPr>
              <a:t>wrath</a:t>
            </a:r>
            <a:r>
              <a:rPr lang="sk-SK" sz="4400" dirty="0" smtClean="0">
                <a:latin typeface="Calibri"/>
                <a:cs typeface="Calibri"/>
              </a:rPr>
              <a:t>; do </a:t>
            </a:r>
            <a:r>
              <a:rPr lang="sk-SK" sz="4400" dirty="0">
                <a:latin typeface="Calibri"/>
                <a:cs typeface="Calibri"/>
              </a:rPr>
              <a:t>not </a:t>
            </a:r>
            <a:r>
              <a:rPr lang="sk-SK" sz="4400" u="sng" dirty="0">
                <a:latin typeface="Calibri"/>
                <a:cs typeface="Calibri"/>
              </a:rPr>
              <a:t>fret</a:t>
            </a:r>
            <a:r>
              <a:rPr lang="sk-SK" sz="4400" dirty="0">
                <a:latin typeface="Calibri"/>
                <a:cs typeface="Calibri"/>
              </a:rPr>
              <a:t>—it only causes harm</a:t>
            </a:r>
            <a:r>
              <a:rPr lang="sk-SK" sz="4400" dirty="0" smtClean="0">
                <a:latin typeface="Calibri"/>
                <a:cs typeface="Calibri"/>
              </a:rPr>
              <a:t>.</a:t>
            </a:r>
            <a:r>
              <a:rPr lang="en-US" sz="4400" dirty="0" smtClean="0">
                <a:latin typeface="Calibri"/>
                <a:cs typeface="Calibri"/>
              </a:rPr>
              <a:t>”</a:t>
            </a:r>
          </a:p>
          <a:p>
            <a:pPr marL="1800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latin typeface="Calibri"/>
                <a:cs typeface="Calibri"/>
              </a:rPr>
              <a:t>NOTE: “do not </a:t>
            </a:r>
            <a:r>
              <a:rPr lang="en-US" sz="4400" dirty="0" smtClean="0">
                <a:solidFill>
                  <a:schemeClr val="tx2"/>
                </a:solidFill>
                <a:latin typeface="Calibri"/>
                <a:cs typeface="Calibri"/>
              </a:rPr>
              <a:t>fret</a:t>
            </a:r>
            <a:r>
              <a:rPr lang="en-US" sz="4400" dirty="0" smtClean="0">
                <a:latin typeface="Calibri"/>
                <a:cs typeface="Calibri"/>
              </a:rPr>
              <a:t>” repeated 3 times.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Learning to Take Delight in the Lord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David’s Counsel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4565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12957"/>
            <a:ext cx="9144000" cy="535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4400" dirty="0">
                <a:latin typeface="Calibri"/>
                <a:cs typeface="Calibri"/>
              </a:rPr>
              <a:t>To take </a:t>
            </a:r>
            <a:r>
              <a:rPr lang="sk-SK" sz="4400" dirty="0">
                <a:solidFill>
                  <a:schemeClr val="tx2"/>
                </a:solidFill>
                <a:latin typeface="Calibri"/>
                <a:cs typeface="Calibri"/>
              </a:rPr>
              <a:t>delight</a:t>
            </a:r>
            <a:r>
              <a:rPr lang="sk-SK" sz="4400" dirty="0">
                <a:latin typeface="Calibri"/>
                <a:cs typeface="Calibri"/>
              </a:rPr>
              <a:t> in God means that </a:t>
            </a:r>
            <a:r>
              <a:rPr lang="sk-SK" sz="4400" dirty="0" smtClean="0">
                <a:latin typeface="Calibri"/>
                <a:cs typeface="Calibri"/>
              </a:rPr>
              <a:t>     we </a:t>
            </a:r>
            <a:r>
              <a:rPr lang="sk-SK" sz="4400" dirty="0">
                <a:latin typeface="Calibri"/>
                <a:cs typeface="Calibri"/>
              </a:rPr>
              <a:t>live in a </a:t>
            </a:r>
            <a:r>
              <a:rPr lang="sk-SK" sz="4400" u="sng" dirty="0">
                <a:latin typeface="Calibri"/>
                <a:cs typeface="Calibri"/>
              </a:rPr>
              <a:t>state</a:t>
            </a:r>
            <a:r>
              <a:rPr lang="sk-SK" sz="4400" dirty="0">
                <a:latin typeface="Calibri"/>
                <a:cs typeface="Calibri"/>
              </a:rPr>
              <a:t> </a:t>
            </a:r>
            <a:r>
              <a:rPr lang="sk-SK" sz="4400" u="sng" dirty="0">
                <a:latin typeface="Calibri"/>
                <a:cs typeface="Calibri"/>
              </a:rPr>
              <a:t>of</a:t>
            </a:r>
            <a:r>
              <a:rPr lang="sk-SK" sz="4400" dirty="0">
                <a:latin typeface="Calibri"/>
                <a:cs typeface="Calibri"/>
              </a:rPr>
              <a:t> </a:t>
            </a:r>
            <a:r>
              <a:rPr lang="sk-SK" sz="4400" u="sng" dirty="0">
                <a:latin typeface="Calibri"/>
                <a:cs typeface="Calibri"/>
              </a:rPr>
              <a:t>perfect</a:t>
            </a:r>
            <a:r>
              <a:rPr lang="sk-SK" sz="4400" dirty="0">
                <a:latin typeface="Calibri"/>
                <a:cs typeface="Calibri"/>
              </a:rPr>
              <a:t> </a:t>
            </a:r>
            <a:r>
              <a:rPr lang="sk-SK" sz="4400" u="sng" dirty="0" smtClean="0">
                <a:latin typeface="Calibri"/>
                <a:cs typeface="Calibri"/>
              </a:rPr>
              <a:t>trust</a:t>
            </a:r>
            <a:r>
              <a:rPr lang="sk-SK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4400" dirty="0" smtClean="0">
                <a:latin typeface="Calibri"/>
                <a:cs typeface="Calibri"/>
              </a:rPr>
              <a:t>Nothing </a:t>
            </a:r>
            <a:r>
              <a:rPr lang="sk-SK" sz="4400" dirty="0">
                <a:latin typeface="Calibri"/>
                <a:cs typeface="Calibri"/>
              </a:rPr>
              <a:t>can ruffle our peace, </a:t>
            </a:r>
            <a:r>
              <a:rPr lang="sk-SK" sz="4400" dirty="0" smtClean="0">
                <a:latin typeface="Calibri"/>
                <a:cs typeface="Calibri"/>
              </a:rPr>
              <a:t>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sk-SK" sz="4400" dirty="0" smtClean="0">
                <a:latin typeface="Calibri"/>
                <a:cs typeface="Calibri"/>
              </a:rPr>
              <a:t>because </a:t>
            </a:r>
            <a:r>
              <a:rPr lang="sk-SK" sz="4400" dirty="0">
                <a:latin typeface="Calibri"/>
                <a:cs typeface="Calibri"/>
              </a:rPr>
              <a:t>God is here and at </a:t>
            </a:r>
            <a:r>
              <a:rPr lang="sk-SK" sz="4400" dirty="0" smtClean="0">
                <a:latin typeface="Calibri"/>
                <a:cs typeface="Calibri"/>
              </a:rPr>
              <a:t>work.</a:t>
            </a:r>
          </a:p>
          <a:p>
            <a:pPr algn="ctr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4400" dirty="0" smtClean="0">
                <a:latin typeface="Calibri"/>
                <a:cs typeface="Calibri"/>
              </a:rPr>
              <a:t>We </a:t>
            </a:r>
            <a:r>
              <a:rPr lang="sk-SK" sz="4400" dirty="0">
                <a:latin typeface="Calibri"/>
                <a:cs typeface="Calibri"/>
              </a:rPr>
              <a:t>can </a:t>
            </a:r>
            <a:r>
              <a:rPr lang="sk-SK" sz="6000" dirty="0">
                <a:latin typeface="Calibri Light"/>
                <a:cs typeface="Calibri Light"/>
              </a:rPr>
              <a:t>praise</a:t>
            </a:r>
            <a:r>
              <a:rPr lang="sk-SK" sz="4400" dirty="0">
                <a:latin typeface="Calibri"/>
                <a:cs typeface="Calibri"/>
              </a:rPr>
              <a:t> Him, </a:t>
            </a:r>
            <a:r>
              <a:rPr lang="sk-SK" sz="4400" dirty="0" smtClean="0">
                <a:latin typeface="Calibri"/>
                <a:cs typeface="Calibri"/>
              </a:rPr>
              <a:t>                      </a:t>
            </a:r>
          </a:p>
          <a:p>
            <a:pPr algn="ctr" eaLnBrk="1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4400" dirty="0" smtClean="0">
                <a:latin typeface="Calibri"/>
                <a:cs typeface="Calibri"/>
              </a:rPr>
              <a:t>we </a:t>
            </a:r>
            <a:r>
              <a:rPr lang="sk-SK" sz="4400" dirty="0">
                <a:latin typeface="Calibri"/>
                <a:cs typeface="Calibri"/>
              </a:rPr>
              <a:t>can even </a:t>
            </a:r>
            <a:r>
              <a:rPr lang="sk-SK" sz="6000" dirty="0">
                <a:latin typeface="Calibri Light"/>
                <a:cs typeface="Calibri Light"/>
              </a:rPr>
              <a:t>smile</a:t>
            </a:r>
            <a:r>
              <a:rPr lang="sk-SK" sz="4400" dirty="0">
                <a:latin typeface="Calibri"/>
                <a:cs typeface="Calibri"/>
              </a:rPr>
              <a:t>, </a:t>
            </a:r>
            <a:r>
              <a:rPr lang="sk-SK" sz="4400" dirty="0" smtClean="0">
                <a:latin typeface="Calibri"/>
                <a:cs typeface="Calibri"/>
              </a:rPr>
              <a:t>            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4400" dirty="0" smtClean="0">
                <a:latin typeface="Calibri"/>
                <a:cs typeface="Calibri"/>
              </a:rPr>
              <a:t>because </a:t>
            </a:r>
            <a:r>
              <a:rPr lang="sk-SK" sz="4400" dirty="0">
                <a:latin typeface="Calibri"/>
                <a:cs typeface="Calibri"/>
              </a:rPr>
              <a:t>no one </a:t>
            </a:r>
            <a:r>
              <a:rPr lang="sk-SK" sz="4400" dirty="0" smtClean="0">
                <a:latin typeface="Calibri"/>
                <a:cs typeface="Calibri"/>
              </a:rPr>
              <a:t>can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dirty="0" smtClean="0">
                <a:latin typeface="Calibri Light"/>
                <a:cs typeface="Calibri Light"/>
              </a:rPr>
              <a:t>outwit</a:t>
            </a:r>
            <a:r>
              <a:rPr lang="sk-SK" sz="4400" dirty="0" smtClean="0">
                <a:latin typeface="Calibri"/>
                <a:cs typeface="Calibri"/>
              </a:rPr>
              <a:t> </a:t>
            </a:r>
            <a:r>
              <a:rPr lang="sk-SK" sz="4400" dirty="0">
                <a:latin typeface="Calibri"/>
                <a:cs typeface="Calibri"/>
              </a:rPr>
              <a:t>our </a:t>
            </a:r>
            <a:r>
              <a:rPr lang="sk-SK" sz="6000" dirty="0">
                <a:latin typeface="Calibri Light"/>
                <a:cs typeface="Calibri Light"/>
              </a:rPr>
              <a:t>God</a:t>
            </a:r>
            <a:r>
              <a:rPr lang="sk-SK" sz="4400" dirty="0" smtClean="0">
                <a:latin typeface="Calibri"/>
                <a:cs typeface="Calibri"/>
              </a:rPr>
              <a:t>!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Learning to Take Delight in the Lord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David’s Counsel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490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96098"/>
            <a:ext cx="9144000" cy="523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4400" dirty="0" smtClean="0">
                <a:latin typeface="Calibri"/>
                <a:cs typeface="Calibri"/>
              </a:rPr>
              <a:t>When </a:t>
            </a:r>
            <a:r>
              <a:rPr lang="sk-SK" sz="4400" dirty="0">
                <a:latin typeface="Calibri"/>
                <a:cs typeface="Calibri"/>
              </a:rPr>
              <a:t>we can learn to do this</a:t>
            </a:r>
            <a:r>
              <a:rPr lang="sk-SK" sz="4400" dirty="0" smtClean="0">
                <a:latin typeface="Calibri"/>
                <a:cs typeface="Calibri"/>
              </a:rPr>
              <a:t>,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4400" dirty="0" smtClean="0">
                <a:latin typeface="Calibri"/>
                <a:cs typeface="Calibri"/>
              </a:rPr>
              <a:t>we </a:t>
            </a:r>
            <a:r>
              <a:rPr lang="sk-SK" sz="4400" dirty="0">
                <a:latin typeface="Calibri"/>
                <a:cs typeface="Calibri"/>
              </a:rPr>
              <a:t>really will receive what our </a:t>
            </a:r>
            <a:r>
              <a:rPr lang="sk-SK" sz="4400" dirty="0" smtClean="0">
                <a:latin typeface="Calibri"/>
                <a:cs typeface="Calibri"/>
              </a:rPr>
              <a:t>hearts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6000" dirty="0" smtClean="0">
                <a:latin typeface="Calibri Light"/>
                <a:cs typeface="Calibri Light"/>
              </a:rPr>
              <a:t>long </a:t>
            </a:r>
            <a:r>
              <a:rPr lang="sk-SK" sz="6000" dirty="0">
                <a:latin typeface="Calibri Light"/>
                <a:cs typeface="Calibri Light"/>
              </a:rPr>
              <a:t>for</a:t>
            </a:r>
            <a:r>
              <a:rPr lang="sk-SK" sz="6000" dirty="0" smtClean="0">
                <a:latin typeface="Calibri Light"/>
                <a:cs typeface="Calibri Light"/>
              </a:rPr>
              <a:t>,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sk-SK" sz="4400" dirty="0" smtClean="0">
                <a:latin typeface="Calibri"/>
                <a:cs typeface="Calibri"/>
              </a:rPr>
              <a:t>because </a:t>
            </a:r>
            <a:r>
              <a:rPr lang="sk-SK" sz="4400" dirty="0">
                <a:latin typeface="Calibri"/>
                <a:cs typeface="Calibri"/>
              </a:rPr>
              <a:t>we will receive what </a:t>
            </a:r>
            <a:r>
              <a:rPr lang="sk-SK" sz="4400" dirty="0" smtClean="0">
                <a:latin typeface="Calibri"/>
                <a:cs typeface="Calibri"/>
              </a:rPr>
              <a:t>our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4400" dirty="0" smtClean="0">
                <a:latin typeface="Calibri"/>
                <a:cs typeface="Calibri"/>
              </a:rPr>
              <a:t>loving </a:t>
            </a:r>
            <a:r>
              <a:rPr lang="sk-SK" sz="4400" dirty="0">
                <a:latin typeface="Calibri"/>
                <a:cs typeface="Calibri"/>
              </a:rPr>
              <a:t>Father </a:t>
            </a:r>
            <a:r>
              <a:rPr lang="sk-SK" sz="6000" dirty="0">
                <a:latin typeface="Calibri Light"/>
                <a:cs typeface="Calibri Light"/>
              </a:rPr>
              <a:t>wants</a:t>
            </a:r>
            <a:r>
              <a:rPr lang="sk-SK" sz="4400" dirty="0">
                <a:latin typeface="Calibri"/>
                <a:cs typeface="Calibri"/>
              </a:rPr>
              <a:t> to give us</a:t>
            </a:r>
            <a:r>
              <a:rPr lang="sk-SK" sz="4400" dirty="0" smtClean="0">
                <a:latin typeface="Calibri"/>
                <a:cs typeface="Calibri"/>
              </a:rPr>
              <a:t>,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4400" dirty="0" smtClean="0">
                <a:latin typeface="Calibri"/>
                <a:cs typeface="Calibri"/>
              </a:rPr>
              <a:t>at </a:t>
            </a:r>
            <a:r>
              <a:rPr lang="sk-SK" sz="4400" dirty="0">
                <a:latin typeface="Calibri"/>
                <a:cs typeface="Calibri"/>
              </a:rPr>
              <a:t>the </a:t>
            </a:r>
            <a:r>
              <a:rPr lang="sk-SK" sz="6000" dirty="0">
                <a:latin typeface="Calibri Light"/>
                <a:cs typeface="Calibri Light"/>
              </a:rPr>
              <a:t>time</a:t>
            </a:r>
            <a:r>
              <a:rPr lang="sk-SK" sz="4400" dirty="0">
                <a:latin typeface="Calibri"/>
                <a:cs typeface="Calibri"/>
              </a:rPr>
              <a:t> </a:t>
            </a:r>
            <a:r>
              <a:rPr lang="sk-SK" sz="4400" dirty="0" smtClean="0">
                <a:latin typeface="Calibri"/>
                <a:cs typeface="Calibri"/>
              </a:rPr>
              <a:t>that most benefits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sk-SK" sz="6000" dirty="0" smtClean="0">
                <a:latin typeface="Calibri Light"/>
                <a:cs typeface="Calibri Light"/>
              </a:rPr>
              <a:t>us</a:t>
            </a:r>
            <a:r>
              <a:rPr lang="sk-SK" sz="4400" dirty="0" smtClean="0">
                <a:latin typeface="Calibri"/>
                <a:cs typeface="Calibri"/>
              </a:rPr>
              <a:t> </a:t>
            </a:r>
            <a:r>
              <a:rPr lang="sk-SK" sz="4400" dirty="0">
                <a:latin typeface="Calibri"/>
                <a:cs typeface="Calibri"/>
              </a:rPr>
              <a:t>and </a:t>
            </a:r>
            <a:r>
              <a:rPr lang="sk-SK" sz="6000" dirty="0" smtClean="0">
                <a:latin typeface="Calibri Light"/>
                <a:cs typeface="Calibri Light"/>
              </a:rPr>
              <a:t>His </a:t>
            </a:r>
            <a:r>
              <a:rPr lang="sk-SK" sz="6000" dirty="0">
                <a:latin typeface="Calibri Light"/>
                <a:cs typeface="Calibri Light"/>
              </a:rPr>
              <a:t>kingdom</a:t>
            </a:r>
            <a:r>
              <a:rPr lang="sk-SK" sz="4400" dirty="0">
                <a:latin typeface="Calibri"/>
                <a:cs typeface="Calibri"/>
              </a:rPr>
              <a:t>.</a:t>
            </a:r>
            <a:endParaRPr lang="en-US" sz="44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Learning to Take Delight in the Lord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David’s Counsel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248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9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Thought 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God’s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plan</a:t>
            </a:r>
            <a:r>
              <a:rPr lang="en-US" sz="4400" dirty="0">
                <a:latin typeface="Calibri"/>
                <a:cs typeface="Calibri"/>
              </a:rPr>
              <a:t> for us may </a:t>
            </a:r>
            <a:r>
              <a:rPr lang="en-US" sz="4400" u="sng" dirty="0">
                <a:latin typeface="Calibri"/>
                <a:cs typeface="Calibri"/>
              </a:rPr>
              <a:t>require</a:t>
            </a:r>
            <a:r>
              <a:rPr lang="en-US" sz="4400" dirty="0">
                <a:latin typeface="Calibri"/>
                <a:cs typeface="Calibri"/>
              </a:rPr>
              <a:t> that we do a </a:t>
            </a:r>
            <a:r>
              <a:rPr lang="en-US" sz="4400" u="sng" dirty="0">
                <a:latin typeface="Calibri"/>
                <a:cs typeface="Calibri"/>
              </a:rPr>
              <a:t>lot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of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waiting</a:t>
            </a:r>
            <a:r>
              <a:rPr lang="en-US" sz="4400" dirty="0">
                <a:latin typeface="Calibri"/>
                <a:cs typeface="Calibri"/>
              </a:rPr>
              <a:t>, and this really can </a:t>
            </a:r>
            <a:r>
              <a:rPr lang="en-US" sz="4400" dirty="0" smtClean="0">
                <a:latin typeface="Calibri"/>
                <a:cs typeface="Calibri"/>
              </a:rPr>
              <a:t> feel </a:t>
            </a:r>
            <a:r>
              <a:rPr lang="en-US" sz="4400" dirty="0">
                <a:latin typeface="Calibri"/>
                <a:cs typeface="Calibri"/>
              </a:rPr>
              <a:t>like a </a:t>
            </a:r>
            <a:r>
              <a:rPr lang="en-US" sz="4400" dirty="0" smtClean="0">
                <a:latin typeface="Calibri"/>
                <a:cs typeface="Calibri"/>
              </a:rPr>
              <a:t>crucible.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40" dirty="0" smtClean="0">
                <a:latin typeface="Calibri"/>
                <a:cs typeface="Calibri"/>
              </a:rPr>
              <a:t>Learning </a:t>
            </a:r>
            <a:r>
              <a:rPr lang="en-US" sz="4400" spc="-40" dirty="0">
                <a:solidFill>
                  <a:srgbClr val="FFFF00"/>
                </a:solidFill>
                <a:latin typeface="Calibri"/>
                <a:cs typeface="Calibri"/>
              </a:rPr>
              <a:t>patience</a:t>
            </a:r>
            <a:r>
              <a:rPr lang="en-US" sz="4400" spc="-40" dirty="0">
                <a:latin typeface="Calibri"/>
                <a:cs typeface="Calibri"/>
              </a:rPr>
              <a:t> during this time can </a:t>
            </a:r>
            <a:r>
              <a:rPr lang="en-US" sz="4400" dirty="0">
                <a:latin typeface="Calibri"/>
                <a:cs typeface="Calibri"/>
              </a:rPr>
              <a:t>happen as we </a:t>
            </a:r>
            <a:r>
              <a:rPr lang="en-US" sz="4400" u="sng" dirty="0">
                <a:latin typeface="Calibri"/>
                <a:cs typeface="Calibri"/>
              </a:rPr>
              <a:t>focus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on</a:t>
            </a:r>
            <a:r>
              <a:rPr lang="en-US" sz="4400" dirty="0">
                <a:latin typeface="Calibri"/>
                <a:cs typeface="Calibri"/>
              </a:rPr>
              <a:t> the person of </a:t>
            </a:r>
            <a:r>
              <a:rPr lang="en-US" sz="4400" dirty="0" smtClean="0">
                <a:latin typeface="Calibri"/>
                <a:cs typeface="Calibri"/>
              </a:rPr>
              <a:t> </a:t>
            </a:r>
            <a:r>
              <a:rPr lang="en-US" sz="4400" u="sng" spc="-100" dirty="0" smtClean="0">
                <a:latin typeface="Calibri"/>
                <a:cs typeface="Calibri"/>
              </a:rPr>
              <a:t>God</a:t>
            </a:r>
            <a:r>
              <a:rPr lang="en-US" sz="4400" spc="-150" dirty="0" smtClean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and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trust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that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He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is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acting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>
                <a:latin typeface="Calibri"/>
                <a:cs typeface="Calibri"/>
              </a:rPr>
              <a:t>for</a:t>
            </a:r>
            <a:r>
              <a:rPr lang="en-US" sz="4400" spc="-150" dirty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us.</a:t>
            </a:r>
            <a:r>
              <a:rPr lang="en-US" sz="4400" spc="-300" dirty="0" smtClean="0">
                <a:latin typeface="Calibri"/>
                <a:cs typeface="Calibri"/>
              </a:rPr>
              <a:t> </a:t>
            </a:r>
            <a:r>
              <a:rPr lang="en-US" sz="4400" spc="-100" dirty="0" smtClean="0">
                <a:latin typeface="Calibri"/>
                <a:cs typeface="Calibri"/>
              </a:rPr>
              <a:t>We </a:t>
            </a:r>
            <a:r>
              <a:rPr lang="en-US" sz="4400" spc="-50" dirty="0">
                <a:latin typeface="Calibri"/>
                <a:cs typeface="Calibri"/>
              </a:rPr>
              <a:t>can </a:t>
            </a:r>
            <a:r>
              <a:rPr lang="en-US" sz="4400" u="sng" spc="-50" dirty="0">
                <a:latin typeface="Calibri"/>
                <a:cs typeface="Calibri"/>
              </a:rPr>
              <a:t>lose</a:t>
            </a:r>
            <a:r>
              <a:rPr lang="en-US" sz="4400" spc="-50" dirty="0">
                <a:latin typeface="Calibri"/>
                <a:cs typeface="Calibri"/>
              </a:rPr>
              <a:t> </a:t>
            </a:r>
            <a:r>
              <a:rPr lang="en-US" sz="4400" u="sng" spc="-50" dirty="0">
                <a:latin typeface="Calibri"/>
                <a:cs typeface="Calibri"/>
              </a:rPr>
              <a:t>much</a:t>
            </a:r>
            <a:r>
              <a:rPr lang="en-US" sz="4400" spc="-50" dirty="0">
                <a:latin typeface="Calibri"/>
                <a:cs typeface="Calibri"/>
              </a:rPr>
              <a:t> if we </a:t>
            </a:r>
            <a:r>
              <a:rPr lang="en-US" sz="4400" spc="-50" dirty="0">
                <a:solidFill>
                  <a:srgbClr val="FFFF00"/>
                </a:solidFill>
                <a:latin typeface="Calibri"/>
                <a:cs typeface="Calibri"/>
              </a:rPr>
              <a:t>rush</a:t>
            </a:r>
            <a:r>
              <a:rPr lang="en-US" sz="4400" spc="-50" dirty="0">
                <a:latin typeface="Calibri"/>
                <a:cs typeface="Calibri"/>
              </a:rPr>
              <a:t> ahead of God, </a:t>
            </a:r>
            <a:r>
              <a:rPr lang="en-US" sz="4400" dirty="0">
                <a:latin typeface="Calibri"/>
                <a:cs typeface="Calibri"/>
              </a:rPr>
              <a:t>but we can gain much by maintaining </a:t>
            </a:r>
            <a:r>
              <a:rPr lang="en-US" sz="4400" dirty="0" smtClean="0">
                <a:latin typeface="Calibri"/>
                <a:cs typeface="Calibri"/>
              </a:rPr>
              <a:t>   </a:t>
            </a:r>
            <a:r>
              <a:rPr lang="en-US" sz="4400" spc="-30" dirty="0" smtClean="0">
                <a:latin typeface="Calibri"/>
                <a:cs typeface="Calibri"/>
              </a:rPr>
              <a:t>an </a:t>
            </a:r>
            <a:r>
              <a:rPr lang="en-US" sz="4400" spc="-30" dirty="0">
                <a:latin typeface="Calibri"/>
                <a:cs typeface="Calibri"/>
              </a:rPr>
              <a:t>attitude of trust and delight in Him</a:t>
            </a:r>
            <a:r>
              <a:rPr lang="en-US" sz="4400" spc="-30" dirty="0" smtClean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346593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Friday,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September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9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Further Thought </a:t>
            </a:r>
            <a:endParaRPr lang="en-US" sz="3200" cap="small" spc="50" dirty="0">
              <a:latin typeface="Cambria"/>
              <a:cs typeface="Cambria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>
                <a:latin typeface="Calibri"/>
                <a:cs typeface="Calibri"/>
              </a:rPr>
              <a:t>“The Lord is not pleased to have us fret and worry ourselves out of the arms of Jesus.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More is needed of the quiet waiting and watching </a:t>
            </a:r>
            <a:r>
              <a:rPr lang="en-US" sz="4400" spc="-100" dirty="0" smtClean="0">
                <a:solidFill>
                  <a:srgbClr val="FFFF00"/>
                </a:solidFill>
                <a:latin typeface="Calibri"/>
                <a:cs typeface="Calibri"/>
              </a:rPr>
              <a:t>combined.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We </a:t>
            </a:r>
            <a:r>
              <a:rPr lang="en-US" sz="4400" spc="-100" dirty="0">
                <a:latin typeface="Calibri"/>
                <a:cs typeface="Calibri"/>
              </a:rPr>
              <a:t>think unless we have feeling that we </a:t>
            </a:r>
            <a:r>
              <a:rPr lang="en-US" sz="4400" spc="-100" dirty="0" smtClean="0">
                <a:latin typeface="Calibri"/>
                <a:cs typeface="Calibri"/>
              </a:rPr>
              <a:t>   are </a:t>
            </a:r>
            <a:r>
              <a:rPr lang="en-US" sz="4400" spc="-100" dirty="0">
                <a:latin typeface="Calibri"/>
                <a:cs typeface="Calibri"/>
              </a:rPr>
              <a:t>not in the right track, and we keep looking within for some sign befitting </a:t>
            </a:r>
            <a:r>
              <a:rPr lang="en-US" sz="4400" spc="-100" dirty="0" smtClean="0">
                <a:latin typeface="Calibri"/>
                <a:cs typeface="Calibri"/>
              </a:rPr>
              <a:t>  the occasion</a:t>
            </a:r>
            <a:r>
              <a:rPr lang="en-US" sz="4400" spc="-100" dirty="0">
                <a:latin typeface="Calibri"/>
                <a:cs typeface="Calibri"/>
              </a:rPr>
              <a:t>; but the reckoning is </a:t>
            </a:r>
            <a:r>
              <a:rPr lang="en-US" sz="4400" u="sng" spc="-100" dirty="0">
                <a:latin typeface="Calibri"/>
                <a:cs typeface="Calibri"/>
              </a:rPr>
              <a:t>not</a:t>
            </a:r>
            <a:r>
              <a:rPr lang="en-US" sz="4400" spc="-100" dirty="0">
                <a:latin typeface="Calibri"/>
                <a:cs typeface="Calibri"/>
              </a:rPr>
              <a:t> of </a:t>
            </a:r>
            <a:r>
              <a:rPr lang="en-US" sz="4400" u="sng" spc="-100" dirty="0">
                <a:latin typeface="Calibri"/>
                <a:cs typeface="Calibri"/>
              </a:rPr>
              <a:t>feeling</a:t>
            </a:r>
            <a:r>
              <a:rPr lang="en-US" sz="4400" spc="-100" dirty="0">
                <a:latin typeface="Calibri"/>
                <a:cs typeface="Calibri"/>
              </a:rPr>
              <a:t> but of </a:t>
            </a:r>
            <a:r>
              <a:rPr lang="en-US" sz="4400" u="sng" spc="-100" dirty="0">
                <a:latin typeface="Calibri"/>
                <a:cs typeface="Calibri"/>
              </a:rPr>
              <a:t>faith</a:t>
            </a:r>
            <a:r>
              <a:rPr lang="en-US" sz="4400" spc="-100" dirty="0">
                <a:latin typeface="Calibri"/>
                <a:cs typeface="Calibri"/>
              </a:rPr>
              <a:t>.</a:t>
            </a:r>
            <a:r>
              <a:rPr lang="en-US" sz="4400" spc="-100" dirty="0" smtClean="0">
                <a:latin typeface="Calibri"/>
                <a:cs typeface="Calibri"/>
              </a:rPr>
              <a:t>”</a:t>
            </a:r>
            <a:r>
              <a:rPr lang="en-US" sz="3200" spc="-100" dirty="0" smtClean="0">
                <a:latin typeface="Calibri"/>
                <a:cs typeface="Calibri"/>
              </a:rPr>
              <a:t>—</a:t>
            </a:r>
            <a:r>
              <a:rPr lang="en-US" sz="3200" i="1" spc="-100" dirty="0" smtClean="0">
                <a:latin typeface="Calibri"/>
                <a:cs typeface="Calibri"/>
              </a:rPr>
              <a:t>Selected Message</a:t>
            </a:r>
            <a:r>
              <a:rPr lang="en-US" sz="3200" spc="-100" dirty="0" smtClean="0">
                <a:latin typeface="Calibri"/>
                <a:cs typeface="Calibri"/>
              </a:rPr>
              <a:t>s 2.242</a:t>
            </a:r>
            <a:r>
              <a:rPr lang="en-US" sz="3200" spc="-100" dirty="0">
                <a:latin typeface="Calibri"/>
                <a:cs typeface="Calibri"/>
              </a:rPr>
              <a:t>.</a:t>
            </a:r>
            <a:endParaRPr lang="en-US" sz="3200" spc="-1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7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29780" y="0"/>
            <a:ext cx="74142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Waiting in the Crucible 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Outline </a:t>
            </a:r>
            <a:r>
              <a:rPr lang="en-US" sz="3200" b="1" cap="small" spc="50" dirty="0">
                <a:latin typeface="Cambria"/>
                <a:cs typeface="Cambria"/>
              </a:rPr>
              <a:t>for Teaching</a:t>
            </a:r>
            <a:r>
              <a:rPr lang="en-US" sz="3200" b="1" spc="50" dirty="0">
                <a:latin typeface="Cambria"/>
                <a:cs typeface="Cambria"/>
              </a:rPr>
              <a:t>	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412776"/>
            <a:ext cx="9144000" cy="51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120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1. Waiting for </a:t>
            </a:r>
            <a:r>
              <a:rPr lang="en-US" sz="4400" b="1" spc="50" dirty="0" smtClean="0">
                <a:latin typeface="Calibri"/>
                <a:cs typeface="Calibri"/>
              </a:rPr>
              <a:t>God          </a:t>
            </a:r>
            <a:r>
              <a:rPr lang="en-US" sz="4400" b="1" dirty="0" smtClean="0">
                <a:latin typeface="Calibri"/>
                <a:cs typeface="Calibri"/>
              </a:rPr>
              <a:t>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           	   	a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i="1" u="sng" dirty="0" smtClean="0">
                <a:latin typeface="Calibri"/>
                <a:cs typeface="Calibri"/>
              </a:rPr>
              <a:t>Sun</a:t>
            </a:r>
            <a:r>
              <a:rPr lang="en-US" sz="4400" i="1" dirty="0" smtClean="0">
                <a:latin typeface="Calibri"/>
                <a:cs typeface="Calibri"/>
              </a:rPr>
              <a:t>. God of Patience. Rom. 15:5</a:t>
            </a:r>
          </a:p>
          <a:p>
            <a:pPr marL="108000" eaLnBrk="1" hangingPunct="1">
              <a:lnSpc>
                <a:spcPct val="90000"/>
              </a:lnSpc>
              <a:spcBef>
                <a:spcPts val="0"/>
              </a:spcBef>
              <a:tabLst>
                <a:tab pos="719138" algn="l"/>
              </a:tabLst>
            </a:pP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 smtClean="0">
                <a:latin typeface="Calibri"/>
                <a:cs typeface="Calibri"/>
              </a:rPr>
              <a:t>b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i="1" u="sng" dirty="0" smtClean="0">
                <a:latin typeface="Calibri"/>
                <a:cs typeface="Calibri"/>
              </a:rPr>
              <a:t>Mon</a:t>
            </a:r>
            <a:r>
              <a:rPr lang="en-US" sz="4400" i="1" dirty="0" smtClean="0">
                <a:latin typeface="Calibri"/>
                <a:cs typeface="Calibri"/>
              </a:rPr>
              <a:t>. In God’s Time. Rom</a:t>
            </a:r>
            <a:r>
              <a:rPr lang="en-US" sz="4400" i="1" dirty="0">
                <a:latin typeface="Calibri"/>
                <a:cs typeface="Calibri"/>
              </a:rPr>
              <a:t>. </a:t>
            </a:r>
            <a:r>
              <a:rPr lang="en-US" sz="4400" i="1" dirty="0" smtClean="0">
                <a:latin typeface="Calibri"/>
                <a:cs typeface="Calibri"/>
              </a:rPr>
              <a:t>5:6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2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dirty="0" smtClean="0">
                <a:latin typeface="Calibri"/>
                <a:cs typeface="Calibri"/>
              </a:rPr>
              <a:t>Two </a:t>
            </a:r>
            <a:r>
              <a:rPr lang="en-US" sz="4400" b="1" spc="50" dirty="0" err="1" smtClean="0">
                <a:latin typeface="Calibri"/>
                <a:cs typeface="Calibri"/>
              </a:rPr>
              <a:t>Responces</a:t>
            </a:r>
            <a:r>
              <a:rPr lang="en-US" sz="4400" b="1" spc="50" dirty="0" smtClean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to Waiting </a:t>
            </a:r>
            <a:r>
              <a:rPr lang="en-US" sz="4400" dirty="0">
                <a:latin typeface="Calibri"/>
                <a:cs typeface="Calibri"/>
              </a:rPr>
              <a:t>	 	</a:t>
            </a:r>
            <a:r>
              <a:rPr lang="en-US" sz="4400" dirty="0" smtClean="0">
                <a:latin typeface="Calibri"/>
                <a:cs typeface="Calibri"/>
              </a:rPr>
              <a:t>                          	a. </a:t>
            </a:r>
            <a:r>
              <a:rPr lang="en-US" sz="4400" i="1" u="sng" dirty="0" smtClean="0">
                <a:latin typeface="Calibri"/>
                <a:cs typeface="Calibri"/>
              </a:rPr>
              <a:t>Tue</a:t>
            </a:r>
            <a:r>
              <a:rPr lang="en-US" sz="4400" i="1" dirty="0" smtClean="0">
                <a:latin typeface="Calibri"/>
                <a:cs typeface="Calibri"/>
              </a:rPr>
              <a:t>. David. </a:t>
            </a:r>
            <a:r>
              <a:rPr lang="en-US" sz="4400" i="1" dirty="0">
                <a:latin typeface="Calibri"/>
                <a:cs typeface="Calibri"/>
              </a:rPr>
              <a:t>1 </a:t>
            </a:r>
            <a:r>
              <a:rPr lang="en-US" sz="4400" i="1" dirty="0" smtClean="0">
                <a:latin typeface="Calibri"/>
                <a:cs typeface="Calibri"/>
              </a:rPr>
              <a:t>Sam. 24:10               </a:t>
            </a:r>
            <a:r>
              <a:rPr lang="en-US" sz="4400" i="1" dirty="0">
                <a:latin typeface="Calibri"/>
                <a:cs typeface="Calibri"/>
              </a:rPr>
              <a:t>	</a:t>
            </a:r>
            <a:r>
              <a:rPr lang="en-US" sz="4400" dirty="0">
                <a:latin typeface="Calibri"/>
                <a:cs typeface="Calibri"/>
              </a:rPr>
              <a:t>b</a:t>
            </a:r>
            <a:r>
              <a:rPr lang="en-US" sz="4400" dirty="0" smtClean="0">
                <a:latin typeface="Calibri"/>
                <a:cs typeface="Calibri"/>
              </a:rPr>
              <a:t>. </a:t>
            </a:r>
            <a:r>
              <a:rPr lang="en-US" sz="4400" i="1" u="sng" dirty="0" smtClean="0">
                <a:latin typeface="Calibri"/>
                <a:cs typeface="Calibri"/>
              </a:rPr>
              <a:t>Wed</a:t>
            </a:r>
            <a:r>
              <a:rPr lang="en-US" sz="4400" i="1" dirty="0" smtClean="0">
                <a:latin typeface="Calibri"/>
                <a:cs typeface="Calibri"/>
              </a:rPr>
              <a:t>. Elijah. 1 Kings 19:3, 4</a:t>
            </a:r>
            <a:endParaRPr lang="en-US" sz="4400" i="1" dirty="0">
              <a:latin typeface="Calibri"/>
              <a:cs typeface="Calibri"/>
            </a:endParaRPr>
          </a:p>
          <a:p>
            <a:pPr marL="108000" eaLnBrk="1" hangingPunct="1">
              <a:lnSpc>
                <a:spcPct val="90000"/>
              </a:lnSpc>
              <a:spcBef>
                <a:spcPts val="600"/>
              </a:spcBef>
              <a:tabLst>
                <a:tab pos="719138" algn="l"/>
              </a:tabLst>
            </a:pPr>
            <a:r>
              <a:rPr lang="en-US" sz="4400" dirty="0" smtClean="0">
                <a:latin typeface="Calibri"/>
                <a:cs typeface="Calibri"/>
              </a:rPr>
              <a:t>3</a:t>
            </a:r>
            <a:r>
              <a:rPr lang="en-US" sz="4400" dirty="0">
                <a:latin typeface="Calibri"/>
                <a:cs typeface="Calibri"/>
              </a:rPr>
              <a:t>. </a:t>
            </a:r>
            <a:r>
              <a:rPr lang="en-US" sz="4400" b="1" spc="50" dirty="0" smtClean="0">
                <a:latin typeface="Calibri"/>
                <a:cs typeface="Calibri"/>
              </a:rPr>
              <a:t>Delight </a:t>
            </a:r>
            <a:r>
              <a:rPr lang="en-US" sz="4400" dirty="0" smtClean="0">
                <a:latin typeface="Calibri"/>
                <a:cs typeface="Calibri"/>
              </a:rPr>
              <a:t>in the Lord </a:t>
            </a:r>
            <a:r>
              <a:rPr lang="en-US" sz="4400" b="1" spc="50" dirty="0" smtClean="0">
                <a:latin typeface="Calibri"/>
                <a:cs typeface="Calibri"/>
              </a:rPr>
              <a:t>                              </a:t>
            </a:r>
            <a:r>
              <a:rPr lang="en-US" sz="4400" dirty="0">
                <a:latin typeface="Calibri"/>
                <a:cs typeface="Calibri"/>
              </a:rPr>
              <a:t>	</a:t>
            </a:r>
            <a:r>
              <a:rPr lang="en-US" sz="4400" i="1" u="sng" dirty="0" smtClean="0">
                <a:latin typeface="Calibri"/>
                <a:cs typeface="Calibri"/>
              </a:rPr>
              <a:t>Thu</a:t>
            </a:r>
            <a:r>
              <a:rPr lang="en-US" sz="4400" i="1" dirty="0" smtClean="0">
                <a:latin typeface="Calibri"/>
                <a:cs typeface="Calibri"/>
              </a:rPr>
              <a:t>. Trusting God. Ps. 34:7</a:t>
            </a:r>
            <a:endParaRPr lang="en-US" sz="44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915763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26115" y="6484"/>
            <a:ext cx="741788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Our Goal</a:t>
            </a:r>
            <a:endParaRPr lang="en-US" sz="3200" b="1" cap="small" dirty="0">
              <a:solidFill>
                <a:srgbClr val="C0C0C0"/>
              </a:solidFill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36" y="1268760"/>
            <a:ext cx="9144000" cy="511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b="1" spc="100" dirty="0">
                <a:ln>
                  <a:solidFill>
                    <a:schemeClr val="tx1"/>
                  </a:solidFill>
                </a:ln>
                <a:solidFill>
                  <a:srgbClr val="C80000"/>
                </a:solidFill>
                <a:effectLst>
                  <a:glow rad="38100">
                    <a:schemeClr val="tx1">
                      <a:alpha val="25000"/>
                    </a:schemeClr>
                  </a:glow>
                </a:effectLst>
                <a:latin typeface="Calibri"/>
                <a:cs typeface="Calibri"/>
              </a:rPr>
              <a:t>We will see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how </a:t>
            </a:r>
            <a:r>
              <a:rPr lang="en-US" sz="4400" dirty="0">
                <a:latin typeface="Calibri"/>
                <a:cs typeface="Calibri"/>
              </a:rPr>
              <a:t>other flesh and blood, though radiated in faith, nevertheless faced despair, betrayal, </a:t>
            </a:r>
            <a:r>
              <a:rPr lang="en-US" sz="4400" dirty="0" smtClean="0">
                <a:latin typeface="Calibri"/>
                <a:cs typeface="Calibri"/>
              </a:rPr>
              <a:t>disappointment</a:t>
            </a:r>
            <a:r>
              <a:rPr lang="en-US" sz="4400" dirty="0">
                <a:latin typeface="Calibri"/>
                <a:cs typeface="Calibri"/>
              </a:rPr>
              <a:t>, </a:t>
            </a:r>
            <a:r>
              <a:rPr lang="en-US" sz="4400" dirty="0" smtClean="0">
                <a:latin typeface="Calibri"/>
                <a:cs typeface="Calibri"/>
              </a:rPr>
              <a:t> loss</a:t>
            </a:r>
            <a:r>
              <a:rPr lang="en-US" sz="4400" dirty="0">
                <a:latin typeface="Calibri"/>
                <a:cs typeface="Calibri"/>
              </a:rPr>
              <a:t>, injustice, and </a:t>
            </a:r>
            <a:r>
              <a:rPr lang="en-US" sz="4400" dirty="0" smtClean="0">
                <a:latin typeface="Calibri"/>
                <a:cs typeface="Calibri"/>
              </a:rPr>
              <a:t>abuse.</a:t>
            </a:r>
          </a:p>
          <a:p>
            <a:pPr algn="ctr">
              <a:lnSpc>
                <a:spcPct val="90000"/>
              </a:lnSpc>
              <a:tabLst>
                <a:tab pos="711200" algn="l"/>
              </a:tabLst>
            </a:pPr>
            <a:r>
              <a:rPr lang="en-US" sz="4400" dirty="0" smtClean="0">
                <a:latin typeface="Calibri"/>
                <a:cs typeface="Calibri"/>
              </a:rPr>
              <a:t>As </a:t>
            </a:r>
            <a:r>
              <a:rPr lang="en-US" sz="4400" dirty="0">
                <a:latin typeface="Calibri"/>
                <a:cs typeface="Calibri"/>
              </a:rPr>
              <a:t>we look at these </a:t>
            </a:r>
            <a:r>
              <a:rPr lang="en-US" sz="4400" dirty="0" smtClean="0">
                <a:latin typeface="Calibri"/>
                <a:cs typeface="Calibri"/>
              </a:rPr>
              <a:t>people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we </a:t>
            </a:r>
            <a:r>
              <a:rPr lang="en-US" sz="4400" dirty="0">
                <a:latin typeface="Calibri"/>
                <a:cs typeface="Calibri"/>
              </a:rPr>
              <a:t>must always see them contrasted against the background of the Cross.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94914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33774" y="0"/>
            <a:ext cx="74102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Waiting in the Crucible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Presentation </a:t>
            </a:r>
            <a:r>
              <a:rPr lang="en-US" sz="3200" b="1" cap="small" spc="50" dirty="0">
                <a:latin typeface="Cambria"/>
                <a:cs typeface="Cambria"/>
              </a:rPr>
              <a:t>Record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044" y="1412777"/>
            <a:ext cx="9120956" cy="48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08000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latin typeface="Calibri"/>
                <a:cs typeface="Calibri"/>
              </a:rPr>
              <a:t>1</a:t>
            </a:r>
            <a:r>
              <a:rPr lang="en-US" sz="2800" b="1" dirty="0">
                <a:latin typeface="Calibri"/>
                <a:cs typeface="Calibri"/>
              </a:rPr>
              <a:t>. </a:t>
            </a:r>
            <a:r>
              <a:rPr lang="en-US" sz="2800" b="1" dirty="0" smtClean="0">
                <a:latin typeface="Calibri"/>
                <a:cs typeface="Calibri"/>
              </a:rPr>
              <a:t>PAA ‘77 Dev. </a:t>
            </a:r>
            <a:r>
              <a:rPr lang="en-US" sz="2800" dirty="0" smtClean="0">
                <a:latin typeface="Calibri"/>
                <a:cs typeface="Calibri"/>
              </a:rPr>
              <a:t>10 Sep 22 via Messenger chat room</a:t>
            </a:r>
            <a:endParaRPr lang="en-US" sz="2800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98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735069" y="8102"/>
            <a:ext cx="74089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Contents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11870"/>
            <a:ext cx="9144000" cy="5501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1">
                    <a:lumMod val="85000"/>
                  </a:schemeClr>
                </a:solidFill>
                <a:latin typeface="Calibri"/>
                <a:cs typeface="Calibri"/>
              </a:rPr>
              <a:t>1</a:t>
            </a:r>
            <a:r>
              <a:rPr lang="en-US" sz="3000" spc="50" dirty="0" smtClean="0">
                <a:latin typeface="Calibri"/>
                <a:cs typeface="Calibri"/>
              </a:rPr>
              <a:t> The </a:t>
            </a:r>
            <a:r>
              <a:rPr lang="en-US" sz="3000" spc="50" dirty="0">
                <a:latin typeface="Calibri"/>
                <a:cs typeface="Calibri"/>
              </a:rPr>
              <a:t>Shepherd’s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Identified in Psalm 23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2 The </a:t>
            </a:r>
            <a:r>
              <a:rPr lang="en-US" sz="3000" spc="50" dirty="0">
                <a:latin typeface="Calibri"/>
                <a:cs typeface="Calibri"/>
              </a:rPr>
              <a:t>Crucibles </a:t>
            </a:r>
            <a:r>
              <a:rPr lang="en-US" sz="3000" spc="50" dirty="0" smtClean="0">
                <a:latin typeface="Calibri"/>
                <a:cs typeface="Calibri"/>
              </a:rPr>
              <a:t>That Come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	</a:t>
            </a:r>
            <a:r>
              <a:rPr lang="en-US" sz="3000" i="1" spc="50" dirty="0" smtClean="0">
                <a:solidFill>
                  <a:srgbClr val="FFFFFF"/>
                </a:solidFill>
                <a:latin typeface="Calibri"/>
                <a:cs typeface="Calibri"/>
              </a:rPr>
              <a:t>The reasons why</a:t>
            </a:r>
            <a:r>
              <a:rPr lang="en-US" sz="3000" spc="50" dirty="0" smtClean="0">
                <a:solidFill>
                  <a:srgbClr val="FFFFFF"/>
                </a:solidFill>
                <a:latin typeface="Calibri"/>
                <a:cs typeface="Calibri"/>
              </a:rPr>
              <a:t>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3 The Birdcage	</a:t>
            </a:r>
            <a:r>
              <a:rPr lang="en-US" sz="3000" i="1" spc="50" dirty="0" smtClean="0">
                <a:latin typeface="Calibri"/>
                <a:cs typeface="Calibri"/>
              </a:rPr>
              <a:t>Israel in exodus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4 Seeing </a:t>
            </a:r>
            <a:r>
              <a:rPr lang="en-US" sz="3000" spc="50" dirty="0">
                <a:latin typeface="Calibri"/>
                <a:cs typeface="Calibri"/>
              </a:rPr>
              <a:t>the Goldsmith’s </a:t>
            </a:r>
            <a:r>
              <a:rPr lang="en-US" sz="3000" spc="50" dirty="0" smtClean="0">
                <a:latin typeface="Calibri"/>
                <a:cs typeface="Calibri"/>
              </a:rPr>
              <a:t>Face	</a:t>
            </a:r>
            <a:r>
              <a:rPr lang="en-US" sz="3000" i="1" spc="50" dirty="0" err="1" smtClean="0">
                <a:latin typeface="Calibri"/>
                <a:cs typeface="Calibri"/>
              </a:rPr>
              <a:t>Christlike</a:t>
            </a:r>
            <a:r>
              <a:rPr lang="en-US" sz="3000" i="1" spc="50" dirty="0" smtClean="0">
                <a:latin typeface="Calibri"/>
                <a:cs typeface="Calibri"/>
              </a:rPr>
              <a:t> character    </a:t>
            </a:r>
            <a:r>
              <a:rPr lang="en-US" sz="3000" spc="50" dirty="0" smtClean="0">
                <a:latin typeface="Calibri"/>
                <a:cs typeface="Calibri"/>
              </a:rPr>
              <a:t>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5</a:t>
            </a:r>
            <a:r>
              <a:rPr lang="en-US" sz="3000" spc="50" dirty="0" smtClean="0">
                <a:latin typeface="Calibri"/>
                <a:cs typeface="Calibri"/>
              </a:rPr>
              <a:t> Extreme Heat 	</a:t>
            </a:r>
            <a:r>
              <a:rPr lang="en-US" sz="3000" i="1" spc="50" dirty="0" smtClean="0">
                <a:latin typeface="Calibri"/>
                <a:cs typeface="Calibri"/>
              </a:rPr>
              <a:t>God’s risk       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6</a:t>
            </a:r>
            <a:r>
              <a:rPr lang="en-US" sz="3000" spc="50" dirty="0" smtClean="0">
                <a:latin typeface="Calibri"/>
                <a:cs typeface="Calibri"/>
              </a:rPr>
              <a:t> Struggling </a:t>
            </a:r>
            <a:r>
              <a:rPr lang="en-US" sz="3000" spc="50" dirty="0">
                <a:latin typeface="Calibri"/>
                <a:cs typeface="Calibri"/>
              </a:rPr>
              <a:t>With All </a:t>
            </a:r>
            <a:r>
              <a:rPr lang="en-US" sz="3000" spc="50" dirty="0" smtClean="0">
                <a:latin typeface="Calibri"/>
                <a:cs typeface="Calibri"/>
              </a:rPr>
              <a:t>Energy	</a:t>
            </a:r>
            <a:r>
              <a:rPr lang="en-US" sz="3000" i="1" spc="50" dirty="0" smtClean="0">
                <a:latin typeface="Calibri"/>
                <a:cs typeface="Calibri"/>
              </a:rPr>
              <a:t>Willpower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  <a:endParaRPr lang="en-US" sz="3000" b="1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7</a:t>
            </a:r>
            <a:r>
              <a:rPr lang="en-US" sz="3000" spc="50" dirty="0" smtClean="0">
                <a:latin typeface="Calibri"/>
                <a:cs typeface="Calibri"/>
              </a:rPr>
              <a:t> Indestructible Hope	</a:t>
            </a:r>
            <a:r>
              <a:rPr lang="en-US" sz="3000" i="1" spc="50" dirty="0" smtClean="0">
                <a:latin typeface="Calibri"/>
                <a:cs typeface="Calibri"/>
              </a:rPr>
              <a:t>Hope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</a:t>
            </a:r>
            <a:endParaRPr lang="en-US" sz="3000" spc="50" dirty="0">
              <a:latin typeface="Calibri"/>
              <a:cs typeface="Calibri"/>
            </a:endParaRP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8</a:t>
            </a:r>
            <a:r>
              <a:rPr lang="en-US" sz="3000" spc="50" dirty="0" smtClean="0">
                <a:latin typeface="Calibri"/>
                <a:cs typeface="Calibri"/>
              </a:rPr>
              <a:t> Seeing </a:t>
            </a:r>
            <a:r>
              <a:rPr lang="en-US" sz="3000" spc="50" dirty="0">
                <a:latin typeface="Calibri"/>
                <a:cs typeface="Calibri"/>
              </a:rPr>
              <a:t>the </a:t>
            </a:r>
            <a:r>
              <a:rPr lang="en-US" sz="3000" spc="50" dirty="0" smtClean="0">
                <a:latin typeface="Calibri"/>
                <a:cs typeface="Calibri"/>
              </a:rPr>
              <a:t>Invisible	</a:t>
            </a:r>
            <a:r>
              <a:rPr lang="en-US" sz="3000" i="1" spc="50" dirty="0" smtClean="0">
                <a:latin typeface="Calibri"/>
                <a:cs typeface="Calibri"/>
              </a:rPr>
              <a:t>Faith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</a:t>
            </a:r>
            <a:r>
              <a:rPr lang="en-US" sz="3000" b="1" spc="50" dirty="0" smtClean="0">
                <a:latin typeface="Calibri"/>
                <a:cs typeface="Calibri"/>
              </a:rPr>
              <a:t>	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9 A </a:t>
            </a:r>
            <a:r>
              <a:rPr lang="en-US" sz="3000" spc="50" dirty="0">
                <a:latin typeface="Calibri"/>
                <a:cs typeface="Calibri"/>
              </a:rPr>
              <a:t>Life of </a:t>
            </a:r>
            <a:r>
              <a:rPr lang="en-US" sz="3000" spc="50" dirty="0" smtClean="0">
                <a:latin typeface="Calibri"/>
                <a:cs typeface="Calibri"/>
              </a:rPr>
              <a:t>Praise	</a:t>
            </a:r>
            <a:r>
              <a:rPr lang="en-US" sz="3000" i="1" spc="50" dirty="0" smtClean="0">
                <a:latin typeface="Calibri"/>
                <a:cs typeface="Calibri"/>
              </a:rPr>
              <a:t>Praise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latin typeface="Calibri"/>
                <a:cs typeface="Calibri"/>
              </a:rPr>
              <a:t>10 Meekness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Meekness</a:t>
            </a:r>
            <a:r>
              <a:rPr lang="en-US" sz="3000" spc="50" dirty="0" smtClean="0">
                <a:latin typeface="Calibri"/>
                <a:cs typeface="Calibri"/>
              </a:rPr>
              <a:t>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11 Waiting </a:t>
            </a:r>
            <a:r>
              <a:rPr lang="en-US" sz="3000" spc="50" dirty="0">
                <a:solidFill>
                  <a:schemeClr val="tx2"/>
                </a:solidFill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solidFill>
                  <a:schemeClr val="tx2"/>
                </a:solidFill>
                <a:latin typeface="Calibri"/>
                <a:cs typeface="Calibri"/>
              </a:rPr>
              <a:t>Patience</a:t>
            </a:r>
            <a:r>
              <a:rPr lang="en-US" sz="3000" spc="50" dirty="0" smtClean="0">
                <a:solidFill>
                  <a:schemeClr val="tx2"/>
                </a:solidFill>
                <a:latin typeface="Calibri"/>
                <a:cs typeface="Calibri"/>
              </a:rPr>
              <a:t>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12 </a:t>
            </a:r>
            <a:r>
              <a:rPr lang="en-US" sz="3000" spc="50" dirty="0" smtClean="0">
                <a:latin typeface="Calibri"/>
                <a:cs typeface="Calibri"/>
              </a:rPr>
              <a:t>Dying </a:t>
            </a:r>
            <a:r>
              <a:rPr lang="en-US" sz="3000" spc="50" dirty="0">
                <a:latin typeface="Calibri"/>
                <a:cs typeface="Calibri"/>
              </a:rPr>
              <a:t>Like a </a:t>
            </a:r>
            <a:r>
              <a:rPr lang="en-US" sz="3000" spc="50" dirty="0" smtClean="0">
                <a:latin typeface="Calibri"/>
                <a:cs typeface="Calibri"/>
              </a:rPr>
              <a:t>Seed	</a:t>
            </a:r>
            <a:r>
              <a:rPr lang="en-US" sz="3000" i="1" spc="50" dirty="0" smtClean="0">
                <a:latin typeface="Calibri"/>
                <a:cs typeface="Calibri"/>
              </a:rPr>
              <a:t>Submission</a:t>
            </a:r>
            <a:r>
              <a:rPr lang="en-US" sz="3000" spc="50" dirty="0" smtClean="0">
                <a:latin typeface="Calibri"/>
                <a:cs typeface="Calibri"/>
              </a:rPr>
              <a:t>	                                              </a:t>
            </a:r>
          </a:p>
          <a:p>
            <a:pPr marL="108000">
              <a:lnSpc>
                <a:spcPct val="90000"/>
              </a:lnSpc>
              <a:tabLst>
                <a:tab pos="5372100" algn="l"/>
              </a:tabLst>
            </a:pPr>
            <a:r>
              <a:rPr lang="en-US" sz="3000" spc="50" dirty="0" smtClean="0">
                <a:solidFill>
                  <a:srgbClr val="D9D9D9"/>
                </a:solidFill>
                <a:latin typeface="Calibri"/>
                <a:cs typeface="Calibri"/>
              </a:rPr>
              <a:t>13</a:t>
            </a:r>
            <a:r>
              <a:rPr lang="en-US" sz="3000" spc="50" dirty="0" smtClean="0">
                <a:latin typeface="Calibri"/>
                <a:cs typeface="Calibri"/>
              </a:rPr>
              <a:t> Christ </a:t>
            </a:r>
            <a:r>
              <a:rPr lang="en-US" sz="3000" spc="50" dirty="0">
                <a:latin typeface="Calibri"/>
                <a:cs typeface="Calibri"/>
              </a:rPr>
              <a:t>in the </a:t>
            </a:r>
            <a:r>
              <a:rPr lang="en-US" sz="3000" spc="50" dirty="0" smtClean="0">
                <a:latin typeface="Calibri"/>
                <a:cs typeface="Calibri"/>
              </a:rPr>
              <a:t>Crucible	</a:t>
            </a:r>
            <a:r>
              <a:rPr lang="en-US" sz="3000" i="1" spc="50" dirty="0" smtClean="0">
                <a:latin typeface="Calibri"/>
                <a:cs typeface="Calibri"/>
              </a:rPr>
              <a:t>Christ’s suffering</a:t>
            </a:r>
            <a:endParaRPr lang="en-US" sz="3000" spc="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5836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725626" y="7233"/>
            <a:ext cx="74183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Crucible With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Christ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Lesson 11,  September 10, 2022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40768"/>
            <a:ext cx="9144000" cy="1783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Waiting </a:t>
            </a:r>
            <a:r>
              <a:rPr lang="en-US" sz="5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in </a:t>
            </a:r>
            <a:r>
              <a:rPr lang="en-US" sz="5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the</a:t>
            </a:r>
          </a:p>
          <a:p>
            <a:pPr algn="ctr">
              <a:lnSpc>
                <a:spcPct val="80000"/>
              </a:lnSpc>
            </a:pPr>
            <a:r>
              <a:rPr lang="en-US" sz="8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mbria"/>
                <a:cs typeface="Cambria"/>
              </a:rPr>
              <a:t>Crucible</a:t>
            </a:r>
            <a:endParaRPr lang="en-US" sz="8000" dirty="0">
              <a:effectLst>
                <a:outerShdw blurRad="38100" dist="38100" dir="2700000" algn="tl">
                  <a:srgbClr val="000000"/>
                </a:outerShdw>
              </a:effectLst>
              <a:latin typeface="Cambria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95" y="3161124"/>
            <a:ext cx="8680237" cy="367240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21354" y="7233"/>
            <a:ext cx="74226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Waiting in </a:t>
            </a:r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the Crucible </a:t>
            </a:r>
            <a:endParaRPr lang="mr-IN" sz="3200" i="1" dirty="0" smtClean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Key </a:t>
            </a:r>
            <a:r>
              <a:rPr lang="en-US" sz="3200" b="1" cap="small" spc="50" dirty="0">
                <a:latin typeface="Cambria"/>
                <a:cs typeface="Cambria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6" y="1493818"/>
            <a:ext cx="9144000" cy="2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cs-CZ" dirty="0" err="1" smtClean="0">
                <a:latin typeface="Cambria"/>
                <a:ea typeface="Helvetica CY" charset="0"/>
                <a:cs typeface="Cambria"/>
              </a:rPr>
              <a:t>Galatians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 </a:t>
            </a:r>
            <a:r>
              <a:rPr lang="cs-CZ" dirty="0">
                <a:latin typeface="Cambria"/>
                <a:ea typeface="Helvetica CY" charset="0"/>
                <a:cs typeface="Cambria"/>
              </a:rPr>
              <a:t>5:</a:t>
            </a:r>
            <a:r>
              <a:rPr lang="cs-CZ" dirty="0" smtClean="0">
                <a:latin typeface="Cambria"/>
                <a:ea typeface="Helvetica CY" charset="0"/>
                <a:cs typeface="Cambria"/>
              </a:rPr>
              <a:t>22 </a:t>
            </a:r>
            <a:r>
              <a:rPr lang="en-US" sz="3200" dirty="0" smtClean="0">
                <a:latin typeface="Cambria"/>
                <a:ea typeface="Helvetica CY" charset="0"/>
                <a:cs typeface="Cambria"/>
              </a:rPr>
              <a:t>NKJV</a:t>
            </a:r>
            <a:endParaRPr lang="en-US" sz="3600" dirty="0">
              <a:latin typeface="Cambria"/>
              <a:ea typeface="Helvetica CY" charset="0"/>
              <a:cs typeface="Cambria"/>
            </a:endParaRPr>
          </a:p>
          <a:p>
            <a:pPr algn="ctr" eaLnBrk="1" hangingPunct="1">
              <a:lnSpc>
                <a:spcPct val="90000"/>
              </a:lnSpc>
              <a:spcBef>
                <a:spcPts val="600"/>
              </a:spcBef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But the fruit of the Spirit is</a:t>
            </a:r>
            <a:r>
              <a:rPr lang="en-US" sz="4400" dirty="0">
                <a:latin typeface="Calibri"/>
                <a:ea typeface="Helvetica CY" charset="0"/>
                <a:cs typeface="Calibri"/>
              </a:rPr>
              <a:t>...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longsuffering.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”</a:t>
            </a:r>
          </a:p>
          <a:p>
            <a:pPr algn="ctr" eaLnBrk="1" hangingPunct="1">
              <a:lnSpc>
                <a:spcPct val="90000"/>
              </a:lnSpc>
              <a:spcBef>
                <a:spcPts val="1200"/>
              </a:spcBef>
              <a:spcAft>
                <a:spcPts val="2400"/>
              </a:spcAft>
              <a:tabLst/>
            </a:pP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“</a:t>
            </a:r>
            <a:r>
              <a:rPr lang="en-US" sz="4400" dirty="0" smtClean="0">
                <a:latin typeface="Calibri"/>
                <a:ea typeface="Helvetica CY" charset="0"/>
                <a:cs typeface="Calibri"/>
              </a:rPr>
              <a:t>patience” (NRSV, NASB, ESV).</a:t>
            </a:r>
            <a:endParaRPr lang="en-US" sz="4400" dirty="0">
              <a:latin typeface="Calibri"/>
              <a:ea typeface="Helvetica CY" charset="0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9" y="1329431"/>
            <a:ext cx="9144000" cy="520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Patience </a:t>
            </a:r>
            <a:r>
              <a:rPr lang="en-US" sz="4400" dirty="0">
                <a:latin typeface="Calibri"/>
                <a:cs typeface="Calibri"/>
              </a:rPr>
              <a:t>i</a:t>
            </a:r>
            <a:r>
              <a:rPr lang="en-US" sz="4400" dirty="0" smtClean="0">
                <a:latin typeface="Calibri"/>
                <a:cs typeface="Calibri"/>
              </a:rPr>
              <a:t>s </a:t>
            </a:r>
            <a:r>
              <a:rPr lang="en-US" sz="4400" dirty="0">
                <a:latin typeface="Calibri"/>
                <a:cs typeface="Calibri"/>
              </a:rPr>
              <a:t>indicative of something greater, something important in the human character. It is no wonder, then, that the Lord tells us to </a:t>
            </a:r>
            <a:r>
              <a:rPr lang="en-US" sz="4400" dirty="0" smtClean="0">
                <a:latin typeface="Calibri"/>
                <a:cs typeface="Calibri"/>
              </a:rPr>
              <a:t>   cultivate </a:t>
            </a:r>
            <a:r>
              <a:rPr lang="en-US" sz="4400" dirty="0">
                <a:latin typeface="Calibri"/>
                <a:cs typeface="Calibri"/>
              </a:rPr>
              <a:t>it.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W</a:t>
            </a:r>
            <a:r>
              <a:rPr lang="en-US" sz="4400" dirty="0" smtClean="0">
                <a:latin typeface="Calibri"/>
                <a:cs typeface="Calibri"/>
              </a:rPr>
              <a:t>e’ll </a:t>
            </a:r>
            <a:r>
              <a:rPr lang="en-US" sz="4400" dirty="0">
                <a:latin typeface="Calibri"/>
                <a:cs typeface="Calibri"/>
              </a:rPr>
              <a:t>look at what could be behind </a:t>
            </a:r>
            <a:r>
              <a:rPr lang="en-US" sz="4400" spc="-100" dirty="0">
                <a:latin typeface="Calibri"/>
                <a:cs typeface="Calibri"/>
              </a:rPr>
              <a:t>some of the most </a:t>
            </a:r>
            <a:r>
              <a:rPr lang="en-US" sz="4400" spc="-100" dirty="0" smtClean="0">
                <a:latin typeface="Calibri"/>
                <a:cs typeface="Calibri"/>
              </a:rPr>
              <a:t>trying </a:t>
            </a:r>
            <a:r>
              <a:rPr lang="en-US" sz="4400" spc="-100" dirty="0">
                <a:latin typeface="Calibri"/>
                <a:cs typeface="Calibri"/>
              </a:rPr>
              <a:t>of all crucibles</a:t>
            </a:r>
            <a:r>
              <a:rPr lang="en-US" sz="4400" spc="-100" dirty="0" smtClean="0">
                <a:latin typeface="Calibri"/>
                <a:cs typeface="Calibri"/>
              </a:rPr>
              <a:t>: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the </a:t>
            </a:r>
            <a:r>
              <a:rPr lang="en-US" sz="6000" dirty="0">
                <a:latin typeface="Calibri Light"/>
                <a:cs typeface="Calibri Light"/>
              </a:rPr>
              <a:t>crucibles of waiting</a:t>
            </a:r>
            <a:r>
              <a:rPr lang="en-US" sz="4400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Waiting in the Crucible </a:t>
            </a:r>
            <a:endParaRPr lang="mr-IN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 smtClean="0">
                <a:latin typeface="Cambria"/>
                <a:cs typeface="Cambria"/>
              </a:rPr>
              <a:t>Sabbath Afternoon, </a:t>
            </a:r>
            <a:r>
              <a:rPr lang="en-US" sz="3200" cap="small" spc="50" dirty="0" smtClean="0">
                <a:latin typeface="Cambria"/>
                <a:cs typeface="Cambria"/>
              </a:rPr>
              <a:t>September 3</a:t>
            </a:r>
            <a:endParaRPr lang="en-US" sz="3200" cap="small" spc="5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74980524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September 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God of </a:t>
            </a:r>
            <a:r>
              <a:rPr lang="en-US" sz="3200" b="1" cap="small" spc="50" dirty="0" smtClean="0">
                <a:latin typeface="Cambria"/>
                <a:cs typeface="Cambria"/>
              </a:rPr>
              <a:t>Patience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401439"/>
            <a:ext cx="9144000" cy="497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50" dirty="0">
                <a:latin typeface="Calibri"/>
                <a:cs typeface="Calibri"/>
              </a:rPr>
              <a:t>“For whatever things were written </a:t>
            </a:r>
            <a:r>
              <a:rPr lang="en-US" sz="4400" spc="-50" dirty="0" smtClean="0">
                <a:latin typeface="Calibri"/>
                <a:cs typeface="Calibri"/>
              </a:rPr>
              <a:t>be-</a:t>
            </a:r>
            <a:r>
              <a:rPr lang="en-US" sz="4400" spc="-100" dirty="0" smtClean="0">
                <a:latin typeface="Calibri"/>
                <a:cs typeface="Calibri"/>
              </a:rPr>
              <a:t>fore </a:t>
            </a:r>
            <a:r>
              <a:rPr lang="en-US" sz="4400" spc="-100" dirty="0">
                <a:latin typeface="Calibri"/>
                <a:cs typeface="Calibri"/>
              </a:rPr>
              <a:t>were written for our learning, that </a:t>
            </a:r>
            <a:r>
              <a:rPr lang="en-US" sz="4400" spc="-40" dirty="0">
                <a:latin typeface="Calibri"/>
                <a:cs typeface="Calibri"/>
              </a:rPr>
              <a:t>we through the </a:t>
            </a:r>
            <a:r>
              <a:rPr lang="en-US" sz="4400" u="sng" spc="-40" dirty="0" smtClean="0">
                <a:latin typeface="Calibri"/>
                <a:cs typeface="Calibri"/>
              </a:rPr>
              <a:t>patience</a:t>
            </a:r>
            <a:r>
              <a:rPr lang="en-US" sz="4400" spc="-40" dirty="0" smtClean="0">
                <a:latin typeface="Calibri"/>
                <a:cs typeface="Calibri"/>
              </a:rPr>
              <a:t> </a:t>
            </a:r>
            <a:r>
              <a:rPr lang="en-US" sz="4400" spc="-40" dirty="0">
                <a:latin typeface="Calibri"/>
                <a:cs typeface="Calibri"/>
              </a:rPr>
              <a:t>and comfort </a:t>
            </a:r>
            <a:r>
              <a:rPr lang="en-US" sz="4400" spc="-40" dirty="0" smtClean="0">
                <a:latin typeface="Calibri"/>
                <a:cs typeface="Calibri"/>
              </a:rPr>
              <a:t>   </a:t>
            </a:r>
            <a:r>
              <a:rPr lang="en-US" sz="4400" dirty="0" smtClean="0">
                <a:latin typeface="Calibri"/>
                <a:cs typeface="Calibri"/>
              </a:rPr>
              <a:t>of </a:t>
            </a:r>
            <a:r>
              <a:rPr lang="en-US" sz="4400" dirty="0">
                <a:latin typeface="Calibri"/>
                <a:cs typeface="Calibri"/>
              </a:rPr>
              <a:t>the Scriptures might </a:t>
            </a:r>
            <a:r>
              <a:rPr lang="en-US" sz="4400" u="sng" dirty="0">
                <a:latin typeface="Calibri"/>
                <a:cs typeface="Calibri"/>
              </a:rPr>
              <a:t>have </a:t>
            </a:r>
            <a:r>
              <a:rPr lang="en-US" sz="4400" u="sng" dirty="0" smtClean="0">
                <a:latin typeface="Calibri"/>
                <a:cs typeface="Calibri"/>
              </a:rPr>
              <a:t>hope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Now </a:t>
            </a:r>
            <a:r>
              <a:rPr lang="en-US" sz="4400" dirty="0">
                <a:latin typeface="Calibri"/>
                <a:cs typeface="Calibri"/>
              </a:rPr>
              <a:t>may the </a:t>
            </a:r>
            <a:r>
              <a:rPr lang="en-US" sz="4400" dirty="0">
                <a:solidFill>
                  <a:srgbClr val="FFFF00"/>
                </a:solidFill>
                <a:latin typeface="Calibri"/>
                <a:cs typeface="Calibri"/>
              </a:rPr>
              <a:t>God of patience </a:t>
            </a:r>
            <a:r>
              <a:rPr lang="en-US" sz="4400" dirty="0">
                <a:latin typeface="Calibri"/>
                <a:cs typeface="Calibri"/>
              </a:rPr>
              <a:t>and comfort grant you to </a:t>
            </a:r>
            <a:r>
              <a:rPr lang="en-US" sz="4400" u="sng" dirty="0">
                <a:latin typeface="Calibri"/>
                <a:cs typeface="Calibri"/>
              </a:rPr>
              <a:t>be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 smtClean="0">
                <a:latin typeface="Calibri"/>
                <a:cs typeface="Calibri"/>
              </a:rPr>
              <a:t>like</a:t>
            </a:r>
            <a:r>
              <a:rPr lang="en-US" sz="4400" u="sng" dirty="0">
                <a:latin typeface="Calibri"/>
                <a:cs typeface="Calibri"/>
              </a:rPr>
              <a:t>-minded </a:t>
            </a:r>
            <a:r>
              <a:rPr lang="en-US" sz="4400" dirty="0">
                <a:latin typeface="Calibri"/>
                <a:cs typeface="Calibri"/>
              </a:rPr>
              <a:t>toward one another, </a:t>
            </a:r>
            <a:r>
              <a:rPr lang="en-US" sz="4400" dirty="0" smtClean="0">
                <a:latin typeface="Calibri"/>
                <a:cs typeface="Calibri"/>
              </a:rPr>
              <a:t>according </a:t>
            </a:r>
            <a:r>
              <a:rPr lang="en-US" sz="4400" dirty="0">
                <a:latin typeface="Calibri"/>
                <a:cs typeface="Calibri"/>
              </a:rPr>
              <a:t>to Christ </a:t>
            </a:r>
            <a:r>
              <a:rPr lang="en-US" sz="4400" dirty="0" smtClean="0">
                <a:latin typeface="Calibri"/>
                <a:cs typeface="Calibri"/>
              </a:rPr>
              <a:t>Jesus” (</a:t>
            </a:r>
            <a:r>
              <a:rPr lang="de-DE" sz="4400" i="1" dirty="0" smtClean="0">
                <a:latin typeface="Calibri"/>
                <a:cs typeface="Calibri"/>
              </a:rPr>
              <a:t>Rom. </a:t>
            </a:r>
            <a:r>
              <a:rPr lang="de-DE" sz="4400" i="1" dirty="0">
                <a:latin typeface="Calibri"/>
                <a:cs typeface="Calibri"/>
              </a:rPr>
              <a:t>15:4-5</a:t>
            </a:r>
            <a:r>
              <a:rPr lang="en-US" sz="4400" dirty="0" smtClean="0">
                <a:latin typeface="Calibri"/>
                <a:cs typeface="Calibri"/>
              </a:rPr>
              <a:t>).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69774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30874" y="6484"/>
            <a:ext cx="74131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Cambria"/>
                <a:cs typeface="Cambria"/>
              </a:rPr>
              <a:t>Sunday, September 4</a:t>
            </a:r>
            <a:endParaRPr lang="en-US" sz="3200" i="1" dirty="0">
              <a:solidFill>
                <a:srgbClr val="FFFF00"/>
              </a:solidFill>
              <a:latin typeface="Cambria"/>
              <a:cs typeface="Cambria"/>
            </a:endParaRPr>
          </a:p>
          <a:p>
            <a:pPr marL="36000"/>
            <a:r>
              <a:rPr lang="en-US" sz="3200" b="1" cap="small" spc="50" dirty="0">
                <a:latin typeface="Cambria"/>
                <a:cs typeface="Cambria"/>
              </a:rPr>
              <a:t>The God of </a:t>
            </a:r>
            <a:r>
              <a:rPr lang="en-US" sz="3200" b="1" cap="small" spc="50" dirty="0" smtClean="0">
                <a:latin typeface="Cambria"/>
                <a:cs typeface="Cambria"/>
              </a:rPr>
              <a:t>Patience</a:t>
            </a:r>
            <a:endParaRPr lang="en-US" sz="3200" b="1" cap="small" spc="50" dirty="0">
              <a:latin typeface="Cambria"/>
              <a:cs typeface="Cambria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5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>
                <a:latin typeface="Calibri"/>
                <a:cs typeface="Calibri"/>
              </a:rPr>
              <a:t>We are normally impatient about things that we </a:t>
            </a:r>
            <a:r>
              <a:rPr lang="en-US" sz="4400" u="sng" dirty="0">
                <a:latin typeface="Calibri"/>
                <a:cs typeface="Calibri"/>
              </a:rPr>
              <a:t>really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want</a:t>
            </a:r>
            <a:r>
              <a:rPr lang="en-US" sz="4400" dirty="0">
                <a:latin typeface="Calibri"/>
                <a:cs typeface="Calibri"/>
              </a:rPr>
              <a:t> or have </a:t>
            </a:r>
            <a:r>
              <a:rPr lang="en-US" sz="4400" u="sng" dirty="0">
                <a:latin typeface="Calibri"/>
                <a:cs typeface="Calibri"/>
              </a:rPr>
              <a:t>been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u="sng" dirty="0">
                <a:latin typeface="Calibri"/>
                <a:cs typeface="Calibri"/>
              </a:rPr>
              <a:t>promised</a:t>
            </a:r>
            <a:r>
              <a:rPr lang="en-US" sz="4400" dirty="0">
                <a:latin typeface="Calibri"/>
                <a:cs typeface="Calibri"/>
              </a:rPr>
              <a:t> but don’t have </a:t>
            </a:r>
            <a:r>
              <a:rPr lang="en-US" sz="4400" dirty="0" smtClean="0">
                <a:latin typeface="Calibri"/>
                <a:cs typeface="Calibri"/>
              </a:rPr>
              <a:t>yet.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latin typeface="Calibri"/>
                <a:cs typeface="Calibri"/>
              </a:rPr>
              <a:t>And </a:t>
            </a:r>
            <a:r>
              <a:rPr lang="en-US" sz="4400" dirty="0">
                <a:latin typeface="Calibri"/>
                <a:cs typeface="Calibri"/>
              </a:rPr>
              <a:t>because we rarely get what we want when we want it, it means that we are often doomed to </a:t>
            </a:r>
            <a:r>
              <a:rPr lang="en-US" sz="4400" u="sng" dirty="0">
                <a:latin typeface="Calibri"/>
                <a:cs typeface="Calibri"/>
              </a:rPr>
              <a:t>irritation</a:t>
            </a:r>
            <a:r>
              <a:rPr lang="en-US" sz="4400" dirty="0">
                <a:latin typeface="Calibri"/>
                <a:cs typeface="Calibri"/>
              </a:rPr>
              <a:t> </a:t>
            </a:r>
            <a:r>
              <a:rPr lang="en-US" sz="4400" dirty="0" smtClean="0">
                <a:latin typeface="Calibri"/>
                <a:cs typeface="Calibri"/>
              </a:rPr>
              <a:t>       and </a:t>
            </a:r>
            <a:r>
              <a:rPr lang="en-US" sz="4400" u="sng" dirty="0" smtClean="0">
                <a:latin typeface="Calibri"/>
                <a:cs typeface="Calibri"/>
              </a:rPr>
              <a:t>impatience</a:t>
            </a:r>
            <a:r>
              <a:rPr lang="en-US" sz="4400" dirty="0" smtClean="0">
                <a:latin typeface="Calibri"/>
                <a:cs typeface="Calibri"/>
              </a:rPr>
              <a:t>.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4400" spc="-100" dirty="0" smtClean="0">
                <a:latin typeface="Calibri"/>
                <a:cs typeface="Calibri"/>
              </a:rPr>
              <a:t>And in </a:t>
            </a:r>
            <a:r>
              <a:rPr lang="en-US" sz="4400" spc="-100" dirty="0">
                <a:latin typeface="Calibri"/>
                <a:cs typeface="Calibri"/>
              </a:rPr>
              <a:t>this state, it is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almost impossible </a:t>
            </a:r>
            <a:r>
              <a:rPr lang="en-US" sz="4400" spc="-100" dirty="0">
                <a:latin typeface="Calibri"/>
                <a:cs typeface="Calibri"/>
              </a:rPr>
              <a:t>to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maintain peace </a:t>
            </a:r>
            <a:r>
              <a:rPr lang="en-US" sz="4400" spc="-100" dirty="0">
                <a:latin typeface="Calibri"/>
                <a:cs typeface="Calibri"/>
              </a:rPr>
              <a:t>and </a:t>
            </a:r>
            <a:r>
              <a:rPr lang="en-US" sz="4400" spc="-100" dirty="0">
                <a:solidFill>
                  <a:srgbClr val="FFFF00"/>
                </a:solidFill>
                <a:latin typeface="Calibri"/>
                <a:cs typeface="Calibri"/>
              </a:rPr>
              <a:t>trust</a:t>
            </a:r>
            <a:r>
              <a:rPr lang="en-US" sz="4400" spc="-100" dirty="0">
                <a:latin typeface="Calibri"/>
                <a:cs typeface="Calibri"/>
              </a:rPr>
              <a:t> in God.</a:t>
            </a:r>
          </a:p>
        </p:txBody>
      </p:sp>
    </p:spTree>
    <p:extLst>
      <p:ext uri="{BB962C8B-B14F-4D97-AF65-F5344CB8AC3E}">
        <p14:creationId xmlns:p14="http://schemas.microsoft.com/office/powerpoint/2010/main" val="11566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 advAuto="1000"/>
    </p:bldLst>
  </p:timing>
</p:sld>
</file>

<file path=ppt/theme/theme1.xml><?xml version="1.0" encoding="utf-8"?>
<a:theme xmlns:a="http://schemas.openxmlformats.org/drawingml/2006/main" name="•22.3Q-Preview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•22.3Q-Preview.potx</Template>
  <TotalTime>10345</TotalTime>
  <Words>3885</Words>
  <Application>Microsoft Macintosh PowerPoint</Application>
  <PresentationFormat>On-screen Show (4:3)</PresentationFormat>
  <Paragraphs>225</Paragraphs>
  <Slides>30</Slides>
  <Notes>30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•22.3Q-Preview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379</cp:revision>
  <dcterms:created xsi:type="dcterms:W3CDTF">2021-07-03T11:23:54Z</dcterms:created>
  <dcterms:modified xsi:type="dcterms:W3CDTF">2022-09-05T14:42:07Z</dcterms:modified>
</cp:coreProperties>
</file>