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57" r:id="rId3"/>
    <p:sldId id="424" r:id="rId4"/>
    <p:sldId id="381" r:id="rId5"/>
    <p:sldId id="265" r:id="rId6"/>
    <p:sldId id="268" r:id="rId7"/>
    <p:sldId id="470" r:id="rId8"/>
    <p:sldId id="438" r:id="rId9"/>
    <p:sldId id="462" r:id="rId10"/>
    <p:sldId id="461" r:id="rId11"/>
    <p:sldId id="440" r:id="rId12"/>
    <p:sldId id="463" r:id="rId13"/>
    <p:sldId id="464" r:id="rId14"/>
    <p:sldId id="442" r:id="rId15"/>
    <p:sldId id="465" r:id="rId16"/>
    <p:sldId id="446" r:id="rId17"/>
    <p:sldId id="466" r:id="rId18"/>
    <p:sldId id="467" r:id="rId19"/>
    <p:sldId id="450" r:id="rId20"/>
    <p:sldId id="468" r:id="rId21"/>
    <p:sldId id="469" r:id="rId22"/>
    <p:sldId id="459" r:id="rId23"/>
    <p:sldId id="437" r:id="rId24"/>
    <p:sldId id="35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2" autoAdjust="0"/>
    <p:restoredTop sz="65517" autoAdjust="0"/>
  </p:normalViewPr>
  <p:slideViewPr>
    <p:cSldViewPr>
      <p:cViewPr varScale="1">
        <p:scale>
          <a:sx n="50" d="100"/>
          <a:sy n="50" d="100"/>
        </p:scale>
        <p:origin x="-15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karapatan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hawak-hawak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hadlang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paglilingkod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pamilya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nakapalibot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akin?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nahahandang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pagtiisan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epektibong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mapaglingkuran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12.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Malaman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Alang-alang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habag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ipinapakiusap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ialay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handog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banal,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kalugud-lugod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Ito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karapat-dapat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pagsamba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makiayon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takbo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hayaan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baguhin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pagbabago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mapapatunayan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alin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kalugud-lugod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Roma 12:1, 2 FSV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Patunayan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at Sang-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ayunan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Mayroong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pagkaunawa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maghahandog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3.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makauunawa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nakasalalay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pinahihintulutan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tumutulong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kabatiran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Setyembre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13.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Kahandaang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Makinig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Panginoon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dumating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tumayo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tumawag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gaya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una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‘Samuel! Samuel!’ Nang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magkagayo'y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sinabi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Samuel, ‘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Magsalita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;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sapagkat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nakikinig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lingkod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’ 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1 Samuel 3:10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Narinig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banayad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munting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baguhin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hakbang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Nagkakambiyo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Niyutral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Banal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Espiritu...ay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nagsasalita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lamang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makapagbigay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impormasyon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Nagsasalita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siya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upang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makakuha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tugon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pag-aaksaya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magmungkahi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mo.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tahimik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niyutral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makarinig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sumunod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i="1" cap="small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14.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Nang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Eva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nagkasala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simpleng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pinagdudahan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sentro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katalinuhan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pagpapasya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kataliwas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nagbubukas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Hakbang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Saul.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hakbang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umakay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Saul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kaagad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hakbang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binhi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trahedya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kinuhang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hiwalay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Pansinin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pagkakasunod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pagbagsak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Saul.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sundalo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pagliban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Samuel.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kagipitan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tinantiya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2.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sasakupin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Pilisteo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humubog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3.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napilitang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mag-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humubog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damdamin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15.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Panghalili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nakadamang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nalulumbay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namimili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magpapaligaya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nakadaramang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naghahabol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katanyagan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asawa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naghahanap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pagmamahal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ikasasaya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Gumagamit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lohika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nakaraang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bagama’t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kapahayagang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2.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Binabarahan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bagama’t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solusyon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3.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Tinatakasan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totoo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iniiwasan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bagama’t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pakikipag-usap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Sabi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Zacarias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Zerubabel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cap="small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Zerubabel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‘Hindi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Espiritu,’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cap="small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hukbo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Zacarias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4:6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16.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pagsuko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namamatay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ninanais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ambisyon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nagbubukas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paglilingkod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makakapamuhay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pagsuko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sentro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pahintulutan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turuan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Paglilingkod</a:t>
            </a:r>
            <a:r>
              <a:rPr lang="en-US" i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Isinusuko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Karapatan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2:5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Kakailanganin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Handog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Roma 12:1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Makinig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 Samuel 3:10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Samuel 12:11, 12.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Panghalili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Zacarias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4:6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napapaharap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pagtataksil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naihahambing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Panglabindalawang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Namamatay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Gaya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Binhi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maliban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butil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trigo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mahulog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mananatiling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iisa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nagbubunga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(Juan 12:24)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10.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butil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trigong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pagkakatulad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pagpapasakop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paglaglag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butil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kontrol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malalaglag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naroroon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Ikatlo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naroroon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magbagong-anyo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binhi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namumungang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11.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Pagpapasakop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Paglilingkod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apanahong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kultura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hinihimok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hinging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sapilitan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igiit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karapatan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kadalasang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nararapat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isusuko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karapatan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paglingkuran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makagagawa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impluwensya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maginhawa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lumilikha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Gaya Kay Jesus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2:5–8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Isinuko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pagkakapantay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lumipat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porma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limitasyon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lingkod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3.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mapayapa’t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masunurin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¶ 4.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marangal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maluwalhating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Submission for Service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As With Jesus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76910"/>
            <a:ext cx="9144000" cy="555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“What </a:t>
            </a:r>
            <a:r>
              <a:rPr lang="en-US" sz="6000" dirty="0">
                <a:latin typeface="Calibri Light"/>
                <a:cs typeface="Calibri Light"/>
              </a:rPr>
              <a:t>rights</a:t>
            </a:r>
            <a:r>
              <a:rPr lang="en-US" sz="4400" dirty="0">
                <a:latin typeface="Calibri"/>
                <a:cs typeface="Calibri"/>
              </a:rPr>
              <a:t> am I </a:t>
            </a:r>
            <a:r>
              <a:rPr lang="en-US" sz="6000" dirty="0">
                <a:latin typeface="Calibri Light"/>
                <a:cs typeface="Calibri Light"/>
              </a:rPr>
              <a:t>holding on to </a:t>
            </a:r>
            <a:r>
              <a:rPr lang="en-US" sz="6000" dirty="0" smtClean="0">
                <a:latin typeface="Calibri Light"/>
                <a:cs typeface="Calibri Light"/>
              </a:rPr>
              <a:t>     </a:t>
            </a:r>
            <a:r>
              <a:rPr lang="en-US" sz="4400" dirty="0" smtClean="0">
                <a:latin typeface="Calibri"/>
                <a:cs typeface="Calibri"/>
              </a:rPr>
              <a:t>right </a:t>
            </a:r>
            <a:r>
              <a:rPr lang="en-US" sz="4400" dirty="0">
                <a:latin typeface="Calibri"/>
                <a:cs typeface="Calibri"/>
              </a:rPr>
              <a:t>now that actually might be 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6000" dirty="0" smtClean="0">
                <a:latin typeface="Calibri Light"/>
                <a:cs typeface="Calibri Light"/>
              </a:rPr>
              <a:t>barrier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6000" dirty="0" smtClean="0">
                <a:latin typeface="Calibri Light"/>
                <a:cs typeface="Calibri Light"/>
              </a:rPr>
              <a:t>submitting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4400" dirty="0" smtClean="0">
                <a:latin typeface="Calibri"/>
                <a:cs typeface="Calibri"/>
              </a:rPr>
              <a:t>Jesus’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will </a:t>
            </a:r>
            <a:r>
              <a:rPr lang="en-US" sz="4400" dirty="0">
                <a:latin typeface="Calibri"/>
                <a:cs typeface="Calibri"/>
              </a:rPr>
              <a:t>in serving my family, my church, and those around me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what extent am I willing </a:t>
            </a:r>
            <a:r>
              <a:rPr lang="en-US" sz="4400" dirty="0" smtClean="0">
                <a:latin typeface="Calibri"/>
                <a:cs typeface="Calibri"/>
              </a:rPr>
              <a:t>to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6000" dirty="0" smtClean="0">
                <a:latin typeface="Calibri Light"/>
                <a:cs typeface="Calibri Light"/>
              </a:rPr>
              <a:t>endure </a:t>
            </a:r>
            <a:r>
              <a:rPr lang="en-US" sz="6000" dirty="0">
                <a:latin typeface="Calibri Light"/>
                <a:cs typeface="Calibri Light"/>
              </a:rPr>
              <a:t>discomfort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                            to </a:t>
            </a:r>
            <a:r>
              <a:rPr lang="en-US" sz="4400" dirty="0">
                <a:latin typeface="Calibri"/>
                <a:cs typeface="Calibri"/>
              </a:rPr>
              <a:t>serve others more effectively?</a:t>
            </a:r>
          </a:p>
        </p:txBody>
      </p:sp>
    </p:spTree>
    <p:extLst>
      <p:ext uri="{BB962C8B-B14F-4D97-AF65-F5344CB8AC3E}">
        <p14:creationId xmlns:p14="http://schemas.microsoft.com/office/powerpoint/2010/main" val="42619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12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3200" b="1" cap="small" dirty="0" smtClean="0">
                <a:latin typeface="Cambria"/>
                <a:cs typeface="Cambria"/>
              </a:rPr>
              <a:t>Dying</a:t>
            </a:r>
            <a:r>
              <a:rPr lang="en-US" sz="3200" b="1" cap="small" spc="-300" dirty="0" smtClean="0">
                <a:latin typeface="Cambria"/>
                <a:cs typeface="Cambria"/>
              </a:rPr>
              <a:t> </a:t>
            </a:r>
            <a:r>
              <a:rPr lang="en-US" sz="3200" b="1" cap="small" dirty="0">
                <a:latin typeface="Cambria"/>
                <a:cs typeface="Cambria"/>
              </a:rPr>
              <a:t>Comes Before Knowing God’s Will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“I </a:t>
            </a:r>
            <a:r>
              <a:rPr lang="en-US" sz="4400" spc="-100" dirty="0">
                <a:latin typeface="Calibri"/>
                <a:cs typeface="Calibri"/>
              </a:rPr>
              <a:t>urge </a:t>
            </a:r>
            <a:r>
              <a:rPr lang="en-US" sz="4400" spc="-100" dirty="0" smtClean="0">
                <a:latin typeface="Calibri"/>
                <a:cs typeface="Calibri"/>
              </a:rPr>
              <a:t>you...in </a:t>
            </a:r>
            <a:r>
              <a:rPr lang="en-US" sz="4400" spc="-100" dirty="0">
                <a:latin typeface="Calibri"/>
                <a:cs typeface="Calibri"/>
              </a:rPr>
              <a:t>view of God’s mercy, to offer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your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bodies as a living sacrifice,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holy </a:t>
            </a:r>
            <a:r>
              <a:rPr lang="en-US" sz="4400" spc="-150" dirty="0">
                <a:latin typeface="Calibri"/>
                <a:cs typeface="Calibri"/>
              </a:rPr>
              <a:t>and pleasing to God—this is your true </a:t>
            </a:r>
            <a:r>
              <a:rPr lang="en-US" sz="4400" spc="-100" dirty="0">
                <a:latin typeface="Calibri"/>
                <a:cs typeface="Calibri"/>
              </a:rPr>
              <a:t>and proper worship.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Do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not conform to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endParaRPr lang="en-US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“I </a:t>
            </a:r>
            <a:r>
              <a:rPr lang="en-US" sz="4400" spc="-100" dirty="0">
                <a:latin typeface="Calibri"/>
                <a:cs typeface="Calibri"/>
              </a:rPr>
              <a:t>urge </a:t>
            </a:r>
            <a:r>
              <a:rPr lang="en-US" sz="4400" spc="-100" dirty="0" smtClean="0">
                <a:latin typeface="Calibri"/>
                <a:cs typeface="Calibri"/>
              </a:rPr>
              <a:t>you...in </a:t>
            </a:r>
            <a:r>
              <a:rPr lang="en-US" sz="4400" spc="-100" dirty="0">
                <a:latin typeface="Calibri"/>
                <a:cs typeface="Calibri"/>
              </a:rPr>
              <a:t>view of God’s mercy, to </a:t>
            </a:r>
            <a:r>
              <a:rPr lang="en-US" sz="4400" u="sng" spc="-100" dirty="0">
                <a:latin typeface="Calibri"/>
                <a:cs typeface="Calibri"/>
              </a:rPr>
              <a:t>offer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your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bodies</a:t>
            </a:r>
            <a:r>
              <a:rPr lang="en-US" sz="4400" spc="-100" dirty="0">
                <a:latin typeface="Calibri"/>
                <a:cs typeface="Calibri"/>
              </a:rPr>
              <a:t> as a </a:t>
            </a:r>
            <a:r>
              <a:rPr lang="en-US" sz="4400" u="sng" spc="-100" dirty="0">
                <a:latin typeface="Calibri"/>
                <a:cs typeface="Calibri"/>
              </a:rPr>
              <a:t>living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sacrifice</a:t>
            </a:r>
            <a:r>
              <a:rPr lang="en-US" sz="4400" spc="-10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holy </a:t>
            </a:r>
            <a:r>
              <a:rPr lang="en-US" sz="4400" spc="-150" dirty="0">
                <a:latin typeface="Calibri"/>
                <a:cs typeface="Calibri"/>
              </a:rPr>
              <a:t>and pleasing to God—this is your true </a:t>
            </a:r>
            <a:r>
              <a:rPr lang="en-US" sz="4400" spc="-100" dirty="0">
                <a:latin typeface="Calibri"/>
                <a:cs typeface="Calibri"/>
              </a:rPr>
              <a:t>and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proper worship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r>
              <a:rPr lang="en-US" sz="4400" spc="-100" dirty="0" smtClean="0">
                <a:latin typeface="Calibri"/>
                <a:cs typeface="Calibri"/>
              </a:rPr>
              <a:t>Do </a:t>
            </a:r>
            <a:r>
              <a:rPr lang="en-US" sz="4400" u="sng" spc="-100" dirty="0">
                <a:latin typeface="Calibri"/>
                <a:cs typeface="Calibri"/>
              </a:rPr>
              <a:t>not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conform</a:t>
            </a:r>
            <a:r>
              <a:rPr lang="en-US" sz="4400" spc="-100" dirty="0">
                <a:latin typeface="Calibri"/>
                <a:cs typeface="Calibri"/>
              </a:rPr>
              <a:t> to the </a:t>
            </a:r>
            <a:r>
              <a:rPr lang="en-US" sz="4400" dirty="0">
                <a:latin typeface="Calibri"/>
                <a:cs typeface="Calibri"/>
              </a:rPr>
              <a:t>pattern of this world, but be </a:t>
            </a:r>
            <a:r>
              <a:rPr lang="en-US" sz="4400" dirty="0" smtClean="0">
                <a:latin typeface="Calibri"/>
                <a:cs typeface="Calibri"/>
              </a:rPr>
              <a:t>trans-</a:t>
            </a:r>
            <a:r>
              <a:rPr lang="en-US" sz="4400" spc="-100" dirty="0" smtClean="0">
                <a:latin typeface="Calibri"/>
                <a:cs typeface="Calibri"/>
              </a:rPr>
              <a:t>formed </a:t>
            </a:r>
            <a:r>
              <a:rPr lang="en-US" sz="4400" spc="-100" dirty="0">
                <a:latin typeface="Calibri"/>
                <a:cs typeface="Calibri"/>
              </a:rPr>
              <a:t>by the </a:t>
            </a:r>
            <a:r>
              <a:rPr lang="en-US" sz="4400" u="sng" spc="-100" dirty="0">
                <a:latin typeface="Calibri"/>
                <a:cs typeface="Calibri"/>
              </a:rPr>
              <a:t>renewing</a:t>
            </a:r>
            <a:r>
              <a:rPr lang="en-US" sz="4400" spc="-100" dirty="0">
                <a:latin typeface="Calibri"/>
                <a:cs typeface="Calibri"/>
              </a:rPr>
              <a:t> of your </a:t>
            </a:r>
            <a:r>
              <a:rPr lang="en-US" sz="4400" u="sng" spc="-100" dirty="0" smtClean="0">
                <a:latin typeface="Calibri"/>
                <a:cs typeface="Calibri"/>
              </a:rPr>
              <a:t>mind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Then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you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will be able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 </a:t>
            </a:r>
            <a:r>
              <a:rPr lang="en-US" sz="4400" u="sng" spc="-100" dirty="0">
                <a:latin typeface="Calibri"/>
                <a:cs typeface="Calibri"/>
              </a:rPr>
              <a:t>test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 </a:t>
            </a:r>
            <a:r>
              <a:rPr lang="en-US" sz="4400" u="sng" spc="-100" dirty="0">
                <a:latin typeface="Calibri"/>
                <a:cs typeface="Calibri"/>
              </a:rPr>
              <a:t>approve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what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God’s will is</a:t>
            </a:r>
            <a:r>
              <a:rPr lang="en-US" sz="4400" dirty="0">
                <a:latin typeface="Calibri"/>
                <a:cs typeface="Calibri"/>
              </a:rPr>
              <a:t>—his good, pleasing and perfect </a:t>
            </a:r>
            <a:r>
              <a:rPr lang="en-US" sz="4400" dirty="0" smtClean="0">
                <a:latin typeface="Calibri"/>
                <a:cs typeface="Calibri"/>
              </a:rPr>
              <a:t>will” (</a:t>
            </a:r>
            <a:r>
              <a:rPr lang="en-US" sz="4400" i="1" dirty="0" smtClean="0">
                <a:latin typeface="Calibri"/>
                <a:cs typeface="Calibri"/>
              </a:rPr>
              <a:t>Rom. 12:1, 2 </a:t>
            </a:r>
            <a:r>
              <a:rPr lang="en-US" i="1" dirty="0" smtClean="0">
                <a:latin typeface="Calibri"/>
                <a:cs typeface="Calibri"/>
              </a:rPr>
              <a:t>NIV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7625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b="1" u="sng" dirty="0" smtClean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) </a:t>
            </a:r>
            <a:r>
              <a:rPr lang="en-US" sz="4400" dirty="0">
                <a:latin typeface="Calibri"/>
                <a:cs typeface="Calibri"/>
              </a:rPr>
              <a:t>We have a </a:t>
            </a:r>
            <a:r>
              <a:rPr lang="en-US" sz="4400" u="sng" dirty="0">
                <a:latin typeface="Calibri"/>
                <a:cs typeface="Calibri"/>
              </a:rPr>
              <a:t>true</a:t>
            </a:r>
            <a:r>
              <a:rPr lang="en-US" sz="4400" dirty="0">
                <a:latin typeface="Calibri"/>
                <a:cs typeface="Calibri"/>
              </a:rPr>
              <a:t> understanding of </a:t>
            </a:r>
            <a:r>
              <a:rPr lang="en-US" sz="4400" dirty="0" smtClean="0">
                <a:latin typeface="Calibri"/>
                <a:cs typeface="Calibri"/>
              </a:rPr>
              <a:t>	“</a:t>
            </a:r>
            <a:r>
              <a:rPr lang="en-US" sz="4400" dirty="0">
                <a:latin typeface="Calibri"/>
                <a:cs typeface="Calibri"/>
              </a:rPr>
              <a:t>God’s mercy” for </a:t>
            </a:r>
            <a:r>
              <a:rPr lang="en-US" sz="4400" dirty="0" smtClean="0">
                <a:latin typeface="Calibri"/>
                <a:cs typeface="Calibri"/>
              </a:rPr>
              <a:t>us.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b="1" u="sng" dirty="0" smtClean="0">
                <a:latin typeface="Calibri"/>
                <a:cs typeface="Calibri"/>
              </a:rPr>
              <a:t>2</a:t>
            </a:r>
            <a:r>
              <a:rPr lang="en-US" sz="4400" dirty="0" smtClean="0">
                <a:latin typeface="Calibri"/>
                <a:cs typeface="Calibri"/>
              </a:rPr>
              <a:t>) </a:t>
            </a:r>
            <a:r>
              <a:rPr lang="en-US" sz="4400" dirty="0">
                <a:latin typeface="Calibri"/>
                <a:cs typeface="Calibri"/>
              </a:rPr>
              <a:t>We </a:t>
            </a:r>
            <a:r>
              <a:rPr lang="en-US" sz="4400" u="sng" dirty="0">
                <a:latin typeface="Calibri"/>
                <a:cs typeface="Calibri"/>
              </a:rPr>
              <a:t>offer</a:t>
            </a:r>
            <a:r>
              <a:rPr lang="en-US" sz="4400" dirty="0">
                <a:latin typeface="Calibri"/>
                <a:cs typeface="Calibri"/>
              </a:rPr>
              <a:t> ourselves as living </a:t>
            </a:r>
            <a:r>
              <a:rPr lang="en-US" sz="4400" dirty="0" smtClean="0">
                <a:latin typeface="Calibri"/>
                <a:cs typeface="Calibri"/>
              </a:rPr>
              <a:t>	sacrifices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4400" dirty="0" smtClean="0">
                <a:latin typeface="Calibri"/>
                <a:cs typeface="Calibri"/>
              </a:rPr>
              <a:t>God.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b="1" u="sng" dirty="0" smtClean="0">
                <a:latin typeface="Calibri"/>
                <a:cs typeface="Calibri"/>
              </a:rPr>
              <a:t>3</a:t>
            </a:r>
            <a:r>
              <a:rPr lang="en-US" sz="4400" dirty="0" smtClean="0">
                <a:latin typeface="Calibri"/>
                <a:cs typeface="Calibri"/>
              </a:rPr>
              <a:t>) </a:t>
            </a:r>
            <a:r>
              <a:rPr lang="en-US" sz="4400" dirty="0">
                <a:latin typeface="Calibri"/>
                <a:cs typeface="Calibri"/>
              </a:rPr>
              <a:t>Our </a:t>
            </a:r>
            <a:r>
              <a:rPr lang="en-US" sz="4400" u="sng" dirty="0">
                <a:latin typeface="Calibri"/>
                <a:cs typeface="Calibri"/>
              </a:rPr>
              <a:t>minds</a:t>
            </a:r>
            <a:r>
              <a:rPr lang="en-US" sz="4400" dirty="0">
                <a:latin typeface="Calibri"/>
                <a:cs typeface="Calibri"/>
              </a:rPr>
              <a:t> are </a:t>
            </a:r>
            <a:r>
              <a:rPr lang="en-US" sz="4400" u="sng" dirty="0" smtClean="0">
                <a:latin typeface="Calibri"/>
                <a:cs typeface="Calibri"/>
              </a:rPr>
              <a:t>renewed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	It </a:t>
            </a:r>
            <a:r>
              <a:rPr lang="en-US" sz="4400" dirty="0">
                <a:latin typeface="Calibri"/>
                <a:cs typeface="Calibri"/>
              </a:rPr>
              <a:t>is only the renewed mind that truly can understand God’s will. </a:t>
            </a:r>
            <a:r>
              <a:rPr lang="en-US" sz="4400" dirty="0" smtClean="0">
                <a:latin typeface="Calibri"/>
                <a:cs typeface="Calibri"/>
              </a:rPr>
              <a:t>But this </a:t>
            </a:r>
            <a:r>
              <a:rPr lang="en-US" sz="4400" dirty="0">
                <a:latin typeface="Calibri"/>
                <a:cs typeface="Calibri"/>
              </a:rPr>
              <a:t>renewal hinges on our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death to self first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Dying Comes Before Knowing God’s Will</a:t>
            </a:r>
          </a:p>
          <a:p>
            <a:r>
              <a:rPr lang="en-US" sz="3200" b="1" cap="small" dirty="0" smtClean="0">
                <a:latin typeface="Cambria"/>
                <a:cs typeface="Cambria"/>
              </a:rPr>
              <a:t>“Test and Approve God’s Will”</a:t>
            </a:r>
            <a:endParaRPr lang="en-US" sz="3200" b="1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440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7625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>
                <a:latin typeface="Calibri"/>
                <a:cs typeface="Calibri"/>
              </a:rPr>
              <a:t>When areas of our lives are </a:t>
            </a:r>
            <a:r>
              <a:rPr lang="en-US" sz="4400" dirty="0" smtClean="0">
                <a:latin typeface="Calibri"/>
                <a:cs typeface="Calibri"/>
              </a:rPr>
              <a:t>  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not </a:t>
            </a:r>
            <a:r>
              <a:rPr lang="en-US" sz="4400" dirty="0">
                <a:latin typeface="Calibri"/>
                <a:cs typeface="Calibri"/>
              </a:rPr>
              <a:t>completely dead to self, </a:t>
            </a:r>
            <a:r>
              <a:rPr lang="en-US" sz="4400" dirty="0" smtClean="0">
                <a:latin typeface="Calibri"/>
                <a:cs typeface="Calibri"/>
              </a:rPr>
              <a:t>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God </a:t>
            </a:r>
            <a:r>
              <a:rPr lang="en-US" sz="4400" dirty="0">
                <a:latin typeface="Calibri"/>
                <a:cs typeface="Calibri"/>
              </a:rPr>
              <a:t>permits crucibles to bring them </a:t>
            </a:r>
            <a:r>
              <a:rPr lang="en-US" sz="4400" dirty="0" smtClean="0">
                <a:latin typeface="Calibri"/>
                <a:cs typeface="Calibri"/>
              </a:rPr>
              <a:t>        </a:t>
            </a:r>
            <a:r>
              <a:rPr lang="en-US" sz="4400" u="sng" dirty="0" smtClean="0">
                <a:latin typeface="Calibri"/>
                <a:cs typeface="Calibri"/>
              </a:rPr>
              <a:t>to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our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attention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However</a:t>
            </a:r>
            <a:r>
              <a:rPr lang="en-US" sz="4400" dirty="0">
                <a:latin typeface="Calibri"/>
                <a:cs typeface="Calibri"/>
              </a:rPr>
              <a:t>, our suffering not only </a:t>
            </a:r>
            <a:r>
              <a:rPr lang="en-US" sz="4400" dirty="0" smtClean="0">
                <a:latin typeface="Calibri"/>
                <a:cs typeface="Calibri"/>
              </a:rPr>
              <a:t>helps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us </a:t>
            </a:r>
            <a:r>
              <a:rPr lang="en-US" sz="4400" dirty="0">
                <a:latin typeface="Calibri"/>
                <a:cs typeface="Calibri"/>
              </a:rPr>
              <a:t>confront our sin</a:t>
            </a:r>
            <a:r>
              <a:rPr lang="en-US" sz="4400" dirty="0" smtClean="0">
                <a:latin typeface="Calibri"/>
                <a:cs typeface="Calibri"/>
              </a:rPr>
              <a:t>—                      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it also gives us an insight into </a:t>
            </a:r>
            <a:r>
              <a:rPr lang="en-US" sz="4400" dirty="0" smtClean="0">
                <a:latin typeface="Calibri"/>
                <a:cs typeface="Calibri"/>
              </a:rPr>
              <a:t>       </a:t>
            </a:r>
            <a:r>
              <a:rPr lang="en-US" sz="4400" u="sng" dirty="0" smtClean="0">
                <a:latin typeface="Calibri"/>
                <a:cs typeface="Calibri"/>
              </a:rPr>
              <a:t>Jesus</a:t>
            </a:r>
            <a:r>
              <a:rPr lang="en-US" sz="4400" u="sng" dirty="0">
                <a:latin typeface="Calibri"/>
                <a:cs typeface="Calibri"/>
              </a:rPr>
              <a:t>’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giving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Himself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up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     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893763" algn="l"/>
              </a:tabLst>
            </a:pP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us.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Dying Comes Before Knowing God’s Will</a:t>
            </a:r>
          </a:p>
          <a:p>
            <a:r>
              <a:rPr lang="en-US" sz="3200" b="1" cap="small" dirty="0" smtClean="0">
                <a:latin typeface="Cambria"/>
                <a:cs typeface="Cambria"/>
              </a:rPr>
              <a:t>“Test and Approve God’s Will”</a:t>
            </a:r>
            <a:endParaRPr lang="en-US" sz="3200" b="1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396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Willingness </a:t>
            </a:r>
            <a:r>
              <a:rPr lang="en-US" sz="3200" b="1" cap="small" spc="50" dirty="0">
                <a:latin typeface="Cambria"/>
                <a:cs typeface="Cambria"/>
              </a:rPr>
              <a:t>to Listen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6910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“</a:t>
            </a:r>
            <a:r>
              <a:rPr lang="en-US" sz="4400" spc="-100" dirty="0">
                <a:latin typeface="Calibri"/>
                <a:cs typeface="Calibri"/>
              </a:rPr>
              <a:t>The Lord came and stood there, calling as at the other times, ‘Samuel! Samuel!’ Then Samuel said, ‘Speak, for your servant is listening’ ” (</a:t>
            </a:r>
            <a:r>
              <a:rPr lang="en-US" sz="4400" i="1" spc="-100" dirty="0">
                <a:latin typeface="Calibri"/>
                <a:cs typeface="Calibri"/>
              </a:rPr>
              <a:t>1 Sam. 3:10, NIV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Have </a:t>
            </a:r>
            <a:r>
              <a:rPr lang="en-US" sz="4400" spc="-100" dirty="0">
                <a:latin typeface="Calibri"/>
                <a:cs typeface="Calibri"/>
              </a:rPr>
              <a:t>you ever heard that still, small 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FFFF00"/>
                </a:solidFill>
                <a:latin typeface="Calibri"/>
                <a:cs typeface="Calibri"/>
              </a:rPr>
              <a:t>voice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of the Holy Spirit </a:t>
            </a:r>
            <a:r>
              <a:rPr lang="en-US" sz="4400" spc="-100" dirty="0">
                <a:latin typeface="Calibri"/>
                <a:cs typeface="Calibri"/>
              </a:rPr>
              <a:t>but ignored it? </a:t>
            </a:r>
            <a:endParaRPr lang="en-US" sz="4400" spc="-1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Though </a:t>
            </a:r>
            <a:r>
              <a:rPr lang="en-US" sz="4400" spc="-100" dirty="0">
                <a:latin typeface="Calibri"/>
                <a:cs typeface="Calibri"/>
              </a:rPr>
              <a:t>there were strong warnings </a:t>
            </a:r>
            <a:r>
              <a:rPr lang="en-US" sz="4400" spc="-100" dirty="0" smtClean="0">
                <a:latin typeface="Calibri"/>
                <a:cs typeface="Calibri"/>
              </a:rPr>
              <a:t> from </a:t>
            </a:r>
            <a:r>
              <a:rPr lang="en-US" sz="4400" spc="-100" dirty="0">
                <a:latin typeface="Calibri"/>
                <a:cs typeface="Calibri"/>
              </a:rPr>
              <a:t>God, those who needed to change their course didn’t.</a:t>
            </a:r>
          </a:p>
        </p:txBody>
      </p:sp>
    </p:spTree>
    <p:extLst>
      <p:ext uri="{BB962C8B-B14F-4D97-AF65-F5344CB8AC3E}">
        <p14:creationId xmlns:p14="http://schemas.microsoft.com/office/powerpoint/2010/main" val="29906968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“The Holy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Spirit...does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not speak for the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sake of passing along information. He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speaks to get a response. </a:t>
            </a:r>
            <a:r>
              <a:rPr lang="en-US" sz="4400" spc="-100" dirty="0" smtClean="0">
                <a:latin typeface="Calibri"/>
                <a:cs typeface="Calibri"/>
              </a:rPr>
              <a:t>And He knows </a:t>
            </a:r>
            <a:r>
              <a:rPr lang="en-US" sz="4400" spc="-40" dirty="0" smtClean="0">
                <a:latin typeface="Calibri"/>
                <a:cs typeface="Calibri"/>
              </a:rPr>
              <a:t>when our agenda has such a large slice </a:t>
            </a:r>
            <a:r>
              <a:rPr lang="en-US" sz="4400" spc="-100" dirty="0" smtClean="0">
                <a:latin typeface="Calibri"/>
                <a:cs typeface="Calibri"/>
              </a:rPr>
              <a:t>of our attention that it is a waste of time </a:t>
            </a:r>
            <a:r>
              <a:rPr lang="en-US" sz="4400" dirty="0" smtClean="0">
                <a:latin typeface="Calibri"/>
                <a:cs typeface="Calibri"/>
              </a:rPr>
              <a:t>to suggest anything to the contrary.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When that is the case, He is often silent. </a:t>
            </a:r>
            <a:r>
              <a:rPr lang="en-US" sz="4400" dirty="0" smtClean="0">
                <a:latin typeface="Calibri"/>
                <a:cs typeface="Calibri"/>
              </a:rPr>
              <a:t>He waits for us to become neutral enough to hear and eventually obey.”</a:t>
            </a:r>
            <a:endParaRPr lang="en-US" sz="4400" i="1" cap="small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Willingness to Listen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“Shifting Into Neutral”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>
                <a:latin typeface="Calibri"/>
                <a:cs typeface="Calibri"/>
              </a:rPr>
              <a:t>“The Holy </a:t>
            </a:r>
            <a:r>
              <a:rPr lang="en-US" sz="4400" spc="-100" dirty="0" smtClean="0">
                <a:latin typeface="Calibri"/>
                <a:cs typeface="Calibri"/>
              </a:rPr>
              <a:t>Spirit...does </a:t>
            </a:r>
            <a:r>
              <a:rPr lang="en-US" sz="4400" spc="-100" dirty="0">
                <a:latin typeface="Calibri"/>
                <a:cs typeface="Calibri"/>
              </a:rPr>
              <a:t>not speak for the </a:t>
            </a:r>
            <a:r>
              <a:rPr lang="en-US" sz="4400" dirty="0">
                <a:latin typeface="Calibri"/>
                <a:cs typeface="Calibri"/>
              </a:rPr>
              <a:t>sake of passing along information. He </a:t>
            </a:r>
            <a:r>
              <a:rPr lang="en-US" sz="4400" spc="-100" dirty="0">
                <a:latin typeface="Calibri"/>
                <a:cs typeface="Calibri"/>
              </a:rPr>
              <a:t>speaks to get a response. </a:t>
            </a:r>
            <a:endParaRPr lang="en-US" sz="4400" i="1" cap="small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2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>
                <a:solidFill>
                  <a:schemeClr val="bg1"/>
                </a:solidFill>
                <a:latin typeface="Calibri"/>
                <a:cs typeface="Calibri"/>
              </a:rPr>
              <a:t>When Eve sinned in the Garden of Eden,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it wasn’t simply because she doubted God’s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word. At the heart of the 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prob-</a:t>
            </a:r>
            <a:r>
              <a:rPr lang="en-US" sz="4400" spc="-70" dirty="0" err="1" smtClean="0">
                <a:solidFill>
                  <a:schemeClr val="bg1"/>
                </a:solidFill>
                <a:latin typeface="Calibri"/>
                <a:cs typeface="Calibri"/>
              </a:rPr>
              <a:t>lem</a:t>
            </a:r>
            <a:r>
              <a:rPr lang="en-US" sz="4400" spc="-70" dirty="0" smtClean="0">
                <a:solidFill>
                  <a:schemeClr val="bg1"/>
                </a:solidFill>
                <a:latin typeface="Calibri"/>
                <a:cs typeface="Calibri"/>
              </a:rPr>
              <a:t> was her belief that she had enough wisdom to </a:t>
            </a:r>
            <a:r>
              <a:rPr lang="en-US" sz="4400" u="sng" spc="-70" dirty="0" smtClean="0">
                <a:solidFill>
                  <a:schemeClr val="bg1"/>
                </a:solidFill>
                <a:latin typeface="Calibri"/>
                <a:cs typeface="Calibri"/>
              </a:rPr>
              <a:t>decide</a:t>
            </a:r>
            <a:r>
              <a:rPr lang="en-US" sz="4400" spc="-7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spc="-70" dirty="0" smtClean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4400" spc="-7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spc="-70" dirty="0" smtClean="0">
                <a:solidFill>
                  <a:schemeClr val="bg1"/>
                </a:solidFill>
                <a:latin typeface="Calibri"/>
                <a:cs typeface="Calibri"/>
              </a:rPr>
              <a:t>herself</a:t>
            </a:r>
            <a:r>
              <a:rPr lang="en-US" sz="4400" spc="-70" dirty="0" smtClean="0">
                <a:solidFill>
                  <a:schemeClr val="bg1"/>
                </a:solidFill>
                <a:latin typeface="Calibri"/>
                <a:cs typeface="Calibri"/>
              </a:rPr>
              <a:t> what was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good and right. </a:t>
            </a: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we </a:t>
            </a:r>
            <a:r>
              <a:rPr lang="en-US" sz="4400" dirty="0" smtClean="0">
                <a:latin typeface="Calibri"/>
                <a:cs typeface="Calibri"/>
              </a:rPr>
              <a:t>rely </a:t>
            </a:r>
            <a:r>
              <a:rPr lang="en-US" sz="4400" dirty="0">
                <a:latin typeface="Calibri"/>
                <a:cs typeface="Calibri"/>
              </a:rPr>
              <a:t>on our own judgment as opposed to </a:t>
            </a:r>
            <a:r>
              <a:rPr lang="en-US" sz="4400" dirty="0" smtClean="0">
                <a:latin typeface="Calibri"/>
                <a:cs typeface="Calibri"/>
              </a:rPr>
              <a:t>trusting </a:t>
            </a:r>
            <a:r>
              <a:rPr lang="en-US" sz="4400" dirty="0">
                <a:latin typeface="Calibri"/>
                <a:cs typeface="Calibri"/>
              </a:rPr>
              <a:t>God’s Word, we </a:t>
            </a:r>
            <a:r>
              <a:rPr lang="en-US" sz="4400" u="sng" dirty="0">
                <a:latin typeface="Calibri"/>
                <a:cs typeface="Calibri"/>
              </a:rPr>
              <a:t>open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ourselves </a:t>
            </a:r>
            <a:r>
              <a:rPr lang="en-US" sz="4400" dirty="0">
                <a:latin typeface="Calibri"/>
                <a:cs typeface="Calibri"/>
              </a:rPr>
              <a:t>up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all sorts of </a:t>
            </a:r>
            <a:r>
              <a:rPr lang="en-US" sz="4400" u="sng" dirty="0">
                <a:latin typeface="Calibri"/>
                <a:cs typeface="Calibri"/>
              </a:rPr>
              <a:t>problems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>
                <a:solidFill>
                  <a:schemeClr val="bg1"/>
                </a:solidFill>
                <a:latin typeface="Calibri"/>
                <a:cs typeface="Calibri"/>
              </a:rPr>
              <a:t>When Eve sinned in the Garden of Eden,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it wasn’t simply because she doubted God’s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word. </a:t>
            </a:r>
            <a:r>
              <a:rPr lang="en-US" sz="4400" dirty="0" smtClean="0">
                <a:latin typeface="Calibri"/>
                <a:cs typeface="Calibri"/>
              </a:rPr>
              <a:t>At </a:t>
            </a:r>
            <a:r>
              <a:rPr lang="en-US" sz="4400" dirty="0">
                <a:latin typeface="Calibri"/>
                <a:cs typeface="Calibri"/>
              </a:rPr>
              <a:t>the heart of the </a:t>
            </a:r>
            <a:r>
              <a:rPr lang="en-US" sz="4400" dirty="0" err="1" smtClean="0">
                <a:latin typeface="Calibri"/>
                <a:cs typeface="Calibri"/>
              </a:rPr>
              <a:t>prob-</a:t>
            </a:r>
            <a:r>
              <a:rPr lang="en-US" sz="4400" spc="-70" dirty="0" err="1" smtClean="0">
                <a:latin typeface="Calibri"/>
                <a:cs typeface="Calibri"/>
              </a:rPr>
              <a:t>lem</a:t>
            </a:r>
            <a:r>
              <a:rPr lang="en-US" sz="4400" spc="-70" dirty="0" smtClean="0">
                <a:latin typeface="Calibri"/>
                <a:cs typeface="Calibri"/>
              </a:rPr>
              <a:t> </a:t>
            </a:r>
            <a:r>
              <a:rPr lang="en-US" sz="4400" spc="-70" dirty="0">
                <a:latin typeface="Calibri"/>
                <a:cs typeface="Calibri"/>
              </a:rPr>
              <a:t>was her belief that she </a:t>
            </a:r>
            <a:r>
              <a:rPr lang="en-US" sz="4400" spc="-70" dirty="0" smtClean="0">
                <a:latin typeface="Calibri"/>
                <a:cs typeface="Calibri"/>
              </a:rPr>
              <a:t>had </a:t>
            </a:r>
            <a:r>
              <a:rPr lang="en-US" sz="4400" spc="-70" dirty="0">
                <a:latin typeface="Calibri"/>
                <a:cs typeface="Calibri"/>
              </a:rPr>
              <a:t>enough wisdom to </a:t>
            </a:r>
            <a:r>
              <a:rPr lang="en-US" sz="4400" u="sng" spc="-70" dirty="0">
                <a:latin typeface="Calibri"/>
                <a:cs typeface="Calibri"/>
              </a:rPr>
              <a:t>decide</a:t>
            </a:r>
            <a:r>
              <a:rPr lang="en-US" sz="4400" spc="-70" dirty="0">
                <a:latin typeface="Calibri"/>
                <a:cs typeface="Calibri"/>
              </a:rPr>
              <a:t> </a:t>
            </a:r>
            <a:r>
              <a:rPr lang="en-US" sz="4400" u="sng" spc="-70" dirty="0">
                <a:latin typeface="Calibri"/>
                <a:cs typeface="Calibri"/>
              </a:rPr>
              <a:t>for</a:t>
            </a:r>
            <a:r>
              <a:rPr lang="en-US" sz="4400" spc="-70" dirty="0">
                <a:latin typeface="Calibri"/>
                <a:cs typeface="Calibri"/>
              </a:rPr>
              <a:t> </a:t>
            </a:r>
            <a:r>
              <a:rPr lang="en-US" sz="4400" u="sng" spc="-70" dirty="0">
                <a:latin typeface="Calibri"/>
                <a:cs typeface="Calibri"/>
              </a:rPr>
              <a:t>herself</a:t>
            </a:r>
            <a:r>
              <a:rPr lang="en-US" sz="4400" spc="-70" dirty="0">
                <a:latin typeface="Calibri"/>
                <a:cs typeface="Calibri"/>
              </a:rPr>
              <a:t> what was </a:t>
            </a:r>
            <a:r>
              <a:rPr lang="en-US" sz="4400" dirty="0">
                <a:latin typeface="Calibri"/>
                <a:cs typeface="Calibri"/>
              </a:rPr>
              <a:t>good and right.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Self</a:t>
            </a:r>
            <a:r>
              <a:rPr lang="en-US" sz="3200" b="1" cap="small" spc="50" dirty="0">
                <a:latin typeface="Cambria"/>
                <a:cs typeface="Cambria"/>
              </a:rPr>
              <a:t>-Reliance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>
                <a:latin typeface="Calibri"/>
                <a:cs typeface="Calibri"/>
              </a:rPr>
              <a:t>When Eve sinned in the Garden of Eden, </a:t>
            </a:r>
            <a:r>
              <a:rPr lang="en-US" sz="4400" dirty="0">
                <a:latin typeface="Calibri"/>
                <a:cs typeface="Calibri"/>
              </a:rPr>
              <a:t>it wasn’t simply because she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doubted</a:t>
            </a:r>
            <a:r>
              <a:rPr lang="en-US" sz="4400" dirty="0">
                <a:latin typeface="Calibri"/>
                <a:cs typeface="Calibri"/>
              </a:rPr>
              <a:t> God’s </a:t>
            </a:r>
            <a:r>
              <a:rPr lang="en-US" sz="4400" dirty="0" smtClean="0">
                <a:latin typeface="Calibri"/>
                <a:cs typeface="Calibri"/>
              </a:rPr>
              <a:t>word. </a:t>
            </a: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Self-Reliance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Saul’s Three Steps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There are three steps that led Saul down the road to self-reliance so </a:t>
            </a:r>
            <a:r>
              <a:rPr lang="en-US" sz="4400" dirty="0" smtClean="0">
                <a:latin typeface="Calibri"/>
                <a:cs typeface="Calibri"/>
              </a:rPr>
              <a:t>  soon </a:t>
            </a:r>
            <a:r>
              <a:rPr lang="en-US" sz="4400" dirty="0">
                <a:latin typeface="Calibri"/>
                <a:cs typeface="Calibri"/>
              </a:rPr>
              <a:t>after having been made king.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None </a:t>
            </a:r>
            <a:r>
              <a:rPr lang="en-US" sz="4400" dirty="0">
                <a:latin typeface="Calibri"/>
                <a:cs typeface="Calibri"/>
              </a:rPr>
              <a:t>of the steps were that bad </a:t>
            </a:r>
            <a:r>
              <a:rPr lang="en-US" sz="4400" dirty="0" smtClean="0">
                <a:latin typeface="Calibri"/>
                <a:cs typeface="Calibri"/>
              </a:rPr>
              <a:t>              in themselves.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Yet</a:t>
            </a:r>
            <a:r>
              <a:rPr lang="en-US" sz="4400" dirty="0">
                <a:latin typeface="Calibri"/>
                <a:cs typeface="Calibri"/>
              </a:rPr>
              <a:t>, they contained the seeds of tragedy because they were each taken </a:t>
            </a:r>
            <a:r>
              <a:rPr lang="en-US" sz="4400" dirty="0" smtClean="0">
                <a:latin typeface="Calibri"/>
                <a:cs typeface="Calibri"/>
              </a:rPr>
              <a:t>independently </a:t>
            </a:r>
            <a:r>
              <a:rPr lang="en-US" sz="4400" dirty="0">
                <a:latin typeface="Calibri"/>
                <a:cs typeface="Calibri"/>
              </a:rPr>
              <a:t>of God. Notice the order in which Saul’s fall occurred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7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Self-Reliance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Saul’s Three Steps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1. </a:t>
            </a: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I saw</a:t>
            </a:r>
            <a:r>
              <a:rPr lang="en-US" sz="4400" dirty="0" smtClean="0">
                <a:latin typeface="Calibri"/>
                <a:cs typeface="Calibri"/>
              </a:rPr>
              <a:t>” the </a:t>
            </a:r>
            <a:r>
              <a:rPr lang="en-US" sz="4400" dirty="0">
                <a:latin typeface="Calibri"/>
                <a:cs typeface="Calibri"/>
              </a:rPr>
              <a:t>scattering of his troops and Samuel’s </a:t>
            </a:r>
            <a:r>
              <a:rPr lang="en-US" sz="4400" dirty="0" smtClean="0">
                <a:latin typeface="Calibri"/>
                <a:cs typeface="Calibri"/>
              </a:rPr>
              <a:t>absence. Under </a:t>
            </a:r>
            <a:r>
              <a:rPr lang="en-US" sz="4400" dirty="0">
                <a:latin typeface="Calibri"/>
                <a:cs typeface="Calibri"/>
              </a:rPr>
              <a:t>pressure, </a:t>
            </a: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u="sng" dirty="0">
                <a:latin typeface="Calibri"/>
                <a:cs typeface="Calibri"/>
              </a:rPr>
              <a:t>evaluated</a:t>
            </a:r>
            <a:r>
              <a:rPr lang="en-US" sz="4400" dirty="0">
                <a:latin typeface="Calibri"/>
                <a:cs typeface="Calibri"/>
              </a:rPr>
              <a:t> with his own eyes what was happening.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I said</a:t>
            </a:r>
            <a:r>
              <a:rPr lang="en-US" sz="4400" dirty="0" smtClean="0">
                <a:latin typeface="Calibri"/>
                <a:cs typeface="Calibri"/>
              </a:rPr>
              <a:t>” that </a:t>
            </a:r>
            <a:r>
              <a:rPr lang="en-US" sz="4400" dirty="0">
                <a:latin typeface="Calibri"/>
                <a:cs typeface="Calibri"/>
              </a:rPr>
              <a:t>the Philistines would conquer </a:t>
            </a:r>
            <a:r>
              <a:rPr lang="en-US" sz="4400" dirty="0" smtClean="0">
                <a:latin typeface="Calibri"/>
                <a:cs typeface="Calibri"/>
              </a:rPr>
              <a:t>them. </a:t>
            </a:r>
            <a:r>
              <a:rPr lang="en-US" sz="4400" dirty="0">
                <a:latin typeface="Calibri"/>
                <a:cs typeface="Calibri"/>
              </a:rPr>
              <a:t>What he saw </a:t>
            </a:r>
            <a:r>
              <a:rPr lang="en-US" sz="4400" u="sng" dirty="0" smtClean="0">
                <a:latin typeface="Calibri"/>
                <a:cs typeface="Calibri"/>
              </a:rPr>
              <a:t>shaped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what he said, or </a:t>
            </a:r>
            <a:r>
              <a:rPr lang="en-US" sz="4400" dirty="0" smtClean="0">
                <a:latin typeface="Calibri"/>
                <a:cs typeface="Calibri"/>
              </a:rPr>
              <a:t>surmised.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3. </a:t>
            </a: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I felt</a:t>
            </a:r>
            <a:r>
              <a:rPr lang="en-US" sz="4400" dirty="0" smtClean="0">
                <a:latin typeface="Calibri"/>
                <a:cs typeface="Calibri"/>
              </a:rPr>
              <a:t>” compelled </a:t>
            </a:r>
            <a:r>
              <a:rPr lang="en-US" sz="4400" dirty="0">
                <a:latin typeface="Calibri"/>
                <a:cs typeface="Calibri"/>
              </a:rPr>
              <a:t>to offer </a:t>
            </a:r>
            <a:r>
              <a:rPr lang="en-US" sz="4400" dirty="0" smtClean="0">
                <a:latin typeface="Calibri"/>
                <a:cs typeface="Calibri"/>
              </a:rPr>
              <a:t>sacrifice. His thought </a:t>
            </a:r>
            <a:r>
              <a:rPr lang="en-US" sz="4400" dirty="0">
                <a:latin typeface="Calibri"/>
                <a:cs typeface="Calibri"/>
              </a:rPr>
              <a:t>now </a:t>
            </a:r>
            <a:r>
              <a:rPr lang="en-US" sz="4400" u="sng" dirty="0">
                <a:latin typeface="Calibri"/>
                <a:cs typeface="Calibri"/>
              </a:rPr>
              <a:t>shaped</a:t>
            </a:r>
            <a:r>
              <a:rPr lang="en-US" sz="4400" dirty="0">
                <a:latin typeface="Calibri"/>
                <a:cs typeface="Calibri"/>
              </a:rPr>
              <a:t> his feelings.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15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Substitutes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some people feel </a:t>
            </a:r>
            <a:r>
              <a:rPr lang="en-US" sz="4400" u="sng" dirty="0">
                <a:latin typeface="Calibri"/>
                <a:cs typeface="Calibri"/>
              </a:rPr>
              <a:t>depressed</a:t>
            </a:r>
            <a:r>
              <a:rPr lang="en-US" sz="4400" dirty="0">
                <a:latin typeface="Calibri"/>
                <a:cs typeface="Calibri"/>
              </a:rPr>
              <a:t>, they go </a:t>
            </a:r>
            <a:r>
              <a:rPr lang="en-US" sz="4400" u="sng" dirty="0">
                <a:latin typeface="Calibri"/>
                <a:cs typeface="Calibri"/>
              </a:rPr>
              <a:t>shopping</a:t>
            </a:r>
            <a:r>
              <a:rPr lang="en-US" sz="4400" dirty="0">
                <a:latin typeface="Calibri"/>
                <a:cs typeface="Calibri"/>
              </a:rPr>
              <a:t> for something to make </a:t>
            </a:r>
            <a:r>
              <a:rPr lang="en-US" sz="4400" dirty="0" smtClean="0">
                <a:latin typeface="Calibri"/>
                <a:cs typeface="Calibri"/>
              </a:rPr>
              <a:t>them happy.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some feel </a:t>
            </a:r>
            <a:r>
              <a:rPr lang="en-US" sz="4400" u="sng" dirty="0">
                <a:latin typeface="Calibri"/>
                <a:cs typeface="Calibri"/>
              </a:rPr>
              <a:t>inadequate</a:t>
            </a:r>
            <a:r>
              <a:rPr lang="en-US" sz="4400" dirty="0">
                <a:latin typeface="Calibri"/>
                <a:cs typeface="Calibri"/>
              </a:rPr>
              <a:t>, they pursue </a:t>
            </a:r>
            <a:r>
              <a:rPr lang="en-US" sz="4400" u="sng" dirty="0" smtClean="0">
                <a:latin typeface="Calibri"/>
                <a:cs typeface="Calibri"/>
              </a:rPr>
              <a:t>fame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others have </a:t>
            </a:r>
            <a:r>
              <a:rPr lang="en-US" sz="4400" u="sng" dirty="0">
                <a:latin typeface="Calibri"/>
                <a:cs typeface="Calibri"/>
              </a:rPr>
              <a:t>difficulties</a:t>
            </a:r>
            <a:r>
              <a:rPr lang="en-US" sz="4400" dirty="0">
                <a:latin typeface="Calibri"/>
                <a:cs typeface="Calibri"/>
              </a:rPr>
              <a:t> with their spouse, they look for </a:t>
            </a:r>
            <a:r>
              <a:rPr lang="en-US" sz="4400" u="sng" dirty="0">
                <a:latin typeface="Calibri"/>
                <a:cs typeface="Calibri"/>
              </a:rPr>
              <a:t>someone else</a:t>
            </a:r>
            <a:r>
              <a:rPr lang="en-US" sz="4400" dirty="0">
                <a:latin typeface="Calibri"/>
                <a:cs typeface="Calibri"/>
              </a:rPr>
              <a:t> to give them intimacy and excitement.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Substitutes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I</a:t>
            </a:r>
            <a:r>
              <a:rPr lang="en-US" sz="3200" b="1" cap="small" spc="50" dirty="0" smtClean="0">
                <a:latin typeface="Cambria"/>
                <a:cs typeface="Cambria"/>
              </a:rPr>
              <a:t>nstead </a:t>
            </a:r>
            <a:r>
              <a:rPr lang="en-US" sz="3200" b="1" cap="small" spc="50" dirty="0">
                <a:latin typeface="Cambria"/>
                <a:cs typeface="Cambria"/>
              </a:rPr>
              <a:t>of God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5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1. We use </a:t>
            </a:r>
            <a:r>
              <a:rPr lang="en-US" sz="4400" u="sng" dirty="0">
                <a:latin typeface="Calibri"/>
                <a:cs typeface="Calibri"/>
              </a:rPr>
              <a:t>human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logic</a:t>
            </a:r>
            <a:r>
              <a:rPr lang="en-US" sz="4400" dirty="0">
                <a:latin typeface="Calibri"/>
                <a:cs typeface="Calibri"/>
              </a:rPr>
              <a:t> or </a:t>
            </a:r>
            <a:r>
              <a:rPr lang="en-US" sz="4400" u="sng" dirty="0">
                <a:latin typeface="Calibri"/>
                <a:cs typeface="Calibri"/>
              </a:rPr>
              <a:t>past experience</a:t>
            </a:r>
            <a:r>
              <a:rPr lang="en-US" sz="4400" dirty="0">
                <a:latin typeface="Calibri"/>
                <a:cs typeface="Calibri"/>
              </a:rPr>
              <a:t> when we need fresh </a:t>
            </a:r>
            <a:r>
              <a:rPr lang="en-US" sz="4400" dirty="0" smtClean="0">
                <a:latin typeface="Calibri"/>
                <a:cs typeface="Calibri"/>
              </a:rPr>
              <a:t> divine </a:t>
            </a:r>
            <a:r>
              <a:rPr lang="en-US" sz="4400" dirty="0">
                <a:latin typeface="Calibri"/>
                <a:cs typeface="Calibri"/>
              </a:rPr>
              <a:t>revelation.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2. We </a:t>
            </a:r>
            <a:r>
              <a:rPr lang="en-US" sz="4400" u="sng" dirty="0">
                <a:latin typeface="Calibri"/>
                <a:cs typeface="Calibri"/>
              </a:rPr>
              <a:t>block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problems</a:t>
            </a:r>
            <a:r>
              <a:rPr lang="en-US" sz="4400" dirty="0">
                <a:latin typeface="Calibri"/>
                <a:cs typeface="Calibri"/>
              </a:rPr>
              <a:t> from our minds when we need divine solutions.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3. We </a:t>
            </a:r>
            <a:r>
              <a:rPr lang="en-US" sz="4400" u="sng" dirty="0">
                <a:latin typeface="Calibri"/>
                <a:cs typeface="Calibri"/>
              </a:rPr>
              <a:t>escape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reality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u="sng" dirty="0">
                <a:latin typeface="Calibri"/>
                <a:cs typeface="Calibri"/>
              </a:rPr>
              <a:t>avoid God </a:t>
            </a:r>
            <a:r>
              <a:rPr lang="en-US" sz="4400" dirty="0">
                <a:latin typeface="Calibri"/>
                <a:cs typeface="Calibri"/>
              </a:rPr>
              <a:t>when we need communion with Him for divine power.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5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8317" y="0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Substitutes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Zechariah to </a:t>
            </a:r>
            <a:r>
              <a:rPr lang="en-US" sz="3200" b="1" cap="small" spc="50" dirty="0" err="1" smtClean="0">
                <a:latin typeface="Cambria"/>
                <a:cs typeface="Cambria"/>
              </a:rPr>
              <a:t>Zerubbabel</a:t>
            </a:r>
            <a:r>
              <a:rPr lang="en-US" sz="3200" b="1" cap="small" spc="50" dirty="0" smtClean="0">
                <a:latin typeface="Cambria"/>
                <a:cs typeface="Cambria"/>
              </a:rPr>
              <a:t> 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51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“This is the word of the </a:t>
            </a:r>
            <a:r>
              <a:rPr lang="en-US" sz="4400" cap="small" dirty="0">
                <a:latin typeface="Calibri"/>
                <a:cs typeface="Calibri"/>
              </a:rPr>
              <a:t>Lord </a:t>
            </a:r>
            <a:r>
              <a:rPr lang="en-US" sz="4400" cap="small" dirty="0" smtClean="0">
                <a:latin typeface="Calibri"/>
                <a:cs typeface="Calibri"/>
              </a:rPr>
              <a:t>   </a:t>
            </a:r>
            <a:r>
              <a:rPr lang="en-US" sz="4400" dirty="0" smtClean="0">
                <a:latin typeface="Calibri"/>
                <a:cs typeface="Calibri"/>
              </a:rPr>
              <a:t>                      to </a:t>
            </a:r>
            <a:r>
              <a:rPr lang="en-US" sz="4400" dirty="0" err="1">
                <a:latin typeface="Calibri"/>
                <a:cs typeface="Calibri"/>
              </a:rPr>
              <a:t>Zerubbabel</a:t>
            </a:r>
            <a:r>
              <a:rPr lang="en-US" sz="4400" dirty="0">
                <a:latin typeface="Calibri"/>
                <a:cs typeface="Calibri"/>
              </a:rPr>
              <a:t>: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‘Not by </a:t>
            </a:r>
            <a:r>
              <a:rPr lang="en-US" sz="6000" dirty="0" smtClean="0">
                <a:latin typeface="Calibri Light"/>
                <a:cs typeface="Calibri Light"/>
              </a:rPr>
              <a:t>might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nor </a:t>
            </a:r>
            <a:r>
              <a:rPr lang="en-US" sz="4400" dirty="0">
                <a:latin typeface="Calibri"/>
                <a:cs typeface="Calibri"/>
              </a:rPr>
              <a:t>by </a:t>
            </a:r>
            <a:r>
              <a:rPr lang="en-US" sz="6000" dirty="0">
                <a:latin typeface="Calibri Light"/>
                <a:cs typeface="Calibri Light"/>
              </a:rPr>
              <a:t>power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by </a:t>
            </a:r>
            <a:r>
              <a:rPr lang="en-US" sz="6000" dirty="0">
                <a:latin typeface="Calibri Light"/>
                <a:cs typeface="Calibri Light"/>
              </a:rPr>
              <a:t>My Spirit</a:t>
            </a:r>
            <a:r>
              <a:rPr lang="en-US" sz="4400" dirty="0">
                <a:latin typeface="Calibri"/>
                <a:cs typeface="Calibri"/>
              </a:rPr>
              <a:t>,’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Says the </a:t>
            </a:r>
            <a:r>
              <a:rPr lang="en-US" sz="4400" cap="small" dirty="0">
                <a:latin typeface="Calibri"/>
                <a:cs typeface="Calibri"/>
              </a:rPr>
              <a:t>Lord</a:t>
            </a:r>
            <a:r>
              <a:rPr lang="en-US" sz="4400" dirty="0">
                <a:latin typeface="Calibri"/>
                <a:cs typeface="Calibri"/>
              </a:rPr>
              <a:t> of </a:t>
            </a:r>
            <a:r>
              <a:rPr lang="en-US" sz="4400" dirty="0" smtClean="0">
                <a:latin typeface="Calibri"/>
                <a:cs typeface="Calibri"/>
              </a:rPr>
              <a:t>hosts                             (</a:t>
            </a:r>
            <a:r>
              <a:rPr lang="en-US" sz="4400" i="1" dirty="0" smtClean="0">
                <a:latin typeface="Calibri"/>
                <a:cs typeface="Calibri"/>
              </a:rPr>
              <a:t>Zech. 4:6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502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 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>
                <a:latin typeface="Calibri"/>
                <a:cs typeface="Calibri"/>
              </a:rPr>
              <a:t>Submission</a:t>
            </a:r>
            <a:r>
              <a:rPr lang="en-US" sz="4400" dirty="0">
                <a:latin typeface="Calibri"/>
                <a:cs typeface="Calibri"/>
              </a:rPr>
              <a:t> to God’s will comes as we </a:t>
            </a:r>
            <a:r>
              <a:rPr lang="en-US" sz="4400" u="sng" dirty="0">
                <a:latin typeface="Calibri"/>
                <a:cs typeface="Calibri"/>
              </a:rPr>
              <a:t>die</a:t>
            </a:r>
            <a:r>
              <a:rPr lang="en-US" sz="4400" dirty="0">
                <a:latin typeface="Calibri"/>
                <a:cs typeface="Calibri"/>
              </a:rPr>
              <a:t> to our own </a:t>
            </a:r>
            <a:r>
              <a:rPr lang="en-US" sz="4400" u="sng" dirty="0">
                <a:latin typeface="Calibri"/>
                <a:cs typeface="Calibri"/>
              </a:rPr>
              <a:t>desires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u="sng" dirty="0" smtClean="0">
                <a:latin typeface="Calibri"/>
                <a:cs typeface="Calibri"/>
              </a:rPr>
              <a:t>ambitions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opens the way for </a:t>
            </a:r>
            <a:r>
              <a:rPr lang="en-US" sz="4400" u="sng" dirty="0">
                <a:latin typeface="Calibri"/>
                <a:cs typeface="Calibri"/>
              </a:rPr>
              <a:t>true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service</a:t>
            </a:r>
            <a:r>
              <a:rPr lang="en-US" sz="4400" dirty="0">
                <a:latin typeface="Calibri"/>
                <a:cs typeface="Calibri"/>
              </a:rPr>
              <a:t> to </a:t>
            </a:r>
            <a:r>
              <a:rPr lang="en-US" sz="4400" spc="-80" dirty="0">
                <a:latin typeface="Calibri"/>
                <a:cs typeface="Calibri"/>
              </a:rPr>
              <a:t>others. We </a:t>
            </a:r>
            <a:r>
              <a:rPr lang="en-US" sz="4400" spc="-80" dirty="0">
                <a:solidFill>
                  <a:srgbClr val="FFFF00"/>
                </a:solidFill>
                <a:latin typeface="Calibri"/>
                <a:cs typeface="Calibri"/>
              </a:rPr>
              <a:t>cannot live </a:t>
            </a:r>
            <a:r>
              <a:rPr lang="en-US" sz="4400" spc="-80" dirty="0">
                <a:latin typeface="Calibri"/>
                <a:cs typeface="Calibri"/>
              </a:rPr>
              <a:t>for God without </a:t>
            </a:r>
            <a:r>
              <a:rPr lang="en-US" sz="4400" dirty="0" smtClean="0">
                <a:latin typeface="Calibri"/>
                <a:cs typeface="Calibri"/>
              </a:rPr>
              <a:t>becom</a:t>
            </a:r>
            <a:r>
              <a:rPr lang="en-US" sz="4400" dirty="0">
                <a:latin typeface="Calibri"/>
                <a:cs typeface="Calibri"/>
              </a:rPr>
              <a:t>i</a:t>
            </a:r>
            <a:r>
              <a:rPr lang="en-US" sz="4400" dirty="0" smtClean="0">
                <a:latin typeface="Calibri"/>
                <a:cs typeface="Calibri"/>
              </a:rPr>
              <a:t>ng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sacrifices</a:t>
            </a:r>
            <a:r>
              <a:rPr lang="en-US" sz="4400" dirty="0">
                <a:latin typeface="Calibri"/>
                <a:cs typeface="Calibri"/>
              </a:rPr>
              <a:t> and living in continual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openness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to God’s </a:t>
            </a:r>
            <a:r>
              <a:rPr lang="en-US" sz="4400" dirty="0" smtClean="0">
                <a:latin typeface="Calibri"/>
                <a:cs typeface="Calibri"/>
              </a:rPr>
              <a:t>voice.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As </a:t>
            </a:r>
            <a:r>
              <a:rPr lang="en-US" sz="4400" spc="-100" dirty="0">
                <a:latin typeface="Calibri"/>
                <a:cs typeface="Calibri"/>
              </a:rPr>
              <a:t>submission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 God</a:t>
            </a:r>
            <a:r>
              <a:rPr lang="en-US" sz="4400" spc="-300" dirty="0">
                <a:latin typeface="Calibri"/>
                <a:cs typeface="Calibri"/>
              </a:rPr>
              <a:t>’s </a:t>
            </a:r>
            <a:r>
              <a:rPr lang="en-US" sz="4400" spc="-100" dirty="0">
                <a:latin typeface="Calibri"/>
                <a:cs typeface="Calibri"/>
              </a:rPr>
              <a:t>will is at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heart </a:t>
            </a:r>
            <a:r>
              <a:rPr lang="en-US" sz="4400" spc="-50" dirty="0">
                <a:latin typeface="Calibri"/>
                <a:cs typeface="Calibri"/>
              </a:rPr>
              <a:t>of a </a:t>
            </a:r>
            <a:r>
              <a:rPr lang="en-US" sz="4400" spc="-50" dirty="0" err="1">
                <a:latin typeface="Calibri"/>
                <a:cs typeface="Calibri"/>
              </a:rPr>
              <a:t>Christlike</a:t>
            </a:r>
            <a:r>
              <a:rPr lang="en-US" sz="4400" spc="-50" dirty="0">
                <a:latin typeface="Calibri"/>
                <a:cs typeface="Calibri"/>
              </a:rPr>
              <a:t> life, God may allow </a:t>
            </a:r>
            <a:r>
              <a:rPr lang="en-US" sz="4400" u="sng" spc="-50" dirty="0" err="1" smtClean="0">
                <a:latin typeface="Calibri"/>
                <a:cs typeface="Calibri"/>
              </a:rPr>
              <a:t>cruci-</a:t>
            </a:r>
            <a:r>
              <a:rPr lang="en-US" sz="4400" u="sng" dirty="0" err="1" smtClean="0">
                <a:latin typeface="Calibri"/>
                <a:cs typeface="Calibri"/>
              </a:rPr>
              <a:t>bles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to teach us </a:t>
            </a:r>
            <a:r>
              <a:rPr lang="en-US" sz="4400" u="sng" dirty="0">
                <a:latin typeface="Calibri"/>
                <a:cs typeface="Calibri"/>
              </a:rPr>
              <a:t>dependence</a:t>
            </a:r>
            <a:r>
              <a:rPr lang="en-US" sz="4400" dirty="0">
                <a:latin typeface="Calibri"/>
                <a:cs typeface="Calibri"/>
              </a:rPr>
              <a:t> on Him.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Waiting in the Crucible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412776"/>
            <a:ext cx="9144000" cy="51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12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</a:t>
            </a:r>
            <a:r>
              <a:rPr lang="en-US" sz="4400" b="1" spc="50" dirty="0" smtClean="0">
                <a:latin typeface="Calibri"/>
                <a:cs typeface="Calibri"/>
              </a:rPr>
              <a:t>Submission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for Service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	</a:t>
            </a:r>
            <a:r>
              <a:rPr lang="en-US" sz="4400" i="1" u="sng" dirty="0" smtClean="0">
                <a:latin typeface="Calibri"/>
                <a:cs typeface="Calibri"/>
              </a:rPr>
              <a:t>Sun</a:t>
            </a:r>
            <a:r>
              <a:rPr lang="en-US" sz="4400" i="1" dirty="0" smtClean="0">
                <a:latin typeface="Calibri"/>
                <a:cs typeface="Calibri"/>
              </a:rPr>
              <a:t>. Rights Given Up. Phil. 2:5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2. What It </a:t>
            </a:r>
            <a:r>
              <a:rPr lang="en-US" sz="4400" b="1" spc="50" dirty="0" smtClean="0">
                <a:latin typeface="Calibri"/>
                <a:cs typeface="Calibri"/>
              </a:rPr>
              <a:t>Necessitates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	a. </a:t>
            </a:r>
            <a:r>
              <a:rPr lang="en-US" sz="4400" i="1" u="sng" dirty="0" smtClean="0">
                <a:latin typeface="Calibri"/>
                <a:cs typeface="Calibri"/>
              </a:rPr>
              <a:t>Mon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“Living Sacrifice.”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Rom. 12:1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Tue</a:t>
            </a:r>
            <a:r>
              <a:rPr lang="en-US" sz="4400" i="1" dirty="0" smtClean="0">
                <a:latin typeface="Calibri"/>
                <a:cs typeface="Calibri"/>
              </a:rPr>
              <a:t>. Willing to Listen. 1 Sam 3:10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What are Not </a:t>
            </a:r>
            <a:r>
              <a:rPr lang="en-US" sz="4400" b="1" spc="50" dirty="0" smtClean="0">
                <a:latin typeface="Calibri"/>
                <a:cs typeface="Calibri"/>
              </a:rPr>
              <a:t>Called For                              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Wed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dirty="0">
                <a:latin typeface="Calibri"/>
                <a:cs typeface="Calibri"/>
              </a:rPr>
              <a:t>S</a:t>
            </a:r>
            <a:r>
              <a:rPr lang="en-US" sz="4400" i="1" dirty="0" smtClean="0">
                <a:latin typeface="Calibri"/>
                <a:cs typeface="Calibri"/>
              </a:rPr>
              <a:t>elf-Reliance.</a:t>
            </a:r>
            <a:r>
              <a:rPr lang="en-US" sz="4400" i="1" spc="-300" dirty="0" smtClean="0">
                <a:latin typeface="Calibri"/>
                <a:cs typeface="Calibri"/>
              </a:rPr>
              <a:t> 1 </a:t>
            </a:r>
            <a:r>
              <a:rPr lang="en-US" sz="4400" i="1" spc="-100" dirty="0" smtClean="0">
                <a:latin typeface="Calibri"/>
                <a:cs typeface="Calibri"/>
              </a:rPr>
              <a:t>Sam.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12:11,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12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u="sng" dirty="0" smtClean="0">
                <a:latin typeface="Calibri"/>
                <a:cs typeface="Calibri"/>
              </a:rPr>
              <a:t>Thu</a:t>
            </a:r>
            <a:r>
              <a:rPr lang="en-US" sz="4400" i="1" dirty="0" smtClean="0">
                <a:latin typeface="Calibri"/>
                <a:cs typeface="Calibri"/>
              </a:rPr>
              <a:t>. Substitutes. Zech. 4:6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Waiting in the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10 Sep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6115" y="6484"/>
            <a:ext cx="74178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268760"/>
            <a:ext cx="9144000" cy="511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spc="100" dirty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We will see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other flesh and blood, though radiated in faith, nevertheless faced despair, betrayal, </a:t>
            </a:r>
            <a:r>
              <a:rPr lang="en-US" sz="4400" dirty="0" smtClean="0">
                <a:latin typeface="Calibri"/>
                <a:cs typeface="Calibri"/>
              </a:rPr>
              <a:t>disappointment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loss</a:t>
            </a:r>
            <a:r>
              <a:rPr lang="en-US" sz="4400" dirty="0">
                <a:latin typeface="Calibri"/>
                <a:cs typeface="Calibri"/>
              </a:rPr>
              <a:t>, injustice, and </a:t>
            </a:r>
            <a:r>
              <a:rPr lang="en-US" sz="4400" dirty="0" smtClean="0">
                <a:latin typeface="Calibri"/>
                <a:cs typeface="Calibri"/>
              </a:rPr>
              <a:t>abuse.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we look at these </a:t>
            </a:r>
            <a:r>
              <a:rPr lang="en-US" sz="4400" dirty="0" smtClean="0">
                <a:latin typeface="Calibri"/>
                <a:cs typeface="Calibri"/>
              </a:rPr>
              <a:t>people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always see them contrasted against the background of the Cross.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187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Shepherd’s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Identified in Psalm 23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2 The </a:t>
            </a:r>
            <a:r>
              <a:rPr lang="en-US" sz="3000" spc="50" dirty="0">
                <a:latin typeface="Calibri"/>
                <a:cs typeface="Calibri"/>
              </a:rPr>
              <a:t>Crucibles </a:t>
            </a:r>
            <a:r>
              <a:rPr lang="en-US" sz="3000" spc="50" dirty="0" smtClean="0">
                <a:latin typeface="Calibri"/>
                <a:cs typeface="Calibri"/>
              </a:rPr>
              <a:t>That Come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3000" i="1" spc="50" dirty="0" smtClean="0">
                <a:solidFill>
                  <a:srgbClr val="FFFFFF"/>
                </a:solidFill>
                <a:latin typeface="Calibri"/>
                <a:cs typeface="Calibri"/>
              </a:rPr>
              <a:t>The reasons why</a:t>
            </a:r>
            <a:r>
              <a:rPr lang="en-US" sz="3000" spc="50" dirty="0" smtClean="0">
                <a:solidFill>
                  <a:srgbClr val="FFFFFF"/>
                </a:solidFill>
                <a:latin typeface="Calibri"/>
                <a:cs typeface="Calibri"/>
              </a:rPr>
              <a:t>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3 The Birdcage	</a:t>
            </a:r>
            <a:r>
              <a:rPr lang="en-US" sz="3000" i="1" spc="50" dirty="0" smtClean="0">
                <a:latin typeface="Calibri"/>
                <a:cs typeface="Calibri"/>
              </a:rPr>
              <a:t>Israel in exodus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4 Seeing </a:t>
            </a:r>
            <a:r>
              <a:rPr lang="en-US" sz="3000" spc="50" dirty="0">
                <a:latin typeface="Calibri"/>
                <a:cs typeface="Calibri"/>
              </a:rPr>
              <a:t>the Goldsmith’s </a:t>
            </a:r>
            <a:r>
              <a:rPr lang="en-US" sz="3000" spc="50" dirty="0" smtClean="0">
                <a:latin typeface="Calibri"/>
                <a:cs typeface="Calibri"/>
              </a:rPr>
              <a:t>Face	</a:t>
            </a:r>
            <a:r>
              <a:rPr lang="en-US" sz="3000" i="1" spc="50" dirty="0" err="1" smtClean="0">
                <a:latin typeface="Calibri"/>
                <a:cs typeface="Calibri"/>
              </a:rPr>
              <a:t>Christlike</a:t>
            </a:r>
            <a:r>
              <a:rPr lang="en-US" sz="3000" i="1" spc="50" dirty="0" smtClean="0">
                <a:latin typeface="Calibri"/>
                <a:cs typeface="Calibri"/>
              </a:rPr>
              <a:t> character    </a:t>
            </a:r>
            <a:r>
              <a:rPr lang="en-US" sz="3000" spc="50" dirty="0" smtClean="0">
                <a:latin typeface="Calibri"/>
                <a:cs typeface="Calibri"/>
              </a:rPr>
              <a:t>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5</a:t>
            </a:r>
            <a:r>
              <a:rPr lang="en-US" sz="3000" spc="50" dirty="0" smtClean="0">
                <a:latin typeface="Calibri"/>
                <a:cs typeface="Calibri"/>
              </a:rPr>
              <a:t> Extreme Heat 	</a:t>
            </a:r>
            <a:r>
              <a:rPr lang="en-US" sz="3000" i="1" spc="50" dirty="0" smtClean="0">
                <a:latin typeface="Calibri"/>
                <a:cs typeface="Calibri"/>
              </a:rPr>
              <a:t>God’s risk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6</a:t>
            </a:r>
            <a:r>
              <a:rPr lang="en-US" sz="3000" spc="50" dirty="0" smtClean="0">
                <a:latin typeface="Calibri"/>
                <a:cs typeface="Calibri"/>
              </a:rPr>
              <a:t> Struggling </a:t>
            </a:r>
            <a:r>
              <a:rPr lang="en-US" sz="3000" spc="50" dirty="0">
                <a:latin typeface="Calibri"/>
                <a:cs typeface="Calibri"/>
              </a:rPr>
              <a:t>With All </a:t>
            </a:r>
            <a:r>
              <a:rPr lang="en-US" sz="3000" spc="50" dirty="0" smtClean="0">
                <a:latin typeface="Calibri"/>
                <a:cs typeface="Calibri"/>
              </a:rPr>
              <a:t>Energy	</a:t>
            </a:r>
            <a:r>
              <a:rPr lang="en-US" sz="3000" i="1" spc="50" dirty="0" smtClean="0">
                <a:latin typeface="Calibri"/>
                <a:cs typeface="Calibri"/>
              </a:rPr>
              <a:t>Willpower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  <a:endParaRPr lang="en-US" sz="3000" b="1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7</a:t>
            </a:r>
            <a:r>
              <a:rPr lang="en-US" sz="3000" spc="50" dirty="0" smtClean="0">
                <a:latin typeface="Calibri"/>
                <a:cs typeface="Calibri"/>
              </a:rPr>
              <a:t> Indestructible Hope	</a:t>
            </a:r>
            <a:r>
              <a:rPr lang="en-US" sz="3000" i="1" spc="50" dirty="0" smtClean="0">
                <a:latin typeface="Calibri"/>
                <a:cs typeface="Calibri"/>
              </a:rPr>
              <a:t>Hope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</a:t>
            </a:r>
            <a:endParaRPr lang="en-US" sz="3000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8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</a:t>
            </a:r>
            <a:r>
              <a:rPr lang="en-US" sz="3000" spc="50" dirty="0" smtClean="0">
                <a:latin typeface="Calibri"/>
                <a:cs typeface="Calibri"/>
              </a:rPr>
              <a:t>Invisible	</a:t>
            </a:r>
            <a:r>
              <a:rPr lang="en-US" sz="3000" i="1" spc="50" dirty="0" smtClean="0">
                <a:latin typeface="Calibri"/>
                <a:cs typeface="Calibri"/>
              </a:rPr>
              <a:t>Faith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9 A </a:t>
            </a:r>
            <a:r>
              <a:rPr lang="en-US" sz="3000" spc="50" dirty="0">
                <a:latin typeface="Calibri"/>
                <a:cs typeface="Calibri"/>
              </a:rPr>
              <a:t>Life of </a:t>
            </a:r>
            <a:r>
              <a:rPr lang="en-US" sz="3000" spc="50" dirty="0" smtClean="0">
                <a:latin typeface="Calibri"/>
                <a:cs typeface="Calibri"/>
              </a:rPr>
              <a:t>Praise	</a:t>
            </a:r>
            <a:r>
              <a:rPr lang="en-US" sz="3000" i="1" spc="50" dirty="0" smtClean="0">
                <a:latin typeface="Calibri"/>
                <a:cs typeface="Calibri"/>
              </a:rPr>
              <a:t>Praise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10 Meekness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Meekness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11 Waiting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Patience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12 Dying </a:t>
            </a:r>
            <a:r>
              <a:rPr lang="en-US" sz="3000" spc="50" dirty="0">
                <a:solidFill>
                  <a:schemeClr val="tx2"/>
                </a:solidFill>
                <a:latin typeface="Calibri"/>
                <a:cs typeface="Calibri"/>
              </a:rPr>
              <a:t>Like a 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Seed	</a:t>
            </a:r>
            <a:r>
              <a:rPr lang="en-US" sz="3000" i="1" spc="50" dirty="0" smtClean="0">
                <a:solidFill>
                  <a:schemeClr val="tx2"/>
                </a:solidFill>
                <a:latin typeface="Calibri"/>
                <a:cs typeface="Calibri"/>
              </a:rPr>
              <a:t>Submission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13</a:t>
            </a:r>
            <a:r>
              <a:rPr lang="en-US" sz="3000" spc="50" dirty="0" smtClean="0">
                <a:latin typeface="Calibri"/>
                <a:cs typeface="Calibri"/>
              </a:rPr>
              <a:t> Christ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Christ’s suffering</a:t>
            </a:r>
            <a:endParaRPr lang="en-US" sz="3000" spc="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25626" y="7233"/>
            <a:ext cx="74183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Lesson 12,  September 17,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40768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Dying Like a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Seed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26656"/>
            <a:ext cx="8714066" cy="36867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21354" y="7233"/>
            <a:ext cx="74226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Dying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Like a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Seed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1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de-DE" dirty="0">
                <a:latin typeface="Cambria"/>
                <a:ea typeface="Helvetica CY" charset="0"/>
                <a:cs typeface="Cambria"/>
              </a:rPr>
              <a:t>John 12:</a:t>
            </a:r>
            <a:r>
              <a:rPr lang="de-DE" dirty="0" smtClean="0">
                <a:latin typeface="Cambria"/>
                <a:ea typeface="Helvetica CY" charset="0"/>
                <a:cs typeface="Cambria"/>
              </a:rPr>
              <a:t>24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“Most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assuredly, </a:t>
            </a:r>
            <a:r>
              <a:rPr lang="en-US" sz="4400" spc="50" dirty="0">
                <a:latin typeface="Calibri"/>
                <a:ea typeface="Helvetica CY" charset="0"/>
                <a:cs typeface="Calibri"/>
              </a:rPr>
              <a:t>I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say to you,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unless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 grain of wheat falls into the ground and dies, it remains alone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;...  but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if it dies, it produces much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grain.”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A kernel of wheat dying is an analogy of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our submission to God’s will. </a:t>
            </a:r>
            <a:r>
              <a:rPr lang="en-US" sz="4400" u="sng" dirty="0" smtClean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, there is the </a:t>
            </a:r>
            <a:r>
              <a:rPr lang="en-US" sz="4400" b="1" spc="50" dirty="0" smtClean="0">
                <a:solidFill>
                  <a:srgbClr val="000000"/>
                </a:solidFill>
                <a:latin typeface="Calibri"/>
                <a:cs typeface="Calibri"/>
              </a:rPr>
              <a:t>falling</a:t>
            </a:r>
            <a:r>
              <a:rPr lang="en-US" sz="4400" spc="5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 kernel has no control over where or how it falls and the kind of ground. </a:t>
            </a:r>
            <a:r>
              <a:rPr lang="en-US" sz="4400" u="sng" dirty="0" smtClean="0">
                <a:solidFill>
                  <a:srgbClr val="000000"/>
                </a:solidFill>
                <a:latin typeface="Calibri"/>
                <a:cs typeface="Calibri"/>
              </a:rPr>
              <a:t>Second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, there is the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b="1" spc="50" dirty="0" smtClean="0">
                <a:solidFill>
                  <a:srgbClr val="000000"/>
                </a:solidFill>
                <a:latin typeface="Calibri"/>
                <a:cs typeface="Calibri"/>
              </a:rPr>
              <a:t>waiting</a:t>
            </a:r>
            <a:r>
              <a:rPr lang="en-US" sz="4400" spc="5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It does not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know what the future holds. </a:t>
            </a:r>
            <a:r>
              <a:rPr lang="en-US" sz="4400" u="sng" dirty="0" smtClean="0">
                <a:latin typeface="Calibri"/>
                <a:cs typeface="Calibri"/>
              </a:rPr>
              <a:t>Third</a:t>
            </a:r>
            <a:r>
              <a:rPr lang="en-US" sz="4400" dirty="0" smtClean="0">
                <a:latin typeface="Calibri"/>
                <a:cs typeface="Calibri"/>
              </a:rPr>
              <a:t>, there is the </a:t>
            </a:r>
            <a:r>
              <a:rPr lang="en-US" sz="4400" b="1" spc="50" dirty="0" smtClean="0">
                <a:solidFill>
                  <a:srgbClr val="FFFF00"/>
                </a:solidFill>
                <a:latin typeface="Calibri"/>
                <a:cs typeface="Calibri"/>
              </a:rPr>
              <a:t>dying</a:t>
            </a:r>
            <a:r>
              <a:rPr lang="en-US" sz="4400" spc="50" dirty="0" smtClean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so that it may be transformed from a seed into a fruit-bearing plant.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A kernel of wheat dying is an analogy of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our submission to God’s will. </a:t>
            </a:r>
            <a:r>
              <a:rPr lang="en-US" sz="4400" u="sng" dirty="0" smtClean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, there is the </a:t>
            </a:r>
            <a:r>
              <a:rPr lang="en-US" sz="4400" b="1" spc="50" dirty="0" smtClean="0">
                <a:solidFill>
                  <a:srgbClr val="000000"/>
                </a:solidFill>
                <a:latin typeface="Calibri"/>
                <a:cs typeface="Calibri"/>
              </a:rPr>
              <a:t>falling</a:t>
            </a:r>
            <a:r>
              <a:rPr lang="en-US" sz="4400" spc="5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 kernel has no control over where or how it falls and the kind of ground. </a:t>
            </a:r>
            <a:r>
              <a:rPr lang="en-US" sz="4400" u="sng" dirty="0" smtClean="0">
                <a:latin typeface="Calibri"/>
                <a:cs typeface="Calibri"/>
              </a:rPr>
              <a:t>Second</a:t>
            </a:r>
            <a:r>
              <a:rPr lang="en-US" sz="4400" dirty="0" smtClean="0">
                <a:latin typeface="Calibri"/>
                <a:cs typeface="Calibri"/>
              </a:rPr>
              <a:t>, there is the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b="1" spc="50" dirty="0" smtClean="0">
                <a:solidFill>
                  <a:srgbClr val="FFFF00"/>
                </a:solidFill>
                <a:latin typeface="Calibri"/>
                <a:cs typeface="Calibri"/>
              </a:rPr>
              <a:t>waiting</a:t>
            </a:r>
            <a:r>
              <a:rPr lang="en-US" sz="4400" spc="50" dirty="0" smtClean="0">
                <a:latin typeface="Calibri"/>
                <a:cs typeface="Calibri"/>
              </a:rPr>
              <a:t>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It does not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know what the future holds.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A kernel of wheat dying is an analogy of our submission to God’s will. </a:t>
            </a:r>
            <a:r>
              <a:rPr lang="en-US" sz="4400" u="sng" dirty="0" smtClean="0">
                <a:latin typeface="Calibri"/>
                <a:cs typeface="Calibri"/>
              </a:rPr>
              <a:t>First</a:t>
            </a:r>
            <a:r>
              <a:rPr lang="en-US" sz="4400" dirty="0" smtClean="0">
                <a:latin typeface="Calibri"/>
                <a:cs typeface="Calibri"/>
              </a:rPr>
              <a:t>, there is the </a:t>
            </a:r>
            <a:r>
              <a:rPr lang="en-US" sz="4400" b="1" spc="50" dirty="0" smtClean="0">
                <a:solidFill>
                  <a:schemeClr val="tx2"/>
                </a:solidFill>
                <a:latin typeface="Calibri"/>
                <a:cs typeface="Calibri"/>
              </a:rPr>
              <a:t>falling</a:t>
            </a:r>
            <a:r>
              <a:rPr lang="en-US" sz="4400" spc="50" dirty="0" smtClean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The kernel has no control over where or how it falls and the kind of ground.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13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 kernel of wheat dying is an analogy of our submission to God’s will.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Dying Like a Seed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September 10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737526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4" grpId="0" build="p" autoUpdateAnimBg="0" advAuto="1000"/>
      <p:bldP spid="5" grpId="0" build="p" autoUpdateAnimBg="0" advAuto="100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September 11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Submission </a:t>
            </a:r>
            <a:r>
              <a:rPr lang="en-US" sz="3200" b="1" cap="small" spc="50" dirty="0">
                <a:latin typeface="Cambria"/>
                <a:cs typeface="Cambria"/>
              </a:rPr>
              <a:t>for Service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Contemporary culture urges us all to </a:t>
            </a:r>
            <a:r>
              <a:rPr lang="en-US" sz="4400" u="sng" spc="-100" dirty="0" smtClean="0">
                <a:latin typeface="Calibri"/>
                <a:cs typeface="Calibri"/>
              </a:rPr>
              <a:t>de-</a:t>
            </a:r>
            <a:r>
              <a:rPr lang="en-US" sz="4400" u="sng" spc="-50" dirty="0" err="1" smtClean="0">
                <a:latin typeface="Calibri"/>
                <a:cs typeface="Calibri"/>
              </a:rPr>
              <a:t>mand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and </a:t>
            </a:r>
            <a:r>
              <a:rPr lang="en-US" sz="4400" u="sng" spc="-50" dirty="0">
                <a:latin typeface="Calibri"/>
                <a:cs typeface="Calibri"/>
              </a:rPr>
              <a:t>assert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our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rights</a:t>
            </a:r>
            <a:r>
              <a:rPr lang="en-US" sz="4400" spc="-50" dirty="0">
                <a:latin typeface="Calibri"/>
                <a:cs typeface="Calibri"/>
              </a:rPr>
              <a:t>. And all this </a:t>
            </a:r>
            <a:r>
              <a:rPr lang="en-US" sz="4400" spc="-50" dirty="0" smtClean="0">
                <a:latin typeface="Calibri"/>
                <a:cs typeface="Calibri"/>
              </a:rPr>
              <a:t>  </a:t>
            </a:r>
            <a:r>
              <a:rPr lang="en-US" sz="4400" spc="-100" dirty="0" smtClean="0">
                <a:latin typeface="Calibri"/>
                <a:cs typeface="Calibri"/>
              </a:rPr>
              <a:t>is </a:t>
            </a:r>
            <a:r>
              <a:rPr lang="en-US" sz="4400" spc="-100" dirty="0">
                <a:latin typeface="Calibri"/>
                <a:cs typeface="Calibri"/>
              </a:rPr>
              <a:t>good and often is the way it should </a:t>
            </a:r>
            <a:r>
              <a:rPr lang="en-US" sz="4400" spc="-100" dirty="0" smtClean="0">
                <a:latin typeface="Calibri"/>
                <a:cs typeface="Calibri"/>
              </a:rPr>
              <a:t>be.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But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as with Jesus</a:t>
            </a:r>
            <a:r>
              <a:rPr lang="en-US" sz="4400" spc="-100" dirty="0">
                <a:latin typeface="Calibri"/>
                <a:cs typeface="Calibri"/>
              </a:rPr>
              <a:t>, the will of God may be for us to </a:t>
            </a:r>
            <a:r>
              <a:rPr lang="en-US" sz="4400" u="sng" spc="-100" dirty="0">
                <a:latin typeface="Calibri"/>
                <a:cs typeface="Calibri"/>
              </a:rPr>
              <a:t>give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up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our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rights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freely</a:t>
            </a:r>
            <a:r>
              <a:rPr lang="en-US" sz="4400" spc="-100" dirty="0">
                <a:latin typeface="Calibri"/>
                <a:cs typeface="Calibri"/>
              </a:rPr>
              <a:t> in order </a:t>
            </a:r>
            <a:r>
              <a:rPr lang="en-US" sz="4400" u="sng" spc="-10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serve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Father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ways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that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will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make </a:t>
            </a:r>
            <a:r>
              <a:rPr lang="en-US" sz="4400" dirty="0">
                <a:latin typeface="Calibri"/>
                <a:cs typeface="Calibri"/>
              </a:rPr>
              <a:t>an </a:t>
            </a:r>
            <a:r>
              <a:rPr lang="en-US" sz="4400" u="sng" dirty="0">
                <a:latin typeface="Calibri"/>
                <a:cs typeface="Calibri"/>
              </a:rPr>
              <a:t>eternal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impact</a:t>
            </a:r>
            <a:r>
              <a:rPr lang="en-US" sz="4400" dirty="0">
                <a:latin typeface="Calibri"/>
                <a:cs typeface="Calibri"/>
              </a:rPr>
              <a:t> for God’s </a:t>
            </a:r>
            <a:r>
              <a:rPr lang="en-US" sz="4400" dirty="0" smtClean="0">
                <a:latin typeface="Calibri"/>
                <a:cs typeface="Calibri"/>
              </a:rPr>
              <a:t>kingdom.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 smtClean="0">
                <a:latin typeface="Calibri"/>
                <a:cs typeface="Calibri"/>
              </a:rPr>
              <a:t>Giving </a:t>
            </a:r>
            <a:r>
              <a:rPr lang="en-US" sz="4400" b="1" dirty="0">
                <a:latin typeface="Calibri"/>
                <a:cs typeface="Calibri"/>
              </a:rPr>
              <a:t>them up may be difficult and </a:t>
            </a:r>
            <a:r>
              <a:rPr lang="en-US" sz="4400" b="1" dirty="0" smtClean="0">
                <a:latin typeface="Calibri"/>
                <a:cs typeface="Calibri"/>
              </a:rPr>
              <a:t>uncomfortable</a:t>
            </a:r>
            <a:r>
              <a:rPr lang="en-US" sz="4400" b="1" dirty="0">
                <a:latin typeface="Calibri"/>
                <a:cs typeface="Calibri"/>
              </a:rPr>
              <a:t>, creating </a:t>
            </a:r>
            <a:r>
              <a:rPr lang="en-US" sz="4400" b="1" dirty="0" smtClean="0">
                <a:latin typeface="Calibri"/>
                <a:cs typeface="Calibri"/>
              </a:rPr>
              <a:t>a </a:t>
            </a:r>
            <a:r>
              <a:rPr lang="en-US" sz="4400" b="1" dirty="0">
                <a:latin typeface="Calibri"/>
                <a:cs typeface="Calibri"/>
              </a:rPr>
              <a:t>crucible.</a:t>
            </a: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Submission for Service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As With Jesus </a:t>
            </a:r>
            <a:r>
              <a:rPr lang="fi-FI" sz="3200" cap="small" spc="50" dirty="0" err="1" smtClean="0">
                <a:latin typeface="Cambria"/>
                <a:cs typeface="Cambria"/>
              </a:rPr>
              <a:t>Philippians</a:t>
            </a:r>
            <a:r>
              <a:rPr lang="fi-FI" sz="3200" cap="small" spc="50" dirty="0" smtClean="0">
                <a:latin typeface="Cambria"/>
                <a:cs typeface="Cambria"/>
              </a:rPr>
              <a:t> </a:t>
            </a:r>
            <a:r>
              <a:rPr lang="fi-FI" sz="3200" cap="small" spc="50" dirty="0">
                <a:latin typeface="Cambria"/>
                <a:cs typeface="Cambria"/>
              </a:rPr>
              <a:t>2:5–8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b="1" u="sng" spc="-100" dirty="0" smtClean="0">
                <a:latin typeface="Calibri"/>
                <a:cs typeface="Calibri"/>
              </a:rPr>
              <a:t>1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70" dirty="0" smtClean="0">
                <a:latin typeface="Calibri"/>
                <a:cs typeface="Calibri"/>
              </a:rPr>
              <a:t>Gave </a:t>
            </a:r>
            <a:r>
              <a:rPr lang="en-US" sz="4400" spc="-70" dirty="0">
                <a:latin typeface="Calibri"/>
                <a:cs typeface="Calibri"/>
              </a:rPr>
              <a:t>up His equality with the Father </a:t>
            </a:r>
            <a:r>
              <a:rPr lang="en-US" sz="4400" dirty="0">
                <a:latin typeface="Calibri"/>
                <a:cs typeface="Calibri"/>
              </a:rPr>
              <a:t>and moved to earth in the form and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limitations of a human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being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-100" dirty="0" smtClean="0">
                <a:latin typeface="Calibri"/>
                <a:cs typeface="Calibri"/>
              </a:rPr>
              <a:t>(</a:t>
            </a:r>
            <a:r>
              <a:rPr lang="en-US" sz="4400" b="1" u="sng" spc="-100" dirty="0" smtClean="0">
                <a:latin typeface="Calibri"/>
                <a:cs typeface="Calibri"/>
              </a:rPr>
              <a:t>2</a:t>
            </a:r>
            <a:r>
              <a:rPr lang="en-US" sz="4400" spc="-100" dirty="0" smtClean="0">
                <a:latin typeface="Calibri"/>
                <a:cs typeface="Calibri"/>
              </a:rPr>
              <a:t>) Not as </a:t>
            </a:r>
            <a:r>
              <a:rPr lang="en-US" sz="4400" spc="-100" dirty="0">
                <a:latin typeface="Calibri"/>
                <a:cs typeface="Calibri"/>
              </a:rPr>
              <a:t>a great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human being, but </a:t>
            </a:r>
            <a:r>
              <a:rPr lang="en-US" sz="4400" dirty="0">
                <a:latin typeface="Calibri"/>
                <a:cs typeface="Calibri"/>
              </a:rPr>
              <a:t>as a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servant of other human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beings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b="1" u="sng" spc="-100" dirty="0" smtClean="0">
                <a:latin typeface="Calibri"/>
                <a:cs typeface="Calibri"/>
              </a:rPr>
              <a:t>3</a:t>
            </a:r>
            <a:r>
              <a:rPr lang="en-US" sz="4400" spc="-100" dirty="0" smtClean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Did </a:t>
            </a:r>
            <a:r>
              <a:rPr lang="en-US" sz="4400" dirty="0">
                <a:latin typeface="Calibri"/>
                <a:cs typeface="Calibri"/>
              </a:rPr>
              <a:t>not live a peaceful and long life but became “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obedient to death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b="1" u="sng" spc="-100" dirty="0" smtClean="0">
                <a:latin typeface="Calibri"/>
                <a:cs typeface="Calibri"/>
              </a:rPr>
              <a:t>4</a:t>
            </a:r>
            <a:r>
              <a:rPr lang="en-US" sz="4400" spc="-100" dirty="0" smtClean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Did </a:t>
            </a:r>
            <a:r>
              <a:rPr lang="en-US" sz="4400" dirty="0">
                <a:latin typeface="Calibri"/>
                <a:cs typeface="Calibri"/>
              </a:rPr>
              <a:t>not </a:t>
            </a:r>
            <a:r>
              <a:rPr lang="en-US" sz="4400" dirty="0" smtClean="0">
                <a:latin typeface="Calibri"/>
                <a:cs typeface="Calibri"/>
              </a:rPr>
              <a:t>die </a:t>
            </a:r>
            <a:r>
              <a:rPr lang="en-US" sz="4400" dirty="0">
                <a:latin typeface="Calibri"/>
                <a:cs typeface="Calibri"/>
              </a:rPr>
              <a:t>in a </a:t>
            </a:r>
            <a:r>
              <a:rPr lang="en-US" sz="4400" dirty="0" smtClean="0">
                <a:latin typeface="Calibri"/>
                <a:cs typeface="Calibri"/>
              </a:rPr>
              <a:t>noble and glorious manner but “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death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on a cross</a:t>
            </a:r>
            <a:r>
              <a:rPr lang="en-US" sz="4400" dirty="0">
                <a:latin typeface="Calibri"/>
                <a:cs typeface="Calibri"/>
              </a:rPr>
              <a:t>!” </a:t>
            </a:r>
          </a:p>
        </p:txBody>
      </p:sp>
    </p:spTree>
    <p:extLst>
      <p:ext uri="{BB962C8B-B14F-4D97-AF65-F5344CB8AC3E}">
        <p14:creationId xmlns:p14="http://schemas.microsoft.com/office/powerpoint/2010/main" val="7710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2.3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•22.3Q-Preview.potx</Template>
  <TotalTime>10417</TotalTime>
  <Words>3109</Words>
  <Application>Microsoft Macintosh PowerPoint</Application>
  <PresentationFormat>On-screen Show (4:3)</PresentationFormat>
  <Paragraphs>183</Paragraphs>
  <Slides>24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•22.3Q-Preview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377</cp:revision>
  <dcterms:created xsi:type="dcterms:W3CDTF">2021-07-03T11:23:54Z</dcterms:created>
  <dcterms:modified xsi:type="dcterms:W3CDTF">2022-09-12T00:13:59Z</dcterms:modified>
</cp:coreProperties>
</file>