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38" r:id="rId9"/>
    <p:sldId id="460" r:id="rId10"/>
    <p:sldId id="440" r:id="rId11"/>
    <p:sldId id="461" r:id="rId12"/>
    <p:sldId id="462" r:id="rId13"/>
    <p:sldId id="463" r:id="rId14"/>
    <p:sldId id="442" r:id="rId15"/>
    <p:sldId id="464" r:id="rId16"/>
    <p:sldId id="465" r:id="rId17"/>
    <p:sldId id="446" r:id="rId18"/>
    <p:sldId id="466" r:id="rId19"/>
    <p:sldId id="467" r:id="rId20"/>
    <p:sldId id="450" r:id="rId21"/>
    <p:sldId id="468" r:id="rId22"/>
    <p:sldId id="469" r:id="rId23"/>
    <p:sldId id="470" r:id="rId24"/>
    <p:sldId id="459" r:id="rId25"/>
    <p:sldId id="437" r:id="rId26"/>
    <p:sldId id="35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4" autoAdjust="0"/>
    <p:restoredTop sz="70236" autoAdjust="0"/>
  </p:normalViewPr>
  <p:slideViewPr>
    <p:cSldViewPr>
      <p:cViewPr>
        <p:scale>
          <a:sx n="66" d="100"/>
          <a:sy n="66" d="100"/>
        </p:scale>
        <p:origin x="-13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19.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Kinamuhian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Tinanggihan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Tao. • 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ahat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“Ito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David?”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Mateo 22:23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•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sinagoga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Jose?”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Lucas 4:22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Napuno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ipinagtabuyan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taluktok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burol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ihulog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28, 29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¶ •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Judio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Dumampot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8:59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 dirty="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‘O Jerusalem, Jerusalem,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pumapatay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isinusugo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tipunin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pagtitipon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inahing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manok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sisiw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pakpak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!’ 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23:37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nakadama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kamandag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pagtanggi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nasaktan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tinanggihan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pagtanggi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tinatanggihan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marahil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minamahal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tumatangging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tanggapin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tumatanggi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 dirty="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nababatid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haharapin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mailigtas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kasabay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nababatid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pagtanggi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“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kawalang-sala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[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Cristo]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matinding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naramdaman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atake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—</a:t>
            </a:r>
            <a:r>
              <a:rPr lang="en-US" sz="1200" i="1" cap="small" dirty="0" smtClean="0">
                <a:latin typeface="Arial"/>
                <a:cs typeface="Arial"/>
              </a:rPr>
              <a:t>Selected Messages</a:t>
            </a:r>
            <a:r>
              <a:rPr lang="en-US" sz="1200" dirty="0" smtClean="0">
                <a:latin typeface="Arial"/>
                <a:cs typeface="Arial"/>
              </a:rPr>
              <a:t> 3:129.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/>
                <a:ea typeface="ＭＳ Ｐゴシック" charset="0"/>
                <a:cs typeface="Arial"/>
              </a:rPr>
              <a:t> </a:t>
            </a:r>
            <a:endParaRPr lang="en-US" b="0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Setyembre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20. Si Jesus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Getsemani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“At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sinabi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niya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kanila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, ‘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Namamanglaw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lubha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aking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kaluluwa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hanggang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kamatayan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: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mangatira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kayo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rito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mangagpuyat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’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Marcos 14:34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pinagdusahan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33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maihahambing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pinasimulan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pinanukala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sakripisyo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mangyayari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kung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ibig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ilayo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akin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kopang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ito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;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gayunma'y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huwag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kalooban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mangyari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kundi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Lucas 22:42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panghalili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panagot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makasalanang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tagapamagitan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umaasam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spc="-100" dirty="0" smtClean="0">
                <a:latin typeface="Calibri"/>
                <a:cs typeface="Calibri"/>
              </a:rPr>
              <a:t> </a:t>
            </a:r>
            <a:r>
              <a:rPr lang="en-US" sz="1200" spc="0" dirty="0" smtClean="0">
                <a:latin typeface="Arial"/>
                <a:cs typeface="Arial"/>
              </a:rPr>
              <a:t>—</a:t>
            </a:r>
            <a:r>
              <a:rPr lang="en-US" sz="1200" i="1" cap="small" spc="0" dirty="0" smtClean="0">
                <a:latin typeface="Arial"/>
                <a:cs typeface="Arial"/>
              </a:rPr>
              <a:t>The Desire of Ages</a:t>
            </a:r>
            <a:r>
              <a:rPr lang="en-US" sz="1200" spc="0" dirty="0" smtClean="0">
                <a:latin typeface="Arial"/>
                <a:cs typeface="Arial"/>
              </a:rPr>
              <a:t> 686. </a:t>
            </a:r>
            <a:r>
              <a:rPr lang="en-US" sz="1200" b="1" i="1" spc="0" dirty="0" smtClean="0">
                <a:latin typeface="Arial"/>
                <a:cs typeface="Arial"/>
              </a:rPr>
              <a:t>Yung </a:t>
            </a:r>
            <a:r>
              <a:rPr lang="en-US" sz="1200" b="1" i="1" spc="0" dirty="0" err="1" smtClean="0">
                <a:latin typeface="Arial"/>
                <a:cs typeface="Arial"/>
              </a:rPr>
              <a:t>namamagitan</a:t>
            </a:r>
            <a:r>
              <a:rPr lang="en-US" sz="1200" b="1" i="1" spc="0" dirty="0" smtClean="0">
                <a:latin typeface="Arial"/>
                <a:cs typeface="Arial"/>
              </a:rPr>
              <a:t> ay </a:t>
            </a:r>
            <a:r>
              <a:rPr lang="en-US" sz="1200" b="1" i="1" spc="0" dirty="0" err="1" smtClean="0">
                <a:latin typeface="Arial"/>
                <a:cs typeface="Arial"/>
              </a:rPr>
              <a:t>ngayon</a:t>
            </a:r>
            <a:r>
              <a:rPr lang="en-US" sz="1200" b="1" i="1" spc="0" dirty="0" smtClean="0">
                <a:latin typeface="Arial"/>
                <a:cs typeface="Arial"/>
              </a:rPr>
              <a:t> </a:t>
            </a:r>
            <a:r>
              <a:rPr lang="en-US" sz="1200" b="1" i="1" spc="0" dirty="0" err="1" smtClean="0">
                <a:latin typeface="Arial"/>
                <a:cs typeface="Arial"/>
              </a:rPr>
              <a:t>nangangailangan</a:t>
            </a:r>
            <a:r>
              <a:rPr lang="en-US" sz="1200" b="1" i="1" spc="0" dirty="0" smtClean="0">
                <a:latin typeface="Arial"/>
                <a:cs typeface="Arial"/>
              </a:rPr>
              <a:t> </a:t>
            </a:r>
            <a:r>
              <a:rPr lang="en-US" sz="1200" b="1" i="1" spc="0" dirty="0" err="1" smtClean="0">
                <a:latin typeface="Arial"/>
                <a:cs typeface="Arial"/>
              </a:rPr>
              <a:t>ng</a:t>
            </a:r>
            <a:r>
              <a:rPr lang="en-US" sz="1200" b="1" i="1" spc="0" dirty="0" smtClean="0">
                <a:latin typeface="Arial"/>
                <a:cs typeface="Arial"/>
              </a:rPr>
              <a:t> </a:t>
            </a:r>
            <a:r>
              <a:rPr lang="en-US" sz="1200" b="1" i="1" spc="0" dirty="0" err="1" smtClean="0">
                <a:latin typeface="Arial"/>
                <a:cs typeface="Arial"/>
              </a:rPr>
              <a:t>tagapamagitan</a:t>
            </a:r>
            <a:r>
              <a:rPr lang="en-US" sz="1200" b="1" i="1" spc="0" dirty="0" smtClean="0">
                <a:latin typeface="Arial"/>
                <a:cs typeface="Arial"/>
              </a:rPr>
              <a:t>.</a:t>
            </a:r>
            <a:endParaRPr lang="en-US" sz="1200" spc="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Walang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kailanman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natawagan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upang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danasin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anumang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gaya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nito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bago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o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mula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noon.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-big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makuha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21.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Ipinakong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pinakamalupit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parusang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iginagawad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Romano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Itinuring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pinakamasamang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hagupit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iminartilyo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mapagtitiisan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babahagya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ihahambing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Mateo 27:45.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ikaanim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noon time;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pagsikat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nagdilim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lupain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ikasiyam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alas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tres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¶ •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27:51, 52.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sandaling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itaas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nayanig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Nabuksan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[a]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bumangon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linaw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Si Jesus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makatwirang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makatarungang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madilim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mararanasan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22.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Nagdurusang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14:22 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kapighatian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pumasok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.’ ” ¶  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1:29 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ipinagkaloob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alang-alang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manampalataya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magtiis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alang-alang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 ” ¶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2 Tim. 3:12.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kabanalan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Jesus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daranas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pag-uusig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Paalaala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Nagdurusa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mararanasan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pinasan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karamdaman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kalungkutan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53:4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tandaan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naipangako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Naipangako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10:28.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binibigyan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kailanma'y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mapapahamak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.’ ” ¶  • </a:t>
            </a:r>
            <a:r>
              <a:rPr lang="hr-HR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6:23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kabayaran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Jesus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¶  •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Juan 2:25.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ipinangako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 Tito 1:2.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nagsimula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ipinangako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nagsisinungaling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¶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ipinangako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tiniyak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malapait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masisiyahan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53:11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24.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Nilisan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bulwagan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kadalisayan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iligtas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nagkasala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paglabag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tatalikod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kabayaran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magkasala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panalangin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tahimik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pagpapasakop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lumampas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inumin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mangyari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.’ ”—</a:t>
            </a:r>
            <a:r>
              <a:rPr lang="en-US" sz="1200" i="1" cap="small" spc="0" dirty="0" smtClean="0">
                <a:latin typeface="Arial"/>
                <a:cs typeface="Arial"/>
              </a:rPr>
              <a:t>The Desire of Ages 693.</a:t>
            </a:r>
            <a:endParaRPr lang="en-US" spc="0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Si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Jesus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Getsemani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¶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Halika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Mo.” Juan 1:46.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b</a:t>
            </a:r>
            <a:r>
              <a:rPr lang="en-US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Hinamak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Itinakuwil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53:3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Kalungkutang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Halos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Ikamatay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. Marcos 14:34.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a.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Ipako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Marcos 15:13.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b.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 2 Cor. 5:21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napapaharap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pagtataksil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naihahambing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malapit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ikasiyam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tinig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‘Eli, Eli, lama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sabacthani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?’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pinabayaan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?’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(Mateo 27:46)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17.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kalayaan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matatalinong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kalayaan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bagsik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kalayaang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‘yon. 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lumikha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magtatagal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isinilang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binalot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lampin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inihiga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sabsaban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bahay-panuluyan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Lucas 2:7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“[K]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Jerusalem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iharap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naghandog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batu-bato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kalapati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22-24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Maliban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kina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Eva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Pagkakasala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kadalisayan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nababad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pakikiharap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1567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i="1" spc="-100" dirty="0" smtClean="0">
                <a:latin typeface="Calibri"/>
                <a:cs typeface="Calibri"/>
              </a:rPr>
              <a:t>• The multitudes: </a:t>
            </a:r>
            <a:r>
              <a:rPr lang="en-US" sz="4400" spc="-100" dirty="0" smtClean="0">
                <a:latin typeface="Calibri"/>
                <a:cs typeface="Calibri"/>
              </a:rPr>
              <a:t>“</a:t>
            </a:r>
            <a:r>
              <a:rPr lang="en-US" sz="4400" spc="-100" dirty="0">
                <a:latin typeface="Calibri"/>
                <a:cs typeface="Calibri"/>
              </a:rPr>
              <a:t>Could this be the Son of David?</a:t>
            </a:r>
            <a:r>
              <a:rPr lang="en-US" sz="4400" spc="-100" dirty="0" smtClean="0">
                <a:latin typeface="Calibri"/>
                <a:cs typeface="Calibri"/>
              </a:rPr>
              <a:t>” (</a:t>
            </a:r>
            <a:r>
              <a:rPr lang="en-US" sz="4400" i="1" spc="-100" dirty="0" smtClean="0">
                <a:latin typeface="Calibri"/>
                <a:cs typeface="Calibri"/>
              </a:rPr>
              <a:t>Matt. 22:23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i="1" spc="-100" dirty="0">
                <a:latin typeface="Calibri"/>
                <a:cs typeface="Calibri"/>
              </a:rPr>
              <a:t>• </a:t>
            </a:r>
            <a:r>
              <a:rPr lang="en-US" sz="4400" i="1" spc="-100" dirty="0" smtClean="0">
                <a:latin typeface="Calibri"/>
                <a:cs typeface="Calibri"/>
              </a:rPr>
              <a:t>In </a:t>
            </a:r>
            <a:r>
              <a:rPr lang="en-US" sz="4400" i="1" spc="-100" dirty="0">
                <a:latin typeface="Calibri"/>
                <a:cs typeface="Calibri"/>
              </a:rPr>
              <a:t>the synagogue: </a:t>
            </a:r>
            <a:r>
              <a:rPr lang="en-US" sz="4400" spc="-100" dirty="0">
                <a:latin typeface="Calibri"/>
                <a:cs typeface="Calibri"/>
              </a:rPr>
              <a:t>“Is this not Joseph’s son?”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Luke 4:22</a:t>
            </a:r>
            <a:r>
              <a:rPr lang="en-US" sz="4400" spc="-100" dirty="0" smtClean="0">
                <a:latin typeface="Calibri"/>
                <a:cs typeface="Calibri"/>
              </a:rPr>
              <a:t>). </a:t>
            </a:r>
            <a:r>
              <a:rPr lang="en-US" sz="4400" spc="-100" dirty="0">
                <a:latin typeface="Calibri"/>
                <a:cs typeface="Calibri"/>
              </a:rPr>
              <a:t>“Filled with wrath,..</a:t>
            </a:r>
            <a:r>
              <a:rPr lang="en-US" sz="4400" spc="-100" dirty="0" smtClean="0">
                <a:latin typeface="Calibri"/>
                <a:cs typeface="Calibri"/>
              </a:rPr>
              <a:t>. thrust </a:t>
            </a:r>
            <a:r>
              <a:rPr lang="en-US" sz="4400" spc="-100" dirty="0">
                <a:latin typeface="Calibri"/>
                <a:cs typeface="Calibri"/>
              </a:rPr>
              <a:t>Him out of the city;...to throw Him down over the cliff</a:t>
            </a:r>
            <a:r>
              <a:rPr lang="en-US" sz="4400" spc="-100" dirty="0" smtClean="0">
                <a:latin typeface="Calibri"/>
                <a:cs typeface="Calibri"/>
              </a:rPr>
              <a:t>” (</a:t>
            </a:r>
            <a:r>
              <a:rPr lang="en-US" sz="4400" i="1" spc="-100" dirty="0" smtClean="0">
                <a:latin typeface="Calibri"/>
                <a:cs typeface="Calibri"/>
              </a:rPr>
              <a:t>28, 29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endParaRPr lang="en-US" sz="4400" spc="-5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i="1" spc="-100" dirty="0">
                <a:latin typeface="Calibri"/>
                <a:cs typeface="Calibri"/>
              </a:rPr>
              <a:t>• The </a:t>
            </a:r>
            <a:r>
              <a:rPr lang="en-US" sz="4400" i="1" spc="-100" dirty="0" smtClean="0">
                <a:latin typeface="Calibri"/>
                <a:cs typeface="Calibri"/>
              </a:rPr>
              <a:t>Jews: </a:t>
            </a:r>
            <a:r>
              <a:rPr lang="en-US" sz="4400" spc="-100" dirty="0" smtClean="0">
                <a:latin typeface="Calibri"/>
                <a:cs typeface="Calibri"/>
              </a:rPr>
              <a:t>“They </a:t>
            </a:r>
            <a:r>
              <a:rPr lang="en-US" sz="4400" spc="-100" dirty="0">
                <a:latin typeface="Calibri"/>
                <a:cs typeface="Calibri"/>
              </a:rPr>
              <a:t>took up stones to throw at </a:t>
            </a:r>
            <a:r>
              <a:rPr lang="en-US" sz="4400" spc="-100" dirty="0" smtClean="0">
                <a:latin typeface="Calibri"/>
                <a:cs typeface="Calibri"/>
              </a:rPr>
              <a:t>Him” (</a:t>
            </a:r>
            <a:r>
              <a:rPr lang="en-US" sz="4400" i="1" spc="-100" dirty="0" smtClean="0">
                <a:latin typeface="Calibri"/>
                <a:cs typeface="Calibri"/>
              </a:rPr>
              <a:t>John 8:59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endParaRPr lang="en-US" sz="4400" spc="-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3200" b="1" cap="small" dirty="0" smtClean="0">
                <a:latin typeface="Cambria"/>
                <a:cs typeface="Cambria"/>
              </a:rPr>
              <a:t>Despised </a:t>
            </a:r>
            <a:r>
              <a:rPr lang="en-US" sz="3200" b="1" cap="small" dirty="0">
                <a:latin typeface="Cambria"/>
                <a:cs typeface="Cambria"/>
              </a:rPr>
              <a:t>and Rejected of Men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4495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“ ‘O </a:t>
            </a:r>
            <a:r>
              <a:rPr lang="en-US" sz="4400" dirty="0">
                <a:latin typeface="Calibri"/>
                <a:cs typeface="Calibri"/>
              </a:rPr>
              <a:t>Jerusalem, Jerusalem, the one </a:t>
            </a:r>
            <a:r>
              <a:rPr lang="en-US" sz="4400" dirty="0" smtClean="0">
                <a:latin typeface="Calibri"/>
                <a:cs typeface="Calibri"/>
              </a:rPr>
              <a:t> who </a:t>
            </a:r>
            <a:r>
              <a:rPr lang="en-US" sz="4400" dirty="0">
                <a:latin typeface="Calibri"/>
                <a:cs typeface="Calibri"/>
              </a:rPr>
              <a:t>kills the prophets and stones those who are sent to her! How often </a:t>
            </a:r>
            <a:r>
              <a:rPr lang="en-US" sz="4400" dirty="0" smtClean="0">
                <a:latin typeface="Calibri"/>
                <a:cs typeface="Calibri"/>
              </a:rPr>
              <a:t>  I </a:t>
            </a:r>
            <a:r>
              <a:rPr lang="en-US" sz="4400" dirty="0">
                <a:latin typeface="Calibri"/>
                <a:cs typeface="Calibri"/>
              </a:rPr>
              <a:t>wanted to gather your children together, as a hen gathers her chicks under her wings, but you were not willing</a:t>
            </a:r>
            <a:r>
              <a:rPr lang="en-US" sz="4400" dirty="0" smtClean="0">
                <a:latin typeface="Calibri"/>
                <a:cs typeface="Calibri"/>
              </a:rPr>
              <a:t>!’ ” (</a:t>
            </a:r>
            <a:r>
              <a:rPr lang="en-US" sz="4400" i="1" dirty="0" smtClean="0">
                <a:latin typeface="Calibri"/>
                <a:cs typeface="Calibri"/>
              </a:rPr>
              <a:t>Matt. </a:t>
            </a:r>
            <a:r>
              <a:rPr lang="is-IS" sz="4400" i="1" dirty="0">
                <a:latin typeface="Calibri"/>
                <a:cs typeface="Calibri"/>
              </a:rPr>
              <a:t>23:</a:t>
            </a:r>
            <a:r>
              <a:rPr lang="is-IS" sz="4400" i="1" dirty="0" smtClean="0">
                <a:latin typeface="Calibri"/>
                <a:cs typeface="Calibri"/>
              </a:rPr>
              <a:t>37</a:t>
            </a:r>
            <a:r>
              <a:rPr lang="is-I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3200" b="1" cap="small" dirty="0" smtClean="0">
                <a:latin typeface="Cambria"/>
                <a:cs typeface="Cambria"/>
              </a:rPr>
              <a:t>Despised </a:t>
            </a:r>
            <a:r>
              <a:rPr lang="en-US" sz="3200" b="1" cap="small" dirty="0">
                <a:latin typeface="Cambria"/>
                <a:cs typeface="Cambria"/>
              </a:rPr>
              <a:t>and Rejected of Men</a:t>
            </a:r>
          </a:p>
        </p:txBody>
      </p:sp>
    </p:spTree>
    <p:extLst>
      <p:ext uri="{BB962C8B-B14F-4D97-AF65-F5344CB8AC3E}">
        <p14:creationId xmlns:p14="http://schemas.microsoft.com/office/powerpoint/2010/main" val="11121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9516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We’ve all felt the sting of rejection, </a:t>
            </a:r>
            <a:r>
              <a:rPr lang="en-US" sz="4400" dirty="0" smtClean="0">
                <a:latin typeface="Calibri"/>
                <a:cs typeface="Calibri"/>
              </a:rPr>
              <a:t> and </a:t>
            </a:r>
            <a:r>
              <a:rPr lang="en-US" sz="4400" dirty="0">
                <a:latin typeface="Calibri"/>
                <a:cs typeface="Calibri"/>
              </a:rPr>
              <a:t>maybe our pain was similar to Christ’s in that it was unselfish: </a:t>
            </a:r>
            <a:r>
              <a:rPr lang="en-US" sz="4400" dirty="0" smtClean="0">
                <a:latin typeface="Calibri"/>
                <a:cs typeface="Calibri"/>
              </a:rPr>
              <a:t>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were pained, not because we </a:t>
            </a:r>
            <a:r>
              <a:rPr lang="en-US" sz="4400" dirty="0" smtClean="0">
                <a:latin typeface="Calibri"/>
                <a:cs typeface="Calibri"/>
              </a:rPr>
              <a:t>  were </a:t>
            </a:r>
            <a:r>
              <a:rPr lang="en-US" sz="4400" dirty="0">
                <a:latin typeface="Calibri"/>
                <a:cs typeface="Calibri"/>
              </a:rPr>
              <a:t>rejected, but </a:t>
            </a:r>
            <a:r>
              <a:rPr lang="en-US" sz="4400" u="sng" dirty="0">
                <a:latin typeface="Calibri"/>
                <a:cs typeface="Calibri"/>
              </a:rPr>
              <a:t>because</a:t>
            </a:r>
            <a:r>
              <a:rPr lang="en-US" sz="4400" dirty="0">
                <a:latin typeface="Calibri"/>
                <a:cs typeface="Calibri"/>
              </a:rPr>
              <a:t> of what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u="sng" dirty="0">
                <a:latin typeface="Calibri"/>
                <a:cs typeface="Calibri"/>
              </a:rPr>
              <a:t>rejection</a:t>
            </a:r>
            <a:r>
              <a:rPr lang="en-US" sz="4400" dirty="0">
                <a:latin typeface="Calibri"/>
                <a:cs typeface="Calibri"/>
              </a:rPr>
              <a:t> would </a:t>
            </a:r>
            <a:r>
              <a:rPr lang="en-US" sz="4400" u="sng" dirty="0">
                <a:latin typeface="Calibri"/>
                <a:cs typeface="Calibri"/>
              </a:rPr>
              <a:t>mean</a:t>
            </a:r>
            <a:r>
              <a:rPr lang="en-US" sz="4400" dirty="0">
                <a:latin typeface="Calibri"/>
                <a:cs typeface="Calibri"/>
              </a:rPr>
              <a:t> for the </a:t>
            </a:r>
            <a:r>
              <a:rPr lang="en-US" sz="4400" dirty="0" smtClean="0">
                <a:latin typeface="Calibri"/>
                <a:cs typeface="Calibri"/>
              </a:rPr>
              <a:t>    one who </a:t>
            </a:r>
            <a:r>
              <a:rPr lang="en-US" sz="4400" dirty="0">
                <a:latin typeface="Calibri"/>
                <a:cs typeface="Calibri"/>
              </a:rPr>
              <a:t>was </a:t>
            </a:r>
            <a:r>
              <a:rPr lang="en-US" sz="4400" u="sng" dirty="0">
                <a:latin typeface="Calibri"/>
                <a:cs typeface="Calibri"/>
              </a:rPr>
              <a:t>rejecting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us</a:t>
            </a:r>
            <a:r>
              <a:rPr lang="en-US" sz="4400" dirty="0">
                <a:latin typeface="Calibri"/>
                <a:cs typeface="Calibri"/>
              </a:rPr>
              <a:t> (perhaps someone we care about who refuses to accept salvation in Christ).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3200" b="1" cap="small" dirty="0" smtClean="0">
                <a:latin typeface="Cambria"/>
                <a:cs typeface="Cambria"/>
              </a:rPr>
              <a:t>Despised </a:t>
            </a:r>
            <a:r>
              <a:rPr lang="en-US" sz="3200" b="1" cap="small" dirty="0">
                <a:latin typeface="Cambria"/>
                <a:cs typeface="Cambria"/>
              </a:rPr>
              <a:t>and Rejected of Men</a:t>
            </a:r>
          </a:p>
        </p:txBody>
      </p:sp>
    </p:spTree>
    <p:extLst>
      <p:ext uri="{BB962C8B-B14F-4D97-AF65-F5344CB8AC3E}">
        <p14:creationId xmlns:p14="http://schemas.microsoft.com/office/powerpoint/2010/main" val="10121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2540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Imagine, though, how it must have </a:t>
            </a:r>
            <a:r>
              <a:rPr lang="en-US" sz="4400" dirty="0" smtClean="0">
                <a:latin typeface="Calibri"/>
                <a:cs typeface="Calibri"/>
              </a:rPr>
              <a:t>  felt </a:t>
            </a:r>
            <a:r>
              <a:rPr lang="en-US" sz="4400" dirty="0">
                <a:latin typeface="Calibri"/>
                <a:cs typeface="Calibri"/>
              </a:rPr>
              <a:t>to Jesus, who was fully aware of what He was to face in order to save them, and at the same time fully </a:t>
            </a:r>
            <a:r>
              <a:rPr lang="en-US" sz="4400" dirty="0" smtClean="0">
                <a:latin typeface="Calibri"/>
                <a:cs typeface="Calibri"/>
              </a:rPr>
              <a:t> aware </a:t>
            </a:r>
            <a:r>
              <a:rPr lang="en-US" sz="4400" dirty="0">
                <a:latin typeface="Calibri"/>
                <a:cs typeface="Calibri"/>
              </a:rPr>
              <a:t>of what the </a:t>
            </a:r>
            <a:r>
              <a:rPr lang="en-US" sz="4400" u="sng" dirty="0">
                <a:latin typeface="Calibri"/>
                <a:cs typeface="Calibri"/>
              </a:rPr>
              <a:t>consequences</a:t>
            </a:r>
            <a:r>
              <a:rPr lang="en-US" sz="4400" dirty="0">
                <a:latin typeface="Calibri"/>
                <a:cs typeface="Calibri"/>
              </a:rPr>
              <a:t> of </a:t>
            </a:r>
            <a:r>
              <a:rPr lang="en-US" sz="4400" u="sng" dirty="0">
                <a:latin typeface="Calibri"/>
                <a:cs typeface="Calibri"/>
              </a:rPr>
              <a:t>their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rejection</a:t>
            </a:r>
            <a:r>
              <a:rPr lang="en-US" sz="4400" dirty="0">
                <a:latin typeface="Calibri"/>
                <a:cs typeface="Calibri"/>
              </a:rPr>
              <a:t> would be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It was because of His innocence that He [Christ] felt so keenly the assaults </a:t>
            </a:r>
            <a:r>
              <a:rPr lang="en-US" sz="4400" dirty="0" smtClean="0">
                <a:latin typeface="Calibri"/>
                <a:cs typeface="Calibri"/>
              </a:rPr>
              <a:t> of </a:t>
            </a:r>
            <a:r>
              <a:rPr lang="en-US" sz="4400" dirty="0">
                <a:latin typeface="Calibri"/>
                <a:cs typeface="Calibri"/>
              </a:rPr>
              <a:t>Satan.”</a:t>
            </a:r>
            <a:r>
              <a:rPr lang="en-US" sz="4400" dirty="0" smtClean="0">
                <a:latin typeface="Calibri"/>
                <a:cs typeface="Calibri"/>
              </a:rPr>
              <a:t>—</a:t>
            </a:r>
            <a:r>
              <a:rPr lang="en-US" sz="4400" i="1" cap="small" dirty="0" smtClean="0">
                <a:latin typeface="Calibri"/>
                <a:cs typeface="Calibri"/>
              </a:rPr>
              <a:t>Selected Messages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3:129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3200" b="1" cap="small" dirty="0" smtClean="0">
                <a:latin typeface="Cambria"/>
                <a:cs typeface="Cambria"/>
              </a:rPr>
              <a:t>Despised </a:t>
            </a:r>
            <a:r>
              <a:rPr lang="en-US" sz="3200" b="1" cap="small" dirty="0">
                <a:latin typeface="Cambria"/>
                <a:cs typeface="Cambria"/>
              </a:rPr>
              <a:t>and Rejected of Men</a:t>
            </a:r>
          </a:p>
        </p:txBody>
      </p:sp>
    </p:spTree>
    <p:extLst>
      <p:ext uri="{BB962C8B-B14F-4D97-AF65-F5344CB8AC3E}">
        <p14:creationId xmlns:p14="http://schemas.microsoft.com/office/powerpoint/2010/main" val="39723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20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Jesus </a:t>
            </a:r>
            <a:r>
              <a:rPr lang="en-US" sz="3200" b="1" cap="small" spc="50" dirty="0">
                <a:latin typeface="Cambria"/>
                <a:cs typeface="Cambria"/>
              </a:rPr>
              <a:t>in Gethsemane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7508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50" dirty="0" smtClean="0">
                <a:latin typeface="Calibri"/>
                <a:cs typeface="Calibri"/>
              </a:rPr>
              <a:t>“And </a:t>
            </a:r>
            <a:r>
              <a:rPr lang="en-US" sz="4400" spc="-50" dirty="0" err="1">
                <a:latin typeface="Calibri"/>
                <a:cs typeface="Calibri"/>
              </a:rPr>
              <a:t>saith</a:t>
            </a:r>
            <a:r>
              <a:rPr lang="en-US" sz="4400" spc="-50" dirty="0">
                <a:latin typeface="Calibri"/>
                <a:cs typeface="Calibri"/>
              </a:rPr>
              <a:t> unto them, </a:t>
            </a:r>
            <a:r>
              <a:rPr lang="en-US" sz="4400" spc="-50" dirty="0" smtClean="0">
                <a:latin typeface="Calibri"/>
                <a:cs typeface="Calibri"/>
              </a:rPr>
              <a:t>‘My </a:t>
            </a:r>
            <a:r>
              <a:rPr lang="en-US" sz="4400" spc="-50" dirty="0">
                <a:latin typeface="Calibri"/>
                <a:cs typeface="Calibri"/>
              </a:rPr>
              <a:t>soul is </a:t>
            </a:r>
            <a:r>
              <a:rPr lang="en-US" sz="4400" spc="-50" dirty="0" smtClean="0">
                <a:latin typeface="Calibri"/>
                <a:cs typeface="Calibri"/>
              </a:rPr>
              <a:t>exceeding </a:t>
            </a:r>
            <a:r>
              <a:rPr lang="en-US" sz="4400" spc="-50" dirty="0">
                <a:latin typeface="Calibri"/>
                <a:cs typeface="Calibri"/>
              </a:rPr>
              <a:t>sorrowful </a:t>
            </a:r>
            <a:r>
              <a:rPr lang="en-US" sz="4400" spc="-50" dirty="0" smtClean="0">
                <a:latin typeface="Calibri"/>
                <a:cs typeface="Calibri"/>
              </a:rPr>
              <a:t>unto death</a:t>
            </a:r>
            <a:r>
              <a:rPr lang="en-US" sz="4400" spc="-50" dirty="0">
                <a:latin typeface="Calibri"/>
                <a:cs typeface="Calibri"/>
              </a:rPr>
              <a:t>: tarry ye here, and </a:t>
            </a:r>
            <a:r>
              <a:rPr lang="en-US" sz="4400" spc="-50" dirty="0" smtClean="0">
                <a:latin typeface="Calibri"/>
                <a:cs typeface="Calibri"/>
              </a:rPr>
              <a:t>watch’ ” </a:t>
            </a:r>
            <a:r>
              <a:rPr lang="en-US" sz="4400" spc="-50" dirty="0">
                <a:latin typeface="Calibri"/>
                <a:cs typeface="Calibri"/>
              </a:rPr>
              <a:t>(</a:t>
            </a:r>
            <a:r>
              <a:rPr lang="en-US" sz="4400" i="1" spc="-50" dirty="0">
                <a:latin typeface="Calibri"/>
                <a:cs typeface="Calibri"/>
              </a:rPr>
              <a:t>Mark 14:34</a:t>
            </a:r>
            <a:r>
              <a:rPr lang="en-US" sz="4400" spc="-50" dirty="0">
                <a:latin typeface="Calibri"/>
                <a:cs typeface="Calibri"/>
              </a:rPr>
              <a:t>)</a:t>
            </a:r>
            <a:r>
              <a:rPr lang="en-US" sz="4400" spc="-5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Whatever </a:t>
            </a:r>
            <a:r>
              <a:rPr lang="en-US" sz="4400" spc="-100" dirty="0">
                <a:latin typeface="Calibri"/>
                <a:cs typeface="Calibri"/>
              </a:rPr>
              <a:t>Jesus suffered throughout His </a:t>
            </a:r>
            <a:r>
              <a:rPr lang="en-US" sz="4400" dirty="0">
                <a:latin typeface="Calibri"/>
                <a:cs typeface="Calibri"/>
              </a:rPr>
              <a:t>33 years here on earth, </a:t>
            </a:r>
            <a:r>
              <a:rPr lang="en-US" sz="4400" u="sng" dirty="0">
                <a:latin typeface="Calibri"/>
                <a:cs typeface="Calibri"/>
              </a:rPr>
              <a:t>nothing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com-</a:t>
            </a:r>
            <a:r>
              <a:rPr lang="en-US" sz="4400" u="sng" spc="-100" dirty="0" smtClean="0">
                <a:latin typeface="Calibri"/>
                <a:cs typeface="Calibri"/>
              </a:rPr>
              <a:t>pared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what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began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face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last hours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before</a:t>
            </a:r>
            <a:r>
              <a:rPr lang="en-US" sz="4400" spc="-100" dirty="0">
                <a:latin typeface="Calibri"/>
                <a:cs typeface="Calibri"/>
              </a:rPr>
              <a:t> the </a:t>
            </a:r>
            <a:r>
              <a:rPr lang="en-US" sz="4400" u="sng" spc="-100" dirty="0">
                <a:latin typeface="Calibri"/>
                <a:cs typeface="Calibri"/>
              </a:rPr>
              <a:t>Cross</a:t>
            </a:r>
            <a:r>
              <a:rPr lang="en-US" sz="4400" spc="-100" dirty="0">
                <a:latin typeface="Calibri"/>
                <a:cs typeface="Calibri"/>
              </a:rPr>
              <a:t>. From the eternal </a:t>
            </a:r>
            <a:r>
              <a:rPr lang="en-US" sz="4400" spc="-100" dirty="0" smtClean="0">
                <a:latin typeface="Calibri"/>
                <a:cs typeface="Calibri"/>
              </a:rPr>
              <a:t>ages, </a:t>
            </a:r>
            <a:r>
              <a:rPr lang="en-US" sz="4400" spc="-100" dirty="0">
                <a:latin typeface="Calibri"/>
                <a:cs typeface="Calibri"/>
              </a:rPr>
              <a:t>the sacrifice of Jesus </a:t>
            </a:r>
            <a:r>
              <a:rPr lang="en-US" sz="4400" spc="-100" dirty="0" smtClean="0">
                <a:latin typeface="Calibri"/>
                <a:cs typeface="Calibri"/>
              </a:rPr>
              <a:t>was </a:t>
            </a:r>
            <a:r>
              <a:rPr lang="en-US" sz="4400" spc="-100" dirty="0">
                <a:latin typeface="Calibri"/>
                <a:cs typeface="Calibri"/>
              </a:rPr>
              <a:t>planned, </a:t>
            </a:r>
            <a:r>
              <a:rPr lang="en-US" sz="4400" dirty="0">
                <a:latin typeface="Calibri"/>
                <a:cs typeface="Calibri"/>
              </a:rPr>
              <a:t>and now it was all coming to pass.</a:t>
            </a:r>
          </a:p>
        </p:txBody>
      </p:sp>
    </p:spTree>
    <p:extLst>
      <p:ext uri="{BB962C8B-B14F-4D97-AF65-F5344CB8AC3E}">
        <p14:creationId xmlns:p14="http://schemas.microsoft.com/office/powerpoint/2010/main" val="29906968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20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Jesus </a:t>
            </a:r>
            <a:r>
              <a:rPr lang="en-US" sz="3200" b="1" cap="small" spc="50" dirty="0">
                <a:latin typeface="Cambria"/>
                <a:cs typeface="Cambria"/>
              </a:rPr>
              <a:t>in Gethsemane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58550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Father, if it is Your will, take this cup away from Me; nevertheless not My will, but Yours, be </a:t>
            </a:r>
            <a:r>
              <a:rPr lang="en-US" sz="4400" dirty="0" smtClean="0">
                <a:latin typeface="Calibri"/>
                <a:cs typeface="Calibri"/>
              </a:rPr>
              <a:t>done” (</a:t>
            </a:r>
            <a:r>
              <a:rPr lang="en-US" sz="4400" i="1" dirty="0" smtClean="0">
                <a:latin typeface="Calibri"/>
                <a:cs typeface="Calibri"/>
              </a:rPr>
              <a:t>Luke 22:42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4400" spc="-100" dirty="0" smtClean="0">
                <a:latin typeface="Calibri"/>
                <a:cs typeface="Calibri"/>
              </a:rPr>
              <a:t>	As </a:t>
            </a:r>
            <a:r>
              <a:rPr lang="en-US" sz="4400" spc="-100" dirty="0">
                <a:latin typeface="Calibri"/>
                <a:cs typeface="Calibri"/>
              </a:rPr>
              <a:t>the </a:t>
            </a:r>
            <a:r>
              <a:rPr lang="en-US" sz="4400" u="sng" spc="-100" dirty="0">
                <a:latin typeface="Calibri"/>
                <a:cs typeface="Calibri"/>
              </a:rPr>
              <a:t>substitute</a:t>
            </a:r>
            <a:r>
              <a:rPr lang="en-US" sz="4400" spc="-100" dirty="0">
                <a:latin typeface="Calibri"/>
                <a:cs typeface="Calibri"/>
              </a:rPr>
              <a:t> and </a:t>
            </a:r>
            <a:r>
              <a:rPr lang="en-US" sz="4400" u="sng" spc="-100" dirty="0">
                <a:latin typeface="Calibri"/>
                <a:cs typeface="Calibri"/>
              </a:rPr>
              <a:t>surety</a:t>
            </a:r>
            <a:r>
              <a:rPr lang="en-US" sz="4400" spc="-100" dirty="0">
                <a:latin typeface="Calibri"/>
                <a:cs typeface="Calibri"/>
              </a:rPr>
              <a:t> for sinful man, Christ was </a:t>
            </a:r>
            <a:r>
              <a:rPr lang="en-US" sz="4400" spc="-100" dirty="0" smtClean="0">
                <a:latin typeface="Calibri"/>
                <a:cs typeface="Calibri"/>
              </a:rPr>
              <a:t>suffering </a:t>
            </a:r>
            <a:r>
              <a:rPr lang="en-US" sz="4400" spc="-100" dirty="0">
                <a:latin typeface="Calibri"/>
                <a:cs typeface="Calibri"/>
              </a:rPr>
              <a:t>under divine justice.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He saw what justice meant</a:t>
            </a:r>
            <a:r>
              <a:rPr lang="en-US" sz="4400" spc="-100" dirty="0">
                <a:latin typeface="Calibri"/>
                <a:cs typeface="Calibri"/>
              </a:rPr>
              <a:t>. Hitherto He had </a:t>
            </a:r>
            <a:r>
              <a:rPr lang="en-US" sz="4400" u="sng" spc="-100" dirty="0">
                <a:latin typeface="Calibri"/>
                <a:cs typeface="Calibri"/>
              </a:rPr>
              <a:t>been</a:t>
            </a:r>
            <a:r>
              <a:rPr lang="en-US" sz="4400" spc="-100" dirty="0">
                <a:latin typeface="Calibri"/>
                <a:cs typeface="Calibri"/>
              </a:rPr>
              <a:t> as </a:t>
            </a:r>
            <a:r>
              <a:rPr lang="en-US" sz="4400" u="sng" spc="-100" dirty="0">
                <a:latin typeface="Calibri"/>
                <a:cs typeface="Calibri"/>
              </a:rPr>
              <a:t>an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intercessor </a:t>
            </a:r>
            <a:r>
              <a:rPr lang="en-US" sz="4400" spc="-100" dirty="0">
                <a:latin typeface="Calibri"/>
                <a:cs typeface="Calibri"/>
              </a:rPr>
              <a:t>for others; </a:t>
            </a:r>
            <a:r>
              <a:rPr lang="en-US" sz="4400" u="sng" spc="-100" dirty="0">
                <a:latin typeface="Calibri"/>
                <a:cs typeface="Calibri"/>
              </a:rPr>
              <a:t>now</a:t>
            </a:r>
            <a:r>
              <a:rPr lang="en-US" sz="4400" spc="-100" dirty="0">
                <a:latin typeface="Calibri"/>
                <a:cs typeface="Calibri"/>
              </a:rPr>
              <a:t> He </a:t>
            </a:r>
            <a:r>
              <a:rPr lang="en-US" sz="4400" u="sng" spc="-100" dirty="0">
                <a:latin typeface="Calibri"/>
                <a:cs typeface="Calibri"/>
              </a:rPr>
              <a:t>longed</a:t>
            </a:r>
            <a:r>
              <a:rPr lang="en-US" sz="4400" spc="-100" dirty="0">
                <a:latin typeface="Calibri"/>
                <a:cs typeface="Calibri"/>
              </a:rPr>
              <a:t> to have an </a:t>
            </a:r>
            <a:r>
              <a:rPr lang="en-US" sz="4400" u="sng" spc="-100" dirty="0">
                <a:latin typeface="Calibri"/>
                <a:cs typeface="Calibri"/>
              </a:rPr>
              <a:t>intercessor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for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Himself</a:t>
            </a:r>
            <a:r>
              <a:rPr lang="en-US" sz="4400" spc="-100" dirty="0">
                <a:latin typeface="Calibri"/>
                <a:cs typeface="Calibri"/>
              </a:rPr>
              <a:t>.”</a:t>
            </a:r>
            <a:r>
              <a:rPr lang="en-US" sz="2800" spc="-100" dirty="0" smtClean="0">
                <a:latin typeface="Calibri"/>
                <a:cs typeface="Calibri"/>
              </a:rPr>
              <a:t>—</a:t>
            </a:r>
            <a:r>
              <a:rPr lang="en-US" sz="2800" i="1" cap="small" spc="-100" dirty="0" smtClean="0">
                <a:latin typeface="Calibri"/>
                <a:cs typeface="Calibri"/>
              </a:rPr>
              <a:t>The </a:t>
            </a:r>
            <a:r>
              <a:rPr lang="en-US" sz="2800" i="1" cap="small" spc="-100" dirty="0">
                <a:latin typeface="Calibri"/>
                <a:cs typeface="Calibri"/>
              </a:rPr>
              <a:t>Desire of </a:t>
            </a:r>
            <a:r>
              <a:rPr lang="en-US" sz="2800" i="1" cap="small" spc="-100" dirty="0" smtClean="0">
                <a:latin typeface="Calibri"/>
                <a:cs typeface="Calibri"/>
              </a:rPr>
              <a:t>Ages</a:t>
            </a:r>
            <a:r>
              <a:rPr lang="en-US" sz="2800" spc="-100" dirty="0">
                <a:latin typeface="Calibri"/>
                <a:cs typeface="Calibri"/>
              </a:rPr>
              <a:t> </a:t>
            </a:r>
            <a:r>
              <a:rPr lang="en-US" sz="2800" spc="-100" dirty="0" smtClean="0">
                <a:latin typeface="Calibri"/>
                <a:cs typeface="Calibri"/>
              </a:rPr>
              <a:t>686</a:t>
            </a:r>
            <a:r>
              <a:rPr lang="en-US" sz="2800" spc="-100" dirty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96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20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Jesus </a:t>
            </a:r>
            <a:r>
              <a:rPr lang="en-US" sz="3200" b="1" cap="small" spc="50" dirty="0">
                <a:latin typeface="Cambria"/>
                <a:cs typeface="Cambria"/>
              </a:rPr>
              <a:t>in Gethsemane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8872"/>
            <a:ext cx="9144000" cy="468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No human being has ever </a:t>
            </a:r>
            <a:r>
              <a:rPr lang="en-US" sz="4400" dirty="0" smtClean="0">
                <a:latin typeface="Calibri"/>
                <a:cs typeface="Calibri"/>
              </a:rPr>
              <a:t>been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called </a:t>
            </a:r>
            <a:r>
              <a:rPr lang="en-US" sz="4400" dirty="0">
                <a:latin typeface="Calibri"/>
                <a:cs typeface="Calibri"/>
              </a:rPr>
              <a:t>to go through </a:t>
            </a:r>
            <a:r>
              <a:rPr lang="en-US" sz="4400" dirty="0" smtClean="0">
                <a:latin typeface="Calibri"/>
                <a:cs typeface="Calibri"/>
              </a:rPr>
              <a:t>anything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like </a:t>
            </a:r>
            <a:r>
              <a:rPr lang="en-US" sz="4400" dirty="0">
                <a:latin typeface="Calibri"/>
                <a:cs typeface="Calibri"/>
              </a:rPr>
              <a:t>this before or </a:t>
            </a:r>
            <a:r>
              <a:rPr lang="en-US" sz="4400" dirty="0" smtClean="0">
                <a:latin typeface="Calibri"/>
                <a:cs typeface="Calibri"/>
              </a:rPr>
              <a:t>since.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What </a:t>
            </a:r>
            <a:r>
              <a:rPr lang="en-US" sz="4400" dirty="0">
                <a:latin typeface="Calibri"/>
                <a:cs typeface="Calibri"/>
              </a:rPr>
              <a:t>does this tell </a:t>
            </a:r>
            <a:r>
              <a:rPr lang="en-US" sz="4400" dirty="0" smtClean="0">
                <a:latin typeface="Calibri"/>
                <a:cs typeface="Calibri"/>
              </a:rPr>
              <a:t>us</a:t>
            </a:r>
          </a:p>
          <a:p>
            <a:pPr algn="ctr" eaLnBrk="1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about </a:t>
            </a:r>
            <a:r>
              <a:rPr lang="en-US" sz="6000" dirty="0">
                <a:latin typeface="Calibri Light"/>
                <a:cs typeface="Calibri Light"/>
              </a:rPr>
              <a:t>God’s love </a:t>
            </a:r>
            <a:r>
              <a:rPr lang="en-US" sz="4400" dirty="0">
                <a:latin typeface="Calibri"/>
                <a:cs typeface="Calibri"/>
              </a:rPr>
              <a:t>for us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</a:p>
          <a:p>
            <a:pPr algn="ctr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What </a:t>
            </a:r>
            <a:r>
              <a:rPr lang="en-US" sz="6000" dirty="0">
                <a:latin typeface="Calibri Light"/>
                <a:cs typeface="Calibri Light"/>
              </a:rPr>
              <a:t>hope</a:t>
            </a:r>
            <a:r>
              <a:rPr lang="en-US" sz="4400" dirty="0">
                <a:latin typeface="Calibri"/>
                <a:cs typeface="Calibri"/>
              </a:rPr>
              <a:t> can you </a:t>
            </a:r>
            <a:r>
              <a:rPr lang="en-US" sz="4400" dirty="0" smtClean="0">
                <a:latin typeface="Calibri"/>
                <a:cs typeface="Calibri"/>
              </a:rPr>
              <a:t>draw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from </a:t>
            </a:r>
            <a:r>
              <a:rPr lang="en-US" sz="4400" dirty="0">
                <a:latin typeface="Calibri"/>
                <a:cs typeface="Calibri"/>
              </a:rPr>
              <a:t>this for yourself?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7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Death by crucifixion was one of the harshest punishments the Romans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meted out to anyone. It was considered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the worst way to die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Between the </a:t>
            </a:r>
            <a:r>
              <a:rPr lang="en-US" sz="4400" spc="-80" dirty="0" err="1" smtClean="0">
                <a:solidFill>
                  <a:schemeClr val="bg1"/>
                </a:solidFill>
                <a:latin typeface="Calibri"/>
                <a:cs typeface="Calibri"/>
              </a:rPr>
              <a:t>scourgings</a:t>
            </a:r>
            <a:r>
              <a:rPr lang="en-US" sz="4400" spc="-80" dirty="0">
                <a:solidFill>
                  <a:schemeClr val="bg1"/>
                </a:solidFill>
                <a:latin typeface="Calibri"/>
                <a:cs typeface="Calibri"/>
              </a:rPr>
              <a:t>, the nails hammered into His </a:t>
            </a:r>
            <a:r>
              <a:rPr lang="en-US" sz="4400" spc="-30" dirty="0">
                <a:solidFill>
                  <a:schemeClr val="bg1"/>
                </a:solidFill>
                <a:latin typeface="Calibri"/>
                <a:cs typeface="Calibri"/>
              </a:rPr>
              <a:t>hands and feet, </a:t>
            </a:r>
            <a:r>
              <a:rPr lang="en-US" sz="4400" spc="-30" dirty="0" smtClean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lang="en-US" sz="4400" spc="-30" dirty="0">
                <a:solidFill>
                  <a:schemeClr val="bg1"/>
                </a:solidFill>
                <a:latin typeface="Calibri"/>
                <a:cs typeface="Calibri"/>
              </a:rPr>
              <a:t>physical pain must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have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been unbearable. </a:t>
            </a:r>
            <a:r>
              <a:rPr lang="en-US" sz="4400" spc="-100" dirty="0" smtClean="0">
                <a:latin typeface="Calibri"/>
                <a:cs typeface="Calibri"/>
              </a:rPr>
              <a:t>Yet, as we know</a:t>
            </a:r>
            <a:r>
              <a:rPr lang="en-US" sz="4400" spc="-100" dirty="0">
                <a:latin typeface="Calibri"/>
                <a:cs typeface="Calibri"/>
              </a:rPr>
              <a:t>, </a:t>
            </a:r>
            <a:r>
              <a:rPr lang="en-US" sz="4400" spc="-70" dirty="0">
                <a:latin typeface="Calibri"/>
                <a:cs typeface="Calibri"/>
              </a:rPr>
              <a:t>Christ’s </a:t>
            </a:r>
            <a:r>
              <a:rPr lang="en-US" sz="4400" u="sng" spc="-70" dirty="0">
                <a:latin typeface="Calibri"/>
                <a:cs typeface="Calibri"/>
              </a:rPr>
              <a:t>physical</a:t>
            </a:r>
            <a:r>
              <a:rPr lang="en-US" sz="4400" spc="-70" dirty="0">
                <a:latin typeface="Calibri"/>
                <a:cs typeface="Calibri"/>
              </a:rPr>
              <a:t> </a:t>
            </a:r>
            <a:r>
              <a:rPr lang="en-US" sz="4400" u="sng" spc="-70" dirty="0">
                <a:latin typeface="Calibri"/>
                <a:cs typeface="Calibri"/>
              </a:rPr>
              <a:t>sufferings</a:t>
            </a:r>
            <a:r>
              <a:rPr lang="en-US" sz="4400" spc="-70" dirty="0">
                <a:latin typeface="Calibri"/>
                <a:cs typeface="Calibri"/>
              </a:rPr>
              <a:t> were </a:t>
            </a:r>
            <a:r>
              <a:rPr lang="en-US" sz="4400" u="sng" spc="-70" dirty="0">
                <a:latin typeface="Calibri"/>
                <a:cs typeface="Calibri"/>
              </a:rPr>
              <a:t>mild</a:t>
            </a:r>
            <a:r>
              <a:rPr lang="en-US" sz="4400" spc="-70" dirty="0">
                <a:latin typeface="Calibri"/>
                <a:cs typeface="Calibri"/>
              </a:rPr>
              <a:t> in </a:t>
            </a:r>
            <a:r>
              <a:rPr lang="en-US" sz="4400" spc="-50" dirty="0">
                <a:latin typeface="Calibri"/>
                <a:cs typeface="Calibri"/>
              </a:rPr>
              <a:t>contrast to what </a:t>
            </a:r>
            <a:r>
              <a:rPr lang="en-US" sz="4400" u="sng" spc="-50" dirty="0">
                <a:latin typeface="Calibri"/>
                <a:cs typeface="Calibri"/>
              </a:rPr>
              <a:t>really</a:t>
            </a:r>
            <a:r>
              <a:rPr lang="en-US" sz="4400" spc="-50" dirty="0">
                <a:latin typeface="Calibri"/>
                <a:cs typeface="Calibri"/>
              </a:rPr>
              <a:t> was </a:t>
            </a:r>
            <a:r>
              <a:rPr lang="en-US" sz="4400" u="sng" spc="-50" dirty="0">
                <a:latin typeface="Calibri"/>
                <a:cs typeface="Calibri"/>
              </a:rPr>
              <a:t>happening</a:t>
            </a:r>
            <a:r>
              <a:rPr lang="en-US" sz="4400" spc="-50" dirty="0">
                <a:latin typeface="Calibri"/>
                <a:cs typeface="Calibri"/>
              </a:rPr>
              <a:t>. </a:t>
            </a:r>
            <a:endParaRPr lang="en-US" sz="4400" spc="-5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Crucified God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Death by crucifixion was one of the </a:t>
            </a:r>
            <a:r>
              <a:rPr lang="en-US" sz="4400" u="sng" dirty="0" smtClean="0">
                <a:latin typeface="Calibri"/>
                <a:cs typeface="Calibri"/>
              </a:rPr>
              <a:t>harshest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punishments</a:t>
            </a:r>
            <a:r>
              <a:rPr lang="en-US" sz="4400" dirty="0" smtClean="0">
                <a:latin typeface="Calibri"/>
                <a:cs typeface="Calibri"/>
              </a:rPr>
              <a:t> the Romans </a:t>
            </a:r>
            <a:r>
              <a:rPr lang="en-US" sz="4400" spc="-100" dirty="0" smtClean="0">
                <a:latin typeface="Calibri"/>
                <a:cs typeface="Calibri"/>
              </a:rPr>
              <a:t>meted out to anyone. It was considered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u="sng" dirty="0" smtClean="0">
                <a:latin typeface="Calibri"/>
                <a:cs typeface="Calibri"/>
              </a:rPr>
              <a:t>worst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way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to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die</a:t>
            </a:r>
            <a:r>
              <a:rPr lang="en-US" sz="4400" dirty="0">
                <a:latin typeface="Calibri"/>
                <a:cs typeface="Calibri"/>
              </a:rPr>
              <a:t>. Between the </a:t>
            </a:r>
            <a:r>
              <a:rPr lang="en-US" sz="4400" spc="-80" dirty="0" err="1" smtClean="0">
                <a:latin typeface="Calibri"/>
                <a:cs typeface="Calibri"/>
              </a:rPr>
              <a:t>scourgings</a:t>
            </a:r>
            <a:r>
              <a:rPr lang="en-US" sz="4400" spc="-80" dirty="0">
                <a:latin typeface="Calibri"/>
                <a:cs typeface="Calibri"/>
              </a:rPr>
              <a:t>, the nails hammered into His </a:t>
            </a:r>
            <a:r>
              <a:rPr lang="en-US" sz="4400" spc="-30" dirty="0">
                <a:latin typeface="Calibri"/>
                <a:cs typeface="Calibri"/>
              </a:rPr>
              <a:t>hands and feet, </a:t>
            </a:r>
            <a:r>
              <a:rPr lang="en-US" sz="4400" spc="-30" dirty="0" smtClean="0">
                <a:latin typeface="Calibri"/>
                <a:cs typeface="Calibri"/>
              </a:rPr>
              <a:t>the </a:t>
            </a:r>
            <a:r>
              <a:rPr lang="en-US" sz="4400" spc="-30" dirty="0">
                <a:latin typeface="Calibri"/>
                <a:cs typeface="Calibri"/>
              </a:rPr>
              <a:t>physical pain must </a:t>
            </a:r>
            <a:r>
              <a:rPr lang="en-US" sz="4400" spc="-100" dirty="0">
                <a:latin typeface="Calibri"/>
                <a:cs typeface="Calibri"/>
              </a:rPr>
              <a:t>have </a:t>
            </a:r>
            <a:r>
              <a:rPr lang="en-US" sz="4400" spc="-100" dirty="0" smtClean="0">
                <a:latin typeface="Calibri"/>
                <a:cs typeface="Calibri"/>
              </a:rPr>
              <a:t>been unbearable. </a:t>
            </a:r>
            <a:endParaRPr lang="en-US" sz="4400" spc="-5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Crucified God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43988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• </a:t>
            </a:r>
            <a:r>
              <a:rPr lang="nb-NO" sz="4400" i="1" dirty="0">
                <a:latin typeface="Calibri"/>
                <a:cs typeface="Calibri"/>
              </a:rPr>
              <a:t>Matt. 27:45. </a:t>
            </a: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nb-NO" sz="4400" dirty="0" err="1" smtClean="0">
                <a:latin typeface="Calibri"/>
                <a:cs typeface="Calibri"/>
              </a:rPr>
              <a:t>Now</a:t>
            </a:r>
            <a:r>
              <a:rPr lang="nb-NO" sz="4400" dirty="0" smtClean="0">
                <a:latin typeface="Calibri"/>
                <a:cs typeface="Calibri"/>
              </a:rPr>
              <a:t> from </a:t>
            </a:r>
            <a:r>
              <a:rPr lang="nb-NO" sz="4400" dirty="0" err="1">
                <a:latin typeface="Calibri"/>
                <a:cs typeface="Calibri"/>
              </a:rPr>
              <a:t>the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sixth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hour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until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the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ninth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hour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there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was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u="sng" dirty="0" err="1">
                <a:latin typeface="Calibri"/>
                <a:cs typeface="Calibri"/>
              </a:rPr>
              <a:t>darkness</a:t>
            </a:r>
            <a:r>
              <a:rPr lang="nb-NO" sz="4400" dirty="0">
                <a:latin typeface="Calibri"/>
                <a:cs typeface="Calibri"/>
              </a:rPr>
              <a:t> over all </a:t>
            </a:r>
            <a:r>
              <a:rPr lang="nb-NO" sz="4400" dirty="0" err="1">
                <a:latin typeface="Calibri"/>
                <a:cs typeface="Calibri"/>
              </a:rPr>
              <a:t>the</a:t>
            </a:r>
            <a:r>
              <a:rPr lang="nb-NO" sz="4400" dirty="0">
                <a:latin typeface="Calibri"/>
                <a:cs typeface="Calibri"/>
              </a:rPr>
              <a:t> land</a:t>
            </a:r>
            <a:r>
              <a:rPr lang="nb-NO" sz="4400" dirty="0" smtClean="0">
                <a:latin typeface="Calibri"/>
                <a:cs typeface="Calibri"/>
              </a:rPr>
              <a:t>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nb-NO" sz="4400" spc="-50" dirty="0" smtClean="0">
                <a:latin typeface="Calibri"/>
                <a:cs typeface="Calibri"/>
              </a:rPr>
              <a:t>• </a:t>
            </a:r>
            <a:r>
              <a:rPr lang="nb-NO" sz="4400" i="1" dirty="0" smtClean="0">
                <a:latin typeface="Calibri"/>
                <a:cs typeface="Calibri"/>
              </a:rPr>
              <a:t>Matt. 27:51, 52</a:t>
            </a:r>
            <a:r>
              <a:rPr lang="nb-NO" sz="4400" i="1" dirty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nb-NO" sz="4400" dirty="0" smtClean="0">
                <a:latin typeface="Calibri"/>
                <a:cs typeface="Calibri"/>
              </a:rPr>
              <a:t>The </a:t>
            </a:r>
            <a:r>
              <a:rPr lang="nb-NO" sz="4400" u="sng" dirty="0">
                <a:latin typeface="Calibri"/>
                <a:cs typeface="Calibri"/>
              </a:rPr>
              <a:t>veil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of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the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temple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was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u="sng" dirty="0">
                <a:latin typeface="Calibri"/>
                <a:cs typeface="Calibri"/>
              </a:rPr>
              <a:t>torn</a:t>
            </a:r>
            <a:r>
              <a:rPr lang="nb-NO" sz="4400" dirty="0">
                <a:latin typeface="Calibri"/>
                <a:cs typeface="Calibri"/>
              </a:rPr>
              <a:t> in </a:t>
            </a:r>
            <a:r>
              <a:rPr lang="nb-NO" sz="4400" dirty="0" err="1">
                <a:latin typeface="Calibri"/>
                <a:cs typeface="Calibri"/>
              </a:rPr>
              <a:t>two</a:t>
            </a:r>
            <a:r>
              <a:rPr lang="nb-NO" sz="4400" dirty="0">
                <a:latin typeface="Calibri"/>
                <a:cs typeface="Calibri"/>
              </a:rPr>
              <a:t> from </a:t>
            </a:r>
            <a:r>
              <a:rPr lang="nb-NO" sz="4400" dirty="0" err="1">
                <a:latin typeface="Calibri"/>
                <a:cs typeface="Calibri"/>
              </a:rPr>
              <a:t>top</a:t>
            </a:r>
            <a:r>
              <a:rPr lang="nb-NO" sz="4400" dirty="0">
                <a:latin typeface="Calibri"/>
                <a:cs typeface="Calibri"/>
              </a:rPr>
              <a:t> to </a:t>
            </a:r>
            <a:r>
              <a:rPr lang="nb-NO" sz="4400" spc="-50" dirty="0" err="1">
                <a:latin typeface="Calibri"/>
                <a:cs typeface="Calibri"/>
              </a:rPr>
              <a:t>bottom</a:t>
            </a:r>
            <a:r>
              <a:rPr lang="nb-NO" sz="4400" spc="-50" dirty="0">
                <a:latin typeface="Calibri"/>
                <a:cs typeface="Calibri"/>
              </a:rPr>
              <a:t>; and </a:t>
            </a:r>
            <a:r>
              <a:rPr lang="nb-NO" sz="4400" spc="-50" dirty="0" err="1">
                <a:latin typeface="Calibri"/>
                <a:cs typeface="Calibri"/>
              </a:rPr>
              <a:t>the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u="sng" spc="-50" dirty="0" err="1">
                <a:latin typeface="Calibri"/>
                <a:cs typeface="Calibri"/>
              </a:rPr>
              <a:t>earth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u="sng" spc="-50" dirty="0" err="1">
                <a:latin typeface="Calibri"/>
                <a:cs typeface="Calibri"/>
              </a:rPr>
              <a:t>quaked</a:t>
            </a:r>
            <a:r>
              <a:rPr lang="nb-NO" sz="4400" spc="-50" dirty="0">
                <a:latin typeface="Calibri"/>
                <a:cs typeface="Calibri"/>
              </a:rPr>
              <a:t>, and </a:t>
            </a:r>
            <a:r>
              <a:rPr lang="nb-NO" sz="4400" spc="-50" dirty="0" err="1">
                <a:latin typeface="Calibri"/>
                <a:cs typeface="Calibri"/>
              </a:rPr>
              <a:t>the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u="sng" dirty="0">
                <a:latin typeface="Calibri"/>
                <a:cs typeface="Calibri"/>
              </a:rPr>
              <a:t>rocks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were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u="sng" dirty="0" err="1">
                <a:latin typeface="Calibri"/>
                <a:cs typeface="Calibri"/>
              </a:rPr>
              <a:t>split</a:t>
            </a:r>
            <a:r>
              <a:rPr lang="nb-NO" sz="4400" dirty="0">
                <a:latin typeface="Calibri"/>
                <a:cs typeface="Calibri"/>
              </a:rPr>
              <a:t>, </a:t>
            </a:r>
            <a:r>
              <a:rPr lang="nb-NO" sz="4400" dirty="0" smtClean="0">
                <a:latin typeface="Calibri"/>
                <a:cs typeface="Calibri"/>
              </a:rPr>
              <a:t>and </a:t>
            </a:r>
            <a:r>
              <a:rPr lang="nb-NO" sz="4400" dirty="0" err="1">
                <a:latin typeface="Calibri"/>
                <a:cs typeface="Calibri"/>
              </a:rPr>
              <a:t>the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u="sng" dirty="0">
                <a:latin typeface="Calibri"/>
                <a:cs typeface="Calibri"/>
              </a:rPr>
              <a:t>graves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were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u="sng" spc="-50" dirty="0" err="1">
                <a:latin typeface="Calibri"/>
                <a:cs typeface="Calibri"/>
              </a:rPr>
              <a:t>opened</a:t>
            </a:r>
            <a:r>
              <a:rPr lang="nb-NO" sz="4400" spc="-50" dirty="0">
                <a:latin typeface="Calibri"/>
                <a:cs typeface="Calibri"/>
              </a:rPr>
              <a:t>; and </a:t>
            </a:r>
            <a:r>
              <a:rPr lang="nb-NO" sz="4400" spc="-50" dirty="0" err="1">
                <a:latin typeface="Calibri"/>
                <a:cs typeface="Calibri"/>
              </a:rPr>
              <a:t>many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u="sng" spc="-50" dirty="0" err="1">
                <a:latin typeface="Calibri"/>
                <a:cs typeface="Calibri"/>
              </a:rPr>
              <a:t>bodies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of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the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u="sng" spc="-50" dirty="0" err="1">
                <a:latin typeface="Calibri"/>
                <a:cs typeface="Calibri"/>
              </a:rPr>
              <a:t>saints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who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had</a:t>
            </a:r>
            <a:r>
              <a:rPr lang="nb-NO" sz="4400" dirty="0">
                <a:latin typeface="Calibri"/>
                <a:cs typeface="Calibri"/>
              </a:rPr>
              <a:t> fallen </a:t>
            </a:r>
            <a:r>
              <a:rPr lang="nb-NO" sz="4400" dirty="0" err="1">
                <a:latin typeface="Calibri"/>
                <a:cs typeface="Calibri"/>
              </a:rPr>
              <a:t>asleep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were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u="sng" dirty="0" err="1" smtClean="0">
                <a:latin typeface="Calibri"/>
                <a:cs typeface="Calibri"/>
              </a:rPr>
              <a:t>raised</a:t>
            </a:r>
            <a:r>
              <a:rPr lang="nb-NO" sz="4400" dirty="0" smtClean="0">
                <a:latin typeface="Calibri"/>
                <a:cs typeface="Calibri"/>
              </a:rPr>
              <a:t>.”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1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Crucified God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6323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Clearly, something much </a:t>
            </a:r>
            <a:r>
              <a:rPr lang="en-US" sz="4400" u="sng" dirty="0">
                <a:latin typeface="Calibri"/>
                <a:cs typeface="Calibri"/>
              </a:rPr>
              <a:t>more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was happening</a:t>
            </a:r>
            <a:r>
              <a:rPr lang="en-US" sz="4400" dirty="0">
                <a:latin typeface="Calibri"/>
                <a:cs typeface="Calibri"/>
              </a:rPr>
              <a:t> here than just the </a:t>
            </a:r>
            <a:r>
              <a:rPr lang="en-US" sz="4400" dirty="0" smtClean="0">
                <a:latin typeface="Calibri"/>
                <a:cs typeface="Calibri"/>
              </a:rPr>
              <a:t>death. Jesus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on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cross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suffered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lang="en-US" sz="4400" spc="-1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righteous God’s righteous indignation </a:t>
            </a:r>
            <a:r>
              <a:rPr lang="en-US" sz="4400" dirty="0">
                <a:latin typeface="Calibri"/>
                <a:cs typeface="Calibri"/>
              </a:rPr>
              <a:t>against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sins of the whole </a:t>
            </a:r>
            <a:r>
              <a:rPr lang="en-US" sz="4400" dirty="0" smtClean="0">
                <a:latin typeface="Calibri"/>
                <a:cs typeface="Calibri"/>
              </a:rPr>
              <a:t>world.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such, Jesus suffered something </a:t>
            </a:r>
            <a:r>
              <a:rPr lang="en-US" sz="4400" u="sng" dirty="0">
                <a:latin typeface="Calibri"/>
                <a:cs typeface="Calibri"/>
              </a:rPr>
              <a:t>deeper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u="sng" dirty="0">
                <a:latin typeface="Calibri"/>
                <a:cs typeface="Calibri"/>
              </a:rPr>
              <a:t>darker</a:t>
            </a:r>
            <a:r>
              <a:rPr lang="en-US" sz="4400" dirty="0">
                <a:latin typeface="Calibri"/>
                <a:cs typeface="Calibri"/>
              </a:rPr>
              <a:t>, and </a:t>
            </a:r>
            <a:r>
              <a:rPr lang="en-US" sz="4400" u="sng" dirty="0">
                <a:latin typeface="Calibri"/>
                <a:cs typeface="Calibri"/>
              </a:rPr>
              <a:t>more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painful </a:t>
            </a:r>
            <a:r>
              <a:rPr lang="en-US" sz="4400" u="sng" dirty="0" smtClean="0">
                <a:latin typeface="Calibri"/>
                <a:cs typeface="Calibri"/>
              </a:rPr>
              <a:t>   </a:t>
            </a:r>
            <a:r>
              <a:rPr lang="en-US" sz="4400" dirty="0" smtClean="0">
                <a:latin typeface="Calibri"/>
                <a:cs typeface="Calibri"/>
              </a:rPr>
              <a:t>than </a:t>
            </a:r>
            <a:r>
              <a:rPr lang="en-US" sz="4400" dirty="0">
                <a:latin typeface="Calibri"/>
                <a:cs typeface="Calibri"/>
              </a:rPr>
              <a:t>any human being could ever </a:t>
            </a:r>
            <a:r>
              <a:rPr lang="en-US" sz="4400" dirty="0" smtClean="0">
                <a:latin typeface="Calibri"/>
                <a:cs typeface="Calibri"/>
              </a:rPr>
              <a:t> know </a:t>
            </a:r>
            <a:r>
              <a:rPr lang="en-US" sz="4400" dirty="0">
                <a:latin typeface="Calibri"/>
                <a:cs typeface="Calibri"/>
              </a:rPr>
              <a:t>or experience.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0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Suffering God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43988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• </a:t>
            </a:r>
            <a:r>
              <a:rPr lang="en-US" sz="4400" i="1" dirty="0">
                <a:latin typeface="Calibri"/>
                <a:cs typeface="Calibri"/>
              </a:rPr>
              <a:t>Acts 14:22</a:t>
            </a:r>
            <a:r>
              <a:rPr lang="nb-NO" sz="4400" i="1" dirty="0" smtClean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“ ‘We </a:t>
            </a:r>
            <a:r>
              <a:rPr lang="en-US" sz="4400" dirty="0">
                <a:latin typeface="Calibri"/>
                <a:cs typeface="Calibri"/>
              </a:rPr>
              <a:t>must through </a:t>
            </a:r>
            <a:r>
              <a:rPr lang="en-US" sz="4400" u="sng" dirty="0">
                <a:latin typeface="Calibri"/>
                <a:cs typeface="Calibri"/>
              </a:rPr>
              <a:t>many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tribulations</a:t>
            </a:r>
            <a:r>
              <a:rPr lang="en-US" sz="4400" dirty="0">
                <a:latin typeface="Calibri"/>
                <a:cs typeface="Calibri"/>
              </a:rPr>
              <a:t> enter the kingdom of </a:t>
            </a:r>
            <a:r>
              <a:rPr lang="en-US" sz="4400" dirty="0" smtClean="0">
                <a:latin typeface="Calibri"/>
                <a:cs typeface="Calibri"/>
              </a:rPr>
              <a:t>God</a:t>
            </a:r>
            <a:r>
              <a:rPr lang="nb-NO" sz="4400" dirty="0" smtClean="0">
                <a:latin typeface="Calibri"/>
                <a:cs typeface="Calibri"/>
              </a:rPr>
              <a:t>.’ 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4400" spc="-50" dirty="0" smtClean="0">
                <a:latin typeface="Calibri"/>
                <a:cs typeface="Calibri"/>
              </a:rPr>
              <a:t>• </a:t>
            </a:r>
            <a:r>
              <a:rPr lang="pt-BR" sz="4400" i="1" dirty="0">
                <a:latin typeface="Calibri"/>
                <a:cs typeface="Calibri"/>
              </a:rPr>
              <a:t>Phil. 1:29</a:t>
            </a:r>
            <a:r>
              <a:rPr lang="nb-NO" sz="4400" i="1" dirty="0" smtClean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“For to you it has been granted on behalf of Christ, not only to believe in Him, but also to </a:t>
            </a:r>
            <a:r>
              <a:rPr lang="en-US" sz="4400" u="sng" dirty="0">
                <a:latin typeface="Calibri"/>
                <a:cs typeface="Calibri"/>
              </a:rPr>
              <a:t>suffer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for </a:t>
            </a:r>
            <a:r>
              <a:rPr lang="en-US" sz="4400" u="sng" dirty="0">
                <a:latin typeface="Calibri"/>
                <a:cs typeface="Calibri"/>
              </a:rPr>
              <a:t>His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sake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  <a:endParaRPr lang="nb-NO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400" i="1" spc="-100" dirty="0" smtClean="0">
                <a:latin typeface="Calibri"/>
                <a:cs typeface="Calibri"/>
              </a:rPr>
              <a:t>•</a:t>
            </a:r>
            <a:r>
              <a:rPr lang="nb-NO" sz="4400" i="1" spc="-300" dirty="0" smtClean="0">
                <a:latin typeface="Calibri"/>
                <a:cs typeface="Calibri"/>
              </a:rPr>
              <a:t> </a:t>
            </a:r>
            <a:r>
              <a:rPr lang="pl-PL" sz="4400" i="1" spc="-100" dirty="0">
                <a:latin typeface="Calibri"/>
                <a:cs typeface="Calibri"/>
              </a:rPr>
              <a:t>2</a:t>
            </a:r>
            <a:r>
              <a:rPr lang="pl-PL" sz="4400" i="1" spc="-300" dirty="0">
                <a:latin typeface="Calibri"/>
                <a:cs typeface="Calibri"/>
              </a:rPr>
              <a:t> </a:t>
            </a:r>
            <a:r>
              <a:rPr lang="pl-PL" sz="4400" i="1" spc="-100" dirty="0">
                <a:latin typeface="Calibri"/>
                <a:cs typeface="Calibri"/>
              </a:rPr>
              <a:t>Tim.</a:t>
            </a:r>
            <a:r>
              <a:rPr lang="pl-PL" sz="4400" i="1" spc="-300" dirty="0">
                <a:latin typeface="Calibri"/>
                <a:cs typeface="Calibri"/>
              </a:rPr>
              <a:t> </a:t>
            </a:r>
            <a:r>
              <a:rPr lang="pl-PL" sz="4400" i="1" spc="-100" dirty="0">
                <a:latin typeface="Calibri"/>
                <a:cs typeface="Calibri"/>
              </a:rPr>
              <a:t>3:12.</a:t>
            </a:r>
            <a:r>
              <a:rPr lang="pl-PL" sz="4400" i="1" spc="-300" dirty="0">
                <a:latin typeface="Calibri"/>
                <a:cs typeface="Calibri"/>
              </a:rPr>
              <a:t> </a:t>
            </a:r>
            <a:r>
              <a:rPr lang="nb-NO" sz="4400" spc="-100" dirty="0" smtClean="0">
                <a:latin typeface="Calibri"/>
                <a:cs typeface="Calibri"/>
              </a:rPr>
              <a:t>“All</a:t>
            </a:r>
            <a:r>
              <a:rPr lang="nb-NO" sz="4400" spc="-300" dirty="0" smtClean="0">
                <a:latin typeface="Calibri"/>
                <a:cs typeface="Calibri"/>
              </a:rPr>
              <a:t> </a:t>
            </a:r>
            <a:r>
              <a:rPr lang="nb-NO" sz="4400" spc="-100" dirty="0" err="1">
                <a:latin typeface="Calibri"/>
                <a:cs typeface="Calibri"/>
              </a:rPr>
              <a:t>who</a:t>
            </a:r>
            <a:r>
              <a:rPr lang="nb-NO" sz="4400" spc="-300" dirty="0">
                <a:latin typeface="Calibri"/>
                <a:cs typeface="Calibri"/>
              </a:rPr>
              <a:t> </a:t>
            </a:r>
            <a:r>
              <a:rPr lang="nb-NO" sz="4400" spc="-100" dirty="0" err="1">
                <a:latin typeface="Calibri"/>
                <a:cs typeface="Calibri"/>
              </a:rPr>
              <a:t>desire</a:t>
            </a:r>
            <a:r>
              <a:rPr lang="nb-NO" sz="4400" spc="-300" dirty="0">
                <a:latin typeface="Calibri"/>
                <a:cs typeface="Calibri"/>
              </a:rPr>
              <a:t> </a:t>
            </a:r>
            <a:r>
              <a:rPr lang="nb-NO" sz="4400" spc="-100" dirty="0">
                <a:latin typeface="Calibri"/>
                <a:cs typeface="Calibri"/>
              </a:rPr>
              <a:t>to</a:t>
            </a:r>
            <a:r>
              <a:rPr lang="nb-NO" sz="4400" spc="-300" dirty="0">
                <a:latin typeface="Calibri"/>
                <a:cs typeface="Calibri"/>
              </a:rPr>
              <a:t> </a:t>
            </a:r>
            <a:r>
              <a:rPr lang="nb-NO" sz="4400" spc="-100" dirty="0">
                <a:latin typeface="Calibri"/>
                <a:cs typeface="Calibri"/>
              </a:rPr>
              <a:t>live </a:t>
            </a:r>
            <a:r>
              <a:rPr lang="nb-NO" sz="4400" spc="-100" dirty="0" err="1">
                <a:latin typeface="Calibri"/>
                <a:cs typeface="Calibri"/>
              </a:rPr>
              <a:t>godly</a:t>
            </a:r>
            <a:r>
              <a:rPr lang="nb-NO" sz="4400" spc="-100" dirty="0">
                <a:latin typeface="Calibri"/>
                <a:cs typeface="Calibri"/>
              </a:rPr>
              <a:t> </a:t>
            </a:r>
            <a:r>
              <a:rPr lang="nb-NO" sz="4400" dirty="0">
                <a:latin typeface="Calibri"/>
                <a:cs typeface="Calibri"/>
              </a:rPr>
              <a:t>in </a:t>
            </a:r>
            <a:r>
              <a:rPr lang="nb-NO" sz="4400" dirty="0" err="1">
                <a:latin typeface="Calibri"/>
                <a:cs typeface="Calibri"/>
              </a:rPr>
              <a:t>Christ</a:t>
            </a:r>
            <a:r>
              <a:rPr lang="nb-NO" sz="4400" dirty="0">
                <a:latin typeface="Calibri"/>
                <a:cs typeface="Calibri"/>
              </a:rPr>
              <a:t> Jesus </a:t>
            </a:r>
            <a:r>
              <a:rPr lang="nb-NO" sz="4400" dirty="0" err="1">
                <a:latin typeface="Calibri"/>
                <a:cs typeface="Calibri"/>
              </a:rPr>
              <a:t>will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u="sng" dirty="0" err="1">
                <a:latin typeface="Calibri"/>
                <a:cs typeface="Calibri"/>
              </a:rPr>
              <a:t>suffer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u="sng" dirty="0" err="1" smtClean="0">
                <a:latin typeface="Calibri"/>
                <a:cs typeface="Calibri"/>
              </a:rPr>
              <a:t>persecution</a:t>
            </a:r>
            <a:r>
              <a:rPr lang="nb-NO" sz="4400" dirty="0" smtClean="0">
                <a:latin typeface="Calibri"/>
                <a:cs typeface="Calibri"/>
              </a:rPr>
              <a:t>.”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Suffering God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Reminders as We Suffer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100" dirty="0">
                <a:latin typeface="Calibri"/>
                <a:cs typeface="Calibri"/>
              </a:rPr>
              <a:t>First</a:t>
            </a:r>
            <a:r>
              <a:rPr lang="en-US" sz="4400" dirty="0">
                <a:latin typeface="Calibri"/>
                <a:cs typeface="Calibri"/>
              </a:rPr>
              <a:t>, Christ, our Lord, has suffered more than any of us ever could. At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cross, He “has borne our </a:t>
            </a:r>
            <a:r>
              <a:rPr lang="en-US" sz="4400" dirty="0" err="1">
                <a:latin typeface="Calibri"/>
                <a:cs typeface="Calibri"/>
              </a:rPr>
              <a:t>griefs</a:t>
            </a:r>
            <a:r>
              <a:rPr lang="en-US" sz="4400" dirty="0">
                <a:latin typeface="Calibri"/>
                <a:cs typeface="Calibri"/>
              </a:rPr>
              <a:t> and carried our sorrows” (</a:t>
            </a:r>
            <a:r>
              <a:rPr lang="en-US" sz="4400" i="1" dirty="0">
                <a:latin typeface="Calibri"/>
                <a:cs typeface="Calibri"/>
              </a:rPr>
              <a:t>Isa. 53:</a:t>
            </a:r>
            <a:r>
              <a:rPr lang="en-US" sz="4400" i="1" dirty="0" smtClean="0">
                <a:latin typeface="Calibri"/>
                <a:cs typeface="Calibri"/>
              </a:rPr>
              <a:t>4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100" dirty="0" smtClean="0">
                <a:latin typeface="Calibri"/>
                <a:cs typeface="Calibri"/>
              </a:rPr>
              <a:t>Second</a:t>
            </a:r>
            <a:r>
              <a:rPr lang="en-US" sz="4400" dirty="0">
                <a:latin typeface="Calibri"/>
                <a:cs typeface="Calibri"/>
              </a:rPr>
              <a:t>, as we suffer, we should remember the </a:t>
            </a:r>
            <a:r>
              <a:rPr lang="en-US" sz="4400" u="sng" dirty="0">
                <a:latin typeface="Calibri"/>
                <a:cs typeface="Calibri"/>
              </a:rPr>
              <a:t>results</a:t>
            </a:r>
            <a:r>
              <a:rPr lang="en-US" sz="4400" dirty="0">
                <a:latin typeface="Calibri"/>
                <a:cs typeface="Calibri"/>
              </a:rPr>
              <a:t> of Christ’s suffering; that is, what we have </a:t>
            </a:r>
            <a:r>
              <a:rPr lang="en-US" sz="4400" u="sng" dirty="0">
                <a:latin typeface="Calibri"/>
                <a:cs typeface="Calibri"/>
              </a:rPr>
              <a:t>been promised</a:t>
            </a:r>
            <a:r>
              <a:rPr lang="en-US" sz="4400" dirty="0">
                <a:latin typeface="Calibri"/>
                <a:cs typeface="Calibri"/>
              </a:rPr>
              <a:t> through what Christ has done for us.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9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43988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• </a:t>
            </a:r>
            <a:r>
              <a:rPr lang="de-DE" sz="4400" i="1" dirty="0">
                <a:latin typeface="Calibri"/>
                <a:cs typeface="Calibri"/>
              </a:rPr>
              <a:t>John 10:28</a:t>
            </a:r>
            <a:r>
              <a:rPr lang="nb-NO" sz="4400" i="1" dirty="0" smtClean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“And I give them eternal life, and they </a:t>
            </a:r>
            <a:r>
              <a:rPr lang="en-US" sz="4400" u="sng" dirty="0">
                <a:latin typeface="Calibri"/>
                <a:cs typeface="Calibri"/>
              </a:rPr>
              <a:t>shall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never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perish</a:t>
            </a:r>
            <a:r>
              <a:rPr lang="en-US" sz="4400" dirty="0">
                <a:latin typeface="Calibri"/>
                <a:cs typeface="Calibri"/>
              </a:rPr>
              <a:t>; neither shall anyone snatch them out of My hand.</a:t>
            </a:r>
            <a:r>
              <a:rPr lang="nb-NO" sz="44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4400" dirty="0" smtClean="0">
                <a:latin typeface="Calibri"/>
                <a:cs typeface="Calibri"/>
              </a:rPr>
              <a:t>• </a:t>
            </a:r>
            <a:r>
              <a:rPr lang="nb-NO" sz="4400" i="1" dirty="0" smtClean="0">
                <a:latin typeface="Calibri"/>
                <a:cs typeface="Calibri"/>
              </a:rPr>
              <a:t>Rom. </a:t>
            </a:r>
            <a:r>
              <a:rPr lang="nb-NO" sz="4400" i="1" dirty="0">
                <a:latin typeface="Calibri"/>
                <a:cs typeface="Calibri"/>
              </a:rPr>
              <a:t>6:23. </a:t>
            </a:r>
            <a:r>
              <a:rPr lang="en-US" sz="4400" dirty="0">
                <a:latin typeface="Calibri"/>
                <a:cs typeface="Calibri"/>
              </a:rPr>
              <a:t>“For the wages of sin is death, but the </a:t>
            </a:r>
            <a:r>
              <a:rPr lang="en-US" sz="4400" u="sng" dirty="0" smtClean="0">
                <a:latin typeface="Calibri"/>
                <a:cs typeface="Calibri"/>
              </a:rPr>
              <a:t>gift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God</a:t>
            </a:r>
            <a:r>
              <a:rPr lang="en-US" sz="4400" dirty="0">
                <a:latin typeface="Calibri"/>
                <a:cs typeface="Calibri"/>
              </a:rPr>
              <a:t> is eternal life in Christ Jesus our </a:t>
            </a:r>
            <a:r>
              <a:rPr lang="en-US" sz="4400" dirty="0" smtClean="0">
                <a:latin typeface="Calibri"/>
                <a:cs typeface="Calibri"/>
              </a:rPr>
              <a:t>Lord.”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50" dirty="0">
                <a:latin typeface="Calibri"/>
                <a:cs typeface="Calibri"/>
              </a:rPr>
              <a:t>• </a:t>
            </a:r>
            <a:r>
              <a:rPr lang="de-DE" sz="4400" i="1" spc="-50" dirty="0">
                <a:latin typeface="Calibri"/>
                <a:cs typeface="Calibri"/>
              </a:rPr>
              <a:t>1 John 2:25</a:t>
            </a:r>
            <a:r>
              <a:rPr lang="nb-NO" sz="4400" i="1" spc="-50" dirty="0">
                <a:latin typeface="Calibri"/>
                <a:cs typeface="Calibri"/>
              </a:rPr>
              <a:t>. </a:t>
            </a:r>
            <a:r>
              <a:rPr lang="en-US" sz="4400" spc="-50" dirty="0">
                <a:latin typeface="Calibri"/>
                <a:cs typeface="Calibri"/>
              </a:rPr>
              <a:t>“And this is the promise that He has promised us—eternal life.</a:t>
            </a:r>
            <a:r>
              <a:rPr lang="nb-NO" sz="4400" spc="-50" dirty="0" smtClean="0">
                <a:latin typeface="Calibri"/>
                <a:cs typeface="Calibri"/>
              </a:rPr>
              <a:t>”</a:t>
            </a:r>
            <a:endParaRPr lang="nb-NO" sz="4400" spc="-50" dirty="0">
              <a:latin typeface="Calibri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Suffering God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What We Are Promised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026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43988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38163" algn="l"/>
              </a:tabLst>
            </a:pPr>
            <a:r>
              <a:rPr lang="nb-NO" sz="4400" i="1" spc="-100" dirty="0">
                <a:latin typeface="Calibri"/>
                <a:cs typeface="Calibri"/>
              </a:rPr>
              <a:t>•</a:t>
            </a:r>
            <a:r>
              <a:rPr lang="nb-NO" sz="4400" i="1" spc="-300" dirty="0">
                <a:latin typeface="Calibri"/>
                <a:cs typeface="Calibri"/>
              </a:rPr>
              <a:t> </a:t>
            </a:r>
            <a:r>
              <a:rPr lang="nb-NO" sz="4400" i="1" spc="-100" dirty="0">
                <a:latin typeface="Calibri"/>
                <a:cs typeface="Calibri"/>
              </a:rPr>
              <a:t>Titus 1:2</a:t>
            </a:r>
            <a:r>
              <a:rPr lang="pl-PL" sz="4400" i="1" spc="-100" dirty="0">
                <a:latin typeface="Calibri"/>
                <a:cs typeface="Calibri"/>
              </a:rPr>
              <a:t>.</a:t>
            </a:r>
            <a:r>
              <a:rPr lang="pl-PL" sz="4400" i="1" spc="-300" dirty="0">
                <a:latin typeface="Calibri"/>
                <a:cs typeface="Calibri"/>
              </a:rPr>
              <a:t> </a:t>
            </a:r>
            <a:r>
              <a:rPr lang="nb-NO" sz="4400" spc="-100" dirty="0">
                <a:latin typeface="Calibri"/>
                <a:cs typeface="Calibri"/>
              </a:rPr>
              <a:t>“In hope </a:t>
            </a:r>
            <a:r>
              <a:rPr lang="nb-NO" sz="4400" spc="-100" dirty="0" err="1">
                <a:latin typeface="Calibri"/>
                <a:cs typeface="Calibri"/>
              </a:rPr>
              <a:t>of</a:t>
            </a:r>
            <a:r>
              <a:rPr lang="nb-NO" sz="4400" spc="-100" dirty="0">
                <a:latin typeface="Calibri"/>
                <a:cs typeface="Calibri"/>
              </a:rPr>
              <a:t> </a:t>
            </a:r>
            <a:r>
              <a:rPr lang="nb-NO" sz="4400" spc="-100" dirty="0" err="1">
                <a:latin typeface="Calibri"/>
                <a:cs typeface="Calibri"/>
              </a:rPr>
              <a:t>eternal</a:t>
            </a:r>
            <a:r>
              <a:rPr lang="nb-NO" sz="4400" spc="-100" dirty="0">
                <a:latin typeface="Calibri"/>
                <a:cs typeface="Calibri"/>
              </a:rPr>
              <a:t> </a:t>
            </a:r>
            <a:r>
              <a:rPr lang="nb-NO" sz="4400" spc="-100" dirty="0" err="1">
                <a:latin typeface="Calibri"/>
                <a:cs typeface="Calibri"/>
              </a:rPr>
              <a:t>life</a:t>
            </a:r>
            <a:r>
              <a:rPr lang="nb-NO" sz="4400" spc="-100" dirty="0">
                <a:latin typeface="Calibri"/>
                <a:cs typeface="Calibri"/>
              </a:rPr>
              <a:t> </a:t>
            </a:r>
            <a:r>
              <a:rPr lang="nb-NO" sz="4400" spc="-100" dirty="0" err="1">
                <a:latin typeface="Calibri"/>
                <a:cs typeface="Calibri"/>
              </a:rPr>
              <a:t>which</a:t>
            </a:r>
            <a:r>
              <a:rPr lang="nb-NO" sz="4400" spc="-100" dirty="0">
                <a:latin typeface="Calibri"/>
                <a:cs typeface="Calibri"/>
              </a:rPr>
              <a:t> God, </a:t>
            </a:r>
            <a:r>
              <a:rPr lang="nb-NO" sz="4400" spc="-100" dirty="0" err="1">
                <a:latin typeface="Calibri"/>
                <a:cs typeface="Calibri"/>
              </a:rPr>
              <a:t>who</a:t>
            </a:r>
            <a:r>
              <a:rPr lang="nb-NO" sz="4400" spc="-100" dirty="0">
                <a:latin typeface="Calibri"/>
                <a:cs typeface="Calibri"/>
              </a:rPr>
              <a:t> </a:t>
            </a:r>
            <a:r>
              <a:rPr lang="nb-NO" sz="4400" spc="-100" dirty="0" err="1">
                <a:latin typeface="Calibri"/>
                <a:cs typeface="Calibri"/>
              </a:rPr>
              <a:t>cannot</a:t>
            </a:r>
            <a:r>
              <a:rPr lang="nb-NO" sz="4400" spc="-100" dirty="0">
                <a:latin typeface="Calibri"/>
                <a:cs typeface="Calibri"/>
              </a:rPr>
              <a:t> </a:t>
            </a:r>
            <a:r>
              <a:rPr lang="nb-NO" sz="4400" spc="-100" dirty="0" err="1">
                <a:latin typeface="Calibri"/>
                <a:cs typeface="Calibri"/>
              </a:rPr>
              <a:t>lie</a:t>
            </a:r>
            <a:r>
              <a:rPr lang="nb-NO" sz="4400" spc="-100" dirty="0">
                <a:latin typeface="Calibri"/>
                <a:cs typeface="Calibri"/>
              </a:rPr>
              <a:t>, </a:t>
            </a:r>
            <a:r>
              <a:rPr lang="nb-NO" sz="4400" u="sng" spc="-100" dirty="0" err="1">
                <a:latin typeface="Calibri"/>
                <a:cs typeface="Calibri"/>
              </a:rPr>
              <a:t>promised</a:t>
            </a:r>
            <a:r>
              <a:rPr lang="nb-NO" sz="4400" spc="-100" dirty="0">
                <a:latin typeface="Calibri"/>
                <a:cs typeface="Calibri"/>
              </a:rPr>
              <a:t> </a:t>
            </a:r>
            <a:r>
              <a:rPr lang="nb-NO" sz="4400" u="sng" spc="-100" dirty="0" err="1">
                <a:latin typeface="Calibri"/>
                <a:cs typeface="Calibri"/>
              </a:rPr>
              <a:t>before</a:t>
            </a:r>
            <a:r>
              <a:rPr lang="nb-NO" sz="4400" u="sng" spc="-100" dirty="0">
                <a:latin typeface="Calibri"/>
                <a:cs typeface="Calibri"/>
              </a:rPr>
              <a:t> time</a:t>
            </a:r>
            <a:r>
              <a:rPr lang="nb-NO" sz="4400" spc="-100" dirty="0">
                <a:latin typeface="Calibri"/>
                <a:cs typeface="Calibri"/>
              </a:rPr>
              <a:t> </a:t>
            </a:r>
            <a:r>
              <a:rPr lang="nb-NO" sz="4400" u="sng" spc="-100" dirty="0" err="1">
                <a:latin typeface="Calibri"/>
                <a:cs typeface="Calibri"/>
              </a:rPr>
              <a:t>began</a:t>
            </a:r>
            <a:r>
              <a:rPr lang="nb-NO" sz="4400" dirty="0">
                <a:latin typeface="Calibri"/>
                <a:cs typeface="Calibri"/>
              </a:rPr>
              <a:t>.</a:t>
            </a:r>
            <a:r>
              <a:rPr lang="nb-NO" sz="44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</a:pPr>
            <a:r>
              <a:rPr lang="nb-NO" sz="4400" dirty="0" smtClean="0">
                <a:latin typeface="Calibri"/>
                <a:cs typeface="Calibri"/>
              </a:rPr>
              <a:t>	And </a:t>
            </a:r>
            <a:r>
              <a:rPr lang="nb-NO" sz="4400" dirty="0">
                <a:latin typeface="Calibri"/>
                <a:cs typeface="Calibri"/>
              </a:rPr>
              <a:t>all </a:t>
            </a:r>
            <a:r>
              <a:rPr lang="nb-NO" sz="4400" dirty="0" err="1">
                <a:latin typeface="Calibri"/>
                <a:cs typeface="Calibri"/>
              </a:rPr>
              <a:t>this</a:t>
            </a:r>
            <a:r>
              <a:rPr lang="nb-NO" sz="4400" dirty="0">
                <a:latin typeface="Calibri"/>
                <a:cs typeface="Calibri"/>
              </a:rPr>
              <a:t> is </a:t>
            </a:r>
            <a:r>
              <a:rPr lang="nb-NO" sz="4400" dirty="0" err="1">
                <a:latin typeface="Calibri"/>
                <a:cs typeface="Calibri"/>
              </a:rPr>
              <a:t>promised</a:t>
            </a:r>
            <a:r>
              <a:rPr lang="nb-NO" sz="4400" dirty="0">
                <a:latin typeface="Calibri"/>
                <a:cs typeface="Calibri"/>
              </a:rPr>
              <a:t> to </a:t>
            </a:r>
            <a:r>
              <a:rPr lang="nb-NO" sz="4400" dirty="0" err="1">
                <a:latin typeface="Calibri"/>
                <a:cs typeface="Calibri"/>
              </a:rPr>
              <a:t>us</a:t>
            </a:r>
            <a:r>
              <a:rPr lang="nb-NO" sz="4400" dirty="0">
                <a:latin typeface="Calibri"/>
                <a:cs typeface="Calibri"/>
              </a:rPr>
              <a:t> and </a:t>
            </a:r>
            <a:r>
              <a:rPr lang="nb-NO" sz="4400" u="sng" dirty="0" err="1">
                <a:latin typeface="Calibri"/>
                <a:cs typeface="Calibri"/>
              </a:rPr>
              <a:t>made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u="sng" dirty="0" err="1">
                <a:latin typeface="Calibri"/>
                <a:cs typeface="Calibri"/>
              </a:rPr>
              <a:t>certain</a:t>
            </a:r>
            <a:r>
              <a:rPr lang="nb-NO" sz="4400" dirty="0">
                <a:latin typeface="Calibri"/>
                <a:cs typeface="Calibri"/>
              </a:rPr>
              <a:t> for </a:t>
            </a:r>
            <a:r>
              <a:rPr lang="nb-NO" sz="4400" dirty="0" err="1">
                <a:latin typeface="Calibri"/>
                <a:cs typeface="Calibri"/>
              </a:rPr>
              <a:t>us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only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because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of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Christ</a:t>
            </a:r>
            <a:r>
              <a:rPr lang="nb-NO" sz="4400" dirty="0">
                <a:latin typeface="Calibri"/>
                <a:cs typeface="Calibri"/>
              </a:rPr>
              <a:t> and </a:t>
            </a:r>
            <a:r>
              <a:rPr lang="nb-NO" sz="4400" dirty="0" err="1">
                <a:latin typeface="Calibri"/>
                <a:cs typeface="Calibri"/>
              </a:rPr>
              <a:t>the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crucible</a:t>
            </a:r>
            <a:r>
              <a:rPr lang="nb-NO" sz="4400" dirty="0">
                <a:latin typeface="Calibri"/>
                <a:cs typeface="Calibri"/>
              </a:rPr>
              <a:t> He </a:t>
            </a:r>
            <a:r>
              <a:rPr lang="nb-NO" sz="4400" dirty="0" err="1">
                <a:latin typeface="Calibri"/>
                <a:cs typeface="Calibri"/>
              </a:rPr>
              <a:t>went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into</a:t>
            </a:r>
            <a:r>
              <a:rPr lang="nb-NO" sz="4400" dirty="0">
                <a:latin typeface="Calibri"/>
                <a:cs typeface="Calibri"/>
              </a:rPr>
              <a:t> so </a:t>
            </a:r>
            <a:r>
              <a:rPr lang="nb-NO" sz="4400" dirty="0" err="1">
                <a:latin typeface="Calibri"/>
                <a:cs typeface="Calibri"/>
              </a:rPr>
              <a:t>that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one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day</a:t>
            </a:r>
            <a:r>
              <a:rPr lang="nb-NO" sz="4400" dirty="0">
                <a:latin typeface="Calibri"/>
                <a:cs typeface="Calibri"/>
              </a:rPr>
              <a:t>, </a:t>
            </a:r>
            <a:r>
              <a:rPr lang="nb-NO" sz="4400" dirty="0" err="1">
                <a:latin typeface="Calibri"/>
                <a:cs typeface="Calibri"/>
              </a:rPr>
              <a:t>coming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soon</a:t>
            </a:r>
            <a:r>
              <a:rPr lang="nb-NO" sz="4400" dirty="0">
                <a:latin typeface="Calibri"/>
                <a:cs typeface="Calibri"/>
              </a:rPr>
              <a:t>, He </a:t>
            </a:r>
            <a:r>
              <a:rPr lang="nb-NO" sz="4400" dirty="0" err="1">
                <a:latin typeface="Calibri"/>
                <a:cs typeface="Calibri"/>
              </a:rPr>
              <a:t>will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see</a:t>
            </a:r>
            <a:r>
              <a:rPr lang="nb-NO" sz="4400" dirty="0">
                <a:latin typeface="Calibri"/>
                <a:cs typeface="Calibri"/>
              </a:rPr>
              <a:t> “</a:t>
            </a:r>
            <a:r>
              <a:rPr lang="nb-NO" sz="4400" dirty="0" err="1">
                <a:latin typeface="Calibri"/>
                <a:cs typeface="Calibri"/>
              </a:rPr>
              <a:t>the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travail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of</a:t>
            </a:r>
            <a:r>
              <a:rPr lang="nb-NO" sz="4400" dirty="0">
                <a:latin typeface="Calibri"/>
                <a:cs typeface="Calibri"/>
              </a:rPr>
              <a:t> his soul, and </a:t>
            </a:r>
            <a:r>
              <a:rPr lang="nb-NO" sz="4400" dirty="0" err="1">
                <a:latin typeface="Calibri"/>
                <a:cs typeface="Calibri"/>
              </a:rPr>
              <a:t>shall</a:t>
            </a:r>
            <a:r>
              <a:rPr lang="nb-NO" sz="4400" dirty="0">
                <a:latin typeface="Calibri"/>
                <a:cs typeface="Calibri"/>
              </a:rPr>
              <a:t> be </a:t>
            </a:r>
            <a:r>
              <a:rPr lang="nb-NO" sz="4400" dirty="0" err="1">
                <a:latin typeface="Calibri"/>
                <a:cs typeface="Calibri"/>
              </a:rPr>
              <a:t>satisfied</a:t>
            </a:r>
            <a:r>
              <a:rPr lang="nb-NO" sz="4400" dirty="0">
                <a:latin typeface="Calibri"/>
                <a:cs typeface="Calibri"/>
              </a:rPr>
              <a:t>” (</a:t>
            </a:r>
            <a:r>
              <a:rPr lang="nb-NO" sz="4400" i="1" dirty="0">
                <a:latin typeface="Calibri"/>
                <a:cs typeface="Calibri"/>
              </a:rPr>
              <a:t>Isa. 53:11</a:t>
            </a:r>
            <a:r>
              <a:rPr lang="nb-NO" sz="4400" dirty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Suffering God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What We Are Promised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23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</a:t>
            </a:r>
            <a:r>
              <a:rPr lang="en-US" sz="3200" b="1" cap="small" spc="50" dirty="0">
                <a:latin typeface="Cambria"/>
                <a:cs typeface="Cambria"/>
              </a:rPr>
              <a:t>Thought: </a:t>
            </a:r>
            <a:r>
              <a:rPr lang="en-US" sz="3200" i="1" cap="small" spc="-100" dirty="0">
                <a:latin typeface="Cambria"/>
                <a:cs typeface="Cambria"/>
              </a:rPr>
              <a:t>The Desire of Ages 693</a:t>
            </a:r>
            <a:r>
              <a:rPr lang="en-US" sz="3200" i="1" cap="small" spc="-100" dirty="0" smtClean="0">
                <a:latin typeface="Cambria"/>
                <a:cs typeface="Cambria"/>
              </a:rPr>
              <a:t>. </a:t>
            </a:r>
            <a:endParaRPr lang="en-US" sz="3200" i="1" cap="small" spc="-10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“He </a:t>
            </a:r>
            <a:r>
              <a:rPr lang="en-US" sz="4400" spc="-100" dirty="0">
                <a:latin typeface="Calibri"/>
                <a:cs typeface="Calibri"/>
              </a:rPr>
              <a:t>has left the courts of heaven, where </a:t>
            </a:r>
            <a:r>
              <a:rPr lang="en-US" sz="4400" dirty="0">
                <a:latin typeface="Calibri"/>
                <a:cs typeface="Calibri"/>
              </a:rPr>
              <a:t>all is purity, happiness, and glory, </a:t>
            </a:r>
            <a:r>
              <a:rPr lang="en-US" sz="4400" dirty="0" smtClean="0">
                <a:latin typeface="Calibri"/>
                <a:cs typeface="Calibri"/>
              </a:rPr>
              <a:t>to   save...the </a:t>
            </a:r>
            <a:r>
              <a:rPr lang="en-US" sz="4400" dirty="0">
                <a:latin typeface="Calibri"/>
                <a:cs typeface="Calibri"/>
              </a:rPr>
              <a:t>one world that has fallen by </a:t>
            </a:r>
            <a:r>
              <a:rPr lang="en-US" sz="4400" dirty="0" smtClean="0">
                <a:latin typeface="Calibri"/>
                <a:cs typeface="Calibri"/>
              </a:rPr>
              <a:t>     </a:t>
            </a:r>
            <a:r>
              <a:rPr lang="en-US" sz="4400" spc="-100" dirty="0" smtClean="0">
                <a:latin typeface="Calibri"/>
                <a:cs typeface="Calibri"/>
              </a:rPr>
              <a:t>transgression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And He will not turn from </a:t>
            </a:r>
            <a:r>
              <a:rPr lang="en-US" sz="4400" spc="-100" dirty="0" smtClean="0">
                <a:solidFill>
                  <a:schemeClr val="tx2"/>
                </a:solidFill>
                <a:latin typeface="Calibri"/>
                <a:cs typeface="Calibri"/>
              </a:rPr>
              <a:t>      His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mission.</a:t>
            </a:r>
            <a:r>
              <a:rPr lang="en-US" sz="4400" spc="-100" dirty="0">
                <a:latin typeface="Calibri"/>
                <a:cs typeface="Calibri"/>
              </a:rPr>
              <a:t> He will become </a:t>
            </a: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 err="1" smtClean="0">
                <a:latin typeface="Calibri"/>
                <a:cs typeface="Calibri"/>
              </a:rPr>
              <a:t>propitia</a:t>
            </a:r>
            <a:r>
              <a:rPr lang="en-US" sz="4400" spc="-100" dirty="0" smtClean="0">
                <a:latin typeface="Calibri"/>
                <a:cs typeface="Calibri"/>
              </a:rPr>
              <a:t>- </a:t>
            </a:r>
            <a:r>
              <a:rPr lang="en-US" sz="4400" dirty="0" err="1" smtClean="0">
                <a:latin typeface="Calibri"/>
                <a:cs typeface="Calibri"/>
              </a:rPr>
              <a:t>tion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a race that has willed to </a:t>
            </a:r>
            <a:r>
              <a:rPr lang="en-US" sz="4400" dirty="0" smtClean="0">
                <a:latin typeface="Calibri"/>
                <a:cs typeface="Calibri"/>
              </a:rPr>
              <a:t>sin.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His </a:t>
            </a:r>
            <a:r>
              <a:rPr lang="en-US" sz="4400" dirty="0">
                <a:latin typeface="Calibri"/>
                <a:cs typeface="Calibri"/>
              </a:rPr>
              <a:t>prayer now breathes </a:t>
            </a:r>
            <a:r>
              <a:rPr lang="en-US" sz="4400" u="sng" dirty="0">
                <a:latin typeface="Calibri"/>
                <a:cs typeface="Calibri"/>
              </a:rPr>
              <a:t>only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err="1" smtClean="0">
                <a:latin typeface="Calibri"/>
                <a:cs typeface="Calibri"/>
              </a:rPr>
              <a:t>submis-</a:t>
            </a:r>
            <a:r>
              <a:rPr lang="en-US" sz="4400" u="sng" spc="-100" dirty="0" err="1" smtClean="0">
                <a:latin typeface="Calibri"/>
                <a:cs typeface="Calibri"/>
              </a:rPr>
              <a:t>sion</a:t>
            </a:r>
            <a:r>
              <a:rPr lang="en-US" sz="4400" spc="-100" dirty="0">
                <a:latin typeface="Calibri"/>
                <a:cs typeface="Calibri"/>
              </a:rPr>
              <a:t>: ‘If this cup may not pass away from Me, except </a:t>
            </a:r>
            <a:r>
              <a:rPr lang="en-US" sz="4400" spc="-100" dirty="0" smtClean="0">
                <a:latin typeface="Calibri"/>
                <a:cs typeface="Calibri"/>
              </a:rPr>
              <a:t>I </a:t>
            </a:r>
            <a:r>
              <a:rPr lang="en-US" sz="4400" spc="-100" dirty="0">
                <a:latin typeface="Calibri"/>
                <a:cs typeface="Calibri"/>
              </a:rPr>
              <a:t>drink it, Thy will be done</a:t>
            </a:r>
            <a:r>
              <a:rPr lang="en-US" sz="4400" spc="-300" dirty="0">
                <a:latin typeface="Calibri"/>
                <a:cs typeface="Calibri"/>
              </a:rPr>
              <a:t>.’ 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8520" y="1325586"/>
            <a:ext cx="9144000" cy="52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850950" indent="-742950" eaLnBrk="1" hangingPunct="1">
              <a:lnSpc>
                <a:spcPct val="90000"/>
              </a:lnSpc>
              <a:spcBef>
                <a:spcPts val="0"/>
              </a:spcBef>
              <a:buAutoNum type="arabicPeriod"/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b="1" spc="50" dirty="0" smtClean="0">
                <a:latin typeface="Calibri"/>
                <a:cs typeface="Calibri"/>
              </a:rPr>
              <a:t>Early </a:t>
            </a:r>
            <a:r>
              <a:rPr lang="en-US" sz="4400" dirty="0">
                <a:latin typeface="Calibri"/>
                <a:cs typeface="Calibri"/>
              </a:rPr>
              <a:t>D</a:t>
            </a:r>
            <a:r>
              <a:rPr lang="en-US" sz="4400" dirty="0" smtClean="0">
                <a:latin typeface="Calibri"/>
                <a:cs typeface="Calibri"/>
              </a:rPr>
              <a:t>ays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	        </a:t>
            </a:r>
            <a:endParaRPr lang="en-US" sz="4400" dirty="0" smtClean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Sun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dirty="0">
                <a:latin typeface="Calibri"/>
                <a:cs typeface="Calibri"/>
              </a:rPr>
              <a:t>“Come and </a:t>
            </a:r>
            <a:r>
              <a:rPr lang="en-US" sz="4400" i="1" dirty="0" smtClean="0">
                <a:latin typeface="Calibri"/>
                <a:cs typeface="Calibri"/>
              </a:rPr>
              <a:t>See</a:t>
            </a:r>
            <a:r>
              <a:rPr lang="en-US" sz="4400" i="1" dirty="0">
                <a:latin typeface="Calibri"/>
                <a:cs typeface="Calibri"/>
              </a:rPr>
              <a:t>.</a:t>
            </a:r>
            <a:r>
              <a:rPr lang="en-US" sz="4400" i="1" dirty="0" smtClean="0">
                <a:latin typeface="Calibri"/>
                <a:cs typeface="Calibri"/>
              </a:rPr>
              <a:t>” Jn. 1:46        	</a:t>
            </a:r>
            <a:r>
              <a:rPr lang="en-US" sz="4400" dirty="0" smtClean="0">
                <a:latin typeface="Calibri"/>
                <a:cs typeface="Calibri"/>
              </a:rPr>
              <a:t>b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i="1" u="sng" spc="-100" dirty="0" smtClean="0">
                <a:latin typeface="Calibri"/>
                <a:cs typeface="Calibri"/>
              </a:rPr>
              <a:t>Mon</a:t>
            </a:r>
            <a:r>
              <a:rPr lang="en-US" sz="4400" i="1" spc="-100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Despised,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Rejected.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Isa. 53:3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Jesus in </a:t>
            </a:r>
            <a:r>
              <a:rPr lang="en-US" sz="4400" b="1" spc="50" dirty="0" smtClean="0">
                <a:latin typeface="Calibri"/>
                <a:cs typeface="Calibri"/>
              </a:rPr>
              <a:t>Gethsemane</a:t>
            </a:r>
            <a:r>
              <a:rPr lang="en-US" sz="4400" dirty="0" smtClean="0">
                <a:latin typeface="Calibri"/>
                <a:cs typeface="Calibri"/>
              </a:rPr>
              <a:t> 	 	   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i="1" u="sng" dirty="0" smtClean="0">
                <a:latin typeface="Calibri"/>
                <a:cs typeface="Calibri"/>
              </a:rPr>
              <a:t>Tue</a:t>
            </a:r>
            <a:r>
              <a:rPr lang="en-US" sz="4400" i="1" dirty="0" smtClean="0">
                <a:latin typeface="Calibri"/>
                <a:cs typeface="Calibri"/>
              </a:rPr>
              <a:t>. Sorrowful to Death. Mk. 14:34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Crucified, Suffering </a:t>
            </a:r>
            <a:r>
              <a:rPr lang="en-US" sz="4400" b="1" spc="50" dirty="0" smtClean="0">
                <a:latin typeface="Calibri"/>
                <a:cs typeface="Calibri"/>
              </a:rPr>
              <a:t>God            </a:t>
            </a:r>
            <a:endParaRPr lang="en-US" sz="4400" b="1" spc="50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b="1" spc="50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Wed</a:t>
            </a:r>
            <a:r>
              <a:rPr lang="en-US" sz="4400" i="1" dirty="0" smtClean="0">
                <a:latin typeface="Calibri"/>
                <a:cs typeface="Calibri"/>
              </a:rPr>
              <a:t>. “Crucify Him.” Mk. 15:13	   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u="sng" dirty="0" smtClean="0">
                <a:latin typeface="Calibri"/>
                <a:cs typeface="Calibri"/>
              </a:rPr>
              <a:t>Thu</a:t>
            </a:r>
            <a:r>
              <a:rPr lang="en-US" sz="4400" i="1" dirty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“Sin For Us.” 2 Cor. 5:21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24 Sep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6115" y="6484"/>
            <a:ext cx="74178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268760"/>
            <a:ext cx="9144000" cy="511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spc="100" dirty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We will see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other flesh and blood, though radiated in faith, nevertheless faced despair, betrayal, </a:t>
            </a:r>
            <a:r>
              <a:rPr lang="en-US" sz="4400" dirty="0" smtClean="0">
                <a:latin typeface="Calibri"/>
                <a:cs typeface="Calibri"/>
              </a:rPr>
              <a:t>disappointment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loss</a:t>
            </a:r>
            <a:r>
              <a:rPr lang="en-US" sz="4400" dirty="0">
                <a:latin typeface="Calibri"/>
                <a:cs typeface="Calibri"/>
              </a:rPr>
              <a:t>, injustice, and </a:t>
            </a:r>
            <a:r>
              <a:rPr lang="en-US" sz="4400" dirty="0" smtClean="0">
                <a:latin typeface="Calibri"/>
                <a:cs typeface="Calibri"/>
              </a:rPr>
              <a:t>abuse.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we look at these </a:t>
            </a:r>
            <a:r>
              <a:rPr lang="en-US" sz="4400" dirty="0" smtClean="0">
                <a:latin typeface="Calibri"/>
                <a:cs typeface="Calibri"/>
              </a:rPr>
              <a:t>people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always see them contrasted against the background of the Cross.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187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Shepherd’s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Identified in Psalm 23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2 The </a:t>
            </a:r>
            <a:r>
              <a:rPr lang="en-US" sz="3000" spc="50" dirty="0">
                <a:latin typeface="Calibri"/>
                <a:cs typeface="Calibri"/>
              </a:rPr>
              <a:t>Crucibles </a:t>
            </a:r>
            <a:r>
              <a:rPr lang="en-US" sz="3000" spc="50" dirty="0" smtClean="0">
                <a:latin typeface="Calibri"/>
                <a:cs typeface="Calibri"/>
              </a:rPr>
              <a:t>That Come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3000" i="1" spc="50" dirty="0" smtClean="0">
                <a:solidFill>
                  <a:srgbClr val="FFFFFF"/>
                </a:solidFill>
                <a:latin typeface="Calibri"/>
                <a:cs typeface="Calibri"/>
              </a:rPr>
              <a:t>The reasons why</a:t>
            </a:r>
            <a:r>
              <a:rPr lang="en-US" sz="3000" spc="50" dirty="0" smtClean="0">
                <a:solidFill>
                  <a:srgbClr val="FFFFFF"/>
                </a:solidFill>
                <a:latin typeface="Calibri"/>
                <a:cs typeface="Calibri"/>
              </a:rPr>
              <a:t>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3 The Birdcage	</a:t>
            </a:r>
            <a:r>
              <a:rPr lang="en-US" sz="3000" i="1" spc="50" dirty="0" smtClean="0">
                <a:latin typeface="Calibri"/>
                <a:cs typeface="Calibri"/>
              </a:rPr>
              <a:t>Israel in exodus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4 Seeing </a:t>
            </a:r>
            <a:r>
              <a:rPr lang="en-US" sz="3000" spc="50" dirty="0">
                <a:latin typeface="Calibri"/>
                <a:cs typeface="Calibri"/>
              </a:rPr>
              <a:t>the Goldsmith’s </a:t>
            </a:r>
            <a:r>
              <a:rPr lang="en-US" sz="3000" spc="50" dirty="0" smtClean="0">
                <a:latin typeface="Calibri"/>
                <a:cs typeface="Calibri"/>
              </a:rPr>
              <a:t>Face	</a:t>
            </a:r>
            <a:r>
              <a:rPr lang="en-US" sz="3000" i="1" spc="50" dirty="0" err="1" smtClean="0">
                <a:latin typeface="Calibri"/>
                <a:cs typeface="Calibri"/>
              </a:rPr>
              <a:t>Christlike</a:t>
            </a:r>
            <a:r>
              <a:rPr lang="en-US" sz="3000" i="1" spc="50" dirty="0" smtClean="0">
                <a:latin typeface="Calibri"/>
                <a:cs typeface="Calibri"/>
              </a:rPr>
              <a:t> character    </a:t>
            </a:r>
            <a:r>
              <a:rPr lang="en-US" sz="3000" spc="50" dirty="0" smtClean="0">
                <a:latin typeface="Calibri"/>
                <a:cs typeface="Calibri"/>
              </a:rPr>
              <a:t>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5</a:t>
            </a:r>
            <a:r>
              <a:rPr lang="en-US" sz="3000" spc="50" dirty="0" smtClean="0">
                <a:latin typeface="Calibri"/>
                <a:cs typeface="Calibri"/>
              </a:rPr>
              <a:t> Extreme Heat 	</a:t>
            </a:r>
            <a:r>
              <a:rPr lang="en-US" sz="3000" i="1" spc="50" dirty="0" smtClean="0">
                <a:latin typeface="Calibri"/>
                <a:cs typeface="Calibri"/>
              </a:rPr>
              <a:t>God’s risk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6</a:t>
            </a:r>
            <a:r>
              <a:rPr lang="en-US" sz="3000" spc="50" dirty="0" smtClean="0">
                <a:latin typeface="Calibri"/>
                <a:cs typeface="Calibri"/>
              </a:rPr>
              <a:t> Struggling </a:t>
            </a:r>
            <a:r>
              <a:rPr lang="en-US" sz="3000" spc="50" dirty="0">
                <a:latin typeface="Calibri"/>
                <a:cs typeface="Calibri"/>
              </a:rPr>
              <a:t>With All </a:t>
            </a:r>
            <a:r>
              <a:rPr lang="en-US" sz="3000" spc="50" dirty="0" smtClean="0">
                <a:latin typeface="Calibri"/>
                <a:cs typeface="Calibri"/>
              </a:rPr>
              <a:t>Energy	</a:t>
            </a:r>
            <a:r>
              <a:rPr lang="en-US" sz="3000" i="1" spc="50" dirty="0" smtClean="0">
                <a:latin typeface="Calibri"/>
                <a:cs typeface="Calibri"/>
              </a:rPr>
              <a:t>Willpower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  <a:endParaRPr lang="en-US" sz="3000" b="1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7</a:t>
            </a:r>
            <a:r>
              <a:rPr lang="en-US" sz="3000" spc="50" dirty="0" smtClean="0">
                <a:latin typeface="Calibri"/>
                <a:cs typeface="Calibri"/>
              </a:rPr>
              <a:t> Indestructible Hope	</a:t>
            </a:r>
            <a:r>
              <a:rPr lang="en-US" sz="3000" i="1" spc="50" dirty="0" smtClean="0">
                <a:latin typeface="Calibri"/>
                <a:cs typeface="Calibri"/>
              </a:rPr>
              <a:t>Hope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</a:t>
            </a:r>
            <a:endParaRPr lang="en-US" sz="3000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8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</a:t>
            </a:r>
            <a:r>
              <a:rPr lang="en-US" sz="3000" spc="50" dirty="0" smtClean="0">
                <a:latin typeface="Calibri"/>
                <a:cs typeface="Calibri"/>
              </a:rPr>
              <a:t>Invisible	</a:t>
            </a:r>
            <a:r>
              <a:rPr lang="en-US" sz="3000" i="1" spc="50" dirty="0" smtClean="0">
                <a:latin typeface="Calibri"/>
                <a:cs typeface="Calibri"/>
              </a:rPr>
              <a:t>Faith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9 A </a:t>
            </a:r>
            <a:r>
              <a:rPr lang="en-US" sz="3000" spc="50" dirty="0">
                <a:latin typeface="Calibri"/>
                <a:cs typeface="Calibri"/>
              </a:rPr>
              <a:t>Life of </a:t>
            </a:r>
            <a:r>
              <a:rPr lang="en-US" sz="3000" spc="50" dirty="0" smtClean="0">
                <a:latin typeface="Calibri"/>
                <a:cs typeface="Calibri"/>
              </a:rPr>
              <a:t>Praise	</a:t>
            </a:r>
            <a:r>
              <a:rPr lang="en-US" sz="3000" i="1" spc="50" dirty="0" smtClean="0">
                <a:latin typeface="Calibri"/>
                <a:cs typeface="Calibri"/>
              </a:rPr>
              <a:t>Praise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10 Meekness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Meekness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11 Waiting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Patience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12 Dying </a:t>
            </a:r>
            <a:r>
              <a:rPr lang="en-US" sz="3000" spc="50" dirty="0">
                <a:latin typeface="Calibri"/>
                <a:cs typeface="Calibri"/>
              </a:rPr>
              <a:t>Like a </a:t>
            </a:r>
            <a:r>
              <a:rPr lang="en-US" sz="3000" spc="50" dirty="0" smtClean="0">
                <a:latin typeface="Calibri"/>
                <a:cs typeface="Calibri"/>
              </a:rPr>
              <a:t>Seed	</a:t>
            </a:r>
            <a:r>
              <a:rPr lang="en-US" sz="3000" i="1" spc="50" dirty="0" smtClean="0">
                <a:latin typeface="Calibri"/>
                <a:cs typeface="Calibri"/>
              </a:rPr>
              <a:t>Submission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13 Christ </a:t>
            </a:r>
            <a:r>
              <a:rPr lang="en-US" sz="3000" spc="50" dirty="0">
                <a:solidFill>
                  <a:schemeClr val="tx2"/>
                </a:solidFill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solidFill>
                  <a:schemeClr val="tx2"/>
                </a:solidFill>
                <a:latin typeface="Calibri"/>
                <a:cs typeface="Calibri"/>
              </a:rPr>
              <a:t>Christ’s suffering</a:t>
            </a:r>
            <a:endParaRPr lang="en-US" sz="3000" spc="5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25626" y="7233"/>
            <a:ext cx="74183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Lesson 13,  </a:t>
            </a:r>
            <a:r>
              <a:rPr lang="en-US" sz="3200" b="1" cap="small" spc="50" smtClean="0">
                <a:latin typeface="Cambria"/>
                <a:cs typeface="Cambria"/>
              </a:rPr>
              <a:t>September 24, </a:t>
            </a:r>
            <a:r>
              <a:rPr lang="en-US" sz="3200" b="1" cap="small" spc="50" dirty="0" smtClean="0">
                <a:latin typeface="Cambria"/>
                <a:cs typeface="Cambria"/>
              </a:rPr>
              <a:t>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40768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Christ </a:t>
            </a:r>
            <a:r>
              <a:rPr lang="en-US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in the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Crucible</a:t>
            </a:r>
          </a:p>
        </p:txBody>
      </p:sp>
      <p:pic>
        <p:nvPicPr>
          <p:cNvPr id="2" name="Picture 1" descr="L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5" y="3068960"/>
            <a:ext cx="8680237" cy="36724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21354" y="7233"/>
            <a:ext cx="74226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Christ in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Crucible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7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de-DE" dirty="0">
                <a:latin typeface="Cambria"/>
                <a:ea typeface="Helvetica CY" charset="0"/>
                <a:cs typeface="Cambria"/>
              </a:rPr>
              <a:t>Matthew 27:</a:t>
            </a:r>
            <a:r>
              <a:rPr lang="de-DE" dirty="0" smtClean="0">
                <a:latin typeface="Cambria"/>
                <a:ea typeface="Helvetica CY" charset="0"/>
                <a:cs typeface="Cambria"/>
              </a:rPr>
              <a:t>46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“And about the ninth hour               Jesus cried out with aloud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voice,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saying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‘Eli, Eli, lama </a:t>
            </a:r>
            <a:r>
              <a:rPr lang="en-US" sz="4400" dirty="0" err="1">
                <a:latin typeface="Calibri"/>
                <a:ea typeface="Helvetica CY" charset="0"/>
                <a:cs typeface="Calibri"/>
              </a:rPr>
              <a:t>sabachthani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?’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that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is, ‘My God, My God, why have You forsaken Me?’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The freedom of all His intelligent </a:t>
            </a:r>
            <a:r>
              <a:rPr lang="en-US" sz="4400" spc="-100" dirty="0" err="1" smtClean="0">
                <a:solidFill>
                  <a:schemeClr val="bg1"/>
                </a:solidFill>
                <a:latin typeface="Calibri"/>
                <a:cs typeface="Calibri"/>
              </a:rPr>
              <a:t>crea-tures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was so sacred that, rather than deny us freedom, God chose to bear in Himself the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brunt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of the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suffering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caused by our abuse of that freedom. </a:t>
            </a:r>
            <a:r>
              <a:rPr lang="en-US" sz="4400" spc="-100" dirty="0">
                <a:latin typeface="Calibri"/>
                <a:cs typeface="Calibri"/>
              </a:rPr>
              <a:t>And we see this suffering in the </a:t>
            </a:r>
            <a:r>
              <a:rPr lang="en-US" sz="4400" u="sng" spc="-100" dirty="0">
                <a:latin typeface="Calibri"/>
                <a:cs typeface="Calibri"/>
              </a:rPr>
              <a:t>life</a:t>
            </a:r>
            <a:r>
              <a:rPr lang="en-US" sz="4400" spc="-100" dirty="0">
                <a:latin typeface="Calibri"/>
                <a:cs typeface="Calibri"/>
              </a:rPr>
              <a:t> and </a:t>
            </a:r>
            <a:r>
              <a:rPr lang="en-US" sz="4400" u="sng" spc="-100" dirty="0">
                <a:latin typeface="Calibri"/>
                <a:cs typeface="Calibri"/>
              </a:rPr>
              <a:t>death</a:t>
            </a:r>
            <a:r>
              <a:rPr lang="en-US" sz="4400" spc="-100" dirty="0">
                <a:latin typeface="Calibri"/>
                <a:cs typeface="Calibri"/>
              </a:rPr>
              <a:t> of Jesus,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who,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through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suffering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our flesh, has created </a:t>
            </a:r>
            <a:r>
              <a:rPr lang="en-US" sz="4400" u="sng" spc="-100" dirty="0">
                <a:latin typeface="Calibri"/>
                <a:cs typeface="Calibri"/>
              </a:rPr>
              <a:t>bonds</a:t>
            </a:r>
            <a:r>
              <a:rPr lang="en-US" sz="4400" spc="-100" dirty="0">
                <a:latin typeface="Calibri"/>
                <a:cs typeface="Calibri"/>
              </a:rPr>
              <a:t> between heaven and earth that will last throughout eternity.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The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freedom</a:t>
            </a:r>
            <a:r>
              <a:rPr lang="en-US" sz="4400" spc="-100" dirty="0">
                <a:latin typeface="Calibri"/>
                <a:cs typeface="Calibri"/>
              </a:rPr>
              <a:t> of all His intelligent </a:t>
            </a:r>
            <a:r>
              <a:rPr lang="en-US" sz="4400" spc="-100" dirty="0" err="1" smtClean="0">
                <a:latin typeface="Calibri"/>
                <a:cs typeface="Calibri"/>
              </a:rPr>
              <a:t>crea-tures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was so sacred that, rather than deny us freedom, God chose to </a:t>
            </a:r>
            <a:r>
              <a:rPr lang="en-US" sz="4400" u="sng" spc="-100" dirty="0">
                <a:latin typeface="Calibri"/>
                <a:cs typeface="Calibri"/>
              </a:rPr>
              <a:t>bear</a:t>
            </a:r>
            <a:r>
              <a:rPr lang="en-US" sz="4400" spc="-100" dirty="0">
                <a:latin typeface="Calibri"/>
                <a:cs typeface="Calibri"/>
              </a:rPr>
              <a:t> in Himself 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brunt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 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suffering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caused by our </a:t>
            </a:r>
            <a:r>
              <a:rPr lang="en-US" sz="4400" u="sng" spc="-100" dirty="0">
                <a:latin typeface="Calibri"/>
                <a:cs typeface="Calibri"/>
              </a:rPr>
              <a:t>abuse</a:t>
            </a:r>
            <a:r>
              <a:rPr lang="en-US" sz="4400" spc="-100" dirty="0">
                <a:latin typeface="Calibri"/>
                <a:cs typeface="Calibri"/>
              </a:rPr>
              <a:t> of that freedom.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Christ in the Crucible 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September 17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5" grpId="0" build="p" autoUpdateAnimBg="0" advAuto="100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September 18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Early Days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“And she brought forth her firstborn Son, and wrapped Him in </a:t>
            </a:r>
            <a:r>
              <a:rPr lang="en-US" sz="4400" u="sng" dirty="0">
                <a:latin typeface="Calibri"/>
                <a:cs typeface="Calibri"/>
              </a:rPr>
              <a:t>swaddling cloths</a:t>
            </a:r>
            <a:r>
              <a:rPr lang="en-US" sz="4400" dirty="0">
                <a:latin typeface="Calibri"/>
                <a:cs typeface="Calibri"/>
              </a:rPr>
              <a:t>, and laid Him in a </a:t>
            </a:r>
            <a:r>
              <a:rPr lang="en-US" sz="4400" u="sng" dirty="0" smtClean="0">
                <a:latin typeface="Calibri"/>
                <a:cs typeface="Calibri"/>
              </a:rPr>
              <a:t>manger</a:t>
            </a:r>
            <a:r>
              <a:rPr lang="en-US" sz="4400" dirty="0">
                <a:latin typeface="Calibri"/>
                <a:cs typeface="Calibri"/>
              </a:rPr>
              <a:t>, because there was no room for them in the </a:t>
            </a:r>
            <a:r>
              <a:rPr lang="en-US" sz="4400" dirty="0" smtClean="0">
                <a:latin typeface="Calibri"/>
                <a:cs typeface="Calibri"/>
              </a:rPr>
              <a:t>inn” (</a:t>
            </a:r>
            <a:r>
              <a:rPr lang="en-US" sz="4400" i="1" dirty="0" smtClean="0">
                <a:latin typeface="Calibri"/>
                <a:cs typeface="Calibri"/>
              </a:rPr>
              <a:t>Luke 2:7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“[T]hey </a:t>
            </a:r>
            <a:r>
              <a:rPr lang="en-US" sz="4400" dirty="0">
                <a:latin typeface="Calibri"/>
                <a:cs typeface="Calibri"/>
              </a:rPr>
              <a:t>brought Him to Jerusalem to present Him to the </a:t>
            </a:r>
            <a:r>
              <a:rPr lang="en-US" sz="4400" cap="small" dirty="0">
                <a:latin typeface="Calibri"/>
                <a:cs typeface="Calibri"/>
              </a:rPr>
              <a:t>Lord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..and to offer...“ ‘a </a:t>
            </a:r>
            <a:r>
              <a:rPr lang="en-US" sz="4400" dirty="0">
                <a:latin typeface="Calibri"/>
                <a:cs typeface="Calibri"/>
              </a:rPr>
              <a:t>pair of </a:t>
            </a:r>
            <a:r>
              <a:rPr lang="en-US" sz="4400" u="sng" dirty="0">
                <a:latin typeface="Calibri"/>
                <a:cs typeface="Calibri"/>
              </a:rPr>
              <a:t>turtledoves</a:t>
            </a:r>
            <a:r>
              <a:rPr lang="en-US" sz="4400" dirty="0">
                <a:latin typeface="Calibri"/>
                <a:cs typeface="Calibri"/>
              </a:rPr>
              <a:t> or two young </a:t>
            </a:r>
            <a:r>
              <a:rPr lang="en-US" sz="4400" u="sng" dirty="0" smtClean="0">
                <a:latin typeface="Calibri"/>
                <a:cs typeface="Calibri"/>
              </a:rPr>
              <a:t>pigeons</a:t>
            </a:r>
            <a:r>
              <a:rPr lang="en-US" sz="4400" dirty="0" smtClean="0">
                <a:latin typeface="Calibri"/>
                <a:cs typeface="Calibri"/>
              </a:rPr>
              <a:t>’ ” (</a:t>
            </a:r>
            <a:r>
              <a:rPr lang="en-US" sz="4400" i="1" dirty="0" smtClean="0">
                <a:latin typeface="Calibri"/>
                <a:cs typeface="Calibri"/>
              </a:rPr>
              <a:t>vs. 22-24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September 18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Early Days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With the exceptions of Adam and Eve before the Fall, Jesus was the </a:t>
            </a:r>
            <a:r>
              <a:rPr lang="en-US" sz="4400" u="sng" dirty="0">
                <a:latin typeface="Calibri"/>
                <a:cs typeface="Calibri"/>
              </a:rPr>
              <a:t>only sinless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Person</a:t>
            </a:r>
            <a:r>
              <a:rPr lang="en-US" sz="4400" dirty="0">
                <a:latin typeface="Calibri"/>
                <a:cs typeface="Calibri"/>
              </a:rPr>
              <a:t> who </a:t>
            </a:r>
            <a:r>
              <a:rPr lang="en-US" sz="4400" u="sng" dirty="0">
                <a:latin typeface="Calibri"/>
                <a:cs typeface="Calibri"/>
              </a:rPr>
              <a:t>ever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lived</a:t>
            </a:r>
            <a:r>
              <a:rPr lang="en-US" sz="4400" dirty="0">
                <a:latin typeface="Calibri"/>
                <a:cs typeface="Calibri"/>
              </a:rPr>
              <a:t> on the </a:t>
            </a:r>
            <a:r>
              <a:rPr lang="en-US" sz="4400" u="sng" dirty="0">
                <a:latin typeface="Calibri"/>
                <a:cs typeface="Calibri"/>
              </a:rPr>
              <a:t>earth</a:t>
            </a:r>
            <a:r>
              <a:rPr lang="en-US" sz="4400" dirty="0">
                <a:latin typeface="Calibri"/>
                <a:cs typeface="Calibri"/>
              </a:rPr>
              <a:t>. In His purity, in His </a:t>
            </a:r>
            <a:r>
              <a:rPr lang="en-US" sz="4400" dirty="0" err="1">
                <a:latin typeface="Calibri"/>
                <a:cs typeface="Calibri"/>
              </a:rPr>
              <a:t>sinlessness</a:t>
            </a:r>
            <a:r>
              <a:rPr lang="en-US" sz="4400" dirty="0">
                <a:latin typeface="Calibri"/>
                <a:cs typeface="Calibri"/>
              </a:rPr>
              <a:t>, He was </a:t>
            </a:r>
            <a:r>
              <a:rPr lang="en-US" sz="4400" u="sng" dirty="0">
                <a:latin typeface="Calibri"/>
                <a:cs typeface="Calibri"/>
              </a:rPr>
              <a:t>immersed</a:t>
            </a:r>
            <a:r>
              <a:rPr lang="en-US" sz="4400" dirty="0">
                <a:latin typeface="Calibri"/>
                <a:cs typeface="Calibri"/>
              </a:rPr>
              <a:t> in a world of </a:t>
            </a:r>
            <a:r>
              <a:rPr lang="en-US" sz="4400" dirty="0" smtClean="0">
                <a:latin typeface="Calibri"/>
                <a:cs typeface="Calibri"/>
              </a:rPr>
              <a:t>sin.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What </a:t>
            </a:r>
            <a:r>
              <a:rPr lang="en-US" sz="4400" u="sng" dirty="0">
                <a:latin typeface="Calibri"/>
                <a:cs typeface="Calibri"/>
              </a:rPr>
              <a:t>torture</a:t>
            </a:r>
            <a:r>
              <a:rPr lang="en-US" sz="4400" dirty="0">
                <a:latin typeface="Calibri"/>
                <a:cs typeface="Calibri"/>
              </a:rPr>
              <a:t> it must have been</a:t>
            </a:r>
            <a:r>
              <a:rPr lang="en-US" sz="4400" dirty="0" smtClean="0">
                <a:latin typeface="Calibri"/>
                <a:cs typeface="Calibri"/>
              </a:rPr>
              <a:t>, even </a:t>
            </a:r>
            <a:r>
              <a:rPr lang="en-US" sz="4400" dirty="0">
                <a:latin typeface="Calibri"/>
                <a:cs typeface="Calibri"/>
              </a:rPr>
              <a:t>as a child, for His pure soul constantly to be in contact with </a:t>
            </a:r>
            <a:r>
              <a:rPr lang="en-US" sz="4400" dirty="0" smtClean="0">
                <a:latin typeface="Calibri"/>
                <a:cs typeface="Calibri"/>
              </a:rPr>
              <a:t>sin. It </a:t>
            </a:r>
            <a:r>
              <a:rPr lang="en-US" sz="4400" dirty="0">
                <a:latin typeface="Calibri"/>
                <a:cs typeface="Calibri"/>
              </a:rPr>
              <a:t>must have been exceedingly </a:t>
            </a:r>
            <a:r>
              <a:rPr lang="en-US" sz="4400" u="sng" dirty="0">
                <a:latin typeface="Calibri"/>
                <a:cs typeface="Calibri"/>
              </a:rPr>
              <a:t>painful</a:t>
            </a:r>
            <a:r>
              <a:rPr lang="en-US" sz="4400" dirty="0">
                <a:latin typeface="Calibri"/>
                <a:cs typeface="Calibri"/>
              </a:rPr>
              <a:t> for Him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59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3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•22.3Q-Preview.potx</Template>
  <TotalTime>10716</TotalTime>
  <Words>3378</Words>
  <Application>Microsoft Macintosh PowerPoint</Application>
  <PresentationFormat>On-screen Show (4:3)</PresentationFormat>
  <Paragraphs>184</Paragraphs>
  <Slides>26</Slides>
  <Notes>26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•22.3Q-Preview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401</cp:revision>
  <dcterms:created xsi:type="dcterms:W3CDTF">2021-07-03T11:23:54Z</dcterms:created>
  <dcterms:modified xsi:type="dcterms:W3CDTF">2022-09-19T02:09:08Z</dcterms:modified>
</cp:coreProperties>
</file>