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446" r:id="rId3"/>
    <p:sldId id="357" r:id="rId4"/>
    <p:sldId id="425" r:id="rId5"/>
    <p:sldId id="424" r:id="rId6"/>
    <p:sldId id="438" r:id="rId7"/>
    <p:sldId id="265" r:id="rId8"/>
    <p:sldId id="268" r:id="rId9"/>
    <p:sldId id="272" r:id="rId10"/>
    <p:sldId id="439" r:id="rId11"/>
    <p:sldId id="440" r:id="rId12"/>
    <p:sldId id="441" r:id="rId13"/>
    <p:sldId id="442" r:id="rId14"/>
    <p:sldId id="443" r:id="rId15"/>
    <p:sldId id="390" r:id="rId16"/>
    <p:sldId id="394" r:id="rId17"/>
    <p:sldId id="445" r:id="rId18"/>
    <p:sldId id="44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6" autoAdjust="0"/>
    <p:restoredTop sz="62722" autoAdjust="0"/>
  </p:normalViewPr>
  <p:slideViewPr>
    <p:cSldViewPr>
      <p:cViewPr varScale="1">
        <p:scale>
          <a:sx n="49" d="100"/>
          <a:sy n="49" d="100"/>
        </p:scale>
        <p:origin x="-17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Kamangha-mangha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talaga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kilos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SSL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ppt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last lesson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Genesis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karaniwang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lesson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susunod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quarter.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ring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Tumanggap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impresyon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Teacher’s Preview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powerpoint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ipopost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FB account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tuwing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Kapapasimula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nag-message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sis. Sarah Anne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aanyayang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pangunahan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preview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impresyong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tugunan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Meron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konting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trivia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lesson. Nang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nilalaman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nag-click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“crucible.”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dating lesson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ah.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Yaka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nag-research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salamat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google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At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nasumpungan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1" i="1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23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u="sng" dirty="0" smtClean="0">
                <a:latin typeface="Arial" charset="0"/>
                <a:ea typeface="ＭＳ Ｐゴシック" charset="0"/>
                <a:cs typeface="ＭＳ Ｐゴシック" charset="0"/>
              </a:rPr>
              <a:t>Tal. 2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inahihiga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luntiang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pastulan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inaakay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tabi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tubig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pahingahan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u="sng" dirty="0" smtClean="0">
                <a:latin typeface="Arial" charset="0"/>
                <a:ea typeface="ＭＳ Ｐゴシック" charset="0"/>
                <a:cs typeface="ＭＳ Ｐゴシック" charset="0"/>
              </a:rPr>
              <a:t>Tal. 3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Pinanunumbalik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Inaakay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landas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katuwiran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u="sng" dirty="0" smtClean="0">
                <a:latin typeface="Arial" charset="0"/>
                <a:ea typeface="ＭＳ Ｐゴシック" charset="0"/>
                <a:cs typeface="ＭＳ Ｐゴシック" charset="0"/>
              </a:rPr>
              <a:t>Tal. 4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asama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amalo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umaaliw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u="sng" dirty="0" smtClean="0">
                <a:latin typeface="Arial" charset="0"/>
                <a:ea typeface="ＭＳ Ｐゴシック" charset="0"/>
                <a:cs typeface="ＭＳ Ｐゴシック" charset="0"/>
              </a:rPr>
              <a:t>Tal. 5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Naghahanda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hapag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binuhusan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u="sng" dirty="0" smtClean="0">
                <a:latin typeface="Arial" charset="0"/>
                <a:ea typeface="ＭＳ Ｐゴシック" charset="0"/>
                <a:cs typeface="ＭＳ Ｐゴシック" charset="0"/>
              </a:rPr>
              <a:t>Tal. 6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abutihan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kaawaan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susunod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maninirahan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magpakailanman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 Lugar </a:t>
            </a:r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Paglalakbay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. Tal. 3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landas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katuwiran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tinatawag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landas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katuwiran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” o “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landas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”? May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apat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pupuntahan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tahanan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pananatilihin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pakikipagsundo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Persona—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Pangatlo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Sasanayin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Pang-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apat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bibigyan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saksi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naluluwalhati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Pangininoon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: Di-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inaasahang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Paglihis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Libis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4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tupa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nasumpungan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libis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lilim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isipin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pagka-akay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Kinailangan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bagtasin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kadiliman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matutunang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matakot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napunta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tupa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libis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Naligaw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dinala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roon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Isasapanganib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posibilidad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b="0" u="none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Napalibutang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Lamesa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Tal. 5.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Nagpapakita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David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kawili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-wiling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paraan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pakikitungo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Nagkukubli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presensya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pagtingin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halip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At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naroroon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naghahanda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piging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mananakaw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inilaan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pokus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Panginoong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1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u="none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Lugar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Tal. 6.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Kabutihan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at 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Gaanuman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kalalim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libis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gaanong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walang-lubay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kaaway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kabutihan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walang-maliw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pag-ibg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katiyakan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gabay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wakas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paglalakbay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dirty="0" err="1" smtClean="0">
                <a:latin typeface="Arial" charset="0"/>
                <a:ea typeface="ＭＳ Ｐゴシック" charset="0"/>
                <a:cs typeface="ＭＳ Ｐゴシック" charset="0"/>
              </a:rPr>
              <a:t>mapagaalinlanganan</a:t>
            </a:r>
            <a:r>
              <a:rPr lang="en-US" b="0" u="none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Kung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pinalakas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Kalbaryo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din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u="none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maaliw</a:t>
            </a:r>
            <a:r>
              <a:rPr lang="en-US" b="0" u="none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u="none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Gaya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kaugaliang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hinahati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narito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posibilidad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Gabay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Paglalakbay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23:1. 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Sa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landas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23: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3. 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2)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Inaasahang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Paglihis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23:4. 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lamesa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23: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5.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Tiyak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Kabutihan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23:6.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Napansin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nyo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marahil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teacher’s preview ay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tinalakay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araw-araw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Hueves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Sabbath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introduction at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conclusion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Tinignan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daloy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araw-araw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umpisa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matapos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maunawaan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tinutumbok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klase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maiiba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Hindi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araw-araw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pagtatalakay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kundi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nagbabangon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kaisipan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kabuuan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Narito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ilan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ibangon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Madaling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opinyon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layunin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tumatanda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mas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kumplikado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kadalasang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Siyempre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nagbabago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sz="1200" spc="-50" dirty="0" smtClean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tupa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nasumpungan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libis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lilim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isipin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pagka-akay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Kinailangan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bagtasin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kadiliman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matutunang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matakot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Anumang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negatibo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mararanasan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habang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naglalakbay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libis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lilim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pagmulan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takot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patuloy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nakatinging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paitaas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kahirapan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manghihina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agad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iniaaabot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tulungan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simpleng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bayaan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pangunahan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nagtitiwala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any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.”—</a:t>
            </a:r>
            <a:r>
              <a:rPr lang="en-US" sz="1200" i="1" cap="small" spc="-50" dirty="0" smtClean="0">
                <a:latin typeface="Arial"/>
                <a:cs typeface="Arial"/>
              </a:rPr>
              <a:t>Messages to Young People  </a:t>
            </a:r>
            <a:r>
              <a:rPr lang="en-US" sz="1200" spc="-50" dirty="0" smtClean="0">
                <a:latin typeface="Arial"/>
                <a:cs typeface="Arial"/>
              </a:rPr>
              <a:t>63</a:t>
            </a:r>
            <a:r>
              <a:rPr lang="en-US" sz="1200" spc="0" dirty="0" smtClean="0">
                <a:latin typeface="Arial"/>
                <a:ea typeface="ＭＳ Ｐゴシック" charset="0"/>
                <a:cs typeface="Arial"/>
              </a:rPr>
              <a:t>.</a:t>
            </a:r>
            <a:endParaRPr lang="en-US" sz="1200" spc="-50" dirty="0" smtClean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SS lesson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Last quarter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2007, halos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two years after my retirement. Kaya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meron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powerpoint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Pero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seguro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naitago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nandun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file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compact disk. Same content titles and author. Yung overall title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dirty="0" smtClean="0">
                <a:latin typeface="Arial" charset="0"/>
                <a:ea typeface="ＭＳ Ｐゴシック" charset="0"/>
                <a:cs typeface="ＭＳ Ｐゴシック" charset="0"/>
              </a:rPr>
              <a:t>crucible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ay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isinalin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UP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Diksiyonaryong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Filipino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Krisol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Narinig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nyo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ngayon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lang. Sa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Gabby’s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Practical Dictionary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“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tunawan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bakal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(melting-pot). As for synonyms: trial, tribulation, test, ordeal. I selected “ordeal” because this covers “trial, tribulation, test.” “Ordeal” is translated as “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So, “In the Crucible With Christ” could be translated as “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Cristo”  o, “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Nagdurusang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Cristo” Suffering together with Christ.</a:t>
            </a:r>
            <a:endParaRPr lang="en-US" b="1" i="1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108000" algn="l">
              <a:lnSpc>
                <a:spcPct val="90000"/>
              </a:lnSpc>
              <a:tabLst>
                <a:tab pos="5372100" algn="l"/>
              </a:tabLst>
            </a:pP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Bigyan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muna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matuling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overview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buong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pamagat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General Introduction ay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Naipakong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Cristo.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Narito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pinakasummary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nagdurusang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pagpapahayag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mahinang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pagkaunawa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kirot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pinakasimula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dulot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.”—</a:t>
            </a:r>
            <a:r>
              <a:rPr lang="en-US" sz="1200" i="1" cap="small" spc="50" dirty="0" smtClean="0">
                <a:latin typeface="Arial"/>
                <a:cs typeface="Arial"/>
              </a:rPr>
              <a:t>Education</a:t>
            </a:r>
            <a:r>
              <a:rPr lang="en-US" sz="1200" spc="50" dirty="0" smtClean="0">
                <a:latin typeface="Arial"/>
                <a:cs typeface="Arial"/>
              </a:rPr>
              <a:t> 263</a:t>
            </a:r>
            <a:r>
              <a:rPr lang="en-US" sz="1200" spc="50" dirty="0" smtClean="0">
                <a:latin typeface="Arial"/>
                <a:cs typeface="Arial"/>
              </a:rPr>
              <a:t>. </a:t>
            </a:r>
            <a:r>
              <a:rPr lang="en-US" sz="1200" b="1" i="1" spc="0" dirty="0" err="1" smtClean="0">
                <a:latin typeface="Arial"/>
                <a:cs typeface="Arial"/>
              </a:rPr>
              <a:t>Anumang</a:t>
            </a:r>
            <a:r>
              <a:rPr lang="en-US" sz="1200" b="1" i="1" spc="0" dirty="0" smtClean="0">
                <a:latin typeface="Arial"/>
                <a:cs typeface="Arial"/>
              </a:rPr>
              <a:t> </a:t>
            </a:r>
            <a:r>
              <a:rPr lang="en-US" sz="1200" b="1" i="1" spc="0" dirty="0" err="1" smtClean="0">
                <a:latin typeface="Arial"/>
                <a:cs typeface="Arial"/>
              </a:rPr>
              <a:t>pagdurusang</a:t>
            </a:r>
            <a:r>
              <a:rPr lang="en-US" sz="1200" b="1" i="1" spc="0" dirty="0" smtClean="0">
                <a:latin typeface="Arial"/>
                <a:cs typeface="Arial"/>
              </a:rPr>
              <a:t> </a:t>
            </a:r>
            <a:r>
              <a:rPr lang="en-US" sz="1200" b="1" i="1" spc="0" dirty="0" err="1" smtClean="0">
                <a:latin typeface="Arial"/>
                <a:cs typeface="Arial"/>
              </a:rPr>
              <a:t>ating</a:t>
            </a:r>
            <a:r>
              <a:rPr lang="en-US" sz="1200" b="1" i="1" spc="0" dirty="0" smtClean="0">
                <a:latin typeface="Arial"/>
                <a:cs typeface="Arial"/>
              </a:rPr>
              <a:t> </a:t>
            </a:r>
            <a:r>
              <a:rPr lang="en-US" sz="1200" b="1" i="1" spc="0" dirty="0" err="1" smtClean="0">
                <a:latin typeface="Arial"/>
                <a:cs typeface="Arial"/>
              </a:rPr>
              <a:t>nararanasan</a:t>
            </a:r>
            <a:r>
              <a:rPr lang="en-US" sz="1200" b="1" i="1" spc="0" dirty="0" smtClean="0">
                <a:latin typeface="Arial"/>
                <a:cs typeface="Arial"/>
              </a:rPr>
              <a:t>, </a:t>
            </a:r>
            <a:r>
              <a:rPr lang="en-US" sz="1200" b="1" i="1" spc="0" dirty="0" err="1" smtClean="0">
                <a:latin typeface="Arial"/>
                <a:cs typeface="Arial"/>
              </a:rPr>
              <a:t>kasama</a:t>
            </a:r>
            <a:r>
              <a:rPr lang="en-US" sz="1200" b="1" i="1" spc="0" dirty="0" smtClean="0">
                <a:latin typeface="Arial"/>
                <a:cs typeface="Arial"/>
              </a:rPr>
              <a:t> </a:t>
            </a:r>
            <a:r>
              <a:rPr lang="en-US" sz="1200" b="1" i="1" spc="0" dirty="0" err="1" smtClean="0">
                <a:latin typeface="Arial"/>
                <a:cs typeface="Arial"/>
              </a:rPr>
              <a:t>natin</a:t>
            </a:r>
            <a:r>
              <a:rPr lang="en-US" sz="1200" b="1" i="1" spc="0" baseline="0" dirty="0" smtClean="0">
                <a:latin typeface="Arial"/>
                <a:cs typeface="Arial"/>
              </a:rPr>
              <a:t>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si</a:t>
            </a:r>
            <a:r>
              <a:rPr lang="en-US" sz="1200" b="1" i="1" spc="0" baseline="0" dirty="0" smtClean="0">
                <a:latin typeface="Arial"/>
                <a:cs typeface="Arial"/>
              </a:rPr>
              <a:t> Cristo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na</a:t>
            </a:r>
            <a:r>
              <a:rPr lang="en-US" sz="1200" b="1" i="1" spc="0" baseline="0" dirty="0" smtClean="0">
                <a:latin typeface="Arial"/>
                <a:cs typeface="Arial"/>
              </a:rPr>
              <a:t>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nagdusa</a:t>
            </a:r>
            <a:r>
              <a:rPr lang="en-US" sz="1200" b="1" i="1" spc="0" baseline="0" dirty="0" smtClean="0">
                <a:latin typeface="Arial"/>
                <a:cs typeface="Arial"/>
              </a:rPr>
              <a:t>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para</a:t>
            </a:r>
            <a:r>
              <a:rPr lang="en-US" sz="1200" b="1" i="1" spc="0" baseline="0" dirty="0" smtClean="0">
                <a:latin typeface="Arial"/>
                <a:cs typeface="Arial"/>
              </a:rPr>
              <a:t>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sa</a:t>
            </a:r>
            <a:r>
              <a:rPr lang="en-US" sz="1200" b="1" i="1" spc="0" baseline="0" dirty="0" smtClean="0">
                <a:latin typeface="Arial"/>
                <a:cs typeface="Arial"/>
              </a:rPr>
              <a:t>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atin</a:t>
            </a:r>
            <a:r>
              <a:rPr lang="en-US" sz="1200" b="1" i="1" spc="0" baseline="0" dirty="0" smtClean="0">
                <a:latin typeface="Arial"/>
                <a:cs typeface="Arial"/>
              </a:rPr>
              <a:t>,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Siya</a:t>
            </a:r>
            <a:r>
              <a:rPr lang="en-US" sz="1200" b="1" i="1" spc="0" baseline="0" dirty="0" smtClean="0">
                <a:latin typeface="Arial"/>
                <a:cs typeface="Arial"/>
              </a:rPr>
              <a:t>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na</a:t>
            </a:r>
            <a:r>
              <a:rPr lang="en-US" sz="1200" b="1" i="1" spc="0" baseline="0" dirty="0" smtClean="0">
                <a:latin typeface="Arial"/>
                <a:cs typeface="Arial"/>
              </a:rPr>
              <a:t>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dahil</a:t>
            </a:r>
            <a:r>
              <a:rPr lang="en-US" sz="1200" b="1" i="1" spc="0" baseline="0" dirty="0" smtClean="0">
                <a:latin typeface="Arial"/>
                <a:cs typeface="Arial"/>
              </a:rPr>
              <a:t>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dito’y</a:t>
            </a:r>
            <a:r>
              <a:rPr lang="en-US" sz="1200" b="1" i="1" spc="0" baseline="0" dirty="0" smtClean="0">
                <a:latin typeface="Arial"/>
                <a:cs typeface="Arial"/>
              </a:rPr>
              <a:t>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nauunawaan</a:t>
            </a:r>
            <a:r>
              <a:rPr lang="en-US" sz="1200" b="1" i="1" spc="0" baseline="0" dirty="0" smtClean="0">
                <a:latin typeface="Arial"/>
                <a:cs typeface="Arial"/>
              </a:rPr>
              <a:t>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ang</a:t>
            </a:r>
            <a:r>
              <a:rPr lang="en-US" sz="1200" b="1" i="1" spc="0" baseline="0" dirty="0" smtClean="0">
                <a:latin typeface="Arial"/>
                <a:cs typeface="Arial"/>
              </a:rPr>
              <a:t>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ating</a:t>
            </a:r>
            <a:r>
              <a:rPr lang="en-US" sz="1200" b="1" i="1" spc="0" baseline="0" dirty="0" smtClean="0">
                <a:latin typeface="Arial"/>
                <a:cs typeface="Arial"/>
              </a:rPr>
              <a:t> </a:t>
            </a:r>
            <a:r>
              <a:rPr lang="en-US" sz="1200" b="1" i="1" spc="0" baseline="0" dirty="0" err="1" smtClean="0">
                <a:latin typeface="Arial"/>
                <a:cs typeface="Arial"/>
              </a:rPr>
              <a:t>pinagdaraanan</a:t>
            </a:r>
            <a:r>
              <a:rPr lang="en-US" sz="1200" b="1" i="1" spc="0" baseline="0" dirty="0" smtClean="0">
                <a:latin typeface="Arial"/>
                <a:cs typeface="Arial"/>
              </a:rPr>
              <a:t>.</a:t>
            </a:r>
            <a:endParaRPr lang="en-US" sz="1200" spc="0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napapaharap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pagtataksil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pagkabigo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pagkapahamak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pagmamalabis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tumitingin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hinaharap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naihahambing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likuran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Cristo)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nillaman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Kristo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kinikilala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23. 2.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Darating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kadahilanan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Satanas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Kasalanan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Pagdadalisay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Pruning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pagputol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pagpungos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3.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Hawla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karanasan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Israel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exodo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kilos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Israel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4.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Mukha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Panday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Pagbubuo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 5.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Matinding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Pagsasapanganib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kilos kina Abraham,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pag-aasawa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Hoseas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Job, Pablo. 6—12.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Kapangyarihang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magpasya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Papuri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Kababaang-loob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Pagpapasakop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13. Si Cristo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Pagdurusa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Magpapasimula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magtatapos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Cristo.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ay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Kinikilala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23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daw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naroroon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lilim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(ABTAG 2001).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madilim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kamatayan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(MBB).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Sinabi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Jesus: “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Ako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Ibinibigay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mabuting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tupa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” (Juan 10:11). Sa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tupa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nakataya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lagi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Nakapaloob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pang-</a:t>
            </a:r>
            <a:r>
              <a:rPr lang="en-US" b="0" i="0" dirty="0" err="1" smtClean="0">
                <a:latin typeface="Arial" charset="0"/>
                <a:ea typeface="ＭＳ Ｐゴシック" charset="0"/>
                <a:cs typeface="ＭＳ Ｐゴシック" charset="0"/>
              </a:rPr>
              <a:t>apat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tanong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talakayan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Isipin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oras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Cristo,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pumapasok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crusible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Cristo?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Golgota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Madaling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koneksyon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leksiyon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hanggang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sinundan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23.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Tingnan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highlights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bawat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1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Gabay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Paglalakabay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1.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Narito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Biblia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0" u="sng" dirty="0" smtClean="0">
                <a:latin typeface="Arial" charset="0"/>
                <a:ea typeface="ＭＳ Ｐゴシック" charset="0"/>
                <a:cs typeface="ＭＳ Ｐゴシック" charset="0"/>
              </a:rPr>
              <a:t>Isa. 40:11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Pakakainin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titipunin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bisig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dadalhin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kandungan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maingat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papatnubayan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u="sng" dirty="0" smtClean="0">
                <a:latin typeface="Arial" charset="0"/>
                <a:ea typeface="ＭＳ Ｐゴシック" charset="0"/>
                <a:cs typeface="ＭＳ Ｐゴシック" charset="0"/>
              </a:rPr>
              <a:t>Jer. 23:3, 4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Ibabalik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kulungan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sila'y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magiging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mabunga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darami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Ezek</a:t>
            </a:r>
            <a:r>
              <a:rPr lang="en-US" b="0" u="sng" dirty="0" smtClean="0">
                <a:latin typeface="Arial" charset="0"/>
                <a:ea typeface="ＭＳ Ｐゴシック" charset="0"/>
                <a:cs typeface="ＭＳ Ｐゴシック" charset="0"/>
              </a:rPr>
              <a:t> 34:12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Hahanapin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ililigtas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u="sng" dirty="0" smtClean="0">
                <a:latin typeface="Arial" charset="0"/>
                <a:ea typeface="ＭＳ Ｐゴシック" charset="0"/>
                <a:cs typeface="ＭＳ Ｐゴシック" charset="0"/>
              </a:rPr>
              <a:t>Juan 10:14-16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Binibigay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aking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tupa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u="sng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b="0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Ped</a:t>
            </a:r>
            <a:r>
              <a:rPr lang="en-US" b="0" u="sng" dirty="0" smtClean="0">
                <a:latin typeface="Arial" charset="0"/>
                <a:ea typeface="ＭＳ Ｐゴシック" charset="0"/>
                <a:cs typeface="ＭＳ Ｐゴシック" charset="0"/>
              </a:rPr>
              <a:t>. 2:25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Tagapag-alaga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kaluluwa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naman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sinasabi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23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Pastol</a:t>
            </a:r>
            <a:r>
              <a:rPr lang="en-US" b="1" i="1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b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 A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2"/>
            <a:ext cx="810893" cy="1104862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2068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342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Jul • Aug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Sep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9" name="Picture 8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ln>
                <a:solidFill>
                  <a:schemeClr val="tx1"/>
                </a:solidFill>
              </a:ln>
              <a:solidFill>
                <a:srgbClr val="C80000"/>
              </a:solidFill>
              <a:effectLst>
                <a:glow rad="38100">
                  <a:schemeClr val="tx1">
                    <a:alpha val="2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14341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About the Shepherd 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In Psalm 23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9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4400" u="sng" dirty="0" smtClean="0">
                <a:latin typeface="Calibri"/>
                <a:cs typeface="Calibri"/>
              </a:rPr>
              <a:t>V. 2</a:t>
            </a:r>
            <a:r>
              <a:rPr lang="hu-HU" sz="4400" dirty="0" smtClean="0">
                <a:latin typeface="Calibri"/>
                <a:cs typeface="Calibri"/>
              </a:rPr>
              <a:t>. </a:t>
            </a:r>
            <a:r>
              <a:rPr lang="hu-HU" sz="4400" dirty="0">
                <a:latin typeface="Calibri"/>
                <a:cs typeface="Calibri"/>
              </a:rPr>
              <a:t>L</a:t>
            </a:r>
            <a:r>
              <a:rPr lang="hu-HU" sz="4400" dirty="0" smtClean="0">
                <a:latin typeface="Calibri"/>
                <a:cs typeface="Calibri"/>
              </a:rPr>
              <a:t>et them </a:t>
            </a:r>
            <a:r>
              <a:rPr lang="en-US" sz="4400" dirty="0">
                <a:latin typeface="Calibri"/>
                <a:cs typeface="Calibri"/>
              </a:rPr>
              <a:t>l</a:t>
            </a:r>
            <a:r>
              <a:rPr lang="en-US" sz="4400" dirty="0" smtClean="0">
                <a:latin typeface="Calibri"/>
                <a:cs typeface="Calibri"/>
              </a:rPr>
              <a:t>ie </a:t>
            </a:r>
            <a:r>
              <a:rPr lang="en-US" sz="4400" dirty="0">
                <a:latin typeface="Calibri"/>
                <a:cs typeface="Calibri"/>
              </a:rPr>
              <a:t>down in </a:t>
            </a:r>
            <a:r>
              <a:rPr lang="en-US" sz="4400" dirty="0" smtClean="0">
                <a:latin typeface="Calibri"/>
                <a:cs typeface="Calibri"/>
              </a:rPr>
              <a:t>green </a:t>
            </a:r>
            <a:r>
              <a:rPr lang="en-US" sz="4400" dirty="0">
                <a:latin typeface="Calibri"/>
                <a:cs typeface="Calibri"/>
              </a:rPr>
              <a:t>pastures</a:t>
            </a:r>
            <a:r>
              <a:rPr lang="en-US" sz="4400" dirty="0" smtClean="0">
                <a:latin typeface="Calibri"/>
                <a:cs typeface="Calibri"/>
              </a:rPr>
              <a:t>;  leads beside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still </a:t>
            </a:r>
            <a:r>
              <a:rPr lang="en-US" sz="4400" dirty="0">
                <a:latin typeface="Calibri"/>
                <a:cs typeface="Calibri"/>
              </a:rPr>
              <a:t>waters.</a:t>
            </a:r>
            <a:endParaRPr lang="hu-HU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4400" u="sng" dirty="0" smtClean="0">
                <a:latin typeface="Calibri"/>
                <a:cs typeface="Calibri"/>
              </a:rPr>
              <a:t>V. 3</a:t>
            </a:r>
            <a:r>
              <a:rPr lang="hu-HU" sz="4400" dirty="0" smtClean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Restores </a:t>
            </a:r>
            <a:r>
              <a:rPr lang="en-US" sz="4400" dirty="0">
                <a:latin typeface="Calibri"/>
                <a:cs typeface="Calibri"/>
              </a:rPr>
              <a:t>soul</a:t>
            </a:r>
            <a:r>
              <a:rPr lang="en-US" sz="4400" dirty="0" smtClean="0">
                <a:latin typeface="Calibri"/>
                <a:cs typeface="Calibri"/>
              </a:rPr>
              <a:t>; leads </a:t>
            </a:r>
            <a:r>
              <a:rPr lang="en-US" sz="4400" dirty="0">
                <a:latin typeface="Calibri"/>
                <a:cs typeface="Calibri"/>
              </a:rPr>
              <a:t>in the paths of righteousness.</a:t>
            </a:r>
            <a:endParaRPr lang="hu-HU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4400" u="sng" dirty="0" smtClean="0">
                <a:latin typeface="Calibri"/>
                <a:cs typeface="Calibri"/>
              </a:rPr>
              <a:t>V. 4</a:t>
            </a:r>
            <a:r>
              <a:rPr lang="hu-HU" sz="4400" dirty="0" smtClean="0">
                <a:latin typeface="Calibri"/>
                <a:cs typeface="Calibri"/>
              </a:rPr>
              <a:t>. </a:t>
            </a:r>
            <a:r>
              <a:rPr lang="en-US" sz="4400" spc="-100" dirty="0" smtClean="0">
                <a:latin typeface="Calibri"/>
                <a:cs typeface="Calibri"/>
              </a:rPr>
              <a:t>With </a:t>
            </a:r>
            <a:r>
              <a:rPr lang="en-US" sz="4400" spc="-100" dirty="0">
                <a:latin typeface="Calibri"/>
                <a:cs typeface="Calibri"/>
              </a:rPr>
              <a:t>me</a:t>
            </a:r>
            <a:r>
              <a:rPr lang="en-US" sz="4400" spc="-100" dirty="0" smtClean="0">
                <a:latin typeface="Calibri"/>
                <a:cs typeface="Calibri"/>
              </a:rPr>
              <a:t>; rod and staff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comforts. </a:t>
            </a: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4400" u="sng" dirty="0" smtClean="0">
                <a:latin typeface="Calibri"/>
                <a:cs typeface="Calibri"/>
              </a:rPr>
              <a:t>V. 5</a:t>
            </a:r>
            <a:r>
              <a:rPr lang="hu-HU" sz="4400" dirty="0" smtClean="0">
                <a:latin typeface="Calibri"/>
                <a:cs typeface="Calibri"/>
              </a:rPr>
              <a:t>. </a:t>
            </a:r>
            <a:r>
              <a:rPr lang="en-US" sz="4400" spc="-100" dirty="0" smtClean="0">
                <a:latin typeface="Calibri"/>
                <a:cs typeface="Calibri"/>
              </a:rPr>
              <a:t>Prepare </a:t>
            </a:r>
            <a:r>
              <a:rPr lang="en-US" sz="4400" spc="-100" dirty="0">
                <a:latin typeface="Calibri"/>
                <a:cs typeface="Calibri"/>
              </a:rPr>
              <a:t>a </a:t>
            </a:r>
            <a:r>
              <a:rPr lang="en-US" sz="4400" spc="-100" dirty="0" smtClean="0">
                <a:latin typeface="Calibri"/>
                <a:cs typeface="Calibri"/>
              </a:rPr>
              <a:t>table; anoint with </a:t>
            </a:r>
            <a:r>
              <a:rPr lang="en-US" sz="4400" spc="-100" dirty="0">
                <a:latin typeface="Calibri"/>
                <a:cs typeface="Calibri"/>
              </a:rPr>
              <a:t>oil.</a:t>
            </a:r>
            <a:endParaRPr lang="hu-HU" sz="4400" spc="-1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4400" u="sng" dirty="0" smtClean="0">
                <a:latin typeface="Calibri"/>
                <a:cs typeface="Calibri"/>
              </a:rPr>
              <a:t>V. 6</a:t>
            </a:r>
            <a:r>
              <a:rPr lang="hu-HU" sz="4400" dirty="0" smtClean="0">
                <a:latin typeface="Calibri"/>
                <a:cs typeface="Calibri"/>
              </a:rPr>
              <a:t>. G</a:t>
            </a:r>
            <a:r>
              <a:rPr lang="en-US" sz="4400" dirty="0" err="1" smtClean="0">
                <a:latin typeface="Calibri"/>
                <a:cs typeface="Calibri"/>
              </a:rPr>
              <a:t>oodness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and mercy </a:t>
            </a:r>
            <a:r>
              <a:rPr lang="en-US" sz="4400" dirty="0" smtClean="0">
                <a:latin typeface="Calibri"/>
                <a:cs typeface="Calibri"/>
              </a:rPr>
              <a:t>follow; </a:t>
            </a:r>
            <a:r>
              <a:rPr lang="en-US" sz="4400" dirty="0" smtClean="0">
                <a:latin typeface="Calibri"/>
                <a:cs typeface="Calibri"/>
              </a:rPr>
              <a:t>dwell </a:t>
            </a:r>
            <a:r>
              <a:rPr lang="en-US" sz="4400" dirty="0">
                <a:latin typeface="Calibri"/>
                <a:cs typeface="Calibri"/>
              </a:rPr>
              <a:t>in the house of the </a:t>
            </a:r>
            <a:r>
              <a:rPr lang="en-US" sz="4400" dirty="0" smtClean="0">
                <a:latin typeface="Calibri"/>
                <a:cs typeface="Calibri"/>
              </a:rPr>
              <a:t>Lord forever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969200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: Locations on the Journey</a:t>
            </a: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“Paths of Righteousness” </a:t>
            </a:r>
            <a:r>
              <a:rPr lang="en-US" sz="3200" cap="small" spc="50" dirty="0" smtClean="0">
                <a:latin typeface="Cambria"/>
                <a:cs typeface="Cambria"/>
              </a:rPr>
              <a:t>(Ps. 23:3)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2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 smtClean="0">
                <a:latin typeface="Calibri"/>
                <a:cs typeface="Calibri"/>
              </a:rPr>
              <a:t>First</a:t>
            </a:r>
            <a:r>
              <a:rPr lang="en-US" sz="4400" dirty="0">
                <a:latin typeface="Calibri"/>
                <a:cs typeface="Calibri"/>
              </a:rPr>
              <a:t>, they </a:t>
            </a:r>
            <a:r>
              <a:rPr lang="en-US" sz="4400" dirty="0" smtClean="0">
                <a:latin typeface="Calibri"/>
                <a:cs typeface="Calibri"/>
              </a:rPr>
              <a:t>lead </a:t>
            </a:r>
            <a:r>
              <a:rPr lang="en-US" sz="4400" dirty="0">
                <a:latin typeface="Calibri"/>
                <a:cs typeface="Calibri"/>
              </a:rPr>
              <a:t>to the right </a:t>
            </a:r>
            <a:r>
              <a:rPr lang="en-US" sz="4400" dirty="0" smtClean="0">
                <a:latin typeface="Calibri"/>
                <a:cs typeface="Calibri"/>
              </a:rPr>
              <a:t>destination—the </a:t>
            </a:r>
            <a:r>
              <a:rPr lang="en-US" sz="4400" dirty="0">
                <a:latin typeface="Calibri"/>
                <a:cs typeface="Calibri"/>
              </a:rPr>
              <a:t>Shepherd’s home. </a:t>
            </a:r>
            <a:endParaRPr lang="en-US" sz="4400" dirty="0" smtClean="0">
              <a:latin typeface="Calibri"/>
              <a:cs typeface="Calibri"/>
            </a:endParaRPr>
          </a:p>
          <a:p>
            <a:pPr marL="252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 smtClean="0">
                <a:latin typeface="Calibri"/>
                <a:cs typeface="Calibri"/>
              </a:rPr>
              <a:t>Second</a:t>
            </a:r>
            <a:r>
              <a:rPr lang="en-US" sz="4400" dirty="0">
                <a:latin typeface="Calibri"/>
                <a:cs typeface="Calibri"/>
              </a:rPr>
              <a:t>, they </a:t>
            </a:r>
            <a:r>
              <a:rPr lang="en-US" sz="4400" dirty="0" smtClean="0">
                <a:latin typeface="Calibri"/>
                <a:cs typeface="Calibri"/>
              </a:rPr>
              <a:t>keep </a:t>
            </a:r>
            <a:r>
              <a:rPr lang="en-US" sz="4400" dirty="0">
                <a:latin typeface="Calibri"/>
                <a:cs typeface="Calibri"/>
              </a:rPr>
              <a:t>us in harmony </a:t>
            </a:r>
            <a:r>
              <a:rPr lang="en-US" sz="4400" dirty="0" smtClean="0">
                <a:latin typeface="Calibri"/>
                <a:cs typeface="Calibri"/>
              </a:rPr>
              <a:t> with </a:t>
            </a:r>
            <a:r>
              <a:rPr lang="en-US" sz="4400" dirty="0">
                <a:latin typeface="Calibri"/>
                <a:cs typeface="Calibri"/>
              </a:rPr>
              <a:t>the right Person—the </a:t>
            </a:r>
            <a:r>
              <a:rPr lang="en-US" sz="4400" dirty="0" smtClean="0">
                <a:latin typeface="Calibri"/>
                <a:cs typeface="Calibri"/>
              </a:rPr>
              <a:t>Shepherd.</a:t>
            </a:r>
          </a:p>
          <a:p>
            <a:pPr marL="252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 smtClean="0">
                <a:latin typeface="Calibri"/>
                <a:cs typeface="Calibri"/>
              </a:rPr>
              <a:t>Third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they </a:t>
            </a:r>
            <a:r>
              <a:rPr lang="en-US" sz="4400" dirty="0">
                <a:latin typeface="Calibri"/>
                <a:cs typeface="Calibri"/>
              </a:rPr>
              <a:t>train us to be the right people</a:t>
            </a:r>
            <a:r>
              <a:rPr lang="en-US" sz="4400" dirty="0" smtClean="0">
                <a:latin typeface="Calibri"/>
                <a:cs typeface="Calibri"/>
              </a:rPr>
              <a:t>—like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dirty="0" smtClean="0">
                <a:latin typeface="Calibri"/>
                <a:cs typeface="Calibri"/>
              </a:rPr>
              <a:t>Shepherd.</a:t>
            </a:r>
          </a:p>
          <a:p>
            <a:pPr marL="252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 smtClean="0">
                <a:latin typeface="Calibri"/>
                <a:cs typeface="Calibri"/>
              </a:rPr>
              <a:t>Fourth</a:t>
            </a:r>
            <a:r>
              <a:rPr lang="en-US" sz="4400" dirty="0">
                <a:latin typeface="Calibri"/>
                <a:cs typeface="Calibri"/>
              </a:rPr>
              <a:t>, they </a:t>
            </a:r>
            <a:r>
              <a:rPr lang="en-US" sz="4400" dirty="0" smtClean="0">
                <a:latin typeface="Calibri"/>
                <a:cs typeface="Calibri"/>
              </a:rPr>
              <a:t>give </a:t>
            </a:r>
            <a:r>
              <a:rPr lang="en-US" sz="4400" dirty="0">
                <a:latin typeface="Calibri"/>
                <a:cs typeface="Calibri"/>
              </a:rPr>
              <a:t>us the right </a:t>
            </a:r>
            <a:r>
              <a:rPr lang="en-US" sz="4400" dirty="0" smtClean="0">
                <a:latin typeface="Calibri"/>
                <a:cs typeface="Calibri"/>
              </a:rPr>
              <a:t>   witness—as </a:t>
            </a:r>
            <a:r>
              <a:rPr lang="en-US" sz="4400" dirty="0">
                <a:latin typeface="Calibri"/>
                <a:cs typeface="Calibri"/>
              </a:rPr>
              <a:t>we become the right people</a:t>
            </a:r>
            <a:r>
              <a:rPr lang="en-US" sz="4400" dirty="0" smtClean="0">
                <a:latin typeface="Calibri"/>
                <a:cs typeface="Calibri"/>
              </a:rPr>
              <a:t>, we give </a:t>
            </a:r>
            <a:r>
              <a:rPr lang="en-US" sz="4400" dirty="0">
                <a:latin typeface="Calibri"/>
                <a:cs typeface="Calibri"/>
              </a:rPr>
              <a:t>glory to the Lord. </a:t>
            </a:r>
          </a:p>
        </p:txBody>
      </p:sp>
    </p:spTree>
    <p:extLst>
      <p:ext uri="{BB962C8B-B14F-4D97-AF65-F5344CB8AC3E}">
        <p14:creationId xmlns:p14="http://schemas.microsoft.com/office/powerpoint/2010/main" val="407107995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: Unexpected Detour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The </a:t>
            </a:r>
            <a:r>
              <a:rPr lang="en-US" sz="3200" b="1" cap="small" spc="50" dirty="0" smtClean="0">
                <a:latin typeface="Cambria"/>
                <a:cs typeface="Cambria"/>
              </a:rPr>
              <a:t>Valley </a:t>
            </a:r>
            <a:r>
              <a:rPr lang="en-US" sz="3200" cap="small" spc="50" dirty="0" smtClean="0">
                <a:latin typeface="Cambria"/>
                <a:cs typeface="Cambria"/>
              </a:rPr>
              <a:t>(Ps. 23:4)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434772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A lamb who found himself in the </a:t>
            </a:r>
            <a:r>
              <a:rPr lang="en-US" sz="4400" dirty="0" smtClean="0">
                <a:latin typeface="Calibri"/>
                <a:cs typeface="Calibri"/>
              </a:rPr>
              <a:t>    valley </a:t>
            </a:r>
            <a:r>
              <a:rPr lang="en-US" sz="4400" dirty="0">
                <a:latin typeface="Calibri"/>
                <a:cs typeface="Calibri"/>
              </a:rPr>
              <a:t>of the shadow of </a:t>
            </a:r>
            <a:r>
              <a:rPr lang="en-US" sz="4400" dirty="0" smtClean="0">
                <a:latin typeface="Calibri"/>
                <a:cs typeface="Calibri"/>
              </a:rPr>
              <a:t>death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might </a:t>
            </a:r>
            <a:r>
              <a:rPr lang="en-US" sz="4400" dirty="0">
                <a:latin typeface="Calibri"/>
                <a:cs typeface="Calibri"/>
              </a:rPr>
              <a:t>conclude that he had </a:t>
            </a:r>
            <a:r>
              <a:rPr lang="en-US" sz="4400" dirty="0" smtClean="0">
                <a:latin typeface="Calibri"/>
                <a:cs typeface="Calibri"/>
              </a:rPr>
              <a:t>been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700" dirty="0" smtClean="0">
                <a:latin typeface="Calibri"/>
                <a:cs typeface="Calibri"/>
              </a:rPr>
              <a:t>falsely led</a:t>
            </a:r>
            <a:r>
              <a:rPr lang="en-US" sz="4400" spc="-15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was needful for him to traverse </a:t>
            </a:r>
            <a:r>
              <a:rPr lang="en-US" sz="4400" dirty="0" smtClean="0">
                <a:latin typeface="Calibri"/>
                <a:cs typeface="Calibri"/>
              </a:rPr>
              <a:t>   that </a:t>
            </a:r>
            <a:r>
              <a:rPr lang="en-US" sz="4400" dirty="0">
                <a:latin typeface="Calibri"/>
                <a:cs typeface="Calibri"/>
              </a:rPr>
              <a:t>darkness in order to learn not to fear. The shepherd is still with him.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—</a:t>
            </a:r>
            <a:r>
              <a:rPr lang="en-US" sz="4400" dirty="0">
                <a:latin typeface="Calibri"/>
                <a:cs typeface="Calibri"/>
              </a:rPr>
              <a:t>Elisabeth Elliot </a:t>
            </a: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i="1" cap="small" dirty="0" smtClean="0">
                <a:latin typeface="Calibri"/>
                <a:cs typeface="Calibri"/>
              </a:rPr>
              <a:t>Quest </a:t>
            </a:r>
            <a:r>
              <a:rPr lang="en-US" sz="4400" i="1" cap="small" dirty="0">
                <a:latin typeface="Calibri"/>
                <a:cs typeface="Calibri"/>
              </a:rPr>
              <a:t>for </a:t>
            </a:r>
            <a:r>
              <a:rPr lang="en-US" sz="4400" i="1" cap="small" dirty="0" smtClean="0">
                <a:latin typeface="Calibri"/>
                <a:cs typeface="Calibri"/>
              </a:rPr>
              <a:t>Love.</a:t>
            </a:r>
            <a:endParaRPr lang="en-US" sz="4400" i="1" cap="small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852464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Wednesday: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Unexpected Detour 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The Surrounded </a:t>
            </a:r>
            <a:r>
              <a:rPr lang="en-US" sz="3200" b="1" cap="small" spc="50" dirty="0" smtClean="0">
                <a:latin typeface="Cambria"/>
                <a:cs typeface="Cambria"/>
              </a:rPr>
              <a:t>Table </a:t>
            </a:r>
            <a:r>
              <a:rPr lang="en-US" sz="3200" cap="small" spc="50" dirty="0" smtClean="0">
                <a:latin typeface="Cambria"/>
                <a:cs typeface="Cambria"/>
              </a:rPr>
              <a:t>(Ps. 23:5)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David </a:t>
            </a:r>
            <a:r>
              <a:rPr lang="en-US" sz="4400" dirty="0">
                <a:latin typeface="Calibri"/>
                <a:cs typeface="Calibri"/>
              </a:rPr>
              <a:t>shows </a:t>
            </a:r>
            <a:r>
              <a:rPr lang="en-US" sz="4400" dirty="0" smtClean="0">
                <a:latin typeface="Calibri"/>
                <a:cs typeface="Calibri"/>
              </a:rPr>
              <a:t>an </a:t>
            </a:r>
            <a:r>
              <a:rPr lang="en-US" sz="4400" dirty="0">
                <a:latin typeface="Calibri"/>
                <a:cs typeface="Calibri"/>
              </a:rPr>
              <a:t>interesting way </a:t>
            </a:r>
            <a:r>
              <a:rPr lang="en-US" sz="4400" dirty="0" smtClean="0">
                <a:latin typeface="Calibri"/>
                <a:cs typeface="Calibri"/>
              </a:rPr>
              <a:t>                of </a:t>
            </a:r>
            <a:r>
              <a:rPr lang="en-US" sz="4400" dirty="0">
                <a:latin typeface="Calibri"/>
                <a:cs typeface="Calibri"/>
              </a:rPr>
              <a:t>dealing with </a:t>
            </a:r>
            <a:r>
              <a:rPr lang="en-US" sz="4400" dirty="0" smtClean="0">
                <a:latin typeface="Calibri"/>
                <a:cs typeface="Calibri"/>
              </a:rPr>
              <a:t>enemies.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He </a:t>
            </a:r>
            <a:r>
              <a:rPr lang="en-US" sz="4400" dirty="0">
                <a:latin typeface="Calibri"/>
                <a:cs typeface="Calibri"/>
              </a:rPr>
              <a:t>obscures their presence by </a:t>
            </a:r>
            <a:r>
              <a:rPr lang="en-US" sz="4400" dirty="0" smtClean="0">
                <a:latin typeface="Calibri"/>
                <a:cs typeface="Calibri"/>
              </a:rPr>
              <a:t>   looking </a:t>
            </a:r>
            <a:r>
              <a:rPr lang="en-US" sz="4400" dirty="0">
                <a:latin typeface="Calibri"/>
                <a:cs typeface="Calibri"/>
              </a:rPr>
              <a:t>instead at what God </a:t>
            </a:r>
            <a:r>
              <a:rPr lang="en-US" sz="4400" dirty="0" smtClean="0">
                <a:latin typeface="Calibri"/>
                <a:cs typeface="Calibri"/>
              </a:rPr>
              <a:t>                  is </a:t>
            </a:r>
            <a:r>
              <a:rPr lang="en-US" sz="4400" dirty="0">
                <a:latin typeface="Calibri"/>
                <a:cs typeface="Calibri"/>
              </a:rPr>
              <a:t>doing in his </a:t>
            </a:r>
            <a:r>
              <a:rPr lang="en-US" sz="4400" dirty="0" smtClean="0">
                <a:latin typeface="Calibri"/>
                <a:cs typeface="Calibri"/>
              </a:rPr>
              <a:t>behalf. And </a:t>
            </a:r>
            <a:r>
              <a:rPr lang="en-US" sz="4400" dirty="0">
                <a:latin typeface="Calibri"/>
                <a:cs typeface="Calibri"/>
              </a:rPr>
              <a:t>God is </a:t>
            </a:r>
            <a:r>
              <a:rPr lang="en-US" sz="4400" dirty="0" smtClean="0">
                <a:latin typeface="Calibri"/>
                <a:cs typeface="Calibri"/>
              </a:rPr>
              <a:t>   there </a:t>
            </a:r>
            <a:r>
              <a:rPr lang="en-US" sz="4400" dirty="0">
                <a:latin typeface="Calibri"/>
                <a:cs typeface="Calibri"/>
              </a:rPr>
              <a:t>preparing a </a:t>
            </a:r>
            <a:r>
              <a:rPr lang="en-US" sz="4400" dirty="0" smtClean="0">
                <a:latin typeface="Calibri"/>
                <a:cs typeface="Calibri"/>
              </a:rPr>
              <a:t>banquet </a:t>
            </a:r>
            <a:r>
              <a:rPr lang="en-US" sz="4400" dirty="0">
                <a:latin typeface="Calibri"/>
                <a:cs typeface="Calibri"/>
              </a:rPr>
              <a:t>for </a:t>
            </a:r>
            <a:r>
              <a:rPr lang="en-US" sz="4400" dirty="0" smtClean="0">
                <a:latin typeface="Calibri"/>
                <a:cs typeface="Calibri"/>
              </a:rPr>
              <a:t>him.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4400" dirty="0" smtClean="0">
                <a:latin typeface="Calibri"/>
                <a:cs typeface="Calibri"/>
              </a:rPr>
              <a:t>When </a:t>
            </a:r>
            <a:r>
              <a:rPr lang="en-US" sz="4400" dirty="0">
                <a:latin typeface="Calibri"/>
                <a:cs typeface="Calibri"/>
              </a:rPr>
              <a:t>we are with the Shepherd, not one enemy, visible or invisible, can steal what He has provided for us.</a:t>
            </a:r>
            <a:endParaRPr lang="en-US" sz="44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4462669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hursday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: A Certain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Promise (Ps. 23:6).</a:t>
            </a:r>
          </a:p>
          <a:p>
            <a:pPr marL="108000"/>
            <a:r>
              <a:rPr lang="en-US" sz="3200" b="1" cap="small" spc="50" dirty="0">
                <a:latin typeface="Cambria"/>
                <a:cs typeface="Cambria"/>
              </a:rPr>
              <a:t>Goodness and Mercy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No matter how deep the valley or </a:t>
            </a:r>
            <a:r>
              <a:rPr lang="en-US" sz="4400" dirty="0" smtClean="0">
                <a:latin typeface="Calibri"/>
                <a:cs typeface="Calibri"/>
              </a:rPr>
              <a:t>  how </a:t>
            </a:r>
            <a:r>
              <a:rPr lang="en-US" sz="4400" dirty="0">
                <a:latin typeface="Calibri"/>
                <a:cs typeface="Calibri"/>
              </a:rPr>
              <a:t>persistent the enemies, </a:t>
            </a:r>
            <a:r>
              <a:rPr lang="en-US" sz="4400" dirty="0" smtClean="0">
                <a:latin typeface="Calibri"/>
                <a:cs typeface="Calibri"/>
              </a:rPr>
              <a:t>             the certainty </a:t>
            </a:r>
            <a:r>
              <a:rPr lang="en-US" sz="4400" dirty="0">
                <a:latin typeface="Calibri"/>
                <a:cs typeface="Calibri"/>
              </a:rPr>
              <a:t>of God’s goodness and unfailing love and the certainty of His </a:t>
            </a:r>
            <a:r>
              <a:rPr lang="en-US" sz="4400" dirty="0" smtClean="0">
                <a:latin typeface="Calibri"/>
                <a:cs typeface="Calibri"/>
              </a:rPr>
              <a:t>guidance </a:t>
            </a:r>
            <a:r>
              <a:rPr lang="en-US" sz="4400" dirty="0">
                <a:latin typeface="Calibri"/>
                <a:cs typeface="Calibri"/>
              </a:rPr>
              <a:t>to the very end of our journey is unquestionable. </a:t>
            </a:r>
            <a:endParaRPr lang="en-US" sz="44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If </a:t>
            </a:r>
            <a:r>
              <a:rPr lang="en-US" sz="4400" dirty="0">
                <a:latin typeface="Calibri"/>
                <a:cs typeface="Calibri"/>
              </a:rPr>
              <a:t>these thoughts could sustain Jesus through Calvary, we should </a:t>
            </a:r>
            <a:r>
              <a:rPr lang="en-US" sz="4400" dirty="0" smtClean="0">
                <a:latin typeface="Calibri"/>
                <a:cs typeface="Calibri"/>
              </a:rPr>
              <a:t>take         </a:t>
            </a:r>
            <a:r>
              <a:rPr lang="en-US" sz="4400" dirty="0">
                <a:latin typeface="Calibri"/>
                <a:cs typeface="Calibri"/>
              </a:rPr>
              <a:t>heart, as well.</a:t>
            </a:r>
          </a:p>
        </p:txBody>
      </p:sp>
    </p:spTree>
    <p:extLst>
      <p:ext uri="{BB962C8B-B14F-4D97-AF65-F5344CB8AC3E}">
        <p14:creationId xmlns:p14="http://schemas.microsoft.com/office/powerpoint/2010/main" val="266755683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Shepherd’s Crucible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Outline 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196752"/>
            <a:ext cx="9144000" cy="544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1200"/>
              </a:spcBef>
              <a:tabLst>
                <a:tab pos="722313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A </a:t>
            </a:r>
            <a:r>
              <a:rPr lang="en-US" sz="4400" b="1" spc="50" dirty="0" smtClean="0">
                <a:latin typeface="Calibri"/>
                <a:cs typeface="Calibri"/>
              </a:rPr>
              <a:t>Guide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for the Journey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	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22313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a. </a:t>
            </a:r>
            <a:r>
              <a:rPr lang="en-US" sz="4400" i="1" dirty="0">
                <a:latin typeface="Calibri"/>
                <a:cs typeface="Calibri"/>
              </a:rPr>
              <a:t>Sunday, The </a:t>
            </a:r>
            <a:r>
              <a:rPr lang="en-US" sz="4400" i="1" dirty="0" smtClean="0">
                <a:latin typeface="Calibri"/>
                <a:cs typeface="Calibri"/>
              </a:rPr>
              <a:t>Shepherd. Ps. 23:1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22313" algn="l"/>
              </a:tabLst>
            </a:pPr>
            <a:r>
              <a:rPr lang="en-US" sz="4400" i="1" dirty="0" smtClean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b. </a:t>
            </a:r>
            <a:r>
              <a:rPr lang="en-US" sz="4400" i="1" dirty="0" smtClean="0">
                <a:latin typeface="Calibri"/>
                <a:cs typeface="Calibri"/>
              </a:rPr>
              <a:t>Monday, In </a:t>
            </a:r>
            <a:r>
              <a:rPr lang="en-US" sz="4400" i="1" dirty="0">
                <a:latin typeface="Calibri"/>
                <a:cs typeface="Calibri"/>
              </a:rPr>
              <a:t>right </a:t>
            </a:r>
            <a:r>
              <a:rPr lang="en-US" sz="4400" i="1" dirty="0" smtClean="0">
                <a:latin typeface="Calibri"/>
                <a:cs typeface="Calibri"/>
              </a:rPr>
              <a:t>paths. Ps</a:t>
            </a:r>
            <a:r>
              <a:rPr lang="en-US" sz="4400" i="1" dirty="0">
                <a:latin typeface="Calibri"/>
                <a:cs typeface="Calibri"/>
              </a:rPr>
              <a:t>. 23:</a:t>
            </a:r>
            <a:r>
              <a:rPr lang="en-US" sz="4400" i="1" dirty="0" smtClean="0">
                <a:latin typeface="Calibri"/>
                <a:cs typeface="Calibri"/>
              </a:rPr>
              <a:t>3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1200"/>
              </a:spcBef>
              <a:tabLst>
                <a:tab pos="722313" algn="l"/>
              </a:tabLst>
            </a:pPr>
            <a:r>
              <a:rPr lang="en-US" sz="4400" dirty="0">
                <a:latin typeface="Calibri"/>
                <a:cs typeface="Calibri"/>
              </a:rPr>
              <a:t>2. </a:t>
            </a:r>
            <a:r>
              <a:rPr lang="en-US" sz="4400" dirty="0" smtClean="0">
                <a:latin typeface="Calibri"/>
                <a:cs typeface="Calibri"/>
              </a:rPr>
              <a:t>Unexpected </a:t>
            </a:r>
            <a:r>
              <a:rPr lang="en-US" sz="4400" b="1" spc="50" dirty="0" smtClean="0">
                <a:latin typeface="Calibri"/>
                <a:cs typeface="Calibri"/>
              </a:rPr>
              <a:t>Detours</a:t>
            </a:r>
            <a:r>
              <a:rPr lang="en-US" sz="4400" dirty="0">
                <a:latin typeface="Calibri"/>
                <a:cs typeface="Calibri"/>
              </a:rPr>
              <a:t>	 	 	</a:t>
            </a:r>
            <a:r>
              <a:rPr lang="en-US" sz="4400" dirty="0" smtClean="0">
                <a:latin typeface="Calibri"/>
                <a:cs typeface="Calibri"/>
              </a:rPr>
              <a:t>	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22313" algn="l"/>
              </a:tabLst>
            </a:pP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a. </a:t>
            </a:r>
            <a:r>
              <a:rPr lang="en-US" sz="4400" i="1" dirty="0" smtClean="0">
                <a:latin typeface="Calibri"/>
                <a:cs typeface="Calibri"/>
              </a:rPr>
              <a:t>Tuesday, The valley. Ps. 23:4  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22313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b. </a:t>
            </a:r>
            <a:r>
              <a:rPr lang="en-US" sz="4400" i="1" dirty="0" smtClean="0">
                <a:latin typeface="Calibri"/>
                <a:cs typeface="Calibri"/>
              </a:rPr>
              <a:t>Wednesday, The table. PS. 23:5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1200"/>
              </a:spcBef>
              <a:tabLst>
                <a:tab pos="722313" algn="l"/>
              </a:tabLst>
            </a:pPr>
            <a:r>
              <a:rPr lang="en-US" sz="4400" dirty="0">
                <a:latin typeface="Calibri"/>
                <a:cs typeface="Calibri"/>
              </a:rPr>
              <a:t>3. </a:t>
            </a:r>
            <a:r>
              <a:rPr lang="en-US" sz="4400" dirty="0" smtClean="0">
                <a:latin typeface="Calibri"/>
                <a:cs typeface="Calibri"/>
              </a:rPr>
              <a:t>A Certain </a:t>
            </a:r>
            <a:r>
              <a:rPr lang="en-US" sz="4400" b="1" spc="50" dirty="0" smtClean="0">
                <a:latin typeface="Calibri"/>
                <a:cs typeface="Calibri"/>
              </a:rPr>
              <a:t>Promise           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22313" algn="l"/>
              </a:tabLst>
            </a:pPr>
            <a:r>
              <a:rPr lang="en-US" sz="4400" b="1" i="1" spc="50" dirty="0">
                <a:latin typeface="Calibri"/>
                <a:cs typeface="Calibri"/>
              </a:rPr>
              <a:t>	</a:t>
            </a:r>
            <a:r>
              <a:rPr lang="en-US" sz="4400" i="1" dirty="0" smtClean="0">
                <a:latin typeface="Calibri"/>
                <a:cs typeface="Calibri"/>
              </a:rPr>
              <a:t>Thursday,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Goodness,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Mercy.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Ps.</a:t>
            </a:r>
            <a:r>
              <a:rPr lang="en-US" sz="4400" i="1" spc="-300" dirty="0" smtClean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23:6 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946480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Shepherd’s Crucible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Lessons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It is easy </a:t>
            </a:r>
            <a:r>
              <a:rPr lang="en-US" sz="4400" spc="-100" dirty="0" smtClean="0">
                <a:latin typeface="Calibri"/>
                <a:cs typeface="Calibri"/>
              </a:rPr>
              <a:t>to </a:t>
            </a:r>
            <a:r>
              <a:rPr lang="en-US" sz="4400" spc="-100" dirty="0">
                <a:latin typeface="Calibri"/>
                <a:cs typeface="Calibri"/>
              </a:rPr>
              <a:t>have a good opinion of God and His purposes when everything is going </a:t>
            </a:r>
            <a:r>
              <a:rPr lang="en-US" sz="4400" spc="-100" dirty="0" smtClean="0">
                <a:latin typeface="Calibri"/>
                <a:cs typeface="Calibri"/>
              </a:rPr>
              <a:t>well.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But </a:t>
            </a:r>
            <a:r>
              <a:rPr lang="en-US" sz="4400" spc="-100" dirty="0">
                <a:latin typeface="Calibri"/>
                <a:cs typeface="Calibri"/>
              </a:rPr>
              <a:t>as we grow older and life becomes harder and more complicated, our view of God often </a:t>
            </a:r>
            <a:r>
              <a:rPr lang="en-US" sz="4400" spc="-100" dirty="0" smtClean="0">
                <a:latin typeface="Calibri"/>
                <a:cs typeface="Calibri"/>
              </a:rPr>
              <a:t>changes.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God </a:t>
            </a:r>
            <a:r>
              <a:rPr lang="en-US" sz="4400" spc="-100" dirty="0">
                <a:latin typeface="Calibri"/>
                <a:cs typeface="Calibri"/>
              </a:rPr>
              <a:t>doesn’t change, of course (</a:t>
            </a:r>
            <a:r>
              <a:rPr lang="en-US" sz="4400" i="1" spc="-100" dirty="0">
                <a:latin typeface="Calibri"/>
                <a:cs typeface="Calibri"/>
              </a:rPr>
              <a:t>Heb. 13:8, James 1:17</a:t>
            </a:r>
            <a:r>
              <a:rPr lang="en-US" sz="4400" spc="-100" dirty="0">
                <a:latin typeface="Calibri"/>
                <a:cs typeface="Calibri"/>
              </a:rPr>
              <a:t>), but we do</a:t>
            </a:r>
            <a:r>
              <a:rPr lang="en-US" sz="4400" spc="-100" dirty="0" smtClean="0">
                <a:latin typeface="Calibri"/>
                <a:cs typeface="Calibri"/>
              </a:rPr>
              <a:t>.</a:t>
            </a:r>
            <a:endParaRPr lang="en-US" sz="4400" spc="-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570558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Shepherd’s Crucible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Lessons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34772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</a:t>
            </a:r>
            <a:r>
              <a:rPr lang="en-US" sz="4400" dirty="0">
                <a:latin typeface="Calibri"/>
                <a:cs typeface="Calibri"/>
              </a:rPr>
              <a:t>A lamb who found himself in the </a:t>
            </a:r>
            <a:r>
              <a:rPr lang="en-US" sz="4400" dirty="0" smtClean="0">
                <a:latin typeface="Calibri"/>
                <a:cs typeface="Calibri"/>
              </a:rPr>
              <a:t>    valley </a:t>
            </a:r>
            <a:r>
              <a:rPr lang="en-US" sz="4400" dirty="0">
                <a:latin typeface="Calibri"/>
                <a:cs typeface="Calibri"/>
              </a:rPr>
              <a:t>of the shadow of </a:t>
            </a:r>
            <a:r>
              <a:rPr lang="en-US" sz="4400" dirty="0" smtClean="0">
                <a:latin typeface="Calibri"/>
                <a:cs typeface="Calibri"/>
              </a:rPr>
              <a:t>death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might </a:t>
            </a:r>
            <a:r>
              <a:rPr lang="en-US" sz="4400" dirty="0">
                <a:latin typeface="Calibri"/>
                <a:cs typeface="Calibri"/>
              </a:rPr>
              <a:t>conclude that he had </a:t>
            </a:r>
            <a:r>
              <a:rPr lang="en-US" sz="4400" dirty="0" smtClean="0">
                <a:latin typeface="Calibri"/>
                <a:cs typeface="Calibri"/>
              </a:rPr>
              <a:t>been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b="1" spc="700" dirty="0" smtClean="0">
                <a:latin typeface="Calibri"/>
                <a:cs typeface="Calibri"/>
              </a:rPr>
              <a:t>falsely led</a:t>
            </a:r>
            <a:r>
              <a:rPr lang="en-US" sz="4400" spc="-15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It </a:t>
            </a:r>
            <a:r>
              <a:rPr lang="en-US" sz="4400" dirty="0">
                <a:latin typeface="Calibri"/>
                <a:cs typeface="Calibri"/>
              </a:rPr>
              <a:t>was needful for him to traverse </a:t>
            </a:r>
            <a:r>
              <a:rPr lang="en-US" sz="4400" dirty="0" smtClean="0">
                <a:latin typeface="Calibri"/>
                <a:cs typeface="Calibri"/>
              </a:rPr>
              <a:t>   that </a:t>
            </a:r>
            <a:r>
              <a:rPr lang="en-US" sz="4400" dirty="0">
                <a:latin typeface="Calibri"/>
                <a:cs typeface="Calibri"/>
              </a:rPr>
              <a:t>darkness in order to learn not to fear. The shepherd is still with him.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—</a:t>
            </a:r>
            <a:r>
              <a:rPr lang="en-US" sz="4400" dirty="0">
                <a:latin typeface="Calibri"/>
                <a:cs typeface="Calibri"/>
              </a:rPr>
              <a:t>Elisabeth Elliot </a:t>
            </a:r>
            <a:r>
              <a:rPr lang="en-US" sz="4400" dirty="0" smtClean="0">
                <a:latin typeface="Calibri"/>
                <a:cs typeface="Calibri"/>
              </a:rPr>
              <a:t>in </a:t>
            </a:r>
            <a:r>
              <a:rPr lang="en-US" sz="4400" i="1" cap="small" dirty="0" smtClean="0">
                <a:latin typeface="Calibri"/>
                <a:cs typeface="Calibri"/>
              </a:rPr>
              <a:t>Quest </a:t>
            </a:r>
            <a:r>
              <a:rPr lang="en-US" sz="4400" i="1" cap="small" dirty="0">
                <a:latin typeface="Calibri"/>
                <a:cs typeface="Calibri"/>
              </a:rPr>
              <a:t>for </a:t>
            </a:r>
            <a:r>
              <a:rPr lang="en-US" sz="4400" i="1" cap="small" dirty="0" smtClean="0">
                <a:latin typeface="Calibri"/>
                <a:cs typeface="Calibri"/>
              </a:rPr>
              <a:t>Love.</a:t>
            </a:r>
            <a:endParaRPr lang="en-US" sz="4400" i="1" cap="small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4021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8384" y="1257874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“But if you </a:t>
            </a:r>
            <a:r>
              <a:rPr lang="en-US" sz="4400" dirty="0" smtClean="0">
                <a:latin typeface="Calibri"/>
                <a:cs typeface="Calibri"/>
              </a:rPr>
              <a:t>keep </a:t>
            </a:r>
            <a:r>
              <a:rPr lang="en-US" sz="4400" dirty="0">
                <a:latin typeface="Calibri"/>
                <a:cs typeface="Calibri"/>
              </a:rPr>
              <a:t>looking up</a:t>
            </a:r>
            <a:r>
              <a:rPr lang="en-US" sz="4400" dirty="0" smtClean="0">
                <a:latin typeface="Calibri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not down at your difficulties,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you will not faint in the way, you will soon see Jesus reaching His hand to help you, and you will only have to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give Him your hand in simple confidence, and let Him lead you.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u="sng" dirty="0" smtClean="0">
                <a:latin typeface="Calibri"/>
                <a:cs typeface="Calibri"/>
              </a:rPr>
              <a:t>As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you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become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trustful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u="sng" dirty="0">
                <a:latin typeface="Calibri"/>
                <a:cs typeface="Calibri"/>
              </a:rPr>
              <a:t>you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will become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hopeful</a:t>
            </a:r>
            <a:r>
              <a:rPr lang="en-US" sz="4400" dirty="0" smtClean="0">
                <a:latin typeface="Calibri"/>
                <a:cs typeface="Calibri"/>
              </a:rPr>
              <a:t>....”</a:t>
            </a:r>
            <a:endParaRPr lang="hr-HR" sz="3200" dirty="0">
              <a:latin typeface="Calibri"/>
              <a:cs typeface="Calibr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4742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Shepherd’s Crucible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Lessons </a:t>
            </a:r>
            <a:r>
              <a:rPr lang="en-US" sz="3200" i="1" cap="small" spc="50" dirty="0" smtClean="0">
                <a:latin typeface="Cambria"/>
                <a:cs typeface="Cambria"/>
              </a:rPr>
              <a:t>(Messages </a:t>
            </a:r>
            <a:r>
              <a:rPr lang="en-US" sz="3200" i="1" cap="small" spc="50" dirty="0">
                <a:latin typeface="Cambria"/>
                <a:cs typeface="Cambria"/>
              </a:rPr>
              <a:t>to Young People </a:t>
            </a:r>
            <a:r>
              <a:rPr lang="en-US" sz="3200" cap="small" spc="50" dirty="0" smtClean="0">
                <a:latin typeface="Cambria"/>
                <a:cs typeface="Cambria"/>
              </a:rPr>
              <a:t>63</a:t>
            </a:r>
            <a:endParaRPr lang="en-US" sz="3200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7174821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finer's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4" y="63500"/>
            <a:ext cx="4216400" cy="67183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Refiners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184" y="0"/>
            <a:ext cx="4239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over 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8797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cover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/>
          <a:stretch/>
        </p:blipFill>
        <p:spPr>
          <a:xfrm>
            <a:off x="5080228" y="693688"/>
            <a:ext cx="4083789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797152"/>
            <a:ext cx="40679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Gavin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Anthony</a:t>
            </a:r>
          </a:p>
          <a:p>
            <a:pPr algn="ctr"/>
            <a:r>
              <a:rPr lang="en-US" sz="2200" spc="1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Principal Contributor</a:t>
            </a:r>
            <a:endParaRPr lang="en-US" sz="2200" spc="100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1515" y="6484"/>
            <a:ext cx="7392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Crucified Creator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225180"/>
            <a:ext cx="9144000" cy="580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 algn="ctr">
              <a:lnSpc>
                <a:spcPct val="90000"/>
              </a:lnSpc>
              <a:tabLst>
                <a:tab pos="5372100" algn="l"/>
              </a:tabLst>
            </a:pPr>
            <a:r>
              <a:rPr lang="en-US" sz="4400" b="1" cap="small" spc="5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libri"/>
                <a:cs typeface="Calibri"/>
              </a:rPr>
              <a:t>OUR GOD IS A SUFFERING GOD</a:t>
            </a:r>
          </a:p>
          <a:p>
            <a:pPr marL="108000" algn="ctr">
              <a:lnSpc>
                <a:spcPct val="90000"/>
              </a:lnSpc>
              <a:tabLst>
                <a:tab pos="5372100" algn="l"/>
              </a:tabLst>
            </a:pPr>
            <a:r>
              <a:rPr lang="en-US" sz="4400" spc="50" dirty="0" smtClean="0">
                <a:latin typeface="Calibri"/>
                <a:cs typeface="Calibri"/>
              </a:rPr>
              <a:t>“The</a:t>
            </a:r>
            <a:r>
              <a:rPr lang="en-US" sz="6000" spc="50" dirty="0" smtClean="0">
                <a:latin typeface="Calibri"/>
                <a:cs typeface="Calibri"/>
              </a:rPr>
              <a:t> </a:t>
            </a:r>
            <a:r>
              <a:rPr lang="en-US" sz="6000" spc="50" dirty="0">
                <a:latin typeface="Calibri"/>
                <a:cs typeface="Calibri"/>
              </a:rPr>
              <a:t>cross </a:t>
            </a:r>
            <a:r>
              <a:rPr lang="en-US" sz="4400" spc="50" dirty="0">
                <a:latin typeface="Calibri"/>
                <a:cs typeface="Calibri"/>
              </a:rPr>
              <a:t>is a </a:t>
            </a:r>
            <a:r>
              <a:rPr lang="en-US" sz="6000" spc="50" dirty="0" smtClean="0">
                <a:latin typeface="Calibri"/>
                <a:cs typeface="Calibri"/>
              </a:rPr>
              <a:t>revelation</a:t>
            </a:r>
          </a:p>
          <a:p>
            <a:pPr marL="108000" algn="ctr">
              <a:lnSpc>
                <a:spcPct val="80000"/>
              </a:lnSpc>
              <a:tabLst>
                <a:tab pos="5372100" algn="l"/>
              </a:tabLst>
            </a:pPr>
            <a:r>
              <a:rPr lang="en-US" sz="4400" spc="50" dirty="0" smtClean="0">
                <a:latin typeface="Calibri"/>
                <a:cs typeface="Calibri"/>
              </a:rPr>
              <a:t>to </a:t>
            </a:r>
            <a:r>
              <a:rPr lang="en-US" sz="4400" spc="50" dirty="0">
                <a:latin typeface="Calibri"/>
                <a:cs typeface="Calibri"/>
              </a:rPr>
              <a:t>our </a:t>
            </a:r>
            <a:r>
              <a:rPr lang="en-US" sz="6000" spc="50" dirty="0">
                <a:latin typeface="Calibri"/>
                <a:cs typeface="Calibri"/>
              </a:rPr>
              <a:t>dull senses </a:t>
            </a:r>
            <a:r>
              <a:rPr lang="en-US" sz="4400" spc="50" dirty="0" smtClean="0">
                <a:latin typeface="Calibri"/>
                <a:cs typeface="Calibri"/>
              </a:rPr>
              <a:t>of</a:t>
            </a:r>
          </a:p>
          <a:p>
            <a:pPr marL="108000" algn="ctr">
              <a:lnSpc>
                <a:spcPct val="80000"/>
              </a:lnSpc>
              <a:tabLst>
                <a:tab pos="5372100" algn="l"/>
              </a:tabLst>
            </a:pPr>
            <a:r>
              <a:rPr lang="en-US" sz="4400" spc="50" dirty="0" smtClean="0">
                <a:latin typeface="Calibri"/>
                <a:cs typeface="Calibri"/>
              </a:rPr>
              <a:t>the </a:t>
            </a:r>
            <a:r>
              <a:rPr lang="en-US" sz="6000" spc="50" dirty="0">
                <a:latin typeface="Calibri"/>
                <a:cs typeface="Calibri"/>
              </a:rPr>
              <a:t>pain</a:t>
            </a:r>
            <a:r>
              <a:rPr lang="en-US" sz="4400" spc="50" dirty="0">
                <a:latin typeface="Calibri"/>
                <a:cs typeface="Calibri"/>
              </a:rPr>
              <a:t> that</a:t>
            </a:r>
            <a:r>
              <a:rPr lang="en-US" sz="4400" spc="50" dirty="0" smtClean="0">
                <a:latin typeface="Calibri"/>
                <a:cs typeface="Calibri"/>
              </a:rPr>
              <a:t>,</a:t>
            </a:r>
          </a:p>
          <a:p>
            <a:pPr marL="108000" algn="ctr">
              <a:lnSpc>
                <a:spcPct val="90000"/>
              </a:lnSpc>
              <a:tabLst>
                <a:tab pos="5372100" algn="l"/>
              </a:tabLst>
            </a:pPr>
            <a:r>
              <a:rPr lang="en-US" sz="4400" spc="50" dirty="0" smtClean="0">
                <a:latin typeface="Calibri"/>
                <a:cs typeface="Calibri"/>
              </a:rPr>
              <a:t>from </a:t>
            </a:r>
            <a:r>
              <a:rPr lang="en-US" sz="4400" spc="50" dirty="0">
                <a:latin typeface="Calibri"/>
                <a:cs typeface="Calibri"/>
              </a:rPr>
              <a:t>its very inception</a:t>
            </a:r>
            <a:r>
              <a:rPr lang="en-US" sz="4400" spc="50" dirty="0" smtClean="0">
                <a:latin typeface="Calibri"/>
                <a:cs typeface="Calibri"/>
              </a:rPr>
              <a:t>,</a:t>
            </a:r>
          </a:p>
          <a:p>
            <a:pPr marL="108000" algn="ctr">
              <a:lnSpc>
                <a:spcPct val="80000"/>
              </a:lnSpc>
              <a:tabLst>
                <a:tab pos="5372100" algn="l"/>
              </a:tabLst>
            </a:pPr>
            <a:r>
              <a:rPr lang="en-US" sz="6000" spc="50" dirty="0" smtClean="0">
                <a:latin typeface="Calibri"/>
                <a:cs typeface="Calibri"/>
              </a:rPr>
              <a:t>sin</a:t>
            </a:r>
            <a:r>
              <a:rPr lang="en-US" sz="4400" spc="50" dirty="0" smtClean="0">
                <a:latin typeface="Calibri"/>
                <a:cs typeface="Calibri"/>
              </a:rPr>
              <a:t> </a:t>
            </a:r>
            <a:r>
              <a:rPr lang="en-US" sz="4400" spc="50" dirty="0">
                <a:latin typeface="Calibri"/>
                <a:cs typeface="Calibri"/>
              </a:rPr>
              <a:t>has </a:t>
            </a:r>
            <a:r>
              <a:rPr lang="en-US" sz="6000" spc="50" dirty="0">
                <a:latin typeface="Calibri"/>
                <a:cs typeface="Calibri"/>
              </a:rPr>
              <a:t>brought</a:t>
            </a:r>
            <a:r>
              <a:rPr lang="en-US" sz="4400" spc="50" dirty="0">
                <a:latin typeface="Calibri"/>
                <a:cs typeface="Calibri"/>
              </a:rPr>
              <a:t> to </a:t>
            </a:r>
            <a:r>
              <a:rPr lang="en-US" sz="4400" spc="50" dirty="0" smtClean="0">
                <a:latin typeface="Calibri"/>
                <a:cs typeface="Calibri"/>
              </a:rPr>
              <a:t>the</a:t>
            </a:r>
          </a:p>
          <a:p>
            <a:pPr marL="108000" algn="ctr">
              <a:lnSpc>
                <a:spcPct val="80000"/>
              </a:lnSpc>
              <a:tabLst>
                <a:tab pos="5372100" algn="l"/>
              </a:tabLst>
            </a:pPr>
            <a:r>
              <a:rPr lang="en-US" sz="6000" spc="50" dirty="0" smtClean="0">
                <a:latin typeface="Calibri"/>
                <a:cs typeface="Calibri"/>
              </a:rPr>
              <a:t>heart </a:t>
            </a:r>
            <a:r>
              <a:rPr lang="en-US" sz="6000" spc="50" dirty="0">
                <a:latin typeface="Calibri"/>
                <a:cs typeface="Calibri"/>
              </a:rPr>
              <a:t>of God</a:t>
            </a:r>
            <a:r>
              <a:rPr lang="en-US" sz="4400" spc="50" dirty="0">
                <a:latin typeface="Calibri"/>
                <a:cs typeface="Calibri"/>
              </a:rPr>
              <a:t>.</a:t>
            </a:r>
            <a:r>
              <a:rPr lang="en-US" sz="4400" spc="50" dirty="0" smtClean="0">
                <a:latin typeface="Calibri"/>
                <a:cs typeface="Calibri"/>
              </a:rPr>
              <a:t>”</a:t>
            </a:r>
          </a:p>
          <a:p>
            <a:pPr marL="108000" algn="ctr">
              <a:lnSpc>
                <a:spcPct val="90000"/>
              </a:lnSpc>
              <a:tabLst>
                <a:tab pos="5372100" algn="l"/>
              </a:tabLst>
            </a:pPr>
            <a:r>
              <a:rPr lang="en-US" sz="4400" spc="50" dirty="0" smtClean="0">
                <a:latin typeface="Calibri"/>
                <a:cs typeface="Calibri"/>
              </a:rPr>
              <a:t>—</a:t>
            </a:r>
            <a:r>
              <a:rPr lang="en-US" sz="4400" i="1" cap="small" spc="50" dirty="0" smtClean="0">
                <a:latin typeface="Calibri"/>
                <a:cs typeface="Calibri"/>
              </a:rPr>
              <a:t>Education</a:t>
            </a:r>
            <a:r>
              <a:rPr lang="en-US" sz="4400" spc="50" dirty="0">
                <a:latin typeface="Calibri"/>
                <a:cs typeface="Calibri"/>
              </a:rPr>
              <a:t> </a:t>
            </a:r>
            <a:r>
              <a:rPr lang="en-US" sz="4400" spc="50" dirty="0" smtClean="0">
                <a:latin typeface="Calibri"/>
                <a:cs typeface="Calibri"/>
              </a:rPr>
              <a:t>263</a:t>
            </a:r>
            <a:r>
              <a:rPr lang="en-US" sz="4400" spc="5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536173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1515" y="6484"/>
            <a:ext cx="73924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Our Goal</a:t>
            </a:r>
            <a:endParaRPr lang="en-US" sz="3200" b="1" cap="small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6" y="1268760"/>
            <a:ext cx="9144000" cy="511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5400" b="1" spc="100" dirty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libri"/>
                <a:cs typeface="Calibri"/>
              </a:rPr>
              <a:t>We will </a:t>
            </a:r>
            <a:r>
              <a:rPr lang="en-US" sz="5400" b="1" spc="10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libri"/>
                <a:cs typeface="Calibri"/>
              </a:rPr>
              <a:t>see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how </a:t>
            </a:r>
            <a:r>
              <a:rPr lang="en-US" sz="4400" dirty="0">
                <a:latin typeface="Calibri"/>
                <a:cs typeface="Calibri"/>
              </a:rPr>
              <a:t>other flesh and blood, though radiated in faith, nevertheless faced despair, betrayal, </a:t>
            </a:r>
            <a:r>
              <a:rPr lang="en-US" sz="4400" dirty="0" smtClean="0">
                <a:latin typeface="Calibri"/>
                <a:cs typeface="Calibri"/>
              </a:rPr>
              <a:t>disappointment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loss</a:t>
            </a:r>
            <a:r>
              <a:rPr lang="en-US" sz="4400" dirty="0">
                <a:latin typeface="Calibri"/>
                <a:cs typeface="Calibri"/>
              </a:rPr>
              <a:t>, injustice, and </a:t>
            </a:r>
            <a:r>
              <a:rPr lang="en-US" sz="4400" dirty="0" smtClean="0">
                <a:latin typeface="Calibri"/>
                <a:cs typeface="Calibri"/>
              </a:rPr>
              <a:t>abuse.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we look at these </a:t>
            </a:r>
            <a:r>
              <a:rPr lang="en-US" sz="4400" dirty="0" smtClean="0">
                <a:latin typeface="Calibri"/>
                <a:cs typeface="Calibri"/>
              </a:rPr>
              <a:t>people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must always </a:t>
            </a:r>
            <a:r>
              <a:rPr lang="en-US" sz="4400" b="1" spc="50" dirty="0">
                <a:latin typeface="Calibri"/>
                <a:cs typeface="Calibri"/>
              </a:rPr>
              <a:t>see</a:t>
            </a:r>
            <a:r>
              <a:rPr lang="en-US" sz="4400" dirty="0">
                <a:latin typeface="Calibri"/>
                <a:cs typeface="Calibri"/>
              </a:rPr>
              <a:t> them </a:t>
            </a:r>
            <a:r>
              <a:rPr lang="en-US" sz="4400" b="1" spc="50" dirty="0">
                <a:latin typeface="Calibri"/>
                <a:cs typeface="Calibri"/>
              </a:rPr>
              <a:t>contrasted</a:t>
            </a:r>
            <a:r>
              <a:rPr lang="en-US" sz="4400" dirty="0">
                <a:latin typeface="Calibri"/>
                <a:cs typeface="Calibri"/>
              </a:rPr>
              <a:t> against the </a:t>
            </a:r>
            <a:r>
              <a:rPr lang="en-US" sz="4400" b="1" spc="50" dirty="0">
                <a:latin typeface="Calibri"/>
                <a:cs typeface="Calibri"/>
              </a:rPr>
              <a:t>background</a:t>
            </a:r>
            <a:r>
              <a:rPr lang="en-US" sz="4400" dirty="0">
                <a:latin typeface="Calibri"/>
                <a:cs typeface="Calibri"/>
              </a:rPr>
              <a:t> of the </a:t>
            </a:r>
            <a:r>
              <a:rPr lang="en-US" sz="4400" b="1" spc="50" dirty="0">
                <a:latin typeface="Calibri"/>
                <a:cs typeface="Calibri"/>
              </a:rPr>
              <a:t>Cross</a:t>
            </a:r>
            <a:r>
              <a:rPr lang="en-US" sz="4400" dirty="0">
                <a:latin typeface="Calibri"/>
                <a:cs typeface="Calibri"/>
              </a:rPr>
              <a:t>.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60469" y="8102"/>
            <a:ext cx="73835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11870"/>
            <a:ext cx="9144000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3000" spc="50" dirty="0" smtClean="0">
                <a:latin typeface="Calibri"/>
                <a:cs typeface="Calibri"/>
              </a:rPr>
              <a:t> The </a:t>
            </a:r>
            <a:r>
              <a:rPr lang="en-US" sz="3000" spc="50" dirty="0">
                <a:latin typeface="Calibri"/>
                <a:cs typeface="Calibri"/>
              </a:rPr>
              <a:t>Shepherd’s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Identified in Psalm 23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2</a:t>
            </a:r>
            <a:r>
              <a:rPr lang="en-US" sz="3000" spc="50" dirty="0" smtClean="0">
                <a:latin typeface="Calibri"/>
                <a:cs typeface="Calibri"/>
              </a:rPr>
              <a:t> The </a:t>
            </a:r>
            <a:r>
              <a:rPr lang="en-US" sz="3000" spc="50" dirty="0">
                <a:latin typeface="Calibri"/>
                <a:cs typeface="Calibri"/>
              </a:rPr>
              <a:t>Crucibles </a:t>
            </a:r>
            <a:r>
              <a:rPr lang="en-US" sz="3000" spc="50" dirty="0" smtClean="0">
                <a:latin typeface="Calibri"/>
                <a:cs typeface="Calibri"/>
              </a:rPr>
              <a:t>That Come	</a:t>
            </a:r>
            <a:r>
              <a:rPr lang="en-US" sz="3000" i="1" spc="50" dirty="0" smtClean="0">
                <a:latin typeface="Calibri"/>
                <a:cs typeface="Calibri"/>
              </a:rPr>
              <a:t>The reasons why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3</a:t>
            </a:r>
            <a:r>
              <a:rPr lang="en-US" sz="3000" spc="50" dirty="0" smtClean="0">
                <a:latin typeface="Calibri"/>
                <a:cs typeface="Calibri"/>
              </a:rPr>
              <a:t> The Birdcage	</a:t>
            </a:r>
            <a:r>
              <a:rPr lang="en-US" sz="3000" i="1" spc="50" dirty="0" smtClean="0">
                <a:latin typeface="Calibri"/>
                <a:cs typeface="Calibri"/>
              </a:rPr>
              <a:t>Israel in exodus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4</a:t>
            </a:r>
            <a:r>
              <a:rPr lang="en-US" sz="3000" spc="50" dirty="0" smtClean="0">
                <a:latin typeface="Calibri"/>
                <a:cs typeface="Calibri"/>
              </a:rPr>
              <a:t> Seeing </a:t>
            </a:r>
            <a:r>
              <a:rPr lang="en-US" sz="3000" spc="50" dirty="0">
                <a:latin typeface="Calibri"/>
                <a:cs typeface="Calibri"/>
              </a:rPr>
              <a:t>the Goldsmith’s </a:t>
            </a:r>
            <a:r>
              <a:rPr lang="en-US" sz="3000" spc="50" dirty="0" smtClean="0">
                <a:latin typeface="Calibri"/>
                <a:cs typeface="Calibri"/>
              </a:rPr>
              <a:t>Face	</a:t>
            </a:r>
            <a:r>
              <a:rPr lang="en-US" sz="3000" i="1" spc="50" dirty="0" err="1" smtClean="0">
                <a:latin typeface="Calibri"/>
                <a:cs typeface="Calibri"/>
              </a:rPr>
              <a:t>Christlike</a:t>
            </a:r>
            <a:r>
              <a:rPr lang="en-US" sz="3000" i="1" spc="50" dirty="0" smtClean="0">
                <a:latin typeface="Calibri"/>
                <a:cs typeface="Calibri"/>
              </a:rPr>
              <a:t> character    </a:t>
            </a:r>
            <a:r>
              <a:rPr lang="en-US" sz="3000" spc="50" dirty="0" smtClean="0">
                <a:latin typeface="Calibri"/>
                <a:cs typeface="Calibri"/>
              </a:rPr>
              <a:t>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5</a:t>
            </a:r>
            <a:r>
              <a:rPr lang="en-US" sz="3000" spc="50" dirty="0" smtClean="0">
                <a:latin typeface="Calibri"/>
                <a:cs typeface="Calibri"/>
              </a:rPr>
              <a:t> Extreme Heat 	</a:t>
            </a:r>
            <a:r>
              <a:rPr lang="en-US" sz="3000" i="1" spc="50" dirty="0" smtClean="0">
                <a:latin typeface="Calibri"/>
                <a:cs typeface="Calibri"/>
              </a:rPr>
              <a:t>God’s risk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6</a:t>
            </a:r>
            <a:r>
              <a:rPr lang="en-US" sz="3000" spc="50" dirty="0" smtClean="0">
                <a:latin typeface="Calibri"/>
                <a:cs typeface="Calibri"/>
              </a:rPr>
              <a:t> Struggling </a:t>
            </a:r>
            <a:r>
              <a:rPr lang="en-US" sz="3000" spc="50" dirty="0">
                <a:latin typeface="Calibri"/>
                <a:cs typeface="Calibri"/>
              </a:rPr>
              <a:t>With All </a:t>
            </a:r>
            <a:r>
              <a:rPr lang="en-US" sz="3000" spc="50" dirty="0" smtClean="0">
                <a:latin typeface="Calibri"/>
                <a:cs typeface="Calibri"/>
              </a:rPr>
              <a:t>Energy	</a:t>
            </a:r>
            <a:r>
              <a:rPr lang="en-US" sz="3000" i="1" spc="50" dirty="0" smtClean="0">
                <a:latin typeface="Calibri"/>
                <a:cs typeface="Calibri"/>
              </a:rPr>
              <a:t>Willpower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  <a:endParaRPr lang="en-US" sz="3000" b="1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7</a:t>
            </a:r>
            <a:r>
              <a:rPr lang="en-US" sz="3000" spc="50" dirty="0" smtClean="0">
                <a:latin typeface="Calibri"/>
                <a:cs typeface="Calibri"/>
              </a:rPr>
              <a:t> Indestructible Hope	</a:t>
            </a:r>
            <a:r>
              <a:rPr lang="en-US" sz="3000" i="1" spc="50" dirty="0" smtClean="0">
                <a:latin typeface="Calibri"/>
                <a:cs typeface="Calibri"/>
              </a:rPr>
              <a:t>Hope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</a:t>
            </a:r>
            <a:endParaRPr lang="en-US" sz="3000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8</a:t>
            </a:r>
            <a:r>
              <a:rPr lang="en-US" sz="3000" spc="50" dirty="0" smtClean="0">
                <a:latin typeface="Calibri"/>
                <a:cs typeface="Calibri"/>
              </a:rPr>
              <a:t> Seeing </a:t>
            </a:r>
            <a:r>
              <a:rPr lang="en-US" sz="3000" spc="50" dirty="0">
                <a:latin typeface="Calibri"/>
                <a:cs typeface="Calibri"/>
              </a:rPr>
              <a:t>the </a:t>
            </a:r>
            <a:r>
              <a:rPr lang="en-US" sz="3000" spc="50" dirty="0" smtClean="0">
                <a:latin typeface="Calibri"/>
                <a:cs typeface="Calibri"/>
              </a:rPr>
              <a:t>Invisible	</a:t>
            </a:r>
            <a:r>
              <a:rPr lang="en-US" sz="3000" i="1" spc="50" dirty="0" smtClean="0">
                <a:latin typeface="Calibri"/>
                <a:cs typeface="Calibri"/>
              </a:rPr>
              <a:t>Faith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9</a:t>
            </a:r>
            <a:r>
              <a:rPr lang="en-US" sz="3000" spc="50" dirty="0" smtClean="0">
                <a:latin typeface="Calibri"/>
                <a:cs typeface="Calibri"/>
              </a:rPr>
              <a:t> A </a:t>
            </a:r>
            <a:r>
              <a:rPr lang="en-US" sz="3000" spc="50" dirty="0">
                <a:latin typeface="Calibri"/>
                <a:cs typeface="Calibri"/>
              </a:rPr>
              <a:t>Life of </a:t>
            </a:r>
            <a:r>
              <a:rPr lang="en-US" sz="3000" spc="50" dirty="0" smtClean="0">
                <a:latin typeface="Calibri"/>
                <a:cs typeface="Calibri"/>
              </a:rPr>
              <a:t>Praise	</a:t>
            </a:r>
            <a:r>
              <a:rPr lang="en-US" sz="3000" i="1" spc="50" dirty="0" smtClean="0">
                <a:latin typeface="Calibri"/>
                <a:cs typeface="Calibri"/>
              </a:rPr>
              <a:t>Praise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10</a:t>
            </a:r>
            <a:r>
              <a:rPr lang="en-US" sz="3000" spc="50" dirty="0" smtClean="0">
                <a:latin typeface="Calibri"/>
                <a:cs typeface="Calibri"/>
              </a:rPr>
              <a:t> Meekness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Meekness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11</a:t>
            </a:r>
            <a:r>
              <a:rPr lang="en-US" sz="3000" spc="50" dirty="0" smtClean="0">
                <a:latin typeface="Calibri"/>
                <a:cs typeface="Calibri"/>
              </a:rPr>
              <a:t> Waiting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Patience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12 </a:t>
            </a:r>
            <a:r>
              <a:rPr lang="en-US" sz="3000" spc="50" dirty="0" smtClean="0">
                <a:latin typeface="Calibri"/>
                <a:cs typeface="Calibri"/>
              </a:rPr>
              <a:t>Dying </a:t>
            </a:r>
            <a:r>
              <a:rPr lang="en-US" sz="3000" spc="50" dirty="0">
                <a:latin typeface="Calibri"/>
                <a:cs typeface="Calibri"/>
              </a:rPr>
              <a:t>Like a </a:t>
            </a:r>
            <a:r>
              <a:rPr lang="en-US" sz="3000" spc="50" dirty="0" smtClean="0">
                <a:latin typeface="Calibri"/>
                <a:cs typeface="Calibri"/>
              </a:rPr>
              <a:t>Seed	</a:t>
            </a:r>
            <a:r>
              <a:rPr lang="en-US" sz="3000" i="1" spc="50" dirty="0" smtClean="0">
                <a:latin typeface="Calibri"/>
                <a:cs typeface="Calibri"/>
              </a:rPr>
              <a:t>Submission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13</a:t>
            </a:r>
            <a:r>
              <a:rPr lang="en-US" sz="3000" spc="50" dirty="0" smtClean="0">
                <a:latin typeface="Calibri"/>
                <a:cs typeface="Calibri"/>
              </a:rPr>
              <a:t> Christ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Christ’s suffering</a:t>
            </a:r>
            <a:endParaRPr lang="en-US" sz="3000" spc="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66303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51026" y="7233"/>
            <a:ext cx="7392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The 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Lesson 1, July </a:t>
            </a:r>
            <a:r>
              <a:rPr lang="en-US" sz="3200" b="1" cap="small" spc="50" dirty="0">
                <a:latin typeface="Cambria"/>
                <a:cs typeface="Cambria"/>
              </a:rPr>
              <a:t>2</a:t>
            </a:r>
            <a:r>
              <a:rPr lang="en-US" sz="3200" b="1" cap="small" spc="50" dirty="0" smtClean="0">
                <a:latin typeface="Cambria"/>
                <a:cs typeface="Cambria"/>
              </a:rPr>
              <a:t>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12776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The Shepherd’s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Crucible </a:t>
            </a:r>
          </a:p>
        </p:txBody>
      </p:sp>
      <p:pic>
        <p:nvPicPr>
          <p:cNvPr id="3" name="Picture 2" descr="22.3Q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" y="2996952"/>
            <a:ext cx="9054466" cy="38307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46754" y="7233"/>
            <a:ext cx="733617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The Shepherd’s Crucible 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In Psalm 23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737835"/>
            <a:ext cx="9144000" cy="388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pt-BR" dirty="0" err="1">
                <a:latin typeface="Cambria"/>
                <a:ea typeface="Helvetica CY" charset="0"/>
                <a:cs typeface="Cambria"/>
              </a:rPr>
              <a:t>Psalm</a:t>
            </a:r>
            <a:r>
              <a:rPr lang="pt-BR" dirty="0">
                <a:latin typeface="Cambria"/>
                <a:ea typeface="Helvetica CY" charset="0"/>
                <a:cs typeface="Cambria"/>
              </a:rPr>
              <a:t> 23</a:t>
            </a:r>
            <a:r>
              <a:rPr lang="pt-BR" dirty="0" smtClean="0">
                <a:latin typeface="Cambria"/>
                <a:ea typeface="Helvetica CY" charset="0"/>
                <a:cs typeface="Cambria"/>
              </a:rPr>
              <a:t>:4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“Yea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, though I walk through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the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 valley of the shadow of </a:t>
            </a:r>
            <a:r>
              <a:rPr lang="en-US" sz="4400" b="1" spc="50" dirty="0" smtClean="0">
                <a:latin typeface="Calibri"/>
                <a:ea typeface="Helvetica CY" charset="0"/>
                <a:cs typeface="Calibri"/>
              </a:rPr>
              <a:t>death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....”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  <a:tabLst/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Discussion 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Questions #4: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en-US" sz="4400" dirty="0">
                <a:latin typeface="Calibri"/>
                <a:ea typeface="Helvetica CY" charset="0"/>
                <a:cs typeface="Calibri"/>
              </a:rPr>
              <a:t>Think about the last hours of Christ’s life, as He entered into the crucible. </a:t>
            </a:r>
            <a:endParaRPr lang="en-US" sz="4400" dirty="0" smtClean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6275" y="6484"/>
            <a:ext cx="73284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Sunday: A Guide for the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Journey (Ps. 23:1)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108000"/>
            <a:r>
              <a:rPr lang="en-US" sz="3200" b="1" cap="small" spc="50" dirty="0" smtClean="0">
                <a:latin typeface="Cambria"/>
                <a:cs typeface="Cambria"/>
              </a:rPr>
              <a:t>About </a:t>
            </a:r>
            <a:r>
              <a:rPr lang="en-US" sz="3200" b="1" cap="small" spc="50" dirty="0">
                <a:latin typeface="Cambria"/>
                <a:cs typeface="Cambria"/>
              </a:rPr>
              <a:t>the Shepherd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9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4400" u="sng" dirty="0" smtClean="0">
                <a:latin typeface="Calibri"/>
                <a:cs typeface="Calibri"/>
              </a:rPr>
              <a:t>Isa</a:t>
            </a:r>
            <a:r>
              <a:rPr lang="hu-HU" sz="4400" u="sng" dirty="0">
                <a:latin typeface="Calibri"/>
                <a:cs typeface="Calibri"/>
              </a:rPr>
              <a:t>. 40:</a:t>
            </a:r>
            <a:r>
              <a:rPr lang="hu-HU" sz="4400" u="sng" dirty="0" smtClean="0">
                <a:latin typeface="Calibri"/>
                <a:cs typeface="Calibri"/>
              </a:rPr>
              <a:t>11</a:t>
            </a:r>
            <a:r>
              <a:rPr lang="hu-HU" sz="4400" dirty="0" smtClean="0"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F</a:t>
            </a:r>
            <a:r>
              <a:rPr lang="en-US" sz="4400" dirty="0" smtClean="0">
                <a:latin typeface="Calibri"/>
                <a:cs typeface="Calibri"/>
              </a:rPr>
              <a:t>eed </a:t>
            </a:r>
            <a:r>
              <a:rPr lang="en-US" sz="4400" dirty="0">
                <a:latin typeface="Calibri"/>
                <a:cs typeface="Calibri"/>
              </a:rPr>
              <a:t>His </a:t>
            </a:r>
            <a:r>
              <a:rPr lang="en-US" sz="4400" dirty="0" smtClean="0">
                <a:latin typeface="Calibri"/>
                <a:cs typeface="Calibri"/>
              </a:rPr>
              <a:t>flock, gather with </a:t>
            </a:r>
            <a:r>
              <a:rPr lang="en-US" sz="4400" dirty="0">
                <a:latin typeface="Calibri"/>
                <a:cs typeface="Calibri"/>
              </a:rPr>
              <a:t>His arm</a:t>
            </a:r>
            <a:r>
              <a:rPr lang="en-US" sz="4400" dirty="0" smtClean="0">
                <a:latin typeface="Calibri"/>
                <a:cs typeface="Calibri"/>
              </a:rPr>
              <a:t>, carry in </a:t>
            </a:r>
            <a:r>
              <a:rPr lang="en-US" sz="4400" dirty="0">
                <a:latin typeface="Calibri"/>
                <a:cs typeface="Calibri"/>
              </a:rPr>
              <a:t>His bosom</a:t>
            </a:r>
            <a:r>
              <a:rPr lang="en-US" sz="4400" dirty="0" smtClean="0">
                <a:latin typeface="Calibri"/>
                <a:cs typeface="Calibri"/>
              </a:rPr>
              <a:t>, gently </a:t>
            </a:r>
            <a:r>
              <a:rPr lang="en-US" sz="4400" dirty="0">
                <a:latin typeface="Calibri"/>
                <a:cs typeface="Calibri"/>
              </a:rPr>
              <a:t>lead those </a:t>
            </a:r>
            <a:r>
              <a:rPr lang="en-US" sz="4400" dirty="0" smtClean="0">
                <a:latin typeface="Calibri"/>
                <a:cs typeface="Calibri"/>
              </a:rPr>
              <a:t>with </a:t>
            </a:r>
            <a:r>
              <a:rPr lang="en-US" sz="4400" dirty="0">
                <a:latin typeface="Calibri"/>
                <a:cs typeface="Calibri"/>
              </a:rPr>
              <a:t>young.</a:t>
            </a:r>
            <a:endParaRPr lang="hu-HU" sz="4400" dirty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4400" u="sng" dirty="0">
                <a:latin typeface="Calibri"/>
                <a:cs typeface="Calibri"/>
              </a:rPr>
              <a:t>Jer. 23:3, </a:t>
            </a:r>
            <a:r>
              <a:rPr lang="hu-HU" sz="4400" u="sng" dirty="0" smtClean="0">
                <a:latin typeface="Calibri"/>
                <a:cs typeface="Calibri"/>
              </a:rPr>
              <a:t>4</a:t>
            </a:r>
            <a:r>
              <a:rPr lang="hu-HU" sz="4400" dirty="0" smtClean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Bring </a:t>
            </a:r>
            <a:r>
              <a:rPr lang="en-US" sz="4400" dirty="0">
                <a:latin typeface="Calibri"/>
                <a:cs typeface="Calibri"/>
              </a:rPr>
              <a:t>them back to their folds; </a:t>
            </a:r>
            <a:r>
              <a:rPr lang="en-US" sz="4400" dirty="0" smtClean="0">
                <a:latin typeface="Calibri"/>
                <a:cs typeface="Calibri"/>
              </a:rPr>
              <a:t>be </a:t>
            </a:r>
            <a:r>
              <a:rPr lang="en-US" sz="4400" dirty="0">
                <a:latin typeface="Calibri"/>
                <a:cs typeface="Calibri"/>
              </a:rPr>
              <a:t>fruitful and increase.</a:t>
            </a:r>
            <a:endParaRPr lang="hu-HU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4400" u="sng" dirty="0" smtClean="0">
                <a:latin typeface="Calibri"/>
                <a:cs typeface="Calibri"/>
              </a:rPr>
              <a:t>Ezek</a:t>
            </a:r>
            <a:r>
              <a:rPr lang="hu-HU" sz="4400" u="sng" dirty="0">
                <a:latin typeface="Calibri"/>
                <a:cs typeface="Calibri"/>
              </a:rPr>
              <a:t>. 34:</a:t>
            </a:r>
            <a:r>
              <a:rPr lang="hu-HU" sz="4400" u="sng" dirty="0" smtClean="0">
                <a:latin typeface="Calibri"/>
                <a:cs typeface="Calibri"/>
              </a:rPr>
              <a:t>12</a:t>
            </a:r>
            <a:r>
              <a:rPr lang="hu-HU" sz="4400" dirty="0" smtClean="0">
                <a:latin typeface="Calibri"/>
                <a:cs typeface="Calibri"/>
              </a:rPr>
              <a:t>. </a:t>
            </a:r>
            <a:r>
              <a:rPr lang="en-US" sz="4400" spc="-100" dirty="0" smtClean="0">
                <a:latin typeface="Calibri"/>
                <a:cs typeface="Calibri"/>
              </a:rPr>
              <a:t>Seek </a:t>
            </a:r>
            <a:r>
              <a:rPr lang="en-US" sz="4400" spc="-100" dirty="0">
                <a:latin typeface="Calibri"/>
                <a:cs typeface="Calibri"/>
              </a:rPr>
              <a:t>out </a:t>
            </a:r>
            <a:r>
              <a:rPr lang="en-US" sz="4400" spc="-100" dirty="0" smtClean="0">
                <a:latin typeface="Calibri"/>
                <a:cs typeface="Calibri"/>
              </a:rPr>
              <a:t>and </a:t>
            </a:r>
            <a:r>
              <a:rPr lang="en-US" sz="4400" spc="-100" dirty="0">
                <a:latin typeface="Calibri"/>
                <a:cs typeface="Calibri"/>
              </a:rPr>
              <a:t>deliver </a:t>
            </a:r>
            <a:r>
              <a:rPr lang="en-US" sz="4400" spc="-100" dirty="0" smtClean="0">
                <a:latin typeface="Calibri"/>
                <a:cs typeface="Calibri"/>
              </a:rPr>
              <a:t>them.</a:t>
            </a: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4400" u="sng" dirty="0" smtClean="0">
                <a:latin typeface="Calibri"/>
                <a:cs typeface="Calibri"/>
              </a:rPr>
              <a:t>John </a:t>
            </a:r>
            <a:r>
              <a:rPr lang="hu-HU" sz="4400" u="sng" dirty="0">
                <a:latin typeface="Calibri"/>
                <a:cs typeface="Calibri"/>
              </a:rPr>
              <a:t>10:14–</a:t>
            </a:r>
            <a:r>
              <a:rPr lang="hu-HU" sz="4400" u="sng" dirty="0" smtClean="0">
                <a:latin typeface="Calibri"/>
                <a:cs typeface="Calibri"/>
              </a:rPr>
              <a:t>16</a:t>
            </a:r>
            <a:r>
              <a:rPr lang="hu-HU" sz="4400" dirty="0" smtClean="0">
                <a:latin typeface="Calibri"/>
                <a:cs typeface="Calibri"/>
              </a:rPr>
              <a:t>. </a:t>
            </a:r>
            <a:r>
              <a:rPr lang="hu-HU" sz="4400" spc="-100" dirty="0" smtClean="0">
                <a:latin typeface="Calibri"/>
                <a:cs typeface="Calibri"/>
              </a:rPr>
              <a:t>L</a:t>
            </a:r>
            <a:r>
              <a:rPr lang="en-US" sz="4400" spc="-100" dirty="0" smtClean="0">
                <a:latin typeface="Calibri"/>
                <a:cs typeface="Calibri"/>
              </a:rPr>
              <a:t>ay </a:t>
            </a:r>
            <a:r>
              <a:rPr lang="en-US" sz="4400" spc="-100" dirty="0">
                <a:latin typeface="Calibri"/>
                <a:cs typeface="Calibri"/>
              </a:rPr>
              <a:t>down </a:t>
            </a:r>
            <a:r>
              <a:rPr lang="en-US" sz="4400" spc="-100" dirty="0" smtClean="0">
                <a:latin typeface="Calibri"/>
                <a:cs typeface="Calibri"/>
              </a:rPr>
              <a:t>life </a:t>
            </a:r>
            <a:r>
              <a:rPr lang="en-US" sz="4400" spc="-100" dirty="0">
                <a:latin typeface="Calibri"/>
                <a:cs typeface="Calibri"/>
              </a:rPr>
              <a:t>for </a:t>
            </a:r>
            <a:r>
              <a:rPr lang="en-US" sz="4400" spc="-100" dirty="0" smtClean="0">
                <a:latin typeface="Calibri"/>
                <a:cs typeface="Calibri"/>
              </a:rPr>
              <a:t>sheep.</a:t>
            </a:r>
            <a:endParaRPr lang="hu-HU" sz="4400" spc="-1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1200"/>
              </a:spcBef>
            </a:pPr>
            <a:r>
              <a:rPr lang="hu-HU" sz="4400" u="sng" dirty="0" smtClean="0">
                <a:latin typeface="Calibri"/>
                <a:cs typeface="Calibri"/>
              </a:rPr>
              <a:t>1 </a:t>
            </a:r>
            <a:r>
              <a:rPr lang="hu-HU" sz="4400" u="sng" dirty="0">
                <a:latin typeface="Calibri"/>
                <a:cs typeface="Calibri"/>
              </a:rPr>
              <a:t>Pet. 2:</a:t>
            </a:r>
            <a:r>
              <a:rPr lang="hu-HU" sz="4400" u="sng" dirty="0" smtClean="0">
                <a:latin typeface="Calibri"/>
                <a:cs typeface="Calibri"/>
              </a:rPr>
              <a:t>25</a:t>
            </a:r>
            <a:r>
              <a:rPr lang="hu-HU" sz="4400" dirty="0" smtClean="0"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Overseer </a:t>
            </a:r>
            <a:r>
              <a:rPr lang="en-US" sz="4400" dirty="0" smtClean="0">
                <a:latin typeface="Calibri"/>
                <a:cs typeface="Calibri"/>
              </a:rPr>
              <a:t>of </a:t>
            </a:r>
            <a:r>
              <a:rPr lang="en-US" sz="4400" dirty="0">
                <a:latin typeface="Calibri"/>
                <a:cs typeface="Calibri"/>
              </a:rPr>
              <a:t>souls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  <a:endParaRPr lang="en-US" sz="4400" dirty="0"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theme/theme1.xml><?xml version="1.0" encoding="utf-8"?>
<a:theme xmlns:a="http://schemas.openxmlformats.org/drawingml/2006/main" name="•22.2Q Genesis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7012</TotalTime>
  <Words>2721</Words>
  <Application>Microsoft Macintosh PowerPoint</Application>
  <PresentationFormat>On-screen Show (4:3)</PresentationFormat>
  <Paragraphs>147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•22.2Q Genesis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281</cp:revision>
  <dcterms:created xsi:type="dcterms:W3CDTF">2021-07-03T11:23:54Z</dcterms:created>
  <dcterms:modified xsi:type="dcterms:W3CDTF">2022-06-25T06:40:46Z</dcterms:modified>
</cp:coreProperties>
</file>