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57" r:id="rId3"/>
    <p:sldId id="424" r:id="rId4"/>
    <p:sldId id="381" r:id="rId5"/>
    <p:sldId id="265" r:id="rId6"/>
    <p:sldId id="268" r:id="rId7"/>
    <p:sldId id="458" r:id="rId8"/>
    <p:sldId id="438" r:id="rId9"/>
    <p:sldId id="439" r:id="rId10"/>
    <p:sldId id="440" r:id="rId11"/>
    <p:sldId id="441" r:id="rId12"/>
    <p:sldId id="442" r:id="rId13"/>
    <p:sldId id="443" r:id="rId14"/>
    <p:sldId id="447" r:id="rId15"/>
    <p:sldId id="444" r:id="rId16"/>
    <p:sldId id="446" r:id="rId17"/>
    <p:sldId id="448" r:id="rId18"/>
    <p:sldId id="450" r:id="rId19"/>
    <p:sldId id="434" r:id="rId20"/>
    <p:sldId id="451" r:id="rId21"/>
    <p:sldId id="452" r:id="rId22"/>
    <p:sldId id="453" r:id="rId23"/>
    <p:sldId id="437" r:id="rId24"/>
    <p:sldId id="454" r:id="rId25"/>
    <p:sldId id="455" r:id="rId26"/>
    <p:sldId id="456" r:id="rId27"/>
    <p:sldId id="457" r:id="rId28"/>
    <p:sldId id="35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5" autoAdjust="0"/>
    <p:restoredTop sz="75148" autoAdjust="0"/>
  </p:normalViewPr>
  <p:slideViewPr>
    <p:cSldViewPr>
      <p:cViewPr varScale="1">
        <p:scale>
          <a:sx n="60" d="100"/>
          <a:sy n="60" d="100"/>
        </p:scale>
        <p:origin x="-17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Julio 4.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(1 Pedro 5).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diyablo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tulad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leong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gumagala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umuungal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humahanap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malalapa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 8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resulta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kagustuhang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pamimilipit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moral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pamantayan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8–11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):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Magpakatino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kayo,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magbantay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kayo,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naghihirap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luwalhatiin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 10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): “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magpapaging-ganap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magpapalakas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magbibigay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kakayanan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magpapatatag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SND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Note: Other versions give only four, omits “perfect.”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tandaan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talunang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katungali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nananatiling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nakaugnay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kumakapit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magagapi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Martes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Hulyo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5.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Pahirap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Kasalanan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(Roma 1).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Sapagkat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poot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nahahayag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mula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langit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laban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kalikuan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kasamaan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tao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pamamagitan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kanilang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kasamaan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pinipigil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katotohanan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 (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tal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. 18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sanhi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Pareho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dumarating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nakapaloob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Yugto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 21–27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1. 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niluwalhati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pinasalamatan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2. </a:t>
            </a:r>
            <a:r>
              <a:rPr lang="en-US" sz="1200" i="0" baseline="0" dirty="0" err="1" smtClean="0">
                <a:solidFill>
                  <a:prstClr val="black"/>
                </a:solidFill>
                <a:latin typeface="HelveticaNeue"/>
                <a:ea typeface="ＭＳ Ｐゴシック" pitchFamily="24" charset="-128"/>
                <a:cs typeface="ＭＳ Ｐゴシック" pitchFamily="24" charset="-128"/>
              </a:rPr>
              <a:t>W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alang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kabuluhang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pangangatuwiran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puso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nagdilim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 3.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Pag-aangking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marurunong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naging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hangal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 4.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ipinagpalit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kaluwalhatian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imahe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5.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Pinalitan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nila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kasinungalingan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katotohanan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6.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Sumamba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nilalang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7.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Mahahalay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pagnanasa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lalaki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kapwa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lalaki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(NIV). 1.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kahalayan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2.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Mahalay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3.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Napuno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4.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pang-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sumisira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usapan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paggiliw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nagpapatawad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habag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5.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Nararapat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nagsasaalang-alang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paglabag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kautusang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moral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paglabag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kautusang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pangkalusugan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aabusuhin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kabiguang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nakakalusog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mag-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ehersisyo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sobrang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magtrabaho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maglikha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6.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Pahirap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Pagdadalisay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(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Jeremias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9).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akin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dadalisayin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susubukin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Jeremias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9:7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(a)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lumakad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kautusan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at (b)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lumakad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(a)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pakakainin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nakalalasong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inumin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at (b)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Ikakalat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Hentil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ipahahabol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tabak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Mararahas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Kilos.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nararanasan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pinahihintulutan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sitwasyon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dalhin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pansin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2.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dalamhati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nararanasan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pighati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nadarama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3.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pagkasiphayo’y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nararanasan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pagsisikap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7.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Ganap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Gulang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kalabisan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Kaya't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magyabang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binigyan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tinik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saktan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magmalaki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v.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tinik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v.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)?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(a) Si Pablo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atake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(b)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hirap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magsalita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EGW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paningin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kanayng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tinik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ibinigay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akin.”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tinik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Pablo ay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magyabang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b="0" i="1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12:7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Hindi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nagawa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hadlangan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pagkakasala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Kinilala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likas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kahinaan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magkasala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tinik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babantayan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Pakikitungo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Tinik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ulit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nanalangin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lumayo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akin. ...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lalong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magmamalaki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kahinaan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manatili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akin.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Kaya,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alang-alang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nasisiyahan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kahirapan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8–10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“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galak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ipagmamalaki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gaano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sz="1200" b="1" i="1" spc="0" dirty="0" smtClean="0">
                <a:latin typeface="Arial"/>
                <a:cs typeface="Arial"/>
              </a:rPr>
              <a:t>CEV: Contemporary English</a:t>
            </a:r>
            <a:r>
              <a:rPr lang="en-US" sz="1200" b="1" i="1" spc="0" baseline="0" dirty="0" smtClean="0">
                <a:latin typeface="Arial"/>
                <a:cs typeface="Arial"/>
              </a:rPr>
              <a:t> Version. </a:t>
            </a:r>
            <a:endParaRPr lang="en-US" b="1" i="1" spc="0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pagkakaiba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pagputol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pagpungos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Pinuputol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pinupungusan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pamumunga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Parehong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matalim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kutsilyo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b="1" i="1" spc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Nabigla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Maapoy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1 Pedro 4:12.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Umaatungal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leon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Pedro 5:8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Roma 1:18.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Pagdadalisay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Jer. 9:7.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Ganap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Gulang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2 Cor. 12:7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none" strike="noStrike" kern="1200" baseline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Narito</a:t>
            </a:r>
            <a:r>
              <a:rPr lang="en-US" sz="1200" b="1" i="1" u="none" strike="noStrike" kern="12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rin</a:t>
            </a:r>
            <a:r>
              <a:rPr lang="en-US" sz="1200" b="1" i="1" u="none" strike="noStrike" kern="12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ang</a:t>
            </a:r>
            <a:r>
              <a:rPr lang="en-US" sz="1200" b="1" i="1" u="none" strike="noStrike" kern="12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ilan</a:t>
            </a:r>
            <a:r>
              <a:rPr lang="en-US" sz="1200" b="1" i="1" u="none" strike="noStrike" kern="12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sa</a:t>
            </a:r>
            <a:r>
              <a:rPr lang="en-US" sz="1200" b="1" i="1" u="none" strike="noStrike" kern="12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mga</a:t>
            </a:r>
            <a:r>
              <a:rPr lang="en-US" sz="1200" b="1" i="1" u="none" strike="noStrike" kern="12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liksyong</a:t>
            </a:r>
            <a:r>
              <a:rPr lang="en-US" sz="1200" b="1" i="1" u="none" strike="noStrike" kern="12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maaaring</a:t>
            </a:r>
            <a:r>
              <a:rPr lang="en-US" sz="1200" b="1" i="1" u="none" strike="noStrike" kern="12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ibangon</a:t>
            </a:r>
            <a:r>
              <a:rPr lang="en-US" sz="1200" b="1" i="1" u="none" strike="noStrike" kern="12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r>
              <a:rPr lang="en-US" sz="1200" b="0" i="1" u="none" strike="noStrike" kern="1200" baseline="0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Marami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nagugulat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sobrang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pinasimpleng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masama.Subalit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nadadamang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nadaramang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beses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man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mapaikutan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makararanas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pinsala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mangyayari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pagkakasala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nakakabagabag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pagputol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pagpungos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Pinuputol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pinupungusan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pamumunga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Parehong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kutsilyo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Pananalita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nababasa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mas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karungungan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iabang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sitwasyon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matuklasan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kasiraan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Kadalasang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pinahihintulutan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salakayin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madalisay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.”—</a:t>
            </a:r>
            <a:r>
              <a:rPr lang="en-US" sz="1200" i="1" cap="small" spc="-50" dirty="0" smtClean="0">
                <a:latin typeface="Arial"/>
                <a:cs typeface="Arial"/>
              </a:rPr>
              <a:t>The Ministry of Healing </a:t>
            </a:r>
            <a:r>
              <a:rPr lang="en-US" sz="1200" spc="-50" dirty="0" smtClean="0">
                <a:latin typeface="Arial"/>
                <a:cs typeface="Arial"/>
              </a:rPr>
              <a:t>471</a:t>
            </a:r>
            <a:r>
              <a:rPr lang="en-US" sz="1200" spc="0" dirty="0" smtClean="0">
                <a:latin typeface="Arial"/>
                <a:ea typeface="ＭＳ Ｐゴシック" charset="0"/>
                <a:cs typeface="Arial"/>
              </a:rPr>
              <a:t>.</a:t>
            </a:r>
            <a:endParaRPr lang="en-US" sz="1200" spc="-50" dirty="0" smtClean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napapaharap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pagtataksil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pagkabigo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pagkapahamak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pagmamalabis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naihahambing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likuran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Cristo)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Dumarating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minamahal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magtaka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mahigpit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dumarating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subukin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waring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kataka-takang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yamang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nakikibahagi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kayo man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galak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nahayag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(1 Pedro 4:12, 13)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Panimulang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bibigyang-diin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biglang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masumpungan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gipit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nagdaranas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sitwasyon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umunlad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tutulong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bigyan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pagkabatid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napasok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tumugon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Sorpresa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minamahal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magtaka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mahigpit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dumarating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subukin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waring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kataka-takang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1 Pedro 4:12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masorpresa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ESV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English Standard Version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NIV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New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Interntional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Version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NRSV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New Revised International Version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Mapatitindi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elemento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sorpresa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Sorpresa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Sobrang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pinasimpleng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Job: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tumatanda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Job 21:7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 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2"/>
            <a:ext cx="810893" cy="110486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Jul • Aug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Sep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ln>
                <a:solidFill>
                  <a:schemeClr val="tx1"/>
                </a:solidFill>
              </a:ln>
              <a:solidFill>
                <a:srgbClr val="C80000"/>
              </a:solidFill>
              <a:effectLst>
                <a:glow rad="38100">
                  <a:schemeClr val="tx1">
                    <a:alpha val="2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July 4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Crucibles of </a:t>
            </a:r>
            <a:r>
              <a:rPr lang="en-US" sz="3200" b="1" cap="small" spc="50" dirty="0" smtClean="0">
                <a:latin typeface="Cambria"/>
                <a:cs typeface="Cambria"/>
              </a:rPr>
              <a:t>Satan </a:t>
            </a:r>
            <a:r>
              <a:rPr lang="en-US" sz="3200" cap="small" spc="50" dirty="0" smtClean="0">
                <a:latin typeface="Cambria"/>
                <a:cs typeface="Cambria"/>
              </a:rPr>
              <a:t>(1 Peter 5)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28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“The </a:t>
            </a:r>
            <a:r>
              <a:rPr lang="en-US" sz="4400" spc="-100" dirty="0">
                <a:latin typeface="Calibri"/>
                <a:cs typeface="Calibri"/>
              </a:rPr>
              <a:t>devil walks </a:t>
            </a:r>
            <a:r>
              <a:rPr lang="en-US" sz="4400" spc="-100" dirty="0" smtClean="0">
                <a:latin typeface="Calibri"/>
                <a:cs typeface="Calibri"/>
              </a:rPr>
              <a:t>about </a:t>
            </a:r>
            <a:r>
              <a:rPr lang="en-US" sz="4400" u="sng" spc="-100" dirty="0" smtClean="0">
                <a:latin typeface="Calibri"/>
                <a:cs typeface="Calibri"/>
              </a:rPr>
              <a:t>like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a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roaring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lion</a:t>
            </a:r>
            <a:r>
              <a:rPr lang="en-US" sz="4400" spc="-100" dirty="0">
                <a:latin typeface="Calibri"/>
                <a:cs typeface="Calibri"/>
              </a:rPr>
              <a:t>, seeking whom he may devour”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v.</a:t>
            </a:r>
            <a:r>
              <a:rPr lang="en-US" sz="4400" i="1" spc="-100" dirty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8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50" dirty="0" smtClean="0">
                <a:latin typeface="Calibri"/>
                <a:cs typeface="Calibri"/>
              </a:rPr>
              <a:t>Consequences </a:t>
            </a:r>
            <a:r>
              <a:rPr lang="en-US" sz="4400" spc="-50" dirty="0">
                <a:latin typeface="Calibri"/>
                <a:cs typeface="Calibri"/>
              </a:rPr>
              <a:t>of his desire to </a:t>
            </a:r>
            <a:r>
              <a:rPr lang="en-US" sz="4400" spc="-50" dirty="0" smtClean="0">
                <a:latin typeface="Calibri"/>
                <a:cs typeface="Calibri"/>
              </a:rPr>
              <a:t>kill: death</a:t>
            </a:r>
            <a:r>
              <a:rPr lang="en-US" sz="4400" spc="-50" dirty="0">
                <a:latin typeface="Calibri"/>
                <a:cs typeface="Calibri"/>
              </a:rPr>
              <a:t>, suffering, and the twisting and perverting of morals and </a:t>
            </a:r>
            <a:r>
              <a:rPr lang="en-US" sz="4400" spc="-50" dirty="0" smtClean="0">
                <a:latin typeface="Calibri"/>
                <a:cs typeface="Calibri"/>
              </a:rPr>
              <a:t>values.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50" dirty="0" smtClean="0">
                <a:latin typeface="Calibri"/>
                <a:cs typeface="Calibri"/>
              </a:rPr>
              <a:t>Christian’s reaction (</a:t>
            </a:r>
            <a:r>
              <a:rPr lang="en-US" sz="4400" i="1" spc="-50" dirty="0" smtClean="0">
                <a:latin typeface="Calibri"/>
                <a:cs typeface="Calibri"/>
              </a:rPr>
              <a:t>8</a:t>
            </a:r>
            <a:r>
              <a:rPr lang="en-US" sz="4400" i="1" spc="-50" dirty="0">
                <a:latin typeface="Calibri"/>
                <a:cs typeface="Calibri"/>
              </a:rPr>
              <a:t>–</a:t>
            </a:r>
            <a:r>
              <a:rPr lang="en-US" sz="4400" i="1" spc="-50" dirty="0" smtClean="0">
                <a:latin typeface="Calibri"/>
                <a:cs typeface="Calibri"/>
              </a:rPr>
              <a:t>11</a:t>
            </a:r>
            <a:r>
              <a:rPr lang="en-US" sz="4400" spc="-50" dirty="0" smtClean="0">
                <a:latin typeface="Calibri"/>
                <a:cs typeface="Calibri"/>
              </a:rPr>
              <a:t>): Be sober, vigilant; resist, be steadfast in faith; know: all are suffering; glorify God.</a:t>
            </a:r>
            <a:endParaRPr lang="en-US" sz="4400" spc="-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July 4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Crucibles of </a:t>
            </a:r>
            <a:r>
              <a:rPr lang="en-US" sz="3200" b="1" cap="small" spc="50" dirty="0" smtClean="0">
                <a:latin typeface="Cambria"/>
                <a:cs typeface="Cambria"/>
              </a:rPr>
              <a:t>Satan </a:t>
            </a:r>
            <a:r>
              <a:rPr lang="en-US" sz="3200" cap="small" spc="50" dirty="0" smtClean="0">
                <a:latin typeface="Cambria"/>
                <a:cs typeface="Cambria"/>
              </a:rPr>
              <a:t>(1 Peter 5)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God’s promise (</a:t>
            </a:r>
            <a:r>
              <a:rPr lang="en-US" sz="4400" i="1" dirty="0" smtClean="0">
                <a:latin typeface="Calibri"/>
                <a:cs typeface="Calibri"/>
              </a:rPr>
              <a:t>v. 10</a:t>
            </a:r>
            <a:r>
              <a:rPr lang="en-US" sz="4400" dirty="0" smtClean="0">
                <a:latin typeface="Calibri"/>
                <a:cs typeface="Calibri"/>
              </a:rPr>
              <a:t>): “perfect,         </a:t>
            </a:r>
            <a:r>
              <a:rPr lang="en-US" sz="4400" spc="-100" dirty="0" smtClean="0">
                <a:latin typeface="Calibri"/>
                <a:cs typeface="Calibri"/>
              </a:rPr>
              <a:t>establish, strengthen, and settle you.”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50" dirty="0" smtClean="0">
                <a:latin typeface="Calibri"/>
                <a:cs typeface="Calibri"/>
              </a:rPr>
              <a:t>We </a:t>
            </a:r>
            <a:r>
              <a:rPr lang="en-US" sz="4400" spc="-50" dirty="0">
                <a:latin typeface="Calibri"/>
                <a:cs typeface="Calibri"/>
              </a:rPr>
              <a:t>must always remember that Jesus </a:t>
            </a:r>
            <a:r>
              <a:rPr lang="en-US" sz="4400" dirty="0">
                <a:latin typeface="Calibri"/>
                <a:cs typeface="Calibri"/>
              </a:rPr>
              <a:t>has beaten Satan; that Satan is a defeated foe; and that as long as we </a:t>
            </a:r>
            <a:r>
              <a:rPr lang="en-US" sz="4400" spc="-50" dirty="0">
                <a:latin typeface="Calibri"/>
                <a:cs typeface="Calibri"/>
              </a:rPr>
              <a:t>stay connected with Jesus, as long as </a:t>
            </a:r>
            <a:r>
              <a:rPr lang="en-US" sz="4400" spc="-50" dirty="0" smtClean="0">
                <a:latin typeface="Calibri"/>
                <a:cs typeface="Calibri"/>
              </a:rPr>
              <a:t> we </a:t>
            </a:r>
            <a:r>
              <a:rPr lang="en-US" sz="4400" spc="-50" dirty="0">
                <a:latin typeface="Calibri"/>
                <a:cs typeface="Calibri"/>
              </a:rPr>
              <a:t>cling to Him in faith, we can never </a:t>
            </a:r>
            <a:r>
              <a:rPr lang="en-US" sz="4400" dirty="0">
                <a:latin typeface="Calibri"/>
                <a:cs typeface="Calibri"/>
              </a:rPr>
              <a:t>be defeated either. Because of the cross, Christ’s victory is our victory.</a:t>
            </a:r>
          </a:p>
        </p:txBody>
      </p:sp>
    </p:spTree>
    <p:extLst>
      <p:ext uri="{BB962C8B-B14F-4D97-AF65-F5344CB8AC3E}">
        <p14:creationId xmlns:p14="http://schemas.microsoft.com/office/powerpoint/2010/main" val="418266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July 5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Crucibles of </a:t>
            </a:r>
            <a:r>
              <a:rPr lang="en-US" sz="3200" b="1" cap="small" spc="50" dirty="0" smtClean="0">
                <a:latin typeface="Cambria"/>
                <a:cs typeface="Cambria"/>
              </a:rPr>
              <a:t>Sin </a:t>
            </a:r>
            <a:r>
              <a:rPr lang="en-US" sz="3200" cap="small" spc="50" dirty="0" smtClean="0">
                <a:latin typeface="Cambria"/>
                <a:cs typeface="Cambria"/>
              </a:rPr>
              <a:t>(Romans 1)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19559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50" dirty="0">
                <a:latin typeface="Calibri"/>
                <a:cs typeface="Calibri"/>
              </a:rPr>
              <a:t>“For the wrath of God is revealed from </a:t>
            </a:r>
            <a:r>
              <a:rPr lang="en-US" sz="4400" dirty="0">
                <a:latin typeface="Calibri"/>
                <a:cs typeface="Calibri"/>
              </a:rPr>
              <a:t>heaven against all </a:t>
            </a:r>
            <a:r>
              <a:rPr lang="en-US" sz="4400" dirty="0" smtClean="0">
                <a:latin typeface="Calibri"/>
                <a:cs typeface="Calibri"/>
              </a:rPr>
              <a:t>ungodliness </a:t>
            </a:r>
            <a:r>
              <a:rPr lang="en-US" sz="4400" dirty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unrighteousness of men, who suppress </a:t>
            </a:r>
            <a:r>
              <a:rPr lang="en-US" sz="4400" dirty="0">
                <a:latin typeface="Calibri"/>
                <a:cs typeface="Calibri"/>
              </a:rPr>
              <a:t>the truth in unrighteousness”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 18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Everything we do has a consequence. </a:t>
            </a:r>
            <a:r>
              <a:rPr lang="en-US" sz="4400" dirty="0" smtClean="0">
                <a:latin typeface="Calibri"/>
                <a:cs typeface="Calibri"/>
              </a:rPr>
              <a:t>Cause </a:t>
            </a:r>
            <a:r>
              <a:rPr lang="en-US" sz="4400" dirty="0">
                <a:latin typeface="Calibri"/>
                <a:cs typeface="Calibri"/>
              </a:rPr>
              <a:t>and effect always go </a:t>
            </a:r>
            <a:r>
              <a:rPr lang="en-US" sz="4400" dirty="0" smtClean="0">
                <a:latin typeface="Calibri"/>
                <a:cs typeface="Calibri"/>
              </a:rPr>
              <a:t>together.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is the same with </a:t>
            </a:r>
            <a:r>
              <a:rPr lang="en-US" sz="4400" dirty="0" smtClean="0">
                <a:latin typeface="Calibri"/>
                <a:cs typeface="Calibri"/>
              </a:rPr>
              <a:t>sin. Sin </a:t>
            </a:r>
            <a:r>
              <a:rPr lang="en-US" sz="4400" dirty="0">
                <a:latin typeface="Calibri"/>
                <a:cs typeface="Calibri"/>
              </a:rPr>
              <a:t>itself comes with </a:t>
            </a:r>
            <a:r>
              <a:rPr lang="en-US" sz="4400" dirty="0" smtClean="0">
                <a:latin typeface="Calibri"/>
                <a:cs typeface="Calibri"/>
              </a:rPr>
              <a:t>its </a:t>
            </a:r>
            <a:r>
              <a:rPr lang="en-US" sz="4400" dirty="0">
                <a:latin typeface="Calibri"/>
                <a:cs typeface="Calibri"/>
              </a:rPr>
              <a:t>own built-in consequences. </a:t>
            </a:r>
          </a:p>
        </p:txBody>
      </p:sp>
    </p:spTree>
    <p:extLst>
      <p:ext uri="{BB962C8B-B14F-4D97-AF65-F5344CB8AC3E}">
        <p14:creationId xmlns:p14="http://schemas.microsoft.com/office/powerpoint/2010/main" val="299069682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July 5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Crucibles of </a:t>
            </a:r>
            <a:r>
              <a:rPr lang="en-US" sz="3200" b="1" cap="small" spc="50" dirty="0" smtClean="0">
                <a:latin typeface="Cambria"/>
                <a:cs typeface="Cambria"/>
              </a:rPr>
              <a:t>Sin (Romans 1)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05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50" dirty="0" smtClean="0">
                <a:latin typeface="Calibri"/>
                <a:cs typeface="Calibri"/>
              </a:rPr>
              <a:t>Stages of Sin: (</a:t>
            </a:r>
            <a:r>
              <a:rPr lang="en-US" sz="4400" i="1" spc="-50" dirty="0" smtClean="0">
                <a:latin typeface="Calibri"/>
                <a:cs typeface="Calibri"/>
              </a:rPr>
              <a:t>vs. 21–27</a:t>
            </a:r>
            <a:r>
              <a:rPr lang="en-US" sz="4400" spc="-50" dirty="0" smtClean="0">
                <a:latin typeface="Calibri"/>
                <a:cs typeface="Calibri"/>
              </a:rPr>
              <a:t>)</a:t>
            </a:r>
            <a:endParaRPr lang="en-US" sz="4400" spc="-5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50" dirty="0" smtClean="0">
                <a:latin typeface="Calibri"/>
                <a:cs typeface="Calibri"/>
              </a:rPr>
              <a:t>1. Did not glorify, thank God.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2. Futile thoughts, heart darkened.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3. Professing to be wise, became fools.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4. Changed God’s glory into images.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5. Exchanged the truth into lie.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6. Worshipped creature.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7. Vile passion. Men with men.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22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July 5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Crucibles of </a:t>
            </a:r>
            <a:r>
              <a:rPr lang="en-US" sz="3200" b="1" cap="small" spc="50" dirty="0" smtClean="0">
                <a:latin typeface="Cambria"/>
                <a:cs typeface="Cambria"/>
              </a:rPr>
              <a:t>Sin </a:t>
            </a:r>
            <a:r>
              <a:rPr lang="en-US" sz="3200" cap="small" spc="50" dirty="0" smtClean="0">
                <a:latin typeface="Cambria"/>
                <a:cs typeface="Cambria"/>
              </a:rPr>
              <a:t>(Romans 1)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52892"/>
            <a:ext cx="914400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50" dirty="0">
                <a:latin typeface="Calibri"/>
                <a:cs typeface="Calibri"/>
              </a:rPr>
              <a:t>Consequences</a:t>
            </a:r>
            <a:r>
              <a:rPr lang="en-US" sz="4400" spc="-50" dirty="0" smtClean="0">
                <a:latin typeface="Calibri"/>
                <a:cs typeface="Calibri"/>
              </a:rPr>
              <a:t> of Sin: (NIV) </a:t>
            </a: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50" dirty="0" smtClean="0">
                <a:latin typeface="Calibri"/>
                <a:cs typeface="Calibri"/>
              </a:rPr>
              <a:t>1. Degraded bodies (v. 24).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2. Depraved minds (v. 28).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3</a:t>
            </a:r>
            <a:r>
              <a:rPr lang="en-US" sz="4400" spc="-50" dirty="0">
                <a:latin typeface="Calibri"/>
                <a:cs typeface="Calibri"/>
              </a:rPr>
              <a:t>. </a:t>
            </a:r>
            <a:r>
              <a:rPr lang="en-US" sz="4400" spc="-100" dirty="0" smtClean="0">
                <a:latin typeface="Calibri"/>
                <a:cs typeface="Calibri"/>
              </a:rPr>
              <a:t>Filled </a:t>
            </a:r>
            <a:r>
              <a:rPr lang="en-US" sz="4400" spc="-100" dirty="0">
                <a:latin typeface="Calibri"/>
                <a:cs typeface="Calibri"/>
              </a:rPr>
              <a:t>with all </a:t>
            </a:r>
            <a:r>
              <a:rPr lang="en-US" sz="4400" spc="-100" dirty="0" smtClean="0">
                <a:latin typeface="Calibri"/>
                <a:cs typeface="Calibri"/>
              </a:rPr>
              <a:t>unrighteousness (v. 29).</a:t>
            </a:r>
            <a:endParaRPr lang="en-US" sz="4400" spc="-1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4</a:t>
            </a:r>
            <a:r>
              <a:rPr lang="en-US" sz="4400" spc="-50" dirty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U</a:t>
            </a:r>
            <a:r>
              <a:rPr lang="en-US" sz="4400" dirty="0" smtClean="0">
                <a:latin typeface="Calibri"/>
                <a:cs typeface="Calibri"/>
              </a:rPr>
              <a:t>ndiscerning</a:t>
            </a:r>
            <a:r>
              <a:rPr lang="en-US" sz="4400" dirty="0">
                <a:latin typeface="Calibri"/>
                <a:cs typeface="Calibri"/>
              </a:rPr>
              <a:t>, untrustworthy, </a:t>
            </a:r>
            <a:r>
              <a:rPr lang="en-US" sz="4400" dirty="0" smtClean="0">
                <a:latin typeface="Calibri"/>
                <a:cs typeface="Calibri"/>
              </a:rPr>
              <a:t>un-loving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unforgiving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unmerciful (v. 31).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5</a:t>
            </a:r>
            <a:r>
              <a:rPr lang="en-US" sz="4400" spc="-50" dirty="0">
                <a:latin typeface="Calibri"/>
                <a:cs typeface="Calibri"/>
              </a:rPr>
              <a:t>. </a:t>
            </a:r>
            <a:r>
              <a:rPr lang="en-US" sz="4400" spc="-50" dirty="0" smtClean="0">
                <a:latin typeface="Calibri"/>
                <a:cs typeface="Calibri"/>
              </a:rPr>
              <a:t>Deserving </a:t>
            </a:r>
            <a:r>
              <a:rPr lang="en-US" sz="4400" spc="-50" dirty="0">
                <a:latin typeface="Calibri"/>
                <a:cs typeface="Calibri"/>
              </a:rPr>
              <a:t>of </a:t>
            </a:r>
            <a:r>
              <a:rPr lang="en-US" sz="4400" spc="-50" dirty="0" smtClean="0">
                <a:latin typeface="Calibri"/>
                <a:cs typeface="Calibri"/>
              </a:rPr>
              <a:t>death (v. 32)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79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July 5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Crucibles of </a:t>
            </a:r>
            <a:r>
              <a:rPr lang="en-US" sz="3200" b="1" cap="small" spc="50" dirty="0" smtClean="0">
                <a:latin typeface="Cambria"/>
                <a:cs typeface="Cambria"/>
              </a:rPr>
              <a:t>Sin </a:t>
            </a:r>
            <a:r>
              <a:rPr lang="en-US" sz="3200" cap="small" spc="50" dirty="0" smtClean="0">
                <a:latin typeface="Cambria"/>
                <a:cs typeface="Cambria"/>
              </a:rPr>
              <a:t>(Romans 1)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1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We have been considering the </a:t>
            </a:r>
            <a:r>
              <a:rPr lang="en-US" sz="4400" spc="-100" dirty="0" err="1" smtClean="0">
                <a:latin typeface="Calibri"/>
                <a:cs typeface="Calibri"/>
              </a:rPr>
              <a:t>conse-quences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 breaking God’s moral </a:t>
            </a:r>
            <a:r>
              <a:rPr lang="en-US" sz="4400" spc="-100" dirty="0" smtClean="0">
                <a:latin typeface="Calibri"/>
                <a:cs typeface="Calibri"/>
              </a:rPr>
              <a:t>laws.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what about breaking God’s </a:t>
            </a:r>
            <a:r>
              <a:rPr lang="en-US" sz="4400" dirty="0" smtClean="0">
                <a:latin typeface="Calibri"/>
                <a:cs typeface="Calibri"/>
              </a:rPr>
              <a:t>    health </a:t>
            </a:r>
            <a:r>
              <a:rPr lang="en-US" sz="4400" dirty="0">
                <a:latin typeface="Calibri"/>
                <a:cs typeface="Calibri"/>
              </a:rPr>
              <a:t>laws? </a:t>
            </a: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we abuse our bodies </a:t>
            </a:r>
            <a:r>
              <a:rPr lang="en-US" sz="4400" dirty="0" smtClean="0">
                <a:latin typeface="Calibri"/>
                <a:cs typeface="Calibri"/>
              </a:rPr>
              <a:t>  by </a:t>
            </a:r>
            <a:r>
              <a:rPr lang="en-US" sz="4400" dirty="0">
                <a:latin typeface="Calibri"/>
                <a:cs typeface="Calibri"/>
              </a:rPr>
              <a:t>failing to eat healthfully or to exercise, or if we regularly overwork, this also is sin against </a:t>
            </a:r>
            <a:r>
              <a:rPr lang="en-US" sz="4400" dirty="0" smtClean="0">
                <a:latin typeface="Calibri"/>
                <a:cs typeface="Calibri"/>
              </a:rPr>
              <a:t>God.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this has consequences that can create the conditions of a </a:t>
            </a:r>
            <a:r>
              <a:rPr lang="en-US" sz="4400" spc="-100" dirty="0" smtClean="0">
                <a:latin typeface="Calibri"/>
                <a:cs typeface="Calibri"/>
              </a:rPr>
              <a:t>crucible.</a:t>
            </a:r>
          </a:p>
        </p:txBody>
      </p:sp>
    </p:spTree>
    <p:extLst>
      <p:ext uri="{BB962C8B-B14F-4D97-AF65-F5344CB8AC3E}">
        <p14:creationId xmlns:p14="http://schemas.microsoft.com/office/powerpoint/2010/main" val="29580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July 6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Crucibles of Purification </a:t>
            </a:r>
            <a:r>
              <a:rPr lang="en-US" sz="3200" cap="small" spc="50" dirty="0" smtClean="0">
                <a:latin typeface="Cambria"/>
                <a:cs typeface="Cambria"/>
              </a:rPr>
              <a:t>(Jeremiah 9)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 ‘</a:t>
            </a:r>
            <a:r>
              <a:rPr lang="en-US" sz="4400" spc="-100" dirty="0">
                <a:latin typeface="Calibri"/>
                <a:cs typeface="Calibri"/>
              </a:rPr>
              <a:t>Behold, I will refine them </a:t>
            </a:r>
            <a:r>
              <a:rPr lang="en-US" sz="4400" spc="-100" dirty="0" smtClean="0">
                <a:latin typeface="Calibri"/>
                <a:cs typeface="Calibri"/>
              </a:rPr>
              <a:t>                    and </a:t>
            </a:r>
            <a:r>
              <a:rPr lang="en-US" sz="4400" spc="-100" dirty="0">
                <a:latin typeface="Calibri"/>
                <a:cs typeface="Calibri"/>
              </a:rPr>
              <a:t>try </a:t>
            </a:r>
            <a:r>
              <a:rPr lang="en-US" sz="4400" spc="-100" dirty="0" smtClean="0">
                <a:latin typeface="Calibri"/>
                <a:cs typeface="Calibri"/>
              </a:rPr>
              <a:t>them’ </a:t>
            </a:r>
            <a:r>
              <a:rPr lang="en-US" sz="4400" spc="-100" dirty="0">
                <a:latin typeface="Calibri"/>
                <a:cs typeface="Calibri"/>
              </a:rPr>
              <a:t>” (</a:t>
            </a:r>
            <a:r>
              <a:rPr lang="en-US" sz="4400" i="1" spc="-100" dirty="0">
                <a:latin typeface="Calibri"/>
                <a:cs typeface="Calibri"/>
              </a:rPr>
              <a:t>Jer. 9:</a:t>
            </a:r>
            <a:r>
              <a:rPr lang="en-US" sz="4400" i="1" spc="-100" dirty="0" smtClean="0">
                <a:latin typeface="Calibri"/>
                <a:cs typeface="Calibri"/>
              </a:rPr>
              <a:t>7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u="sng" spc="-100" dirty="0" smtClean="0">
                <a:latin typeface="Calibri"/>
                <a:cs typeface="Calibri"/>
              </a:rPr>
              <a:t>Two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reasons:</a:t>
            </a:r>
            <a:r>
              <a:rPr lang="en-US" sz="4400" spc="-100" dirty="0" smtClean="0">
                <a:latin typeface="Calibri"/>
                <a:cs typeface="Calibri"/>
              </a:rPr>
              <a:t> (a) not </a:t>
            </a:r>
            <a:r>
              <a:rPr lang="en-US" sz="4400" spc="-100" dirty="0">
                <a:latin typeface="Calibri"/>
                <a:cs typeface="Calibri"/>
              </a:rPr>
              <a:t>walked according God’s </a:t>
            </a:r>
            <a:r>
              <a:rPr lang="en-US" sz="4400" spc="-100" dirty="0" smtClean="0">
                <a:latin typeface="Calibri"/>
                <a:cs typeface="Calibri"/>
              </a:rPr>
              <a:t>law (</a:t>
            </a:r>
            <a:r>
              <a:rPr lang="en-US" sz="4400" i="1" spc="-100" dirty="0" smtClean="0">
                <a:latin typeface="Calibri"/>
                <a:cs typeface="Calibri"/>
              </a:rPr>
              <a:t>v. 13</a:t>
            </a:r>
            <a:r>
              <a:rPr lang="en-US" sz="4400" spc="-100" dirty="0" smtClean="0">
                <a:latin typeface="Calibri"/>
                <a:cs typeface="Calibri"/>
              </a:rPr>
              <a:t>), </a:t>
            </a:r>
            <a:r>
              <a:rPr lang="en-US" sz="4400" spc="-100" dirty="0">
                <a:latin typeface="Calibri"/>
                <a:cs typeface="Calibri"/>
              </a:rPr>
              <a:t>and (b) walked according to </a:t>
            </a:r>
            <a:r>
              <a:rPr lang="en-US" sz="4400" spc="-100" dirty="0" smtClean="0">
                <a:latin typeface="Calibri"/>
                <a:cs typeface="Calibri"/>
              </a:rPr>
              <a:t>their </a:t>
            </a:r>
            <a:r>
              <a:rPr lang="en-US" sz="4400" spc="-100" dirty="0">
                <a:latin typeface="Calibri"/>
                <a:cs typeface="Calibri"/>
              </a:rPr>
              <a:t>own </a:t>
            </a:r>
            <a:r>
              <a:rPr lang="en-US" sz="4400" spc="-100" dirty="0" smtClean="0">
                <a:latin typeface="Calibri"/>
                <a:cs typeface="Calibri"/>
              </a:rPr>
              <a:t>hearts (</a:t>
            </a:r>
            <a:r>
              <a:rPr lang="en-US" sz="4400" i="1" spc="-100" dirty="0" smtClean="0">
                <a:latin typeface="Calibri"/>
                <a:cs typeface="Calibri"/>
              </a:rPr>
              <a:t>v. 14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spc="-100" dirty="0" smtClean="0">
                <a:latin typeface="Calibri"/>
                <a:cs typeface="Calibri"/>
              </a:rPr>
              <a:t>How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it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is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done: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(a)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feed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them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with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worm-</a:t>
            </a:r>
            <a:r>
              <a:rPr lang="en-US" sz="4400" dirty="0" smtClean="0">
                <a:latin typeface="Calibri"/>
                <a:cs typeface="Calibri"/>
              </a:rPr>
              <a:t>wood; gall water </a:t>
            </a:r>
            <a:r>
              <a:rPr lang="en-US" sz="4400" dirty="0">
                <a:latin typeface="Calibri"/>
                <a:cs typeface="Calibri"/>
              </a:rPr>
              <a:t>to </a:t>
            </a:r>
            <a:r>
              <a:rPr lang="en-US" sz="4400" dirty="0" smtClean="0">
                <a:latin typeface="Calibri"/>
                <a:cs typeface="Calibri"/>
              </a:rPr>
              <a:t>drink (</a:t>
            </a:r>
            <a:r>
              <a:rPr lang="en-US" sz="4400" i="1" dirty="0" smtClean="0">
                <a:latin typeface="Calibri"/>
                <a:cs typeface="Calibri"/>
              </a:rPr>
              <a:t>v. 15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and (b) scatter </a:t>
            </a:r>
            <a:r>
              <a:rPr lang="en-US" sz="4400" dirty="0">
                <a:latin typeface="Calibri"/>
                <a:cs typeface="Calibri"/>
              </a:rPr>
              <a:t>them </a:t>
            </a:r>
            <a:r>
              <a:rPr lang="en-US" sz="4400" dirty="0" smtClean="0">
                <a:latin typeface="Calibri"/>
                <a:cs typeface="Calibri"/>
              </a:rPr>
              <a:t>among </a:t>
            </a:r>
            <a:r>
              <a:rPr lang="en-US" sz="4400" dirty="0">
                <a:latin typeface="Calibri"/>
                <a:cs typeface="Calibri"/>
              </a:rPr>
              <a:t>the Gentiles,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spc="-30" dirty="0" smtClean="0">
                <a:latin typeface="Calibri"/>
                <a:cs typeface="Calibri"/>
              </a:rPr>
              <a:t>and consume them with sword (</a:t>
            </a:r>
            <a:r>
              <a:rPr lang="en-US" sz="4400" i="1" spc="-30" dirty="0" smtClean="0">
                <a:latin typeface="Calibri"/>
                <a:cs typeface="Calibri"/>
              </a:rPr>
              <a:t>v. 16</a:t>
            </a:r>
            <a:r>
              <a:rPr lang="en-US" sz="4400" spc="-30" dirty="0" smtClean="0">
                <a:latin typeface="Calibri"/>
                <a:cs typeface="Calibri"/>
              </a:rPr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Crucibles of Purification (Jeremiah 9)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Three Drastic Actions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43020"/>
            <a:ext cx="9144000" cy="467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2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1. Pain is experienced as </a:t>
            </a:r>
            <a:r>
              <a:rPr lang="en-US" sz="4400" dirty="0">
                <a:latin typeface="Calibri"/>
                <a:cs typeface="Calibri"/>
              </a:rPr>
              <a:t>God allows circumstances to bring our sin to our </a:t>
            </a:r>
            <a:r>
              <a:rPr lang="en-US" sz="4400" dirty="0" smtClean="0">
                <a:latin typeface="Calibri"/>
                <a:cs typeface="Calibri"/>
              </a:rPr>
              <a:t>attention.</a:t>
            </a:r>
          </a:p>
          <a:p>
            <a:pPr marL="252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Anguish is experienced as sorrow   is felt for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sin </a:t>
            </a:r>
            <a:r>
              <a:rPr lang="en-US" sz="4400" dirty="0">
                <a:latin typeface="Calibri"/>
                <a:cs typeface="Calibri"/>
              </a:rPr>
              <a:t>now </a:t>
            </a:r>
            <a:r>
              <a:rPr lang="en-US" sz="4400" dirty="0" smtClean="0">
                <a:latin typeface="Calibri"/>
                <a:cs typeface="Calibri"/>
              </a:rPr>
              <a:t>seen </a:t>
            </a:r>
            <a:r>
              <a:rPr lang="en-US" sz="4400" dirty="0">
                <a:latin typeface="Calibri"/>
                <a:cs typeface="Calibri"/>
              </a:rPr>
              <a:t>clearly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252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Frustration is experienced in trying </a:t>
            </a:r>
            <a:r>
              <a:rPr lang="en-US" sz="4400" dirty="0">
                <a:latin typeface="Calibri"/>
                <a:cs typeface="Calibri"/>
              </a:rPr>
              <a:t>to live differently.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0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7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Crucibles of Maturity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en-US" sz="3200" cap="small" dirty="0">
                <a:latin typeface="Cambria"/>
                <a:cs typeface="Cambria"/>
              </a:rPr>
              <a:t>2</a:t>
            </a:r>
            <a:r>
              <a:rPr lang="en-US" sz="3200" cap="small" dirty="0" smtClean="0">
                <a:latin typeface="Cambria"/>
                <a:cs typeface="Cambria"/>
              </a:rPr>
              <a:t> </a:t>
            </a:r>
            <a:r>
              <a:rPr lang="en-US" sz="3200" cap="small" dirty="0">
                <a:latin typeface="Cambria"/>
                <a:cs typeface="Cambria"/>
              </a:rPr>
              <a:t>Cor. 12</a:t>
            </a:r>
            <a:r>
              <a:rPr lang="en-US" sz="3200" cap="small" spc="50" dirty="0" smtClean="0">
                <a:latin typeface="Cambria"/>
                <a:cs typeface="Cambria"/>
              </a:rPr>
              <a:t>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6098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“And lest I should be exalted above measure by the abundance of the revelations, a thorn in the flesh was given to me, a messenger of Satan to buffet me, lest I be exalted above measure”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 7</a:t>
            </a:r>
            <a:r>
              <a:rPr lang="en-US" sz="4400" dirty="0" smtClean="0">
                <a:latin typeface="Calibri"/>
                <a:cs typeface="Calibri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498076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24900"/>
            <a:ext cx="9144000" cy="467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W</a:t>
            </a:r>
            <a:r>
              <a:rPr lang="en-US" sz="4400" dirty="0" smtClean="0">
                <a:latin typeface="Calibri"/>
                <a:cs typeface="Calibri"/>
              </a:rPr>
              <a:t>hat is the “</a:t>
            </a:r>
            <a:r>
              <a:rPr lang="en-US" sz="4400" dirty="0">
                <a:latin typeface="Calibri"/>
                <a:cs typeface="Calibri"/>
              </a:rPr>
              <a:t>thorn in my flesh” </a:t>
            </a:r>
            <a:r>
              <a:rPr lang="en-US" sz="4400" i="1" dirty="0" smtClean="0">
                <a:latin typeface="Calibri"/>
                <a:cs typeface="Calibri"/>
              </a:rPr>
              <a:t>(v. 7</a:t>
            </a:r>
            <a:r>
              <a:rPr lang="en-US" sz="4400" dirty="0" smtClean="0">
                <a:latin typeface="Calibri"/>
                <a:cs typeface="Calibri"/>
              </a:rPr>
              <a:t>)?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Ideas: (a) Paul </a:t>
            </a:r>
            <a:r>
              <a:rPr lang="en-US" sz="4400" spc="-100" dirty="0">
                <a:latin typeface="Calibri"/>
                <a:cs typeface="Calibri"/>
              </a:rPr>
              <a:t>being under </a:t>
            </a:r>
            <a:r>
              <a:rPr lang="en-US" sz="4400" spc="-100" dirty="0" smtClean="0">
                <a:latin typeface="Calibri"/>
                <a:cs typeface="Calibri"/>
              </a:rPr>
              <a:t>cons</a:t>
            </a:r>
            <a:r>
              <a:rPr lang="en-US" sz="4400" dirty="0" smtClean="0">
                <a:latin typeface="Calibri"/>
                <a:cs typeface="Calibri"/>
              </a:rPr>
              <a:t>tant </a:t>
            </a:r>
            <a:r>
              <a:rPr lang="en-US" sz="4400" dirty="0">
                <a:latin typeface="Calibri"/>
                <a:cs typeface="Calibri"/>
              </a:rPr>
              <a:t>attacks from enemies </a:t>
            </a:r>
            <a:r>
              <a:rPr lang="en-US" sz="4400" dirty="0" smtClean="0">
                <a:latin typeface="Calibri"/>
                <a:cs typeface="Calibri"/>
              </a:rPr>
              <a:t>(b) </a:t>
            </a:r>
            <a:r>
              <a:rPr lang="en-US" sz="4400" spc="-100" dirty="0" smtClean="0">
                <a:latin typeface="Calibri"/>
                <a:cs typeface="Calibri"/>
              </a:rPr>
              <a:t>speech </a:t>
            </a:r>
            <a:r>
              <a:rPr lang="en-US" sz="4400" spc="-100" dirty="0">
                <a:latin typeface="Calibri"/>
                <a:cs typeface="Calibri"/>
              </a:rPr>
              <a:t>difficulty. </a:t>
            </a:r>
            <a:r>
              <a:rPr lang="en-US" sz="4400" spc="-100" dirty="0" smtClean="0">
                <a:latin typeface="Calibri"/>
                <a:cs typeface="Calibri"/>
              </a:rPr>
              <a:t>EGW said </a:t>
            </a:r>
            <a:r>
              <a:rPr lang="en-US" sz="4400" dirty="0" smtClean="0">
                <a:latin typeface="Calibri"/>
                <a:cs typeface="Calibri"/>
              </a:rPr>
              <a:t>eyesight problem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cap="small" spc="-100" dirty="0" smtClean="0">
                <a:latin typeface="Calibri"/>
                <a:cs typeface="Calibri"/>
              </a:rPr>
              <a:t>The </a:t>
            </a:r>
            <a:r>
              <a:rPr lang="en-US" sz="4400" i="1" cap="small" spc="-100" dirty="0">
                <a:latin typeface="Calibri"/>
                <a:cs typeface="Calibri"/>
              </a:rPr>
              <a:t>SDA Bible </a:t>
            </a:r>
            <a:r>
              <a:rPr lang="en-US" sz="4400" i="1" cap="small" spc="-10" dirty="0" smtClean="0">
                <a:latin typeface="Calibri"/>
                <a:cs typeface="Calibri"/>
              </a:rPr>
              <a:t>Commentary</a:t>
            </a:r>
            <a:r>
              <a:rPr lang="en-US" sz="4400" spc="-10" dirty="0">
                <a:latin typeface="Calibri"/>
                <a:cs typeface="Calibri"/>
              </a:rPr>
              <a:t> </a:t>
            </a:r>
            <a:r>
              <a:rPr lang="en-US" sz="4400" spc="-10" dirty="0" smtClean="0">
                <a:latin typeface="Calibri"/>
                <a:cs typeface="Calibri"/>
              </a:rPr>
              <a:t>6:1107</a:t>
            </a:r>
            <a:r>
              <a:rPr lang="en-US" sz="4400" spc="-10" dirty="0">
                <a:latin typeface="Calibri"/>
                <a:cs typeface="Calibri"/>
              </a:rPr>
              <a:t>)</a:t>
            </a:r>
            <a:r>
              <a:rPr lang="en-US" sz="4400" spc="-1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b="1" spc="100" dirty="0" smtClean="0">
                <a:latin typeface="Calibri"/>
                <a:cs typeface="Calibri"/>
              </a:rPr>
              <a:t>Paul </a:t>
            </a:r>
            <a:r>
              <a:rPr lang="en-US" sz="4400" b="1" spc="100" dirty="0">
                <a:latin typeface="Calibri"/>
                <a:cs typeface="Calibri"/>
              </a:rPr>
              <a:t>believed that </a:t>
            </a:r>
            <a:r>
              <a:rPr lang="en-US" sz="4400" b="1" spc="100" dirty="0" smtClean="0">
                <a:latin typeface="Calibri"/>
                <a:cs typeface="Calibri"/>
              </a:rPr>
              <a:t>                                                        his </a:t>
            </a:r>
            <a:r>
              <a:rPr lang="en-US" sz="4400" b="1" spc="100" dirty="0">
                <a:latin typeface="Calibri"/>
                <a:cs typeface="Calibri"/>
              </a:rPr>
              <a:t>“thorn” was “given me.”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5682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7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Crucibles of Maturity</a:t>
            </a:r>
            <a:r>
              <a:rPr lang="en-US" sz="3200" b="1" cap="small" spc="-300" dirty="0">
                <a:latin typeface="Cambria"/>
                <a:cs typeface="Cambria"/>
              </a:rPr>
              <a:t> </a:t>
            </a:r>
            <a:r>
              <a:rPr lang="en-US" sz="3200" cap="small" dirty="0" smtClean="0">
                <a:latin typeface="Cambria"/>
                <a:cs typeface="Cambria"/>
              </a:rPr>
              <a:t>(2 Cor. 12)</a:t>
            </a:r>
            <a:endParaRPr lang="en-US" sz="3200" cap="small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591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/>
        </p:blipFill>
        <p:spPr>
          <a:xfrm>
            <a:off x="5080228" y="693688"/>
            <a:ext cx="4083789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Gavin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Anthony</a:t>
            </a: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over 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8797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Paul’s </a:t>
            </a:r>
            <a:r>
              <a:rPr lang="en-US" sz="4400" dirty="0">
                <a:latin typeface="Calibri"/>
                <a:cs typeface="Calibri"/>
              </a:rPr>
              <a:t>“thorn” had a definite purpose: “to keep me from becoming conceited” (</a:t>
            </a:r>
            <a:r>
              <a:rPr lang="en-US" sz="4400" i="1" dirty="0">
                <a:latin typeface="Calibri"/>
                <a:cs typeface="Calibri"/>
              </a:rPr>
              <a:t>2 Cor. 12:7, NIV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was not because of any specific </a:t>
            </a:r>
            <a:r>
              <a:rPr lang="en-US" sz="4400" dirty="0" smtClean="0">
                <a:latin typeface="Calibri"/>
                <a:cs typeface="Calibri"/>
              </a:rPr>
              <a:t>     sin </a:t>
            </a:r>
            <a:r>
              <a:rPr lang="en-US" sz="4400" dirty="0">
                <a:latin typeface="Calibri"/>
                <a:cs typeface="Calibri"/>
              </a:rPr>
              <a:t>he had committed but to prevent him from sinning in the </a:t>
            </a:r>
            <a:r>
              <a:rPr lang="en-US" sz="4400" dirty="0" smtClean="0">
                <a:latin typeface="Calibri"/>
                <a:cs typeface="Calibri"/>
              </a:rPr>
              <a:t>future.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Paul </a:t>
            </a:r>
            <a:r>
              <a:rPr lang="en-US" sz="4400" dirty="0">
                <a:latin typeface="Calibri"/>
                <a:cs typeface="Calibri"/>
              </a:rPr>
              <a:t>recognized that by nature he </a:t>
            </a:r>
            <a:r>
              <a:rPr lang="en-US" sz="4400" dirty="0" smtClean="0">
                <a:latin typeface="Calibri"/>
                <a:cs typeface="Calibri"/>
              </a:rPr>
              <a:t>   had </a:t>
            </a:r>
            <a:r>
              <a:rPr lang="en-US" sz="4400" dirty="0">
                <a:latin typeface="Calibri"/>
                <a:cs typeface="Calibri"/>
              </a:rPr>
              <a:t>a weakness to sin and that this “thorn” could guard against it.</a:t>
            </a:r>
            <a:endParaRPr lang="en-US" sz="4400" b="1" spc="100" dirty="0">
              <a:latin typeface="Calibri"/>
              <a:cs typeface="Calibr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5682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7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Crucibles of Maturity</a:t>
            </a:r>
            <a:r>
              <a:rPr lang="en-US" sz="3200" b="1" cap="small" spc="-300" dirty="0">
                <a:latin typeface="Cambria"/>
                <a:cs typeface="Cambria"/>
              </a:rPr>
              <a:t> </a:t>
            </a:r>
            <a:r>
              <a:rPr lang="en-US" sz="3200" cap="small" dirty="0" smtClean="0">
                <a:latin typeface="Cambria"/>
                <a:cs typeface="Cambria"/>
              </a:rPr>
              <a:t>(2 Cor. 12)</a:t>
            </a:r>
            <a:endParaRPr lang="en-US" sz="3200" cap="small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802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“Three </a:t>
            </a:r>
            <a:r>
              <a:rPr lang="en-US" sz="4400" dirty="0">
                <a:latin typeface="Calibri"/>
                <a:cs typeface="Calibri"/>
              </a:rPr>
              <a:t>times I </a:t>
            </a:r>
            <a:r>
              <a:rPr lang="en-US" sz="4400" u="sng" dirty="0">
                <a:latin typeface="Calibri"/>
                <a:cs typeface="Calibri"/>
              </a:rPr>
              <a:t>pleaded</a:t>
            </a:r>
            <a:r>
              <a:rPr lang="en-US" sz="4400" dirty="0">
                <a:latin typeface="Calibri"/>
                <a:cs typeface="Calibri"/>
              </a:rPr>
              <a:t> with the Lord </a:t>
            </a:r>
            <a:r>
              <a:rPr lang="en-US" sz="4400" dirty="0" smtClean="0">
                <a:latin typeface="Calibri"/>
                <a:cs typeface="Calibri"/>
              </a:rPr>
              <a:t> to </a:t>
            </a:r>
            <a:r>
              <a:rPr lang="en-US" sz="4400" dirty="0">
                <a:latin typeface="Calibri"/>
                <a:cs typeface="Calibri"/>
              </a:rPr>
              <a:t>take it away from me. </a:t>
            </a:r>
            <a:r>
              <a:rPr lang="en-US" sz="4400" dirty="0" smtClean="0">
                <a:latin typeface="Calibri"/>
                <a:cs typeface="Calibri"/>
              </a:rPr>
              <a:t>... </a:t>
            </a:r>
            <a:r>
              <a:rPr lang="en-US" sz="4400" dirty="0">
                <a:latin typeface="Calibri"/>
                <a:cs typeface="Calibri"/>
              </a:rPr>
              <a:t>Therefore </a:t>
            </a:r>
            <a:r>
              <a:rPr lang="en-US" sz="4400" dirty="0" smtClean="0">
                <a:latin typeface="Calibri"/>
                <a:cs typeface="Calibri"/>
              </a:rPr>
              <a:t>  I </a:t>
            </a:r>
            <a:r>
              <a:rPr lang="en-US" sz="4400" dirty="0">
                <a:latin typeface="Calibri"/>
                <a:cs typeface="Calibri"/>
              </a:rPr>
              <a:t>will </a:t>
            </a:r>
            <a:r>
              <a:rPr lang="en-US" sz="4400" u="sng" dirty="0" smtClean="0">
                <a:latin typeface="Calibri"/>
                <a:cs typeface="Calibri"/>
              </a:rPr>
              <a:t>boast</a:t>
            </a:r>
            <a:r>
              <a:rPr lang="en-US" sz="4400" dirty="0" smtClean="0">
                <a:latin typeface="Calibri"/>
                <a:cs typeface="Calibri"/>
              </a:rPr>
              <a:t>* </a:t>
            </a:r>
            <a:r>
              <a:rPr lang="en-US" sz="4400" dirty="0">
                <a:latin typeface="Calibri"/>
                <a:cs typeface="Calibri"/>
              </a:rPr>
              <a:t>all the more gladly about my weaknesses, so that Christ’s power may rest on me. </a:t>
            </a:r>
            <a:r>
              <a:rPr lang="en-US" sz="4400" dirty="0" smtClean="0">
                <a:latin typeface="Calibri"/>
                <a:cs typeface="Calibri"/>
              </a:rPr>
              <a:t>That </a:t>
            </a:r>
            <a:r>
              <a:rPr lang="en-US" sz="4400" dirty="0">
                <a:latin typeface="Calibri"/>
                <a:cs typeface="Calibri"/>
              </a:rPr>
              <a:t>is why, for Christ’s sake, I </a:t>
            </a:r>
            <a:r>
              <a:rPr lang="en-US" sz="4400" u="sng" dirty="0">
                <a:latin typeface="Calibri"/>
                <a:cs typeface="Calibri"/>
              </a:rPr>
              <a:t>delight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in...difficulties (</a:t>
            </a:r>
            <a:r>
              <a:rPr lang="en-US" sz="4400" i="1" dirty="0" smtClean="0">
                <a:latin typeface="Calibri"/>
                <a:cs typeface="Calibri"/>
              </a:rPr>
              <a:t>vs. 8–10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100" dirty="0" smtClean="0">
                <a:latin typeface="Calibri"/>
                <a:cs typeface="Calibri"/>
              </a:rPr>
              <a:t>*“I </a:t>
            </a:r>
            <a:r>
              <a:rPr lang="en-US" sz="4400" spc="100" dirty="0">
                <a:latin typeface="Calibri"/>
                <a:cs typeface="Calibri"/>
              </a:rPr>
              <a:t>will gladly brag about </a:t>
            </a:r>
            <a:r>
              <a:rPr lang="en-US" sz="4400" spc="100" dirty="0" smtClean="0">
                <a:latin typeface="Calibri"/>
                <a:cs typeface="Calibri"/>
              </a:rPr>
              <a:t>                      how </a:t>
            </a:r>
            <a:r>
              <a:rPr lang="en-US" sz="4400" spc="100" dirty="0">
                <a:latin typeface="Calibri"/>
                <a:cs typeface="Calibri"/>
              </a:rPr>
              <a:t>weak I </a:t>
            </a:r>
            <a:r>
              <a:rPr lang="en-US" sz="4400" spc="100" dirty="0" smtClean="0">
                <a:latin typeface="Calibri"/>
                <a:cs typeface="Calibri"/>
              </a:rPr>
              <a:t>am” (CEV).</a:t>
            </a:r>
            <a:endParaRPr lang="en-US" sz="4400" spc="100" dirty="0">
              <a:latin typeface="Calibri"/>
              <a:cs typeface="Calibr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877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Crucibles of Maturity (1 Cor.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12)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Dealing With “Thorns”</a:t>
            </a:r>
            <a:endParaRPr lang="en-US" sz="3200" cap="small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313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57423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There is a big difference between cutting down and pruning. 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cut down plants that we don’t want anymore; we prune plants that we want to develop into greater </a:t>
            </a:r>
            <a:r>
              <a:rPr lang="en-US" sz="4400" spc="600" dirty="0" smtClean="0">
                <a:latin typeface="Calibri"/>
                <a:cs typeface="Calibri"/>
              </a:rPr>
              <a:t>fruitfulness.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Both processes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do </a:t>
            </a:r>
            <a:r>
              <a:rPr lang="en-US" sz="4400" dirty="0">
                <a:latin typeface="Calibri"/>
                <a:cs typeface="Calibri"/>
              </a:rPr>
              <a:t>involve a </a:t>
            </a:r>
            <a:r>
              <a:rPr lang="en-US" sz="4400" dirty="0" smtClean="0">
                <a:latin typeface="Calibri"/>
                <a:cs typeface="Calibri"/>
              </a:rPr>
              <a:t>                 sharp </a:t>
            </a:r>
            <a:r>
              <a:rPr lang="en-US" sz="4400" dirty="0">
                <a:latin typeface="Calibri"/>
                <a:cs typeface="Calibri"/>
              </a:rPr>
              <a:t>knife. </a:t>
            </a:r>
            <a:endParaRPr lang="en-US" sz="4400" spc="100" dirty="0">
              <a:latin typeface="Calibri"/>
              <a:cs typeface="Calibr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877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Crucibles of Maturity (1 Cor.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12)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Dealing With “Thorns”</a:t>
            </a:r>
            <a:endParaRPr lang="en-US" sz="3200" cap="small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187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Crucibles That Come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Outline 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412776"/>
            <a:ext cx="9144000" cy="52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120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1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b="1" spc="50" dirty="0" smtClean="0">
                <a:latin typeface="Calibri"/>
                <a:cs typeface="Calibri"/>
              </a:rPr>
              <a:t>Surprised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by Crucibles?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	</a:t>
            </a:r>
            <a:r>
              <a:rPr lang="en-US" sz="4400" i="1" dirty="0" smtClean="0">
                <a:latin typeface="Calibri"/>
                <a:cs typeface="Calibri"/>
              </a:rPr>
              <a:t>Sunday, “</a:t>
            </a:r>
            <a:r>
              <a:rPr lang="en-US" sz="4400" i="1" dirty="0">
                <a:latin typeface="Calibri"/>
                <a:cs typeface="Calibri"/>
              </a:rPr>
              <a:t>F</a:t>
            </a:r>
            <a:r>
              <a:rPr lang="en-US" sz="4400" i="1" dirty="0" smtClean="0">
                <a:latin typeface="Calibri"/>
                <a:cs typeface="Calibri"/>
              </a:rPr>
              <a:t>iery trials.” 1 Pet. 4:12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dirty="0" smtClean="0">
                <a:latin typeface="Calibri"/>
                <a:cs typeface="Calibri"/>
              </a:rPr>
              <a:t>Crucibles of </a:t>
            </a:r>
            <a:r>
              <a:rPr lang="en-US" sz="4400" b="1" spc="50" dirty="0" smtClean="0">
                <a:latin typeface="Calibri"/>
                <a:cs typeface="Calibri"/>
              </a:rPr>
              <a:t>Satan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 	</a:t>
            </a:r>
            <a:r>
              <a:rPr lang="en-US" sz="4400" dirty="0" smtClean="0">
                <a:latin typeface="Calibri"/>
                <a:cs typeface="Calibri"/>
              </a:rPr>
              <a:t>                          	a. </a:t>
            </a:r>
            <a:r>
              <a:rPr lang="en-US" sz="4400" i="1" dirty="0" smtClean="0">
                <a:latin typeface="Calibri"/>
                <a:cs typeface="Calibri"/>
              </a:rPr>
              <a:t>Monday, </a:t>
            </a:r>
            <a:r>
              <a:rPr lang="en-US" sz="4400" i="1" dirty="0">
                <a:latin typeface="Calibri"/>
                <a:cs typeface="Calibri"/>
              </a:rPr>
              <a:t>R</a:t>
            </a:r>
            <a:r>
              <a:rPr lang="en-US" sz="4400" i="1" dirty="0" smtClean="0">
                <a:latin typeface="Calibri"/>
                <a:cs typeface="Calibri"/>
              </a:rPr>
              <a:t>oaring lion</a:t>
            </a:r>
            <a:r>
              <a:rPr lang="en-US" sz="4400" i="1" dirty="0">
                <a:latin typeface="Calibri"/>
                <a:cs typeface="Calibri"/>
              </a:rPr>
              <a:t>. 1 Pet. </a:t>
            </a:r>
            <a:r>
              <a:rPr lang="en-US" sz="4400" i="1" dirty="0" smtClean="0">
                <a:latin typeface="Calibri"/>
                <a:cs typeface="Calibri"/>
              </a:rPr>
              <a:t>5:8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>
                <a:latin typeface="Calibri"/>
                <a:cs typeface="Calibri"/>
              </a:rPr>
              <a:t>b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dirty="0" smtClean="0">
                <a:latin typeface="Calibri"/>
                <a:cs typeface="Calibri"/>
              </a:rPr>
              <a:t>Tuesday, Sin. </a:t>
            </a:r>
            <a:r>
              <a:rPr lang="en-US" sz="4400" i="1" dirty="0">
                <a:latin typeface="Calibri"/>
                <a:cs typeface="Calibri"/>
              </a:rPr>
              <a:t>Rom. 1:18</a:t>
            </a: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Crucibles of </a:t>
            </a:r>
            <a:r>
              <a:rPr lang="en-US" sz="4400" b="1" spc="50" dirty="0" smtClean="0">
                <a:latin typeface="Calibri"/>
                <a:cs typeface="Calibri"/>
              </a:rPr>
              <a:t>God                              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i="1" dirty="0" smtClean="0">
                <a:latin typeface="Calibri"/>
                <a:cs typeface="Calibri"/>
              </a:rPr>
              <a:t>. Wednesday, Purification. Jer. 9:7 	</a:t>
            </a:r>
            <a:r>
              <a:rPr lang="en-US" sz="4400" dirty="0" smtClean="0">
                <a:latin typeface="Calibri"/>
                <a:cs typeface="Calibri"/>
              </a:rPr>
              <a:t>b. </a:t>
            </a:r>
            <a:r>
              <a:rPr lang="en-US" sz="4400" i="1" dirty="0" smtClean="0">
                <a:latin typeface="Calibri"/>
                <a:cs typeface="Calibri"/>
              </a:rPr>
              <a:t>Thursday, Maturity. </a:t>
            </a:r>
            <a:r>
              <a:rPr lang="tr-TR" sz="4400" i="1" dirty="0" smtClean="0">
                <a:latin typeface="Calibri"/>
                <a:cs typeface="Calibri"/>
              </a:rPr>
              <a:t>2 </a:t>
            </a:r>
            <a:r>
              <a:rPr lang="tr-TR" sz="4400" i="1" dirty="0" err="1" smtClean="0">
                <a:latin typeface="Calibri"/>
                <a:cs typeface="Calibri"/>
              </a:rPr>
              <a:t>Cor</a:t>
            </a:r>
            <a:r>
              <a:rPr lang="tr-TR" sz="4400" i="1" dirty="0" smtClean="0">
                <a:latin typeface="Calibri"/>
                <a:cs typeface="Calibri"/>
              </a:rPr>
              <a:t>. </a:t>
            </a:r>
            <a:r>
              <a:rPr lang="tr-TR" sz="4400" i="1" dirty="0">
                <a:latin typeface="Calibri"/>
                <a:cs typeface="Calibri"/>
              </a:rPr>
              <a:t>12</a:t>
            </a:r>
            <a:r>
              <a:rPr lang="tr-TR" sz="4400" i="1" dirty="0" smtClean="0">
                <a:latin typeface="Calibri"/>
                <a:cs typeface="Calibri"/>
              </a:rPr>
              <a:t>:</a:t>
            </a:r>
            <a:r>
              <a:rPr lang="en-US" sz="4400" i="1" dirty="0">
                <a:latin typeface="Calibri"/>
                <a:cs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Crucibles That Come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Lessons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225180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Many of us are surprised about suffering because we often have an </a:t>
            </a:r>
            <a:r>
              <a:rPr lang="en-US" sz="4400" spc="-100" dirty="0">
                <a:latin typeface="Calibri"/>
                <a:cs typeface="Calibri"/>
              </a:rPr>
              <a:t>oversimplified view of the Christian life. </a:t>
            </a:r>
            <a:r>
              <a:rPr lang="en-US" sz="4400" dirty="0">
                <a:latin typeface="Calibri"/>
                <a:cs typeface="Calibri"/>
              </a:rPr>
              <a:t>W</a:t>
            </a:r>
            <a:r>
              <a:rPr lang="en-US" sz="4400" dirty="0" smtClean="0">
                <a:latin typeface="Calibri"/>
                <a:cs typeface="Calibri"/>
              </a:rPr>
              <a:t>e automatically </a:t>
            </a:r>
            <a:r>
              <a:rPr lang="en-US" sz="4400" dirty="0">
                <a:latin typeface="Calibri"/>
                <a:cs typeface="Calibri"/>
              </a:rPr>
              <a:t>put everything that feels good in the box with God and everything that feels bad in the box with Satan. </a:t>
            </a:r>
            <a:r>
              <a:rPr lang="en-US" sz="4400" dirty="0" smtClean="0">
                <a:latin typeface="Calibri"/>
                <a:cs typeface="Calibri"/>
              </a:rPr>
              <a:t>But walking </a:t>
            </a:r>
            <a:r>
              <a:rPr lang="en-US" sz="4400" dirty="0">
                <a:latin typeface="Calibri"/>
                <a:cs typeface="Calibri"/>
              </a:rPr>
              <a:t>with God can be </a:t>
            </a:r>
            <a:r>
              <a:rPr lang="en-US" sz="4400" dirty="0" smtClean="0">
                <a:latin typeface="Calibri"/>
                <a:cs typeface="Calibri"/>
              </a:rPr>
              <a:t>hard</a:t>
            </a:r>
            <a:r>
              <a:rPr lang="en-US" sz="4400" dirty="0">
                <a:latin typeface="Calibri"/>
                <a:cs typeface="Calibri"/>
              </a:rPr>
              <a:t>. And following Satan can appear to bring great rewards.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54595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Crucibles That Come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Lessons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435863"/>
            <a:ext cx="9144000" cy="436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Many </a:t>
            </a:r>
            <a:r>
              <a:rPr lang="en-US" sz="4400" dirty="0">
                <a:latin typeface="Calibri"/>
                <a:cs typeface="Calibri"/>
              </a:rPr>
              <a:t>times we think that we can somehow outwit God and sin without experiencing the </a:t>
            </a:r>
            <a:r>
              <a:rPr lang="en-US" sz="4400" dirty="0" smtClean="0">
                <a:latin typeface="Calibri"/>
                <a:cs typeface="Calibri"/>
              </a:rPr>
              <a:t>consequences.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never happens. S</a:t>
            </a:r>
            <a:r>
              <a:rPr lang="en-US" sz="4400" dirty="0" smtClean="0">
                <a:latin typeface="Calibri"/>
                <a:cs typeface="Calibri"/>
              </a:rPr>
              <a:t>inning </a:t>
            </a:r>
            <a:r>
              <a:rPr lang="en-US" sz="4400" dirty="0">
                <a:latin typeface="Calibri"/>
                <a:cs typeface="Calibri"/>
              </a:rPr>
              <a:t>has consequences, not only for </a:t>
            </a:r>
            <a:r>
              <a:rPr lang="en-US" sz="4400" u="sng" dirty="0">
                <a:latin typeface="Calibri"/>
                <a:cs typeface="Calibri"/>
              </a:rPr>
              <a:t>eternity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but </a:t>
            </a:r>
            <a:r>
              <a:rPr lang="en-US" sz="4400" dirty="0">
                <a:latin typeface="Calibri"/>
                <a:cs typeface="Calibri"/>
              </a:rPr>
              <a:t>also painful and distressing consequences </a:t>
            </a:r>
            <a:r>
              <a:rPr lang="en-US" sz="4400" u="sng" dirty="0">
                <a:latin typeface="Calibri"/>
                <a:cs typeface="Calibri"/>
              </a:rPr>
              <a:t>today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31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Crucibles That Come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Lessons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57423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There is a big difference between cutting down and pruning. 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cut down plants that we don’t want anymore; we prune plants that we want to develop into greater </a:t>
            </a:r>
            <a:r>
              <a:rPr lang="en-US" sz="4400" spc="600" dirty="0" smtClean="0">
                <a:latin typeface="Calibri"/>
                <a:cs typeface="Calibri"/>
              </a:rPr>
              <a:t>fruitfulness.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Both processes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do </a:t>
            </a:r>
            <a:r>
              <a:rPr lang="en-US" sz="4400" dirty="0">
                <a:latin typeface="Calibri"/>
                <a:cs typeface="Calibri"/>
              </a:rPr>
              <a:t>involve a </a:t>
            </a:r>
            <a:r>
              <a:rPr lang="en-US" sz="4400" dirty="0" smtClean="0">
                <a:latin typeface="Calibri"/>
                <a:cs typeface="Calibri"/>
              </a:rPr>
              <a:t>                 sharp </a:t>
            </a:r>
            <a:r>
              <a:rPr lang="en-US" sz="4400" dirty="0">
                <a:latin typeface="Calibri"/>
                <a:cs typeface="Calibri"/>
              </a:rPr>
              <a:t>knife. </a:t>
            </a:r>
            <a:endParaRPr lang="en-US" sz="4400" spc="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02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8384" y="125787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“He who reads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hearts of men knows their characters better than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spc="-50" dirty="0" smtClean="0">
                <a:latin typeface="Calibri"/>
                <a:cs typeface="Calibri"/>
              </a:rPr>
              <a:t>they themselves </a:t>
            </a:r>
            <a:r>
              <a:rPr lang="en-US" sz="4400" spc="-50" dirty="0">
                <a:latin typeface="Calibri"/>
                <a:cs typeface="Calibri"/>
              </a:rPr>
              <a:t>know them. </a:t>
            </a:r>
            <a:r>
              <a:rPr lang="en-US" sz="4400" spc="-50" dirty="0" smtClean="0">
                <a:latin typeface="Calibri"/>
                <a:cs typeface="Calibri"/>
              </a:rPr>
              <a:t>... In His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providence </a:t>
            </a:r>
            <a:r>
              <a:rPr lang="en-US" sz="4400" dirty="0">
                <a:latin typeface="Calibri"/>
                <a:cs typeface="Calibri"/>
              </a:rPr>
              <a:t>He brings these persons </a:t>
            </a:r>
            <a:r>
              <a:rPr lang="en-US" sz="4400" dirty="0" smtClean="0">
                <a:latin typeface="Calibri"/>
                <a:cs typeface="Calibri"/>
              </a:rPr>
              <a:t> into </a:t>
            </a:r>
            <a:r>
              <a:rPr lang="en-US" sz="4400" dirty="0">
                <a:latin typeface="Calibri"/>
                <a:cs typeface="Calibri"/>
              </a:rPr>
              <a:t>different positions and varied </a:t>
            </a:r>
            <a:r>
              <a:rPr lang="en-US" sz="4400" spc="-50" dirty="0">
                <a:latin typeface="Calibri"/>
                <a:cs typeface="Calibri"/>
              </a:rPr>
              <a:t>circumstances that they may discover </a:t>
            </a:r>
            <a:r>
              <a:rPr lang="en-US" sz="4400" spc="-50" dirty="0" smtClean="0">
                <a:latin typeface="Calibri"/>
                <a:cs typeface="Calibri"/>
              </a:rPr>
              <a:t> in </a:t>
            </a:r>
            <a:r>
              <a:rPr lang="en-US" sz="4400" spc="-50" dirty="0">
                <a:latin typeface="Calibri"/>
                <a:cs typeface="Calibri"/>
              </a:rPr>
              <a:t>their character the </a:t>
            </a:r>
            <a:r>
              <a:rPr lang="en-US" sz="4400" spc="-50" dirty="0" smtClean="0">
                <a:latin typeface="Calibri"/>
                <a:cs typeface="Calibri"/>
              </a:rPr>
              <a:t>defects.... Often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He </a:t>
            </a:r>
            <a:r>
              <a:rPr lang="en-US" sz="4400" dirty="0">
                <a:latin typeface="Calibri"/>
                <a:cs typeface="Calibri"/>
              </a:rPr>
              <a:t>permits the fires of affliction to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assail </a:t>
            </a:r>
            <a:r>
              <a:rPr lang="en-US" sz="4400" spc="-50" dirty="0">
                <a:latin typeface="Calibri"/>
                <a:cs typeface="Calibri"/>
              </a:rPr>
              <a:t>them that they may be purified.</a:t>
            </a:r>
            <a:r>
              <a:rPr lang="en-US" sz="4400" spc="-50" dirty="0" smtClean="0">
                <a:latin typeface="Calibri"/>
                <a:cs typeface="Calibri"/>
              </a:rPr>
              <a:t>”</a:t>
            </a:r>
            <a:endParaRPr lang="en-US" sz="4400" spc="-5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5220" y="6484"/>
            <a:ext cx="7388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July 8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Conclusion: </a:t>
            </a:r>
            <a:r>
              <a:rPr lang="en-US" sz="3200" i="1" cap="small" spc="-50" dirty="0" smtClean="0">
                <a:latin typeface="Cambria"/>
                <a:cs typeface="Cambria"/>
              </a:rPr>
              <a:t>The </a:t>
            </a:r>
            <a:r>
              <a:rPr lang="en-US" sz="3200" i="1" cap="small" spc="-50" dirty="0">
                <a:latin typeface="Cambria"/>
                <a:cs typeface="Cambria"/>
              </a:rPr>
              <a:t>Ministry of </a:t>
            </a:r>
            <a:r>
              <a:rPr lang="en-US" sz="3200" i="1" cap="small" spc="-50" dirty="0" smtClean="0">
                <a:latin typeface="Cambria"/>
                <a:cs typeface="Cambria"/>
              </a:rPr>
              <a:t>Healing </a:t>
            </a:r>
            <a:r>
              <a:rPr lang="en-US" sz="3200" cap="small" spc="-50" dirty="0" smtClean="0">
                <a:latin typeface="Cambria"/>
                <a:cs typeface="Cambria"/>
              </a:rPr>
              <a:t>471</a:t>
            </a:r>
            <a:endParaRPr lang="en-US" sz="3200" cap="small" spc="-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849709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 advAuto="100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9174" y="0"/>
            <a:ext cx="73848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Crucibles That Come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03 </a:t>
            </a:r>
            <a:r>
              <a:rPr lang="en-US" sz="2800" dirty="0" smtClean="0">
                <a:latin typeface="Calibri"/>
                <a:cs typeface="Calibri"/>
              </a:rPr>
              <a:t>Jul 22 via </a:t>
            </a:r>
            <a:r>
              <a:rPr lang="en-US" sz="2800" dirty="0" smtClean="0">
                <a:latin typeface="Calibri"/>
                <a:cs typeface="Calibri"/>
              </a:rPr>
              <a:t>Messenger </a:t>
            </a:r>
            <a:r>
              <a:rPr lang="en-US" sz="2800" smtClean="0">
                <a:latin typeface="Calibri"/>
                <a:cs typeface="Calibri"/>
              </a:rPr>
              <a:t>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1515" y="6484"/>
            <a:ext cx="7392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Our Goal</a:t>
            </a:r>
            <a:endParaRPr lang="en-US" sz="3200" b="1" cap="small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6" y="1268760"/>
            <a:ext cx="9144000" cy="511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b="1" spc="100" dirty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libri"/>
                <a:cs typeface="Calibri"/>
              </a:rPr>
              <a:t>We will see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how </a:t>
            </a:r>
            <a:r>
              <a:rPr lang="en-US" sz="4400" dirty="0">
                <a:latin typeface="Calibri"/>
                <a:cs typeface="Calibri"/>
              </a:rPr>
              <a:t>other flesh and blood, though radiated in faith, nevertheless faced despair, betrayal, </a:t>
            </a:r>
            <a:r>
              <a:rPr lang="en-US" sz="4400" dirty="0" smtClean="0">
                <a:latin typeface="Calibri"/>
                <a:cs typeface="Calibri"/>
              </a:rPr>
              <a:t>disappointment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loss</a:t>
            </a:r>
            <a:r>
              <a:rPr lang="en-US" sz="4400" dirty="0">
                <a:latin typeface="Calibri"/>
                <a:cs typeface="Calibri"/>
              </a:rPr>
              <a:t>, injustice, and </a:t>
            </a:r>
            <a:r>
              <a:rPr lang="en-US" sz="4400" dirty="0" smtClean="0">
                <a:latin typeface="Calibri"/>
                <a:cs typeface="Calibri"/>
              </a:rPr>
              <a:t>abuse.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we look at these </a:t>
            </a:r>
            <a:r>
              <a:rPr lang="en-US" sz="4400" dirty="0" smtClean="0">
                <a:latin typeface="Calibri"/>
                <a:cs typeface="Calibri"/>
              </a:rPr>
              <a:t>people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must always see them contrasted against the background of the Cross.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60469" y="8102"/>
            <a:ext cx="73835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1870"/>
            <a:ext cx="914400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3000" spc="50" dirty="0" smtClean="0">
                <a:latin typeface="Calibri"/>
                <a:cs typeface="Calibri"/>
              </a:rPr>
              <a:t> The </a:t>
            </a:r>
            <a:r>
              <a:rPr lang="en-US" sz="3000" spc="50" dirty="0">
                <a:latin typeface="Calibri"/>
                <a:cs typeface="Calibri"/>
              </a:rPr>
              <a:t>Shepherd’s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Identified in Psalm 23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2 The </a:t>
            </a:r>
            <a:r>
              <a:rPr lang="en-US" sz="3000" spc="50" dirty="0">
                <a:solidFill>
                  <a:schemeClr val="tx2"/>
                </a:solidFill>
                <a:latin typeface="Calibri"/>
                <a:cs typeface="Calibri"/>
              </a:rPr>
              <a:t>Crucibles 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That Come	</a:t>
            </a:r>
            <a:r>
              <a:rPr lang="en-US" sz="3000" i="1" spc="50" dirty="0" smtClean="0">
                <a:solidFill>
                  <a:schemeClr val="tx2"/>
                </a:solidFill>
                <a:latin typeface="Calibri"/>
                <a:cs typeface="Calibri"/>
              </a:rPr>
              <a:t>The reasons why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3</a:t>
            </a:r>
            <a:r>
              <a:rPr lang="en-US" sz="3000" spc="50" dirty="0" smtClean="0">
                <a:latin typeface="Calibri"/>
                <a:cs typeface="Calibri"/>
              </a:rPr>
              <a:t> The Birdcage	</a:t>
            </a:r>
            <a:r>
              <a:rPr lang="en-US" sz="3000" i="1" spc="50" dirty="0" smtClean="0">
                <a:latin typeface="Calibri"/>
                <a:cs typeface="Calibri"/>
              </a:rPr>
              <a:t>Israel in exodus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4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Goldsmith’s </a:t>
            </a:r>
            <a:r>
              <a:rPr lang="en-US" sz="3000" spc="50" dirty="0" smtClean="0">
                <a:latin typeface="Calibri"/>
                <a:cs typeface="Calibri"/>
              </a:rPr>
              <a:t>Face	</a:t>
            </a:r>
            <a:r>
              <a:rPr lang="en-US" sz="3000" i="1" spc="50" dirty="0" err="1" smtClean="0">
                <a:latin typeface="Calibri"/>
                <a:cs typeface="Calibri"/>
              </a:rPr>
              <a:t>Christlike</a:t>
            </a:r>
            <a:r>
              <a:rPr lang="en-US" sz="3000" i="1" spc="50" dirty="0" smtClean="0">
                <a:latin typeface="Calibri"/>
                <a:cs typeface="Calibri"/>
              </a:rPr>
              <a:t> character    </a:t>
            </a:r>
            <a:r>
              <a:rPr lang="en-US" sz="3000" spc="50" dirty="0" smtClean="0">
                <a:latin typeface="Calibri"/>
                <a:cs typeface="Calibri"/>
              </a:rPr>
              <a:t>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5</a:t>
            </a:r>
            <a:r>
              <a:rPr lang="en-US" sz="3000" spc="50" dirty="0" smtClean="0">
                <a:latin typeface="Calibri"/>
                <a:cs typeface="Calibri"/>
              </a:rPr>
              <a:t> Extreme Heat 	</a:t>
            </a:r>
            <a:r>
              <a:rPr lang="en-US" sz="3000" i="1" spc="50" dirty="0" smtClean="0">
                <a:latin typeface="Calibri"/>
                <a:cs typeface="Calibri"/>
              </a:rPr>
              <a:t>God’s risk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6</a:t>
            </a:r>
            <a:r>
              <a:rPr lang="en-US" sz="3000" spc="50" dirty="0" smtClean="0">
                <a:latin typeface="Calibri"/>
                <a:cs typeface="Calibri"/>
              </a:rPr>
              <a:t> Struggling </a:t>
            </a:r>
            <a:r>
              <a:rPr lang="en-US" sz="3000" spc="50" dirty="0">
                <a:latin typeface="Calibri"/>
                <a:cs typeface="Calibri"/>
              </a:rPr>
              <a:t>With All </a:t>
            </a:r>
            <a:r>
              <a:rPr lang="en-US" sz="3000" spc="50" dirty="0" smtClean="0">
                <a:latin typeface="Calibri"/>
                <a:cs typeface="Calibri"/>
              </a:rPr>
              <a:t>Energy	</a:t>
            </a:r>
            <a:r>
              <a:rPr lang="en-US" sz="3000" i="1" spc="50" dirty="0" smtClean="0">
                <a:latin typeface="Calibri"/>
                <a:cs typeface="Calibri"/>
              </a:rPr>
              <a:t>Willpower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  <a:endParaRPr lang="en-US" sz="3000" b="1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7</a:t>
            </a:r>
            <a:r>
              <a:rPr lang="en-US" sz="3000" spc="50" dirty="0" smtClean="0">
                <a:latin typeface="Calibri"/>
                <a:cs typeface="Calibri"/>
              </a:rPr>
              <a:t> Indestructible Hope	</a:t>
            </a:r>
            <a:r>
              <a:rPr lang="en-US" sz="3000" i="1" spc="50" dirty="0" smtClean="0">
                <a:latin typeface="Calibri"/>
                <a:cs typeface="Calibri"/>
              </a:rPr>
              <a:t>Hope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</a:t>
            </a:r>
            <a:endParaRPr lang="en-US" sz="3000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8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</a:t>
            </a:r>
            <a:r>
              <a:rPr lang="en-US" sz="3000" spc="50" dirty="0" smtClean="0">
                <a:latin typeface="Calibri"/>
                <a:cs typeface="Calibri"/>
              </a:rPr>
              <a:t>Invisible	</a:t>
            </a:r>
            <a:r>
              <a:rPr lang="en-US" sz="3000" i="1" spc="50" dirty="0" smtClean="0">
                <a:latin typeface="Calibri"/>
                <a:cs typeface="Calibri"/>
              </a:rPr>
              <a:t>Faith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9</a:t>
            </a:r>
            <a:r>
              <a:rPr lang="en-US" sz="3000" spc="50" dirty="0" smtClean="0">
                <a:latin typeface="Calibri"/>
                <a:cs typeface="Calibri"/>
              </a:rPr>
              <a:t> A </a:t>
            </a:r>
            <a:r>
              <a:rPr lang="en-US" sz="3000" spc="50" dirty="0">
                <a:latin typeface="Calibri"/>
                <a:cs typeface="Calibri"/>
              </a:rPr>
              <a:t>Life of </a:t>
            </a:r>
            <a:r>
              <a:rPr lang="en-US" sz="3000" spc="50" dirty="0" smtClean="0">
                <a:latin typeface="Calibri"/>
                <a:cs typeface="Calibri"/>
              </a:rPr>
              <a:t>Praise	</a:t>
            </a:r>
            <a:r>
              <a:rPr lang="en-US" sz="3000" i="1" spc="50" dirty="0" smtClean="0">
                <a:latin typeface="Calibri"/>
                <a:cs typeface="Calibri"/>
              </a:rPr>
              <a:t>Praise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10</a:t>
            </a:r>
            <a:r>
              <a:rPr lang="en-US" sz="3000" spc="50" dirty="0" smtClean="0">
                <a:latin typeface="Calibri"/>
                <a:cs typeface="Calibri"/>
              </a:rPr>
              <a:t> Meekness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Meekness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11</a:t>
            </a:r>
            <a:r>
              <a:rPr lang="en-US" sz="3000" spc="50" dirty="0" smtClean="0">
                <a:latin typeface="Calibri"/>
                <a:cs typeface="Calibri"/>
              </a:rPr>
              <a:t> Waiting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Patience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12 </a:t>
            </a:r>
            <a:r>
              <a:rPr lang="en-US" sz="3000" spc="50" dirty="0" smtClean="0">
                <a:latin typeface="Calibri"/>
                <a:cs typeface="Calibri"/>
              </a:rPr>
              <a:t>Dying </a:t>
            </a:r>
            <a:r>
              <a:rPr lang="en-US" sz="3000" spc="50" dirty="0">
                <a:latin typeface="Calibri"/>
                <a:cs typeface="Calibri"/>
              </a:rPr>
              <a:t>Like a </a:t>
            </a:r>
            <a:r>
              <a:rPr lang="en-US" sz="3000" spc="50" dirty="0" smtClean="0">
                <a:latin typeface="Calibri"/>
                <a:cs typeface="Calibri"/>
              </a:rPr>
              <a:t>Seed	</a:t>
            </a:r>
            <a:r>
              <a:rPr lang="en-US" sz="3000" i="1" spc="50" dirty="0" smtClean="0">
                <a:latin typeface="Calibri"/>
                <a:cs typeface="Calibri"/>
              </a:rPr>
              <a:t>Submission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13</a:t>
            </a:r>
            <a:r>
              <a:rPr lang="en-US" sz="3000" spc="50" dirty="0" smtClean="0">
                <a:latin typeface="Calibri"/>
                <a:cs typeface="Calibri"/>
              </a:rPr>
              <a:t> Christ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Christ’s suffering</a:t>
            </a:r>
            <a:endParaRPr lang="en-US" sz="3000" spc="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51026" y="7233"/>
            <a:ext cx="7392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 2,  July </a:t>
            </a:r>
            <a:r>
              <a:rPr lang="en-US" sz="3200" b="1" cap="small" spc="50" dirty="0">
                <a:latin typeface="Cambria"/>
                <a:cs typeface="Cambria"/>
              </a:rPr>
              <a:t>9</a:t>
            </a:r>
            <a:r>
              <a:rPr lang="en-US" sz="3200" b="1" cap="small" spc="50" dirty="0" smtClean="0">
                <a:latin typeface="Cambria"/>
                <a:cs typeface="Cambria"/>
              </a:rPr>
              <a:t>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776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The 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Crucibles That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Come  </a:t>
            </a:r>
          </a:p>
        </p:txBody>
      </p:sp>
      <p:pic>
        <p:nvPicPr>
          <p:cNvPr id="2" name="Picture 1" descr="22.3Q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" y="2982640"/>
            <a:ext cx="9054466" cy="38307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6754" y="7233"/>
            <a:ext cx="73361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Crucibles That Come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</a:t>
            </a:r>
            <a:r>
              <a:rPr lang="en-US" sz="3200" b="1" cap="small" spc="50" dirty="0">
                <a:latin typeface="Cambria"/>
                <a:cs typeface="Cambria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249802"/>
            <a:ext cx="9144000" cy="556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cs-CZ" dirty="0">
                <a:latin typeface="Cambria"/>
                <a:ea typeface="Helvetica CY" charset="0"/>
                <a:cs typeface="Cambria"/>
              </a:rPr>
              <a:t>1 Peter 4:12, 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13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“Beloved, do not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think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it </a:t>
            </a:r>
            <a:r>
              <a:rPr lang="en-US" sz="4400" u="sng" dirty="0">
                <a:latin typeface="Calibri"/>
                <a:ea typeface="Helvetica CY" charset="0"/>
                <a:cs typeface="Calibri"/>
              </a:rPr>
              <a:t>strange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concerning the fiery trial which is to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try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you, as though some strange thing happened to you; but </a:t>
            </a:r>
            <a:r>
              <a:rPr lang="en-US" sz="4400" u="sng" dirty="0">
                <a:latin typeface="Calibri"/>
                <a:ea typeface="Helvetica CY" charset="0"/>
                <a:cs typeface="Calibri"/>
              </a:rPr>
              <a:t>rejoice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 to the extent that you </a:t>
            </a:r>
            <a:r>
              <a:rPr lang="en-US" sz="4400" u="sng" dirty="0">
                <a:latin typeface="Calibri"/>
                <a:ea typeface="Helvetica CY" charset="0"/>
                <a:cs typeface="Calibri"/>
              </a:rPr>
              <a:t>partake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 of Christ’s sufferings, that when His glory is revealed, you may also be glad with exceeding joy.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50" dirty="0" smtClean="0">
                <a:latin typeface="Calibri"/>
                <a:cs typeface="Calibri"/>
              </a:rPr>
              <a:t>We’ll </a:t>
            </a:r>
            <a:r>
              <a:rPr lang="en-US" sz="4400" spc="50" dirty="0">
                <a:latin typeface="Calibri"/>
                <a:cs typeface="Calibri"/>
              </a:rPr>
              <a:t>highlight some </a:t>
            </a:r>
            <a:r>
              <a:rPr lang="en-US" sz="4400" spc="-50" dirty="0" smtClean="0">
                <a:latin typeface="Calibri"/>
                <a:cs typeface="Calibri"/>
              </a:rPr>
              <a:t>reasons </a:t>
            </a:r>
            <a:r>
              <a:rPr lang="en-US" sz="4400" spc="-50" dirty="0">
                <a:latin typeface="Calibri"/>
                <a:cs typeface="Calibri"/>
              </a:rPr>
              <a:t>we </a:t>
            </a:r>
            <a:r>
              <a:rPr lang="en-US" sz="4400" spc="-50" dirty="0" smtClean="0">
                <a:latin typeface="Calibri"/>
                <a:cs typeface="Calibri"/>
              </a:rPr>
              <a:t>may </a:t>
            </a:r>
            <a:r>
              <a:rPr lang="en-US" sz="4400" spc="-100" dirty="0">
                <a:latin typeface="Calibri"/>
                <a:cs typeface="Calibri"/>
              </a:rPr>
              <a:t>suddenly find ourselves under pressure </a:t>
            </a:r>
            <a:r>
              <a:rPr lang="en-US" sz="4400" dirty="0">
                <a:latin typeface="Calibri"/>
                <a:cs typeface="Calibri"/>
              </a:rPr>
              <a:t>and experiencing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tests</a:t>
            </a:r>
            <a:r>
              <a:rPr lang="en-US" sz="4400" dirty="0">
                <a:latin typeface="Calibri"/>
                <a:cs typeface="Calibri"/>
              </a:rPr>
              <a:t> in </a:t>
            </a:r>
            <a:r>
              <a:rPr lang="en-US" sz="4400" dirty="0" smtClean="0">
                <a:latin typeface="Calibri"/>
                <a:cs typeface="Calibri"/>
              </a:rPr>
              <a:t>places </a:t>
            </a:r>
            <a:r>
              <a:rPr lang="en-US" sz="4400" dirty="0">
                <a:latin typeface="Calibri"/>
                <a:cs typeface="Calibri"/>
              </a:rPr>
              <a:t>in </a:t>
            </a:r>
            <a:r>
              <a:rPr lang="en-US" sz="4400" dirty="0" smtClean="0">
                <a:latin typeface="Calibri"/>
                <a:cs typeface="Calibri"/>
              </a:rPr>
              <a:t>   which </a:t>
            </a:r>
            <a:r>
              <a:rPr lang="en-US" sz="4400" dirty="0">
                <a:latin typeface="Calibri"/>
                <a:cs typeface="Calibri"/>
              </a:rPr>
              <a:t>circumstances cause </a:t>
            </a:r>
            <a:r>
              <a:rPr lang="en-US" sz="4400" dirty="0" smtClean="0">
                <a:latin typeface="Calibri"/>
                <a:cs typeface="Calibri"/>
              </a:rPr>
              <a:t>us </a:t>
            </a:r>
            <a:r>
              <a:rPr lang="en-US" sz="4400" dirty="0">
                <a:latin typeface="Calibri"/>
                <a:cs typeface="Calibri"/>
              </a:rPr>
              <a:t>to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spc="-100" dirty="0" smtClean="0">
                <a:solidFill>
                  <a:srgbClr val="FFFF00"/>
                </a:solidFill>
                <a:latin typeface="Calibri"/>
                <a:cs typeface="Calibri"/>
              </a:rPr>
              <a:t>change</a:t>
            </a:r>
            <a:r>
              <a:rPr lang="en-US" sz="4400" spc="-100" dirty="0">
                <a:latin typeface="Calibri"/>
                <a:cs typeface="Calibri"/>
              </a:rPr>
              <a:t>,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develop</a:t>
            </a:r>
            <a:r>
              <a:rPr lang="en-US" sz="4400" spc="-100" dirty="0">
                <a:latin typeface="Calibri"/>
                <a:cs typeface="Calibri"/>
              </a:rPr>
              <a:t>, and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grow </a:t>
            </a:r>
            <a:r>
              <a:rPr lang="en-US" sz="4400" spc="-100" dirty="0" smtClean="0">
                <a:solidFill>
                  <a:srgbClr val="FFFF00"/>
                </a:solidFill>
                <a:latin typeface="Calibri"/>
                <a:cs typeface="Calibri"/>
              </a:rPr>
              <a:t>in character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Crucibles That Come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July 2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50" dirty="0" smtClean="0">
                <a:latin typeface="Calibri"/>
                <a:cs typeface="Calibri"/>
              </a:rPr>
              <a:t>We’ll </a:t>
            </a:r>
            <a:r>
              <a:rPr lang="en-US" sz="4400" spc="50" dirty="0">
                <a:latin typeface="Calibri"/>
                <a:cs typeface="Calibri"/>
              </a:rPr>
              <a:t>highlight some </a:t>
            </a:r>
            <a:r>
              <a:rPr lang="en-US" sz="4400" spc="-50" dirty="0" smtClean="0">
                <a:latin typeface="Calibri"/>
                <a:cs typeface="Calibri"/>
              </a:rPr>
              <a:t>reasons </a:t>
            </a:r>
            <a:r>
              <a:rPr lang="en-US" sz="4400" spc="-50" dirty="0">
                <a:latin typeface="Calibri"/>
                <a:cs typeface="Calibri"/>
              </a:rPr>
              <a:t>we </a:t>
            </a:r>
            <a:r>
              <a:rPr lang="en-US" sz="4400" spc="-50" dirty="0" smtClean="0">
                <a:latin typeface="Calibri"/>
                <a:cs typeface="Calibri"/>
              </a:rPr>
              <a:t>may </a:t>
            </a:r>
            <a:r>
              <a:rPr lang="en-US" sz="4400" spc="-100" dirty="0">
                <a:latin typeface="Calibri"/>
                <a:cs typeface="Calibri"/>
              </a:rPr>
              <a:t>suddenly find ourselves under pressure </a:t>
            </a:r>
            <a:r>
              <a:rPr lang="en-US" sz="4400" dirty="0">
                <a:latin typeface="Calibri"/>
                <a:cs typeface="Calibri"/>
              </a:rPr>
              <a:t>and experiencing tests in </a:t>
            </a:r>
            <a:r>
              <a:rPr lang="en-US" sz="4400" dirty="0" smtClean="0">
                <a:latin typeface="Calibri"/>
                <a:cs typeface="Calibri"/>
              </a:rPr>
              <a:t>places </a:t>
            </a:r>
            <a:r>
              <a:rPr lang="en-US" sz="4400" dirty="0">
                <a:latin typeface="Calibri"/>
                <a:cs typeface="Calibri"/>
              </a:rPr>
              <a:t>in </a:t>
            </a:r>
            <a:r>
              <a:rPr lang="en-US" sz="4400" dirty="0" smtClean="0">
                <a:latin typeface="Calibri"/>
                <a:cs typeface="Calibri"/>
              </a:rPr>
              <a:t>   which </a:t>
            </a:r>
            <a:r>
              <a:rPr lang="en-US" sz="4400" dirty="0">
                <a:latin typeface="Calibri"/>
                <a:cs typeface="Calibri"/>
              </a:rPr>
              <a:t>circumstances cause </a:t>
            </a:r>
            <a:r>
              <a:rPr lang="en-US" sz="4400" dirty="0" smtClean="0">
                <a:latin typeface="Calibri"/>
                <a:cs typeface="Calibri"/>
              </a:rPr>
              <a:t>us </a:t>
            </a:r>
            <a:r>
              <a:rPr lang="en-US" sz="4400" dirty="0">
                <a:latin typeface="Calibri"/>
                <a:cs typeface="Calibri"/>
              </a:rPr>
              <a:t>to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spc="-100" dirty="0" smtClean="0">
                <a:latin typeface="Calibri"/>
                <a:cs typeface="Calibri"/>
              </a:rPr>
              <a:t>change</a:t>
            </a:r>
            <a:r>
              <a:rPr lang="en-US" sz="4400" spc="-100" dirty="0">
                <a:latin typeface="Calibri"/>
                <a:cs typeface="Calibri"/>
              </a:rPr>
              <a:t>, develop, and grow </a:t>
            </a:r>
            <a:r>
              <a:rPr lang="en-US" sz="4400" spc="-100" dirty="0" smtClean="0">
                <a:latin typeface="Calibri"/>
                <a:cs typeface="Calibri"/>
              </a:rPr>
              <a:t>in character.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will help to give us an awareness of what God is doing in our lives so that when we enter a crucible, we </a:t>
            </a:r>
            <a:r>
              <a:rPr lang="en-US" sz="4400" dirty="0" smtClean="0">
                <a:latin typeface="Calibri"/>
                <a:cs typeface="Calibri"/>
              </a:rPr>
              <a:t>   will </a:t>
            </a:r>
            <a:r>
              <a:rPr lang="en-US" sz="4400" dirty="0">
                <a:latin typeface="Calibri"/>
                <a:cs typeface="Calibri"/>
              </a:rPr>
              <a:t>have an idea of how to respond.</a:t>
            </a: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5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July 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Surprises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19559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“Beloved, do not think it </a:t>
            </a:r>
            <a:r>
              <a:rPr lang="en-US" sz="4400" u="sng" dirty="0">
                <a:latin typeface="Calibri"/>
                <a:cs typeface="Calibri"/>
              </a:rPr>
              <a:t>strange</a:t>
            </a:r>
            <a:r>
              <a:rPr lang="en-US" sz="4400" dirty="0">
                <a:latin typeface="Calibri"/>
                <a:cs typeface="Calibri"/>
              </a:rPr>
              <a:t> concerning the </a:t>
            </a:r>
            <a:r>
              <a:rPr lang="en-US" sz="4400" u="sng" dirty="0">
                <a:latin typeface="Calibri"/>
                <a:cs typeface="Calibri"/>
              </a:rPr>
              <a:t>fiery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trial</a:t>
            </a:r>
            <a:r>
              <a:rPr lang="en-US" sz="4400" dirty="0">
                <a:latin typeface="Calibri"/>
                <a:cs typeface="Calibri"/>
              </a:rPr>
              <a:t> which is to </a:t>
            </a:r>
            <a:r>
              <a:rPr lang="en-US" sz="4400" dirty="0" smtClean="0">
                <a:latin typeface="Calibri"/>
                <a:cs typeface="Calibri"/>
              </a:rPr>
              <a:t> try </a:t>
            </a:r>
            <a:r>
              <a:rPr lang="en-US" sz="4400" dirty="0">
                <a:latin typeface="Calibri"/>
                <a:cs typeface="Calibri"/>
              </a:rPr>
              <a:t>you, as though some strange thing happened to you”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1 Pet. 4:12, NKJV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“do </a:t>
            </a:r>
            <a:r>
              <a:rPr lang="en-US" sz="4400" dirty="0">
                <a:latin typeface="Calibri"/>
                <a:cs typeface="Calibri"/>
              </a:rPr>
              <a:t>not be </a:t>
            </a:r>
            <a:r>
              <a:rPr lang="en-US" sz="4400" u="sng" dirty="0" smtClean="0">
                <a:latin typeface="Calibri"/>
                <a:cs typeface="Calibri"/>
              </a:rPr>
              <a:t>surprised</a:t>
            </a:r>
            <a:r>
              <a:rPr lang="en-US" sz="4400" dirty="0" smtClean="0">
                <a:latin typeface="Calibri"/>
                <a:cs typeface="Calibri"/>
              </a:rPr>
              <a:t>”                                      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ESV</a:t>
            </a:r>
            <a:r>
              <a:rPr lang="en-US" sz="4400" i="1" dirty="0">
                <a:latin typeface="Calibri"/>
                <a:cs typeface="Calibri"/>
              </a:rPr>
              <a:t>, NIV, NRSV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Pain </a:t>
            </a:r>
            <a:r>
              <a:rPr lang="en-US" sz="4400" dirty="0">
                <a:latin typeface="Calibri"/>
                <a:cs typeface="Calibri"/>
              </a:rPr>
              <a:t>can </a:t>
            </a:r>
            <a:r>
              <a:rPr lang="en-US" sz="4400" dirty="0" smtClean="0">
                <a:latin typeface="Calibri"/>
                <a:cs typeface="Calibri"/>
              </a:rPr>
              <a:t>be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always </a:t>
            </a:r>
            <a:r>
              <a:rPr lang="en-US" sz="4400" dirty="0">
                <a:latin typeface="Calibri"/>
                <a:cs typeface="Calibri"/>
              </a:rPr>
              <a:t>made worse </a:t>
            </a:r>
            <a:r>
              <a:rPr lang="en-US" sz="4400" dirty="0" smtClean="0">
                <a:latin typeface="Calibri"/>
                <a:cs typeface="Calibri"/>
              </a:rPr>
              <a:t>              by </a:t>
            </a:r>
            <a:r>
              <a:rPr lang="en-US" sz="4400" dirty="0">
                <a:latin typeface="Calibri"/>
                <a:cs typeface="Calibri"/>
              </a:rPr>
              <a:t>the element of surprise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July 3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Reason for Surprises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spc="-50" dirty="0" smtClean="0">
                <a:latin typeface="Calibri"/>
                <a:cs typeface="Calibri"/>
              </a:rPr>
              <a:t>Over-</a:t>
            </a:r>
            <a:r>
              <a:rPr lang="en-US" sz="4400" u="sng" dirty="0" smtClean="0">
                <a:latin typeface="Calibri"/>
                <a:cs typeface="Calibri"/>
              </a:rPr>
              <a:t>simplified </a:t>
            </a:r>
            <a:r>
              <a:rPr lang="en-US" sz="4400" u="sng" dirty="0">
                <a:latin typeface="Calibri"/>
                <a:cs typeface="Calibri"/>
              </a:rPr>
              <a:t>view of </a:t>
            </a:r>
            <a:r>
              <a:rPr lang="en-US" sz="4400" u="sng" dirty="0" smtClean="0">
                <a:latin typeface="Calibri"/>
                <a:cs typeface="Calibri"/>
              </a:rPr>
              <a:t>life: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cap="small" spc="100" dirty="0" smtClean="0">
                <a:latin typeface="Calibri"/>
                <a:cs typeface="Calibri"/>
              </a:rPr>
              <a:t>God’s side</a:t>
            </a:r>
            <a:r>
              <a:rPr lang="en-US" sz="4400" b="1" cap="small" spc="100" dirty="0">
                <a:latin typeface="Calibri"/>
                <a:cs typeface="Calibri"/>
              </a:rPr>
              <a:t> </a:t>
            </a:r>
            <a:r>
              <a:rPr lang="en-US" sz="4400" b="1" cap="small" spc="100" dirty="0" smtClean="0">
                <a:latin typeface="Calibri"/>
                <a:cs typeface="Calibri"/>
              </a:rPr>
              <a:t>               Satan’s side</a:t>
            </a:r>
            <a:r>
              <a:rPr lang="en-US" sz="4400" b="1" cap="small" spc="100" dirty="0">
                <a:latin typeface="Calibri"/>
                <a:cs typeface="Calibri"/>
              </a:rPr>
              <a:t>  </a:t>
            </a:r>
            <a:r>
              <a:rPr lang="en-US" sz="4400" b="1" cap="small" spc="100" dirty="0" smtClean="0">
                <a:latin typeface="Calibri"/>
                <a:cs typeface="Calibri"/>
              </a:rPr>
              <a:t>           </a:t>
            </a:r>
            <a:r>
              <a:rPr lang="en-US" sz="4400" i="1" dirty="0" smtClean="0">
                <a:latin typeface="Calibri"/>
                <a:cs typeface="Calibri"/>
              </a:rPr>
              <a:t>all good                               all bad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latin typeface="Calibri"/>
                <a:cs typeface="Calibri"/>
              </a:rPr>
              <a:t>The real life:                                                </a:t>
            </a:r>
            <a:r>
              <a:rPr lang="en-US" sz="4400" i="1" dirty="0" smtClean="0">
                <a:latin typeface="Calibri"/>
                <a:cs typeface="Calibri"/>
              </a:rPr>
              <a:t>some bad                    some good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latin typeface="Calibri"/>
                <a:cs typeface="Calibri"/>
              </a:rPr>
              <a:t>Job’s lament: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i="1" dirty="0" smtClean="0">
                <a:latin typeface="Calibri"/>
                <a:cs typeface="Calibri"/>
              </a:rPr>
              <a:t>“Why do the wicked live on,       growing old and increasing in power?”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Job 21:7 NIV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2395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 autoUpdateAnimBg="0" advAuto="1000"/>
    </p:bldLst>
  </p:timing>
</p:sld>
</file>

<file path=ppt/theme/theme1.xml><?xml version="1.0" encoding="utf-8"?>
<a:theme xmlns:a="http://schemas.openxmlformats.org/drawingml/2006/main" name="•22.3Q Crucible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•22.3Q Crucible.potx</Template>
  <TotalTime>7670</TotalTime>
  <Words>3487</Words>
  <Application>Microsoft Macintosh PowerPoint</Application>
  <PresentationFormat>On-screen Show (4:3)</PresentationFormat>
  <Paragraphs>204</Paragraphs>
  <Slides>28</Slides>
  <Notes>28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•22.3Q Crucible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293</cp:revision>
  <dcterms:created xsi:type="dcterms:W3CDTF">2021-07-03T11:23:54Z</dcterms:created>
  <dcterms:modified xsi:type="dcterms:W3CDTF">2022-07-03T13:13:57Z</dcterms:modified>
</cp:coreProperties>
</file>