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57" r:id="rId3"/>
    <p:sldId id="424" r:id="rId4"/>
    <p:sldId id="381" r:id="rId5"/>
    <p:sldId id="265" r:id="rId6"/>
    <p:sldId id="268" r:id="rId7"/>
    <p:sldId id="458" r:id="rId8"/>
    <p:sldId id="459" r:id="rId9"/>
    <p:sldId id="438" r:id="rId10"/>
    <p:sldId id="460" r:id="rId11"/>
    <p:sldId id="461" r:id="rId12"/>
    <p:sldId id="462" r:id="rId13"/>
    <p:sldId id="440" r:id="rId14"/>
    <p:sldId id="463" r:id="rId15"/>
    <p:sldId id="442" r:id="rId16"/>
    <p:sldId id="464" r:id="rId17"/>
    <p:sldId id="446" r:id="rId18"/>
    <p:sldId id="466" r:id="rId19"/>
    <p:sldId id="465" r:id="rId20"/>
    <p:sldId id="450" r:id="rId21"/>
    <p:sldId id="468" r:id="rId22"/>
    <p:sldId id="469" r:id="rId23"/>
    <p:sldId id="470" r:id="rId24"/>
    <p:sldId id="467" r:id="rId25"/>
    <p:sldId id="473" r:id="rId26"/>
    <p:sldId id="457" r:id="rId27"/>
    <p:sldId id="35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09" autoAdjust="0"/>
    <p:restoredTop sz="75148" autoAdjust="0"/>
  </p:normalViewPr>
  <p:slideViewPr>
    <p:cSldViewPr>
      <p:cViewPr varScale="1">
        <p:scale>
          <a:sx n="64" d="100"/>
          <a:sy n="64" d="100"/>
        </p:scale>
        <p:origin x="-10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pagsunod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haligi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tumitiyak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patuloy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kaligayahan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Ito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mahirap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karanasan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pagsasanay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katuwiran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dadalhin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sumusubok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natural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mandaraya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nitong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kahirapan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susi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pagkaalam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tunay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sumusunod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kinakailangan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kirot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bukas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tagubilin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patuloy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pagpapasakop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pangunguna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Susung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Paksa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1.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Inaakay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bahagi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paglalakbay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¶ 2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pagsunod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magbibigay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parehong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kaligayahan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kahirapan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3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pagsunod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bukas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tagubilin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b.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patuloy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pagpapakasakop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Hulyo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11.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Mapapait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Tubig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Exodo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17:1).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kapulungan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...at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nagkampo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Refidim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;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tubig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mainom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taong-bayan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ulap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akayin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Israelita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Dagat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Pula,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sinundan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mainit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tubig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disyerto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disyerto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pagkakasumpong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tubig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napakahalaga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pagkadesperado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mauunawaan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haligi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nagpunta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Mara,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ay 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tubig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malasahan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tubig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agad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idinura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 ¶ “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Nagreklamo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bayan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Moises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sinasabi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‘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Anong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aming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iinumin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?’ ” (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Exodo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 15:24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).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Ilang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araw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pagkatapos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dirty="0" err="1" smtClean="0">
                <a:solidFill>
                  <a:prstClr val="black"/>
                </a:solidFill>
                <a:latin typeface="HelveticaNeue"/>
              </a:rPr>
              <a:t>haligi</a:t>
            </a:r>
            <a:r>
              <a:rPr lang="en-US" sz="1200" i="0" baseline="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i="0" baseline="0" dirty="0" err="1" smtClean="0">
                <a:solidFill>
                  <a:prstClr val="black"/>
                </a:solidFill>
                <a:latin typeface="HelveticaNeue"/>
              </a:rPr>
              <a:t>talagang</a:t>
            </a:r>
            <a:r>
              <a:rPr lang="en-US" sz="1200" i="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baseline="0" dirty="0" err="1" smtClean="0">
                <a:solidFill>
                  <a:prstClr val="black"/>
                </a:solidFill>
                <a:latin typeface="HelveticaNeue"/>
              </a:rPr>
              <a:t>tumigil</a:t>
            </a:r>
            <a:r>
              <a:rPr lang="en-US" sz="1200" i="0" baseline="0" dirty="0" smtClean="0">
                <a:solidFill>
                  <a:prstClr val="black"/>
                </a:solidFill>
                <a:latin typeface="HelveticaNeue"/>
              </a:rPr>
              <a:t> kung </a:t>
            </a:r>
            <a:r>
              <a:rPr lang="en-US" sz="1200" i="0" baseline="0" dirty="0" err="1" smtClean="0">
                <a:solidFill>
                  <a:prstClr val="black"/>
                </a:solidFill>
                <a:latin typeface="HelveticaNeue"/>
              </a:rPr>
              <a:t>saan</a:t>
            </a:r>
            <a:r>
              <a:rPr lang="en-US" sz="1200" i="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baseline="0" dirty="0" err="1" smtClean="0">
                <a:solidFill>
                  <a:prstClr val="black"/>
                </a:solidFill>
                <a:latin typeface="HelveticaNeue"/>
              </a:rPr>
              <a:t>walang-walang</a:t>
            </a:r>
            <a:r>
              <a:rPr lang="en-US" sz="1200" i="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i="0" baseline="0" dirty="0" err="1" smtClean="0">
                <a:solidFill>
                  <a:prstClr val="black"/>
                </a:solidFill>
                <a:latin typeface="HelveticaNeue"/>
              </a:rPr>
              <a:t>tubig</a:t>
            </a:r>
            <a:r>
              <a:rPr lang="en-US" sz="1200" i="0" baseline="0" dirty="0" smtClean="0">
                <a:solidFill>
                  <a:prstClr val="black"/>
                </a:solidFill>
                <a:latin typeface="HelveticaNeue"/>
              </a:rPr>
              <a:t> (</a:t>
            </a:r>
            <a:r>
              <a:rPr lang="en-US" sz="1200" i="1" baseline="0" dirty="0" smtClean="0">
                <a:solidFill>
                  <a:prstClr val="black"/>
                </a:solidFill>
                <a:latin typeface="HelveticaNeue"/>
              </a:rPr>
              <a:t>17:1</a:t>
            </a:r>
            <a:r>
              <a:rPr lang="en-US" sz="1200" i="0" baseline="0" dirty="0" smtClean="0">
                <a:solidFill>
                  <a:prstClr val="black"/>
                </a:solidFill>
                <a:latin typeface="HelveticaNeue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Martes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Hulyo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12. (Lucas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</a:rPr>
              <a:t> 14).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Malaking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Tunggalian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Disyerto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(Lucas 4)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“Si Jesus...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dinala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Espiritu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ilang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doon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tinukso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siya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diyablo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loob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apatnapung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araw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” (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Lucas 4:1, 2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1.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tukso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umaakit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gusto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dumarating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pinakamahihina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sandali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2.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Hinding-hindi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tayo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tinutukso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. Sa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halip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inaakay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tayo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pahirap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pagsubok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. ¶ 3.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Maaaring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akayin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tayo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Banal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Espiritu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panahon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pagsubok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kasama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pagiging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nailagay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matitinding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tukso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ni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Satanas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4.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minsan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masusunog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madalisay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5.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Nalupig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tukso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makakaasa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pa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nanindigang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matatag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Hulyo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13.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Isang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Nagtatagal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baseline="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baseline="0" dirty="0" err="1" smtClean="0">
                <a:solidFill>
                  <a:prstClr val="black"/>
                </a:solidFill>
                <a:latin typeface="HelveticaNeue"/>
              </a:rPr>
              <a:t>Pamana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(1 Pedro 1:6. 7).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ganito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nagagalak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bagama’t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sandaling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magdanas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iba’t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kadalisayan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mahalaga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gintong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nasisira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bagama’t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sinusubok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apoy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mauwi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kapurihan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kaluwalhatian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karangalan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pagpapakita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Jesu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-Cristo.”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Pedro 1:8, 9.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Hindi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gayunma’y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iniibig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bagama’t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gayunma’y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sinasampalatayanan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nagagalak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galak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maipaliwanag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puspos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kaluwalhatian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tinatanggap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bunga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Gaanuman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paningin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pangwakas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kirot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pagsurusa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ginagarantiyahan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kahalaga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nawawala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hingin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linisin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humahadlang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</a:t>
            </a: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Hulyo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14.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Apoy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Si Alex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nagmula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magulong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pagkabata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droga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karahasan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pagkakabilanggo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Alex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ibinigay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nadama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ministro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kolehiyo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pasimula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nagpasimulang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mawasak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maunawaan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Alex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nangyayari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Kawikaan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3:5, 6. “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magtiwala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, t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manalig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mong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pang-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unawa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lakad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siya'y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kilalanin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itutuwid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landasin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Jeremias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29:13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Hahanapin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matatagpuan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hinanap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i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Roma 8:28. “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gumagawa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ikabubuti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umiibig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tinawag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alinsunod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layunin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Corinto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12:9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sakdal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kahinaan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magmamalaki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galak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kahinaan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manatili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akin.”</a:t>
            </a:r>
            <a:endParaRPr lang="en-US" i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13:5. “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Umiwas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kayo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pag-ibig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salapi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kayo'y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masiyahan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anong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kayo,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, ‘Sa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kita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iiwan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, o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pababayaan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man.’ ”</a:t>
            </a:r>
            <a:endParaRPr lang="en-US" i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Halos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sumusunod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nagkaroon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krisis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natukso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pagdudahan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pangunguna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mahalagang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ganitong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sitwasyon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manghawakan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isalaysay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pangunguna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nakaraan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manalangin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isusuko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Tubig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a. </a:t>
            </a:r>
            <a:r>
              <a:rPr lang="en-US" i="1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Exodo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14:10.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Mapapait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Tubig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Exodo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17:3.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a. </a:t>
            </a:r>
            <a:r>
              <a:rPr lang="en-US" i="1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Disyerto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Lucas 4:1. 2.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a. </a:t>
            </a:r>
            <a:r>
              <a:rPr lang="en-US" i="1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Nagtatagal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Pamana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Pedro 1: 6, 7.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Kuwento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Alex.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Kawikaan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3,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Jeremias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29:13, Roma 8:28, 2 Cor. 12:9,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13:5.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Konklusyon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nababasa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mas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mabuting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...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karungungan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dinadala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iba’t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sitwasyon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matuklasan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kasiraan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Kadalasang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pinahihintulutan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salakayin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smtClean="0">
                <a:latin typeface="Arial" charset="0"/>
                <a:ea typeface="ＭＳ Ｐゴシック" charset="0"/>
                <a:cs typeface="ＭＳ Ｐゴシック" charset="0"/>
              </a:rPr>
              <a:t>para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madalisay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.”—</a:t>
            </a:r>
            <a:r>
              <a:rPr lang="en-US" sz="1200" i="1" cap="small" spc="-50" dirty="0" smtClean="0">
                <a:latin typeface="Arial"/>
                <a:cs typeface="Arial"/>
              </a:rPr>
              <a:t>The Ministry of Healing </a:t>
            </a:r>
            <a:r>
              <a:rPr lang="en-US" sz="1200" spc="-50" dirty="0" smtClean="0">
                <a:latin typeface="Arial"/>
                <a:cs typeface="Arial"/>
              </a:rPr>
              <a:t>471</a:t>
            </a:r>
            <a:r>
              <a:rPr lang="en-US" sz="1200" spc="0" dirty="0" smtClean="0">
                <a:latin typeface="Arial"/>
                <a:ea typeface="ＭＳ Ｐゴシック" charset="0"/>
                <a:cs typeface="Arial"/>
              </a:rPr>
              <a:t>.</a:t>
            </a:r>
            <a:endParaRPr lang="en-US" sz="1200" spc="-50" dirty="0" smtClean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98B2642-3988-B146-AFCB-5EF537D5E8FD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Mithiin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nagpapahiwatig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napapaharap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pagtataksil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pagkabigo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pagkapahamak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katarungan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pagmamalabis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tumitingin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hinaharap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naihahambing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likuran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Cristo)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021913F-170F-2E49-B0A6-AD664C19AAA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Pangatlong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Hawla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minamahal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magtaka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mahigpit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dumarating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kayo'y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subukin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waring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kataka-takang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nangyayari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kayo’y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magalak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yamang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kayo’y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nakikibahagi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Cristo,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kayo man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sumigaw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galak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kaluwalhatian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nahayag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(1 Pedro 4:12, 13)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Sabbath,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Hulyo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9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matinding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sikat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pakikinig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musika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boses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nakahawlang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aawitin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sinisikap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ituro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...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tatakluban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hawla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ilalagay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makikinig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aawitin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ilalabas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maaawit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‘yon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liwanag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pinakikitunguhan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ituturo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natutunan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gitna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anino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kahirapan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maaawit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sz="1200" dirty="0" smtClean="0">
                <a:latin typeface="Arial"/>
                <a:cs typeface="Arial"/>
              </a:rPr>
              <a:t>—</a:t>
            </a:r>
            <a:r>
              <a:rPr lang="en-US" sz="1200" i="1" cap="small" dirty="0" smtClean="0">
                <a:latin typeface="Arial"/>
                <a:cs typeface="Arial"/>
              </a:rPr>
              <a:t>The Ministry of Healing </a:t>
            </a:r>
            <a:r>
              <a:rPr lang="en-US" sz="1200" dirty="0" smtClean="0">
                <a:latin typeface="Arial"/>
                <a:cs typeface="Arial"/>
              </a:rPr>
              <a:t>472.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maunawaan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nagdudulot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kirot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aktibong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nakikibahagi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nadaranasan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pagkalito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pinsala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Hulyo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10.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Tungo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Daraan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Putol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“Nang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Faraon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papalapit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tumingin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likuran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Israel,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nakitang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Ehipcio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sumusunod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Sila'y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lubhang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natakot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Israel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tumawag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b="0" i="1" dirty="0" err="1" smtClean="0">
                <a:latin typeface="Arial" charset="0"/>
                <a:ea typeface="ＭＳ Ｐゴシック" charset="0"/>
                <a:cs typeface="ＭＳ Ｐゴシック" charset="0"/>
              </a:rPr>
              <a:t>Exodo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14:10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bahagi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paglalakbay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pinangunahan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tingnan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over A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2"/>
            <a:ext cx="810893" cy="1104862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Jul • Aug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Sep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15" name="Picture 14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ln>
                <a:solidFill>
                  <a:schemeClr val="tx1"/>
                </a:solidFill>
              </a:ln>
              <a:solidFill>
                <a:srgbClr val="C80000"/>
              </a:solidFill>
              <a:effectLst>
                <a:glow rad="38100">
                  <a:schemeClr val="tx1">
                    <a:alpha val="25000"/>
                  </a:schemeClr>
                </a:glow>
              </a:effectLst>
              <a:latin typeface="Cambria"/>
              <a:cs typeface="Cambria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July 10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To the Promised Land via a Dead End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06780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Following “the pillar” doesn’t assure </a:t>
            </a:r>
            <a:r>
              <a:rPr lang="en-US" sz="4400" dirty="0" smtClean="0">
                <a:latin typeface="Calibri"/>
                <a:cs typeface="Calibri"/>
              </a:rPr>
              <a:t> us </a:t>
            </a:r>
            <a:r>
              <a:rPr lang="en-US" sz="4400" dirty="0">
                <a:latin typeface="Calibri"/>
                <a:cs typeface="Calibri"/>
              </a:rPr>
              <a:t>of constant </a:t>
            </a:r>
            <a:r>
              <a:rPr lang="en-US" sz="4400" dirty="0" smtClean="0">
                <a:latin typeface="Calibri"/>
                <a:cs typeface="Calibri"/>
              </a:rPr>
              <a:t>happiness.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also can be a hard experience, because training in righteousness </a:t>
            </a:r>
            <a:r>
              <a:rPr lang="en-US" sz="4400" dirty="0" smtClean="0">
                <a:latin typeface="Calibri"/>
                <a:cs typeface="Calibri"/>
              </a:rPr>
              <a:t> takes </a:t>
            </a:r>
            <a:r>
              <a:rPr lang="en-US" sz="4400" dirty="0">
                <a:latin typeface="Calibri"/>
                <a:cs typeface="Calibri"/>
              </a:rPr>
              <a:t>us to places that test our </a:t>
            </a:r>
            <a:r>
              <a:rPr lang="en-US" sz="4400" dirty="0" smtClean="0">
                <a:latin typeface="Calibri"/>
                <a:cs typeface="Calibri"/>
              </a:rPr>
              <a:t>   hearts</a:t>
            </a:r>
            <a:r>
              <a:rPr lang="en-US" sz="4400" dirty="0">
                <a:latin typeface="Calibri"/>
                <a:cs typeface="Calibri"/>
              </a:rPr>
              <a:t>, which are so naturally </a:t>
            </a:r>
            <a:r>
              <a:rPr lang="en-US" sz="4400" dirty="0" smtClean="0">
                <a:latin typeface="Calibri"/>
                <a:cs typeface="Calibri"/>
              </a:rPr>
              <a:t>  deceitful </a:t>
            </a:r>
            <a:r>
              <a:rPr lang="en-US" sz="4400" dirty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Jer. 17:9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5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06780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During these difficulties, the key to knowing when we are truly following God is not necessarily the absence of trials or pain but, rather, an openness to God’s instruction and a continual submission of our minds and hearts    to His leading.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July 10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To the Promised Land via a Dead End</a:t>
            </a:r>
          </a:p>
        </p:txBody>
      </p:sp>
    </p:spTree>
    <p:extLst>
      <p:ext uri="{BB962C8B-B14F-4D97-AF65-F5344CB8AC3E}">
        <p14:creationId xmlns:p14="http://schemas.microsoft.com/office/powerpoint/2010/main" val="28355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To the Promised Land via a Dead End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Key Points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06780"/>
            <a:ext cx="9144000" cy="452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0"/>
              </a:spcBef>
              <a:tabLst>
                <a:tab pos="981075" algn="l"/>
                <a:tab pos="1425575" algn="l"/>
              </a:tabLst>
            </a:pPr>
            <a:r>
              <a:rPr lang="en-US" sz="4400" dirty="0" smtClean="0">
                <a:latin typeface="Calibri"/>
                <a:cs typeface="Calibri"/>
              </a:rPr>
              <a:t>1. God leads us in every part of             	our journey.</a:t>
            </a:r>
          </a:p>
          <a:p>
            <a:pPr marL="360000" eaLnBrk="1" hangingPunct="1">
              <a:lnSpc>
                <a:spcPct val="90000"/>
              </a:lnSpc>
              <a:spcBef>
                <a:spcPts val="600"/>
              </a:spcBef>
              <a:tabLst>
                <a:tab pos="981075" algn="l"/>
                <a:tab pos="1425575" algn="l"/>
              </a:tabLst>
            </a:pPr>
            <a:r>
              <a:rPr lang="en-US" sz="4400" dirty="0" smtClean="0">
                <a:latin typeface="Calibri"/>
                <a:cs typeface="Calibri"/>
              </a:rPr>
              <a:t>2. Following Him gives us both 	happiness and hardship.</a:t>
            </a:r>
          </a:p>
          <a:p>
            <a:pPr marL="360000" eaLnBrk="1" hangingPunct="1">
              <a:lnSpc>
                <a:spcPct val="90000"/>
              </a:lnSpc>
              <a:spcBef>
                <a:spcPts val="600"/>
              </a:spcBef>
              <a:tabLst>
                <a:tab pos="981075" algn="l"/>
                <a:tab pos="1425575" algn="l"/>
              </a:tabLst>
            </a:pPr>
            <a:r>
              <a:rPr lang="en-US" sz="4400" dirty="0" smtClean="0">
                <a:latin typeface="Calibri"/>
                <a:cs typeface="Calibri"/>
              </a:rPr>
              <a:t>3. Truly following is shown by our</a:t>
            </a: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  <a:tabLst>
                <a:tab pos="981075" algn="l"/>
                <a:tab pos="1425575" algn="l"/>
              </a:tabLst>
            </a:pPr>
            <a:r>
              <a:rPr lang="en-US" sz="4400" dirty="0" smtClean="0">
                <a:latin typeface="Calibri"/>
                <a:cs typeface="Calibri"/>
              </a:rPr>
              <a:t>	a</a:t>
            </a:r>
            <a:r>
              <a:rPr lang="en-US" sz="4400" dirty="0">
                <a:latin typeface="Calibri"/>
                <a:cs typeface="Calibri"/>
              </a:rPr>
              <a:t>. openness to God’s </a:t>
            </a:r>
            <a:r>
              <a:rPr lang="en-US" sz="4400" dirty="0" smtClean="0">
                <a:latin typeface="Calibri"/>
                <a:cs typeface="Calibri"/>
              </a:rPr>
              <a:t>instruction;</a:t>
            </a: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  <a:tabLst>
                <a:tab pos="981075" algn="l"/>
                <a:tab pos="1425575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b. continual submission.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1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July 11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Bitter </a:t>
            </a:r>
            <a:r>
              <a:rPr lang="en-US" sz="3200" b="1" cap="small" spc="50" dirty="0" smtClean="0">
                <a:latin typeface="Cambria"/>
                <a:cs typeface="Cambria"/>
              </a:rPr>
              <a:t>Waters </a:t>
            </a:r>
            <a:r>
              <a:rPr lang="en-US" sz="3200" cap="small" spc="50" dirty="0" smtClean="0">
                <a:latin typeface="Cambria"/>
                <a:cs typeface="Cambria"/>
              </a:rPr>
              <a:t>(Exodus 17:1)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“They </a:t>
            </a:r>
            <a:r>
              <a:rPr lang="en-US" sz="4400" dirty="0">
                <a:latin typeface="Calibri"/>
                <a:cs typeface="Calibri"/>
              </a:rPr>
              <a:t>camped at </a:t>
            </a:r>
            <a:r>
              <a:rPr lang="en-US" sz="4400" dirty="0" err="1">
                <a:latin typeface="Calibri"/>
                <a:cs typeface="Calibri"/>
              </a:rPr>
              <a:t>Rephidim</a:t>
            </a:r>
            <a:r>
              <a:rPr lang="en-US" sz="4400" dirty="0">
                <a:latin typeface="Calibri"/>
                <a:cs typeface="Calibri"/>
              </a:rPr>
              <a:t>, but there was no water for the people to drink” (</a:t>
            </a:r>
            <a:r>
              <a:rPr lang="en-US" sz="4400" i="1" dirty="0">
                <a:latin typeface="Calibri"/>
                <a:cs typeface="Calibri"/>
              </a:rPr>
              <a:t>Exod. 17:</a:t>
            </a:r>
            <a:r>
              <a:rPr lang="en-US" sz="4400" i="1" dirty="0" smtClean="0">
                <a:latin typeface="Calibri"/>
                <a:cs typeface="Calibri"/>
              </a:rPr>
              <a:t>1</a:t>
            </a:r>
            <a:r>
              <a:rPr lang="en-US" sz="4400" i="1" dirty="0">
                <a:latin typeface="Calibri"/>
                <a:cs typeface="Calibri"/>
              </a:rPr>
              <a:t> </a:t>
            </a:r>
            <a:r>
              <a:rPr lang="en-US" sz="4400" i="1" dirty="0" smtClean="0">
                <a:latin typeface="Calibri"/>
                <a:cs typeface="Calibri"/>
              </a:rPr>
              <a:t>NIV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Just </a:t>
            </a:r>
            <a:r>
              <a:rPr lang="en-US" sz="4400" dirty="0">
                <a:latin typeface="Calibri"/>
                <a:cs typeface="Calibri"/>
              </a:rPr>
              <a:t>after God in the cloud led the Israelites through the Red Sea, they </a:t>
            </a:r>
            <a:r>
              <a:rPr lang="en-US" sz="4400" spc="-100" dirty="0">
                <a:latin typeface="Calibri"/>
                <a:cs typeface="Calibri"/>
              </a:rPr>
              <a:t>followed Him through the hot, waterless desert for three days. Particularly in the desert, where finding water is so critical, </a:t>
            </a:r>
            <a:r>
              <a:rPr lang="en-US" sz="4400" dirty="0">
                <a:latin typeface="Calibri"/>
                <a:cs typeface="Calibri"/>
              </a:rPr>
              <a:t>their desperation is understandable. </a:t>
            </a:r>
          </a:p>
        </p:txBody>
      </p:sp>
    </p:spTree>
    <p:extLst>
      <p:ext uri="{BB962C8B-B14F-4D97-AF65-F5344CB8AC3E}">
        <p14:creationId xmlns:p14="http://schemas.microsoft.com/office/powerpoint/2010/main" val="331305656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July 11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Bitter </a:t>
            </a:r>
            <a:r>
              <a:rPr lang="en-US" sz="3200" b="1" cap="small" spc="50" dirty="0" smtClean="0">
                <a:latin typeface="Cambria"/>
                <a:cs typeface="Cambria"/>
              </a:rPr>
              <a:t>Waters </a:t>
            </a:r>
            <a:r>
              <a:rPr lang="en-US" sz="3200" cap="small" spc="50" dirty="0" smtClean="0">
                <a:latin typeface="Cambria"/>
                <a:cs typeface="Cambria"/>
              </a:rPr>
              <a:t>(Exodus 17:1)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19036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The pillar goes to </a:t>
            </a:r>
            <a:r>
              <a:rPr lang="en-US" sz="4400" dirty="0" err="1">
                <a:latin typeface="Calibri"/>
                <a:cs typeface="Calibri"/>
              </a:rPr>
              <a:t>Marah</a:t>
            </a:r>
            <a:r>
              <a:rPr lang="en-US" sz="4400" dirty="0">
                <a:latin typeface="Calibri"/>
                <a:cs typeface="Calibri"/>
              </a:rPr>
              <a:t>, where, at last, there is water. </a:t>
            </a:r>
            <a:r>
              <a:rPr lang="en-US" sz="4400" dirty="0" smtClean="0">
                <a:latin typeface="Calibri"/>
                <a:cs typeface="Calibri"/>
              </a:rPr>
              <a:t>But </a:t>
            </a:r>
            <a:r>
              <a:rPr lang="en-US" sz="4400" dirty="0">
                <a:latin typeface="Calibri"/>
                <a:cs typeface="Calibri"/>
              </a:rPr>
              <a:t>when they tasted the water, they immediately spat it out because it was bitter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</a:t>
            </a:r>
            <a:r>
              <a:rPr lang="en-US" sz="4400" dirty="0">
                <a:latin typeface="Calibri"/>
                <a:cs typeface="Calibri"/>
              </a:rPr>
              <a:t>So the people grumbled against </a:t>
            </a:r>
            <a:r>
              <a:rPr lang="en-US" sz="4400" spc="-100" dirty="0">
                <a:latin typeface="Calibri"/>
                <a:cs typeface="Calibri"/>
              </a:rPr>
              <a:t>Moses, saying, ‘What are we to drink?’ </a:t>
            </a:r>
            <a:r>
              <a:rPr lang="en-US" sz="4400" spc="-100" dirty="0" smtClean="0">
                <a:latin typeface="Calibri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Exod. 15:24, NIV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 A </a:t>
            </a:r>
            <a:r>
              <a:rPr lang="en-US" sz="4400" dirty="0">
                <a:latin typeface="Calibri"/>
                <a:cs typeface="Calibri"/>
              </a:rPr>
              <a:t>few days </a:t>
            </a:r>
            <a:r>
              <a:rPr lang="en-US" sz="4400" dirty="0" smtClean="0">
                <a:latin typeface="Calibri"/>
                <a:cs typeface="Calibri"/>
              </a:rPr>
              <a:t>later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 the </a:t>
            </a:r>
            <a:r>
              <a:rPr lang="en-US" sz="4400" dirty="0">
                <a:latin typeface="Calibri"/>
                <a:cs typeface="Calibri"/>
              </a:rPr>
              <a:t>pillar actually stops where there </a:t>
            </a:r>
            <a:r>
              <a:rPr lang="en-US" sz="4400" dirty="0" smtClean="0">
                <a:latin typeface="Calibri"/>
                <a:cs typeface="Calibri"/>
              </a:rPr>
              <a:t>   is </a:t>
            </a:r>
            <a:r>
              <a:rPr lang="en-US" sz="4400" dirty="0">
                <a:latin typeface="Calibri"/>
                <a:cs typeface="Calibri"/>
              </a:rPr>
              <a:t>no water at all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17</a:t>
            </a:r>
            <a:r>
              <a:rPr lang="en-US" sz="4400" i="1" dirty="0">
                <a:latin typeface="Calibri"/>
                <a:cs typeface="Calibri"/>
              </a:rPr>
              <a:t>:1</a:t>
            </a:r>
            <a:r>
              <a:rPr lang="en-US" sz="4400" dirty="0"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1702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387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July 12 (Luke 4)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The Great Controversy in the </a:t>
            </a:r>
            <a:r>
              <a:rPr lang="en-US" sz="3200" b="1" cap="small" spc="50" dirty="0" smtClean="0">
                <a:latin typeface="Cambria"/>
                <a:cs typeface="Cambria"/>
              </a:rPr>
              <a:t>Desert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“Then </a:t>
            </a:r>
            <a:r>
              <a:rPr lang="en-US" sz="4400" dirty="0" smtClean="0">
                <a:latin typeface="Calibri"/>
                <a:cs typeface="Calibri"/>
              </a:rPr>
              <a:t>Jesus...was </a:t>
            </a:r>
            <a:r>
              <a:rPr lang="en-US" sz="4400" dirty="0">
                <a:latin typeface="Calibri"/>
                <a:cs typeface="Calibri"/>
              </a:rPr>
              <a:t>led by the Spirit </a:t>
            </a:r>
            <a:r>
              <a:rPr lang="en-US" sz="4400" dirty="0" smtClean="0">
                <a:latin typeface="Calibri"/>
                <a:cs typeface="Calibri"/>
              </a:rPr>
              <a:t>  into </a:t>
            </a:r>
            <a:r>
              <a:rPr lang="en-US" sz="4400" dirty="0">
                <a:latin typeface="Calibri"/>
                <a:cs typeface="Calibri"/>
              </a:rPr>
              <a:t>the wilderness, being tempted for forty days by the devil” (</a:t>
            </a:r>
            <a:r>
              <a:rPr lang="en-US" sz="4400" i="1" dirty="0">
                <a:latin typeface="Calibri"/>
                <a:cs typeface="Calibri"/>
              </a:rPr>
              <a:t>Luke 4:1, </a:t>
            </a:r>
            <a:r>
              <a:rPr lang="en-US" sz="4400" i="1" dirty="0" smtClean="0">
                <a:latin typeface="Calibri"/>
                <a:cs typeface="Calibri"/>
              </a:rPr>
              <a:t>2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230" y="3224291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1. </a:t>
            </a:r>
            <a:r>
              <a:rPr lang="en-US" sz="4400" dirty="0" smtClean="0">
                <a:latin typeface="Calibri"/>
                <a:cs typeface="Calibri"/>
              </a:rPr>
              <a:t>Temptations </a:t>
            </a:r>
            <a:r>
              <a:rPr lang="en-US" sz="4400" dirty="0">
                <a:latin typeface="Calibri"/>
                <a:cs typeface="Calibri"/>
              </a:rPr>
              <a:t>can be so difficult because they appeal to things we really desire, and they always seem to come at our weakest moments.</a:t>
            </a:r>
          </a:p>
        </p:txBody>
      </p:sp>
    </p:spTree>
    <p:extLst>
      <p:ext uri="{BB962C8B-B14F-4D97-AF65-F5344CB8AC3E}">
        <p14:creationId xmlns:p14="http://schemas.microsoft.com/office/powerpoint/2010/main" val="299069682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  <p:bldP spid="5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387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July 12 (Luke 4)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The Great Controversy in the </a:t>
            </a:r>
            <a:r>
              <a:rPr lang="en-US" sz="3200" b="1" cap="small" spc="50" dirty="0" smtClean="0">
                <a:latin typeface="Cambria"/>
                <a:cs typeface="Cambria"/>
              </a:rPr>
              <a:t>Desert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34673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2</a:t>
            </a:r>
            <a:r>
              <a:rPr lang="en-US" sz="4400" dirty="0">
                <a:latin typeface="Calibri"/>
                <a:cs typeface="Calibri"/>
              </a:rPr>
              <a:t>. God never tempts </a:t>
            </a:r>
            <a:r>
              <a:rPr lang="en-US" sz="4400" dirty="0" smtClean="0">
                <a:latin typeface="Calibri"/>
                <a:cs typeface="Calibri"/>
              </a:rPr>
              <a:t>us. </a:t>
            </a:r>
            <a:r>
              <a:rPr lang="en-US" sz="4400" dirty="0">
                <a:latin typeface="Calibri"/>
                <a:cs typeface="Calibri"/>
              </a:rPr>
              <a:t>Rather, </a:t>
            </a:r>
            <a:r>
              <a:rPr lang="en-US" sz="4400" dirty="0" smtClean="0">
                <a:latin typeface="Calibri"/>
                <a:cs typeface="Calibri"/>
              </a:rPr>
              <a:t>God </a:t>
            </a:r>
            <a:r>
              <a:rPr lang="en-US" sz="4400" dirty="0">
                <a:latin typeface="Calibri"/>
                <a:cs typeface="Calibri"/>
              </a:rPr>
              <a:t>does lead us to crucibles of testing. </a:t>
            </a:r>
            <a:endParaRPr lang="en-US" sz="44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3. Holy Spirit can lead us to times of testing that involve being exposed to Satan’s fierce temptations. </a:t>
            </a:r>
            <a:endParaRPr lang="en-US" sz="44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4. Sometimes, when in the crucible, we get burned rather than purified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5. </a:t>
            </a:r>
            <a:r>
              <a:rPr lang="en-US" sz="4400" spc="-50" dirty="0" smtClean="0">
                <a:latin typeface="Calibri"/>
                <a:cs typeface="Calibri"/>
              </a:rPr>
              <a:t>Crumpled </a:t>
            </a:r>
            <a:r>
              <a:rPr lang="en-US" sz="4400" spc="-50" dirty="0">
                <a:latin typeface="Calibri"/>
                <a:cs typeface="Calibri"/>
              </a:rPr>
              <a:t>under temptation, we can </a:t>
            </a:r>
            <a:r>
              <a:rPr lang="en-US" sz="4400" dirty="0">
                <a:latin typeface="Calibri"/>
                <a:cs typeface="Calibri"/>
              </a:rPr>
              <a:t>hope again because Jesus stood firm.</a:t>
            </a:r>
          </a:p>
        </p:txBody>
      </p:sp>
    </p:spTree>
    <p:extLst>
      <p:ext uri="{BB962C8B-B14F-4D97-AF65-F5344CB8AC3E}">
        <p14:creationId xmlns:p14="http://schemas.microsoft.com/office/powerpoint/2010/main" val="201705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July 13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An Enduring </a:t>
            </a:r>
            <a:r>
              <a:rPr lang="en-US" sz="3200" b="1" cap="small" spc="50" dirty="0" smtClean="0">
                <a:latin typeface="Cambria"/>
                <a:cs typeface="Cambria"/>
              </a:rPr>
              <a:t>Legacy </a:t>
            </a:r>
            <a:r>
              <a:rPr lang="en-US" sz="3200" cap="small" spc="50" dirty="0" smtClean="0">
                <a:latin typeface="Cambria"/>
                <a:cs typeface="Cambria"/>
              </a:rPr>
              <a:t>(</a:t>
            </a:r>
            <a:r>
              <a:rPr lang="cs-CZ" sz="3200" cap="small" spc="50" dirty="0">
                <a:latin typeface="Cambria"/>
                <a:cs typeface="Cambria"/>
              </a:rPr>
              <a:t>1 Peter 1:6, 7</a:t>
            </a:r>
            <a:r>
              <a:rPr lang="en-US" sz="3200" cap="small" spc="50" dirty="0" smtClean="0">
                <a:latin typeface="Cambria"/>
                <a:cs typeface="Cambria"/>
              </a:rPr>
              <a:t>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“In all this you greatly rejoice, though now for a little while you may have </a:t>
            </a:r>
            <a:r>
              <a:rPr lang="en-US" sz="4400" dirty="0" smtClean="0">
                <a:latin typeface="Calibri"/>
                <a:cs typeface="Calibri"/>
              </a:rPr>
              <a:t> had </a:t>
            </a:r>
            <a:r>
              <a:rPr lang="en-US" sz="4400" dirty="0">
                <a:latin typeface="Calibri"/>
                <a:cs typeface="Calibri"/>
              </a:rPr>
              <a:t>to suffer grief in </a:t>
            </a:r>
            <a:r>
              <a:rPr lang="en-US" sz="4400" u="sng" dirty="0">
                <a:latin typeface="Calibri"/>
                <a:cs typeface="Calibri"/>
              </a:rPr>
              <a:t>all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kinds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of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trials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These have come so that the </a:t>
            </a:r>
            <a:r>
              <a:rPr lang="en-US" sz="4400" u="sng" dirty="0">
                <a:latin typeface="Calibri"/>
                <a:cs typeface="Calibri"/>
              </a:rPr>
              <a:t>proven genuineness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of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your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faith</a:t>
            </a:r>
            <a:r>
              <a:rPr lang="en-US" sz="4400" dirty="0">
                <a:latin typeface="Calibri"/>
                <a:cs typeface="Calibri"/>
              </a:rPr>
              <a:t>—of greater worth than gold, which perishes even though refined by fire—</a:t>
            </a:r>
            <a:r>
              <a:rPr lang="en-US" sz="4400" u="sng" dirty="0">
                <a:latin typeface="Calibri"/>
                <a:cs typeface="Calibri"/>
              </a:rPr>
              <a:t>may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result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in praise,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glory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and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honor</a:t>
            </a:r>
            <a:r>
              <a:rPr lang="en-US" sz="4400" dirty="0">
                <a:latin typeface="Calibri"/>
                <a:cs typeface="Calibri"/>
              </a:rPr>
              <a:t> when Jesus Christ is </a:t>
            </a:r>
            <a:r>
              <a:rPr lang="en-US" sz="4400" dirty="0" smtClean="0">
                <a:latin typeface="Calibri"/>
                <a:cs typeface="Calibri"/>
              </a:rPr>
              <a:t>revealed” (NIV).</a:t>
            </a:r>
          </a:p>
        </p:txBody>
      </p:sp>
    </p:spTree>
    <p:extLst>
      <p:ext uri="{BB962C8B-B14F-4D97-AF65-F5344CB8AC3E}">
        <p14:creationId xmlns:p14="http://schemas.microsoft.com/office/powerpoint/2010/main" val="257957484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July 13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An Enduring </a:t>
            </a:r>
            <a:r>
              <a:rPr lang="en-US" sz="3200" b="1" cap="small" spc="50" dirty="0" smtClean="0">
                <a:latin typeface="Cambria"/>
                <a:cs typeface="Cambria"/>
              </a:rPr>
              <a:t>Legacy </a:t>
            </a:r>
            <a:r>
              <a:rPr lang="en-US" sz="3200" cap="small" spc="50" dirty="0" smtClean="0">
                <a:latin typeface="Cambria"/>
                <a:cs typeface="Cambria"/>
              </a:rPr>
              <a:t>(</a:t>
            </a:r>
            <a:r>
              <a:rPr lang="cs-CZ" sz="3200" cap="small" spc="50" dirty="0">
                <a:latin typeface="Cambria"/>
                <a:cs typeface="Cambria"/>
              </a:rPr>
              <a:t>1 Peter 1</a:t>
            </a:r>
            <a:r>
              <a:rPr lang="cs-CZ" sz="3200" cap="small" spc="50" dirty="0" smtClean="0">
                <a:latin typeface="Cambria"/>
                <a:cs typeface="Cambria"/>
              </a:rPr>
              <a:t>:8, 9</a:t>
            </a:r>
            <a:r>
              <a:rPr lang="en-US" sz="3200" cap="small" spc="50" dirty="0" smtClean="0">
                <a:latin typeface="Cambria"/>
                <a:cs typeface="Cambria"/>
              </a:rPr>
              <a:t>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34772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“Though you have not seen him, </a:t>
            </a:r>
            <a:r>
              <a:rPr lang="en-US" sz="4400" dirty="0" smtClean="0">
                <a:latin typeface="Calibri"/>
                <a:cs typeface="Calibri"/>
              </a:rPr>
              <a:t>      you </a:t>
            </a:r>
            <a:r>
              <a:rPr lang="en-US" sz="4400" dirty="0">
                <a:latin typeface="Calibri"/>
                <a:cs typeface="Calibri"/>
              </a:rPr>
              <a:t>love him; and even though you </a:t>
            </a:r>
            <a:r>
              <a:rPr lang="en-US" sz="4400" dirty="0" smtClean="0">
                <a:latin typeface="Calibri"/>
                <a:cs typeface="Calibri"/>
              </a:rPr>
              <a:t>    do </a:t>
            </a:r>
            <a:r>
              <a:rPr lang="en-US" sz="4400" dirty="0">
                <a:latin typeface="Calibri"/>
                <a:cs typeface="Calibri"/>
              </a:rPr>
              <a:t>not see him now, you believe </a:t>
            </a:r>
            <a:r>
              <a:rPr lang="en-US" sz="4400" dirty="0" smtClean="0">
                <a:latin typeface="Calibri"/>
                <a:cs typeface="Calibri"/>
              </a:rPr>
              <a:t>in  him </a:t>
            </a:r>
            <a:r>
              <a:rPr lang="en-US" sz="4400" dirty="0">
                <a:latin typeface="Calibri"/>
                <a:cs typeface="Calibri"/>
              </a:rPr>
              <a:t>and are filled with an </a:t>
            </a:r>
            <a:r>
              <a:rPr lang="en-US" sz="4400" dirty="0" err="1" smtClean="0">
                <a:latin typeface="Calibri"/>
                <a:cs typeface="Calibri"/>
              </a:rPr>
              <a:t>inexpres-sible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and glorious joy, </a:t>
            </a:r>
            <a:r>
              <a:rPr lang="en-US" sz="4400" dirty="0" smtClean="0">
                <a:latin typeface="Calibri"/>
                <a:cs typeface="Calibri"/>
              </a:rPr>
              <a:t>for </a:t>
            </a:r>
            <a:r>
              <a:rPr lang="en-US" sz="4400" dirty="0">
                <a:latin typeface="Calibri"/>
                <a:cs typeface="Calibri"/>
              </a:rPr>
              <a:t>you are </a:t>
            </a:r>
            <a:r>
              <a:rPr lang="en-US" sz="4400" u="sng" dirty="0">
                <a:latin typeface="Calibri"/>
                <a:cs typeface="Calibri"/>
              </a:rPr>
              <a:t>receiving</a:t>
            </a:r>
            <a:r>
              <a:rPr lang="en-US" sz="4400" dirty="0">
                <a:latin typeface="Calibri"/>
                <a:cs typeface="Calibri"/>
              </a:rPr>
              <a:t> the </a:t>
            </a:r>
            <a:r>
              <a:rPr lang="en-US" sz="4400" u="sng" dirty="0">
                <a:latin typeface="Calibri"/>
                <a:cs typeface="Calibri"/>
              </a:rPr>
              <a:t>end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result</a:t>
            </a:r>
            <a:r>
              <a:rPr lang="en-US" sz="4400" dirty="0">
                <a:latin typeface="Calibri"/>
                <a:cs typeface="Calibri"/>
              </a:rPr>
              <a:t> of your </a:t>
            </a:r>
            <a:r>
              <a:rPr lang="en-US" sz="4400" u="sng" dirty="0">
                <a:latin typeface="Calibri"/>
                <a:cs typeface="Calibri"/>
              </a:rPr>
              <a:t>faith</a:t>
            </a:r>
            <a:r>
              <a:rPr lang="en-US" sz="4400" dirty="0">
                <a:latin typeface="Calibri"/>
                <a:cs typeface="Calibri"/>
              </a:rPr>
              <a:t>, the </a:t>
            </a:r>
            <a:r>
              <a:rPr lang="en-US" sz="4400" u="sng" dirty="0">
                <a:latin typeface="Calibri"/>
                <a:cs typeface="Calibri"/>
              </a:rPr>
              <a:t>salvation</a:t>
            </a:r>
            <a:r>
              <a:rPr lang="en-US" sz="4400" dirty="0">
                <a:latin typeface="Calibri"/>
                <a:cs typeface="Calibri"/>
              </a:rPr>
              <a:t> of your </a:t>
            </a:r>
            <a:r>
              <a:rPr lang="en-US" sz="4400" dirty="0" smtClean="0">
                <a:latin typeface="Calibri"/>
                <a:cs typeface="Calibri"/>
              </a:rPr>
              <a:t>souls” (NIV).</a:t>
            </a:r>
          </a:p>
        </p:txBody>
      </p:sp>
    </p:spTree>
    <p:extLst>
      <p:ext uri="{BB962C8B-B14F-4D97-AF65-F5344CB8AC3E}">
        <p14:creationId xmlns:p14="http://schemas.microsoft.com/office/powerpoint/2010/main" val="344148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July 13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An Enduring </a:t>
            </a:r>
            <a:r>
              <a:rPr lang="en-US" sz="3200" b="1" cap="small" spc="50" dirty="0" smtClean="0">
                <a:latin typeface="Cambria"/>
                <a:cs typeface="Cambria"/>
              </a:rPr>
              <a:t>Legacy </a:t>
            </a:r>
            <a:r>
              <a:rPr lang="en-US" sz="3200" cap="small" spc="50" dirty="0" smtClean="0">
                <a:latin typeface="Cambria"/>
                <a:cs typeface="Cambria"/>
              </a:rPr>
              <a:t>(</a:t>
            </a:r>
            <a:r>
              <a:rPr lang="cs-CZ" sz="3200" cap="small" spc="50" dirty="0">
                <a:latin typeface="Cambria"/>
                <a:cs typeface="Cambria"/>
              </a:rPr>
              <a:t>1 Peter 1:6, 7</a:t>
            </a:r>
            <a:r>
              <a:rPr lang="en-US" sz="3200" cap="small" spc="50" dirty="0" smtClean="0">
                <a:latin typeface="Cambria"/>
                <a:cs typeface="Cambria"/>
              </a:rPr>
              <a:t>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However difficult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our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trials,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we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must </a:t>
            </a:r>
            <a:r>
              <a:rPr lang="en-US" sz="4400" dirty="0">
                <a:latin typeface="Calibri"/>
                <a:cs typeface="Calibri"/>
              </a:rPr>
              <a:t>never lose sight of the ultimate end, </a:t>
            </a: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eternal life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in a new heaven and new earth,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without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pain</a:t>
            </a:r>
            <a:r>
              <a:rPr lang="en-US" sz="4400" dirty="0">
                <a:latin typeface="Calibri"/>
                <a:cs typeface="Calibri"/>
              </a:rPr>
              <a:t>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suffering</a:t>
            </a:r>
            <a:r>
              <a:rPr lang="en-US" sz="4400" dirty="0">
                <a:latin typeface="Calibri"/>
                <a:cs typeface="Calibri"/>
              </a:rPr>
              <a:t>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or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Calibri"/>
                <a:cs typeface="Calibri"/>
              </a:rPr>
              <a:t>death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However difficult </a:t>
            </a:r>
            <a:r>
              <a:rPr lang="en-US" sz="4400" dirty="0" smtClean="0">
                <a:latin typeface="Calibri"/>
                <a:cs typeface="Calibri"/>
              </a:rPr>
              <a:t>our </a:t>
            </a:r>
            <a:r>
              <a:rPr lang="en-US" sz="4400" dirty="0">
                <a:latin typeface="Calibri"/>
                <a:cs typeface="Calibri"/>
              </a:rPr>
              <a:t>trials, </a:t>
            </a: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must never lose sight of the ultimate end, eternal life in a new heaven and new earth,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without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pain,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suffering,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or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death.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With </a:t>
            </a:r>
            <a:r>
              <a:rPr lang="en-US" sz="4400" dirty="0">
                <a:latin typeface="Calibri"/>
                <a:cs typeface="Calibri"/>
              </a:rPr>
              <a:t>such </a:t>
            </a:r>
            <a:r>
              <a:rPr lang="en-US" sz="4400" dirty="0" smtClean="0">
                <a:latin typeface="Calibri"/>
                <a:cs typeface="Calibri"/>
              </a:rPr>
              <a:t>a </a:t>
            </a:r>
            <a:r>
              <a:rPr lang="en-US" sz="4400" dirty="0">
                <a:latin typeface="Calibri"/>
                <a:cs typeface="Calibri"/>
              </a:rPr>
              <a:t>promise guaranteed us </a:t>
            </a:r>
            <a:r>
              <a:rPr lang="en-US" sz="4400" spc="-50" dirty="0">
                <a:latin typeface="Calibri"/>
                <a:cs typeface="Calibri"/>
              </a:rPr>
              <a:t>through the death of Jesus, how </a:t>
            </a:r>
            <a:r>
              <a:rPr lang="en-US" sz="4400" spc="-50" dirty="0" err="1" smtClean="0">
                <a:latin typeface="Calibri"/>
                <a:cs typeface="Calibri"/>
              </a:rPr>
              <a:t>impor-</a:t>
            </a:r>
            <a:r>
              <a:rPr lang="en-US" sz="4400" spc="-30" dirty="0" err="1" smtClean="0">
                <a:latin typeface="Calibri"/>
                <a:cs typeface="Calibri"/>
              </a:rPr>
              <a:t>tant</a:t>
            </a:r>
            <a:r>
              <a:rPr lang="en-US" sz="4400" spc="-30" dirty="0" smtClean="0">
                <a:latin typeface="Calibri"/>
                <a:cs typeface="Calibri"/>
              </a:rPr>
              <a:t> </a:t>
            </a:r>
            <a:r>
              <a:rPr lang="en-US" sz="4400" spc="-30" dirty="0">
                <a:latin typeface="Calibri"/>
                <a:cs typeface="Calibri"/>
              </a:rPr>
              <a:t>that we not lose faith, but instead, </a:t>
            </a:r>
            <a:r>
              <a:rPr lang="en-US" sz="4400" dirty="0" smtClean="0">
                <a:latin typeface="Calibri"/>
                <a:cs typeface="Calibri"/>
              </a:rPr>
              <a:t>ask </a:t>
            </a:r>
            <a:r>
              <a:rPr lang="en-US" sz="4400" dirty="0">
                <a:latin typeface="Calibri"/>
                <a:cs typeface="Calibri"/>
              </a:rPr>
              <a:t>the Lord to purge us of everything </a:t>
            </a:r>
            <a:r>
              <a:rPr lang="en-US" sz="4400" dirty="0" smtClean="0">
                <a:latin typeface="Calibri"/>
                <a:cs typeface="Calibri"/>
              </a:rPr>
              <a:t>that </a:t>
            </a:r>
            <a:r>
              <a:rPr lang="en-US" sz="4400" dirty="0">
                <a:latin typeface="Calibri"/>
                <a:cs typeface="Calibri"/>
              </a:rPr>
              <a:t>stands in the way of our faith.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57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328615" y="4708769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ov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/>
          <a:stretch/>
        </p:blipFill>
        <p:spPr>
          <a:xfrm>
            <a:off x="5080228" y="693688"/>
            <a:ext cx="4083789" cy="172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056" y="4797152"/>
            <a:ext cx="406794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Gavin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Anthony</a:t>
            </a:r>
          </a:p>
          <a:p>
            <a:pPr algn="ctr"/>
            <a:r>
              <a:rPr lang="en-US" sz="2200" spc="1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Principal Contributor</a:t>
            </a:r>
            <a:endParaRPr lang="en-US" sz="2200" spc="100" dirty="0">
              <a:solidFill>
                <a:schemeClr val="tx1">
                  <a:lumMod val="9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cover 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68797" cy="6858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July 14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Trial by </a:t>
            </a:r>
            <a:r>
              <a:rPr lang="en-US" sz="3200" b="1" cap="small" spc="50" dirty="0" smtClean="0">
                <a:latin typeface="Cambria"/>
                <a:cs typeface="Cambria"/>
              </a:rPr>
              <a:t>Fire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619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Alex had </a:t>
            </a:r>
            <a:r>
              <a:rPr lang="en-US" sz="4400" spc="-50" dirty="0">
                <a:latin typeface="Calibri"/>
                <a:cs typeface="Calibri"/>
              </a:rPr>
              <a:t>come out of a </a:t>
            </a:r>
            <a:r>
              <a:rPr lang="en-US" sz="4400" spc="-50" dirty="0" smtClean="0">
                <a:latin typeface="Calibri"/>
                <a:cs typeface="Calibri"/>
              </a:rPr>
              <a:t>troubled </a:t>
            </a:r>
            <a:r>
              <a:rPr lang="en-US" sz="4400" spc="-50" dirty="0">
                <a:latin typeface="Calibri"/>
                <a:cs typeface="Calibri"/>
              </a:rPr>
              <a:t>youth: </a:t>
            </a:r>
            <a:r>
              <a:rPr lang="en-US" sz="4400" spc="-30" dirty="0">
                <a:latin typeface="Calibri"/>
                <a:cs typeface="Calibri"/>
              </a:rPr>
              <a:t>drugs, violence, even some time in </a:t>
            </a:r>
            <a:r>
              <a:rPr lang="en-US" sz="4400" spc="-30" dirty="0" smtClean="0">
                <a:latin typeface="Calibri"/>
                <a:cs typeface="Calibri"/>
              </a:rPr>
              <a:t>jail.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Alex </a:t>
            </a:r>
            <a:r>
              <a:rPr lang="en-US" sz="4400" dirty="0">
                <a:latin typeface="Calibri"/>
                <a:cs typeface="Calibri"/>
              </a:rPr>
              <a:t>learned about God and gave his heart to </a:t>
            </a:r>
            <a:r>
              <a:rPr lang="en-US" sz="4400" dirty="0" smtClean="0">
                <a:latin typeface="Calibri"/>
                <a:cs typeface="Calibri"/>
              </a:rPr>
              <a:t>Jesus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and </a:t>
            </a:r>
            <a:r>
              <a:rPr lang="en-US" sz="4400" dirty="0">
                <a:latin typeface="Calibri"/>
                <a:cs typeface="Calibri"/>
              </a:rPr>
              <a:t>felt impressed that </a:t>
            </a:r>
            <a:r>
              <a:rPr lang="en-US" sz="4400" dirty="0" smtClean="0">
                <a:latin typeface="Calibri"/>
                <a:cs typeface="Calibri"/>
              </a:rPr>
              <a:t> he </a:t>
            </a:r>
            <a:r>
              <a:rPr lang="en-US" sz="4400" dirty="0">
                <a:latin typeface="Calibri"/>
                <a:cs typeface="Calibri"/>
              </a:rPr>
              <a:t>should be a minister. </a:t>
            </a:r>
            <a:endParaRPr lang="en-US" sz="44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At </a:t>
            </a:r>
            <a:r>
              <a:rPr lang="en-US" sz="4400" dirty="0">
                <a:latin typeface="Calibri"/>
                <a:cs typeface="Calibri"/>
              </a:rPr>
              <a:t>college things went well at first. Then </a:t>
            </a:r>
            <a:r>
              <a:rPr lang="en-US" sz="4400" dirty="0" smtClean="0">
                <a:latin typeface="Calibri"/>
                <a:cs typeface="Calibri"/>
              </a:rPr>
              <a:t>his </a:t>
            </a:r>
            <a:r>
              <a:rPr lang="en-US" sz="4400" dirty="0">
                <a:latin typeface="Calibri"/>
                <a:cs typeface="Calibri"/>
              </a:rPr>
              <a:t>life began coming </a:t>
            </a:r>
            <a:r>
              <a:rPr lang="en-US" sz="4400" dirty="0" smtClean="0">
                <a:latin typeface="Calibri"/>
                <a:cs typeface="Calibri"/>
              </a:rPr>
              <a:t>apart.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Alex </a:t>
            </a:r>
            <a:r>
              <a:rPr lang="en-US" sz="4400" dirty="0">
                <a:latin typeface="Calibri"/>
                <a:cs typeface="Calibri"/>
              </a:rPr>
              <a:t>couldn’t understand why all this was happening. </a:t>
            </a:r>
            <a:r>
              <a:rPr lang="en-US" sz="4400" dirty="0" smtClean="0">
                <a:latin typeface="Calibri"/>
                <a:cs typeface="Calibri"/>
              </a:rPr>
              <a:t>What’s your advice? </a:t>
            </a:r>
            <a:endParaRPr lang="en-US" sz="44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 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80766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July 14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Trial by </a:t>
            </a:r>
            <a:r>
              <a:rPr lang="en-US" sz="3200" b="1" cap="small" spc="50" dirty="0" smtClean="0">
                <a:latin typeface="Cambria"/>
                <a:cs typeface="Cambria"/>
              </a:rPr>
              <a:t>Fire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nb-NO" sz="4400" i="1" spc="-50" dirty="0" smtClean="0">
                <a:latin typeface="Calibri"/>
                <a:cs typeface="Calibri"/>
              </a:rPr>
              <a:t>Prov. 3:5, 6</a:t>
            </a:r>
            <a:r>
              <a:rPr lang="nb-NO" sz="4400" spc="-50" dirty="0" smtClean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“T</a:t>
            </a:r>
            <a:r>
              <a:rPr lang="nb-NO" sz="4400" spc="-50" dirty="0" smtClean="0">
                <a:latin typeface="Calibri"/>
                <a:cs typeface="Calibri"/>
              </a:rPr>
              <a:t>rust </a:t>
            </a:r>
            <a:r>
              <a:rPr lang="nb-NO" sz="4400" spc="-50" dirty="0">
                <a:latin typeface="Calibri"/>
                <a:cs typeface="Calibri"/>
              </a:rPr>
              <a:t>in </a:t>
            </a:r>
            <a:r>
              <a:rPr lang="nb-NO" sz="4400" spc="-50" dirty="0" err="1">
                <a:latin typeface="Calibri"/>
                <a:cs typeface="Calibri"/>
              </a:rPr>
              <a:t>the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cap="small" spc="-50" dirty="0">
                <a:latin typeface="Calibri"/>
                <a:cs typeface="Calibri"/>
              </a:rPr>
              <a:t>Lord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with</a:t>
            </a:r>
            <a:r>
              <a:rPr lang="nb-NO" sz="4400" spc="-50" dirty="0">
                <a:latin typeface="Calibri"/>
                <a:cs typeface="Calibri"/>
              </a:rPr>
              <a:t> all </a:t>
            </a:r>
            <a:r>
              <a:rPr lang="nb-NO" sz="4400" spc="-50" dirty="0" err="1">
                <a:latin typeface="Calibri"/>
                <a:cs typeface="Calibri"/>
              </a:rPr>
              <a:t>your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heart</a:t>
            </a:r>
            <a:r>
              <a:rPr lang="nb-NO" sz="4400" spc="-50" dirty="0" smtClean="0">
                <a:latin typeface="Calibri"/>
                <a:cs typeface="Calibri"/>
              </a:rPr>
              <a:t>, and </a:t>
            </a:r>
            <a:r>
              <a:rPr lang="nb-NO" sz="4400" spc="-50" dirty="0" err="1">
                <a:latin typeface="Calibri"/>
                <a:cs typeface="Calibri"/>
              </a:rPr>
              <a:t>lean</a:t>
            </a:r>
            <a:r>
              <a:rPr lang="nb-NO" sz="4400" spc="-50" dirty="0">
                <a:latin typeface="Calibri"/>
                <a:cs typeface="Calibri"/>
              </a:rPr>
              <a:t> not </a:t>
            </a:r>
            <a:r>
              <a:rPr lang="nb-NO" sz="4400" spc="-50" dirty="0" err="1">
                <a:latin typeface="Calibri"/>
                <a:cs typeface="Calibri"/>
              </a:rPr>
              <a:t>on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your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own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understanding</a:t>
            </a:r>
            <a:r>
              <a:rPr lang="nb-NO" sz="4400" spc="-50" dirty="0" smtClean="0">
                <a:latin typeface="Calibri"/>
                <a:cs typeface="Calibri"/>
              </a:rPr>
              <a:t>; in </a:t>
            </a:r>
            <a:r>
              <a:rPr lang="nb-NO" sz="4400" spc="-50" dirty="0">
                <a:latin typeface="Calibri"/>
                <a:cs typeface="Calibri"/>
              </a:rPr>
              <a:t>all </a:t>
            </a:r>
            <a:r>
              <a:rPr lang="nb-NO" sz="4400" spc="-50" dirty="0" err="1">
                <a:latin typeface="Calibri"/>
                <a:cs typeface="Calibri"/>
              </a:rPr>
              <a:t>your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ways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acknowledge</a:t>
            </a:r>
            <a:r>
              <a:rPr lang="nb-NO" sz="4400" spc="-50" dirty="0">
                <a:latin typeface="Calibri"/>
                <a:cs typeface="Calibri"/>
              </a:rPr>
              <a:t> Him</a:t>
            </a:r>
            <a:r>
              <a:rPr lang="nb-NO" sz="4400" spc="-50" dirty="0" smtClean="0">
                <a:latin typeface="Calibri"/>
                <a:cs typeface="Calibri"/>
              </a:rPr>
              <a:t>, and </a:t>
            </a:r>
            <a:r>
              <a:rPr lang="nb-NO" sz="4400" spc="-50" dirty="0">
                <a:latin typeface="Calibri"/>
                <a:cs typeface="Calibri"/>
              </a:rPr>
              <a:t>He </a:t>
            </a:r>
            <a:r>
              <a:rPr lang="nb-NO" sz="4400" spc="-50" dirty="0" err="1">
                <a:latin typeface="Calibri"/>
                <a:cs typeface="Calibri"/>
              </a:rPr>
              <a:t>shall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 smtClean="0">
                <a:latin typeface="Calibri"/>
                <a:cs typeface="Calibri"/>
              </a:rPr>
              <a:t>direct</a:t>
            </a:r>
            <a:r>
              <a:rPr lang="nb-NO" sz="4400" spc="-50" dirty="0" smtClean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your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paths</a:t>
            </a:r>
            <a:r>
              <a:rPr lang="nb-NO" sz="4400" spc="-50" dirty="0" smtClean="0">
                <a:latin typeface="Calibri"/>
                <a:cs typeface="Calibri"/>
              </a:rPr>
              <a:t>.”</a:t>
            </a:r>
            <a:endParaRPr lang="nb-NO" sz="4400" spc="-5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nb-NO" sz="4400" i="1" spc="-50" dirty="0" smtClean="0">
                <a:latin typeface="Calibri"/>
                <a:cs typeface="Calibri"/>
              </a:rPr>
              <a:t>Jer</a:t>
            </a:r>
            <a:r>
              <a:rPr lang="nb-NO" sz="4400" i="1" spc="-50" dirty="0">
                <a:latin typeface="Calibri"/>
                <a:cs typeface="Calibri"/>
              </a:rPr>
              <a:t>. 29:</a:t>
            </a:r>
            <a:r>
              <a:rPr lang="nb-NO" sz="4400" i="1" spc="-50" dirty="0" smtClean="0">
                <a:latin typeface="Calibri"/>
                <a:cs typeface="Calibri"/>
              </a:rPr>
              <a:t>13</a:t>
            </a:r>
            <a:r>
              <a:rPr lang="nb-NO" sz="4400" spc="-50" dirty="0"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“</a:t>
            </a:r>
            <a:r>
              <a:rPr lang="nb-NO" sz="4400" spc="-50" dirty="0" smtClean="0">
                <a:latin typeface="Calibri"/>
                <a:cs typeface="Calibri"/>
              </a:rPr>
              <a:t>And </a:t>
            </a:r>
            <a:r>
              <a:rPr lang="nb-NO" sz="4400" spc="-50" dirty="0" err="1">
                <a:latin typeface="Calibri"/>
                <a:cs typeface="Calibri"/>
              </a:rPr>
              <a:t>you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will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seek</a:t>
            </a:r>
            <a:r>
              <a:rPr lang="nb-NO" sz="4400" spc="-50" dirty="0">
                <a:latin typeface="Calibri"/>
                <a:cs typeface="Calibri"/>
              </a:rPr>
              <a:t> Me and </a:t>
            </a:r>
            <a:r>
              <a:rPr lang="nb-NO" sz="4400" spc="-50" dirty="0" err="1">
                <a:latin typeface="Calibri"/>
                <a:cs typeface="Calibri"/>
              </a:rPr>
              <a:t>find</a:t>
            </a:r>
            <a:r>
              <a:rPr lang="nb-NO" sz="4400" spc="-50" dirty="0">
                <a:latin typeface="Calibri"/>
                <a:cs typeface="Calibri"/>
              </a:rPr>
              <a:t> Me, </a:t>
            </a:r>
            <a:r>
              <a:rPr lang="nb-NO" sz="4400" spc="-50" dirty="0" err="1">
                <a:latin typeface="Calibri"/>
                <a:cs typeface="Calibri"/>
              </a:rPr>
              <a:t>when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you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search</a:t>
            </a:r>
            <a:r>
              <a:rPr lang="nb-NO" sz="4400" spc="-50" dirty="0">
                <a:latin typeface="Calibri"/>
                <a:cs typeface="Calibri"/>
              </a:rPr>
              <a:t> for Me </a:t>
            </a:r>
            <a:r>
              <a:rPr lang="nb-NO" sz="4400" spc="-50" dirty="0" err="1">
                <a:latin typeface="Calibri"/>
                <a:cs typeface="Calibri"/>
              </a:rPr>
              <a:t>with</a:t>
            </a:r>
            <a:r>
              <a:rPr lang="nb-NO" sz="4400" spc="-50" dirty="0">
                <a:latin typeface="Calibri"/>
                <a:cs typeface="Calibri"/>
              </a:rPr>
              <a:t> all </a:t>
            </a:r>
            <a:r>
              <a:rPr lang="nb-NO" sz="4400" spc="-50" dirty="0" err="1">
                <a:latin typeface="Calibri"/>
                <a:cs typeface="Calibri"/>
              </a:rPr>
              <a:t>your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heart</a:t>
            </a:r>
            <a:r>
              <a:rPr lang="nb-NO" sz="4400" spc="-50" dirty="0" smtClean="0">
                <a:latin typeface="Calibri"/>
                <a:cs typeface="Calibri"/>
              </a:rPr>
              <a:t>.”</a:t>
            </a:r>
            <a:endParaRPr lang="nb-NO" sz="4400" spc="-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4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July 14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Trial by </a:t>
            </a:r>
            <a:r>
              <a:rPr lang="en-US" sz="3200" b="1" cap="small" spc="50" dirty="0" smtClean="0">
                <a:latin typeface="Cambria"/>
                <a:cs typeface="Cambria"/>
              </a:rPr>
              <a:t>Fire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nb-NO" sz="4400" i="1" spc="-50" dirty="0" smtClean="0">
                <a:latin typeface="Calibri"/>
                <a:cs typeface="Calibri"/>
              </a:rPr>
              <a:t>Rom</a:t>
            </a:r>
            <a:r>
              <a:rPr lang="nb-NO" sz="4400" i="1" spc="-50" dirty="0">
                <a:latin typeface="Calibri"/>
                <a:cs typeface="Calibri"/>
              </a:rPr>
              <a:t>. 8:</a:t>
            </a:r>
            <a:r>
              <a:rPr lang="nb-NO" sz="4400" i="1" spc="-50" dirty="0" smtClean="0">
                <a:latin typeface="Calibri"/>
                <a:cs typeface="Calibri"/>
              </a:rPr>
              <a:t>28</a:t>
            </a:r>
            <a:r>
              <a:rPr lang="nb-NO" sz="4400" spc="-50" dirty="0"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“</a:t>
            </a:r>
            <a:r>
              <a:rPr lang="nb-NO" sz="4400" spc="-50" dirty="0" smtClean="0">
                <a:latin typeface="Calibri"/>
                <a:cs typeface="Calibri"/>
              </a:rPr>
              <a:t>And </a:t>
            </a:r>
            <a:r>
              <a:rPr lang="nb-NO" sz="4400" spc="-50" dirty="0" err="1">
                <a:latin typeface="Calibri"/>
                <a:cs typeface="Calibri"/>
              </a:rPr>
              <a:t>we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know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that</a:t>
            </a:r>
            <a:r>
              <a:rPr lang="nb-NO" sz="4400" spc="-50" dirty="0">
                <a:latin typeface="Calibri"/>
                <a:cs typeface="Calibri"/>
              </a:rPr>
              <a:t> all </a:t>
            </a:r>
            <a:r>
              <a:rPr lang="nb-NO" sz="4400" spc="-50" dirty="0" err="1">
                <a:latin typeface="Calibri"/>
                <a:cs typeface="Calibri"/>
              </a:rPr>
              <a:t>things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work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together</a:t>
            </a:r>
            <a:r>
              <a:rPr lang="nb-NO" sz="4400" spc="-50" dirty="0">
                <a:latin typeface="Calibri"/>
                <a:cs typeface="Calibri"/>
              </a:rPr>
              <a:t> for </a:t>
            </a:r>
            <a:r>
              <a:rPr lang="nb-NO" sz="4400" spc="-50" dirty="0" err="1">
                <a:latin typeface="Calibri"/>
                <a:cs typeface="Calibri"/>
              </a:rPr>
              <a:t>good</a:t>
            </a:r>
            <a:r>
              <a:rPr lang="nb-NO" sz="4400" spc="-50" dirty="0">
                <a:latin typeface="Calibri"/>
                <a:cs typeface="Calibri"/>
              </a:rPr>
              <a:t> to </a:t>
            </a:r>
            <a:r>
              <a:rPr lang="nb-NO" sz="4400" spc="-50" dirty="0" err="1">
                <a:latin typeface="Calibri"/>
                <a:cs typeface="Calibri"/>
              </a:rPr>
              <a:t>those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who</a:t>
            </a:r>
            <a:r>
              <a:rPr lang="nb-NO" sz="4400" spc="-50" dirty="0">
                <a:latin typeface="Calibri"/>
                <a:cs typeface="Calibri"/>
              </a:rPr>
              <a:t> love God, to </a:t>
            </a:r>
            <a:r>
              <a:rPr lang="nb-NO" sz="4400" spc="-50" dirty="0" err="1">
                <a:latin typeface="Calibri"/>
                <a:cs typeface="Calibri"/>
              </a:rPr>
              <a:t>those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who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are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the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called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according</a:t>
            </a:r>
            <a:r>
              <a:rPr lang="nb-NO" sz="4400" spc="-50" dirty="0">
                <a:latin typeface="Calibri"/>
                <a:cs typeface="Calibri"/>
              </a:rPr>
              <a:t> to His purpose</a:t>
            </a:r>
            <a:r>
              <a:rPr lang="nb-NO" sz="4400" spc="-50" dirty="0" smtClean="0">
                <a:latin typeface="Calibri"/>
                <a:cs typeface="Calibri"/>
              </a:rPr>
              <a:t>.”</a:t>
            </a:r>
            <a:endParaRPr lang="nb-NO" sz="4400" i="1" spc="-5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nb-NO" sz="4400" i="1" spc="-50" dirty="0" smtClean="0">
                <a:latin typeface="Calibri"/>
                <a:cs typeface="Calibri"/>
              </a:rPr>
              <a:t>2 </a:t>
            </a:r>
            <a:r>
              <a:rPr lang="nb-NO" sz="4400" i="1" spc="-50" dirty="0">
                <a:latin typeface="Calibri"/>
                <a:cs typeface="Calibri"/>
              </a:rPr>
              <a:t>Cor. 12:</a:t>
            </a:r>
            <a:r>
              <a:rPr lang="nb-NO" sz="4400" i="1" spc="-50" dirty="0" smtClean="0">
                <a:latin typeface="Calibri"/>
                <a:cs typeface="Calibri"/>
              </a:rPr>
              <a:t>9</a:t>
            </a:r>
            <a:r>
              <a:rPr lang="nb-NO" sz="4400" spc="-50" dirty="0">
                <a:latin typeface="Calibri"/>
                <a:cs typeface="Calibri"/>
              </a:rPr>
              <a:t>. “My </a:t>
            </a:r>
            <a:r>
              <a:rPr lang="nb-NO" sz="4400" spc="-50" dirty="0" err="1">
                <a:latin typeface="Calibri"/>
                <a:cs typeface="Calibri"/>
              </a:rPr>
              <a:t>grace</a:t>
            </a:r>
            <a:r>
              <a:rPr lang="nb-NO" sz="4400" spc="-50" dirty="0">
                <a:latin typeface="Calibri"/>
                <a:cs typeface="Calibri"/>
              </a:rPr>
              <a:t> is </a:t>
            </a:r>
            <a:r>
              <a:rPr lang="nb-NO" sz="4400" spc="-50" dirty="0" err="1">
                <a:latin typeface="Calibri"/>
                <a:cs typeface="Calibri"/>
              </a:rPr>
              <a:t>sufficient</a:t>
            </a:r>
            <a:r>
              <a:rPr lang="nb-NO" sz="4400" spc="-50" dirty="0">
                <a:latin typeface="Calibri"/>
                <a:cs typeface="Calibri"/>
              </a:rPr>
              <a:t> for </a:t>
            </a:r>
            <a:r>
              <a:rPr lang="nb-NO" sz="4400" spc="-50" dirty="0" err="1">
                <a:latin typeface="Calibri"/>
                <a:cs typeface="Calibri"/>
              </a:rPr>
              <a:t>you</a:t>
            </a:r>
            <a:r>
              <a:rPr lang="nb-NO" sz="4400" spc="-50" dirty="0">
                <a:latin typeface="Calibri"/>
                <a:cs typeface="Calibri"/>
              </a:rPr>
              <a:t>, for My </a:t>
            </a:r>
            <a:r>
              <a:rPr lang="nb-NO" sz="4400" spc="-50" dirty="0" err="1">
                <a:latin typeface="Calibri"/>
                <a:cs typeface="Calibri"/>
              </a:rPr>
              <a:t>strength</a:t>
            </a:r>
            <a:r>
              <a:rPr lang="nb-NO" sz="4400" spc="-50" dirty="0">
                <a:latin typeface="Calibri"/>
                <a:cs typeface="Calibri"/>
              </a:rPr>
              <a:t> is </a:t>
            </a:r>
            <a:r>
              <a:rPr lang="nb-NO" sz="4400" spc="-50" dirty="0" err="1">
                <a:latin typeface="Calibri"/>
                <a:cs typeface="Calibri"/>
              </a:rPr>
              <a:t>made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perfect</a:t>
            </a:r>
            <a:r>
              <a:rPr lang="nb-NO" sz="4400" spc="-50" dirty="0">
                <a:latin typeface="Calibri"/>
                <a:cs typeface="Calibri"/>
              </a:rPr>
              <a:t> in </a:t>
            </a:r>
            <a:r>
              <a:rPr lang="nb-NO" sz="4400" spc="-50" dirty="0" err="1">
                <a:latin typeface="Calibri"/>
                <a:cs typeface="Calibri"/>
              </a:rPr>
              <a:t>weakness</a:t>
            </a:r>
            <a:r>
              <a:rPr lang="nb-NO" sz="4400" spc="-50" dirty="0">
                <a:latin typeface="Calibri"/>
                <a:cs typeface="Calibri"/>
              </a:rPr>
              <a:t>.” </a:t>
            </a:r>
            <a:r>
              <a:rPr lang="nb-NO" sz="4400" spc="-50" dirty="0" err="1">
                <a:latin typeface="Calibri"/>
                <a:cs typeface="Calibri"/>
              </a:rPr>
              <a:t>Therefore</a:t>
            </a:r>
            <a:r>
              <a:rPr lang="nb-NO" sz="4400" spc="-50" dirty="0">
                <a:latin typeface="Calibri"/>
                <a:cs typeface="Calibri"/>
              </a:rPr>
              <a:t> most </a:t>
            </a:r>
            <a:r>
              <a:rPr lang="nb-NO" sz="4400" spc="-50" dirty="0" err="1">
                <a:latin typeface="Calibri"/>
                <a:cs typeface="Calibri"/>
              </a:rPr>
              <a:t>gladly</a:t>
            </a:r>
            <a:r>
              <a:rPr lang="nb-NO" sz="4400" spc="-50" dirty="0">
                <a:latin typeface="Calibri"/>
                <a:cs typeface="Calibri"/>
              </a:rPr>
              <a:t> I </a:t>
            </a:r>
            <a:r>
              <a:rPr lang="nb-NO" sz="4400" spc="-50" dirty="0" err="1">
                <a:latin typeface="Calibri"/>
                <a:cs typeface="Calibri"/>
              </a:rPr>
              <a:t>will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rather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boast</a:t>
            </a:r>
            <a:r>
              <a:rPr lang="nb-NO" sz="4400" spc="-50" dirty="0">
                <a:latin typeface="Calibri"/>
                <a:cs typeface="Calibri"/>
              </a:rPr>
              <a:t> in my </a:t>
            </a:r>
            <a:r>
              <a:rPr lang="nb-NO" sz="4400" spc="-50" dirty="0" err="1">
                <a:latin typeface="Calibri"/>
                <a:cs typeface="Calibri"/>
              </a:rPr>
              <a:t>infirmities</a:t>
            </a:r>
            <a:r>
              <a:rPr lang="nb-NO" sz="4400" spc="-50" dirty="0">
                <a:latin typeface="Calibri"/>
                <a:cs typeface="Calibri"/>
              </a:rPr>
              <a:t>, </a:t>
            </a:r>
            <a:r>
              <a:rPr lang="nb-NO" sz="4400" spc="-50" dirty="0" err="1">
                <a:latin typeface="Calibri"/>
                <a:cs typeface="Calibri"/>
              </a:rPr>
              <a:t>that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the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power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of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Christ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may</a:t>
            </a:r>
            <a:r>
              <a:rPr lang="nb-NO" sz="4400" spc="-50" dirty="0">
                <a:latin typeface="Calibri"/>
                <a:cs typeface="Calibri"/>
              </a:rPr>
              <a:t> rest </a:t>
            </a:r>
            <a:r>
              <a:rPr lang="nb-NO" sz="4400" spc="-50" dirty="0" err="1">
                <a:latin typeface="Calibri"/>
                <a:cs typeface="Calibri"/>
              </a:rPr>
              <a:t>upon</a:t>
            </a:r>
            <a:r>
              <a:rPr lang="nb-NO" sz="4400" spc="-50" dirty="0">
                <a:latin typeface="Calibri"/>
                <a:cs typeface="Calibri"/>
              </a:rPr>
              <a:t> </a:t>
            </a:r>
            <a:r>
              <a:rPr lang="nb-NO" sz="4400" spc="-50" dirty="0" err="1">
                <a:latin typeface="Calibri"/>
                <a:cs typeface="Calibri"/>
              </a:rPr>
              <a:t>me</a:t>
            </a:r>
            <a:r>
              <a:rPr lang="nb-NO" sz="4400" spc="-50" dirty="0" smtClean="0">
                <a:latin typeface="Calibri"/>
                <a:cs typeface="Calibri"/>
              </a:rPr>
              <a:t>.”</a:t>
            </a:r>
            <a:endParaRPr lang="nb-NO" sz="4400" spc="-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84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July 14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Trial by </a:t>
            </a:r>
            <a:r>
              <a:rPr lang="en-US" sz="3200" b="1" cap="small" spc="50" dirty="0" smtClean="0">
                <a:latin typeface="Cambria"/>
                <a:cs typeface="Cambria"/>
              </a:rPr>
              <a:t>Fire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nb-NO" sz="4400" i="1" dirty="0" err="1" smtClean="0">
                <a:latin typeface="Calibri"/>
                <a:cs typeface="Calibri"/>
              </a:rPr>
              <a:t>Heb</a:t>
            </a:r>
            <a:r>
              <a:rPr lang="nb-NO" sz="4400" i="1" dirty="0">
                <a:latin typeface="Calibri"/>
                <a:cs typeface="Calibri"/>
              </a:rPr>
              <a:t>. 13:5</a:t>
            </a:r>
            <a:r>
              <a:rPr lang="nb-NO" sz="4400" dirty="0">
                <a:latin typeface="Calibri"/>
                <a:cs typeface="Calibri"/>
              </a:rPr>
              <a:t>. </a:t>
            </a:r>
            <a:r>
              <a:rPr lang="nb-NO" sz="4400" dirty="0" smtClean="0">
                <a:latin typeface="Calibri"/>
                <a:cs typeface="Calibri"/>
              </a:rPr>
              <a:t>“Let </a:t>
            </a:r>
            <a:r>
              <a:rPr lang="nb-NO" sz="4400" dirty="0" err="1">
                <a:latin typeface="Calibri"/>
                <a:cs typeface="Calibri"/>
              </a:rPr>
              <a:t>your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conduct</a:t>
            </a:r>
            <a:r>
              <a:rPr lang="nb-NO" sz="4400" dirty="0">
                <a:latin typeface="Calibri"/>
                <a:cs typeface="Calibri"/>
              </a:rPr>
              <a:t> be </a:t>
            </a:r>
            <a:r>
              <a:rPr lang="nb-NO" sz="4400" dirty="0" err="1">
                <a:latin typeface="Calibri"/>
                <a:cs typeface="Calibri"/>
              </a:rPr>
              <a:t>without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covetousness</a:t>
            </a:r>
            <a:r>
              <a:rPr lang="nb-NO" sz="4400" dirty="0">
                <a:latin typeface="Calibri"/>
                <a:cs typeface="Calibri"/>
              </a:rPr>
              <a:t>; be </a:t>
            </a:r>
            <a:r>
              <a:rPr lang="nb-NO" sz="4400" dirty="0" err="1">
                <a:latin typeface="Calibri"/>
                <a:cs typeface="Calibri"/>
              </a:rPr>
              <a:t>content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with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such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>
                <a:latin typeface="Calibri"/>
                <a:cs typeface="Calibri"/>
              </a:rPr>
              <a:t>things</a:t>
            </a:r>
            <a:r>
              <a:rPr lang="nb-NO" sz="4400" dirty="0">
                <a:latin typeface="Calibri"/>
                <a:cs typeface="Calibri"/>
              </a:rPr>
              <a:t> as </a:t>
            </a:r>
            <a:r>
              <a:rPr lang="nb-NO" sz="4400" dirty="0" err="1">
                <a:latin typeface="Calibri"/>
                <a:cs typeface="Calibri"/>
              </a:rPr>
              <a:t>you</a:t>
            </a:r>
            <a:r>
              <a:rPr lang="nb-NO" sz="4400" dirty="0">
                <a:latin typeface="Calibri"/>
                <a:cs typeface="Calibri"/>
              </a:rPr>
              <a:t> have. For He </a:t>
            </a:r>
            <a:r>
              <a:rPr lang="nb-NO" sz="4400" dirty="0" err="1">
                <a:latin typeface="Calibri"/>
                <a:cs typeface="Calibri"/>
              </a:rPr>
              <a:t>Himself</a:t>
            </a:r>
            <a:r>
              <a:rPr lang="nb-NO" sz="4400" dirty="0">
                <a:latin typeface="Calibri"/>
                <a:cs typeface="Calibri"/>
              </a:rPr>
              <a:t> has </a:t>
            </a:r>
            <a:r>
              <a:rPr lang="nb-NO" sz="4400" dirty="0" err="1">
                <a:latin typeface="Calibri"/>
                <a:cs typeface="Calibri"/>
              </a:rPr>
              <a:t>said</a:t>
            </a:r>
            <a:r>
              <a:rPr lang="nb-NO" sz="4400" dirty="0">
                <a:latin typeface="Calibri"/>
                <a:cs typeface="Calibri"/>
              </a:rPr>
              <a:t>, </a:t>
            </a:r>
            <a:r>
              <a:rPr lang="en-US" sz="4400" spc="-100" dirty="0">
                <a:latin typeface="Calibri"/>
                <a:cs typeface="Calibri"/>
              </a:rPr>
              <a:t>‘</a:t>
            </a:r>
            <a:r>
              <a:rPr lang="nb-NO" sz="4400" dirty="0" smtClean="0">
                <a:latin typeface="Calibri"/>
                <a:cs typeface="Calibri"/>
              </a:rPr>
              <a:t>I </a:t>
            </a:r>
            <a:r>
              <a:rPr lang="nb-NO" sz="4400" dirty="0" err="1" smtClean="0">
                <a:latin typeface="Calibri"/>
                <a:cs typeface="Calibri"/>
              </a:rPr>
              <a:t>will</a:t>
            </a:r>
            <a:r>
              <a:rPr lang="nb-NO" sz="4400" dirty="0" smtClean="0">
                <a:latin typeface="Calibri"/>
                <a:cs typeface="Calibri"/>
              </a:rPr>
              <a:t> </a:t>
            </a:r>
            <a:r>
              <a:rPr lang="nb-NO" sz="4400" dirty="0">
                <a:latin typeface="Calibri"/>
                <a:cs typeface="Calibri"/>
              </a:rPr>
              <a:t>never </a:t>
            </a:r>
            <a:r>
              <a:rPr lang="nb-NO" sz="4400" dirty="0" err="1">
                <a:latin typeface="Calibri"/>
                <a:cs typeface="Calibri"/>
              </a:rPr>
              <a:t>leave</a:t>
            </a:r>
            <a:r>
              <a:rPr lang="nb-NO" sz="4400" dirty="0">
                <a:latin typeface="Calibri"/>
                <a:cs typeface="Calibri"/>
              </a:rPr>
              <a:t> </a:t>
            </a:r>
            <a:r>
              <a:rPr lang="nb-NO" sz="4400" dirty="0" err="1" smtClean="0">
                <a:latin typeface="Calibri"/>
                <a:cs typeface="Calibri"/>
              </a:rPr>
              <a:t>you</a:t>
            </a:r>
            <a:r>
              <a:rPr lang="nb-NO" sz="4400" dirty="0" smtClean="0">
                <a:latin typeface="Calibri"/>
                <a:cs typeface="Calibri"/>
              </a:rPr>
              <a:t> </a:t>
            </a:r>
            <a:r>
              <a:rPr lang="nb-NO" sz="4400" dirty="0">
                <a:latin typeface="Calibri"/>
                <a:cs typeface="Calibri"/>
              </a:rPr>
              <a:t>nor forsake </a:t>
            </a:r>
            <a:r>
              <a:rPr lang="nb-NO" sz="4400" dirty="0" err="1">
                <a:latin typeface="Calibri"/>
                <a:cs typeface="Calibri"/>
              </a:rPr>
              <a:t>you</a:t>
            </a:r>
            <a:r>
              <a:rPr lang="nb-NO" sz="4400" dirty="0" smtClean="0">
                <a:latin typeface="Calibri"/>
                <a:cs typeface="Calibri"/>
              </a:rPr>
              <a:t>.’ ”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93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July 14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Trial by </a:t>
            </a:r>
            <a:r>
              <a:rPr lang="en-US" sz="3200" b="1" cap="small" spc="50" dirty="0" smtClean="0">
                <a:latin typeface="Cambria"/>
                <a:cs typeface="Cambria"/>
              </a:rPr>
              <a:t>Fire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96098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Almost all who follow the Lord have had crises during which they’ve been tempted to doubt the Lord’s </a:t>
            </a:r>
            <a:r>
              <a:rPr lang="en-US" sz="4400" dirty="0" smtClean="0">
                <a:latin typeface="Calibri"/>
                <a:cs typeface="Calibri"/>
              </a:rPr>
              <a:t>leading.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important thing in such situations is to cling to the promises, recount God’s leading in the past, and pray </a:t>
            </a:r>
            <a:r>
              <a:rPr lang="en-US" sz="4400" dirty="0" smtClean="0">
                <a:latin typeface="Calibri"/>
                <a:cs typeface="Calibri"/>
              </a:rPr>
              <a:t>        for </a:t>
            </a:r>
            <a:r>
              <a:rPr lang="en-US" sz="4400" dirty="0">
                <a:latin typeface="Calibri"/>
                <a:cs typeface="Calibri"/>
              </a:rPr>
              <a:t>faith and </a:t>
            </a:r>
            <a:r>
              <a:rPr lang="en-US" sz="4400" dirty="0" smtClean="0">
                <a:latin typeface="Calibri"/>
                <a:cs typeface="Calibri"/>
              </a:rPr>
              <a:t>endurance.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spc="100" dirty="0" smtClean="0">
                <a:latin typeface="Calibri"/>
                <a:cs typeface="Calibri"/>
              </a:rPr>
              <a:t>The </a:t>
            </a:r>
            <a:r>
              <a:rPr lang="en-US" sz="4400" b="1" spc="100" dirty="0">
                <a:latin typeface="Calibri"/>
                <a:cs typeface="Calibri"/>
              </a:rPr>
              <a:t>Lord will never give up on us.</a:t>
            </a:r>
            <a:endParaRPr lang="en-US" sz="4400" b="1" spc="1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11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64742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Birdcage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Outline for Teaching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196752"/>
            <a:ext cx="9144000" cy="581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600"/>
              </a:spcBef>
              <a:tabLst>
                <a:tab pos="719138" algn="l"/>
              </a:tabLst>
            </a:pPr>
            <a:r>
              <a:rPr lang="en-US" sz="4400" spc="-100" dirty="0" smtClean="0">
                <a:latin typeface="Calibri"/>
                <a:cs typeface="Calibri"/>
              </a:rPr>
              <a:t>1. Trial </a:t>
            </a:r>
            <a:r>
              <a:rPr lang="en-US" sz="4400" spc="-100" dirty="0">
                <a:latin typeface="Calibri"/>
                <a:cs typeface="Calibri"/>
              </a:rPr>
              <a:t>by </a:t>
            </a:r>
            <a:r>
              <a:rPr lang="en-US" sz="4400" b="1" spc="-100" dirty="0" smtClean="0">
                <a:latin typeface="Calibri"/>
                <a:cs typeface="Calibri"/>
              </a:rPr>
              <a:t>Water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b="1" i="1" spc="-100" dirty="0">
                <a:latin typeface="Calibri"/>
                <a:cs typeface="Calibri"/>
              </a:rPr>
              <a:t>	</a:t>
            </a:r>
            <a:r>
              <a:rPr lang="en-US" sz="4400" spc="-100" dirty="0" smtClean="0">
                <a:latin typeface="Calibri"/>
                <a:cs typeface="Calibri"/>
              </a:rPr>
              <a:t>a.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i="1" u="sng" spc="-100" dirty="0" smtClean="0">
                <a:latin typeface="Calibri"/>
                <a:cs typeface="Calibri"/>
              </a:rPr>
              <a:t>Sun</a:t>
            </a:r>
            <a:r>
              <a:rPr lang="en-US" sz="4400" i="1" spc="-100" dirty="0" smtClean="0">
                <a:latin typeface="Calibri"/>
                <a:cs typeface="Calibri"/>
              </a:rPr>
              <a:t>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latin typeface="Calibri"/>
                <a:cs typeface="Calibri"/>
              </a:rPr>
              <a:t>To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00" dirty="0">
                <a:latin typeface="Calibri"/>
                <a:cs typeface="Calibri"/>
              </a:rPr>
              <a:t>the</a:t>
            </a:r>
            <a:r>
              <a:rPr lang="en-US" sz="4400" i="1" spc="-300" dirty="0">
                <a:latin typeface="Calibri"/>
                <a:cs typeface="Calibri"/>
              </a:rPr>
              <a:t> </a:t>
            </a:r>
            <a:r>
              <a:rPr lang="en-US" sz="4400" i="1" spc="-100" dirty="0">
                <a:latin typeface="Calibri"/>
                <a:cs typeface="Calibri"/>
              </a:rPr>
              <a:t>Promised</a:t>
            </a:r>
            <a:r>
              <a:rPr lang="en-US" sz="4400" i="1" spc="-300" dirty="0"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latin typeface="Calibri"/>
                <a:cs typeface="Calibri"/>
              </a:rPr>
              <a:t>Land.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pt-BR" sz="4400" i="1" spc="-150" dirty="0" smtClean="0">
                <a:latin typeface="Calibri"/>
                <a:cs typeface="Calibri"/>
              </a:rPr>
              <a:t>Exo.14</a:t>
            </a:r>
            <a:r>
              <a:rPr lang="pt-BR" sz="4400" i="1" spc="-150" dirty="0">
                <a:latin typeface="Calibri"/>
                <a:cs typeface="Calibri"/>
              </a:rPr>
              <a:t>:</a:t>
            </a:r>
            <a:r>
              <a:rPr lang="pt-BR" sz="4400" i="1" spc="-150" dirty="0" smtClean="0">
                <a:latin typeface="Calibri"/>
                <a:cs typeface="Calibri"/>
              </a:rPr>
              <a:t>10</a:t>
            </a:r>
            <a:r>
              <a:rPr lang="en-US" sz="4400" spc="-100" dirty="0" smtClean="0">
                <a:latin typeface="Calibri"/>
                <a:cs typeface="Calibri"/>
              </a:rPr>
              <a:t>.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spc="-100" dirty="0">
                <a:latin typeface="Calibri"/>
                <a:cs typeface="Calibri"/>
              </a:rPr>
              <a:t>	</a:t>
            </a:r>
            <a:r>
              <a:rPr lang="en-US" sz="4400" spc="-100" dirty="0" smtClean="0">
                <a:latin typeface="Calibri"/>
                <a:cs typeface="Calibri"/>
              </a:rPr>
              <a:t>b. </a:t>
            </a:r>
            <a:r>
              <a:rPr lang="en-US" sz="4400" i="1" u="sng" spc="-100" dirty="0" smtClean="0">
                <a:latin typeface="Calibri"/>
                <a:cs typeface="Calibri"/>
              </a:rPr>
              <a:t>Mon</a:t>
            </a:r>
            <a:r>
              <a:rPr lang="en-US" sz="4400" i="1" spc="-100" dirty="0" smtClean="0">
                <a:latin typeface="Calibri"/>
                <a:cs typeface="Calibri"/>
              </a:rPr>
              <a:t>. </a:t>
            </a:r>
            <a:r>
              <a:rPr lang="en-US" sz="4400" i="1" spc="-100" dirty="0">
                <a:latin typeface="Calibri"/>
                <a:cs typeface="Calibri"/>
              </a:rPr>
              <a:t>Bitter Waters. </a:t>
            </a:r>
            <a:r>
              <a:rPr lang="pt-BR" sz="4400" i="1" spc="-100" dirty="0" smtClean="0">
                <a:latin typeface="Calibri"/>
                <a:cs typeface="Calibri"/>
              </a:rPr>
              <a:t>Exo.17</a:t>
            </a:r>
            <a:r>
              <a:rPr lang="pt-BR" sz="4400" i="1" spc="-100" dirty="0">
                <a:latin typeface="Calibri"/>
                <a:cs typeface="Calibri"/>
              </a:rPr>
              <a:t>:</a:t>
            </a:r>
            <a:r>
              <a:rPr lang="pt-BR" sz="4400" i="1" spc="-100" dirty="0" smtClean="0">
                <a:latin typeface="Calibri"/>
                <a:cs typeface="Calibri"/>
              </a:rPr>
              <a:t>1</a:t>
            </a:r>
            <a:r>
              <a:rPr lang="en-US" sz="4400" spc="-100" dirty="0" smtClean="0">
                <a:latin typeface="Calibri"/>
                <a:cs typeface="Calibri"/>
              </a:rPr>
              <a:t>2. </a:t>
            </a:r>
          </a:p>
          <a:p>
            <a:pPr marL="108000" eaLnBrk="1" hangingPunct="1">
              <a:lnSpc>
                <a:spcPct val="90000"/>
              </a:lnSpc>
              <a:spcBef>
                <a:spcPts val="60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2. Trial by </a:t>
            </a:r>
            <a:r>
              <a:rPr lang="en-US" sz="4400" b="1" spc="50" dirty="0" smtClean="0">
                <a:latin typeface="Calibri"/>
                <a:cs typeface="Calibri"/>
              </a:rPr>
              <a:t>Satan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b="1" spc="-100" dirty="0">
                <a:latin typeface="Calibri"/>
                <a:cs typeface="Calibri"/>
              </a:rPr>
              <a:t>	</a:t>
            </a:r>
            <a:r>
              <a:rPr lang="en-US" sz="4400" spc="-70" dirty="0" smtClean="0">
                <a:latin typeface="Calibri"/>
                <a:cs typeface="Calibri"/>
              </a:rPr>
              <a:t>a. </a:t>
            </a:r>
            <a:r>
              <a:rPr lang="en-US" sz="4400" i="1" u="sng" spc="-70" dirty="0" smtClean="0">
                <a:latin typeface="Calibri"/>
                <a:cs typeface="Calibri"/>
              </a:rPr>
              <a:t>Tue</a:t>
            </a:r>
            <a:r>
              <a:rPr lang="en-US" sz="4400" i="1" spc="-70" dirty="0" smtClean="0">
                <a:latin typeface="Calibri"/>
                <a:cs typeface="Calibri"/>
              </a:rPr>
              <a:t>. Desert </a:t>
            </a:r>
            <a:r>
              <a:rPr lang="en-US" sz="4400" i="1" spc="-70" dirty="0" err="1" smtClean="0">
                <a:latin typeface="Calibri"/>
                <a:cs typeface="Calibri"/>
              </a:rPr>
              <a:t>Controvery</a:t>
            </a:r>
            <a:r>
              <a:rPr lang="en-US" sz="4400" i="1" spc="-70" dirty="0" smtClean="0">
                <a:latin typeface="Calibri"/>
                <a:cs typeface="Calibri"/>
              </a:rPr>
              <a:t>. Luke 4:1, 2.</a:t>
            </a:r>
          </a:p>
          <a:p>
            <a:pPr marL="108000" eaLnBrk="1" hangingPunct="1">
              <a:lnSpc>
                <a:spcPct val="90000"/>
              </a:lnSpc>
              <a:spcBef>
                <a:spcPts val="60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3. Trial by </a:t>
            </a:r>
            <a:r>
              <a:rPr lang="en-US" sz="4400" b="1" spc="50" dirty="0" smtClean="0">
                <a:latin typeface="Calibri"/>
                <a:cs typeface="Calibri"/>
              </a:rPr>
              <a:t>Fire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spc="-100" dirty="0" smtClean="0">
                <a:latin typeface="Calibri"/>
                <a:cs typeface="Calibri"/>
              </a:rPr>
              <a:t>	a. </a:t>
            </a:r>
            <a:r>
              <a:rPr lang="en-US" sz="4400" i="1" u="sng" spc="-100" dirty="0" smtClean="0">
                <a:latin typeface="Calibri"/>
                <a:cs typeface="Calibri"/>
              </a:rPr>
              <a:t>Wed</a:t>
            </a:r>
            <a:r>
              <a:rPr lang="en-US" sz="4400" i="1" spc="-100" dirty="0" smtClean="0">
                <a:latin typeface="Calibri"/>
                <a:cs typeface="Calibri"/>
              </a:rPr>
              <a:t>. Enduring Legacy. 1 Pet. 1:6, 7.</a:t>
            </a:r>
            <a:endParaRPr lang="en-US" sz="4400" spc="-100" dirty="0" smtClean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spc="-100" dirty="0">
                <a:latin typeface="Calibri"/>
                <a:cs typeface="Calibri"/>
              </a:rPr>
              <a:t>	</a:t>
            </a:r>
            <a:r>
              <a:rPr lang="en-US" sz="4400" spc="-100" dirty="0" smtClean="0">
                <a:latin typeface="Calibri"/>
                <a:cs typeface="Calibri"/>
              </a:rPr>
              <a:t>b. </a:t>
            </a:r>
            <a:r>
              <a:rPr lang="en-US" sz="4400" i="1" u="sng" spc="-100" dirty="0" smtClean="0">
                <a:latin typeface="Calibri"/>
                <a:cs typeface="Calibri"/>
              </a:rPr>
              <a:t>Thu</a:t>
            </a:r>
            <a:r>
              <a:rPr lang="en-US" sz="4400" i="1" spc="-100" dirty="0" smtClean="0">
                <a:latin typeface="Calibri"/>
                <a:cs typeface="Calibri"/>
              </a:rPr>
              <a:t>. Story of Alex. </a:t>
            </a:r>
            <a:r>
              <a:rPr lang="nb-NO" sz="4400" i="1" spc="-100" dirty="0">
                <a:latin typeface="Calibri"/>
                <a:cs typeface="Calibri"/>
              </a:rPr>
              <a:t>Pro. 3, Jer. 29:13, 	</a:t>
            </a:r>
            <a:r>
              <a:rPr lang="nb-NO" sz="4400" i="1" dirty="0">
                <a:latin typeface="Calibri"/>
                <a:cs typeface="Calibri"/>
              </a:rPr>
              <a:t>Rom. 8:28, 2 Cor. 12:9, </a:t>
            </a:r>
            <a:r>
              <a:rPr lang="nb-NO" sz="4400" i="1" dirty="0" err="1">
                <a:latin typeface="Calibri"/>
                <a:cs typeface="Calibri"/>
              </a:rPr>
              <a:t>Heb</a:t>
            </a:r>
            <a:r>
              <a:rPr lang="nb-NO" sz="4400" i="1" dirty="0">
                <a:latin typeface="Calibri"/>
                <a:cs typeface="Calibri"/>
              </a:rPr>
              <a:t>. 13:5</a:t>
            </a:r>
            <a:r>
              <a:rPr lang="nb-NO" sz="4400" i="1" dirty="0" smtClean="0">
                <a:latin typeface="Calibri"/>
                <a:cs typeface="Calibri"/>
              </a:rPr>
              <a:t>.</a:t>
            </a:r>
            <a:r>
              <a:rPr lang="en-US" sz="4400" i="1" dirty="0" smtClean="0">
                <a:latin typeface="Calibri"/>
                <a:cs typeface="Calibri"/>
              </a:rPr>
              <a:t> </a:t>
            </a:r>
            <a:endParaRPr lang="nb-NO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418596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8384" y="1257874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“He who reads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hearts of men knows their characters better than </a:t>
            </a:r>
            <a:r>
              <a:rPr lang="en-US" sz="4400" dirty="0" smtClean="0">
                <a:latin typeface="Calibri"/>
                <a:cs typeface="Calibri"/>
              </a:rPr>
              <a:t>  </a:t>
            </a:r>
            <a:r>
              <a:rPr lang="en-US" sz="4400" spc="-50" dirty="0" smtClean="0">
                <a:latin typeface="Calibri"/>
                <a:cs typeface="Calibri"/>
              </a:rPr>
              <a:t>they themselves </a:t>
            </a:r>
            <a:r>
              <a:rPr lang="en-US" sz="4400" spc="-50" dirty="0">
                <a:latin typeface="Calibri"/>
                <a:cs typeface="Calibri"/>
              </a:rPr>
              <a:t>know them. </a:t>
            </a:r>
            <a:r>
              <a:rPr lang="en-US" sz="4400" spc="-50" dirty="0" smtClean="0">
                <a:latin typeface="Calibri"/>
                <a:cs typeface="Calibri"/>
              </a:rPr>
              <a:t>... In His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providence </a:t>
            </a:r>
            <a:r>
              <a:rPr lang="en-US" sz="4400" dirty="0">
                <a:latin typeface="Calibri"/>
                <a:cs typeface="Calibri"/>
              </a:rPr>
              <a:t>He brings these persons </a:t>
            </a:r>
            <a:r>
              <a:rPr lang="en-US" sz="4400" dirty="0" smtClean="0">
                <a:latin typeface="Calibri"/>
                <a:cs typeface="Calibri"/>
              </a:rPr>
              <a:t> into </a:t>
            </a:r>
            <a:r>
              <a:rPr lang="en-US" sz="4400" dirty="0">
                <a:latin typeface="Calibri"/>
                <a:cs typeface="Calibri"/>
              </a:rPr>
              <a:t>different positions and varied </a:t>
            </a:r>
            <a:r>
              <a:rPr lang="en-US" sz="4400" spc="-50" dirty="0">
                <a:latin typeface="Calibri"/>
                <a:cs typeface="Calibri"/>
              </a:rPr>
              <a:t>circumstances that they may discover </a:t>
            </a:r>
            <a:r>
              <a:rPr lang="en-US" sz="4400" spc="-50" dirty="0" smtClean="0">
                <a:latin typeface="Calibri"/>
                <a:cs typeface="Calibri"/>
              </a:rPr>
              <a:t> in </a:t>
            </a:r>
            <a:r>
              <a:rPr lang="en-US" sz="4400" spc="-50" dirty="0">
                <a:latin typeface="Calibri"/>
                <a:cs typeface="Calibri"/>
              </a:rPr>
              <a:t>their character the </a:t>
            </a:r>
            <a:r>
              <a:rPr lang="en-US" sz="4400" spc="-50" dirty="0" smtClean="0">
                <a:latin typeface="Calibri"/>
                <a:cs typeface="Calibri"/>
              </a:rPr>
              <a:t>defects.... Often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He </a:t>
            </a:r>
            <a:r>
              <a:rPr lang="en-US" sz="4400" dirty="0">
                <a:latin typeface="Calibri"/>
                <a:cs typeface="Calibri"/>
              </a:rPr>
              <a:t>permits the fires of affliction to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spc="-50" dirty="0" smtClean="0">
                <a:latin typeface="Calibri"/>
                <a:cs typeface="Calibri"/>
              </a:rPr>
              <a:t>assail </a:t>
            </a:r>
            <a:r>
              <a:rPr lang="en-US" sz="4400" spc="-50" dirty="0">
                <a:latin typeface="Calibri"/>
                <a:cs typeface="Calibri"/>
              </a:rPr>
              <a:t>them that they may be purified.</a:t>
            </a:r>
            <a:r>
              <a:rPr lang="en-US" sz="4400" spc="-50" dirty="0" smtClean="0">
                <a:latin typeface="Calibri"/>
                <a:cs typeface="Calibri"/>
              </a:rPr>
              <a:t>”</a:t>
            </a:r>
            <a:endParaRPr lang="en-US" sz="4400" spc="-5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5220" y="6484"/>
            <a:ext cx="73887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July 15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Conclusion: </a:t>
            </a:r>
            <a:r>
              <a:rPr lang="en-US" sz="3200" i="1" cap="small" spc="-50" dirty="0" smtClean="0">
                <a:latin typeface="Cambria"/>
                <a:cs typeface="Cambria"/>
              </a:rPr>
              <a:t>The </a:t>
            </a:r>
            <a:r>
              <a:rPr lang="en-US" sz="3200" i="1" cap="small" spc="-50" dirty="0">
                <a:latin typeface="Cambria"/>
                <a:cs typeface="Cambria"/>
              </a:rPr>
              <a:t>Ministry of </a:t>
            </a:r>
            <a:r>
              <a:rPr lang="en-US" sz="3200" i="1" cap="small" spc="-50" dirty="0" smtClean="0">
                <a:latin typeface="Cambria"/>
                <a:cs typeface="Cambria"/>
              </a:rPr>
              <a:t>Healing </a:t>
            </a:r>
            <a:r>
              <a:rPr lang="en-US" sz="3200" cap="small" spc="-50" dirty="0" smtClean="0">
                <a:latin typeface="Cambria"/>
                <a:cs typeface="Cambria"/>
              </a:rPr>
              <a:t>471</a:t>
            </a:r>
            <a:endParaRPr lang="en-US" sz="3200" cap="small" spc="-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4849709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59174" y="0"/>
            <a:ext cx="73848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Birdcage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Presentation </a:t>
            </a:r>
            <a:r>
              <a:rPr lang="en-US" sz="3200" b="1" cap="small" spc="50" dirty="0">
                <a:latin typeface="Cambria"/>
                <a:cs typeface="Cambria"/>
              </a:rPr>
              <a:t>Record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044" y="1412777"/>
            <a:ext cx="9120956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>
                <a:latin typeface="Calibri"/>
                <a:cs typeface="Calibri"/>
              </a:rPr>
              <a:t>1</a:t>
            </a:r>
            <a:r>
              <a:rPr lang="en-US" sz="2800" b="1" dirty="0">
                <a:latin typeface="Calibri"/>
                <a:cs typeface="Calibri"/>
              </a:rPr>
              <a:t>. </a:t>
            </a:r>
            <a:r>
              <a:rPr lang="en-US" sz="2800" b="1" dirty="0" smtClean="0">
                <a:latin typeface="Calibri"/>
                <a:cs typeface="Calibri"/>
              </a:rPr>
              <a:t>PAA ‘77 Dev. </a:t>
            </a:r>
            <a:r>
              <a:rPr lang="en-US" sz="2800" dirty="0" smtClean="0">
                <a:latin typeface="Calibri"/>
                <a:cs typeface="Calibri"/>
              </a:rPr>
              <a:t>03 Jul 22 via Messenger </a:t>
            </a:r>
            <a:r>
              <a:rPr lang="en-US" sz="2800" smtClean="0">
                <a:latin typeface="Calibri"/>
                <a:cs typeface="Calibri"/>
              </a:rPr>
              <a:t>chat room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19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51515" y="6484"/>
            <a:ext cx="7392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The 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Our Goal</a:t>
            </a:r>
            <a:endParaRPr lang="en-US" sz="3200" b="1" cap="small" dirty="0">
              <a:solidFill>
                <a:srgbClr val="C0C0C0"/>
              </a:solidFill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36" y="1268760"/>
            <a:ext cx="9144000" cy="511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b="1" spc="100" dirty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libri"/>
                <a:cs typeface="Calibri"/>
              </a:rPr>
              <a:t>We will see</a:t>
            </a:r>
          </a:p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how </a:t>
            </a:r>
            <a:r>
              <a:rPr lang="en-US" sz="4400" dirty="0">
                <a:latin typeface="Calibri"/>
                <a:cs typeface="Calibri"/>
              </a:rPr>
              <a:t>other flesh and blood, though radiated in faith, nevertheless faced despair, betrayal, </a:t>
            </a:r>
            <a:r>
              <a:rPr lang="en-US" sz="4400" dirty="0" smtClean="0">
                <a:latin typeface="Calibri"/>
                <a:cs typeface="Calibri"/>
              </a:rPr>
              <a:t>disappointment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 loss</a:t>
            </a:r>
            <a:r>
              <a:rPr lang="en-US" sz="4400" dirty="0">
                <a:latin typeface="Calibri"/>
                <a:cs typeface="Calibri"/>
              </a:rPr>
              <a:t>, injustice, and </a:t>
            </a:r>
            <a:r>
              <a:rPr lang="en-US" sz="4400" dirty="0" smtClean="0">
                <a:latin typeface="Calibri"/>
                <a:cs typeface="Calibri"/>
              </a:rPr>
              <a:t>abuse.</a:t>
            </a:r>
          </a:p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As </a:t>
            </a:r>
            <a:r>
              <a:rPr lang="en-US" sz="4400" dirty="0">
                <a:latin typeface="Calibri"/>
                <a:cs typeface="Calibri"/>
              </a:rPr>
              <a:t>we look at these </a:t>
            </a:r>
            <a:r>
              <a:rPr lang="en-US" sz="4400" dirty="0" smtClean="0">
                <a:latin typeface="Calibri"/>
                <a:cs typeface="Calibri"/>
              </a:rPr>
              <a:t>people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must always see them contrasted against the background of the Cross.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94914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760469" y="8102"/>
            <a:ext cx="73835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The 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Contents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11870"/>
            <a:ext cx="9144000" cy="550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chemeClr val="tx1">
                    <a:lumMod val="85000"/>
                  </a:schemeClr>
                </a:solidFill>
                <a:latin typeface="Calibri"/>
                <a:cs typeface="Calibri"/>
              </a:rPr>
              <a:t>1</a:t>
            </a:r>
            <a:r>
              <a:rPr lang="en-US" sz="3000" spc="50" dirty="0" smtClean="0">
                <a:latin typeface="Calibri"/>
                <a:cs typeface="Calibri"/>
              </a:rPr>
              <a:t> The </a:t>
            </a:r>
            <a:r>
              <a:rPr lang="en-US" sz="3000" spc="50" dirty="0">
                <a:latin typeface="Calibri"/>
                <a:cs typeface="Calibri"/>
              </a:rPr>
              <a:t>Shepherd’s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Identified in Psalm 23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2 The </a:t>
            </a:r>
            <a:r>
              <a:rPr lang="en-US" sz="3000" spc="50" dirty="0">
                <a:latin typeface="Calibri"/>
                <a:cs typeface="Calibri"/>
              </a:rPr>
              <a:t>Crucibles </a:t>
            </a:r>
            <a:r>
              <a:rPr lang="en-US" sz="3000" spc="50" dirty="0" smtClean="0">
                <a:latin typeface="Calibri"/>
                <a:cs typeface="Calibri"/>
              </a:rPr>
              <a:t>That Come</a:t>
            </a: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	</a:t>
            </a:r>
            <a:r>
              <a:rPr lang="en-US" sz="3000" i="1" spc="50" dirty="0" smtClean="0">
                <a:solidFill>
                  <a:srgbClr val="FFFFFF"/>
                </a:solidFill>
                <a:latin typeface="Calibri"/>
                <a:cs typeface="Calibri"/>
              </a:rPr>
              <a:t>The reasons why</a:t>
            </a:r>
            <a:r>
              <a:rPr lang="en-US" sz="3000" spc="50" dirty="0" smtClean="0">
                <a:solidFill>
                  <a:srgbClr val="FFFFFF"/>
                </a:solidFill>
                <a:latin typeface="Calibri"/>
                <a:cs typeface="Calibri"/>
              </a:rPr>
              <a:t>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3 The Birdcage	</a:t>
            </a:r>
            <a:r>
              <a:rPr lang="en-US" sz="3000" i="1" spc="50" dirty="0" smtClean="0">
                <a:solidFill>
                  <a:schemeClr val="tx2"/>
                </a:solidFill>
                <a:latin typeface="Calibri"/>
                <a:cs typeface="Calibri"/>
              </a:rPr>
              <a:t>Israel in exodus</a:t>
            </a: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             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4</a:t>
            </a:r>
            <a:r>
              <a:rPr lang="en-US" sz="3000" spc="50" dirty="0" smtClean="0">
                <a:latin typeface="Calibri"/>
                <a:cs typeface="Calibri"/>
              </a:rPr>
              <a:t> Seeing </a:t>
            </a:r>
            <a:r>
              <a:rPr lang="en-US" sz="3000" spc="50" dirty="0">
                <a:latin typeface="Calibri"/>
                <a:cs typeface="Calibri"/>
              </a:rPr>
              <a:t>the Goldsmith’s </a:t>
            </a:r>
            <a:r>
              <a:rPr lang="en-US" sz="3000" spc="50" dirty="0" smtClean="0">
                <a:latin typeface="Calibri"/>
                <a:cs typeface="Calibri"/>
              </a:rPr>
              <a:t>Face	</a:t>
            </a:r>
            <a:r>
              <a:rPr lang="en-US" sz="3000" i="1" spc="50" dirty="0" err="1" smtClean="0">
                <a:latin typeface="Calibri"/>
                <a:cs typeface="Calibri"/>
              </a:rPr>
              <a:t>Christlike</a:t>
            </a:r>
            <a:r>
              <a:rPr lang="en-US" sz="3000" i="1" spc="50" dirty="0" smtClean="0">
                <a:latin typeface="Calibri"/>
                <a:cs typeface="Calibri"/>
              </a:rPr>
              <a:t> character    </a:t>
            </a:r>
            <a:r>
              <a:rPr lang="en-US" sz="3000" spc="50" dirty="0" smtClean="0">
                <a:latin typeface="Calibri"/>
                <a:cs typeface="Calibri"/>
              </a:rPr>
              <a:t>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5</a:t>
            </a:r>
            <a:r>
              <a:rPr lang="en-US" sz="3000" spc="50" dirty="0" smtClean="0">
                <a:latin typeface="Calibri"/>
                <a:cs typeface="Calibri"/>
              </a:rPr>
              <a:t> Extreme Heat 	</a:t>
            </a:r>
            <a:r>
              <a:rPr lang="en-US" sz="3000" i="1" spc="50" dirty="0" smtClean="0">
                <a:latin typeface="Calibri"/>
                <a:cs typeface="Calibri"/>
              </a:rPr>
              <a:t>God’s risk       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6</a:t>
            </a:r>
            <a:r>
              <a:rPr lang="en-US" sz="3000" spc="50" dirty="0" smtClean="0">
                <a:latin typeface="Calibri"/>
                <a:cs typeface="Calibri"/>
              </a:rPr>
              <a:t> Struggling </a:t>
            </a:r>
            <a:r>
              <a:rPr lang="en-US" sz="3000" spc="50" dirty="0">
                <a:latin typeface="Calibri"/>
                <a:cs typeface="Calibri"/>
              </a:rPr>
              <a:t>With All </a:t>
            </a:r>
            <a:r>
              <a:rPr lang="en-US" sz="3000" spc="50" dirty="0" smtClean="0">
                <a:latin typeface="Calibri"/>
                <a:cs typeface="Calibri"/>
              </a:rPr>
              <a:t>Energy	</a:t>
            </a:r>
            <a:r>
              <a:rPr lang="en-US" sz="3000" i="1" spc="50" dirty="0" smtClean="0">
                <a:latin typeface="Calibri"/>
                <a:cs typeface="Calibri"/>
              </a:rPr>
              <a:t>Willpower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  <a:endParaRPr lang="en-US" sz="3000" b="1" spc="50" dirty="0">
              <a:latin typeface="Calibri"/>
              <a:cs typeface="Calibri"/>
            </a:endParaRP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7</a:t>
            </a:r>
            <a:r>
              <a:rPr lang="en-US" sz="3000" spc="50" dirty="0" smtClean="0">
                <a:latin typeface="Calibri"/>
                <a:cs typeface="Calibri"/>
              </a:rPr>
              <a:t> Indestructible Hope	</a:t>
            </a:r>
            <a:r>
              <a:rPr lang="en-US" sz="3000" i="1" spc="50" dirty="0" smtClean="0">
                <a:latin typeface="Calibri"/>
                <a:cs typeface="Calibri"/>
              </a:rPr>
              <a:t>Hope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</a:t>
            </a:r>
            <a:endParaRPr lang="en-US" sz="3000" spc="50" dirty="0">
              <a:latin typeface="Calibri"/>
              <a:cs typeface="Calibri"/>
            </a:endParaRP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8</a:t>
            </a:r>
            <a:r>
              <a:rPr lang="en-US" sz="3000" spc="50" dirty="0" smtClean="0">
                <a:latin typeface="Calibri"/>
                <a:cs typeface="Calibri"/>
              </a:rPr>
              <a:t> Seeing </a:t>
            </a:r>
            <a:r>
              <a:rPr lang="en-US" sz="3000" spc="50" dirty="0">
                <a:latin typeface="Calibri"/>
                <a:cs typeface="Calibri"/>
              </a:rPr>
              <a:t>the </a:t>
            </a:r>
            <a:r>
              <a:rPr lang="en-US" sz="3000" spc="50" dirty="0" smtClean="0">
                <a:latin typeface="Calibri"/>
                <a:cs typeface="Calibri"/>
              </a:rPr>
              <a:t>Invisible	</a:t>
            </a:r>
            <a:r>
              <a:rPr lang="en-US" sz="3000" i="1" spc="50" dirty="0" smtClean="0">
                <a:latin typeface="Calibri"/>
                <a:cs typeface="Calibri"/>
              </a:rPr>
              <a:t>Faith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9</a:t>
            </a:r>
            <a:r>
              <a:rPr lang="en-US" sz="3000" spc="50" dirty="0" smtClean="0">
                <a:latin typeface="Calibri"/>
                <a:cs typeface="Calibri"/>
              </a:rPr>
              <a:t> A </a:t>
            </a:r>
            <a:r>
              <a:rPr lang="en-US" sz="3000" spc="50" dirty="0">
                <a:latin typeface="Calibri"/>
                <a:cs typeface="Calibri"/>
              </a:rPr>
              <a:t>Life of </a:t>
            </a:r>
            <a:r>
              <a:rPr lang="en-US" sz="3000" spc="50" dirty="0" smtClean="0">
                <a:latin typeface="Calibri"/>
                <a:cs typeface="Calibri"/>
              </a:rPr>
              <a:t>Praise	</a:t>
            </a:r>
            <a:r>
              <a:rPr lang="en-US" sz="3000" i="1" spc="50" dirty="0" smtClean="0">
                <a:latin typeface="Calibri"/>
                <a:cs typeface="Calibri"/>
              </a:rPr>
              <a:t>Praise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10</a:t>
            </a:r>
            <a:r>
              <a:rPr lang="en-US" sz="3000" spc="50" dirty="0" smtClean="0">
                <a:latin typeface="Calibri"/>
                <a:cs typeface="Calibri"/>
              </a:rPr>
              <a:t> Meekness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Meekness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11</a:t>
            </a:r>
            <a:r>
              <a:rPr lang="en-US" sz="3000" spc="50" dirty="0" smtClean="0">
                <a:latin typeface="Calibri"/>
                <a:cs typeface="Calibri"/>
              </a:rPr>
              <a:t> Waiting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Patience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12 </a:t>
            </a:r>
            <a:r>
              <a:rPr lang="en-US" sz="3000" spc="50" dirty="0" smtClean="0">
                <a:latin typeface="Calibri"/>
                <a:cs typeface="Calibri"/>
              </a:rPr>
              <a:t>Dying </a:t>
            </a:r>
            <a:r>
              <a:rPr lang="en-US" sz="3000" spc="50" dirty="0">
                <a:latin typeface="Calibri"/>
                <a:cs typeface="Calibri"/>
              </a:rPr>
              <a:t>Like a </a:t>
            </a:r>
            <a:r>
              <a:rPr lang="en-US" sz="3000" spc="50" dirty="0" smtClean="0">
                <a:latin typeface="Calibri"/>
                <a:cs typeface="Calibri"/>
              </a:rPr>
              <a:t>Seed	</a:t>
            </a:r>
            <a:r>
              <a:rPr lang="en-US" sz="3000" i="1" spc="50" dirty="0" smtClean="0">
                <a:latin typeface="Calibri"/>
                <a:cs typeface="Calibri"/>
              </a:rPr>
              <a:t>Submission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13</a:t>
            </a:r>
            <a:r>
              <a:rPr lang="en-US" sz="3000" spc="50" dirty="0" smtClean="0">
                <a:latin typeface="Calibri"/>
                <a:cs typeface="Calibri"/>
              </a:rPr>
              <a:t> Christ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Christ’s suffering</a:t>
            </a:r>
            <a:endParaRPr lang="en-US" sz="3000" spc="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545836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51026" y="7233"/>
            <a:ext cx="73929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The 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Lesson 3,  July </a:t>
            </a:r>
            <a:r>
              <a:rPr lang="en-US" sz="3200" b="1" cap="small" spc="50" dirty="0" smtClean="0">
                <a:latin typeface="Cambria"/>
                <a:cs typeface="Cambria"/>
              </a:rPr>
              <a:t>16</a:t>
            </a:r>
            <a:r>
              <a:rPr lang="en-US" sz="3200" b="1" cap="small" spc="50" dirty="0" smtClean="0">
                <a:latin typeface="Cambria"/>
                <a:cs typeface="Cambria"/>
              </a:rPr>
              <a:t>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12776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The </a:t>
            </a: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Birdcage  </a:t>
            </a:r>
          </a:p>
        </p:txBody>
      </p:sp>
      <p:pic>
        <p:nvPicPr>
          <p:cNvPr id="3" name="Picture 2" descr="22.3Q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1470"/>
            <a:ext cx="9128143" cy="386190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uiExpand="1" build="p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46754" y="7233"/>
            <a:ext cx="73361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Birdcage </a:t>
            </a:r>
            <a:endParaRPr lang="mr-IN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Key </a:t>
            </a:r>
            <a:r>
              <a:rPr lang="en-US" sz="3200" b="1" cap="small" spc="50" dirty="0">
                <a:latin typeface="Cambria"/>
                <a:cs typeface="Cambria"/>
              </a:rPr>
              <a:t>Text 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249802"/>
            <a:ext cx="9144000" cy="556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cs-CZ" dirty="0">
                <a:latin typeface="Cambria"/>
                <a:ea typeface="Helvetica CY" charset="0"/>
                <a:cs typeface="Cambria"/>
              </a:rPr>
              <a:t>1 Peter 4:12, </a:t>
            </a:r>
            <a:r>
              <a:rPr lang="cs-CZ" dirty="0" smtClean="0">
                <a:latin typeface="Cambria"/>
                <a:ea typeface="Helvetica CY" charset="0"/>
                <a:cs typeface="Cambria"/>
              </a:rPr>
              <a:t>13 </a:t>
            </a:r>
            <a:r>
              <a:rPr lang="en-US" sz="3200" dirty="0" smtClean="0">
                <a:latin typeface="Cambria"/>
                <a:ea typeface="Helvetica CY" charset="0"/>
                <a:cs typeface="Cambria"/>
              </a:rPr>
              <a:t>NKJV</a:t>
            </a:r>
            <a:endParaRPr lang="en-US" sz="3600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sz="4400" dirty="0">
                <a:latin typeface="Calibri"/>
                <a:ea typeface="Helvetica CY" charset="0"/>
                <a:cs typeface="Calibri"/>
              </a:rPr>
              <a:t>“Beloved, do not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think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it </a:t>
            </a:r>
            <a:r>
              <a:rPr lang="en-US" sz="4400" u="sng" dirty="0">
                <a:latin typeface="Calibri"/>
                <a:ea typeface="Helvetica CY" charset="0"/>
                <a:cs typeface="Calibri"/>
              </a:rPr>
              <a:t>strange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concerning the fiery trial which is to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try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you, as though some strange thing happened to you; but </a:t>
            </a:r>
            <a:r>
              <a:rPr lang="en-US" sz="4400" u="sng" dirty="0">
                <a:latin typeface="Calibri"/>
                <a:ea typeface="Helvetica CY" charset="0"/>
                <a:cs typeface="Calibri"/>
              </a:rPr>
              <a:t>rejoice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 to the extent that you </a:t>
            </a:r>
            <a:r>
              <a:rPr lang="en-US" sz="4400" u="sng" dirty="0">
                <a:latin typeface="Calibri"/>
                <a:ea typeface="Helvetica CY" charset="0"/>
                <a:cs typeface="Calibri"/>
              </a:rPr>
              <a:t>partake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 of Christ’s sufferings, that when His glory is revealed, you may also be glad with exceeding joy.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Birdcage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July 9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4132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“In </a:t>
            </a:r>
            <a:r>
              <a:rPr lang="en-US" sz="4400" dirty="0">
                <a:latin typeface="Calibri"/>
                <a:cs typeface="Calibri"/>
              </a:rPr>
              <a:t>the full light of day, and in hearing </a:t>
            </a:r>
            <a:r>
              <a:rPr lang="en-US" sz="4400" dirty="0" smtClean="0">
                <a:latin typeface="Calibri"/>
                <a:cs typeface="Calibri"/>
              </a:rPr>
              <a:t> of </a:t>
            </a:r>
            <a:r>
              <a:rPr lang="en-US" sz="4400" dirty="0">
                <a:latin typeface="Calibri"/>
                <a:cs typeface="Calibri"/>
              </a:rPr>
              <a:t>the music of other voices, the caged bird will not sing the song that his master seeks to teach him. </a:t>
            </a:r>
            <a:r>
              <a:rPr lang="en-US" sz="4400" dirty="0" smtClean="0">
                <a:latin typeface="Calibri"/>
                <a:cs typeface="Calibri"/>
              </a:rPr>
              <a:t>... But </a:t>
            </a:r>
            <a:r>
              <a:rPr lang="en-US" sz="4400" dirty="0">
                <a:latin typeface="Calibri"/>
                <a:cs typeface="Calibri"/>
              </a:rPr>
              <a:t>the master covers the cage, and places it where the bird will listen to the one song he is to sing. </a:t>
            </a:r>
            <a:r>
              <a:rPr lang="en-US" sz="4400" dirty="0" smtClean="0">
                <a:latin typeface="Calibri"/>
                <a:cs typeface="Calibri"/>
              </a:rPr>
              <a:t>... Then </a:t>
            </a:r>
            <a:r>
              <a:rPr lang="en-US" sz="4400" dirty="0">
                <a:latin typeface="Calibri"/>
                <a:cs typeface="Calibri"/>
              </a:rPr>
              <a:t>the bird is brought forth, and ever after he can sing that song in the light. </a:t>
            </a:r>
          </a:p>
        </p:txBody>
      </p:sp>
    </p:spTree>
    <p:extLst>
      <p:ext uri="{BB962C8B-B14F-4D97-AF65-F5344CB8AC3E}">
        <p14:creationId xmlns:p14="http://schemas.microsoft.com/office/powerpoint/2010/main" val="47498052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uiExpand="1" build="p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Birdcage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July 9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Thus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God deals with His children. He has a song to teach us, and </a:t>
            </a:r>
            <a:r>
              <a:rPr lang="en-US" sz="4400" dirty="0">
                <a:latin typeface="Calibri"/>
                <a:cs typeface="Calibri"/>
              </a:rPr>
              <a:t>when we have learned it </a:t>
            </a: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amid the shadows of affliction</a:t>
            </a:r>
            <a:r>
              <a:rPr lang="en-US" sz="4400" dirty="0">
                <a:latin typeface="Calibri"/>
                <a:cs typeface="Calibri"/>
              </a:rPr>
              <a:t> we can sing it ever </a:t>
            </a:r>
            <a:r>
              <a:rPr lang="en-US" sz="4400" dirty="0" smtClean="0">
                <a:latin typeface="Calibri"/>
                <a:cs typeface="Calibri"/>
              </a:rPr>
              <a:t>after-ward</a:t>
            </a:r>
            <a:r>
              <a:rPr lang="en-US" sz="4400" dirty="0">
                <a:latin typeface="Calibri"/>
                <a:cs typeface="Calibri"/>
              </a:rPr>
              <a:t>.”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—</a:t>
            </a:r>
            <a:r>
              <a:rPr lang="en-US" sz="4400" i="1" cap="small" dirty="0" smtClean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lang="en-US" sz="4400" i="1" cap="small" dirty="0">
                <a:solidFill>
                  <a:schemeClr val="bg1"/>
                </a:solidFill>
                <a:latin typeface="Calibri"/>
                <a:cs typeface="Calibri"/>
              </a:rPr>
              <a:t>Ministry of </a:t>
            </a:r>
            <a:r>
              <a:rPr lang="en-US" sz="4400" i="1" cap="small" dirty="0" smtClean="0">
                <a:solidFill>
                  <a:schemeClr val="bg1"/>
                </a:solidFill>
                <a:latin typeface="Calibri"/>
                <a:cs typeface="Calibri"/>
              </a:rPr>
              <a:t>Healing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472.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Thus </a:t>
            </a:r>
            <a:r>
              <a:rPr lang="en-US" sz="4400" dirty="0">
                <a:latin typeface="Calibri"/>
                <a:cs typeface="Calibri"/>
              </a:rPr>
              <a:t>God deals with His children. He has a song to teach us, and when we have learned it amid the shadows of affliction we can sing it ever </a:t>
            </a:r>
            <a:r>
              <a:rPr lang="en-US" sz="4400" dirty="0" smtClean="0">
                <a:latin typeface="Calibri"/>
                <a:cs typeface="Calibri"/>
              </a:rPr>
              <a:t>after-ward</a:t>
            </a:r>
            <a:r>
              <a:rPr lang="en-US" sz="4400" dirty="0">
                <a:latin typeface="Calibri"/>
                <a:cs typeface="Calibri"/>
              </a:rPr>
              <a:t>.”</a:t>
            </a:r>
            <a:r>
              <a:rPr lang="en-US" sz="4400" dirty="0" smtClean="0">
                <a:latin typeface="Calibri"/>
                <a:cs typeface="Calibri"/>
              </a:rPr>
              <a:t>—</a:t>
            </a:r>
            <a:r>
              <a:rPr lang="en-US" sz="4400" i="1" cap="small" dirty="0" smtClean="0">
                <a:latin typeface="Calibri"/>
                <a:cs typeface="Calibri"/>
              </a:rPr>
              <a:t>The </a:t>
            </a:r>
            <a:r>
              <a:rPr lang="en-US" sz="4400" i="1" cap="small" dirty="0">
                <a:latin typeface="Calibri"/>
                <a:cs typeface="Calibri"/>
              </a:rPr>
              <a:t>Ministry of </a:t>
            </a:r>
            <a:r>
              <a:rPr lang="en-US" sz="4400" i="1" cap="small" dirty="0" smtClean="0">
                <a:latin typeface="Calibri"/>
                <a:cs typeface="Calibri"/>
              </a:rPr>
              <a:t>Healing </a:t>
            </a:r>
            <a:r>
              <a:rPr lang="en-US" sz="4400" dirty="0" smtClean="0">
                <a:latin typeface="Calibri"/>
                <a:cs typeface="Calibri"/>
              </a:rPr>
              <a:t>472.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It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is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easy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to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understand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that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Satan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causes </a:t>
            </a:r>
            <a:r>
              <a:rPr lang="en-US" sz="4400" dirty="0">
                <a:latin typeface="Calibri"/>
                <a:cs typeface="Calibri"/>
              </a:rPr>
              <a:t>pain, but </a:t>
            </a:r>
            <a:r>
              <a:rPr lang="en-US" sz="4400" dirty="0" smtClean="0">
                <a:latin typeface="Calibri"/>
                <a:cs typeface="Calibri"/>
              </a:rPr>
              <a:t>God </a:t>
            </a:r>
            <a:r>
              <a:rPr lang="en-US" sz="4400" dirty="0">
                <a:latin typeface="Calibri"/>
                <a:cs typeface="Calibri"/>
              </a:rPr>
              <a:t>Himself actively take a </a:t>
            </a:r>
            <a:r>
              <a:rPr lang="en-US" sz="4400" dirty="0" smtClean="0">
                <a:latin typeface="Calibri"/>
                <a:cs typeface="Calibri"/>
              </a:rPr>
              <a:t> part </a:t>
            </a:r>
            <a:r>
              <a:rPr lang="en-US" sz="4400" dirty="0">
                <a:latin typeface="Calibri"/>
                <a:cs typeface="Calibri"/>
              </a:rPr>
              <a:t>in guiding us into crucibles where </a:t>
            </a:r>
            <a:r>
              <a:rPr lang="en-US" sz="4400" dirty="0" smtClean="0">
                <a:latin typeface="Calibri"/>
                <a:cs typeface="Calibri"/>
              </a:rPr>
              <a:t> we </a:t>
            </a:r>
            <a:r>
              <a:rPr lang="en-US" sz="4400" dirty="0">
                <a:latin typeface="Calibri"/>
                <a:cs typeface="Calibri"/>
              </a:rPr>
              <a:t>experience confusion or </a:t>
            </a:r>
            <a:r>
              <a:rPr lang="en-US" sz="4400" dirty="0" smtClean="0">
                <a:latin typeface="Calibri"/>
                <a:cs typeface="Calibri"/>
              </a:rPr>
              <a:t>hurt.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91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July 10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To the Promised Land via a Dead End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“And when Pharaoh drew near, </a:t>
            </a:r>
            <a:r>
              <a:rPr lang="en-US" sz="4400" dirty="0" smtClean="0">
                <a:latin typeface="Calibri"/>
                <a:cs typeface="Calibri"/>
              </a:rPr>
              <a:t>        the </a:t>
            </a:r>
            <a:r>
              <a:rPr lang="en-US" sz="4400" dirty="0">
                <a:latin typeface="Calibri"/>
                <a:cs typeface="Calibri"/>
              </a:rPr>
              <a:t>children of Israel lifted their eyes, and behold, the Egyptians marched after them. So they were very afraid, and the children of Israel cried out </a:t>
            </a:r>
            <a:r>
              <a:rPr lang="en-US" sz="4400" dirty="0" smtClean="0">
                <a:latin typeface="Calibri"/>
                <a:cs typeface="Calibri"/>
              </a:rPr>
              <a:t>       to </a:t>
            </a:r>
            <a:r>
              <a:rPr lang="en-US" sz="4400" dirty="0">
                <a:latin typeface="Calibri"/>
                <a:cs typeface="Calibri"/>
              </a:rPr>
              <a:t>the Lord” (</a:t>
            </a:r>
            <a:r>
              <a:rPr lang="en-US" sz="4400" i="1" dirty="0">
                <a:latin typeface="Calibri"/>
                <a:cs typeface="Calibri"/>
              </a:rPr>
              <a:t>Exod. 14:</a:t>
            </a:r>
            <a:r>
              <a:rPr lang="en-US" sz="4400" i="1" dirty="0" smtClean="0">
                <a:latin typeface="Calibri"/>
                <a:cs typeface="Calibri"/>
              </a:rPr>
              <a:t>10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>
                <a:latin typeface="Calibri"/>
                <a:cs typeface="Calibri"/>
              </a:rPr>
              <a:t>Every part of their journey was </a:t>
            </a:r>
            <a:r>
              <a:rPr lang="en-US" sz="4400" dirty="0" smtClean="0">
                <a:latin typeface="Calibri"/>
                <a:cs typeface="Calibri"/>
              </a:rPr>
              <a:t>                </a:t>
            </a:r>
            <a:r>
              <a:rPr lang="en-US" sz="4400" b="1" spc="300" dirty="0" smtClean="0">
                <a:latin typeface="Calibri"/>
                <a:cs typeface="Calibri"/>
              </a:rPr>
              <a:t>led </a:t>
            </a:r>
            <a:r>
              <a:rPr lang="en-US" sz="4400" b="1" spc="300" dirty="0">
                <a:latin typeface="Calibri"/>
                <a:cs typeface="Calibri"/>
              </a:rPr>
              <a:t>by God Himself</a:t>
            </a:r>
            <a:r>
              <a:rPr lang="en-US" sz="4400" spc="300" dirty="0">
                <a:latin typeface="Calibri"/>
                <a:cs typeface="Calibri"/>
              </a:rPr>
              <a:t>. </a:t>
            </a:r>
            <a:endParaRPr lang="en-US" sz="4400" spc="300" dirty="0" smtClean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But </a:t>
            </a:r>
            <a:r>
              <a:rPr lang="en-US" sz="4400" dirty="0">
                <a:latin typeface="Calibri"/>
                <a:cs typeface="Calibri"/>
              </a:rPr>
              <a:t>look at where He led them </a:t>
            </a:r>
            <a:r>
              <a:rPr lang="en-US" sz="4400" dirty="0" smtClean="0">
                <a:latin typeface="Calibri"/>
                <a:cs typeface="Calibri"/>
              </a:rPr>
              <a:t>first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369774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theme/theme1.xml><?xml version="1.0" encoding="utf-8"?>
<a:theme xmlns:a="http://schemas.openxmlformats.org/drawingml/2006/main" name="•22.3Q-3 Birdcage_Preview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•22.3Q-3 Birdcage_Preview.potx</Template>
  <TotalTime>10099</TotalTime>
  <Words>3409</Words>
  <Application>Microsoft Macintosh PowerPoint</Application>
  <PresentationFormat>On-screen Show (4:3)</PresentationFormat>
  <Paragraphs>187</Paragraphs>
  <Slides>27</Slides>
  <Notes>27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•22.3Q-3 Birdcage_Preview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353</cp:revision>
  <dcterms:created xsi:type="dcterms:W3CDTF">2021-07-03T11:23:54Z</dcterms:created>
  <dcterms:modified xsi:type="dcterms:W3CDTF">2022-07-11T01:02:14Z</dcterms:modified>
</cp:coreProperties>
</file>