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57" r:id="rId3"/>
    <p:sldId id="424" r:id="rId4"/>
    <p:sldId id="381" r:id="rId5"/>
    <p:sldId id="265" r:id="rId6"/>
    <p:sldId id="268" r:id="rId7"/>
    <p:sldId id="458" r:id="rId8"/>
    <p:sldId id="438" r:id="rId9"/>
    <p:sldId id="461" r:id="rId10"/>
    <p:sldId id="462" r:id="rId11"/>
    <p:sldId id="463" r:id="rId12"/>
    <p:sldId id="477" r:id="rId13"/>
    <p:sldId id="478" r:id="rId14"/>
    <p:sldId id="440" r:id="rId15"/>
    <p:sldId id="464" r:id="rId16"/>
    <p:sldId id="466" r:id="rId17"/>
    <p:sldId id="465" r:id="rId18"/>
    <p:sldId id="479" r:id="rId19"/>
    <p:sldId id="442" r:id="rId20"/>
    <p:sldId id="467" r:id="rId21"/>
    <p:sldId id="468" r:id="rId22"/>
    <p:sldId id="480" r:id="rId23"/>
    <p:sldId id="446" r:id="rId24"/>
    <p:sldId id="469" r:id="rId25"/>
    <p:sldId id="470" r:id="rId26"/>
    <p:sldId id="481" r:id="rId27"/>
    <p:sldId id="450" r:id="rId28"/>
    <p:sldId id="471" r:id="rId29"/>
    <p:sldId id="472" r:id="rId30"/>
    <p:sldId id="473" r:id="rId31"/>
    <p:sldId id="474" r:id="rId32"/>
    <p:sldId id="482" r:id="rId33"/>
    <p:sldId id="459" r:id="rId34"/>
    <p:sldId id="475" r:id="rId35"/>
    <p:sldId id="476" r:id="rId36"/>
    <p:sldId id="43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61607" autoAdjust="0"/>
  </p:normalViewPr>
  <p:slideViewPr>
    <p:cSldViewPr>
      <p:cViewPr>
        <p:scale>
          <a:sx n="50" d="100"/>
          <a:sy n="50" d="100"/>
        </p:scale>
        <p:origin x="-23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panig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gagawing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sangkatauhan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karangalan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karangalan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kasakdalan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sz="1200" dirty="0" smtClean="0">
                <a:latin typeface="Arial"/>
                <a:cs typeface="Arial"/>
              </a:rPr>
              <a:t>—</a:t>
            </a:r>
            <a:r>
              <a:rPr lang="en-US" sz="1200" i="1" cap="small" dirty="0" smtClean="0">
                <a:latin typeface="Arial"/>
                <a:cs typeface="Arial"/>
              </a:rPr>
              <a:t>The Desire of Ages </a:t>
            </a:r>
            <a:r>
              <a:rPr lang="en-US" sz="1200" dirty="0" smtClean="0">
                <a:latin typeface="Arial"/>
                <a:cs typeface="Arial"/>
              </a:rPr>
              <a:t>671.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kalilimutan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gitna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kosmikong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drama.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tunggalian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lumaladlad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palibot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magkakaporma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maihahayag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mararaming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nakatago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mauunawaan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gaganapin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dramang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makapagdadala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karangalan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1. Sa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pasimula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2.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isauli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pasimula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3.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pasasakop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Espiritu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katulad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Roma 8:29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4. 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dangal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dangal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kasakdalan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¶ 5.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bahagi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gampanan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Tunggalian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makapagdadala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karangalan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Julio 18.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Gitna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Nagdadalisay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Apoy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nilalakaran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nasubok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lalabas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akong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ginto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Job 23:10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puwersang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iniayos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‘yon.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kaisipan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haharapin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magpatuloy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nagtitiwala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11:27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gitna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kakila-kilabot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nagtiwala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Nagpasya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Job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magtiis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nagpanatili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magtiyaga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medalya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tumitingin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natanto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kakapit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lilitaw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lilitaw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makapangyarihang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patotoo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gitna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kirot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nadama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reyalidad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proseso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pagdadalisay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gaanuman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nauunawaa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maglilinis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Kinakatakutan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apoy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Nababahala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inilalabas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sitwasyon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Job,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maipaliwanag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maunawaan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magagamit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linisin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dalisayin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palitawin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Punto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1. 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Tunggalian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sumulong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nagtitiwala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.” ¶ 2.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Nagtiwala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Job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nagpasyang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pagtiisan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nagdadalisay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3.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maunawaan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magagamit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palitawin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Martes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Hulyo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5.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Huling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Salita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Jesus (Mateo 25:1-12).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huling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oras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pagtuturo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Jesus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bago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Paskuwa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ginugol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pagsasabi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talinghaga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Kanyang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alagad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kabilang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ilang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tungkol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sampung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birhen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tupa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kambing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kuwentong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ito’y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kaugnay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paraang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tayo’y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dapat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mamuhay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samantalang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tayo’y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naghihintay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para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kay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Cristo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upang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dumating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Sa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talinghaga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sampung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birhen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langis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isang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simbolo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para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Banal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Espiritu. ¶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Sinasabi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rin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Ellen White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langis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ito’y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isang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simbolo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para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karakter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ito’y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isang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bagay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walang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makakakuha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para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atin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baseline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baseline="0" dirty="0" err="1" smtClean="0">
                <a:solidFill>
                  <a:prstClr val="black"/>
                </a:solidFill>
                <a:latin typeface="HelveticaNeue"/>
              </a:rPr>
              <a:t>Tupa’t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baseline="0" dirty="0" err="1" smtClean="0">
                <a:solidFill>
                  <a:prstClr val="black"/>
                </a:solidFill>
                <a:latin typeface="HelveticaNeue"/>
              </a:rPr>
              <a:t>Kambing</a:t>
            </a:r>
            <a:r>
              <a:rPr lang="en-US" sz="1200" b="1" baseline="0" dirty="0" smtClean="0">
                <a:solidFill>
                  <a:prstClr val="black"/>
                </a:solidFill>
                <a:latin typeface="HelveticaNeue"/>
              </a:rPr>
              <a:t> (Mateo 25:31-46).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Pansinin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pinaghiwalay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hari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tupa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kambing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sz="1200" i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base </a:t>
            </a:r>
            <a:r>
              <a:rPr lang="en-US" sz="1200" i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1200" i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i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sz="1200" i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i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1200" i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i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sz="1200" i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200" i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sz="1200" i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i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sz="1200" i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i="0" baseline="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sz="1200" i="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nagtuturo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pagbubuo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iniligtas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magpapakita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Susing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Paksa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1. Sa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talinghaga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sampung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birhen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langis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isang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simbolo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para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Banal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Espiritu at Mala-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Cristong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karakter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. ¶ 2. Banal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Espiritu: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kapangyarihan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para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pagbabago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karakter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Karakter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: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walang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makakakuha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nito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para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atin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 ¶ 3.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Pinaghihiwalay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Hari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tupa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kambing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base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kanilang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gawa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, 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kanilang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karakter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Hulyo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20. “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mga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pantas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” (Daniel 12:1-10).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pantas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magniningning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tulad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kaningningan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dadalisayin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lilinisin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papuputiin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Daniel 12:3, 10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magpapatuloy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10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kataliwas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talatang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3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magniningning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dinalisay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batik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nalinis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.’ 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kawikaan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takot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pasimula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kaalaman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b="0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Kawikaan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1:7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kontekstong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matalino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matalino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pagkaunawa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pangyayari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kabagabagan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lumaladlad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Hindi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nagugulat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pag-aaral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pinakamahalaga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nalalaman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pahintulutan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kabagabagan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dalisayin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linisin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matigas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ulo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rebelyon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magpapatuloy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kabuhungan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kahalagahan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pagparito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Nagniningning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dinalisay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nilinis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napaputi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(Daniel 12:10). ¶ 3.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matatalino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pagkaunawa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kabagabagan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nagpapahintulot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pagdadalisay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Hulyo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21.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Komunidad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4:11-13).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Pinagkalooban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apostol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propeta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ebanghelista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pastor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guro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ihanda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gawain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paglilingkod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ikatitibay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makarating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pagkakaisa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ganap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pagkakilala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sapat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gulang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sukat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ganap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kapuspusan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Cristo”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4: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11-13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Inilalarawan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Pablo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Si Jesus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bumubuo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natitira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titingnan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4:13,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mapapansin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pagwakas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layunin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pamumuhay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komunidad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maranasan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sukat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kapuspusan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Cristo.” ¶ 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isa’t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katiyakan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posibilidad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katunayan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dantaon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kinutya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pinag-usig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tumatayong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iisa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maiiwasan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makapangyarihang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pagsaksi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lalaki’t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malugmok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panggigipit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palibot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Mithiin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nagpapahiwatig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napapaharap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pagtataksil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pagkabigo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pagkapahamak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pagmamalabis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tumitingin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hinaharap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naihahambing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likuran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Cristo)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salamantalang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totoo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nagdiriin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Pablo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mahalagang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mararanasan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maihahayag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kapuspusan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gumagawang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magkakasama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pagsasamahan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isa’t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pagsaksi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kominidad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naghahayag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kapuspusan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kakaiba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pagsaksi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naghahayag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kapuspusan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Cristo? ¶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maipaalam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pinuno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kapamahalaan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sangkalangitan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iba't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karunungan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3:10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iglesya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ulo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bumubuo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natitira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2.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layunin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komunidad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maranasan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sukat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ganap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kapuspusan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Cristo.” ¶ 3.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Mararanasan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maihahayag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kapuspusan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magkakasamang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sumasaksi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pagsasamasama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isa’t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Biyernes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Hulyo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22.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smtClean="0">
                <a:latin typeface="Arial"/>
                <a:ea typeface="ＭＳ Ｐゴシック" charset="0"/>
                <a:cs typeface="Arial"/>
              </a:rPr>
              <a:t>(</a:t>
            </a:r>
            <a:r>
              <a:rPr lang="en-US" sz="1200" b="1" i="1" cap="small" dirty="0" smtClean="0">
                <a:latin typeface="Arial"/>
                <a:cs typeface="Arial"/>
              </a:rPr>
              <a:t>Education </a:t>
            </a:r>
            <a:r>
              <a:rPr lang="en-US" sz="1200" b="1" cap="small" dirty="0" smtClean="0">
                <a:latin typeface="Arial"/>
                <a:cs typeface="Arial"/>
              </a:rPr>
              <a:t>225).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pagbubuo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pinakamahalagang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gawaing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ipinagkatiwala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kailanman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masigasig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pag-aaral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mahalaga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Hindi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kailanman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alinmang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nakaraang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henerasyon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tinawag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isyu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napakahalaga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kabataang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lalaki’t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napaharap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panganib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napakalaki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humaharap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cap="small" spc="0" dirty="0" smtClean="0">
                <a:latin typeface="Arial"/>
                <a:cs typeface="Arial"/>
              </a:rPr>
              <a:t>The Youth’s Instructor</a:t>
            </a:r>
            <a:r>
              <a:rPr lang="en-US" sz="1200" b="1" cap="small" spc="0" dirty="0" smtClean="0">
                <a:latin typeface="Arial"/>
                <a:cs typeface="Arial"/>
              </a:rPr>
              <a:t>  </a:t>
            </a:r>
            <a:r>
              <a:rPr lang="en-US" sz="1200" cap="small" spc="0" dirty="0" smtClean="0">
                <a:latin typeface="Arial"/>
                <a:cs typeface="Arial"/>
              </a:rPr>
              <a:t>Jan. 16, 1896.</a:t>
            </a:r>
            <a:r>
              <a:rPr lang="en-US" sz="1200" cap="small" spc="0" baseline="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“Hindi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maililipat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mabibili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maipagbibili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ito'y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matatamo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nagbigay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oportunidad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nakakuha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oras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bibigyan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ahenteng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ibahagi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nabuo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pagdanas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mahihirap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pag-aaral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makapagpapakita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pagsubok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gamitin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anupa’t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matatanggal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bundok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imposibilidad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a. </a:t>
            </a:r>
            <a:r>
              <a:rPr lang="en-US" i="0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“Sa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Roma 8:29. </a:t>
            </a:r>
            <a:r>
              <a:rPr lang="en-US" i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0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Gitna</a:t>
            </a:r>
            <a:r>
              <a:rPr lang="en-US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Nagdadalisay</a:t>
            </a:r>
            <a:r>
              <a:rPr lang="en-US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Apoy</a:t>
            </a:r>
            <a:r>
              <a:rPr lang="en-US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Job 23:10.</a:t>
            </a:r>
            <a:endParaRPr lang="en-US" i="0" u="none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An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Katuruan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a. </a:t>
            </a:r>
            <a:r>
              <a:rPr lang="en-US" i="0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Mateo 25:1, 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0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Matalino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 Daniel 12;10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Pagsaksi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a. </a:t>
            </a:r>
            <a:r>
              <a:rPr lang="en-US" i="0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Komunidad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4:16, 17.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Nilalaman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Pang-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apat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endParaRPr lang="en-US" b="0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Mukha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Panday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Ginto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talukbong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mukha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salamin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nababago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gayunding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tungo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kaluwalhatian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Espiritu” (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b="0" i="1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 3:18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Hulyo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16.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Naghahangad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dalisayin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pinuhin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ginto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baguhin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kamangha-manghang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mithiin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kamangha-mangha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Kristiyanong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mabubuo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dumaraan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Hulyo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17 “Sa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nakilala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itinalaga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katulad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panganay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magkakapatid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Roma 8:29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pasimula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Genesis 1:17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0,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pinasama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malinaw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Roma 3:10-19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//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isauli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nababagay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Naghahayag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magpapasakop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Espiritu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katulad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Roma 8:29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ver 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2"/>
            <a:ext cx="810893" cy="110486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Jul • Aug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Sep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ln>
                <a:solidFill>
                  <a:schemeClr val="tx1"/>
                </a:solidFill>
              </a:ln>
              <a:solidFill>
                <a:srgbClr val="C80000"/>
              </a:solidFill>
              <a:effectLst>
                <a:glow rad="38100">
                  <a:schemeClr val="tx1">
                    <a:alpha val="2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July 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“In His Image”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62764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But there’s another dimension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The very image of God is to be reproduced in </a:t>
            </a:r>
            <a:r>
              <a:rPr lang="en-US" sz="4400" dirty="0" smtClean="0">
                <a:latin typeface="Calibri"/>
                <a:cs typeface="Calibri"/>
              </a:rPr>
              <a:t>humanity.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honor of God, the honor </a:t>
            </a:r>
            <a:r>
              <a:rPr lang="en-US" sz="4400" dirty="0" smtClean="0">
                <a:latin typeface="Calibri"/>
                <a:cs typeface="Calibri"/>
              </a:rPr>
              <a:t>of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Christ</a:t>
            </a:r>
            <a:r>
              <a:rPr lang="en-US" sz="4400" dirty="0">
                <a:latin typeface="Calibri"/>
                <a:cs typeface="Calibri"/>
              </a:rPr>
              <a:t>, is involved in the </a:t>
            </a:r>
            <a:r>
              <a:rPr lang="en-US" sz="4400" dirty="0" smtClean="0">
                <a:latin typeface="Calibri"/>
                <a:cs typeface="Calibri"/>
              </a:rPr>
              <a:t>perfection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of </a:t>
            </a:r>
            <a:r>
              <a:rPr lang="en-US" sz="4400" dirty="0">
                <a:latin typeface="Calibri"/>
                <a:cs typeface="Calibri"/>
              </a:rPr>
              <a:t>the character of His people.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—</a:t>
            </a:r>
            <a:r>
              <a:rPr lang="en-US" sz="4400" i="1" cap="small" dirty="0" smtClean="0">
                <a:latin typeface="Calibri"/>
                <a:cs typeface="Calibri"/>
              </a:rPr>
              <a:t>The </a:t>
            </a:r>
            <a:r>
              <a:rPr lang="en-US" sz="4400" i="1" cap="small" dirty="0">
                <a:latin typeface="Calibri"/>
                <a:cs typeface="Calibri"/>
              </a:rPr>
              <a:t>Desire of </a:t>
            </a:r>
            <a:r>
              <a:rPr lang="en-US" sz="4400" i="1" cap="small" dirty="0" smtClean="0">
                <a:latin typeface="Calibri"/>
                <a:cs typeface="Calibri"/>
              </a:rPr>
              <a:t>Ages</a:t>
            </a:r>
            <a:r>
              <a:rPr lang="en-US" sz="4400" i="1" cap="small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671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89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July 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“In His Image”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W</a:t>
            </a:r>
            <a:r>
              <a:rPr lang="en-US" sz="4400" spc="-100" dirty="0" smtClean="0">
                <a:latin typeface="Calibri"/>
                <a:cs typeface="Calibri"/>
              </a:rPr>
              <a:t>e </a:t>
            </a:r>
            <a:r>
              <a:rPr lang="en-US" sz="4400" spc="-100" dirty="0">
                <a:latin typeface="Calibri"/>
                <a:cs typeface="Calibri"/>
              </a:rPr>
              <a:t>must never forget that we are in the </a:t>
            </a:r>
            <a:r>
              <a:rPr lang="en-US" sz="4400" dirty="0">
                <a:latin typeface="Calibri"/>
                <a:cs typeface="Calibri"/>
              </a:rPr>
              <a:t>midst of a cosmic drama. The great controversy between Christ and Satan </a:t>
            </a:r>
            <a:r>
              <a:rPr lang="en-US" sz="4400" dirty="0" smtClean="0">
                <a:latin typeface="Calibri"/>
                <a:cs typeface="Calibri"/>
              </a:rPr>
              <a:t>   is </a:t>
            </a:r>
            <a:r>
              <a:rPr lang="en-US" sz="4400" dirty="0">
                <a:latin typeface="Calibri"/>
                <a:cs typeface="Calibri"/>
              </a:rPr>
              <a:t>unfolding all around </a:t>
            </a:r>
            <a:r>
              <a:rPr lang="en-US" sz="4400" dirty="0" smtClean="0">
                <a:latin typeface="Calibri"/>
                <a:cs typeface="Calibri"/>
              </a:rPr>
              <a:t>us. The </a:t>
            </a:r>
            <a:r>
              <a:rPr lang="en-US" sz="4400" dirty="0">
                <a:latin typeface="Calibri"/>
                <a:cs typeface="Calibri"/>
              </a:rPr>
              <a:t>battle </a:t>
            </a:r>
            <a:r>
              <a:rPr lang="en-US" sz="4400" spc="-100" dirty="0">
                <a:latin typeface="Calibri"/>
                <a:cs typeface="Calibri"/>
              </a:rPr>
              <a:t>takes many shapes and is manifested in many ways. And though much is hidden, we can understand </a:t>
            </a:r>
            <a:r>
              <a:rPr lang="en-US" sz="4400" spc="-100" dirty="0" smtClean="0">
                <a:latin typeface="Calibri"/>
                <a:cs typeface="Calibri"/>
              </a:rPr>
              <a:t>that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we </a:t>
            </a:r>
            <a:r>
              <a:rPr lang="en-US" sz="4400" spc="-100" dirty="0">
                <a:latin typeface="Calibri"/>
                <a:cs typeface="Calibri"/>
              </a:rPr>
              <a:t>have a part </a:t>
            </a:r>
            <a:r>
              <a:rPr lang="en-US" sz="4400" dirty="0">
                <a:latin typeface="Calibri"/>
                <a:cs typeface="Calibri"/>
              </a:rPr>
              <a:t>to play in this drama and can bring </a:t>
            </a:r>
            <a:r>
              <a:rPr lang="en-US" sz="4400" dirty="0" smtClean="0">
                <a:latin typeface="Calibri"/>
                <a:cs typeface="Calibri"/>
              </a:rPr>
              <a:t>  honor </a:t>
            </a:r>
            <a:r>
              <a:rPr lang="en-US" sz="4400" dirty="0">
                <a:latin typeface="Calibri"/>
                <a:cs typeface="Calibri"/>
              </a:rPr>
              <a:t>to Christ through our lives.</a:t>
            </a:r>
          </a:p>
        </p:txBody>
      </p:sp>
    </p:spTree>
    <p:extLst>
      <p:ext uri="{BB962C8B-B14F-4D97-AF65-F5344CB8AC3E}">
        <p14:creationId xmlns:p14="http://schemas.microsoft.com/office/powerpoint/2010/main" val="304997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July 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1</a:t>
            </a:r>
            <a:r>
              <a:rPr lang="en-US" sz="4400" spc="-100" dirty="0" smtClean="0">
                <a:latin typeface="Calibri"/>
                <a:cs typeface="Calibri"/>
              </a:rPr>
              <a:t>. In </a:t>
            </a:r>
            <a:r>
              <a:rPr lang="en-US" sz="4400" spc="-100" dirty="0">
                <a:latin typeface="Calibri"/>
                <a:cs typeface="Calibri"/>
              </a:rPr>
              <a:t>the beginning, God made us in His </a:t>
            </a:r>
            <a:r>
              <a:rPr lang="en-US" sz="4400" dirty="0" smtClean="0">
                <a:latin typeface="Calibri"/>
                <a:cs typeface="Calibri"/>
              </a:rPr>
              <a:t>image, </a:t>
            </a:r>
            <a:r>
              <a:rPr lang="en-US" sz="4400" dirty="0">
                <a:latin typeface="Calibri"/>
                <a:cs typeface="Calibri"/>
              </a:rPr>
              <a:t>but that image has been corrupted by sin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. God’s desire is to restore us to what we should have been </a:t>
            </a:r>
            <a:r>
              <a:rPr lang="en-US" sz="4400" dirty="0" smtClean="0">
                <a:latin typeface="Calibri"/>
                <a:cs typeface="Calibri"/>
              </a:rPr>
              <a:t>originally.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3. God’s plan that those who submit their lives to the Holy Spirit may be “conformed to the image of his Son” (</a:t>
            </a:r>
            <a:r>
              <a:rPr lang="en-US" sz="4400" i="1" dirty="0">
                <a:latin typeface="Calibri"/>
                <a:cs typeface="Calibri"/>
              </a:rPr>
              <a:t>Rom. 8:</a:t>
            </a:r>
            <a:r>
              <a:rPr lang="en-US" sz="4400" i="1" dirty="0" smtClean="0">
                <a:latin typeface="Calibri"/>
                <a:cs typeface="Calibri"/>
              </a:rPr>
              <a:t>29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5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July 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4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“The </a:t>
            </a:r>
            <a:r>
              <a:rPr lang="en-US" sz="4400" dirty="0">
                <a:latin typeface="Calibri"/>
                <a:cs typeface="Calibri"/>
              </a:rPr>
              <a:t>honor of God, the honor of Christ, is involved in the perfection </a:t>
            </a:r>
            <a:r>
              <a:rPr lang="en-US" sz="4400" dirty="0" smtClean="0">
                <a:latin typeface="Calibri"/>
                <a:cs typeface="Calibri"/>
              </a:rPr>
              <a:t> of </a:t>
            </a:r>
            <a:r>
              <a:rPr lang="en-US" sz="4400" dirty="0">
                <a:latin typeface="Calibri"/>
                <a:cs typeface="Calibri"/>
              </a:rPr>
              <a:t>the character of His people.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5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have a part to play in </a:t>
            </a:r>
            <a:r>
              <a:rPr lang="en-US" sz="4400" dirty="0" smtClean="0">
                <a:latin typeface="Calibri"/>
                <a:cs typeface="Calibri"/>
              </a:rPr>
              <a:t>the  Great Controversy and </a:t>
            </a:r>
            <a:r>
              <a:rPr lang="en-US" sz="4400" dirty="0">
                <a:latin typeface="Calibri"/>
                <a:cs typeface="Calibri"/>
              </a:rPr>
              <a:t>can bring honor to Christ through our lives.</a:t>
            </a:r>
          </a:p>
        </p:txBody>
      </p:sp>
    </p:spTree>
    <p:extLst>
      <p:ext uri="{BB962C8B-B14F-4D97-AF65-F5344CB8AC3E}">
        <p14:creationId xmlns:p14="http://schemas.microsoft.com/office/powerpoint/2010/main" val="7680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“But He knows the way that I take</a:t>
            </a:r>
            <a:r>
              <a:rPr lang="en-US" sz="4400" dirty="0" smtClean="0">
                <a:latin typeface="Calibri"/>
                <a:cs typeface="Calibri"/>
              </a:rPr>
              <a:t>;  When </a:t>
            </a:r>
            <a:r>
              <a:rPr lang="en-US" sz="4400" dirty="0">
                <a:latin typeface="Calibri"/>
                <a:cs typeface="Calibri"/>
              </a:rPr>
              <a:t>He has tested me, I shall come forth as </a:t>
            </a:r>
            <a:r>
              <a:rPr lang="en-US" sz="4400" dirty="0" smtClean="0">
                <a:latin typeface="Calibri"/>
                <a:cs typeface="Calibri"/>
              </a:rPr>
              <a:t>gold” (</a:t>
            </a:r>
            <a:r>
              <a:rPr lang="en-US" sz="4400" i="1" dirty="0" smtClean="0">
                <a:latin typeface="Calibri"/>
                <a:cs typeface="Calibri"/>
              </a:rPr>
              <a:t>Job 23:10 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It’s </a:t>
            </a:r>
            <a:r>
              <a:rPr lang="en-US" sz="4400" dirty="0">
                <a:latin typeface="Calibri"/>
                <a:cs typeface="Calibri"/>
              </a:rPr>
              <a:t>one thing to be in a battle; it’s another not even to see the forces arrayed in that battle. In a sense, this </a:t>
            </a:r>
            <a:r>
              <a:rPr lang="en-US" sz="4400" dirty="0" smtClean="0">
                <a:latin typeface="Calibri"/>
                <a:cs typeface="Calibri"/>
              </a:rPr>
              <a:t>   </a:t>
            </a:r>
            <a:r>
              <a:rPr lang="en-US" sz="4400" spc="-50" dirty="0" smtClean="0">
                <a:latin typeface="Calibri"/>
                <a:cs typeface="Calibri"/>
              </a:rPr>
              <a:t>is </a:t>
            </a:r>
            <a:r>
              <a:rPr lang="en-US" sz="4400" spc="-50" dirty="0">
                <a:latin typeface="Calibri"/>
                <a:cs typeface="Calibri"/>
              </a:rPr>
              <a:t>what we as Christians deal with. </a:t>
            </a:r>
            <a:r>
              <a:rPr lang="en-US" sz="4400" spc="-5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have to press ahead in faith, trusting Him “who is invisible” (</a:t>
            </a:r>
            <a:r>
              <a:rPr lang="en-US" sz="4400" i="1" dirty="0">
                <a:latin typeface="Calibri"/>
                <a:cs typeface="Calibri"/>
              </a:rPr>
              <a:t>Heb. 11:</a:t>
            </a:r>
            <a:r>
              <a:rPr lang="en-US" sz="4400" i="1" dirty="0" smtClean="0">
                <a:latin typeface="Calibri"/>
                <a:cs typeface="Calibri"/>
              </a:rPr>
              <a:t>27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July 18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Faith Amid the Refining </a:t>
            </a:r>
            <a:r>
              <a:rPr lang="en-US" sz="3200" b="1" cap="small" spc="50" dirty="0" smtClean="0">
                <a:latin typeface="Cambria"/>
                <a:cs typeface="Cambria"/>
              </a:rPr>
              <a:t>Fire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Even amid his terrible trials, </a:t>
            </a:r>
            <a:r>
              <a:rPr lang="en-US" sz="4400" dirty="0" smtClean="0">
                <a:latin typeface="Calibri"/>
                <a:cs typeface="Calibri"/>
              </a:rPr>
              <a:t>Job trusted </a:t>
            </a:r>
            <a:r>
              <a:rPr lang="en-US" sz="4400" dirty="0">
                <a:latin typeface="Calibri"/>
                <a:cs typeface="Calibri"/>
              </a:rPr>
              <a:t>in the Lord. </a:t>
            </a:r>
            <a:r>
              <a:rPr lang="en-US" sz="4400" dirty="0" smtClean="0">
                <a:latin typeface="Calibri"/>
                <a:cs typeface="Calibri"/>
              </a:rPr>
              <a:t>Job </a:t>
            </a:r>
            <a:r>
              <a:rPr lang="en-US" sz="4400" dirty="0">
                <a:latin typeface="Calibri"/>
                <a:cs typeface="Calibri"/>
              </a:rPr>
              <a:t>was </a:t>
            </a:r>
            <a:r>
              <a:rPr lang="en-US" sz="4400" dirty="0" smtClean="0">
                <a:latin typeface="Calibri"/>
                <a:cs typeface="Calibri"/>
              </a:rPr>
              <a:t>deter-mined </a:t>
            </a:r>
            <a:r>
              <a:rPr lang="en-US" sz="4400" dirty="0">
                <a:latin typeface="Calibri"/>
                <a:cs typeface="Calibri"/>
              </a:rPr>
              <a:t>to </a:t>
            </a:r>
            <a:r>
              <a:rPr lang="en-US" sz="4400" dirty="0" smtClean="0">
                <a:latin typeface="Calibri"/>
                <a:cs typeface="Calibri"/>
              </a:rPr>
              <a:t>endure.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And </a:t>
            </a:r>
            <a:r>
              <a:rPr lang="en-US" sz="4400" dirty="0">
                <a:latin typeface="Calibri"/>
                <a:cs typeface="Calibri"/>
              </a:rPr>
              <a:t>one of the things that kept him persevering was gold—not a gold medal; rather, he was looking into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future and realized that if he held on </a:t>
            </a:r>
            <a:r>
              <a:rPr lang="en-US" sz="4400" dirty="0" smtClean="0">
                <a:latin typeface="Calibri"/>
                <a:cs typeface="Calibri"/>
              </a:rPr>
              <a:t> to </a:t>
            </a:r>
            <a:r>
              <a:rPr lang="en-US" sz="4400" dirty="0">
                <a:latin typeface="Calibri"/>
                <a:cs typeface="Calibri"/>
              </a:rPr>
              <a:t>God, he would come out the better for it—he would come out like gold.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July 18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Faith Amid the Refining </a:t>
            </a:r>
            <a:r>
              <a:rPr lang="en-US" sz="3200" b="1" cap="small" spc="50" dirty="0" smtClean="0">
                <a:latin typeface="Cambria"/>
                <a:cs typeface="Cambria"/>
              </a:rPr>
              <a:t>Fire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342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29431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It’s </a:t>
            </a:r>
            <a:r>
              <a:rPr lang="en-US" sz="4400" dirty="0">
                <a:latin typeface="Calibri"/>
                <a:cs typeface="Calibri"/>
              </a:rPr>
              <a:t>a powerful testimony to his character already that, amid all the pain and suffering, he was able to sense the reality of the </a:t>
            </a:r>
            <a:r>
              <a:rPr lang="en-US" sz="4400" dirty="0" smtClean="0">
                <a:latin typeface="Calibri"/>
                <a:cs typeface="Calibri"/>
              </a:rPr>
              <a:t>                   purifying process.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Also</a:t>
            </a:r>
            <a:r>
              <a:rPr lang="en-US" sz="4400" dirty="0">
                <a:latin typeface="Calibri"/>
                <a:cs typeface="Calibri"/>
              </a:rPr>
              <a:t>, however much he didn’t understand, he knew that these </a:t>
            </a:r>
            <a:r>
              <a:rPr lang="en-US" sz="4400" dirty="0" smtClean="0">
                <a:latin typeface="Calibri"/>
                <a:cs typeface="Calibri"/>
              </a:rPr>
              <a:t>         trials </a:t>
            </a:r>
            <a:r>
              <a:rPr lang="en-US" sz="4400" dirty="0">
                <a:latin typeface="Calibri"/>
                <a:cs typeface="Calibri"/>
              </a:rPr>
              <a:t>would refine him.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July 18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Faith Amid the Refining </a:t>
            </a:r>
            <a:r>
              <a:rPr lang="en-US" sz="3200" b="1" cap="small" spc="50" dirty="0" smtClean="0">
                <a:latin typeface="Cambria"/>
                <a:cs typeface="Cambria"/>
              </a:rPr>
              <a:t>Fire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240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91567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Do you fear the fire? Do you worry about the heat that circumstances generate? Perhaps, as with Job, the heat of God seems </a:t>
            </a:r>
            <a:r>
              <a:rPr lang="en-US" sz="4400" dirty="0" smtClean="0">
                <a:latin typeface="Calibri"/>
                <a:cs typeface="Calibri"/>
              </a:rPr>
              <a:t>unexplainable.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Hard </a:t>
            </a:r>
            <a:r>
              <a:rPr lang="en-US" sz="4400" dirty="0">
                <a:latin typeface="Calibri"/>
                <a:cs typeface="Calibri"/>
              </a:rPr>
              <a:t>as it is to understand, God can use these trials to refine you and </a:t>
            </a:r>
            <a:r>
              <a:rPr lang="en-US" sz="4400" dirty="0" smtClean="0">
                <a:latin typeface="Calibri"/>
                <a:cs typeface="Calibri"/>
              </a:rPr>
              <a:t> purify </a:t>
            </a:r>
            <a:r>
              <a:rPr lang="en-US" sz="4400" dirty="0">
                <a:latin typeface="Calibri"/>
                <a:cs typeface="Calibri"/>
              </a:rPr>
              <a:t>you and </a:t>
            </a:r>
            <a:r>
              <a:rPr lang="en-US" sz="4400" u="sng" dirty="0">
                <a:latin typeface="Calibri"/>
                <a:cs typeface="Calibri"/>
              </a:rPr>
              <a:t>bring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out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His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image</a:t>
            </a:r>
            <a:r>
              <a:rPr lang="en-US" sz="4400" dirty="0">
                <a:latin typeface="Calibri"/>
                <a:cs typeface="Calibri"/>
              </a:rPr>
              <a:t> in </a:t>
            </a:r>
            <a:r>
              <a:rPr lang="en-US" sz="4400" u="sng" dirty="0">
                <a:latin typeface="Calibri"/>
                <a:cs typeface="Calibri"/>
              </a:rPr>
              <a:t>your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character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July 18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Faith Amid the Refining </a:t>
            </a:r>
            <a:r>
              <a:rPr lang="en-US" sz="3200" b="1" cap="small" spc="50" dirty="0" smtClean="0">
                <a:latin typeface="Cambria"/>
                <a:cs typeface="Cambria"/>
              </a:rPr>
              <a:t>Fire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006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91567"/>
            <a:ext cx="9144000" cy="61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1. In the Great Controversy we </a:t>
            </a:r>
            <a:r>
              <a:rPr lang="en-US" sz="4400" dirty="0">
                <a:latin typeface="Calibri"/>
                <a:cs typeface="Calibri"/>
              </a:rPr>
              <a:t>have to press ahead in faith, trusting Him “who is </a:t>
            </a:r>
            <a:r>
              <a:rPr lang="en-US" sz="4400" dirty="0" smtClean="0">
                <a:latin typeface="Calibri"/>
                <a:cs typeface="Calibri"/>
              </a:rPr>
              <a:t>invisible.”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2. Job trusted in the </a:t>
            </a:r>
            <a:r>
              <a:rPr lang="en-US" sz="4400" dirty="0" smtClean="0">
                <a:latin typeface="Calibri"/>
                <a:cs typeface="Calibri"/>
              </a:rPr>
              <a:t>Lord determined </a:t>
            </a:r>
            <a:r>
              <a:rPr lang="en-US" sz="4400" dirty="0">
                <a:latin typeface="Calibri"/>
                <a:cs typeface="Calibri"/>
              </a:rPr>
              <a:t>to </a:t>
            </a:r>
            <a:r>
              <a:rPr lang="en-US" sz="4400" dirty="0" smtClean="0">
                <a:latin typeface="Calibri"/>
                <a:cs typeface="Calibri"/>
              </a:rPr>
              <a:t>endure </a:t>
            </a:r>
            <a:r>
              <a:rPr lang="en-US" sz="4400" dirty="0">
                <a:latin typeface="Calibri"/>
                <a:cs typeface="Calibri"/>
              </a:rPr>
              <a:t>the refining </a:t>
            </a:r>
            <a:r>
              <a:rPr lang="en-US" sz="4400" dirty="0" smtClean="0">
                <a:latin typeface="Calibri"/>
                <a:cs typeface="Calibri"/>
              </a:rPr>
              <a:t>fire.</a:t>
            </a:r>
            <a:endParaRPr lang="en-US" sz="4400" dirty="0"/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3. Hard as it is to understand, God can use </a:t>
            </a:r>
            <a:r>
              <a:rPr lang="en-US" sz="4400" dirty="0" smtClean="0">
                <a:latin typeface="Calibri"/>
                <a:cs typeface="Calibri"/>
              </a:rPr>
              <a:t>trials </a:t>
            </a:r>
            <a:r>
              <a:rPr lang="en-US" sz="4400" dirty="0">
                <a:latin typeface="Calibri"/>
                <a:cs typeface="Calibri"/>
              </a:rPr>
              <a:t>to </a:t>
            </a:r>
            <a:r>
              <a:rPr lang="en-US" sz="4400" dirty="0" smtClean="0">
                <a:latin typeface="Calibri"/>
                <a:cs typeface="Calibri"/>
              </a:rPr>
              <a:t>bring </a:t>
            </a:r>
            <a:r>
              <a:rPr lang="en-US" sz="4400" dirty="0">
                <a:latin typeface="Calibri"/>
                <a:cs typeface="Calibri"/>
              </a:rPr>
              <a:t>out His image in your character.</a:t>
            </a:r>
            <a:endParaRPr lang="en-US" sz="4400" dirty="0" smtClean="0">
              <a:latin typeface="Calibri"/>
              <a:cs typeface="Calibri"/>
            </a:endParaRP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endParaRPr lang="en-US" sz="4400" dirty="0" smtClean="0">
              <a:latin typeface="Calibri"/>
              <a:cs typeface="Calibri"/>
            </a:endParaRP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July 18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21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July 19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Jesus’ Last </a:t>
            </a:r>
            <a:r>
              <a:rPr lang="en-US" sz="3200" b="1" cap="small" spc="50" dirty="0" smtClean="0">
                <a:latin typeface="Cambria"/>
                <a:cs typeface="Cambria"/>
              </a:rPr>
              <a:t>Words </a:t>
            </a:r>
            <a:r>
              <a:rPr lang="en-US" sz="3200" cap="small" spc="50" dirty="0" smtClean="0">
                <a:latin typeface="Cambria"/>
                <a:cs typeface="Cambria"/>
              </a:rPr>
              <a:t>(Matthew 25:1-12)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63575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Jesus’ last teaching hour before Passover is spent telling His disciples parables, including the ones about </a:t>
            </a:r>
            <a:r>
              <a:rPr lang="en-US" sz="4400" dirty="0" smtClean="0">
                <a:latin typeface="Calibri"/>
                <a:cs typeface="Calibri"/>
              </a:rPr>
              <a:t>   the </a:t>
            </a:r>
            <a:r>
              <a:rPr lang="en-US" sz="4400" dirty="0">
                <a:latin typeface="Calibri"/>
                <a:cs typeface="Calibri"/>
              </a:rPr>
              <a:t>ten virgins and the sheep and </a:t>
            </a:r>
            <a:r>
              <a:rPr lang="en-US" sz="4400" dirty="0" smtClean="0">
                <a:latin typeface="Calibri"/>
                <a:cs typeface="Calibri"/>
              </a:rPr>
              <a:t>    the goats.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 smtClean="0">
                <a:latin typeface="Calibri"/>
                <a:cs typeface="Calibri"/>
              </a:rPr>
              <a:t>These </a:t>
            </a:r>
            <a:r>
              <a:rPr lang="en-US" sz="4400" dirty="0">
                <a:latin typeface="Calibri"/>
                <a:cs typeface="Calibri"/>
              </a:rPr>
              <a:t>stories are related to the way </a:t>
            </a:r>
            <a:r>
              <a:rPr lang="en-US" sz="4400" dirty="0" smtClean="0">
                <a:latin typeface="Calibri"/>
                <a:cs typeface="Calibri"/>
              </a:rPr>
              <a:t> we </a:t>
            </a:r>
            <a:r>
              <a:rPr lang="en-US" sz="4400" dirty="0">
                <a:latin typeface="Calibri"/>
                <a:cs typeface="Calibri"/>
              </a:rPr>
              <a:t>should live as we wait for Jesus </a:t>
            </a:r>
            <a:r>
              <a:rPr lang="en-US" sz="4400" dirty="0" smtClean="0">
                <a:latin typeface="Calibri"/>
                <a:cs typeface="Calibri"/>
              </a:rPr>
              <a:t>    to </a:t>
            </a:r>
            <a:r>
              <a:rPr lang="en-US" sz="4400" dirty="0">
                <a:latin typeface="Calibri"/>
                <a:cs typeface="Calibri"/>
              </a:rPr>
              <a:t>come. </a:t>
            </a:r>
          </a:p>
        </p:txBody>
      </p:sp>
    </p:spTree>
    <p:extLst>
      <p:ext uri="{BB962C8B-B14F-4D97-AF65-F5344CB8AC3E}">
        <p14:creationId xmlns:p14="http://schemas.microsoft.com/office/powerpoint/2010/main" val="299069682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328615" y="4708769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ov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/>
          <a:stretch/>
        </p:blipFill>
        <p:spPr>
          <a:xfrm>
            <a:off x="5080228" y="693688"/>
            <a:ext cx="4083789" cy="172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4797152"/>
            <a:ext cx="406794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Gavin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Anthony</a:t>
            </a:r>
          </a:p>
          <a:p>
            <a:pPr algn="ctr"/>
            <a:r>
              <a:rPr lang="en-US" sz="2200" spc="1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Principal Contributor</a:t>
            </a:r>
            <a:endParaRPr lang="en-US" sz="2200" spc="100" dirty="0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cover 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68797" cy="685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July 19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Jesus’ Last </a:t>
            </a:r>
            <a:r>
              <a:rPr lang="en-US" sz="3200" b="1" cap="small" spc="50" dirty="0" smtClean="0">
                <a:latin typeface="Cambria"/>
                <a:cs typeface="Cambria"/>
              </a:rPr>
              <a:t>Words </a:t>
            </a:r>
            <a:r>
              <a:rPr lang="en-US" sz="3200" cap="small" spc="50" dirty="0" smtClean="0">
                <a:latin typeface="Cambria"/>
                <a:cs typeface="Cambria"/>
              </a:rPr>
              <a:t>(Matthew 25:1-12)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29431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In the parable of the ten </a:t>
            </a:r>
            <a:r>
              <a:rPr lang="en-US" sz="4400" dirty="0" smtClean="0">
                <a:latin typeface="Calibri"/>
                <a:cs typeface="Calibri"/>
              </a:rPr>
              <a:t>virgins, the        oil </a:t>
            </a:r>
            <a:r>
              <a:rPr lang="en-US" sz="4400" dirty="0">
                <a:latin typeface="Calibri"/>
                <a:cs typeface="Calibri"/>
              </a:rPr>
              <a:t>is a symbol for the Holy </a:t>
            </a:r>
            <a:r>
              <a:rPr lang="en-US" sz="4400" dirty="0" smtClean="0">
                <a:latin typeface="Calibri"/>
                <a:cs typeface="Calibri"/>
              </a:rPr>
              <a:t>Spirit.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Ellen </a:t>
            </a:r>
            <a:r>
              <a:rPr lang="en-US" sz="4400" dirty="0">
                <a:latin typeface="Calibri"/>
                <a:cs typeface="Calibri"/>
              </a:rPr>
              <a:t>White </a:t>
            </a:r>
            <a:r>
              <a:rPr lang="en-US" sz="4400" dirty="0" smtClean="0">
                <a:latin typeface="Calibri"/>
                <a:cs typeface="Calibri"/>
              </a:rPr>
              <a:t>also </a:t>
            </a:r>
            <a:r>
              <a:rPr lang="en-US" sz="4400" dirty="0">
                <a:latin typeface="Calibri"/>
                <a:cs typeface="Calibri"/>
              </a:rPr>
              <a:t>says that this oil is a symbol for character and that it is something no one can acquire for us.</a:t>
            </a:r>
          </a:p>
        </p:txBody>
      </p:sp>
    </p:spTree>
    <p:extLst>
      <p:ext uri="{BB962C8B-B14F-4D97-AF65-F5344CB8AC3E}">
        <p14:creationId xmlns:p14="http://schemas.microsoft.com/office/powerpoint/2010/main" val="416629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3877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Jesus’ Last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Words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Sheep and Goats </a:t>
            </a:r>
            <a:r>
              <a:rPr lang="en-US" sz="3200" cap="small" spc="50" dirty="0" smtClean="0">
                <a:latin typeface="Cambria"/>
                <a:cs typeface="Cambria"/>
              </a:rPr>
              <a:t>(Matthew </a:t>
            </a:r>
            <a:r>
              <a:rPr lang="mr-IN" sz="3200" cap="small" spc="50" dirty="0">
                <a:latin typeface="Cambria"/>
                <a:cs typeface="Cambria"/>
              </a:rPr>
              <a:t>25:31–46</a:t>
            </a:r>
            <a:r>
              <a:rPr lang="en-US" sz="3200" cap="small" spc="50" dirty="0" smtClean="0">
                <a:latin typeface="Cambria"/>
                <a:cs typeface="Cambria"/>
              </a:rPr>
              <a:t>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Notice that the king separates the sheep and the goats based on their works, their </a:t>
            </a:r>
            <a:r>
              <a:rPr lang="en-US" sz="4400" dirty="0" smtClean="0">
                <a:latin typeface="Calibri"/>
                <a:cs typeface="Calibri"/>
              </a:rPr>
              <a:t>character.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Though </a:t>
            </a:r>
            <a:r>
              <a:rPr lang="en-US" sz="4400" spc="-100" dirty="0">
                <a:latin typeface="Calibri"/>
                <a:cs typeface="Calibri"/>
              </a:rPr>
              <a:t>Jesus is not teaching salvation by </a:t>
            </a:r>
            <a:r>
              <a:rPr lang="en-US" sz="4400" spc="-50" dirty="0">
                <a:latin typeface="Calibri"/>
                <a:cs typeface="Calibri"/>
              </a:rPr>
              <a:t>works here, we can see how important character development is in the plan of salvation and how those who are truly </a:t>
            </a:r>
            <a:r>
              <a:rPr lang="en-US" sz="4400" spc="-100" dirty="0">
                <a:latin typeface="Calibri"/>
                <a:cs typeface="Calibri"/>
              </a:rPr>
              <a:t>saved by Christ will reflect that salvation </a:t>
            </a:r>
            <a:r>
              <a:rPr lang="en-US" sz="4400" dirty="0">
                <a:latin typeface="Calibri"/>
                <a:cs typeface="Calibri"/>
              </a:rPr>
              <a:t>through their lives and characters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12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July 19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1. In </a:t>
            </a:r>
            <a:r>
              <a:rPr lang="en-US" sz="4400" dirty="0">
                <a:latin typeface="Calibri"/>
                <a:cs typeface="Calibri"/>
              </a:rPr>
              <a:t>the parable of the ten virgins </a:t>
            </a:r>
            <a:r>
              <a:rPr lang="en-US" sz="4400" dirty="0" smtClean="0">
                <a:latin typeface="Calibri"/>
                <a:cs typeface="Calibri"/>
              </a:rPr>
              <a:t> the </a:t>
            </a:r>
            <a:r>
              <a:rPr lang="en-US" sz="4400" dirty="0">
                <a:latin typeface="Calibri"/>
                <a:cs typeface="Calibri"/>
              </a:rPr>
              <a:t>oil is a symbol for the Holy </a:t>
            </a:r>
            <a:r>
              <a:rPr lang="en-US" sz="4400" dirty="0" smtClean="0">
                <a:latin typeface="Calibri"/>
                <a:cs typeface="Calibri"/>
              </a:rPr>
              <a:t>Spirit and </a:t>
            </a:r>
            <a:r>
              <a:rPr lang="en-US" sz="4400" dirty="0" err="1" smtClean="0">
                <a:latin typeface="Calibri"/>
                <a:cs typeface="Calibri"/>
              </a:rPr>
              <a:t>Christlike</a:t>
            </a:r>
            <a:r>
              <a:rPr lang="en-US" sz="4400" dirty="0" smtClean="0">
                <a:latin typeface="Calibri"/>
                <a:cs typeface="Calibri"/>
              </a:rPr>
              <a:t> character. 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2. </a:t>
            </a:r>
            <a:r>
              <a:rPr lang="en-US" sz="4400" u="sng" dirty="0" smtClean="0">
                <a:latin typeface="Calibri"/>
                <a:cs typeface="Calibri"/>
              </a:rPr>
              <a:t>Holy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Spirit</a:t>
            </a:r>
            <a:r>
              <a:rPr lang="en-US" sz="4400" dirty="0" smtClean="0">
                <a:latin typeface="Calibri"/>
                <a:cs typeface="Calibri"/>
              </a:rPr>
              <a:t>: The power for character change. </a:t>
            </a:r>
            <a:r>
              <a:rPr lang="en-US" sz="4400" u="sng" dirty="0" err="1" smtClean="0">
                <a:latin typeface="Calibri"/>
                <a:cs typeface="Calibri"/>
              </a:rPr>
              <a:t>Charater</a:t>
            </a:r>
            <a:r>
              <a:rPr lang="en-US" sz="4400" dirty="0">
                <a:latin typeface="Calibri"/>
                <a:cs typeface="Calibri"/>
              </a:rPr>
              <a:t>: no one can acquire </a:t>
            </a:r>
            <a:r>
              <a:rPr lang="en-US" sz="4400" dirty="0" smtClean="0">
                <a:latin typeface="Calibri"/>
                <a:cs typeface="Calibri"/>
              </a:rPr>
              <a:t>it for </a:t>
            </a:r>
            <a:r>
              <a:rPr lang="en-US" sz="4400" dirty="0">
                <a:latin typeface="Calibri"/>
                <a:cs typeface="Calibri"/>
              </a:rPr>
              <a:t>us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3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T</a:t>
            </a:r>
            <a:r>
              <a:rPr lang="en-US" sz="4400" dirty="0" smtClean="0">
                <a:latin typeface="Calibri"/>
                <a:cs typeface="Calibri"/>
              </a:rPr>
              <a:t>he </a:t>
            </a:r>
            <a:r>
              <a:rPr lang="en-US" sz="4400" dirty="0">
                <a:latin typeface="Calibri"/>
                <a:cs typeface="Calibri"/>
              </a:rPr>
              <a:t>king separates the sheep and the goats based on their works, their character.</a:t>
            </a:r>
          </a:p>
        </p:txBody>
      </p:sp>
    </p:spTree>
    <p:extLst>
      <p:ext uri="{BB962C8B-B14F-4D97-AF65-F5344CB8AC3E}">
        <p14:creationId xmlns:p14="http://schemas.microsoft.com/office/powerpoint/2010/main" val="482924120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July 20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“The Wise</a:t>
            </a:r>
            <a:r>
              <a:rPr lang="en-US" sz="3200" b="1" cap="small" spc="50" dirty="0" smtClean="0">
                <a:latin typeface="Cambria"/>
                <a:cs typeface="Cambria"/>
              </a:rPr>
              <a:t>” </a:t>
            </a:r>
            <a:r>
              <a:rPr lang="en-US" sz="3200" cap="small" spc="50" dirty="0" smtClean="0">
                <a:latin typeface="Cambria"/>
                <a:cs typeface="Cambria"/>
              </a:rPr>
              <a:t>(</a:t>
            </a:r>
            <a:r>
              <a:rPr lang="hu-HU" sz="3200" cap="small" spc="50" dirty="0">
                <a:latin typeface="Cambria"/>
                <a:cs typeface="Cambria"/>
              </a:rPr>
              <a:t>Daniel 12:1–10</a:t>
            </a:r>
            <a:r>
              <a:rPr lang="en-US" sz="3200" cap="small" spc="50" dirty="0" smtClean="0">
                <a:latin typeface="Cambria"/>
                <a:cs typeface="Cambria"/>
              </a:rPr>
              <a:t>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 ‘Those </a:t>
            </a:r>
            <a:r>
              <a:rPr lang="en-US" sz="4400" dirty="0">
                <a:latin typeface="Calibri"/>
                <a:cs typeface="Calibri"/>
              </a:rPr>
              <a:t>who are wise shall </a:t>
            </a:r>
            <a:r>
              <a:rPr lang="en-US" sz="4400" dirty="0" smtClean="0">
                <a:latin typeface="Calibri"/>
                <a:cs typeface="Calibri"/>
              </a:rPr>
              <a:t>shine like </a:t>
            </a:r>
            <a:r>
              <a:rPr lang="en-US" sz="4400" dirty="0">
                <a:latin typeface="Calibri"/>
                <a:cs typeface="Calibri"/>
              </a:rPr>
              <a:t>the brightness of the firmament..</a:t>
            </a:r>
            <a:r>
              <a:rPr lang="en-US" sz="4400" dirty="0" smtClean="0">
                <a:latin typeface="Calibri"/>
                <a:cs typeface="Calibri"/>
              </a:rPr>
              <a:t>.. </a:t>
            </a:r>
            <a:r>
              <a:rPr lang="en-US" sz="4400" dirty="0">
                <a:latin typeface="Calibri"/>
                <a:cs typeface="Calibri"/>
              </a:rPr>
              <a:t>Many shall be purified, made white, </a:t>
            </a:r>
            <a:r>
              <a:rPr lang="en-US" sz="4400" dirty="0" smtClean="0">
                <a:latin typeface="Calibri"/>
                <a:cs typeface="Calibri"/>
              </a:rPr>
              <a:t>   and refined....’ ” (</a:t>
            </a:r>
            <a:r>
              <a:rPr lang="en-US" sz="4400" i="1" dirty="0" smtClean="0">
                <a:latin typeface="Calibri"/>
                <a:cs typeface="Calibri"/>
              </a:rPr>
              <a:t>Dan. 12:3, 10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The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wicked</a:t>
            </a:r>
            <a:r>
              <a:rPr lang="en-US" sz="4400" spc="-300" dirty="0">
                <a:latin typeface="Calibri"/>
                <a:cs typeface="Calibri"/>
              </a:rPr>
              <a:t> “ </a:t>
            </a:r>
            <a:r>
              <a:rPr lang="en-US" sz="4400" dirty="0">
                <a:latin typeface="Calibri"/>
                <a:cs typeface="Calibri"/>
              </a:rPr>
              <a:t>‘shall do wickedly’</a:t>
            </a:r>
            <a:r>
              <a:rPr lang="en-US" sz="4400" spc="-300" dirty="0">
                <a:latin typeface="Calibri"/>
                <a:cs typeface="Calibri"/>
              </a:rPr>
              <a:t> 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v.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10</a:t>
            </a:r>
            <a:r>
              <a:rPr lang="en-US" sz="4400" dirty="0" smtClean="0">
                <a:latin typeface="Calibri"/>
                <a:cs typeface="Calibri"/>
              </a:rPr>
              <a:t>) </a:t>
            </a:r>
            <a:r>
              <a:rPr lang="en-US" sz="4400" dirty="0">
                <a:latin typeface="Calibri"/>
                <a:cs typeface="Calibri"/>
              </a:rPr>
              <a:t>in contrast to the righteous, who </a:t>
            </a:r>
            <a:r>
              <a:rPr lang="en-US" sz="4400" dirty="0" smtClean="0">
                <a:latin typeface="Calibri"/>
                <a:cs typeface="Calibri"/>
              </a:rPr>
              <a:t>in </a:t>
            </a:r>
            <a:r>
              <a:rPr lang="en-US" sz="4400" dirty="0">
                <a:latin typeface="Calibri"/>
                <a:cs typeface="Calibri"/>
              </a:rPr>
              <a:t>verse 3 shine brightly, perhaps </a:t>
            </a:r>
            <a:r>
              <a:rPr lang="en-US" sz="4400" dirty="0" smtClean="0">
                <a:latin typeface="Calibri"/>
                <a:cs typeface="Calibri"/>
              </a:rPr>
              <a:t> because </a:t>
            </a:r>
            <a:r>
              <a:rPr lang="en-US" sz="4400" dirty="0">
                <a:latin typeface="Calibri"/>
                <a:cs typeface="Calibri"/>
              </a:rPr>
              <a:t>they have been “ ‘purified, made spotless and </a:t>
            </a:r>
            <a:r>
              <a:rPr lang="en-US" sz="4400" dirty="0" smtClean="0">
                <a:latin typeface="Calibri"/>
                <a:cs typeface="Calibri"/>
              </a:rPr>
              <a:t>refined.’ ”</a:t>
            </a: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July 20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“The Wise</a:t>
            </a:r>
            <a:r>
              <a:rPr lang="en-US" sz="3200" b="1" cap="small" spc="50" dirty="0" smtClean="0">
                <a:latin typeface="Cambria"/>
                <a:cs typeface="Cambria"/>
              </a:rPr>
              <a:t>” </a:t>
            </a:r>
            <a:r>
              <a:rPr lang="en-US" sz="3200" cap="small" spc="50" dirty="0" smtClean="0">
                <a:latin typeface="Cambria"/>
                <a:cs typeface="Cambria"/>
              </a:rPr>
              <a:t>(</a:t>
            </a:r>
            <a:r>
              <a:rPr lang="hu-HU" sz="3200" cap="small" spc="50" dirty="0">
                <a:latin typeface="Cambria"/>
                <a:cs typeface="Cambria"/>
              </a:rPr>
              <a:t>Daniel 12:1–10</a:t>
            </a:r>
            <a:r>
              <a:rPr lang="en-US" sz="3200" cap="small" spc="50" dirty="0" smtClean="0">
                <a:latin typeface="Cambria"/>
                <a:cs typeface="Cambria"/>
              </a:rPr>
              <a:t>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Proverbs says that “the fear of the </a:t>
            </a:r>
            <a:r>
              <a:rPr lang="en-US" sz="4400" cap="small" spc="-100" dirty="0">
                <a:latin typeface="Calibri"/>
                <a:cs typeface="Calibri"/>
              </a:rPr>
              <a:t>Lord </a:t>
            </a:r>
            <a:r>
              <a:rPr lang="en-US" sz="4400" cap="small" spc="-10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is </a:t>
            </a:r>
            <a:r>
              <a:rPr lang="en-US" sz="4400" dirty="0">
                <a:latin typeface="Calibri"/>
                <a:cs typeface="Calibri"/>
              </a:rPr>
              <a:t>the beginning of knowledge</a:t>
            </a:r>
            <a:r>
              <a:rPr lang="en-US" sz="4400" dirty="0" smtClean="0">
                <a:latin typeface="Calibri"/>
                <a:cs typeface="Calibri"/>
              </a:rPr>
              <a:t>”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1</a:t>
            </a:r>
            <a:r>
              <a:rPr lang="en-US" sz="4400" i="1" spc="-100" dirty="0">
                <a:latin typeface="Calibri"/>
                <a:cs typeface="Calibri"/>
              </a:rPr>
              <a:t>:</a:t>
            </a:r>
            <a:r>
              <a:rPr lang="en-US" sz="4400" i="1" spc="-100" dirty="0" smtClean="0">
                <a:latin typeface="Calibri"/>
                <a:cs typeface="Calibri"/>
              </a:rPr>
              <a:t>7</a:t>
            </a:r>
            <a:r>
              <a:rPr lang="en-US" sz="4400" spc="-100" dirty="0" smtClean="0">
                <a:latin typeface="Calibri"/>
                <a:cs typeface="Calibri"/>
              </a:rPr>
              <a:t>)</a:t>
            </a:r>
            <a:r>
              <a:rPr lang="en-US" sz="4400" spc="-100" dirty="0">
                <a:latin typeface="Calibri"/>
                <a:cs typeface="Calibri"/>
              </a:rPr>
              <a:t>. </a:t>
            </a:r>
            <a:endParaRPr lang="en-US" sz="4400" spc="-1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I</a:t>
            </a:r>
            <a:r>
              <a:rPr lang="en-US" sz="4400" dirty="0" smtClean="0">
                <a:latin typeface="Calibri"/>
                <a:cs typeface="Calibri"/>
              </a:rPr>
              <a:t>n </a:t>
            </a:r>
            <a:r>
              <a:rPr lang="en-US" sz="4400" dirty="0">
                <a:latin typeface="Calibri"/>
                <a:cs typeface="Calibri"/>
              </a:rPr>
              <a:t>this context, the “wise” are wise because they have an understanding </a:t>
            </a:r>
            <a:r>
              <a:rPr lang="en-US" sz="4400" dirty="0" smtClean="0">
                <a:latin typeface="Calibri"/>
                <a:cs typeface="Calibri"/>
              </a:rPr>
              <a:t> of </a:t>
            </a:r>
            <a:r>
              <a:rPr lang="en-US" sz="4400" dirty="0">
                <a:latin typeface="Calibri"/>
                <a:cs typeface="Calibri"/>
              </a:rPr>
              <a:t>these final events, the time of trouble as it </a:t>
            </a:r>
            <a:r>
              <a:rPr lang="en-US" sz="4400" dirty="0" smtClean="0">
                <a:latin typeface="Calibri"/>
                <a:cs typeface="Calibri"/>
              </a:rPr>
              <a:t>unfolds.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They </a:t>
            </a:r>
            <a:r>
              <a:rPr lang="en-US" sz="4400" dirty="0">
                <a:latin typeface="Calibri"/>
                <a:cs typeface="Calibri"/>
              </a:rPr>
              <a:t>are not taken by surprise; </a:t>
            </a:r>
            <a:r>
              <a:rPr lang="en-US" sz="4400" dirty="0" smtClean="0">
                <a:latin typeface="Calibri"/>
                <a:cs typeface="Calibri"/>
              </a:rPr>
              <a:t>           from </a:t>
            </a:r>
            <a:r>
              <a:rPr lang="en-US" sz="4400" dirty="0">
                <a:latin typeface="Calibri"/>
                <a:cs typeface="Calibri"/>
              </a:rPr>
              <a:t>their study of the Word, </a:t>
            </a:r>
            <a:r>
              <a:rPr lang="en-US" sz="4400" dirty="0" smtClean="0">
                <a:latin typeface="Calibri"/>
                <a:cs typeface="Calibri"/>
              </a:rPr>
              <a:t>               they </a:t>
            </a:r>
            <a:r>
              <a:rPr lang="en-US" sz="4400" dirty="0">
                <a:latin typeface="Calibri"/>
                <a:cs typeface="Calibri"/>
              </a:rPr>
              <a:t>know it’s </a:t>
            </a:r>
            <a:r>
              <a:rPr lang="en-US" sz="4400" dirty="0" smtClean="0">
                <a:latin typeface="Calibri"/>
                <a:cs typeface="Calibri"/>
              </a:rPr>
              <a:t>coming.</a:t>
            </a:r>
          </a:p>
        </p:txBody>
      </p:sp>
    </p:spTree>
    <p:extLst>
      <p:ext uri="{BB962C8B-B14F-4D97-AF65-F5344CB8AC3E}">
        <p14:creationId xmlns:p14="http://schemas.microsoft.com/office/powerpoint/2010/main" val="9913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July 20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“The Wise</a:t>
            </a:r>
            <a:r>
              <a:rPr lang="en-US" sz="3200" b="1" cap="small" spc="50" dirty="0" smtClean="0">
                <a:latin typeface="Cambria"/>
                <a:cs typeface="Cambria"/>
              </a:rPr>
              <a:t>” </a:t>
            </a:r>
            <a:r>
              <a:rPr lang="en-US" sz="3200" cap="small" spc="50" dirty="0" smtClean="0">
                <a:latin typeface="Cambria"/>
                <a:cs typeface="Cambria"/>
              </a:rPr>
              <a:t>(</a:t>
            </a:r>
            <a:r>
              <a:rPr lang="hu-HU" sz="3200" cap="small" spc="50" dirty="0">
                <a:latin typeface="Cambria"/>
                <a:cs typeface="Cambria"/>
              </a:rPr>
              <a:t>Daniel 12:1–10</a:t>
            </a:r>
            <a:r>
              <a:rPr lang="en-US" sz="3200" cap="small" spc="50" dirty="0" smtClean="0">
                <a:latin typeface="Cambria"/>
                <a:cs typeface="Cambria"/>
              </a:rPr>
              <a:t>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62764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And </a:t>
            </a:r>
            <a:r>
              <a:rPr lang="en-US" sz="4400" dirty="0">
                <a:latin typeface="Calibri"/>
                <a:cs typeface="Calibri"/>
              </a:rPr>
              <a:t>most important, they know enough to allow this time of trouble </a:t>
            </a:r>
            <a:r>
              <a:rPr lang="en-US" sz="4400" dirty="0" smtClean="0">
                <a:latin typeface="Calibri"/>
                <a:cs typeface="Calibri"/>
              </a:rPr>
              <a:t>  to </a:t>
            </a:r>
            <a:r>
              <a:rPr lang="en-US" sz="4400" dirty="0">
                <a:latin typeface="Calibri"/>
                <a:cs typeface="Calibri"/>
              </a:rPr>
              <a:t>purify and refine them</a:t>
            </a:r>
            <a:r>
              <a:rPr lang="en-US" sz="4400" dirty="0" smtClean="0">
                <a:latin typeface="Calibri"/>
                <a:cs typeface="Calibri"/>
              </a:rPr>
              <a:t>;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wicked, on the other hand, </a:t>
            </a:r>
            <a:r>
              <a:rPr lang="en-US" sz="4400" dirty="0" smtClean="0">
                <a:latin typeface="Calibri"/>
                <a:cs typeface="Calibri"/>
              </a:rPr>
              <a:t>             are </a:t>
            </a:r>
            <a:r>
              <a:rPr lang="en-US" sz="4400" dirty="0">
                <a:latin typeface="Calibri"/>
                <a:cs typeface="Calibri"/>
              </a:rPr>
              <a:t>just made more obstinate in </a:t>
            </a:r>
            <a:r>
              <a:rPr lang="en-US" sz="4400" dirty="0" smtClean="0">
                <a:latin typeface="Calibri"/>
                <a:cs typeface="Calibri"/>
              </a:rPr>
              <a:t>          their </a:t>
            </a:r>
            <a:r>
              <a:rPr lang="en-US" sz="4400" dirty="0">
                <a:latin typeface="Calibri"/>
                <a:cs typeface="Calibri"/>
              </a:rPr>
              <a:t>rebellion and thus continue in their wickedness.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0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July 20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Key Points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75585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1.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importance of character for those who are alive at the second coming of Jesus. </a:t>
            </a:r>
            <a:endParaRPr lang="en-US" sz="4400" dirty="0" smtClean="0">
              <a:latin typeface="Calibri"/>
              <a:cs typeface="Calibri"/>
            </a:endParaRP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2. </a:t>
            </a:r>
            <a:r>
              <a:rPr lang="en-US" sz="4400" dirty="0" smtClean="0">
                <a:latin typeface="Calibri"/>
                <a:cs typeface="Calibri"/>
              </a:rPr>
              <a:t>They shine brightly because </a:t>
            </a:r>
            <a:r>
              <a:rPr lang="en-US" sz="4400" dirty="0">
                <a:latin typeface="Calibri"/>
                <a:cs typeface="Calibri"/>
              </a:rPr>
              <a:t>they have been “ ‘purified, made spotless and refined’ ” </a:t>
            </a:r>
            <a:r>
              <a:rPr lang="en-US" sz="4400" i="1" dirty="0">
                <a:latin typeface="Calibri"/>
                <a:cs typeface="Calibri"/>
              </a:rPr>
              <a:t>(Dan. 12:</a:t>
            </a:r>
            <a:r>
              <a:rPr lang="en-US" sz="4400" i="1" dirty="0" smtClean="0">
                <a:latin typeface="Calibri"/>
                <a:cs typeface="Calibri"/>
              </a:rPr>
              <a:t>10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3. </a:t>
            </a:r>
            <a:r>
              <a:rPr lang="en-US" sz="4400" dirty="0" smtClean="0">
                <a:latin typeface="Calibri"/>
                <a:cs typeface="Calibri"/>
              </a:rPr>
              <a:t>They are “wise” </a:t>
            </a:r>
            <a:r>
              <a:rPr lang="en-US" sz="4400" dirty="0">
                <a:latin typeface="Calibri"/>
                <a:cs typeface="Calibri"/>
              </a:rPr>
              <a:t>because they </a:t>
            </a:r>
            <a:r>
              <a:rPr lang="en-US" sz="4400" dirty="0" smtClean="0">
                <a:latin typeface="Calibri"/>
                <a:cs typeface="Calibri"/>
              </a:rPr>
              <a:t> have </a:t>
            </a:r>
            <a:r>
              <a:rPr lang="en-US" sz="4400" dirty="0">
                <a:latin typeface="Calibri"/>
                <a:cs typeface="Calibri"/>
              </a:rPr>
              <a:t>an understanding of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time </a:t>
            </a:r>
            <a:r>
              <a:rPr lang="en-US" sz="4400" dirty="0" smtClean="0">
                <a:latin typeface="Calibri"/>
                <a:cs typeface="Calibri"/>
              </a:rPr>
              <a:t>  of </a:t>
            </a:r>
            <a:r>
              <a:rPr lang="en-US" sz="4400" dirty="0">
                <a:latin typeface="Calibri"/>
                <a:cs typeface="Calibri"/>
              </a:rPr>
              <a:t>trouble </a:t>
            </a:r>
            <a:r>
              <a:rPr lang="en-US" sz="4400" dirty="0" smtClean="0">
                <a:latin typeface="Calibri"/>
                <a:cs typeface="Calibri"/>
              </a:rPr>
              <a:t>and allows its purification.</a:t>
            </a:r>
          </a:p>
        </p:txBody>
      </p:sp>
    </p:spTree>
    <p:extLst>
      <p:ext uri="{BB962C8B-B14F-4D97-AF65-F5344CB8AC3E}">
        <p14:creationId xmlns:p14="http://schemas.microsoft.com/office/powerpoint/2010/main" val="21480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5682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July 21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dirty="0">
                <a:latin typeface="Cambria"/>
                <a:cs typeface="Cambria"/>
              </a:rPr>
              <a:t>Character and </a:t>
            </a:r>
            <a:r>
              <a:rPr lang="en-US" sz="3200" b="1" cap="small" dirty="0" smtClean="0">
                <a:latin typeface="Cambria"/>
                <a:cs typeface="Cambria"/>
              </a:rPr>
              <a:t>Community </a:t>
            </a:r>
            <a:r>
              <a:rPr lang="en-US" sz="3200" cap="small" spc="50" dirty="0" smtClean="0">
                <a:latin typeface="Cambria"/>
                <a:cs typeface="Cambria"/>
              </a:rPr>
              <a:t>(</a:t>
            </a:r>
            <a:r>
              <a:rPr lang="en-US" sz="3200" cap="small" spc="-150" dirty="0" smtClean="0">
                <a:latin typeface="Cambria"/>
                <a:cs typeface="Cambria"/>
              </a:rPr>
              <a:t>Eph. </a:t>
            </a:r>
            <a:r>
              <a:rPr lang="en-US" sz="3200" cap="small" spc="-150" dirty="0">
                <a:latin typeface="Cambria"/>
                <a:cs typeface="Cambria"/>
              </a:rPr>
              <a:t>4:11–</a:t>
            </a:r>
            <a:r>
              <a:rPr lang="en-US" sz="3200" cap="small" spc="-150" dirty="0" smtClean="0">
                <a:latin typeface="Cambria"/>
                <a:cs typeface="Cambria"/>
              </a:rPr>
              <a:t>13)</a:t>
            </a:r>
            <a:endParaRPr lang="en-US" sz="3200" cap="small" spc="-1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“And He Himself gave some to be apostles</a:t>
            </a:r>
            <a:r>
              <a:rPr lang="en-US" sz="4400" dirty="0" smtClean="0">
                <a:latin typeface="Calibri"/>
                <a:cs typeface="Calibri"/>
              </a:rPr>
              <a:t>,...prophets,...evangelists,... Pastors...teachers, for </a:t>
            </a:r>
            <a:r>
              <a:rPr lang="en-US" sz="4400" dirty="0">
                <a:latin typeface="Calibri"/>
                <a:cs typeface="Calibri"/>
              </a:rPr>
              <a:t>the equipping </a:t>
            </a:r>
            <a:r>
              <a:rPr lang="en-US" sz="4400" dirty="0" smtClean="0">
                <a:latin typeface="Calibri"/>
                <a:cs typeface="Calibri"/>
              </a:rPr>
              <a:t> of </a:t>
            </a:r>
            <a:r>
              <a:rPr lang="en-US" sz="4400" dirty="0">
                <a:latin typeface="Calibri"/>
                <a:cs typeface="Calibri"/>
              </a:rPr>
              <a:t>the saints for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work of ministry</a:t>
            </a:r>
            <a:r>
              <a:rPr lang="en-US" sz="4400" dirty="0" smtClean="0">
                <a:latin typeface="Calibri"/>
                <a:cs typeface="Calibri"/>
              </a:rPr>
              <a:t>, for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dirty="0" smtClean="0">
                <a:latin typeface="Calibri"/>
                <a:cs typeface="Calibri"/>
              </a:rPr>
              <a:t>edifying </a:t>
            </a:r>
            <a:r>
              <a:rPr lang="en-US" sz="4400" dirty="0">
                <a:latin typeface="Calibri"/>
                <a:cs typeface="Calibri"/>
              </a:rPr>
              <a:t>of the body of Christ, </a:t>
            </a:r>
            <a:r>
              <a:rPr lang="en-US" sz="4400" spc="-50" dirty="0">
                <a:latin typeface="Calibri"/>
                <a:cs typeface="Calibri"/>
              </a:rPr>
              <a:t>till we all come to the unity of the faith </a:t>
            </a:r>
            <a:r>
              <a:rPr lang="en-US" sz="4400" dirty="0">
                <a:latin typeface="Calibri"/>
                <a:cs typeface="Calibri"/>
              </a:rPr>
              <a:t>and of the knowledge of the Son of </a:t>
            </a:r>
            <a:r>
              <a:rPr lang="en-US" sz="4400" spc="-50" dirty="0">
                <a:latin typeface="Calibri"/>
                <a:cs typeface="Calibri"/>
              </a:rPr>
              <a:t>God, to a perfect man, </a:t>
            </a:r>
            <a:r>
              <a:rPr lang="en-US" sz="4400" spc="-50" dirty="0">
                <a:solidFill>
                  <a:schemeClr val="tx2"/>
                </a:solidFill>
                <a:latin typeface="Calibri"/>
                <a:cs typeface="Calibri"/>
              </a:rPr>
              <a:t>to the measure of the stature of the fullness of </a:t>
            </a:r>
            <a:r>
              <a:rPr lang="en-US" sz="4400" spc="-50" dirty="0" smtClean="0">
                <a:solidFill>
                  <a:schemeClr val="tx2"/>
                </a:solidFill>
                <a:latin typeface="Calibri"/>
                <a:cs typeface="Calibri"/>
              </a:rPr>
              <a:t>Christ</a:t>
            </a:r>
            <a:r>
              <a:rPr lang="en-US" sz="4400" spc="-50" dirty="0" smtClean="0">
                <a:latin typeface="Calibri"/>
                <a:cs typeface="Calibri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4980766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5682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July 21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dirty="0">
                <a:latin typeface="Cambria"/>
                <a:cs typeface="Cambria"/>
              </a:rPr>
              <a:t>Character and </a:t>
            </a:r>
            <a:r>
              <a:rPr lang="en-US" sz="3200" b="1" cap="small" dirty="0" smtClean="0">
                <a:latin typeface="Cambria"/>
                <a:cs typeface="Cambria"/>
              </a:rPr>
              <a:t>Community </a:t>
            </a:r>
            <a:r>
              <a:rPr lang="en-US" sz="3200" cap="small" spc="50" dirty="0" smtClean="0">
                <a:latin typeface="Cambria"/>
                <a:cs typeface="Cambria"/>
              </a:rPr>
              <a:t>(</a:t>
            </a:r>
            <a:r>
              <a:rPr lang="en-US" sz="3200" cap="small" spc="-150" dirty="0" smtClean="0">
                <a:latin typeface="Cambria"/>
                <a:cs typeface="Cambria"/>
              </a:rPr>
              <a:t>Eph. </a:t>
            </a:r>
            <a:r>
              <a:rPr lang="en-US" sz="3200" cap="small" spc="-150" dirty="0">
                <a:latin typeface="Cambria"/>
                <a:cs typeface="Cambria"/>
              </a:rPr>
              <a:t>4:11–</a:t>
            </a:r>
            <a:r>
              <a:rPr lang="en-US" sz="3200" cap="small" spc="-150" dirty="0" smtClean="0">
                <a:latin typeface="Cambria"/>
                <a:cs typeface="Cambria"/>
              </a:rPr>
              <a:t>13)</a:t>
            </a:r>
            <a:endParaRPr lang="en-US" sz="3200" cap="small" spc="-1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Paul </a:t>
            </a:r>
            <a:r>
              <a:rPr lang="en-US" sz="4400" dirty="0" smtClean="0">
                <a:latin typeface="Calibri"/>
                <a:cs typeface="Calibri"/>
              </a:rPr>
              <a:t>describes </a:t>
            </a:r>
            <a:r>
              <a:rPr lang="en-US" sz="4400" dirty="0">
                <a:latin typeface="Calibri"/>
                <a:cs typeface="Calibri"/>
              </a:rPr>
              <a:t>the church as a </a:t>
            </a:r>
            <a:r>
              <a:rPr lang="en-US" sz="4400" dirty="0" smtClean="0">
                <a:latin typeface="Calibri"/>
                <a:cs typeface="Calibri"/>
              </a:rPr>
              <a:t>body.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Jesus </a:t>
            </a:r>
            <a:r>
              <a:rPr lang="en-US" sz="4400" dirty="0">
                <a:latin typeface="Calibri"/>
                <a:cs typeface="Calibri"/>
              </a:rPr>
              <a:t>is the Head, and His people </a:t>
            </a:r>
            <a:r>
              <a:rPr lang="en-US" sz="4400" dirty="0" smtClean="0">
                <a:latin typeface="Calibri"/>
                <a:cs typeface="Calibri"/>
              </a:rPr>
              <a:t> make </a:t>
            </a:r>
            <a:r>
              <a:rPr lang="en-US" sz="4400" dirty="0">
                <a:latin typeface="Calibri"/>
                <a:cs typeface="Calibri"/>
              </a:rPr>
              <a:t>up the </a:t>
            </a:r>
            <a:r>
              <a:rPr lang="en-US" sz="4400" dirty="0" smtClean="0">
                <a:latin typeface="Calibri"/>
                <a:cs typeface="Calibri"/>
              </a:rPr>
              <a:t>rest.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If </a:t>
            </a:r>
            <a:r>
              <a:rPr lang="en-US" sz="4400" dirty="0">
                <a:latin typeface="Calibri"/>
                <a:cs typeface="Calibri"/>
              </a:rPr>
              <a:t>you look at Ephesians 4:13, you </a:t>
            </a:r>
            <a:r>
              <a:rPr lang="en-US" sz="4400" dirty="0" smtClean="0">
                <a:latin typeface="Calibri"/>
                <a:cs typeface="Calibri"/>
              </a:rPr>
              <a:t>    will </a:t>
            </a:r>
            <a:r>
              <a:rPr lang="en-US" sz="4400" dirty="0">
                <a:latin typeface="Calibri"/>
                <a:cs typeface="Calibri"/>
              </a:rPr>
              <a:t>notice the ultimate purpose of living in such a community—it is to experience “the whole measure of the fullness of Christ” (NIV)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And </a:t>
            </a:r>
            <a:r>
              <a:rPr lang="en-US" sz="4400" dirty="0">
                <a:latin typeface="Calibri"/>
                <a:cs typeface="Calibri"/>
              </a:rPr>
              <a:t>for that we need each other!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39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5682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July 21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dirty="0">
                <a:latin typeface="Cambria"/>
                <a:cs typeface="Cambria"/>
              </a:rPr>
              <a:t>Character and </a:t>
            </a:r>
            <a:r>
              <a:rPr lang="en-US" sz="3200" b="1" cap="small" dirty="0" smtClean="0">
                <a:latin typeface="Cambria"/>
                <a:cs typeface="Cambria"/>
              </a:rPr>
              <a:t>Community </a:t>
            </a:r>
            <a:r>
              <a:rPr lang="en-US" sz="3200" cap="small" spc="50" dirty="0" smtClean="0">
                <a:latin typeface="Cambria"/>
                <a:cs typeface="Cambria"/>
              </a:rPr>
              <a:t>(</a:t>
            </a:r>
            <a:r>
              <a:rPr lang="en-US" sz="3200" cap="small" spc="-150" dirty="0" smtClean="0">
                <a:latin typeface="Cambria"/>
                <a:cs typeface="Cambria"/>
              </a:rPr>
              <a:t>Eph. </a:t>
            </a:r>
            <a:r>
              <a:rPr lang="en-US" sz="3200" cap="small" spc="-150" dirty="0">
                <a:latin typeface="Cambria"/>
                <a:cs typeface="Cambria"/>
              </a:rPr>
              <a:t>4:11–</a:t>
            </a:r>
            <a:r>
              <a:rPr lang="en-US" sz="3200" cap="small" spc="-150" dirty="0" smtClean="0">
                <a:latin typeface="Cambria"/>
                <a:cs typeface="Cambria"/>
              </a:rPr>
              <a:t>13)</a:t>
            </a:r>
            <a:endParaRPr lang="en-US" sz="3200" cap="small" spc="-1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>
                <a:latin typeface="Calibri"/>
                <a:cs typeface="Calibri"/>
              </a:rPr>
              <a:t>It certainly is possible to be a Christian </a:t>
            </a:r>
            <a:r>
              <a:rPr lang="en-US" sz="4400" dirty="0">
                <a:latin typeface="Calibri"/>
                <a:cs typeface="Calibri"/>
              </a:rPr>
              <a:t>all alone. Indeed, as for many people throughout the centuries who have been ridiculed or persecuted, </a:t>
            </a:r>
            <a:r>
              <a:rPr lang="en-US" sz="4400" dirty="0" smtClean="0">
                <a:latin typeface="Calibri"/>
                <a:cs typeface="Calibri"/>
              </a:rPr>
              <a:t>  standing </a:t>
            </a:r>
            <a:r>
              <a:rPr lang="en-US" sz="4400" dirty="0">
                <a:latin typeface="Calibri"/>
                <a:cs typeface="Calibri"/>
              </a:rPr>
              <a:t>alone is often </a:t>
            </a:r>
            <a:r>
              <a:rPr lang="en-US" sz="4400" dirty="0" smtClean="0">
                <a:latin typeface="Calibri"/>
                <a:cs typeface="Calibri"/>
              </a:rPr>
              <a:t>unavoidable.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is a powerful witness to the power </a:t>
            </a:r>
            <a:r>
              <a:rPr lang="en-US" sz="4400" dirty="0" smtClean="0">
                <a:latin typeface="Calibri"/>
                <a:cs typeface="Calibri"/>
              </a:rPr>
              <a:t> of </a:t>
            </a:r>
            <a:r>
              <a:rPr lang="en-US" sz="4400" dirty="0">
                <a:latin typeface="Calibri"/>
                <a:cs typeface="Calibri"/>
              </a:rPr>
              <a:t>God that men and women do not buckle under the pressures that </a:t>
            </a:r>
            <a:r>
              <a:rPr lang="en-US" sz="4400" dirty="0" smtClean="0">
                <a:latin typeface="Calibri"/>
                <a:cs typeface="Calibri"/>
              </a:rPr>
              <a:t>surround them.</a:t>
            </a:r>
          </a:p>
        </p:txBody>
      </p:sp>
    </p:spTree>
    <p:extLst>
      <p:ext uri="{BB962C8B-B14F-4D97-AF65-F5344CB8AC3E}">
        <p14:creationId xmlns:p14="http://schemas.microsoft.com/office/powerpoint/2010/main" val="6808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1515" y="6484"/>
            <a:ext cx="7392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The 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Our Goal</a:t>
            </a:r>
            <a:endParaRPr lang="en-US" sz="3200" b="1" cap="small" dirty="0">
              <a:solidFill>
                <a:srgbClr val="C0C0C0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6" y="1268760"/>
            <a:ext cx="9144000" cy="511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b="1" spc="100" dirty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libri"/>
                <a:cs typeface="Calibri"/>
              </a:rPr>
              <a:t>We will see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how </a:t>
            </a:r>
            <a:r>
              <a:rPr lang="en-US" sz="4400" dirty="0">
                <a:latin typeface="Calibri"/>
                <a:cs typeface="Calibri"/>
              </a:rPr>
              <a:t>other flesh and blood, though radiated in faith, nevertheless faced despair, betrayal, </a:t>
            </a:r>
            <a:r>
              <a:rPr lang="en-US" sz="4400" dirty="0" smtClean="0">
                <a:latin typeface="Calibri"/>
                <a:cs typeface="Calibri"/>
              </a:rPr>
              <a:t>disappointment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 loss</a:t>
            </a:r>
            <a:r>
              <a:rPr lang="en-US" sz="4400" dirty="0">
                <a:latin typeface="Calibri"/>
                <a:cs typeface="Calibri"/>
              </a:rPr>
              <a:t>, injustice, and </a:t>
            </a:r>
            <a:r>
              <a:rPr lang="en-US" sz="4400" dirty="0" smtClean="0">
                <a:latin typeface="Calibri"/>
                <a:cs typeface="Calibri"/>
              </a:rPr>
              <a:t>abuse.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As </a:t>
            </a:r>
            <a:r>
              <a:rPr lang="en-US" sz="4400" dirty="0">
                <a:latin typeface="Calibri"/>
                <a:cs typeface="Calibri"/>
              </a:rPr>
              <a:t>we look at these </a:t>
            </a:r>
            <a:r>
              <a:rPr lang="en-US" sz="4400" dirty="0" smtClean="0">
                <a:latin typeface="Calibri"/>
                <a:cs typeface="Calibri"/>
              </a:rPr>
              <a:t>people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must always see them contrasted against the background of the Cross.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9491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5682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July 21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dirty="0">
                <a:latin typeface="Cambria"/>
                <a:cs typeface="Cambria"/>
              </a:rPr>
              <a:t>Character and </a:t>
            </a:r>
            <a:r>
              <a:rPr lang="en-US" sz="3200" b="1" cap="small" dirty="0" smtClean="0">
                <a:latin typeface="Cambria"/>
                <a:cs typeface="Cambria"/>
              </a:rPr>
              <a:t>Community </a:t>
            </a:r>
            <a:r>
              <a:rPr lang="en-US" sz="3200" cap="small" spc="50" dirty="0" smtClean="0">
                <a:latin typeface="Cambria"/>
                <a:cs typeface="Cambria"/>
              </a:rPr>
              <a:t>(</a:t>
            </a:r>
            <a:r>
              <a:rPr lang="en-US" sz="3200" cap="small" spc="-150" dirty="0" smtClean="0">
                <a:latin typeface="Cambria"/>
                <a:cs typeface="Cambria"/>
              </a:rPr>
              <a:t>Eph. </a:t>
            </a:r>
            <a:r>
              <a:rPr lang="en-US" sz="3200" cap="small" spc="-150" dirty="0">
                <a:latin typeface="Cambria"/>
                <a:cs typeface="Cambria"/>
              </a:rPr>
              <a:t>4:11–</a:t>
            </a:r>
            <a:r>
              <a:rPr lang="en-US" sz="3200" cap="small" spc="-150" dirty="0" smtClean="0">
                <a:latin typeface="Cambria"/>
                <a:cs typeface="Cambria"/>
              </a:rPr>
              <a:t>13)</a:t>
            </a:r>
            <a:endParaRPr lang="en-US" sz="3200" cap="small" spc="-1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However</a:t>
            </a:r>
            <a:r>
              <a:rPr lang="en-US" sz="4400" dirty="0">
                <a:latin typeface="Calibri"/>
                <a:cs typeface="Calibri"/>
              </a:rPr>
              <a:t>, while this is true, Paul emphasizes a critical truth</a:t>
            </a:r>
            <a:r>
              <a:rPr lang="en-US" sz="4400" dirty="0" smtClean="0">
                <a:latin typeface="Calibri"/>
                <a:cs typeface="Calibri"/>
              </a:rPr>
              <a:t>: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ultimately</a:t>
            </a:r>
            <a:r>
              <a:rPr lang="en-US" sz="4400" dirty="0">
                <a:latin typeface="Calibri"/>
                <a:cs typeface="Calibri"/>
              </a:rPr>
              <a:t>, we experience and reveal the fullness of Christ when we are working together in fellowship with each other.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0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5682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July 21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dirty="0">
                <a:latin typeface="Cambria"/>
                <a:cs typeface="Cambria"/>
              </a:rPr>
              <a:t>Character and </a:t>
            </a:r>
            <a:r>
              <a:rPr lang="en-US" sz="3200" b="1" cap="small" dirty="0" smtClean="0">
                <a:latin typeface="Cambria"/>
                <a:cs typeface="Cambria"/>
              </a:rPr>
              <a:t>Community</a:t>
            </a:r>
            <a:endParaRPr lang="en-US" sz="3200" cap="small" spc="-1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In what way is the witness of a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community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that is revealing the fullness of Christ different from the witness of an </a:t>
            </a:r>
            <a:r>
              <a:rPr lang="en-US" sz="4400" u="sng" dirty="0" smtClean="0">
                <a:latin typeface="Calibri"/>
                <a:cs typeface="Calibri"/>
              </a:rPr>
              <a:t>individual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that is </a:t>
            </a:r>
            <a:r>
              <a:rPr lang="en-US" sz="4400" dirty="0" smtClean="0">
                <a:latin typeface="Calibri"/>
                <a:cs typeface="Calibri"/>
              </a:rPr>
              <a:t>revealing </a:t>
            </a:r>
            <a:r>
              <a:rPr lang="en-US" sz="4400" dirty="0">
                <a:latin typeface="Calibri"/>
                <a:cs typeface="Calibri"/>
              </a:rPr>
              <a:t>the fullness of Christ</a:t>
            </a:r>
            <a:r>
              <a:rPr lang="en-US" sz="4400" dirty="0" smtClean="0">
                <a:latin typeface="Calibri"/>
                <a:cs typeface="Calibri"/>
              </a:rPr>
              <a:t>?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“To </a:t>
            </a:r>
            <a:r>
              <a:rPr lang="en-US" sz="4400" dirty="0">
                <a:latin typeface="Calibri"/>
                <a:cs typeface="Calibri"/>
              </a:rPr>
              <a:t>the intent that now the </a:t>
            </a:r>
            <a:r>
              <a:rPr lang="en-US" sz="4400" dirty="0" smtClean="0">
                <a:latin typeface="Calibri"/>
                <a:cs typeface="Calibri"/>
              </a:rPr>
              <a:t>manifold </a:t>
            </a:r>
            <a:r>
              <a:rPr lang="en-US" sz="4400" spc="-50" dirty="0">
                <a:latin typeface="Calibri"/>
                <a:cs typeface="Calibri"/>
              </a:rPr>
              <a:t>wisdom of God might be made known </a:t>
            </a:r>
            <a:r>
              <a:rPr lang="en-US" sz="4400" spc="-50" dirty="0" smtClean="0">
                <a:latin typeface="Calibri"/>
                <a:cs typeface="Calibri"/>
              </a:rPr>
              <a:t> </a:t>
            </a:r>
            <a:r>
              <a:rPr lang="en-US" sz="4400" u="sng" spc="-50" dirty="0" smtClean="0">
                <a:latin typeface="Calibri"/>
                <a:cs typeface="Calibri"/>
              </a:rPr>
              <a:t>by</a:t>
            </a:r>
            <a:r>
              <a:rPr lang="en-US" sz="4400" spc="-50" dirty="0" smtClean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the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church</a:t>
            </a:r>
            <a:r>
              <a:rPr lang="en-US" sz="4400" spc="-50" dirty="0">
                <a:latin typeface="Calibri"/>
                <a:cs typeface="Calibri"/>
              </a:rPr>
              <a:t> to the </a:t>
            </a:r>
            <a:r>
              <a:rPr lang="en-US" sz="4400" spc="-50" dirty="0" smtClean="0">
                <a:latin typeface="Calibri"/>
                <a:cs typeface="Calibri"/>
              </a:rPr>
              <a:t>principalities </a:t>
            </a:r>
            <a:r>
              <a:rPr lang="en-US" sz="4400" spc="-50" dirty="0">
                <a:latin typeface="Calibri"/>
                <a:cs typeface="Calibri"/>
              </a:rPr>
              <a:t>and </a:t>
            </a:r>
            <a:r>
              <a:rPr lang="en-US" sz="4400" spc="-100" dirty="0">
                <a:latin typeface="Calibri"/>
                <a:cs typeface="Calibri"/>
              </a:rPr>
              <a:t>powers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heavenly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places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50" dirty="0" smtClean="0">
                <a:latin typeface="Calibri"/>
                <a:cs typeface="Calibri"/>
              </a:rPr>
              <a:t>Eph</a:t>
            </a:r>
            <a:r>
              <a:rPr lang="en-US" sz="4400" i="1" spc="-300" dirty="0">
                <a:latin typeface="Calibri"/>
                <a:cs typeface="Calibri"/>
              </a:rPr>
              <a:t>. </a:t>
            </a:r>
            <a:r>
              <a:rPr lang="en-US" sz="4400" i="1" spc="-150" dirty="0">
                <a:latin typeface="Calibri"/>
                <a:cs typeface="Calibri"/>
              </a:rPr>
              <a:t>3:</a:t>
            </a:r>
            <a:r>
              <a:rPr lang="en-US" sz="4400" i="1" spc="-150" dirty="0" smtClean="0">
                <a:latin typeface="Calibri"/>
                <a:cs typeface="Calibri"/>
              </a:rPr>
              <a:t>10</a:t>
            </a:r>
            <a:r>
              <a:rPr lang="en-US" sz="4400" spc="-100" dirty="0" smtClean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285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4" y="6484"/>
            <a:ext cx="75682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July 21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dirty="0" smtClean="0">
                <a:latin typeface="Cambria"/>
                <a:cs typeface="Cambria"/>
              </a:rPr>
              <a:t>Key Points</a:t>
            </a:r>
            <a:endParaRPr lang="en-US" sz="3200" cap="small" spc="-1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61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1.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church as a </a:t>
            </a:r>
            <a:r>
              <a:rPr lang="en-US" sz="4400" dirty="0" smtClean="0">
                <a:latin typeface="Calibri"/>
                <a:cs typeface="Calibri"/>
              </a:rPr>
              <a:t>body: </a:t>
            </a:r>
            <a:r>
              <a:rPr lang="en-US" sz="4400" dirty="0">
                <a:latin typeface="Calibri"/>
                <a:cs typeface="Calibri"/>
              </a:rPr>
              <a:t>Jesus is the </a:t>
            </a:r>
            <a:r>
              <a:rPr lang="en-US" sz="4400" spc="-100" dirty="0">
                <a:latin typeface="Calibri"/>
                <a:cs typeface="Calibri"/>
              </a:rPr>
              <a:t>Head, and His people make up the rest.  </a:t>
            </a:r>
            <a:endParaRPr lang="en-US" sz="4400" spc="-100" dirty="0" smtClean="0">
              <a:latin typeface="Calibri"/>
              <a:cs typeface="Calibri"/>
            </a:endParaRP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2. </a:t>
            </a:r>
            <a:r>
              <a:rPr lang="en-US" sz="4400" dirty="0" smtClean="0">
                <a:latin typeface="Calibri"/>
                <a:cs typeface="Calibri"/>
              </a:rPr>
              <a:t>The purpose of such a community—to </a:t>
            </a:r>
            <a:r>
              <a:rPr lang="en-US" sz="4400" dirty="0">
                <a:latin typeface="Calibri"/>
                <a:cs typeface="Calibri"/>
              </a:rPr>
              <a:t>experience “the whole measure of the fullness of </a:t>
            </a:r>
            <a:r>
              <a:rPr lang="en-US" sz="4400" dirty="0" smtClean="0">
                <a:latin typeface="Calibri"/>
                <a:cs typeface="Calibri"/>
              </a:rPr>
              <a:t>Christ.”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3. </a:t>
            </a: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experience and reveal the fullness of Christ when we are </a:t>
            </a:r>
            <a:r>
              <a:rPr lang="en-US" sz="4400" dirty="0" smtClean="0">
                <a:latin typeface="Calibri"/>
                <a:cs typeface="Calibri"/>
              </a:rPr>
              <a:t>witnessing together </a:t>
            </a:r>
            <a:r>
              <a:rPr lang="en-US" sz="4400" dirty="0">
                <a:latin typeface="Calibri"/>
                <a:cs typeface="Calibri"/>
              </a:rPr>
              <a:t>in fellowship with each other.</a:t>
            </a: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</a:pPr>
            <a:endParaRPr lang="en-US" sz="4400" spc="-5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780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July 22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Further Thought </a:t>
            </a:r>
            <a:r>
              <a:rPr lang="en-US" sz="3200" cap="small" spc="50" dirty="0" smtClean="0">
                <a:latin typeface="Cambria"/>
                <a:cs typeface="Cambria"/>
              </a:rPr>
              <a:t>(</a:t>
            </a:r>
            <a:r>
              <a:rPr lang="en-US" sz="3200" i="1" cap="small" dirty="0" smtClean="0">
                <a:latin typeface="Cambria"/>
                <a:cs typeface="Cambria"/>
              </a:rPr>
              <a:t>Education </a:t>
            </a:r>
            <a:r>
              <a:rPr lang="en-US" sz="3200" cap="small" dirty="0" smtClean="0">
                <a:latin typeface="Cambria"/>
                <a:cs typeface="Cambria"/>
              </a:rPr>
              <a:t>225</a:t>
            </a:r>
            <a:r>
              <a:rPr lang="en-US" sz="3200" cap="small" spc="50" dirty="0" smtClean="0">
                <a:latin typeface="Cambria"/>
                <a:cs typeface="Cambria"/>
              </a:rPr>
              <a:t>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90" dirty="0" smtClean="0">
                <a:latin typeface="Calibri"/>
                <a:cs typeface="Calibri"/>
              </a:rPr>
              <a:t>“Character </a:t>
            </a:r>
            <a:r>
              <a:rPr lang="en-US" sz="4400" spc="-90" dirty="0">
                <a:latin typeface="Calibri"/>
                <a:cs typeface="Calibri"/>
              </a:rPr>
              <a:t>building is the most </a:t>
            </a:r>
            <a:r>
              <a:rPr lang="en-US" sz="4400" spc="-90" dirty="0" err="1" smtClean="0">
                <a:latin typeface="Calibri"/>
                <a:cs typeface="Calibri"/>
              </a:rPr>
              <a:t>impor-tant</a:t>
            </a:r>
            <a:r>
              <a:rPr lang="en-US" sz="4400" spc="-90" dirty="0" smtClean="0">
                <a:latin typeface="Calibri"/>
                <a:cs typeface="Calibri"/>
              </a:rPr>
              <a:t> </a:t>
            </a:r>
            <a:r>
              <a:rPr lang="en-US" sz="4400" spc="-90" dirty="0">
                <a:latin typeface="Calibri"/>
                <a:cs typeface="Calibri"/>
              </a:rPr>
              <a:t>work ever entrusted to human beings; and never before was its diligent study so important as </a:t>
            </a:r>
            <a:r>
              <a:rPr lang="en-US" sz="4400" spc="-90" dirty="0" smtClean="0">
                <a:latin typeface="Calibri"/>
                <a:cs typeface="Calibri"/>
              </a:rPr>
              <a:t>now.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Never </a:t>
            </a:r>
            <a:r>
              <a:rPr lang="en-US" sz="4400" dirty="0">
                <a:latin typeface="Calibri"/>
                <a:cs typeface="Calibri"/>
              </a:rPr>
              <a:t>was any previous generation called to meet issues so </a:t>
            </a:r>
            <a:r>
              <a:rPr lang="en-US" sz="4400" dirty="0" smtClean="0">
                <a:latin typeface="Calibri"/>
                <a:cs typeface="Calibri"/>
              </a:rPr>
              <a:t>momentous</a:t>
            </a:r>
            <a:r>
              <a:rPr lang="en-US" sz="4400" dirty="0">
                <a:latin typeface="Calibri"/>
                <a:cs typeface="Calibri"/>
              </a:rPr>
              <a:t>; never before were young men and young women confronted by </a:t>
            </a:r>
            <a:r>
              <a:rPr lang="en-US" sz="4400" dirty="0" smtClean="0">
                <a:latin typeface="Calibri"/>
                <a:cs typeface="Calibri"/>
              </a:rPr>
              <a:t>perils     so </a:t>
            </a:r>
            <a:r>
              <a:rPr lang="en-US" sz="4400" dirty="0">
                <a:latin typeface="Calibri"/>
                <a:cs typeface="Calibri"/>
              </a:rPr>
              <a:t>great as confront them today.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42565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Further Thought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i="1" cap="small" spc="50" dirty="0">
                <a:latin typeface="Cambria"/>
                <a:cs typeface="Cambria"/>
              </a:rPr>
              <a:t>The Youth’s Instructor</a:t>
            </a:r>
            <a:r>
              <a:rPr lang="en-US" sz="3200" b="1" cap="small" spc="50" dirty="0">
                <a:latin typeface="Cambria"/>
                <a:cs typeface="Cambria"/>
              </a:rPr>
              <a:t>  </a:t>
            </a:r>
            <a:r>
              <a:rPr lang="en-US" sz="3200" cap="small" spc="50" dirty="0">
                <a:latin typeface="Cambria"/>
                <a:cs typeface="Cambria"/>
              </a:rPr>
              <a:t>Jan. 16, 1896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34772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“Character is not transferable. </a:t>
            </a:r>
            <a:r>
              <a:rPr lang="en-US" sz="4400" dirty="0" smtClean="0">
                <a:latin typeface="Calibri"/>
                <a:cs typeface="Calibri"/>
              </a:rPr>
              <a:t>                     It </a:t>
            </a:r>
            <a:r>
              <a:rPr lang="en-US" sz="4400" dirty="0">
                <a:latin typeface="Calibri"/>
                <a:cs typeface="Calibri"/>
              </a:rPr>
              <a:t>is </a:t>
            </a:r>
            <a:r>
              <a:rPr lang="en-US" sz="4400" dirty="0" smtClean="0">
                <a:latin typeface="Calibri"/>
                <a:cs typeface="Calibri"/>
              </a:rPr>
              <a:t>not </a:t>
            </a:r>
            <a:r>
              <a:rPr lang="en-US" sz="4400" dirty="0">
                <a:latin typeface="Calibri"/>
                <a:cs typeface="Calibri"/>
              </a:rPr>
              <a:t>to be bought or sold; </a:t>
            </a:r>
            <a:r>
              <a:rPr lang="en-US" sz="4400" dirty="0" smtClean="0">
                <a:latin typeface="Calibri"/>
                <a:cs typeface="Calibri"/>
              </a:rPr>
              <a:t>                      it </a:t>
            </a:r>
            <a:r>
              <a:rPr lang="en-US" sz="4400" dirty="0">
                <a:latin typeface="Calibri"/>
                <a:cs typeface="Calibri"/>
              </a:rPr>
              <a:t>is to be </a:t>
            </a:r>
            <a:r>
              <a:rPr lang="en-US" sz="4400" dirty="0" smtClean="0">
                <a:latin typeface="Calibri"/>
                <a:cs typeface="Calibri"/>
              </a:rPr>
              <a:t>acquired.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Lord has given to every individual an opportunity to obtain </a:t>
            </a:r>
            <a:r>
              <a:rPr lang="en-US" sz="4400" dirty="0" smtClean="0">
                <a:latin typeface="Calibri"/>
                <a:cs typeface="Calibri"/>
              </a:rPr>
              <a:t>a            </a:t>
            </a:r>
            <a:r>
              <a:rPr lang="en-US" sz="4400" dirty="0">
                <a:latin typeface="Calibri"/>
                <a:cs typeface="Calibri"/>
              </a:rPr>
              <a:t>righteous character through </a:t>
            </a:r>
            <a:r>
              <a:rPr lang="en-US" sz="4400" dirty="0" smtClean="0">
                <a:latin typeface="Calibri"/>
                <a:cs typeface="Calibri"/>
              </a:rPr>
              <a:t>                   the </a:t>
            </a:r>
            <a:r>
              <a:rPr lang="en-US" sz="4400" dirty="0">
                <a:latin typeface="Calibri"/>
                <a:cs typeface="Calibri"/>
              </a:rPr>
              <a:t>hours of probation</a:t>
            </a:r>
            <a:r>
              <a:rPr lang="en-US" sz="4400" dirty="0" smtClean="0">
                <a:latin typeface="Calibri"/>
                <a:cs typeface="Calibri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120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Further Thought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i="1" cap="small" spc="50" dirty="0">
                <a:latin typeface="Cambria"/>
                <a:cs typeface="Cambria"/>
              </a:rPr>
              <a:t>The Youth’s </a:t>
            </a:r>
            <a:r>
              <a:rPr lang="en-US" sz="3200" b="1" i="1" cap="small" spc="50" dirty="0" smtClean="0">
                <a:latin typeface="Cambria"/>
                <a:cs typeface="Cambria"/>
              </a:rPr>
              <a:t>Instructor</a:t>
            </a:r>
            <a:r>
              <a:rPr lang="en-US" sz="3200" b="1" cap="small" spc="50" dirty="0" smtClean="0">
                <a:latin typeface="Cambria"/>
                <a:cs typeface="Cambria"/>
              </a:rPr>
              <a:t>  </a:t>
            </a:r>
            <a:r>
              <a:rPr lang="en-US" sz="3200" cap="small" spc="50" dirty="0" smtClean="0">
                <a:latin typeface="Cambria"/>
                <a:cs typeface="Cambria"/>
              </a:rPr>
              <a:t>Jan. </a:t>
            </a:r>
            <a:r>
              <a:rPr lang="en-US" sz="3200" cap="small" spc="50" dirty="0">
                <a:latin typeface="Cambria"/>
                <a:cs typeface="Cambria"/>
              </a:rPr>
              <a:t>16, 1896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but </a:t>
            </a:r>
            <a:r>
              <a:rPr lang="en-US" sz="4400" dirty="0">
                <a:latin typeface="Calibri"/>
                <a:cs typeface="Calibri"/>
              </a:rPr>
              <a:t>he has not provided a way by which one human agent may impart </a:t>
            </a:r>
            <a:r>
              <a:rPr lang="en-US" sz="4400" dirty="0" smtClean="0">
                <a:latin typeface="Calibri"/>
                <a:cs typeface="Calibri"/>
              </a:rPr>
              <a:t>  to </a:t>
            </a:r>
            <a:r>
              <a:rPr lang="en-US" sz="4400" dirty="0">
                <a:latin typeface="Calibri"/>
                <a:cs typeface="Calibri"/>
              </a:rPr>
              <a:t>another the character which he has developed by going through </a:t>
            </a:r>
            <a:r>
              <a:rPr lang="en-US" sz="4400" dirty="0" smtClean="0">
                <a:latin typeface="Calibri"/>
                <a:cs typeface="Calibri"/>
              </a:rPr>
              <a:t>hard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experiences</a:t>
            </a:r>
            <a:r>
              <a:rPr lang="en-US" sz="4400" dirty="0">
                <a:latin typeface="Calibri"/>
                <a:cs typeface="Calibri"/>
              </a:rPr>
              <a:t>, by learning lessons from the great Teacher, so that he can manifest patience under trial, and exercise faith so that he can remove mountains of impossibility.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05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4742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Crucibles That Come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Outline 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7951"/>
            <a:ext cx="9144000" cy="608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760469" y="8102"/>
            <a:ext cx="73835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The 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Contents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11870"/>
            <a:ext cx="9144000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1">
                    <a:lumMod val="85000"/>
                  </a:schemeClr>
                </a:solidFill>
                <a:latin typeface="Calibri"/>
                <a:cs typeface="Calibri"/>
              </a:rPr>
              <a:t>1</a:t>
            </a:r>
            <a:r>
              <a:rPr lang="en-US" sz="3000" spc="50" dirty="0" smtClean="0">
                <a:latin typeface="Calibri"/>
                <a:cs typeface="Calibri"/>
              </a:rPr>
              <a:t> The </a:t>
            </a:r>
            <a:r>
              <a:rPr lang="en-US" sz="3000" spc="50" dirty="0">
                <a:latin typeface="Calibri"/>
                <a:cs typeface="Calibri"/>
              </a:rPr>
              <a:t>Shepherd’s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Identified in Psalm 23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2 The </a:t>
            </a:r>
            <a:r>
              <a:rPr lang="en-US" sz="3000" spc="50" dirty="0">
                <a:latin typeface="Calibri"/>
                <a:cs typeface="Calibri"/>
              </a:rPr>
              <a:t>Crucibles </a:t>
            </a:r>
            <a:r>
              <a:rPr lang="en-US" sz="3000" spc="50" dirty="0" smtClean="0">
                <a:latin typeface="Calibri"/>
                <a:cs typeface="Calibri"/>
              </a:rPr>
              <a:t>That Come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	</a:t>
            </a:r>
            <a:r>
              <a:rPr lang="en-US" sz="3000" i="1" spc="50" dirty="0" smtClean="0">
                <a:solidFill>
                  <a:srgbClr val="FFFFFF"/>
                </a:solidFill>
                <a:latin typeface="Calibri"/>
                <a:cs typeface="Calibri"/>
              </a:rPr>
              <a:t>The reasons why</a:t>
            </a:r>
            <a:r>
              <a:rPr lang="en-US" sz="3000" spc="50" dirty="0" smtClean="0">
                <a:solidFill>
                  <a:srgbClr val="FFFFFF"/>
                </a:solidFill>
                <a:latin typeface="Calibri"/>
                <a:cs typeface="Calibri"/>
              </a:rPr>
              <a:t>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3 The Birdcage	</a:t>
            </a:r>
            <a:r>
              <a:rPr lang="en-US" sz="3000" i="1" spc="50" dirty="0" smtClean="0">
                <a:latin typeface="Calibri"/>
                <a:cs typeface="Calibri"/>
              </a:rPr>
              <a:t>Israel in exodus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4 Seeing </a:t>
            </a:r>
            <a:r>
              <a:rPr lang="en-US" sz="3000" spc="50" dirty="0">
                <a:solidFill>
                  <a:schemeClr val="tx2"/>
                </a:solidFill>
                <a:latin typeface="Calibri"/>
                <a:cs typeface="Calibri"/>
              </a:rPr>
              <a:t>the Goldsmith’s 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Face	</a:t>
            </a:r>
            <a:r>
              <a:rPr lang="en-US" sz="3000" i="1" spc="50" dirty="0" err="1" smtClean="0">
                <a:solidFill>
                  <a:schemeClr val="tx2"/>
                </a:solidFill>
                <a:latin typeface="Calibri"/>
                <a:cs typeface="Calibri"/>
              </a:rPr>
              <a:t>Christlike</a:t>
            </a:r>
            <a:r>
              <a:rPr lang="en-US" sz="3000" i="1" spc="50" dirty="0" smtClean="0">
                <a:solidFill>
                  <a:schemeClr val="tx2"/>
                </a:solidFill>
                <a:latin typeface="Calibri"/>
                <a:cs typeface="Calibri"/>
              </a:rPr>
              <a:t> character    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5</a:t>
            </a:r>
            <a:r>
              <a:rPr lang="en-US" sz="3000" spc="50" dirty="0" smtClean="0">
                <a:latin typeface="Calibri"/>
                <a:cs typeface="Calibri"/>
              </a:rPr>
              <a:t> Extreme Heat 	</a:t>
            </a:r>
            <a:r>
              <a:rPr lang="en-US" sz="3000" i="1" spc="50" dirty="0" smtClean="0">
                <a:latin typeface="Calibri"/>
                <a:cs typeface="Calibri"/>
              </a:rPr>
              <a:t>God’s risk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6</a:t>
            </a:r>
            <a:r>
              <a:rPr lang="en-US" sz="3000" spc="50" dirty="0" smtClean="0">
                <a:latin typeface="Calibri"/>
                <a:cs typeface="Calibri"/>
              </a:rPr>
              <a:t> Struggling </a:t>
            </a:r>
            <a:r>
              <a:rPr lang="en-US" sz="3000" spc="50" dirty="0">
                <a:latin typeface="Calibri"/>
                <a:cs typeface="Calibri"/>
              </a:rPr>
              <a:t>With All </a:t>
            </a:r>
            <a:r>
              <a:rPr lang="en-US" sz="3000" spc="50" dirty="0" smtClean="0">
                <a:latin typeface="Calibri"/>
                <a:cs typeface="Calibri"/>
              </a:rPr>
              <a:t>Energy	</a:t>
            </a:r>
            <a:r>
              <a:rPr lang="en-US" sz="3000" i="1" spc="50" dirty="0" smtClean="0">
                <a:latin typeface="Calibri"/>
                <a:cs typeface="Calibri"/>
              </a:rPr>
              <a:t>Willpower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  <a:endParaRPr lang="en-US" sz="3000" b="1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7</a:t>
            </a:r>
            <a:r>
              <a:rPr lang="en-US" sz="3000" spc="50" dirty="0" smtClean="0">
                <a:latin typeface="Calibri"/>
                <a:cs typeface="Calibri"/>
              </a:rPr>
              <a:t> Indestructible Hope	</a:t>
            </a:r>
            <a:r>
              <a:rPr lang="en-US" sz="3000" i="1" spc="50" dirty="0" smtClean="0">
                <a:latin typeface="Calibri"/>
                <a:cs typeface="Calibri"/>
              </a:rPr>
              <a:t>Hope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</a:t>
            </a:r>
            <a:endParaRPr lang="en-US" sz="3000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8</a:t>
            </a:r>
            <a:r>
              <a:rPr lang="en-US" sz="3000" spc="50" dirty="0" smtClean="0">
                <a:latin typeface="Calibri"/>
                <a:cs typeface="Calibri"/>
              </a:rPr>
              <a:t> Seeing </a:t>
            </a:r>
            <a:r>
              <a:rPr lang="en-US" sz="3000" spc="50" dirty="0">
                <a:latin typeface="Calibri"/>
                <a:cs typeface="Calibri"/>
              </a:rPr>
              <a:t>the </a:t>
            </a:r>
            <a:r>
              <a:rPr lang="en-US" sz="3000" spc="50" dirty="0" smtClean="0">
                <a:latin typeface="Calibri"/>
                <a:cs typeface="Calibri"/>
              </a:rPr>
              <a:t>Invisible	</a:t>
            </a:r>
            <a:r>
              <a:rPr lang="en-US" sz="3000" i="1" spc="50" dirty="0" smtClean="0">
                <a:latin typeface="Calibri"/>
                <a:cs typeface="Calibri"/>
              </a:rPr>
              <a:t>Faith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9</a:t>
            </a:r>
            <a:r>
              <a:rPr lang="en-US" sz="3000" spc="50" dirty="0" smtClean="0">
                <a:latin typeface="Calibri"/>
                <a:cs typeface="Calibri"/>
              </a:rPr>
              <a:t> A </a:t>
            </a:r>
            <a:r>
              <a:rPr lang="en-US" sz="3000" spc="50" dirty="0">
                <a:latin typeface="Calibri"/>
                <a:cs typeface="Calibri"/>
              </a:rPr>
              <a:t>Life of </a:t>
            </a:r>
            <a:r>
              <a:rPr lang="en-US" sz="3000" spc="50" dirty="0" smtClean="0">
                <a:latin typeface="Calibri"/>
                <a:cs typeface="Calibri"/>
              </a:rPr>
              <a:t>Praise	</a:t>
            </a:r>
            <a:r>
              <a:rPr lang="en-US" sz="3000" i="1" spc="50" dirty="0" smtClean="0">
                <a:latin typeface="Calibri"/>
                <a:cs typeface="Calibri"/>
              </a:rPr>
              <a:t>Praise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10</a:t>
            </a:r>
            <a:r>
              <a:rPr lang="en-US" sz="3000" spc="50" dirty="0" smtClean="0">
                <a:latin typeface="Calibri"/>
                <a:cs typeface="Calibri"/>
              </a:rPr>
              <a:t> Meekness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Meekness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11</a:t>
            </a:r>
            <a:r>
              <a:rPr lang="en-US" sz="3000" spc="50" dirty="0" smtClean="0">
                <a:latin typeface="Calibri"/>
                <a:cs typeface="Calibri"/>
              </a:rPr>
              <a:t> Waiting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Patience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12 </a:t>
            </a:r>
            <a:r>
              <a:rPr lang="en-US" sz="3000" spc="50" dirty="0" smtClean="0">
                <a:latin typeface="Calibri"/>
                <a:cs typeface="Calibri"/>
              </a:rPr>
              <a:t>Dying </a:t>
            </a:r>
            <a:r>
              <a:rPr lang="en-US" sz="3000" spc="50" dirty="0">
                <a:latin typeface="Calibri"/>
                <a:cs typeface="Calibri"/>
              </a:rPr>
              <a:t>Like a </a:t>
            </a:r>
            <a:r>
              <a:rPr lang="en-US" sz="3000" spc="50" dirty="0" smtClean="0">
                <a:latin typeface="Calibri"/>
                <a:cs typeface="Calibri"/>
              </a:rPr>
              <a:t>Seed	</a:t>
            </a:r>
            <a:r>
              <a:rPr lang="en-US" sz="3000" i="1" spc="50" dirty="0" smtClean="0">
                <a:latin typeface="Calibri"/>
                <a:cs typeface="Calibri"/>
              </a:rPr>
              <a:t>Submission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13</a:t>
            </a:r>
            <a:r>
              <a:rPr lang="en-US" sz="3000" spc="50" dirty="0" smtClean="0">
                <a:latin typeface="Calibri"/>
                <a:cs typeface="Calibri"/>
              </a:rPr>
              <a:t> Christ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Christ’s suffering</a:t>
            </a:r>
            <a:endParaRPr lang="en-US" sz="3000" spc="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4583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51026" y="7233"/>
            <a:ext cx="7392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The 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Lesson 4,  July 23,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12776"/>
            <a:ext cx="9144000" cy="159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             Seeing The                                                                                                                      	     Goldsmith’s </a:t>
            </a:r>
            <a:r>
              <a:rPr lang="en-US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Face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cs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" y="3068960"/>
            <a:ext cx="9020638" cy="3816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p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46754" y="7233"/>
            <a:ext cx="73361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mr-IN" sz="3200" i="1" dirty="0">
                <a:solidFill>
                  <a:srgbClr val="FFFF00"/>
                </a:solidFill>
                <a:latin typeface="Cambria"/>
                <a:cs typeface="Cambria"/>
              </a:rPr>
              <a:t>Seeing The </a:t>
            </a:r>
            <a:r>
              <a:rPr lang="mr-IN" sz="3200" i="1" dirty="0" smtClean="0">
                <a:solidFill>
                  <a:srgbClr val="FFFF00"/>
                </a:solidFill>
                <a:latin typeface="Cambria"/>
                <a:cs typeface="Cambria"/>
              </a:rPr>
              <a:t>Goldsmith’s </a:t>
            </a:r>
            <a:r>
              <a:rPr lang="mr-IN" sz="3200" i="1" dirty="0">
                <a:solidFill>
                  <a:srgbClr val="FFFF00"/>
                </a:solidFill>
                <a:latin typeface="Cambria"/>
                <a:cs typeface="Cambria"/>
              </a:rPr>
              <a:t>Face</a:t>
            </a:r>
          </a:p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en-US" sz="3200" b="1" cap="small" spc="50" dirty="0" smtClean="0">
                <a:latin typeface="Cambria"/>
                <a:cs typeface="Cambria"/>
              </a:rPr>
              <a:t>Key </a:t>
            </a:r>
            <a:r>
              <a:rPr lang="en-US" sz="3200" b="1" cap="small" spc="50" dirty="0">
                <a:latin typeface="Cambria"/>
                <a:cs typeface="Cambria"/>
              </a:rPr>
              <a:t>Text 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493818"/>
            <a:ext cx="9144000" cy="37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cs-CZ" dirty="0">
                <a:latin typeface="Cambria"/>
                <a:ea typeface="Helvetica CY" charset="0"/>
                <a:cs typeface="Cambria"/>
              </a:rPr>
              <a:t>2 </a:t>
            </a:r>
            <a:r>
              <a:rPr lang="cs-CZ" dirty="0" err="1">
                <a:latin typeface="Cambria"/>
                <a:ea typeface="Helvetica CY" charset="0"/>
                <a:cs typeface="Cambria"/>
              </a:rPr>
              <a:t>Corinthians</a:t>
            </a:r>
            <a:r>
              <a:rPr lang="cs-CZ" dirty="0">
                <a:latin typeface="Cambria"/>
                <a:ea typeface="Helvetica CY" charset="0"/>
                <a:cs typeface="Cambria"/>
              </a:rPr>
              <a:t> 3:</a:t>
            </a:r>
            <a:r>
              <a:rPr lang="cs-CZ" dirty="0" smtClean="0">
                <a:latin typeface="Cambria"/>
                <a:ea typeface="Helvetica CY" charset="0"/>
                <a:cs typeface="Cambria"/>
              </a:rPr>
              <a:t>18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“But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we all, with unveiled face, beholding as in a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mirror the glory      the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Lord, are being transformed into the same image from glory to glory, just as by the Spirit of the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Lord.”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329431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50" dirty="0">
                <a:latin typeface="Calibri"/>
                <a:cs typeface="Calibri"/>
              </a:rPr>
              <a:t>God is seeking to purify us, to </a:t>
            </a:r>
            <a:r>
              <a:rPr lang="en-US" sz="4400" spc="50" dirty="0" smtClean="0">
                <a:latin typeface="Calibri"/>
                <a:cs typeface="Calibri"/>
              </a:rPr>
              <a:t>     refine </a:t>
            </a:r>
            <a:r>
              <a:rPr lang="en-US" sz="4400" spc="50" dirty="0">
                <a:latin typeface="Calibri"/>
                <a:cs typeface="Calibri"/>
              </a:rPr>
              <a:t>us like gold, to transform </a:t>
            </a:r>
            <a:r>
              <a:rPr lang="en-US" sz="4400" spc="50" dirty="0" smtClean="0">
                <a:latin typeface="Calibri"/>
                <a:cs typeface="Calibri"/>
              </a:rPr>
              <a:t>        us </a:t>
            </a:r>
            <a:r>
              <a:rPr lang="en-US" sz="4400" spc="50" dirty="0">
                <a:latin typeface="Calibri"/>
                <a:cs typeface="Calibri"/>
              </a:rPr>
              <a:t>into His </a:t>
            </a:r>
            <a:r>
              <a:rPr lang="en-US" sz="4400" spc="50" dirty="0" smtClean="0">
                <a:latin typeface="Calibri"/>
                <a:cs typeface="Calibri"/>
              </a:rPr>
              <a:t>image.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50" dirty="0" smtClean="0">
                <a:latin typeface="Calibri"/>
                <a:cs typeface="Calibri"/>
              </a:rPr>
              <a:t>That’s </a:t>
            </a:r>
            <a:r>
              <a:rPr lang="en-US" sz="4400" spc="50" dirty="0">
                <a:latin typeface="Calibri"/>
                <a:cs typeface="Calibri"/>
              </a:rPr>
              <a:t>an astonishing goal, and it seems even more astonishing that </a:t>
            </a:r>
            <a:r>
              <a:rPr lang="en-US" sz="4400" spc="50" dirty="0" smtClean="0">
                <a:latin typeface="Calibri"/>
                <a:cs typeface="Calibri"/>
              </a:rPr>
              <a:t>      a </a:t>
            </a:r>
            <a:r>
              <a:rPr lang="en-US" sz="4400" spc="50" dirty="0" err="1">
                <a:latin typeface="Calibri"/>
                <a:cs typeface="Calibri"/>
              </a:rPr>
              <a:t>Christlike</a:t>
            </a:r>
            <a:r>
              <a:rPr lang="en-US" sz="4400" spc="50" dirty="0">
                <a:latin typeface="Calibri"/>
                <a:cs typeface="Calibri"/>
              </a:rPr>
              <a:t> character is developed </a:t>
            </a:r>
            <a:r>
              <a:rPr lang="en-US" sz="4400" spc="50" dirty="0" smtClean="0">
                <a:latin typeface="Calibri"/>
                <a:cs typeface="Calibri"/>
              </a:rPr>
              <a:t>     in </a:t>
            </a:r>
            <a:r>
              <a:rPr lang="en-US" sz="4400" spc="50" dirty="0">
                <a:latin typeface="Calibri"/>
                <a:cs typeface="Calibri"/>
              </a:rPr>
              <a:t>us only as we pass through </a:t>
            </a:r>
            <a:r>
              <a:rPr lang="en-US" sz="4400" spc="50" dirty="0" smtClean="0">
                <a:latin typeface="Calibri"/>
                <a:cs typeface="Calibri"/>
              </a:rPr>
              <a:t>       life’s </a:t>
            </a:r>
            <a:r>
              <a:rPr lang="en-US" sz="4400" spc="50" dirty="0">
                <a:latin typeface="Calibri"/>
                <a:cs typeface="Calibri"/>
              </a:rPr>
              <a:t>crucibles.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mr-IN" sz="3200" i="1" dirty="0">
                <a:solidFill>
                  <a:srgbClr val="FFFF00"/>
                </a:solidFill>
                <a:latin typeface="Cambria"/>
                <a:cs typeface="Cambria"/>
              </a:rPr>
              <a:t>Seeing The Goldsmith’s </a:t>
            </a:r>
            <a:r>
              <a:rPr lang="mr-IN" sz="3200" i="1" dirty="0" smtClean="0">
                <a:solidFill>
                  <a:srgbClr val="FFFF00"/>
                </a:solidFill>
                <a:latin typeface="Cambria"/>
                <a:cs typeface="Cambria"/>
              </a:rPr>
              <a:t>Face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July 16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July 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“In His Image”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19559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“For whom He foreknew, He also predestined to be conformed to the image of His Son, that He might be </a:t>
            </a:r>
            <a:r>
              <a:rPr lang="en-US" sz="4400" dirty="0" smtClean="0">
                <a:latin typeface="Calibri"/>
                <a:cs typeface="Calibri"/>
              </a:rPr>
              <a:t>  the </a:t>
            </a:r>
            <a:r>
              <a:rPr lang="en-US" sz="4400" dirty="0">
                <a:latin typeface="Calibri"/>
                <a:cs typeface="Calibri"/>
              </a:rPr>
              <a:t>firstborn among many brethren” (</a:t>
            </a:r>
            <a:r>
              <a:rPr lang="en-US" sz="4400" i="1" dirty="0">
                <a:latin typeface="Calibri"/>
                <a:cs typeface="Calibri"/>
              </a:rPr>
              <a:t>Rom. 8:29, NKJV</a:t>
            </a:r>
            <a:r>
              <a:rPr lang="en-US" sz="4400" dirty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4400" dirty="0">
                <a:latin typeface="Calibri"/>
                <a:cs typeface="Calibri"/>
              </a:rPr>
              <a:t>In the beginning, God made us in His image (</a:t>
            </a:r>
            <a:r>
              <a:rPr lang="en-US" sz="4400" i="1" dirty="0">
                <a:latin typeface="Calibri"/>
                <a:cs typeface="Calibri"/>
              </a:rPr>
              <a:t>Gen. 1:27</a:t>
            </a:r>
            <a:r>
              <a:rPr lang="en-US" sz="4400" dirty="0">
                <a:latin typeface="Calibri"/>
                <a:cs typeface="Calibri"/>
              </a:rPr>
              <a:t>), but that image has been corrupted by sin.</a:t>
            </a: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July 17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“In His Image”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It’s obvious: we </a:t>
            </a:r>
            <a:r>
              <a:rPr lang="en-US" sz="4400" u="sng" dirty="0">
                <a:latin typeface="Calibri"/>
                <a:cs typeface="Calibri"/>
              </a:rPr>
              <a:t>all</a:t>
            </a:r>
            <a:r>
              <a:rPr lang="en-US" sz="4400" dirty="0">
                <a:latin typeface="Calibri"/>
                <a:cs typeface="Calibri"/>
              </a:rPr>
              <a:t> have been </a:t>
            </a:r>
            <a:r>
              <a:rPr lang="en-US" sz="4400" u="sng" dirty="0">
                <a:latin typeface="Calibri"/>
                <a:cs typeface="Calibri"/>
              </a:rPr>
              <a:t>corrupted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sin</a:t>
            </a:r>
            <a:r>
              <a:rPr lang="en-US" sz="4400" dirty="0">
                <a:latin typeface="Calibri"/>
                <a:cs typeface="Calibri"/>
              </a:rPr>
              <a:t> (</a:t>
            </a:r>
            <a:r>
              <a:rPr lang="en-US" sz="4400" i="1" dirty="0">
                <a:latin typeface="Calibri"/>
                <a:cs typeface="Calibri"/>
              </a:rPr>
              <a:t>Rom. 3:10–19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Yet</a:t>
            </a:r>
            <a:r>
              <a:rPr lang="en-US" sz="4400" dirty="0">
                <a:latin typeface="Calibri"/>
                <a:cs typeface="Calibri"/>
              </a:rPr>
              <a:t>, God’s desire is to restore us to what we should have been originally. This is where our verse today fits </a:t>
            </a:r>
            <a:r>
              <a:rPr lang="en-US" sz="4400" dirty="0" smtClean="0">
                <a:latin typeface="Calibri"/>
                <a:cs typeface="Calibri"/>
              </a:rPr>
              <a:t>in.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reveals God’s plan that those who submit their lives to the Holy Spirit </a:t>
            </a:r>
            <a:r>
              <a:rPr lang="en-US" sz="4400" dirty="0" smtClean="0">
                <a:latin typeface="Calibri"/>
                <a:cs typeface="Calibri"/>
              </a:rPr>
              <a:t> may </a:t>
            </a:r>
            <a:r>
              <a:rPr lang="en-US" sz="4400" dirty="0">
                <a:latin typeface="Calibri"/>
                <a:cs typeface="Calibri"/>
              </a:rPr>
              <a:t>be “conformed to the image of </a:t>
            </a:r>
            <a:r>
              <a:rPr lang="en-US" sz="4400" dirty="0" smtClean="0">
                <a:latin typeface="Calibri"/>
                <a:cs typeface="Calibri"/>
              </a:rPr>
              <a:t> his </a:t>
            </a:r>
            <a:r>
              <a:rPr lang="en-US" sz="4400" dirty="0">
                <a:latin typeface="Calibri"/>
                <a:cs typeface="Calibri"/>
              </a:rPr>
              <a:t>Son” (</a:t>
            </a:r>
            <a:r>
              <a:rPr lang="en-US" sz="4400" i="1" dirty="0">
                <a:latin typeface="Calibri"/>
                <a:cs typeface="Calibri"/>
              </a:rPr>
              <a:t>Rom. 8:29, NIV</a:t>
            </a:r>
            <a:r>
              <a:rPr lang="en-US" sz="4400" dirty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990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•22.3Q Crucible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8255</TotalTime>
  <Words>4516</Words>
  <Application>Microsoft Macintosh PowerPoint</Application>
  <PresentationFormat>On-screen Show (4:3)</PresentationFormat>
  <Paragraphs>237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•22.3Q Crucible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343</cp:revision>
  <dcterms:created xsi:type="dcterms:W3CDTF">2021-07-03T11:23:54Z</dcterms:created>
  <dcterms:modified xsi:type="dcterms:W3CDTF">2022-07-18T15:00:44Z</dcterms:modified>
</cp:coreProperties>
</file>