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357" r:id="rId3"/>
    <p:sldId id="487" r:id="rId4"/>
    <p:sldId id="424" r:id="rId5"/>
    <p:sldId id="381" r:id="rId6"/>
    <p:sldId id="265" r:id="rId7"/>
    <p:sldId id="268" r:id="rId8"/>
    <p:sldId id="458" r:id="rId9"/>
    <p:sldId id="438" r:id="rId10"/>
    <p:sldId id="472" r:id="rId11"/>
    <p:sldId id="473" r:id="rId12"/>
    <p:sldId id="474" r:id="rId13"/>
    <p:sldId id="484" r:id="rId14"/>
    <p:sldId id="486" r:id="rId15"/>
    <p:sldId id="440" r:id="rId16"/>
    <p:sldId id="475" r:id="rId17"/>
    <p:sldId id="476" r:id="rId18"/>
    <p:sldId id="488" r:id="rId19"/>
    <p:sldId id="442" r:id="rId20"/>
    <p:sldId id="477" r:id="rId21"/>
    <p:sldId id="478" r:id="rId22"/>
    <p:sldId id="489" r:id="rId23"/>
    <p:sldId id="446" r:id="rId24"/>
    <p:sldId id="479" r:id="rId25"/>
    <p:sldId id="480" r:id="rId26"/>
    <p:sldId id="481" r:id="rId27"/>
    <p:sldId id="490" r:id="rId28"/>
    <p:sldId id="450" r:id="rId29"/>
    <p:sldId id="482" r:id="rId30"/>
    <p:sldId id="483" r:id="rId31"/>
    <p:sldId id="491" r:id="rId32"/>
    <p:sldId id="459" r:id="rId33"/>
    <p:sldId id="471" r:id="rId34"/>
    <p:sldId id="437" r:id="rId35"/>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0000"/>
    <a:srgbClr val="000000"/>
    <a:srgbClr val="D9D9D9"/>
    <a:srgbClr val="FF00FF"/>
    <a:srgbClr val="FF6FCF"/>
    <a:srgbClr val="00FFFF"/>
    <a:srgbClr val="CCCCCC"/>
    <a:srgbClr val="CEC94C"/>
    <a:srgbClr val="66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09" autoAdjust="0"/>
    <p:restoredTop sz="66284" autoAdjust="0"/>
  </p:normalViewPr>
  <p:slideViewPr>
    <p:cSldViewPr>
      <p:cViewPr varScale="1">
        <p:scale>
          <a:sx n="52" d="100"/>
          <a:sy n="52" d="100"/>
        </p:scale>
        <p:origin x="-1544" y="-104"/>
      </p:cViewPr>
      <p:guideLst>
        <p:guide orient="horz" pos="2160"/>
        <p:guide pos="2880"/>
      </p:guideLst>
    </p:cSldViewPr>
  </p:slideViewPr>
  <p:outlineViewPr>
    <p:cViewPr>
      <p:scale>
        <a:sx n="33" d="100"/>
        <a:sy n="33" d="100"/>
      </p:scale>
      <p:origin x="0" y="0"/>
    </p:cViewPr>
  </p:outlineViewPr>
  <p:notesTextViewPr>
    <p:cViewPr>
      <p:scale>
        <a:sx n="135" d="100"/>
        <a:sy n="13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4AB31219-3696-164D-A0A2-74CDA31DA3DB}" type="slidenum">
              <a:rPr lang="en-US"/>
              <a:pPr/>
              <a:t>‹#›</a:t>
            </a:fld>
            <a:endParaRPr lang="en-US"/>
          </a:p>
        </p:txBody>
      </p:sp>
    </p:spTree>
    <p:extLst>
      <p:ext uri="{BB962C8B-B14F-4D97-AF65-F5344CB8AC3E}">
        <p14:creationId xmlns:p14="http://schemas.microsoft.com/office/powerpoint/2010/main" val="329936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F71D74AE-2463-B04D-94DC-C89D8D8A1004}"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malalaman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katotohanan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katotohanan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magpapalaya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a:t>
            </a:r>
            <a:r>
              <a:rPr lang="en-US" dirty="0" smtClean="0">
                <a:latin typeface="Arial" charset="0"/>
                <a:ea typeface="ＭＳ Ｐゴシック" charset="0"/>
                <a:cs typeface="ＭＳ Ｐゴシック" charset="0"/>
              </a:rPr>
              <a:t>” (Juan 8:32 FSV).</a:t>
            </a:r>
          </a:p>
          <a:p>
            <a:pPr eaLnBrk="1" hangingPunct="1"/>
            <a:endParaRPr lang="en-US" dirty="0" smtClean="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algn="l" eaLnBrk="1" hangingPunct="1">
              <a:lnSpc>
                <a:spcPct val="90000"/>
              </a:lnSpc>
              <a:spcBef>
                <a:spcPts val="0"/>
              </a:spcBef>
            </a:pPr>
            <a:r>
              <a:rPr lang="en-US" b="0" dirty="0" smtClean="0">
                <a:latin typeface="Arial" charset="0"/>
                <a:ea typeface="ＭＳ Ｐゴシック" charset="0"/>
                <a:cs typeface="ＭＳ Ｐゴシック" charset="0"/>
              </a:rPr>
              <a:t>“</a:t>
            </a:r>
            <a:r>
              <a:rPr lang="en-US" b="0" dirty="0" err="1" smtClean="0">
                <a:latin typeface="Arial" charset="0"/>
                <a:ea typeface="ＭＳ Ｐゴシック" charset="0"/>
                <a:cs typeface="ＭＳ Ｐゴシック" charset="0"/>
              </a:rPr>
              <a:t>Iniukol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Diyos</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huli</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pinakamahirap</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pagsubok</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para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kay</a:t>
            </a:r>
            <a:r>
              <a:rPr lang="en-US" b="0" dirty="0" smtClean="0">
                <a:latin typeface="Arial" charset="0"/>
                <a:ea typeface="ＭＳ Ｐゴシック" charset="0"/>
                <a:cs typeface="ＭＳ Ｐゴシック" charset="0"/>
              </a:rPr>
              <a:t> Abraham </a:t>
            </a:r>
            <a:r>
              <a:rPr lang="en-US" b="0" dirty="0" err="1" smtClean="0">
                <a:latin typeface="Arial" charset="0"/>
                <a:ea typeface="ＭＳ Ｐゴシック" charset="0"/>
                <a:cs typeface="ＭＳ Ｐゴシック" charset="0"/>
              </a:rPr>
              <a:t>hanggang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pasanin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taon</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mabigat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umasam</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para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kapahingahan</a:t>
            </a:r>
            <a:r>
              <a:rPr lang="en-US" b="0" baseline="0" dirty="0" smtClean="0">
                <a:latin typeface="Arial" charset="0"/>
                <a:ea typeface="ＭＳ Ｐゴシック" charset="0"/>
                <a:cs typeface="ＭＳ Ｐゴシック" charset="0"/>
              </a:rPr>
              <a:t>.</a:t>
            </a:r>
            <a:r>
              <a:rPr lang="en-US" b="0" dirty="0" smtClean="0">
                <a:latin typeface="Arial" charset="0"/>
                <a:ea typeface="ＭＳ Ｐゴシック" charset="0"/>
                <a:cs typeface="ＭＳ Ｐゴシック" charset="0"/>
              </a:rPr>
              <a:t>”—</a:t>
            </a:r>
            <a:r>
              <a:rPr lang="en-US" sz="1200" i="1" cap="small" dirty="0" smtClean="0">
                <a:latin typeface="Arial"/>
                <a:cs typeface="Arial"/>
              </a:rPr>
              <a:t>Patriarchs and</a:t>
            </a:r>
          </a:p>
          <a:p>
            <a:pPr algn="l" eaLnBrk="1" hangingPunct="1">
              <a:lnSpc>
                <a:spcPct val="90000"/>
              </a:lnSpc>
              <a:spcBef>
                <a:spcPts val="0"/>
              </a:spcBef>
            </a:pPr>
            <a:r>
              <a:rPr lang="en-US" sz="1200" i="1" cap="small" spc="-100" dirty="0" smtClean="0">
                <a:latin typeface="Arial"/>
                <a:cs typeface="Arial"/>
              </a:rPr>
              <a:t>Prophets</a:t>
            </a:r>
            <a:r>
              <a:rPr lang="en-US" sz="1200" spc="-100" dirty="0" smtClean="0">
                <a:latin typeface="Arial"/>
                <a:cs typeface="Arial"/>
              </a:rPr>
              <a:t> 147.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matinding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paghihirap</a:t>
            </a:r>
            <a:r>
              <a:rPr lang="en-US" baseline="0" dirty="0" smtClean="0">
                <a:latin typeface="Arial" charset="0"/>
                <a:ea typeface="ＭＳ Ｐゴシック" charset="0"/>
                <a:cs typeface="ＭＳ Ｐゴシック" charset="0"/>
              </a:rPr>
              <a:t>...ay </a:t>
            </a:r>
            <a:r>
              <a:rPr lang="en-US" baseline="0" dirty="0" err="1" smtClean="0">
                <a:latin typeface="Arial" charset="0"/>
                <a:ea typeface="ＭＳ Ｐゴシック" charset="0"/>
                <a:cs typeface="ＭＳ Ｐゴシック" charset="0"/>
              </a:rPr>
              <a:t>pinahintulutan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maunawaan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karanasan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tungkol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kadakilaan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sakripisyong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ginawa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walang-hanggang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katubusan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a:t>
            </a:r>
            <a:r>
              <a:rPr lang="en-US" baseline="0" dirty="0" smtClean="0">
                <a:latin typeface="Arial" charset="0"/>
                <a:ea typeface="ＭＳ Ｐゴシック" charset="0"/>
                <a:cs typeface="ＭＳ Ｐゴシック" charset="0"/>
              </a:rPr>
              <a:t>.”—</a:t>
            </a:r>
            <a:r>
              <a:rPr lang="en-US" i="1" cap="small" baseline="0" dirty="0" smtClean="0">
                <a:latin typeface="Arial" charset="0"/>
                <a:ea typeface="ＭＳ Ｐゴシック" charset="0"/>
                <a:cs typeface="ＭＳ Ｐゴシック" charset="0"/>
              </a:rPr>
              <a:t>Ibid. 154.</a:t>
            </a:r>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err="1" smtClean="0">
                <a:latin typeface="Arial" charset="0"/>
                <a:ea typeface="ＭＳ Ｐゴシック" charset="0"/>
                <a:cs typeface="ＭＳ Ｐゴシック" charset="0"/>
              </a:rPr>
              <a:t>Ito’y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lamang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pagsubok</a:t>
            </a:r>
            <a:r>
              <a:rPr lang="en-US" b="0" baseline="0" dirty="0" smtClean="0">
                <a:latin typeface="Arial" charset="0"/>
                <a:ea typeface="ＭＳ Ｐゴシック" charset="0"/>
                <a:cs typeface="ＭＳ Ｐゴシック" charset="0"/>
              </a:rPr>
              <a:t>—</a:t>
            </a:r>
            <a:r>
              <a:rPr lang="en-US" b="0" baseline="0" dirty="0" err="1" smtClean="0">
                <a:latin typeface="Arial" charset="0"/>
                <a:ea typeface="ＭＳ Ｐゴシック" charset="0"/>
                <a:cs typeface="ＭＳ Ｐゴシック" charset="0"/>
              </a:rPr>
              <a:t>hinding-hindi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nilayon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para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Abaraham</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patayin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anak</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Maaaring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hilingan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gawin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hinding-hindi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nilayon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tapusin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Maaaring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papuntahin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saan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hinding-hindi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nilayon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marating</a:t>
            </a:r>
            <a:r>
              <a:rPr lang="en-US"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mahalaga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hindi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kinakailangang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dulo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kundi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ating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matututunan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samantalang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tayo’y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nahuhubog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muli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pamamagitan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paraan</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Nagalak</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inyong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amang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a:t>
            </a:r>
            <a:r>
              <a:rPr lang="en-US" b="0" dirty="0" smtClean="0">
                <a:latin typeface="Arial" charset="0"/>
                <a:ea typeface="ＭＳ Ｐゴシック" charset="0"/>
                <a:cs typeface="ＭＳ Ｐゴシック" charset="0"/>
              </a:rPr>
              <a:t> Abraham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makita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niya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aking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araw</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Nakita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niya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ito</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siya’y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nagalak</a:t>
            </a:r>
            <a:r>
              <a:rPr lang="en-US" b="0" dirty="0" smtClean="0">
                <a:latin typeface="Arial" charset="0"/>
                <a:ea typeface="ＭＳ Ｐゴシック" charset="0"/>
                <a:cs typeface="ＭＳ Ｐゴシック" charset="0"/>
              </a:rPr>
              <a:t>’ ” (</a:t>
            </a:r>
            <a:r>
              <a:rPr lang="en-US" b="0" i="1" dirty="0" smtClean="0">
                <a:latin typeface="Arial" charset="0"/>
                <a:ea typeface="ＭＳ Ｐゴシック" charset="0"/>
                <a:cs typeface="ＭＳ Ｐゴシック" charset="0"/>
              </a:rPr>
              <a:t>Juan 8:56</a:t>
            </a:r>
            <a:r>
              <a:rPr lang="en-US" b="0" i="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Sana ay </a:t>
            </a:r>
            <a:r>
              <a:rPr lang="en-US" baseline="0" dirty="0" err="1" smtClean="0">
                <a:latin typeface="Arial" charset="0"/>
                <a:ea typeface="ＭＳ Ｐゴシック" charset="0"/>
                <a:cs typeface="ＭＳ Ｐゴシック" charset="0"/>
              </a:rPr>
              <a:t>napalagpas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Abraham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isipang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tinatanggihan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utos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nagmumula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Satanas</a:t>
            </a:r>
            <a:r>
              <a:rPr lang="en-US"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susi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pananatili</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pagkatuto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a:t>
            </a:r>
            <a:r>
              <a:rPr lang="en-US" i="0" baseline="0" dirty="0" smtClean="0">
                <a:latin typeface="Arial" charset="0"/>
                <a:ea typeface="ＭＳ Ｐゴシック" charset="0"/>
                <a:cs typeface="ＭＳ Ｐゴシック" charset="0"/>
              </a:rPr>
              <a:t> Abraham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buong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proseso</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pagkakilala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tinig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Susing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Paksa</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1. </a:t>
            </a:r>
            <a:r>
              <a:rPr lang="en-US" b="0" baseline="0" dirty="0" err="1" smtClean="0">
                <a:latin typeface="Arial" charset="0"/>
                <a:ea typeface="ＭＳ Ｐゴシック" charset="0"/>
                <a:cs typeface="ＭＳ Ｐゴシック" charset="0"/>
              </a:rPr>
              <a:t>I</a:t>
            </a:r>
            <a:r>
              <a:rPr lang="en-US" baseline="0" dirty="0" err="1" smtClean="0">
                <a:latin typeface="Arial" charset="0"/>
                <a:ea typeface="ＭＳ Ｐゴシック" charset="0"/>
                <a:cs typeface="ＭＳ Ｐゴシック" charset="0"/>
              </a:rPr>
              <a:t>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kasuklam-suklam</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isipan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banal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hihingin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ialay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handog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susunugin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anak</a:t>
            </a:r>
            <a:r>
              <a:rPr lang="en-US" baseline="0" dirty="0" smtClean="0">
                <a:latin typeface="Arial" charset="0"/>
                <a:ea typeface="ＭＳ Ｐゴシック" charset="0"/>
                <a:cs typeface="ＭＳ Ｐゴシック" charset="0"/>
              </a:rPr>
              <a:t>. ¶ 2. </a:t>
            </a:r>
            <a:r>
              <a:rPr lang="en-US" baseline="0" dirty="0" err="1" smtClean="0">
                <a:latin typeface="Arial" charset="0"/>
                <a:ea typeface="ＭＳ Ｐゴシック" charset="0"/>
                <a:cs typeface="ＭＳ Ｐゴシック" charset="0"/>
              </a:rPr>
              <a:t>Pinahintulutan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matinding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paghihirap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maunawaan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karanasan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kadakilaan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sakripisyong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ginawa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katubusan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a:t>
            </a:r>
            <a:r>
              <a:rPr lang="en-US"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3. </a:t>
            </a:r>
            <a:r>
              <a:rPr lang="en-US" baseline="0" dirty="0" err="1" smtClean="0">
                <a:latin typeface="Arial" charset="0"/>
                <a:ea typeface="ＭＳ Ｐゴシック" charset="0"/>
                <a:cs typeface="ＭＳ Ｐゴシック" charset="0"/>
              </a:rPr>
              <a:t>Maaaring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hilingan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gawin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hinding-hindi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nilayon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tapusin</a:t>
            </a:r>
            <a:r>
              <a:rPr lang="en-US"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14</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latin typeface="Arial" charset="0"/>
                <a:ea typeface="ＭＳ Ｐゴシック" charset="0"/>
                <a:cs typeface="ＭＳ Ｐゴシック" charset="0"/>
              </a:rPr>
              <a:t>4.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mahalaga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hindi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dulo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kundi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ating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matututonan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samantalang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tayo’y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nahuhubog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muli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pamamagitan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paraan</a:t>
            </a:r>
            <a:r>
              <a:rPr lang="en-US" i="0" baseline="0" dirty="0" smtClean="0">
                <a:latin typeface="Arial" charset="0"/>
                <a:ea typeface="ＭＳ Ｐゴシック" charset="0"/>
                <a:cs typeface="ＭＳ Ｐゴシック" charset="0"/>
              </a:rPr>
              <a:t>. ¶ 5.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susi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pananatili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a:t>
            </a:r>
            <a:r>
              <a:rPr lang="en-US" i="0" baseline="0" dirty="0" smtClean="0">
                <a:latin typeface="Arial" charset="0"/>
                <a:ea typeface="ＭＳ Ｐゴシック" charset="0"/>
                <a:cs typeface="ＭＳ Ｐゴシック" charset="0"/>
              </a:rPr>
              <a:t> Abraham ay </a:t>
            </a:r>
            <a:r>
              <a:rPr lang="en-US" i="0" baseline="0" dirty="0" err="1" smtClean="0">
                <a:latin typeface="Arial" charset="0"/>
                <a:ea typeface="ＭＳ Ｐゴシック" charset="0"/>
                <a:cs typeface="ＭＳ Ｐゴシック" charset="0"/>
              </a:rPr>
              <a:t>pagkakilala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tinig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a:t>
            </a:r>
            <a:endParaRPr lang="en-US"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15</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Lunes</a:t>
            </a:r>
            <a:r>
              <a:rPr lang="en-US" b="1" dirty="0" smtClean="0">
                <a:latin typeface="Arial" charset="0"/>
                <a:ea typeface="ＭＳ Ｐゴシック" charset="0"/>
                <a:cs typeface="ＭＳ Ｐゴシック" charset="0"/>
              </a:rPr>
              <a:t>, Julio 25.</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Suwail</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na</a:t>
            </a:r>
            <a:r>
              <a:rPr lang="en-US" b="1" baseline="0" dirty="0" smtClean="0">
                <a:latin typeface="Arial" charset="0"/>
                <a:ea typeface="ＭＳ Ｐゴシック" charset="0"/>
                <a:cs typeface="ＭＳ Ｐゴシック" charset="0"/>
              </a:rPr>
              <a:t> Israel: </a:t>
            </a:r>
            <a:r>
              <a:rPr lang="en-US" b="1" baseline="0" dirty="0" err="1" smtClean="0">
                <a:latin typeface="Arial" charset="0"/>
                <a:ea typeface="ＭＳ Ｐゴシック" charset="0"/>
                <a:cs typeface="ＭＳ Ｐゴシック" charset="0"/>
              </a:rPr>
              <a:t>Oseas</a:t>
            </a:r>
            <a:r>
              <a:rPr lang="en-US" b="1" baseline="0" dirty="0" smtClean="0">
                <a:latin typeface="Arial" charset="0"/>
                <a:ea typeface="ＭＳ Ｐゴシック" charset="0"/>
                <a:cs typeface="ＭＳ Ｐゴシック" charset="0"/>
              </a:rPr>
              <a:t> 2:1-12.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misis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Oseas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a:t>
            </a:r>
            <a:r>
              <a:rPr lang="en-US" dirty="0" smtClean="0">
                <a:latin typeface="Arial" charset="0"/>
                <a:ea typeface="ＭＳ Ｐゴシック" charset="0"/>
                <a:cs typeface="ＭＳ Ｐゴシック" charset="0"/>
              </a:rPr>
              <a:t> Gomer, ay </a:t>
            </a:r>
            <a:r>
              <a:rPr lang="en-US" dirty="0" err="1" smtClean="0">
                <a:latin typeface="Arial" charset="0"/>
                <a:ea typeface="ＭＳ Ｐゴシック" charset="0"/>
                <a:cs typeface="ＭＳ Ｐゴシック" charset="0"/>
              </a:rPr>
              <a:t>lumayas</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nagkaanak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ibang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lalaki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Bagaman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siya’y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taksil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sex, </a:t>
            </a:r>
            <a:r>
              <a:rPr lang="en-US" baseline="0" dirty="0" err="1" smtClean="0">
                <a:latin typeface="Arial" charset="0"/>
                <a:ea typeface="ＭＳ Ｐゴシック" charset="0"/>
                <a:cs typeface="ＭＳ Ｐゴシック" charset="0"/>
              </a:rPr>
              <a:t>tinawag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Oseas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kunin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misis</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lubos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ipakitang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pag-ibig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kuwentong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nilayon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talinghaga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tungkol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Israel. ¶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Israelita</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ginagawang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espirituwal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patutot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subalit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mahal</a:t>
            </a:r>
            <a:r>
              <a:rPr lang="en-US" baseline="0" dirty="0" smtClean="0">
                <a:latin typeface="Arial" charset="0"/>
                <a:ea typeface="ＭＳ Ｐゴシック" charset="0"/>
                <a:cs typeface="ＭＳ Ｐゴシック" charset="0"/>
              </a:rPr>
              <a:t> pa </a:t>
            </a:r>
            <a:r>
              <a:rPr lang="en-US" baseline="0" dirty="0" err="1" smtClean="0">
                <a:latin typeface="Arial" charset="0"/>
                <a:ea typeface="ＭＳ Ｐゴシック" charset="0"/>
                <a:cs typeface="ＭＳ Ｐゴシック" charset="0"/>
              </a:rPr>
              <a:t>rin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nais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ipakita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pag-ibig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kanila</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16</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Nararanasan</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Paraan</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Diyos</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Hosea 2:1-12. </a:t>
            </a:r>
            <a:r>
              <a:rPr lang="en-US" b="0"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1) </a:t>
            </a:r>
            <a:r>
              <a:rPr lang="en-US" baseline="0" dirty="0" err="1" smtClean="0">
                <a:latin typeface="Arial" charset="0"/>
                <a:ea typeface="ＭＳ Ｐゴシック" charset="0"/>
                <a:cs typeface="ＭＳ Ｐゴシック" charset="0"/>
              </a:rPr>
              <a:t>Ipinagsasapalaran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pagkilala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gumagawa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kaligtasan</a:t>
            </a:r>
            <a:r>
              <a:rPr lang="en-US" baseline="0" dirty="0" smtClean="0">
                <a:latin typeface="Arial" charset="0"/>
                <a:ea typeface="ＭＳ Ｐゴシック" charset="0"/>
                <a:cs typeface="ＭＳ Ｐゴシック" charset="0"/>
              </a:rPr>
              <a:t>. ¶  </a:t>
            </a:r>
            <a:r>
              <a:rPr lang="en-US" baseline="0" dirty="0" smtClean="0">
                <a:latin typeface="Arial" charset="0"/>
                <a:ea typeface="ＭＳ Ｐゴシック" charset="0"/>
                <a:cs typeface="ＭＳ Ｐゴシック" charset="0"/>
              </a:rPr>
              <a:t>a.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daan</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naharangan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matatalim</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tinik</a:t>
            </a:r>
            <a:r>
              <a:rPr lang="en-US" baseline="0" dirty="0" smtClean="0">
                <a:latin typeface="Arial" charset="0"/>
                <a:ea typeface="ＭＳ Ｐゴシック" charset="0"/>
                <a:cs typeface="ＭＳ Ｐゴシック" charset="0"/>
              </a:rPr>
              <a:t>. b. </a:t>
            </a:r>
            <a:r>
              <a:rPr lang="en-US" baseline="0" dirty="0" err="1" smtClean="0">
                <a:latin typeface="Arial" charset="0"/>
                <a:ea typeface="ＭＳ Ｐゴシック" charset="0"/>
                <a:cs typeface="ＭＳ Ｐゴシック" charset="0"/>
              </a:rPr>
              <a:t>Napalibutan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pader</a:t>
            </a:r>
            <a:r>
              <a:rPr lang="en-US" baseline="0" dirty="0" smtClean="0">
                <a:latin typeface="Arial" charset="0"/>
                <a:ea typeface="ＭＳ Ｐゴシック" charset="0"/>
                <a:cs typeface="ＭＳ Ｐゴシック" charset="0"/>
              </a:rPr>
              <a:t>. Hindi </a:t>
            </a:r>
            <a:r>
              <a:rPr lang="en-US" baseline="0" dirty="0" err="1" smtClean="0">
                <a:latin typeface="Arial" charset="0"/>
                <a:ea typeface="ＭＳ Ｐゴシック" charset="0"/>
                <a:cs typeface="ＭＳ Ｐゴシック" charset="0"/>
              </a:rPr>
              <a:t>natin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alam</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patutunguhan</a:t>
            </a:r>
            <a:r>
              <a:rPr lang="en-US" baseline="0" dirty="0" smtClean="0">
                <a:latin typeface="Arial" charset="0"/>
                <a:ea typeface="ＭＳ Ｐゴシック" charset="0"/>
                <a:cs typeface="ＭＳ Ｐゴシック" charset="0"/>
              </a:rPr>
              <a:t>. c. </a:t>
            </a:r>
            <a:r>
              <a:rPr lang="en-US" baseline="0" dirty="0" err="1" smtClean="0">
                <a:latin typeface="Arial" charset="0"/>
                <a:ea typeface="ＭＳ Ｐゴシック" charset="0"/>
                <a:cs typeface="ＭＳ Ｐゴシック" charset="0"/>
              </a:rPr>
              <a:t>Nawala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mahahalagang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pangangailangan</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D. </a:t>
            </a:r>
            <a:r>
              <a:rPr lang="en-US" baseline="0" dirty="0" err="1" smtClean="0">
                <a:latin typeface="Arial" charset="0"/>
                <a:ea typeface="ＭＳ Ｐゴシック" charset="0"/>
                <a:cs typeface="ＭＳ Ｐゴシック" charset="0"/>
              </a:rPr>
              <a:t>Napahiya</a:t>
            </a:r>
            <a:r>
              <a:rPr lang="en-US" baseline="0" dirty="0" smtClean="0">
                <a:latin typeface="Arial" charset="0"/>
                <a:ea typeface="ＭＳ Ｐゴシック" charset="0"/>
                <a:cs typeface="ＭＳ Ｐゴシック" charset="0"/>
              </a:rPr>
              <a:t>. ¶ </a:t>
            </a:r>
            <a:r>
              <a:rPr lang="en-US" i="1" baseline="0" dirty="0" smtClean="0">
                <a:latin typeface="Arial" charset="0"/>
                <a:ea typeface="ＭＳ Ｐゴシック" charset="0"/>
                <a:cs typeface="ＭＳ Ｐゴシック" charset="0"/>
              </a:rPr>
              <a:t>“Ito </a:t>
            </a:r>
            <a:r>
              <a:rPr lang="en-US" i="1" baseline="0" dirty="0" err="1" smtClean="0">
                <a:latin typeface="Arial" charset="0"/>
                <a:ea typeface="ＭＳ Ｐゴシック" charset="0"/>
                <a:cs typeface="ＭＳ Ｐゴシック" charset="0"/>
              </a:rPr>
              <a:t>ba</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ang</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Diyos</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Nasa</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kalagitnaan</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ba</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siya</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ng</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lahat</a:t>
            </a:r>
            <a:r>
              <a:rPr lang="en-US" i="1" baseline="0" dirty="0" smtClean="0">
                <a:latin typeface="Arial" charset="0"/>
                <a:ea typeface="ＭＳ Ｐゴシック" charset="0"/>
                <a:cs typeface="ＭＳ Ｐゴシック" charset="0"/>
              </a:rPr>
              <a:t>?</a:t>
            </a:r>
            <a:endParaRPr lang="en-US" i="1"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(2)</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Ipinagsasapalaran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pagkaunawa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gumagawa</a:t>
            </a:r>
            <a:r>
              <a:rPr lang="en-US" baseline="0" dirty="0" smtClean="0">
                <a:latin typeface="Arial" charset="0"/>
                <a:ea typeface="ＭＳ Ｐゴシック" charset="0"/>
                <a:cs typeface="ＭＳ Ｐゴシック" charset="0"/>
              </a:rPr>
              <a:t>.</a:t>
            </a:r>
            <a:r>
              <a:rPr lang="en-US" i="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 </a:t>
            </a:r>
            <a:r>
              <a:rPr lang="en-US" baseline="0" dirty="0" err="1" smtClean="0">
                <a:latin typeface="Arial" charset="0"/>
                <a:ea typeface="ＭＳ Ｐゴシック" charset="0"/>
                <a:cs typeface="ＭＳ Ｐゴシック" charset="0"/>
              </a:rPr>
              <a:t>Ayaw</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ginagawa</a:t>
            </a:r>
            <a:r>
              <a:rPr lang="en-US" baseline="0" dirty="0" smtClean="0">
                <a:latin typeface="Arial" charset="0"/>
                <a:ea typeface="ＭＳ Ｐゴシック" charset="0"/>
                <a:cs typeface="ＭＳ Ｐゴシック" charset="0"/>
              </a:rPr>
              <a:t>. b. </a:t>
            </a:r>
            <a:r>
              <a:rPr lang="en-US" baseline="0" dirty="0" err="1" smtClean="0">
                <a:latin typeface="Arial" charset="0"/>
                <a:ea typeface="ＭＳ Ｐゴシック" charset="0"/>
                <a:cs typeface="ＭＳ Ｐゴシック" charset="0"/>
              </a:rPr>
              <a:t>Sinisisi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malupit</a:t>
            </a:r>
            <a:r>
              <a:rPr lang="en-US" baseline="0" dirty="0" smtClean="0">
                <a:latin typeface="Arial" charset="0"/>
                <a:ea typeface="ＭＳ Ｐゴシック" charset="0"/>
                <a:cs typeface="ＭＳ Ｐゴシック" charset="0"/>
              </a:rPr>
              <a:t>. c. </a:t>
            </a:r>
            <a:r>
              <a:rPr lang="en-US" baseline="0" dirty="0" err="1" smtClean="0">
                <a:latin typeface="Arial" charset="0"/>
                <a:ea typeface="ＭＳ Ｐゴシック" charset="0"/>
                <a:cs typeface="ＭＳ Ｐゴシック" charset="0"/>
              </a:rPr>
              <a:t>Sinisisi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pamamagitna</a:t>
            </a:r>
            <a:r>
              <a:rPr lang="en-US" baseline="0" dirty="0" smtClean="0">
                <a:latin typeface="Arial" charset="0"/>
                <a:ea typeface="ＭＳ Ｐゴシック" charset="0"/>
                <a:cs typeface="ＭＳ Ｐゴシック" charset="0"/>
              </a:rPr>
              <a:t>. d. </a:t>
            </a:r>
            <a:r>
              <a:rPr lang="en-US" baseline="0" dirty="0" err="1" smtClean="0">
                <a:latin typeface="Arial" charset="0"/>
                <a:ea typeface="ＭＳ Ｐゴシック" charset="0"/>
                <a:cs typeface="ＭＳ Ｐゴシック" charset="0"/>
              </a:rPr>
              <a:t>Sinisisi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pagkalinga</a:t>
            </a:r>
            <a:r>
              <a:rPr lang="en-US" baseline="0" dirty="0" smtClean="0">
                <a:latin typeface="Arial" charset="0"/>
                <a:ea typeface="ＭＳ Ｐゴシック" charset="0"/>
                <a:cs typeface="ＭＳ Ｐゴシック" charset="0"/>
              </a:rPr>
              <a:t>. ¶ </a:t>
            </a:r>
            <a:r>
              <a:rPr lang="en-US" i="1" baseline="0" dirty="0" err="1" smtClean="0">
                <a:latin typeface="Arial" charset="0"/>
                <a:ea typeface="ＭＳ Ｐゴシック" charset="0"/>
                <a:cs typeface="ＭＳ Ｐゴシック" charset="0"/>
              </a:rPr>
              <a:t>Subalit</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ang</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Diyos</a:t>
            </a:r>
            <a:r>
              <a:rPr lang="en-US" i="1" baseline="0" dirty="0" smtClean="0">
                <a:latin typeface="Arial" charset="0"/>
                <a:ea typeface="ＭＳ Ｐゴシック" charset="0"/>
                <a:cs typeface="ＭＳ Ｐゴシック" charset="0"/>
              </a:rPr>
              <a:t> ay </a:t>
            </a:r>
            <a:r>
              <a:rPr lang="en-US" i="1" baseline="0" dirty="0" err="1" smtClean="0">
                <a:latin typeface="Arial" charset="0"/>
                <a:ea typeface="ＭＳ Ｐゴシック" charset="0"/>
                <a:cs typeface="ＭＳ Ｐゴシック" charset="0"/>
              </a:rPr>
              <a:t>laging</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gumagawa</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upang</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muling</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baguhin</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tayo</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sa</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pamamagitan</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ng</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Kanyang</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tipan</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ng</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pag-ibig</a:t>
            </a:r>
            <a:r>
              <a:rPr lang="en-US" i="1" baseline="0" dirty="0" smtClean="0">
                <a:latin typeface="Arial" charset="0"/>
                <a:ea typeface="ＭＳ Ｐゴシック" charset="0"/>
                <a:cs typeface="ＭＳ Ｐゴシック" charset="0"/>
              </a:rPr>
              <a:t>.</a:t>
            </a:r>
            <a:endParaRPr lang="en-US" i="1"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Susing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Paksa</a:t>
            </a:r>
            <a:r>
              <a:rPr lang="en-US" b="1"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1)</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kuwento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Hoseas</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nilayon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talinghaga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tungkol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Israel. ¶ (2)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Israelita</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espirituwal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patutot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subalit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mahal</a:t>
            </a:r>
            <a:r>
              <a:rPr lang="en-US" baseline="0" dirty="0" smtClean="0">
                <a:latin typeface="Arial" charset="0"/>
                <a:ea typeface="ＭＳ Ｐゴシック" charset="0"/>
                <a:cs typeface="ＭＳ Ｐゴシック" charset="0"/>
              </a:rPr>
              <a:t> pa </a:t>
            </a:r>
            <a:r>
              <a:rPr lang="en-US" baseline="0" dirty="0" err="1" smtClean="0">
                <a:latin typeface="Arial" charset="0"/>
                <a:ea typeface="ＭＳ Ｐゴシック" charset="0"/>
                <a:cs typeface="ＭＳ Ｐゴシック" charset="0"/>
              </a:rPr>
              <a:t>rin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a:t>
            </a:r>
            <a:endParaRPr lang="en-US"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 (3) </a:t>
            </a:r>
            <a:r>
              <a:rPr lang="en-US" baseline="0" dirty="0" err="1" smtClean="0">
                <a:latin typeface="Arial" charset="0"/>
                <a:ea typeface="ＭＳ Ｐゴシック" charset="0"/>
                <a:cs typeface="ＭＳ Ｐゴシック" charset="0"/>
              </a:rPr>
              <a:t>Nararanasan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 Hindi </a:t>
            </a:r>
            <a:r>
              <a:rPr lang="en-US" baseline="0" dirty="0" err="1" smtClean="0">
                <a:latin typeface="Arial" charset="0"/>
                <a:ea typeface="ＭＳ Ｐゴシック" charset="0"/>
                <a:cs typeface="ＭＳ Ｐゴシック" charset="0"/>
              </a:rPr>
              <a:t>pagkilala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gumagawa</a:t>
            </a:r>
            <a:r>
              <a:rPr lang="en-US" baseline="0" dirty="0" smtClean="0">
                <a:latin typeface="Arial" charset="0"/>
                <a:ea typeface="ＭＳ Ｐゴシック" charset="0"/>
                <a:cs typeface="ＭＳ Ｐゴシック" charset="0"/>
              </a:rPr>
              <a:t>. b. Hindi </a:t>
            </a:r>
            <a:r>
              <a:rPr lang="en-US" baseline="0" dirty="0" err="1" smtClean="0">
                <a:latin typeface="Arial" charset="0"/>
                <a:ea typeface="ＭＳ Ｐゴシック" charset="0"/>
                <a:cs typeface="ＭＳ Ｐゴシック" charset="0"/>
              </a:rPr>
              <a:t>pagkaunawa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gumagawa</a:t>
            </a:r>
            <a:r>
              <a:rPr lang="en-US" baseline="0" dirty="0" smtClean="0">
                <a:latin typeface="Arial" charset="0"/>
                <a:ea typeface="ＭＳ Ｐゴシック" charset="0"/>
                <a:cs typeface="ＭＳ Ｐゴシック" charset="0"/>
              </a:rPr>
              <a:t>.</a:t>
            </a:r>
            <a:endParaRPr lang="en-US" i="1"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err="1" smtClean="0">
                <a:solidFill>
                  <a:prstClr val="black"/>
                </a:solidFill>
                <a:latin typeface="HelveticaNeue"/>
              </a:rPr>
              <a:t>Martes</a:t>
            </a:r>
            <a:r>
              <a:rPr lang="en-US" sz="1200" b="1" dirty="0" smtClean="0">
                <a:solidFill>
                  <a:prstClr val="black"/>
                </a:solidFill>
                <a:latin typeface="HelveticaNeue"/>
              </a:rPr>
              <a:t>, </a:t>
            </a:r>
            <a:r>
              <a:rPr lang="en-US" sz="1200" b="1" dirty="0" err="1" smtClean="0">
                <a:solidFill>
                  <a:prstClr val="black"/>
                </a:solidFill>
                <a:latin typeface="HelveticaNeue"/>
              </a:rPr>
              <a:t>Hulyo</a:t>
            </a:r>
            <a:r>
              <a:rPr lang="en-US" sz="1200" b="1" dirty="0" smtClean="0">
                <a:solidFill>
                  <a:prstClr val="black"/>
                </a:solidFill>
                <a:latin typeface="HelveticaNeue"/>
              </a:rPr>
              <a:t> 26. </a:t>
            </a:r>
            <a:r>
              <a:rPr lang="en-US" sz="1200" b="1" dirty="0" err="1" smtClean="0">
                <a:solidFill>
                  <a:prstClr val="black"/>
                </a:solidFill>
                <a:latin typeface="HelveticaNeue"/>
              </a:rPr>
              <a:t>Naliligtasan</a:t>
            </a:r>
            <a:r>
              <a:rPr lang="en-US" sz="1200" b="1" dirty="0" smtClean="0">
                <a:solidFill>
                  <a:prstClr val="black"/>
                </a:solidFill>
                <a:latin typeface="HelveticaNeue"/>
              </a:rPr>
              <a:t> </a:t>
            </a:r>
            <a:r>
              <a:rPr lang="en-US" sz="1200" b="1" dirty="0" err="1" smtClean="0">
                <a:solidFill>
                  <a:prstClr val="black"/>
                </a:solidFill>
                <a:latin typeface="HelveticaNeue"/>
              </a:rPr>
              <a:t>sa</a:t>
            </a:r>
            <a:r>
              <a:rPr lang="en-US" sz="1200" b="1" dirty="0" smtClean="0">
                <a:solidFill>
                  <a:prstClr val="black"/>
                </a:solidFill>
                <a:latin typeface="HelveticaNeue"/>
              </a:rPr>
              <a:t> </a:t>
            </a:r>
            <a:r>
              <a:rPr lang="en-US" sz="1200" b="1" dirty="0" err="1" smtClean="0">
                <a:solidFill>
                  <a:prstClr val="black"/>
                </a:solidFill>
                <a:latin typeface="HelveticaNeue"/>
              </a:rPr>
              <a:t>Pamamagitan</a:t>
            </a:r>
            <a:r>
              <a:rPr lang="en-US" sz="1200" b="1" dirty="0" smtClean="0">
                <a:solidFill>
                  <a:prstClr val="black"/>
                </a:solidFill>
                <a:latin typeface="HelveticaNeue"/>
              </a:rPr>
              <a:t> </a:t>
            </a:r>
            <a:r>
              <a:rPr lang="en-US" sz="1200" b="1" dirty="0" err="1" smtClean="0">
                <a:solidFill>
                  <a:prstClr val="black"/>
                </a:solidFill>
                <a:latin typeface="HelveticaNeue"/>
              </a:rPr>
              <a:t>ng</a:t>
            </a:r>
            <a:r>
              <a:rPr lang="en-US" sz="1200" b="1" dirty="0" smtClean="0">
                <a:solidFill>
                  <a:prstClr val="black"/>
                </a:solidFill>
                <a:latin typeface="HelveticaNeue"/>
              </a:rPr>
              <a:t> </a:t>
            </a:r>
            <a:r>
              <a:rPr lang="en-US" sz="1200" b="1" dirty="0" err="1" smtClean="0">
                <a:solidFill>
                  <a:prstClr val="black"/>
                </a:solidFill>
                <a:latin typeface="HelveticaNeue"/>
              </a:rPr>
              <a:t>Pagsamba</a:t>
            </a:r>
            <a:r>
              <a:rPr lang="en-US" sz="1200" b="1" dirty="0" smtClean="0">
                <a:solidFill>
                  <a:prstClr val="black"/>
                </a:solidFill>
                <a:latin typeface="HelveticaNeue"/>
              </a:rPr>
              <a:t> </a:t>
            </a:r>
            <a:r>
              <a:rPr lang="en-US" sz="1200" b="0" dirty="0" smtClean="0">
                <a:solidFill>
                  <a:prstClr val="black"/>
                </a:solidFill>
                <a:latin typeface="HelveticaNeue"/>
              </a:rPr>
              <a:t>Job 1:6–2:10. </a:t>
            </a:r>
            <a:r>
              <a:rPr lang="en-US" sz="1200" dirty="0" smtClean="0">
                <a:solidFill>
                  <a:prstClr val="black"/>
                </a:solidFill>
                <a:latin typeface="HelveticaNeue"/>
              </a:rPr>
              <a:t>“</a:t>
            </a:r>
            <a:r>
              <a:rPr lang="en-US" sz="1200" dirty="0" err="1" smtClean="0">
                <a:solidFill>
                  <a:prstClr val="black"/>
                </a:solidFill>
                <a:latin typeface="HelveticaNeue"/>
              </a:rPr>
              <a:t>Napansin</a:t>
            </a:r>
            <a:r>
              <a:rPr lang="en-US" sz="1200" dirty="0" smtClean="0">
                <a:solidFill>
                  <a:prstClr val="black"/>
                </a:solidFill>
                <a:latin typeface="HelveticaNeue"/>
              </a:rPr>
              <a:t> </a:t>
            </a:r>
            <a:r>
              <a:rPr lang="en-US" sz="1200" dirty="0" err="1" smtClean="0">
                <a:solidFill>
                  <a:prstClr val="black"/>
                </a:solidFill>
                <a:latin typeface="HelveticaNeue"/>
              </a:rPr>
              <a:t>mo</a:t>
            </a:r>
            <a:r>
              <a:rPr lang="en-US" sz="1200" dirty="0" smtClean="0">
                <a:solidFill>
                  <a:prstClr val="black"/>
                </a:solidFill>
                <a:latin typeface="HelveticaNeue"/>
              </a:rPr>
              <a:t> </a:t>
            </a:r>
            <a:r>
              <a:rPr lang="en-US" sz="1200" dirty="0" err="1" smtClean="0">
                <a:solidFill>
                  <a:prstClr val="black"/>
                </a:solidFill>
                <a:latin typeface="HelveticaNeue"/>
              </a:rPr>
              <a:t>ba</a:t>
            </a:r>
            <a:r>
              <a:rPr lang="en-US" sz="1200" dirty="0" smtClean="0">
                <a:solidFill>
                  <a:prstClr val="black"/>
                </a:solidFill>
                <a:latin typeface="HelveticaNeue"/>
              </a:rPr>
              <a:t> </a:t>
            </a:r>
            <a:r>
              <a:rPr lang="en-US" sz="1200" dirty="0" err="1" smtClean="0">
                <a:solidFill>
                  <a:prstClr val="black"/>
                </a:solidFill>
                <a:latin typeface="HelveticaNeue"/>
              </a:rPr>
              <a:t>ang</a:t>
            </a:r>
            <a:r>
              <a:rPr lang="en-US" sz="1200" dirty="0" smtClean="0">
                <a:solidFill>
                  <a:prstClr val="black"/>
                </a:solidFill>
                <a:latin typeface="HelveticaNeue"/>
              </a:rPr>
              <a:t> </a:t>
            </a:r>
            <a:r>
              <a:rPr lang="en-US" sz="1200" dirty="0" err="1" smtClean="0">
                <a:solidFill>
                  <a:prstClr val="black"/>
                </a:solidFill>
                <a:latin typeface="HelveticaNeue"/>
              </a:rPr>
              <a:t>aking</a:t>
            </a:r>
            <a:r>
              <a:rPr lang="en-US" sz="1200" dirty="0" smtClean="0">
                <a:solidFill>
                  <a:prstClr val="black"/>
                </a:solidFill>
                <a:latin typeface="HelveticaNeue"/>
              </a:rPr>
              <a:t> </a:t>
            </a:r>
            <a:r>
              <a:rPr lang="en-US" sz="1200" dirty="0" err="1" smtClean="0">
                <a:solidFill>
                  <a:prstClr val="black"/>
                </a:solidFill>
                <a:latin typeface="HelveticaNeue"/>
              </a:rPr>
              <a:t>lingkod</a:t>
            </a:r>
            <a:r>
              <a:rPr lang="en-US" sz="1200" dirty="0" smtClean="0">
                <a:solidFill>
                  <a:prstClr val="black"/>
                </a:solidFill>
                <a:latin typeface="HelveticaNeue"/>
              </a:rPr>
              <a:t> </a:t>
            </a:r>
            <a:r>
              <a:rPr lang="en-US" sz="1200" dirty="0" err="1" smtClean="0">
                <a:solidFill>
                  <a:prstClr val="black"/>
                </a:solidFill>
                <a:latin typeface="HelveticaNeue"/>
              </a:rPr>
              <a:t>na</a:t>
            </a:r>
            <a:r>
              <a:rPr lang="en-US" sz="1200" dirty="0" smtClean="0">
                <a:solidFill>
                  <a:prstClr val="black"/>
                </a:solidFill>
                <a:latin typeface="HelveticaNeue"/>
              </a:rPr>
              <a:t> </a:t>
            </a:r>
            <a:r>
              <a:rPr lang="en-US" sz="1200" dirty="0" err="1" smtClean="0">
                <a:solidFill>
                  <a:prstClr val="black"/>
                </a:solidFill>
                <a:latin typeface="HelveticaNeue"/>
              </a:rPr>
              <a:t>si</a:t>
            </a:r>
            <a:r>
              <a:rPr lang="en-US" sz="1200" dirty="0" smtClean="0">
                <a:solidFill>
                  <a:prstClr val="black"/>
                </a:solidFill>
                <a:latin typeface="HelveticaNeue"/>
              </a:rPr>
              <a:t> Job?’” (</a:t>
            </a:r>
            <a:r>
              <a:rPr lang="en-US" sz="1200" i="1" dirty="0" smtClean="0">
                <a:solidFill>
                  <a:prstClr val="black"/>
                </a:solidFill>
                <a:latin typeface="HelveticaNeue"/>
              </a:rPr>
              <a:t>Job 1:</a:t>
            </a:r>
            <a:r>
              <a:rPr lang="en-US" sz="1200" i="0" dirty="0" smtClean="0">
                <a:solidFill>
                  <a:prstClr val="black"/>
                </a:solidFill>
                <a:latin typeface="HelveticaNeue"/>
              </a:rPr>
              <a:t>8).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tanong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mismo</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hindi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pambihira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pambihira</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Siya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nagtanong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nito</a:t>
            </a:r>
            <a:r>
              <a:rPr lang="en-US" i="0" baseline="0" dirty="0" smtClean="0">
                <a:latin typeface="Arial" charset="0"/>
                <a:ea typeface="ＭＳ Ｐゴシック" charset="0"/>
                <a:cs typeface="ＭＳ Ｐゴシック" charset="0"/>
              </a:rPr>
              <a:t>. Hindi </a:t>
            </a:r>
            <a:r>
              <a:rPr lang="en-US" i="0" baseline="0" dirty="0" err="1" smtClean="0">
                <a:latin typeface="Arial" charset="0"/>
                <a:ea typeface="ＭＳ Ｐゴシック" charset="0"/>
                <a:cs typeface="ＭＳ Ｐゴシック" charset="0"/>
              </a:rPr>
              <a:t>si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Satanas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tumawag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pansin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kay</a:t>
            </a:r>
            <a:r>
              <a:rPr lang="en-US" i="0" baseline="0" dirty="0" smtClean="0">
                <a:latin typeface="Arial" charset="0"/>
                <a:ea typeface="ＭＳ Ｐゴシック" charset="0"/>
                <a:cs typeface="ＭＳ Ｐゴシック" charset="0"/>
              </a:rPr>
              <a:t> Job </a:t>
            </a:r>
            <a:r>
              <a:rPr lang="en-US" i="0" baseline="0" dirty="0" err="1" smtClean="0">
                <a:latin typeface="Arial" charset="0"/>
                <a:ea typeface="ＭＳ Ｐゴシック" charset="0"/>
                <a:cs typeface="ＭＳ Ｐゴシック" charset="0"/>
              </a:rPr>
              <a:t>bilang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nasasakupang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iimbestigahan</a:t>
            </a:r>
            <a:r>
              <a:rPr lang="en-US" i="0" baseline="0" dirty="0" smtClean="0">
                <a:latin typeface="Arial" charset="0"/>
                <a:ea typeface="ＭＳ Ｐゴシック" charset="0"/>
                <a:cs typeface="ＭＳ Ｐゴシック" charset="0"/>
              </a:rPr>
              <a:t>—</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tumawag</a:t>
            </a:r>
            <a:r>
              <a:rPr lang="en-US" i="0" baseline="0" dirty="0" smtClean="0">
                <a:latin typeface="Arial" charset="0"/>
                <a:ea typeface="ＭＳ Ｐゴシック" charset="0"/>
                <a:cs typeface="ＭＳ Ｐゴシック" charset="0"/>
              </a:rPr>
              <a:t>. ¶ At </a:t>
            </a:r>
            <a:r>
              <a:rPr lang="en-US" i="0" baseline="0" dirty="0" err="1" smtClean="0">
                <a:latin typeface="Arial" charset="0"/>
                <a:ea typeface="ＭＳ Ｐゴシック" charset="0"/>
                <a:cs typeface="ＭＳ Ｐゴシック" charset="0"/>
              </a:rPr>
              <a:t>bagaman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napakalinaw</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Satanas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hindi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nagdulot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pagdurusa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a:t>
            </a:r>
            <a:r>
              <a:rPr lang="en-US" i="0" baseline="0" dirty="0" smtClean="0">
                <a:latin typeface="Arial" charset="0"/>
                <a:ea typeface="ＭＳ Ｐゴシック" charset="0"/>
                <a:cs typeface="ＭＳ Ｐゴシック" charset="0"/>
              </a:rPr>
              <a:t> Job, </a:t>
            </a:r>
            <a:r>
              <a:rPr lang="en-US" i="0" baseline="0" dirty="0" err="1" smtClean="0">
                <a:latin typeface="Arial" charset="0"/>
                <a:ea typeface="ＭＳ Ｐゴシック" charset="0"/>
                <a:cs typeface="ＭＳ Ｐゴシック" charset="0"/>
              </a:rPr>
              <a:t>malinaw</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rin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nagbigay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Kanyang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malinaw</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pahintulot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Satanas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manira</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DFD673B-5738-E841-BBC9-4BA789D5799D}" type="slidenum">
              <a:rPr lang="en-US" sz="1200"/>
              <a:pPr/>
              <a:t>2</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0" baseline="0" dirty="0" err="1" smtClean="0">
                <a:latin typeface="Arial" charset="0"/>
                <a:ea typeface="ＭＳ Ｐゴシック" charset="0"/>
                <a:cs typeface="ＭＳ Ｐゴシック" charset="0"/>
              </a:rPr>
              <a:t>Nasa</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Pahirap</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Kasama</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si</a:t>
            </a:r>
            <a:r>
              <a:rPr lang="en-US" b="1" i="0" baseline="0" dirty="0" smtClean="0">
                <a:latin typeface="Arial" charset="0"/>
                <a:ea typeface="ＭＳ Ｐゴシック" charset="0"/>
                <a:cs typeface="ＭＳ Ｐゴシック" charset="0"/>
              </a:rPr>
              <a:t> Cristo</a:t>
            </a:r>
            <a:endParaRPr lang="en-US" i="0" dirty="0" smtClean="0">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prstClr val="black"/>
                </a:solidFill>
                <a:latin typeface="HelveticaNeue"/>
              </a:rPr>
              <a:t>Kung </a:t>
            </a:r>
            <a:r>
              <a:rPr lang="en-US" sz="1200" dirty="0" err="1" smtClean="0">
                <a:solidFill>
                  <a:prstClr val="black"/>
                </a:solidFill>
                <a:latin typeface="HelveticaNeue"/>
              </a:rPr>
              <a:t>ang</a:t>
            </a:r>
            <a:r>
              <a:rPr lang="en-US" sz="1200" dirty="0" smtClean="0">
                <a:solidFill>
                  <a:prstClr val="black"/>
                </a:solidFill>
                <a:latin typeface="HelveticaNeue"/>
              </a:rPr>
              <a:t> </a:t>
            </a:r>
            <a:r>
              <a:rPr lang="en-US" sz="1200" dirty="0" err="1" smtClean="0">
                <a:solidFill>
                  <a:prstClr val="black"/>
                </a:solidFill>
                <a:latin typeface="HelveticaNeue"/>
              </a:rPr>
              <a:t>Diyos</a:t>
            </a:r>
            <a:r>
              <a:rPr lang="en-US" sz="1200" dirty="0" smtClean="0">
                <a:solidFill>
                  <a:prstClr val="black"/>
                </a:solidFill>
                <a:latin typeface="HelveticaNeue"/>
              </a:rPr>
              <a:t> ay</a:t>
            </a:r>
            <a:r>
              <a:rPr lang="en-US" sz="1200" baseline="0" dirty="0" smtClean="0">
                <a:solidFill>
                  <a:prstClr val="black"/>
                </a:solidFill>
                <a:latin typeface="HelveticaNeue"/>
              </a:rPr>
              <a:t> </a:t>
            </a:r>
            <a:r>
              <a:rPr lang="en-US" sz="1200" baseline="0" dirty="0" err="1" smtClean="0">
                <a:solidFill>
                  <a:prstClr val="black"/>
                </a:solidFill>
                <a:latin typeface="HelveticaNeue"/>
              </a:rPr>
              <a:t>nagbibigay</a:t>
            </a:r>
            <a:r>
              <a:rPr lang="en-US" sz="1200" baseline="0" dirty="0" smtClean="0">
                <a:solidFill>
                  <a:prstClr val="black"/>
                </a:solidFill>
                <a:latin typeface="HelveticaNeue"/>
              </a:rPr>
              <a:t> </a:t>
            </a:r>
            <a:r>
              <a:rPr lang="en-US" sz="1200" baseline="0" dirty="0" err="1" smtClean="0">
                <a:solidFill>
                  <a:prstClr val="black"/>
                </a:solidFill>
                <a:latin typeface="HelveticaNeue"/>
              </a:rPr>
              <a:t>ng</a:t>
            </a:r>
            <a:r>
              <a:rPr lang="en-US" sz="1200" baseline="0" dirty="0" smtClean="0">
                <a:solidFill>
                  <a:prstClr val="black"/>
                </a:solidFill>
                <a:latin typeface="HelveticaNeue"/>
              </a:rPr>
              <a:t> </a:t>
            </a:r>
            <a:r>
              <a:rPr lang="en-US" sz="1200" baseline="0" dirty="0" err="1" smtClean="0">
                <a:solidFill>
                  <a:prstClr val="black"/>
                </a:solidFill>
                <a:latin typeface="HelveticaNeue"/>
              </a:rPr>
              <a:t>pahintulot</a:t>
            </a:r>
            <a:r>
              <a:rPr lang="en-US" sz="1200" baseline="0" dirty="0" smtClean="0">
                <a:solidFill>
                  <a:prstClr val="black"/>
                </a:solidFill>
                <a:latin typeface="HelveticaNeue"/>
              </a:rPr>
              <a:t> </a:t>
            </a:r>
            <a:r>
              <a:rPr lang="en-US" sz="1200" baseline="0" dirty="0" err="1" smtClean="0">
                <a:solidFill>
                  <a:prstClr val="black"/>
                </a:solidFill>
                <a:latin typeface="HelveticaNeue"/>
              </a:rPr>
              <a:t>para</a:t>
            </a:r>
            <a:r>
              <a:rPr lang="en-US" sz="1200" baseline="0" dirty="0" smtClean="0">
                <a:solidFill>
                  <a:prstClr val="black"/>
                </a:solidFill>
                <a:latin typeface="HelveticaNeue"/>
              </a:rPr>
              <a:t> </a:t>
            </a:r>
            <a:r>
              <a:rPr lang="en-US" sz="1200" baseline="0" dirty="0" err="1" smtClean="0">
                <a:solidFill>
                  <a:prstClr val="black"/>
                </a:solidFill>
                <a:latin typeface="HelveticaNeue"/>
              </a:rPr>
              <a:t>magdusa</a:t>
            </a:r>
            <a:r>
              <a:rPr lang="en-US" sz="1200" baseline="0" dirty="0" smtClean="0">
                <a:solidFill>
                  <a:prstClr val="black"/>
                </a:solidFill>
                <a:latin typeface="HelveticaNeue"/>
              </a:rPr>
              <a:t> </a:t>
            </a:r>
            <a:r>
              <a:rPr lang="en-US" sz="1200" baseline="0" dirty="0" err="1" smtClean="0">
                <a:solidFill>
                  <a:prstClr val="black"/>
                </a:solidFill>
                <a:latin typeface="HelveticaNeue"/>
              </a:rPr>
              <a:t>si</a:t>
            </a:r>
            <a:r>
              <a:rPr lang="en-US" sz="1200" baseline="0" dirty="0" smtClean="0">
                <a:solidFill>
                  <a:prstClr val="black"/>
                </a:solidFill>
                <a:latin typeface="HelveticaNeue"/>
              </a:rPr>
              <a:t> Job, </a:t>
            </a:r>
            <a:r>
              <a:rPr lang="en-US" sz="1200" baseline="0" dirty="0" err="1" smtClean="0">
                <a:solidFill>
                  <a:prstClr val="black"/>
                </a:solidFill>
                <a:latin typeface="HelveticaNeue"/>
              </a:rPr>
              <a:t>ano</a:t>
            </a:r>
            <a:r>
              <a:rPr lang="en-US" sz="1200" baseline="0" dirty="0" smtClean="0">
                <a:solidFill>
                  <a:prstClr val="black"/>
                </a:solidFill>
                <a:latin typeface="HelveticaNeue"/>
              </a:rPr>
              <a:t> bang </a:t>
            </a:r>
            <a:r>
              <a:rPr lang="en-US" sz="1200" baseline="0" dirty="0" err="1" smtClean="0">
                <a:solidFill>
                  <a:prstClr val="black"/>
                </a:solidFill>
                <a:latin typeface="HelveticaNeue"/>
              </a:rPr>
              <a:t>pagkakaiba</a:t>
            </a:r>
            <a:r>
              <a:rPr lang="en-US" sz="1200" baseline="0" dirty="0" smtClean="0">
                <a:solidFill>
                  <a:prstClr val="black"/>
                </a:solidFill>
                <a:latin typeface="HelveticaNeue"/>
              </a:rPr>
              <a:t> </a:t>
            </a:r>
            <a:r>
              <a:rPr lang="en-US" sz="1200" baseline="0" dirty="0" err="1" smtClean="0">
                <a:solidFill>
                  <a:prstClr val="black"/>
                </a:solidFill>
                <a:latin typeface="HelveticaNeue"/>
              </a:rPr>
              <a:t>kahiman</a:t>
            </a:r>
            <a:r>
              <a:rPr lang="en-US" sz="1200" baseline="0" dirty="0" smtClean="0">
                <a:solidFill>
                  <a:prstClr val="black"/>
                </a:solidFill>
                <a:latin typeface="HelveticaNeue"/>
              </a:rPr>
              <a:t> </a:t>
            </a:r>
            <a:r>
              <a:rPr lang="en-US" sz="1200" baseline="0" dirty="0" err="1" smtClean="0">
                <a:solidFill>
                  <a:prstClr val="black"/>
                </a:solidFill>
                <a:latin typeface="HelveticaNeue"/>
              </a:rPr>
              <a:t>ang</a:t>
            </a:r>
            <a:r>
              <a:rPr lang="en-US" sz="1200" baseline="0" dirty="0" smtClean="0">
                <a:solidFill>
                  <a:prstClr val="black"/>
                </a:solidFill>
                <a:latin typeface="HelveticaNeue"/>
              </a:rPr>
              <a:t> </a:t>
            </a:r>
            <a:r>
              <a:rPr lang="en-US" sz="1200" baseline="0" dirty="0" err="1" smtClean="0">
                <a:solidFill>
                  <a:prstClr val="black"/>
                </a:solidFill>
                <a:latin typeface="HelveticaNeue"/>
              </a:rPr>
              <a:t>Diyos</a:t>
            </a:r>
            <a:r>
              <a:rPr lang="en-US" sz="1200" baseline="0" dirty="0" smtClean="0">
                <a:solidFill>
                  <a:prstClr val="black"/>
                </a:solidFill>
                <a:latin typeface="HelveticaNeue"/>
              </a:rPr>
              <a:t> o </a:t>
            </a:r>
            <a:r>
              <a:rPr lang="en-US" sz="1200" baseline="0" dirty="0" err="1" smtClean="0">
                <a:solidFill>
                  <a:prstClr val="black"/>
                </a:solidFill>
                <a:latin typeface="HelveticaNeue"/>
              </a:rPr>
              <a:t>si</a:t>
            </a:r>
            <a:r>
              <a:rPr lang="en-US" sz="1200" baseline="0" dirty="0" smtClean="0">
                <a:solidFill>
                  <a:prstClr val="black"/>
                </a:solidFill>
                <a:latin typeface="HelveticaNeue"/>
              </a:rPr>
              <a:t> </a:t>
            </a:r>
            <a:r>
              <a:rPr lang="en-US" sz="1200" baseline="0" dirty="0" err="1" smtClean="0">
                <a:solidFill>
                  <a:prstClr val="black"/>
                </a:solidFill>
                <a:latin typeface="HelveticaNeue"/>
              </a:rPr>
              <a:t>Satanas</a:t>
            </a:r>
            <a:r>
              <a:rPr lang="en-US" sz="1200" baseline="0" dirty="0" smtClean="0">
                <a:solidFill>
                  <a:prstClr val="black"/>
                </a:solidFill>
                <a:latin typeface="HelveticaNeue"/>
              </a:rPr>
              <a:t> </a:t>
            </a:r>
            <a:r>
              <a:rPr lang="en-US" sz="1200" baseline="0" dirty="0" err="1" smtClean="0">
                <a:solidFill>
                  <a:prstClr val="black"/>
                </a:solidFill>
                <a:latin typeface="HelveticaNeue"/>
              </a:rPr>
              <a:t>ang</a:t>
            </a:r>
            <a:r>
              <a:rPr lang="en-US" sz="1200" baseline="0" dirty="0" smtClean="0">
                <a:solidFill>
                  <a:prstClr val="black"/>
                </a:solidFill>
                <a:latin typeface="HelveticaNeue"/>
              </a:rPr>
              <a:t> personal </a:t>
            </a:r>
            <a:r>
              <a:rPr lang="en-US" sz="1200" baseline="0" dirty="0" err="1" smtClean="0">
                <a:solidFill>
                  <a:prstClr val="black"/>
                </a:solidFill>
                <a:latin typeface="HelveticaNeue"/>
              </a:rPr>
              <a:t>na</a:t>
            </a:r>
            <a:r>
              <a:rPr lang="en-US" sz="1200" baseline="0" dirty="0" smtClean="0">
                <a:solidFill>
                  <a:prstClr val="black"/>
                </a:solidFill>
                <a:latin typeface="HelveticaNeue"/>
              </a:rPr>
              <a:t> </a:t>
            </a:r>
            <a:r>
              <a:rPr lang="en-US" sz="1200" baseline="0" dirty="0" err="1" smtClean="0">
                <a:solidFill>
                  <a:prstClr val="black"/>
                </a:solidFill>
                <a:latin typeface="HelveticaNeue"/>
              </a:rPr>
              <a:t>nagpabata</a:t>
            </a:r>
            <a:r>
              <a:rPr lang="en-US" sz="1200" baseline="0" dirty="0" smtClean="0">
                <a:solidFill>
                  <a:prstClr val="black"/>
                </a:solidFill>
                <a:latin typeface="HelveticaNeue"/>
              </a:rPr>
              <a:t> </a:t>
            </a:r>
            <a:r>
              <a:rPr lang="en-US" sz="1200" baseline="0" dirty="0" err="1" smtClean="0">
                <a:solidFill>
                  <a:prstClr val="black"/>
                </a:solidFill>
                <a:latin typeface="HelveticaNeue"/>
              </a:rPr>
              <a:t>ng</a:t>
            </a:r>
            <a:r>
              <a:rPr lang="en-US" sz="1200" baseline="0" dirty="0" smtClean="0">
                <a:solidFill>
                  <a:prstClr val="black"/>
                </a:solidFill>
                <a:latin typeface="HelveticaNeue"/>
              </a:rPr>
              <a:t> </a:t>
            </a:r>
            <a:r>
              <a:rPr lang="en-US" sz="1200" baseline="0" dirty="0" err="1" smtClean="0">
                <a:solidFill>
                  <a:prstClr val="black"/>
                </a:solidFill>
                <a:latin typeface="HelveticaNeue"/>
              </a:rPr>
              <a:t>pagdurusa</a:t>
            </a:r>
            <a:r>
              <a:rPr lang="en-US" sz="1200" baseline="0" dirty="0" smtClean="0">
                <a:solidFill>
                  <a:prstClr val="black"/>
                </a:solidFill>
                <a:latin typeface="HelveticaNeue"/>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Paanong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magiging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matuwid</a:t>
            </a:r>
            <a:r>
              <a:rPr lang="en-US" baseline="0" dirty="0" smtClean="0">
                <a:latin typeface="Arial" charset="0"/>
                <a:ea typeface="ＭＳ Ｐゴシック" charset="0"/>
                <a:cs typeface="ＭＳ Ｐゴシック" charset="0"/>
              </a:rPr>
              <a:t> at banal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siglang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pinahintulutan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Satanas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magdulot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ganung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kirot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kay</a:t>
            </a:r>
            <a:r>
              <a:rPr lang="en-US" baseline="0" dirty="0" smtClean="0">
                <a:latin typeface="Arial" charset="0"/>
                <a:ea typeface="ＭＳ Ｐゴシック" charset="0"/>
                <a:cs typeface="ＭＳ Ｐゴシック" charset="0"/>
              </a:rPr>
              <a:t> Job? </a:t>
            </a:r>
            <a:r>
              <a:rPr lang="en-US" baseline="0" dirty="0" err="1" smtClean="0">
                <a:latin typeface="Arial" charset="0"/>
                <a:ea typeface="ＭＳ Ｐゴシック" charset="0"/>
                <a:cs typeface="ＭＳ Ｐゴシック" charset="0"/>
              </a:rPr>
              <a:t>Natatangi</a:t>
            </a:r>
            <a:r>
              <a:rPr lang="en-US" baseline="0" dirty="0" smtClean="0">
                <a:latin typeface="Arial" charset="0"/>
                <a:ea typeface="ＭＳ Ｐゴシック" charset="0"/>
                <a:cs typeface="ＭＳ Ｐゴシック" charset="0"/>
              </a:rPr>
              <a:t> bang </a:t>
            </a:r>
            <a:r>
              <a:rPr lang="en-US" baseline="0" dirty="0" err="1" smtClean="0">
                <a:latin typeface="Arial" charset="0"/>
                <a:ea typeface="ＭＳ Ｐゴシック" charset="0"/>
                <a:cs typeface="ＭＳ Ｐゴシック" charset="0"/>
              </a:rPr>
              <a:t>kaso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sitwasyong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o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katangian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pakikitungo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ngayon</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err="1" smtClean="0">
                <a:solidFill>
                  <a:prstClr val="black"/>
                </a:solidFill>
                <a:latin typeface="HelveticaNeue"/>
              </a:rPr>
              <a:t>Tatlong</a:t>
            </a:r>
            <a:r>
              <a:rPr lang="en-US" sz="1200" b="1" dirty="0" smtClean="0">
                <a:solidFill>
                  <a:prstClr val="black"/>
                </a:solidFill>
                <a:latin typeface="HelveticaNeue"/>
              </a:rPr>
              <a:t> </a:t>
            </a:r>
            <a:r>
              <a:rPr lang="en-US" sz="1200" b="1" dirty="0" err="1" smtClean="0">
                <a:solidFill>
                  <a:prstClr val="black"/>
                </a:solidFill>
                <a:latin typeface="HelveticaNeue"/>
              </a:rPr>
              <a:t>Panig</a:t>
            </a:r>
            <a:r>
              <a:rPr lang="en-US" sz="1200" b="1" dirty="0" smtClean="0">
                <a:solidFill>
                  <a:prstClr val="black"/>
                </a:solidFill>
                <a:latin typeface="HelveticaNeue"/>
              </a:rPr>
              <a:t> </a:t>
            </a:r>
            <a:r>
              <a:rPr lang="en-US" sz="1200" b="1" dirty="0" err="1" smtClean="0">
                <a:solidFill>
                  <a:prstClr val="black"/>
                </a:solidFill>
                <a:latin typeface="HelveticaNeue"/>
              </a:rPr>
              <a:t>ng</a:t>
            </a:r>
            <a:r>
              <a:rPr lang="en-US" sz="1200" b="1" dirty="0" smtClean="0">
                <a:solidFill>
                  <a:prstClr val="black"/>
                </a:solidFill>
                <a:latin typeface="HelveticaNeue"/>
              </a:rPr>
              <a:t> </a:t>
            </a:r>
            <a:r>
              <a:rPr lang="en-US" sz="1200" b="1" dirty="0" err="1" smtClean="0">
                <a:solidFill>
                  <a:prstClr val="black"/>
                </a:solidFill>
                <a:latin typeface="HelveticaNeue"/>
              </a:rPr>
              <a:t>Pagsamba</a:t>
            </a:r>
            <a:r>
              <a:rPr lang="en-US" sz="1200" b="1" dirty="0" smtClean="0">
                <a:solidFill>
                  <a:prstClr val="black"/>
                </a:solidFill>
                <a:latin typeface="HelveticaNeue"/>
              </a:rPr>
              <a:t>. </a:t>
            </a:r>
            <a:r>
              <a:rPr lang="en-US" sz="1200" b="0" dirty="0" smtClean="0">
                <a:solidFill>
                  <a:prstClr val="black"/>
                </a:solidFill>
                <a:latin typeface="HelveticaNeue"/>
              </a:rPr>
              <a:t>Job 1:21. (1) </a:t>
            </a:r>
            <a:r>
              <a:rPr lang="en-US" sz="1200" b="0" dirty="0" err="1" smtClean="0">
                <a:solidFill>
                  <a:prstClr val="black"/>
                </a:solidFill>
                <a:latin typeface="HelveticaNeue"/>
              </a:rPr>
              <a:t>Tinatanggap</a:t>
            </a:r>
            <a:r>
              <a:rPr lang="en-US" sz="1200" b="0" dirty="0" smtClean="0">
                <a:solidFill>
                  <a:prstClr val="black"/>
                </a:solidFill>
                <a:latin typeface="HelveticaNeue"/>
              </a:rPr>
              <a:t> </a:t>
            </a:r>
            <a:r>
              <a:rPr lang="en-US" sz="1200" b="0" dirty="0" err="1" smtClean="0">
                <a:solidFill>
                  <a:prstClr val="black"/>
                </a:solidFill>
                <a:latin typeface="HelveticaNeue"/>
              </a:rPr>
              <a:t>ang</a:t>
            </a:r>
            <a:r>
              <a:rPr lang="en-US" sz="1200" b="0" dirty="0" smtClean="0">
                <a:solidFill>
                  <a:prstClr val="black"/>
                </a:solidFill>
                <a:latin typeface="HelveticaNeue"/>
              </a:rPr>
              <a:t> </a:t>
            </a:r>
            <a:r>
              <a:rPr lang="en-US" sz="1200" b="0" dirty="0" err="1" smtClean="0">
                <a:solidFill>
                  <a:prstClr val="black"/>
                </a:solidFill>
                <a:latin typeface="HelveticaNeue"/>
              </a:rPr>
              <a:t>pagiging</a:t>
            </a:r>
            <a:r>
              <a:rPr lang="en-US" sz="1200" b="0" dirty="0" smtClean="0">
                <a:solidFill>
                  <a:prstClr val="black"/>
                </a:solidFill>
                <a:latin typeface="HelveticaNeue"/>
              </a:rPr>
              <a:t> </a:t>
            </a:r>
            <a:r>
              <a:rPr lang="en-US" sz="1200" b="0" dirty="0" err="1" smtClean="0">
                <a:solidFill>
                  <a:prstClr val="black"/>
                </a:solidFill>
                <a:latin typeface="HelveticaNeue"/>
              </a:rPr>
              <a:t>walang</a:t>
            </a:r>
            <a:r>
              <a:rPr lang="en-US" sz="1200" b="0" dirty="0" smtClean="0">
                <a:solidFill>
                  <a:prstClr val="black"/>
                </a:solidFill>
                <a:latin typeface="HelveticaNeue"/>
              </a:rPr>
              <a:t>-kaya</a:t>
            </a:r>
            <a:r>
              <a:rPr lang="en-US" sz="1200" b="0" baseline="0" dirty="0" smtClean="0">
                <a:solidFill>
                  <a:prstClr val="black"/>
                </a:solidFill>
                <a:latin typeface="HelveticaNeue"/>
              </a:rPr>
              <a:t> at </a:t>
            </a:r>
            <a:r>
              <a:rPr lang="en-US" sz="1200" b="0" baseline="0" dirty="0" err="1" smtClean="0">
                <a:solidFill>
                  <a:prstClr val="black"/>
                </a:solidFill>
                <a:latin typeface="HelveticaNeue"/>
              </a:rPr>
              <a:t>kinikilala</a:t>
            </a:r>
            <a:r>
              <a:rPr lang="en-US" sz="1200" b="0" baseline="0" dirty="0" smtClean="0">
                <a:solidFill>
                  <a:prstClr val="black"/>
                </a:solidFill>
                <a:latin typeface="HelveticaNeue"/>
              </a:rPr>
              <a:t> </a:t>
            </a:r>
            <a:r>
              <a:rPr lang="en-US" sz="1200" b="0" baseline="0" dirty="0" err="1" smtClean="0">
                <a:solidFill>
                  <a:prstClr val="black"/>
                </a:solidFill>
                <a:latin typeface="HelveticaNeue"/>
              </a:rPr>
              <a:t>ang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walang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pag-angkin</a:t>
            </a:r>
            <a:r>
              <a:rPr lang="en-US" sz="1200" b="0" baseline="0" dirty="0" smtClean="0">
                <a:solidFill>
                  <a:prstClr val="black"/>
                </a:solidFill>
                <a:latin typeface="HelveticaNeue"/>
              </a:rPr>
              <a:t> </a:t>
            </a:r>
            <a:r>
              <a:rPr lang="en-US" sz="1200" b="0" baseline="0" dirty="0" err="1" smtClean="0">
                <a:solidFill>
                  <a:prstClr val="black"/>
                </a:solidFill>
                <a:latin typeface="HelveticaNeue"/>
              </a:rPr>
              <a:t>sa</a:t>
            </a:r>
            <a:r>
              <a:rPr lang="en-US" sz="1200" b="0" baseline="0" dirty="0" smtClean="0">
                <a:solidFill>
                  <a:prstClr val="black"/>
                </a:solidFill>
                <a:latin typeface="HelveticaNeue"/>
              </a:rPr>
              <a:t> </a:t>
            </a:r>
            <a:r>
              <a:rPr lang="en-US" sz="1200" b="0" baseline="0" dirty="0" err="1" smtClean="0">
                <a:solidFill>
                  <a:prstClr val="black"/>
                </a:solidFill>
                <a:latin typeface="HelveticaNeue"/>
              </a:rPr>
              <a:t>anuman</a:t>
            </a:r>
            <a:r>
              <a:rPr lang="en-US" sz="1200" b="0" baseline="0" dirty="0" smtClean="0">
                <a:solidFill>
                  <a:prstClr val="black"/>
                </a:solidFill>
                <a:latin typeface="HelveticaNeue"/>
              </a:rPr>
              <a:t>:</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Hubad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akong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lumabas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sinapupunan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aking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ina</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hubad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akong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babalik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doon</a:t>
            </a:r>
            <a:r>
              <a:rPr lang="en-US" baseline="0" dirty="0" smtClean="0">
                <a:latin typeface="Arial" charset="0"/>
                <a:ea typeface="ＭＳ Ｐゴシック" charset="0"/>
                <a:cs typeface="ＭＳ Ｐゴシック" charset="0"/>
              </a:rPr>
              <a:t>.’ ” ¶ (2) </a:t>
            </a:r>
            <a:r>
              <a:rPr lang="en-US" baseline="0" dirty="0" err="1" smtClean="0">
                <a:latin typeface="Arial" charset="0"/>
                <a:ea typeface="ＭＳ Ｐゴシック" charset="0"/>
                <a:cs typeface="ＭＳ Ｐゴシック" charset="0"/>
              </a:rPr>
              <a:t>Kinikilala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lubos</a:t>
            </a:r>
            <a:r>
              <a:rPr lang="en-US" baseline="0" dirty="0" smtClean="0">
                <a:latin typeface="Arial" charset="0"/>
                <a:ea typeface="ＭＳ Ｐゴシック" charset="0"/>
                <a:cs typeface="ＭＳ Ｐゴシック" charset="0"/>
              </a:rPr>
              <a:t> pa ring </a:t>
            </a:r>
            <a:r>
              <a:rPr lang="en-US" baseline="0" dirty="0" err="1" smtClean="0">
                <a:latin typeface="Arial" charset="0"/>
                <a:ea typeface="ＭＳ Ｐゴシック" charset="0"/>
                <a:cs typeface="ＭＳ Ｐゴシック" charset="0"/>
              </a:rPr>
              <a:t>naka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kontrol</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Panginoon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nagbigay</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Panginoon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bumawi</a:t>
            </a:r>
            <a:r>
              <a:rPr lang="en-US" baseline="0" dirty="0" smtClean="0">
                <a:latin typeface="Arial" charset="0"/>
                <a:ea typeface="ＭＳ Ｐゴシック" charset="0"/>
                <a:cs typeface="ＭＳ Ｐゴシック" charset="0"/>
              </a:rPr>
              <a:t>.’ ” (3) </a:t>
            </a:r>
            <a:r>
              <a:rPr lang="en-US" baseline="0" dirty="0" err="1" smtClean="0">
                <a:latin typeface="Arial" charset="0"/>
                <a:ea typeface="ＭＳ Ｐゴシック" charset="0"/>
                <a:cs typeface="ＭＳ Ｐゴシック" charset="0"/>
              </a:rPr>
              <a:t>Muling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ipinagpipilitan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paniniwala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katuwiran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purihin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pangalan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Panginoon</a:t>
            </a:r>
            <a:r>
              <a:rPr lang="en-US"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err="1" smtClean="0">
                <a:solidFill>
                  <a:prstClr val="black"/>
                </a:solidFill>
                <a:latin typeface="HelveticaNeue"/>
              </a:rPr>
              <a:t>Susing</a:t>
            </a:r>
            <a:r>
              <a:rPr lang="en-US" sz="1200" b="1" dirty="0" smtClean="0">
                <a:solidFill>
                  <a:prstClr val="black"/>
                </a:solidFill>
                <a:latin typeface="HelveticaNeue"/>
              </a:rPr>
              <a:t> </a:t>
            </a:r>
            <a:r>
              <a:rPr lang="en-US" sz="1200" b="1" dirty="0" err="1" smtClean="0">
                <a:solidFill>
                  <a:prstClr val="black"/>
                </a:solidFill>
                <a:latin typeface="HelveticaNeue"/>
              </a:rPr>
              <a:t>Paksa</a:t>
            </a:r>
            <a:r>
              <a:rPr lang="en-US" sz="1200" b="1" dirty="0" smtClean="0">
                <a:solidFill>
                  <a:prstClr val="black"/>
                </a:solidFill>
                <a:latin typeface="HelveticaNeue"/>
              </a:rPr>
              <a:t>. </a:t>
            </a:r>
            <a:r>
              <a:rPr lang="en-US" sz="1200" b="0" dirty="0" smtClean="0">
                <a:solidFill>
                  <a:prstClr val="black"/>
                </a:solidFill>
                <a:latin typeface="HelveticaNeue"/>
              </a:rPr>
              <a:t>(1) </a:t>
            </a:r>
            <a:r>
              <a:rPr lang="en-US" i="0" baseline="0" dirty="0" smtClean="0">
                <a:latin typeface="Arial" charset="0"/>
                <a:ea typeface="ＭＳ Ｐゴシック" charset="0"/>
                <a:cs typeface="ＭＳ Ｐゴシック" charset="0"/>
              </a:rPr>
              <a:t>Si </a:t>
            </a:r>
            <a:r>
              <a:rPr lang="en-US" i="0" baseline="0" dirty="0" err="1" smtClean="0">
                <a:latin typeface="Arial" charset="0"/>
                <a:ea typeface="ＭＳ Ｐゴシック" charset="0"/>
                <a:cs typeface="ＭＳ Ｐゴシック" charset="0"/>
              </a:rPr>
              <a:t>Satanas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hindi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nagdulot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pagdurusa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a:t>
            </a:r>
            <a:r>
              <a:rPr lang="en-US" i="0" baseline="0" dirty="0" smtClean="0">
                <a:latin typeface="Arial" charset="0"/>
                <a:ea typeface="ＭＳ Ｐゴシック" charset="0"/>
                <a:cs typeface="ＭＳ Ｐゴシック" charset="0"/>
              </a:rPr>
              <a:t> Job. </a:t>
            </a:r>
            <a:r>
              <a:rPr lang="en-US" baseline="0" dirty="0" smtClean="0">
                <a:latin typeface="Arial" charset="0"/>
                <a:ea typeface="ＭＳ Ｐゴシック" charset="0"/>
                <a:cs typeface="ＭＳ Ｐゴシック" charset="0"/>
              </a:rPr>
              <a:t>¶ (2)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nagbigay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malinaw</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pahintulot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Satanas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manira</a:t>
            </a:r>
            <a:r>
              <a:rPr lang="en-US" i="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(3) </a:t>
            </a:r>
            <a:r>
              <a:rPr lang="en-US" baseline="0" dirty="0" err="1" smtClean="0">
                <a:latin typeface="Arial" charset="0"/>
                <a:ea typeface="ＭＳ Ｐゴシック" charset="0"/>
                <a:cs typeface="ＭＳ Ｐゴシック" charset="0"/>
              </a:rPr>
              <a:t>Tatlong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Panig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Pagsamba</a:t>
            </a:r>
            <a:r>
              <a:rPr lang="en-US" baseline="0" dirty="0" smtClean="0">
                <a:latin typeface="Arial" charset="0"/>
                <a:ea typeface="ＭＳ Ｐゴシック" charset="0"/>
                <a:cs typeface="ＭＳ Ｐゴシック" charset="0"/>
              </a:rPr>
              <a:t>: </a:t>
            </a:r>
            <a:r>
              <a:rPr lang="en-US" baseline="0" dirty="0" smtClean="0">
                <a:latin typeface="Arial"/>
                <a:ea typeface="ＭＳ Ｐゴシック" charset="0"/>
                <a:cs typeface="Arial"/>
              </a:rPr>
              <a:t>a. </a:t>
            </a:r>
            <a:r>
              <a:rPr lang="en-US" sz="1200" b="0" dirty="0" err="1" smtClean="0">
                <a:solidFill>
                  <a:prstClr val="black"/>
                </a:solidFill>
                <a:latin typeface="Arial"/>
                <a:cs typeface="Arial"/>
              </a:rPr>
              <a:t>Tinatanggap</a:t>
            </a:r>
            <a:r>
              <a:rPr lang="en-US" sz="1200" b="0" dirty="0" smtClean="0">
                <a:solidFill>
                  <a:prstClr val="black"/>
                </a:solidFill>
                <a:latin typeface="Arial"/>
                <a:cs typeface="Arial"/>
              </a:rPr>
              <a:t> </a:t>
            </a:r>
            <a:r>
              <a:rPr lang="en-US" sz="1200" b="0" dirty="0" err="1" smtClean="0">
                <a:solidFill>
                  <a:prstClr val="black"/>
                </a:solidFill>
                <a:latin typeface="Arial"/>
                <a:cs typeface="Arial"/>
              </a:rPr>
              <a:t>ang</a:t>
            </a:r>
            <a:r>
              <a:rPr lang="en-US" sz="1200" b="0" dirty="0" smtClean="0">
                <a:solidFill>
                  <a:prstClr val="black"/>
                </a:solidFill>
                <a:latin typeface="Arial"/>
                <a:cs typeface="Arial"/>
              </a:rPr>
              <a:t> </a:t>
            </a:r>
            <a:r>
              <a:rPr lang="en-US" sz="1200" b="0" dirty="0" err="1" smtClean="0">
                <a:solidFill>
                  <a:prstClr val="black"/>
                </a:solidFill>
                <a:latin typeface="Arial"/>
                <a:cs typeface="Arial"/>
              </a:rPr>
              <a:t>pagiging</a:t>
            </a:r>
            <a:r>
              <a:rPr lang="en-US" sz="1200" b="0" dirty="0" smtClean="0">
                <a:solidFill>
                  <a:prstClr val="black"/>
                </a:solidFill>
                <a:latin typeface="Arial"/>
                <a:cs typeface="Arial"/>
              </a:rPr>
              <a:t> </a:t>
            </a:r>
            <a:r>
              <a:rPr lang="en-US" sz="1200" b="0" dirty="0" err="1" smtClean="0">
                <a:solidFill>
                  <a:prstClr val="black"/>
                </a:solidFill>
                <a:latin typeface="Arial"/>
                <a:cs typeface="Arial"/>
              </a:rPr>
              <a:t>walang</a:t>
            </a:r>
            <a:r>
              <a:rPr lang="en-US" sz="1200" b="0" dirty="0" smtClean="0">
                <a:solidFill>
                  <a:prstClr val="black"/>
                </a:solidFill>
                <a:latin typeface="Arial"/>
                <a:cs typeface="Arial"/>
              </a:rPr>
              <a:t>-kaya</a:t>
            </a:r>
            <a:r>
              <a:rPr lang="en-US" sz="1200" b="0" baseline="0" dirty="0" smtClean="0">
                <a:solidFill>
                  <a:prstClr val="black"/>
                </a:solidFill>
                <a:latin typeface="Arial"/>
                <a:cs typeface="Arial"/>
              </a:rPr>
              <a:t>. b. </a:t>
            </a:r>
            <a:r>
              <a:rPr lang="en-US" baseline="0" dirty="0" err="1" smtClean="0">
                <a:latin typeface="Arial" charset="0"/>
                <a:ea typeface="ＭＳ Ｐゴシック" charset="0"/>
                <a:cs typeface="ＭＳ Ｐゴシック" charset="0"/>
              </a:rPr>
              <a:t>Kinikilala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kontrol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c. </a:t>
            </a:r>
            <a:r>
              <a:rPr lang="en-US" baseline="0" dirty="0" err="1" smtClean="0">
                <a:latin typeface="Arial" charset="0"/>
                <a:ea typeface="ＭＳ Ｐゴシック" charset="0"/>
                <a:cs typeface="ＭＳ Ｐゴシック" charset="0"/>
              </a:rPr>
              <a:t>Muling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ipinagpipilitan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paniniwala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katuwiran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a:t>
            </a:r>
            <a:endParaRPr lang="en-US" dirty="0">
              <a:latin typeface="Arial"/>
              <a:ea typeface="ＭＳ Ｐゴシック" charset="0"/>
              <a:cs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Miyerkules</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Hulyo</a:t>
            </a:r>
            <a:r>
              <a:rPr lang="en-US" b="1" baseline="0" dirty="0" smtClean="0">
                <a:latin typeface="Arial" charset="0"/>
                <a:ea typeface="ＭＳ Ｐゴシック" charset="0"/>
                <a:cs typeface="ＭＳ Ｐゴシック" charset="0"/>
              </a:rPr>
              <a:t> 27. </a:t>
            </a:r>
            <a:r>
              <a:rPr lang="en-US" sz="1200" b="1" dirty="0" err="1" smtClean="0">
                <a:solidFill>
                  <a:prstClr val="black"/>
                </a:solidFill>
                <a:latin typeface="HelveticaNeue"/>
              </a:rPr>
              <a:t>Naliligtasan</a:t>
            </a:r>
            <a:r>
              <a:rPr lang="en-US" sz="1200" b="1" dirty="0" smtClean="0">
                <a:solidFill>
                  <a:prstClr val="black"/>
                </a:solidFill>
                <a:latin typeface="HelveticaNeue"/>
              </a:rPr>
              <a:t> </a:t>
            </a:r>
            <a:r>
              <a:rPr lang="en-US" sz="1200" b="1" dirty="0" err="1" smtClean="0">
                <a:solidFill>
                  <a:prstClr val="black"/>
                </a:solidFill>
                <a:latin typeface="HelveticaNeue"/>
              </a:rPr>
              <a:t>sa</a:t>
            </a:r>
            <a:r>
              <a:rPr lang="en-US" sz="1200" b="1" dirty="0" smtClean="0">
                <a:solidFill>
                  <a:prstClr val="black"/>
                </a:solidFill>
                <a:latin typeface="HelveticaNeue"/>
              </a:rPr>
              <a:t> </a:t>
            </a:r>
            <a:r>
              <a:rPr lang="en-US" sz="1200" b="1" dirty="0" err="1" smtClean="0">
                <a:solidFill>
                  <a:prstClr val="black"/>
                </a:solidFill>
                <a:latin typeface="HelveticaNeue"/>
              </a:rPr>
              <a:t>Pamamagitan</a:t>
            </a:r>
            <a:r>
              <a:rPr lang="en-US" sz="1200" b="1" dirty="0" smtClean="0">
                <a:solidFill>
                  <a:prstClr val="black"/>
                </a:solidFill>
                <a:latin typeface="HelveticaNeue"/>
              </a:rPr>
              <a:t> </a:t>
            </a:r>
            <a:r>
              <a:rPr lang="en-US" sz="1200" b="1" dirty="0" err="1" smtClean="0">
                <a:solidFill>
                  <a:prstClr val="black"/>
                </a:solidFill>
                <a:latin typeface="HelveticaNeue"/>
              </a:rPr>
              <a:t>ng</a:t>
            </a:r>
            <a:r>
              <a:rPr lang="en-US" sz="1200" b="1" dirty="0" smtClean="0">
                <a:solidFill>
                  <a:prstClr val="black"/>
                </a:solidFill>
                <a:latin typeface="HelveticaNeue"/>
              </a:rPr>
              <a:t> </a:t>
            </a:r>
            <a:r>
              <a:rPr lang="en-US" sz="1200" b="1" dirty="0" err="1" smtClean="0">
                <a:solidFill>
                  <a:prstClr val="black"/>
                </a:solidFill>
                <a:latin typeface="HelveticaNeue"/>
              </a:rPr>
              <a:t>Pag-asa</a:t>
            </a:r>
            <a:r>
              <a:rPr lang="en-US" sz="1200" b="1" dirty="0" smtClean="0">
                <a:solidFill>
                  <a:prstClr val="black"/>
                </a:solidFill>
                <a:latin typeface="HelveticaNeue"/>
              </a:rPr>
              <a:t>.</a:t>
            </a:r>
            <a:r>
              <a:rPr lang="en-US" b="1" baseline="0"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a:t>
            </a:r>
            <a:r>
              <a:rPr lang="en-US" b="0" baseline="0" dirty="0" err="1" smtClean="0">
                <a:latin typeface="Arial" charset="0"/>
                <a:ea typeface="ＭＳ Ｐゴシック" charset="0"/>
                <a:cs typeface="ＭＳ Ｐゴシック" charset="0"/>
              </a:rPr>
              <a:t>Sapagkat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napakabigat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aming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naranasan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doon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halos </a:t>
            </a:r>
            <a:r>
              <a:rPr lang="en-US" b="0" baseline="0" dirty="0" err="1" smtClean="0">
                <a:latin typeface="Arial" charset="0"/>
                <a:ea typeface="ＭＳ Ｐゴシック" charset="0"/>
                <a:cs typeface="ＭＳ Ｐゴシック" charset="0"/>
              </a:rPr>
              <a:t>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namin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nakaya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anupa't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nawalan</a:t>
            </a:r>
            <a:r>
              <a:rPr lang="en-US" b="0" baseline="0" dirty="0" smtClean="0">
                <a:latin typeface="Arial" charset="0"/>
                <a:ea typeface="ＭＳ Ｐゴシック" charset="0"/>
                <a:cs typeface="ＭＳ Ｐゴシック" charset="0"/>
              </a:rPr>
              <a:t> kami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pag-asang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mabuhay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Ngunit</a:t>
            </a:r>
            <a:r>
              <a:rPr lang="en-US" b="0" baseline="0" dirty="0" smtClean="0">
                <a:latin typeface="Arial" charset="0"/>
                <a:ea typeface="ＭＳ Ｐゴシック" charset="0"/>
                <a:cs typeface="ＭＳ Ｐゴシック" charset="0"/>
              </a:rPr>
              <a:t> kami </a:t>
            </a:r>
            <a:r>
              <a:rPr lang="en-US" b="0" baseline="0" dirty="0" err="1" smtClean="0">
                <a:latin typeface="Arial" charset="0"/>
                <a:ea typeface="ＭＳ Ｐゴシック" charset="0"/>
                <a:cs typeface="ＭＳ Ｐゴシック" charset="0"/>
              </a:rPr>
              <a:t>mismo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tumanggap</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hatol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kamatayan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upang</a:t>
            </a:r>
            <a:r>
              <a:rPr lang="en-US" b="0" baseline="0" dirty="0" smtClean="0">
                <a:latin typeface="Arial" charset="0"/>
                <a:ea typeface="ＭＳ Ｐゴシック" charset="0"/>
                <a:cs typeface="ＭＳ Ｐゴシック" charset="0"/>
              </a:rPr>
              <a:t> kami ay </a:t>
            </a:r>
            <a:r>
              <a:rPr lang="en-US" b="0" baseline="0" dirty="0" err="1" smtClean="0">
                <a:latin typeface="Arial" charset="0"/>
                <a:ea typeface="ＭＳ Ｐゴシック" charset="0"/>
                <a:cs typeface="ＭＳ Ｐゴシック" charset="0"/>
              </a:rPr>
              <a:t>huwag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magtiwala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aming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sarili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kundi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bumubuhay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patay</a:t>
            </a:r>
            <a:r>
              <a:rPr lang="en-US" b="0" baseline="0" dirty="0" smtClean="0">
                <a:latin typeface="Arial" charset="0"/>
                <a:ea typeface="ＭＳ Ｐゴシック" charset="0"/>
                <a:cs typeface="ＭＳ Ｐゴシック" charset="0"/>
              </a:rPr>
              <a:t>” </a:t>
            </a:r>
            <a:r>
              <a:rPr lang="en-US" b="0" i="0" baseline="0" dirty="0" smtClean="0">
                <a:latin typeface="Arial" charset="0"/>
                <a:ea typeface="ＭＳ Ｐゴシック" charset="0"/>
                <a:cs typeface="ＭＳ Ｐゴシック" charset="0"/>
              </a:rPr>
              <a:t>(</a:t>
            </a:r>
            <a:r>
              <a:rPr lang="en-US" b="0" i="1" baseline="0" dirty="0" smtClean="0">
                <a:latin typeface="Arial" charset="0"/>
                <a:ea typeface="ＭＳ Ｐゴシック" charset="0"/>
                <a:cs typeface="ＭＳ Ｐゴシック" charset="0"/>
              </a:rPr>
              <a:t>2 </a:t>
            </a:r>
            <a:r>
              <a:rPr lang="en-US" b="0" i="1" baseline="0" dirty="0" err="1" smtClean="0">
                <a:latin typeface="Arial" charset="0"/>
                <a:ea typeface="ＭＳ Ｐゴシック" charset="0"/>
                <a:cs typeface="ＭＳ Ｐゴシック" charset="0"/>
              </a:rPr>
              <a:t>Corinto</a:t>
            </a:r>
            <a:r>
              <a:rPr lang="en-US" b="0" i="1" baseline="0" dirty="0" smtClean="0">
                <a:latin typeface="Arial" charset="0"/>
                <a:ea typeface="ＭＳ Ｐゴシック" charset="0"/>
                <a:cs typeface="ＭＳ Ｐゴシック" charset="0"/>
              </a:rPr>
              <a:t> 1:8, 9</a:t>
            </a:r>
            <a:r>
              <a:rPr lang="en-US" b="0" i="0"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24</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err="1" smtClean="0">
                <a:latin typeface="Arial" charset="0"/>
                <a:ea typeface="ＭＳ Ｐゴシック" charset="0"/>
                <a:cs typeface="ＭＳ Ｐゴシック" charset="0"/>
              </a:rPr>
              <a:t>Nais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maglingkod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nasasaktang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pamamagitan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natin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Nangangahulugan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maaari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pahintulutan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muna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tayo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maranasan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katulad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kirot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Pagkatapos</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makapagbibigay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tayo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pampalakas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loob</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mula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teoriya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kundi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mula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ating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sariling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karanasan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awa</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aliw</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Ito’y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prinsipyo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mula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buhay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a:t>
            </a:r>
            <a:r>
              <a:rPr lang="en-US" i="0" baseline="0" dirty="0" smtClean="0">
                <a:latin typeface="Arial" charset="0"/>
                <a:ea typeface="ＭＳ Ｐゴシック" charset="0"/>
                <a:cs typeface="ＭＳ Ｐゴシック" charset="0"/>
              </a:rPr>
              <a:t> Jesus (</a:t>
            </a:r>
            <a:r>
              <a:rPr lang="en-US" i="1" baseline="0" dirty="0" err="1" smtClean="0">
                <a:latin typeface="Arial" charset="0"/>
                <a:ea typeface="ＭＳ Ｐゴシック" charset="0"/>
                <a:cs typeface="ＭＳ Ｐゴシック" charset="0"/>
              </a:rPr>
              <a:t>tingnan</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ang</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Hebreo</a:t>
            </a:r>
            <a:r>
              <a:rPr lang="en-US" i="1" baseline="0" dirty="0" smtClean="0">
                <a:latin typeface="Arial" charset="0"/>
                <a:ea typeface="ＭＳ Ｐゴシック" charset="0"/>
                <a:cs typeface="ＭＳ Ｐゴシック" charset="0"/>
              </a:rPr>
              <a:t> 4:15 </a:t>
            </a:r>
            <a:r>
              <a:rPr lang="en-US" b="1" i="1" baseline="0" dirty="0" err="1" smtClean="0">
                <a:latin typeface="Arial" charset="0"/>
                <a:ea typeface="ＭＳ Ｐゴシック" charset="0"/>
                <a:cs typeface="ＭＳ Ｐゴシック" charset="0"/>
              </a:rPr>
              <a:t>Sapagkat</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tayo’y</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mayroong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isang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Pinakapunong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Pari</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na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marunong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makiramay</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sa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ating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mga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kahinaan</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isa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na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tinukso</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sa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lahat</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mga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paraan</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gaya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rin</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naman</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natin</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gayunma’y</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walang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kasalanan</a:t>
            </a:r>
            <a:r>
              <a:rPr lang="en-US" b="1" i="1"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i="1"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25</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malinaw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paglalarawan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Pablo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paghihirap</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malaman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kahit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kalaliman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makapamamagitan</a:t>
            </a:r>
            <a:r>
              <a:rPr lang="en-US" baseline="0" dirty="0" smtClean="0">
                <a:latin typeface="Arial" charset="0"/>
                <a:ea typeface="ＭＳ Ｐゴシック" charset="0"/>
                <a:cs typeface="ＭＳ Ｐゴシック" charset="0"/>
              </a:rPr>
              <a:t> pa </a:t>
            </a:r>
            <a:r>
              <a:rPr lang="en-US" baseline="0" dirty="0" err="1" smtClean="0">
                <a:latin typeface="Arial" charset="0"/>
                <a:ea typeface="ＭＳ Ｐゴシック" charset="0"/>
                <a:cs typeface="ＭＳ Ｐゴシック" charset="0"/>
              </a:rPr>
              <a:t>rin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dalhin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awa</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aliw</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Maaaring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mawalan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pag-asa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kahit</a:t>
            </a:r>
            <a:r>
              <a:rPr lang="en-US" baseline="0" dirty="0" smtClean="0">
                <a:latin typeface="Arial" charset="0"/>
                <a:ea typeface="ＭＳ Ｐゴシック" charset="0"/>
                <a:cs typeface="ＭＳ Ｐゴシック" charset="0"/>
              </a:rPr>
              <a:t> pa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mapatay</a:t>
            </a:r>
            <a:r>
              <a:rPr lang="en-US" baseline="0" dirty="0" smtClean="0">
                <a:latin typeface="Arial" charset="0"/>
                <a:ea typeface="ＭＳ Ｐゴシック" charset="0"/>
                <a:cs typeface="ＭＳ Ｐゴシック" charset="0"/>
              </a:rPr>
              <a:t> pa </a:t>
            </a:r>
            <a:r>
              <a:rPr lang="en-US" baseline="0" dirty="0" err="1" smtClean="0">
                <a:latin typeface="Arial" charset="0"/>
                <a:ea typeface="ＭＳ Ｐゴシック" charset="0"/>
                <a:cs typeface="ＭＳ Ｐゴシック" charset="0"/>
              </a:rPr>
              <a:t>nga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subalit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huwag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matakot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tinuturuan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umasa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Makaaasa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dahil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binubuhay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patay</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2 </a:t>
            </a:r>
            <a:r>
              <a:rPr lang="en-US" i="1" baseline="0" dirty="0" err="1" smtClean="0">
                <a:latin typeface="Arial" charset="0"/>
                <a:ea typeface="ＭＳ Ｐゴシック" charset="0"/>
                <a:cs typeface="ＭＳ Ｐゴシック" charset="0"/>
              </a:rPr>
              <a:t>Corinto</a:t>
            </a:r>
            <a:r>
              <a:rPr lang="en-US" i="1" baseline="0" dirty="0" smtClean="0">
                <a:latin typeface="Arial" charset="0"/>
                <a:ea typeface="ＭＳ Ｐゴシック" charset="0"/>
                <a:cs typeface="ＭＳ Ｐゴシック" charset="0"/>
              </a:rPr>
              <a:t> 1:9</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26</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err="1" smtClean="0">
                <a:latin typeface="Arial" charset="0"/>
                <a:ea typeface="ＭＳ Ｐゴシック" charset="0"/>
                <a:cs typeface="ＭＳ Ｐゴシック" charset="0"/>
              </a:rPr>
              <a:t>Kakayahang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Manatiling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Matatag</a:t>
            </a:r>
            <a:r>
              <a:rPr lang="en-US" b="1"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(1) </a:t>
            </a:r>
            <a:r>
              <a:rPr lang="en-US" baseline="0" dirty="0" err="1" smtClean="0">
                <a:latin typeface="Arial" charset="0"/>
                <a:ea typeface="ＭＳ Ｐゴシック" charset="0"/>
                <a:cs typeface="ＭＳ Ｐゴシック" charset="0"/>
              </a:rPr>
              <a:t>Napatunayan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nakaraang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pagganap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nagligtas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amin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kakilakilabot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kamatayan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patuloy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magliligtas</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2 </a:t>
            </a:r>
            <a:r>
              <a:rPr lang="en-US" i="1" baseline="0" dirty="0" err="1" smtClean="0">
                <a:latin typeface="Arial" charset="0"/>
                <a:ea typeface="ＭＳ Ｐゴシック" charset="0"/>
                <a:cs typeface="ＭＳ Ｐゴシック" charset="0"/>
              </a:rPr>
              <a:t>Corinto</a:t>
            </a:r>
            <a:r>
              <a:rPr lang="en-US" i="1" baseline="0" dirty="0" smtClean="0">
                <a:latin typeface="Arial" charset="0"/>
                <a:ea typeface="ＭＳ Ｐゴシック" charset="0"/>
                <a:cs typeface="ＭＳ Ｐゴシック" charset="0"/>
              </a:rPr>
              <a:t> 1:10</a:t>
            </a:r>
            <a:r>
              <a:rPr lang="en-US" i="0"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determinasyon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Pablo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ituon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pag-iisip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mismo</a:t>
            </a:r>
            <a:r>
              <a:rPr lang="en-US"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“Sa </a:t>
            </a:r>
            <a:r>
              <a:rPr lang="en-US" i="0" baseline="0" dirty="0" err="1" smtClean="0">
                <a:latin typeface="Arial" charset="0"/>
                <a:ea typeface="ＭＳ Ｐゴシック" charset="0"/>
                <a:cs typeface="ＭＳ Ｐゴシック" charset="0"/>
              </a:rPr>
              <a:t>kanya</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inilalagak</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namin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ating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pag-asa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muli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niya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kaming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ililigtas</a:t>
            </a:r>
            <a:r>
              <a:rPr lang="en-US" i="0"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Ibid.</a:t>
            </a:r>
            <a:r>
              <a:rPr lang="en-US" i="0" baseline="0" dirty="0" smtClean="0">
                <a:latin typeface="Arial" charset="0"/>
                <a:ea typeface="ＭＳ Ｐゴシック" charset="0"/>
                <a:cs typeface="ＭＳ Ｐゴシック" charset="0"/>
              </a:rPr>
              <a:t>). ¶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patuloy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pamamagitan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banal: “</a:t>
            </a:r>
            <a:r>
              <a:rPr lang="en-US" i="0" baseline="0" dirty="0" err="1" smtClean="0">
                <a:latin typeface="Arial" charset="0"/>
                <a:ea typeface="ＭＳ Ｐゴシック" charset="0"/>
                <a:cs typeface="ＭＳ Ｐゴシック" charset="0"/>
              </a:rPr>
              <a:t>Dapat</a:t>
            </a:r>
            <a:r>
              <a:rPr lang="en-US" i="0" baseline="0" dirty="0" smtClean="0">
                <a:latin typeface="Arial" charset="0"/>
                <a:ea typeface="ＭＳ Ｐゴシック" charset="0"/>
                <a:cs typeface="ＭＳ Ｐゴシック" charset="0"/>
              </a:rPr>
              <a:t> din </a:t>
            </a:r>
            <a:r>
              <a:rPr lang="en-US" i="0" baseline="0" dirty="0" err="1" smtClean="0">
                <a:latin typeface="Arial" charset="0"/>
                <a:ea typeface="ＭＳ Ｐゴシック" charset="0"/>
                <a:cs typeface="ＭＳ Ｐゴシック" charset="0"/>
              </a:rPr>
              <a:t>ninyo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kaming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tulungan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pamamagitan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panalangin</a:t>
            </a:r>
            <a:r>
              <a:rPr lang="en-US" i="0"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tal</a:t>
            </a:r>
            <a:r>
              <a:rPr lang="en-US" i="1" baseline="0" dirty="0" smtClean="0">
                <a:latin typeface="Arial" charset="0"/>
                <a:ea typeface="ＭＳ Ｐゴシック" charset="0"/>
                <a:cs typeface="ＭＳ Ｐゴシック" charset="0"/>
              </a:rPr>
              <a:t>. 11</a:t>
            </a:r>
            <a:r>
              <a:rPr lang="en-US" i="0"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err="1" smtClean="0">
                <a:latin typeface="Arial" charset="0"/>
                <a:ea typeface="ＭＳ Ｐゴシック" charset="0"/>
                <a:cs typeface="ＭＳ Ｐゴシック" charset="0"/>
              </a:rPr>
              <a:t>Mga</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Susing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Paksa</a:t>
            </a:r>
            <a:r>
              <a:rPr lang="en-US" b="1"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1) </a:t>
            </a:r>
            <a:r>
              <a:rPr lang="en-US" b="0" baseline="0" dirty="0" smtClean="0">
                <a:latin typeface="Arial" charset="0"/>
                <a:ea typeface="ＭＳ Ｐゴシック" charset="0"/>
                <a:cs typeface="ＭＳ Ｐゴシック" charset="0"/>
              </a:rPr>
              <a:t>“</a:t>
            </a:r>
            <a:r>
              <a:rPr lang="en-US" b="0" baseline="0" dirty="0" err="1" smtClean="0">
                <a:latin typeface="Arial" charset="0"/>
                <a:ea typeface="ＭＳ Ｐゴシック" charset="0"/>
                <a:cs typeface="ＭＳ Ｐゴシック" charset="0"/>
              </a:rPr>
              <a:t>Sapagkat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napakabigat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aming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naranasan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doon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halos </a:t>
            </a:r>
            <a:r>
              <a:rPr lang="en-US" b="0" baseline="0" dirty="0" err="1" smtClean="0">
                <a:latin typeface="Arial" charset="0"/>
                <a:ea typeface="ＭＳ Ｐゴシック" charset="0"/>
                <a:cs typeface="ＭＳ Ｐゴシック" charset="0"/>
              </a:rPr>
              <a:t>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namin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nakaya</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(2) </a:t>
            </a:r>
            <a:r>
              <a:rPr lang="en-US" b="0" baseline="0" dirty="0" err="1" smtClean="0">
                <a:latin typeface="Arial" charset="0"/>
                <a:ea typeface="ＭＳ Ｐゴシック" charset="0"/>
                <a:cs typeface="ＭＳ Ｐゴシック" charset="0"/>
              </a:rPr>
              <a:t>Nais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maglingkod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nasasaktang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pamamagitan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natin</a:t>
            </a:r>
            <a:r>
              <a:rPr lang="en-US" b="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(3) </a:t>
            </a:r>
            <a:r>
              <a:rPr lang="en-US" i="0" baseline="0" dirty="0" err="1" smtClean="0">
                <a:latin typeface="Arial" charset="0"/>
                <a:ea typeface="ＭＳ Ｐゴシック" charset="0"/>
                <a:cs typeface="ＭＳ Ｐゴシック" charset="0"/>
              </a:rPr>
              <a:t>T</a:t>
            </a:r>
            <a:r>
              <a:rPr lang="en-US" baseline="0" dirty="0" err="1" smtClean="0">
                <a:latin typeface="Arial" charset="0"/>
                <a:ea typeface="ＭＳ Ｐゴシック" charset="0"/>
                <a:cs typeface="ＭＳ Ｐゴシック" charset="0"/>
              </a:rPr>
              <a:t>inuturuan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umasa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a:t>
            </a:r>
            <a:r>
              <a:rPr lang="en-US" baseline="0" dirty="0" smtClean="0">
                <a:latin typeface="Arial" charset="0"/>
                <a:ea typeface="ＭＳ Ｐゴシック" charset="0"/>
                <a:cs typeface="ＭＳ Ｐゴシック" charset="0"/>
              </a:rPr>
              <a:t>. ¶ (4) </a:t>
            </a:r>
            <a:r>
              <a:rPr lang="en-US" b="0" baseline="0" dirty="0" err="1" smtClean="0">
                <a:latin typeface="Arial" charset="0"/>
                <a:ea typeface="ＭＳ Ｐゴシック" charset="0"/>
                <a:cs typeface="ＭＳ Ｐゴシック" charset="0"/>
              </a:rPr>
              <a:t>Kakayahang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manatiling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matatag</a:t>
            </a:r>
            <a:r>
              <a:rPr lang="en-US" b="0" baseline="0" dirty="0" smtClean="0">
                <a:latin typeface="Arial" charset="0"/>
                <a:ea typeface="ＭＳ Ｐゴシック" charset="0"/>
                <a:cs typeface="ＭＳ Ｐゴシック" charset="0"/>
              </a:rPr>
              <a:t>: a. </a:t>
            </a:r>
            <a:r>
              <a:rPr lang="en-US" baseline="0" dirty="0" err="1" smtClean="0">
                <a:latin typeface="Arial" charset="0"/>
                <a:ea typeface="ＭＳ Ｐゴシック" charset="0"/>
                <a:cs typeface="ＭＳ Ｐゴシック" charset="0"/>
              </a:rPr>
              <a:t>Napatunayang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nakaraang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pagganap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b.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determinasyon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Pablo. c.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pamamagitan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banal.</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Huwebes</a:t>
            </a:r>
            <a:r>
              <a:rPr lang="en-US" b="1" dirty="0" smtClean="0">
                <a:latin typeface="Arial" charset="0"/>
                <a:ea typeface="ＭＳ Ｐゴシック" charset="0"/>
                <a:cs typeface="ＭＳ Ｐゴシック" charset="0"/>
              </a:rPr>
              <a:t>,</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Hulyo</a:t>
            </a:r>
            <a:r>
              <a:rPr lang="en-US" b="1" baseline="0" dirty="0" smtClean="0">
                <a:latin typeface="Arial" charset="0"/>
                <a:ea typeface="ＭＳ Ｐゴシック" charset="0"/>
                <a:cs typeface="ＭＳ Ｐゴシック" charset="0"/>
              </a:rPr>
              <a:t> 28. </a:t>
            </a:r>
            <a:r>
              <a:rPr lang="en-US" b="1" baseline="0" dirty="0" err="1" smtClean="0">
                <a:latin typeface="Arial" charset="0"/>
                <a:ea typeface="ＭＳ Ｐゴシック" charset="0"/>
                <a:cs typeface="ＭＳ Ｐゴシック" charset="0"/>
              </a:rPr>
              <a:t>Sobrang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Init.</a:t>
            </a:r>
            <a:r>
              <a:rPr lang="en-US" b="1"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Totoo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samantalang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namumuhay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rito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puspos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kasalanang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daigdig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maliit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lamang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mauunawaan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kung </a:t>
            </a:r>
            <a:r>
              <a:rPr lang="en-US" dirty="0" err="1" smtClean="0">
                <a:latin typeface="Arial" charset="0"/>
                <a:ea typeface="ＭＳ Ｐゴシック" charset="0"/>
                <a:cs typeface="ＭＳ Ｐゴシック" charset="0"/>
              </a:rPr>
              <a:t>bakit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bagay</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nangyayari</a:t>
            </a:r>
            <a:r>
              <a:rPr lang="en-US" dirty="0" smtClean="0">
                <a:latin typeface="Arial" charset="0"/>
                <a:ea typeface="ＭＳ Ｐゴシック" charset="0"/>
                <a:cs typeface="ＭＳ Ｐゴシック" charset="0"/>
              </a:rPr>
              <a:t>. Sa </a:t>
            </a:r>
            <a:r>
              <a:rPr lang="en-US" dirty="0" err="1" smtClean="0">
                <a:latin typeface="Arial" charset="0"/>
                <a:ea typeface="ＭＳ Ｐゴシック" charset="0"/>
                <a:cs typeface="ＭＳ Ｐゴシック" charset="0"/>
              </a:rPr>
              <a:t>langit</a:t>
            </a:r>
            <a:r>
              <a:rPr lang="en-US" dirty="0" smtClean="0">
                <a:latin typeface="Arial" charset="0"/>
                <a:ea typeface="ＭＳ Ｐゴシック" charset="0"/>
                <a:cs typeface="ＭＳ Ｐゴシック" charset="0"/>
              </a:rPr>
              <a:t> mas </a:t>
            </a:r>
            <a:r>
              <a:rPr lang="en-US" dirty="0" err="1" smtClean="0">
                <a:latin typeface="Arial" charset="0"/>
                <a:ea typeface="ＭＳ Ｐゴシック" charset="0"/>
                <a:cs typeface="ＭＳ Ｐゴシック" charset="0"/>
              </a:rPr>
              <a:t>higit</a:t>
            </a:r>
            <a:r>
              <a:rPr lang="en-US" dirty="0" smtClean="0">
                <a:latin typeface="Arial" charset="0"/>
                <a:ea typeface="ＭＳ Ｐゴシック" charset="0"/>
                <a:cs typeface="ＭＳ Ｐゴシック" charset="0"/>
              </a:rPr>
              <a:t> pa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mauunawaan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1 </a:t>
            </a:r>
            <a:r>
              <a:rPr lang="en-US" i="1" dirty="0" err="1" smtClean="0">
                <a:latin typeface="Arial" charset="0"/>
                <a:ea typeface="ＭＳ Ｐゴシック" charset="0"/>
                <a:cs typeface="ＭＳ Ｐゴシック" charset="0"/>
              </a:rPr>
              <a:t>Corinto</a:t>
            </a:r>
            <a:r>
              <a:rPr lang="en-US" i="1" dirty="0" smtClean="0">
                <a:latin typeface="Arial" charset="0"/>
                <a:ea typeface="ＭＳ Ｐゴシック" charset="0"/>
                <a:cs typeface="ＭＳ Ｐゴシック" charset="0"/>
              </a:rPr>
              <a:t> 4:5, 13:12</a:t>
            </a:r>
            <a:r>
              <a:rPr lang="en-US" i="0" dirty="0" smtClean="0">
                <a:latin typeface="Arial" charset="0"/>
                <a:ea typeface="ＭＳ Ｐゴシック" charset="0"/>
                <a:cs typeface="ＭＳ Ｐゴシック" charset="0"/>
              </a:rPr>
              <a:t>),</a:t>
            </a:r>
            <a:r>
              <a:rPr lang="en-US" i="0" baseline="0" dirty="0" smtClean="0">
                <a:latin typeface="Arial" charset="0"/>
                <a:ea typeface="ＭＳ Ｐゴシック" charset="0"/>
                <a:cs typeface="ＭＳ Ｐゴシック" charset="0"/>
              </a:rPr>
              <a:t> </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subalit</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sa</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ngayon</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kailangan</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nating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mabuhay</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kasama</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ang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pagkabahala</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paniniwala</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na</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ang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ay </a:t>
            </a:r>
            <a:r>
              <a:rPr lang="en-US" i="0" dirty="0" err="1" smtClean="0">
                <a:latin typeface="Arial" charset="0"/>
                <a:ea typeface="ＭＳ Ｐゴシック" charset="0"/>
                <a:cs typeface="ＭＳ Ｐゴシック" charset="0"/>
              </a:rPr>
              <a:t>naririto</a:t>
            </a:r>
            <a:r>
              <a:rPr lang="en-US" i="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at </a:t>
            </a:r>
            <a:r>
              <a:rPr lang="en-US" i="0" baseline="0" dirty="0" err="1" smtClean="0">
                <a:latin typeface="Arial" charset="0"/>
                <a:ea typeface="ＭＳ Ｐゴシック" charset="0"/>
                <a:cs typeface="ＭＳ Ｐゴシック" charset="0"/>
              </a:rPr>
              <a:t>nangangalaga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atin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kahit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bagay</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hindi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laging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nadaramang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totoong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mabuti</a:t>
            </a:r>
            <a:r>
              <a:rPr lang="en-US" i="0" baseline="0" dirty="0" smtClean="0">
                <a:latin typeface="Arial" charset="0"/>
                <a:ea typeface="ＭＳ Ｐゴシック" charset="0"/>
                <a:cs typeface="ＭＳ Ｐゴシック" charset="0"/>
              </a:rPr>
              <a:t>. </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Napakabuting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naglalarawan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Isaias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pagkabahalang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ito</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Sa </a:t>
            </a:r>
            <a:r>
              <a:rPr lang="en-US" dirty="0" err="1" smtClean="0">
                <a:latin typeface="Arial" charset="0"/>
                <a:ea typeface="ＭＳ Ｐゴシック" charset="0"/>
                <a:cs typeface="ＭＳ Ｐゴシック" charset="0"/>
              </a:rPr>
              <a:t>Isaias</a:t>
            </a:r>
            <a:r>
              <a:rPr lang="en-US" dirty="0" smtClean="0">
                <a:latin typeface="Arial" charset="0"/>
                <a:ea typeface="ＭＳ Ｐゴシック" charset="0"/>
                <a:cs typeface="ＭＳ Ｐゴシック" charset="0"/>
              </a:rPr>
              <a:t> 43:2, </a:t>
            </a:r>
            <a:r>
              <a:rPr lang="en-US" dirty="0" err="1" smtClean="0">
                <a:latin typeface="Arial" charset="0"/>
                <a:ea typeface="ＭＳ Ｐゴシック" charset="0"/>
                <a:cs typeface="ＭＳ Ｐゴシック" charset="0"/>
              </a:rPr>
              <a:t>sinasabi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bayan</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daraan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tubig</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apoy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paglalarawan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sobra</a:t>
            </a:r>
            <a:r>
              <a:rPr lang="en-US" dirty="0" err="1" smtClean="0">
                <a:latin typeface="Arial" charset="0"/>
                <a:ea typeface="ＭＳ Ｐゴシック" charset="0"/>
                <a:cs typeface="ＭＳ Ｐゴシック" charset="0"/>
              </a:rPr>
              <a:t>-sobrang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panganib</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subalit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panahong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nagbubukas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tungo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bagong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i="0" dirty="0" smtClean="0">
                <a:latin typeface="Arial" charset="0"/>
                <a:ea typeface="ＭＳ Ｐゴシック" charset="0"/>
                <a:cs typeface="ＭＳ Ｐゴシック" charset="0"/>
              </a:rPr>
              <a:t>¶ Gaya </a:t>
            </a:r>
            <a:r>
              <a:rPr lang="en-US" i="0" dirty="0" err="1" smtClean="0">
                <a:latin typeface="Arial" charset="0"/>
                <a:ea typeface="ＭＳ Ｐゴシック" charset="0"/>
                <a:cs typeface="ＭＳ Ｐゴシック" charset="0"/>
              </a:rPr>
              <a:t>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Pastol</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sa</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Awit</a:t>
            </a:r>
            <a:r>
              <a:rPr lang="en-US" i="0" dirty="0" smtClean="0">
                <a:latin typeface="Arial" charset="0"/>
                <a:ea typeface="ＭＳ Ｐゴシック" charset="0"/>
                <a:cs typeface="ＭＳ Ｐゴシック" charset="0"/>
              </a:rPr>
              <a:t> 23, </a:t>
            </a:r>
            <a:r>
              <a:rPr lang="en-US" i="0" dirty="0" err="1" smtClean="0">
                <a:latin typeface="Arial" charset="0"/>
                <a:ea typeface="ＭＳ Ｐゴシック" charset="0"/>
                <a:cs typeface="ＭＳ Ｐゴシック" charset="0"/>
              </a:rPr>
              <a:t>sinasabi</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niya</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na</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kapag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ang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mahihirap</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na</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panahon</a:t>
            </a:r>
            <a:r>
              <a:rPr lang="en-US" i="0" dirty="0" smtClean="0">
                <a:latin typeface="Arial" charset="0"/>
                <a:ea typeface="ＭＳ Ｐゴシック" charset="0"/>
                <a:cs typeface="ＭＳ Ｐゴシック" charset="0"/>
              </a:rPr>
              <a:t> ay </a:t>
            </a:r>
            <a:r>
              <a:rPr lang="en-US" i="0" dirty="0" err="1" smtClean="0">
                <a:latin typeface="Arial" charset="0"/>
                <a:ea typeface="ＭＳ Ｐゴシック" charset="0"/>
                <a:cs typeface="ＭＳ Ｐゴシック" charset="0"/>
              </a:rPr>
              <a:t>dumarating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ang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bayan</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Diyos</a:t>
            </a:r>
            <a:r>
              <a:rPr lang="en-US" i="0" dirty="0" smtClean="0">
                <a:latin typeface="Arial" charset="0"/>
                <a:ea typeface="ＭＳ Ｐゴシック" charset="0"/>
                <a:cs typeface="ＭＳ Ｐゴシック" charset="0"/>
              </a:rPr>
              <a:t> ay </a:t>
            </a:r>
            <a:r>
              <a:rPr lang="en-US" i="0" dirty="0" err="1" smtClean="0">
                <a:latin typeface="Arial" charset="0"/>
                <a:ea typeface="ＭＳ Ｐゴシック" charset="0"/>
                <a:cs typeface="ＭＳ Ｐゴシック" charset="0"/>
              </a:rPr>
              <a:t>hindi</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kailangang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magapi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dahil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Siya</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kasama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nila</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AC91E1D4-9C8C-4C46-AE68-C02CB222C82F}" type="slidenum">
              <a:rPr lang="en-US" sz="1200"/>
              <a:pPr/>
              <a:t>3</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Ipinakong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Manlalalang</a:t>
            </a:r>
            <a:r>
              <a:rPr lang="en-US" b="1"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nagdurusang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krus</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isang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pagpapahayag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mahinang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pagkaunawa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kirot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mula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pinakasimula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nito’y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dulot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kasalanan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puso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a:t>
            </a:r>
            <a:r>
              <a:rPr lang="en-US" i="1" cap="small" spc="50" dirty="0" smtClean="0">
                <a:latin typeface="Arial"/>
                <a:ea typeface="ＭＳ Ｐゴシック" pitchFamily="24" charset="-128"/>
                <a:cs typeface="Arial"/>
              </a:rPr>
              <a:t>Education</a:t>
            </a:r>
            <a:r>
              <a:rPr lang="en-US" spc="50" dirty="0" smtClean="0">
                <a:latin typeface="Arial"/>
                <a:ea typeface="ＭＳ Ｐゴシック" pitchFamily="24" charset="-128"/>
                <a:cs typeface="Arial"/>
              </a:rPr>
              <a:t> 263. ¶ </a:t>
            </a:r>
            <a:r>
              <a:rPr lang="en-US" spc="50" dirty="0" err="1" smtClean="0">
                <a:latin typeface="Arial"/>
                <a:ea typeface="ＭＳ Ｐゴシック" pitchFamily="24" charset="-128"/>
                <a:cs typeface="Arial"/>
              </a:rPr>
              <a:t>Ang</a:t>
            </a:r>
            <a:r>
              <a:rPr lang="en-US" spc="50" dirty="0" smtClean="0">
                <a:latin typeface="Arial"/>
                <a:ea typeface="ＭＳ Ｐゴシック" pitchFamily="24" charset="-128"/>
                <a:cs typeface="Arial"/>
              </a:rPr>
              <a:t> </a:t>
            </a:r>
            <a:r>
              <a:rPr lang="en-US" spc="50" dirty="0" err="1" smtClean="0">
                <a:latin typeface="Arial"/>
                <a:ea typeface="ＭＳ Ｐゴシック" pitchFamily="24" charset="-128"/>
                <a:cs typeface="Arial"/>
              </a:rPr>
              <a:t>ating</a:t>
            </a:r>
            <a:r>
              <a:rPr lang="en-US" spc="50" dirty="0" smtClean="0">
                <a:latin typeface="Arial"/>
                <a:ea typeface="ＭＳ Ｐゴシック" pitchFamily="24" charset="-128"/>
                <a:cs typeface="Arial"/>
              </a:rPr>
              <a:t> </a:t>
            </a:r>
            <a:r>
              <a:rPr lang="en-US" spc="50" dirty="0" err="1" smtClean="0">
                <a:latin typeface="Arial"/>
                <a:ea typeface="ＭＳ Ｐゴシック" pitchFamily="24" charset="-128"/>
                <a:cs typeface="Arial"/>
              </a:rPr>
              <a:t>mga</a:t>
            </a:r>
            <a:r>
              <a:rPr lang="en-US" spc="50" dirty="0" smtClean="0">
                <a:latin typeface="Arial"/>
                <a:ea typeface="ＭＳ Ｐゴシック" pitchFamily="24" charset="-128"/>
                <a:cs typeface="Arial"/>
              </a:rPr>
              <a:t> </a:t>
            </a:r>
            <a:r>
              <a:rPr lang="en-US" spc="50" dirty="0" err="1" smtClean="0">
                <a:latin typeface="Arial"/>
                <a:ea typeface="ＭＳ Ｐゴシック" pitchFamily="24" charset="-128"/>
                <a:cs typeface="Arial"/>
              </a:rPr>
              <a:t>liksyon</a:t>
            </a:r>
            <a:r>
              <a:rPr lang="en-US" spc="50" dirty="0" smtClean="0">
                <a:latin typeface="Arial"/>
                <a:ea typeface="ＭＳ Ｐゴシック" pitchFamily="24" charset="-128"/>
                <a:cs typeface="Arial"/>
              </a:rPr>
              <a:t> ay </a:t>
            </a:r>
            <a:r>
              <a:rPr lang="en-US" spc="50" dirty="0" err="1" smtClean="0">
                <a:latin typeface="Arial"/>
                <a:ea typeface="ＭＳ Ｐゴシック" pitchFamily="24" charset="-128"/>
                <a:cs typeface="Arial"/>
              </a:rPr>
              <a:t>hindi</a:t>
            </a:r>
            <a:r>
              <a:rPr lang="en-US" spc="50" dirty="0" smtClean="0">
                <a:latin typeface="Arial"/>
                <a:ea typeface="ＭＳ Ｐゴシック" pitchFamily="24" charset="-128"/>
                <a:cs typeface="Arial"/>
              </a:rPr>
              <a:t> </a:t>
            </a:r>
            <a:r>
              <a:rPr lang="en-US" spc="50" dirty="0" err="1" smtClean="0">
                <a:latin typeface="Arial"/>
                <a:ea typeface="ＭＳ Ｐゴシック" pitchFamily="24" charset="-128"/>
                <a:cs typeface="Arial"/>
              </a:rPr>
              <a:t>isang</a:t>
            </a:r>
            <a:r>
              <a:rPr lang="en-US" spc="50" dirty="0" smtClean="0">
                <a:latin typeface="Arial"/>
                <a:ea typeface="ＭＳ Ｐゴシック" pitchFamily="24" charset="-128"/>
                <a:cs typeface="Arial"/>
              </a:rPr>
              <a:t> </a:t>
            </a:r>
            <a:r>
              <a:rPr lang="en-US" spc="50" dirty="0" err="1" smtClean="0">
                <a:latin typeface="Arial"/>
                <a:ea typeface="ＭＳ Ｐゴシック" pitchFamily="24" charset="-128"/>
                <a:cs typeface="Arial"/>
              </a:rPr>
              <a:t>teodisiya</a:t>
            </a:r>
            <a:r>
              <a:rPr lang="en-US" spc="50" dirty="0" smtClean="0">
                <a:latin typeface="Arial"/>
                <a:ea typeface="ＭＳ Ｐゴシック" pitchFamily="24" charset="-128"/>
                <a:cs typeface="Arial"/>
              </a:rPr>
              <a:t>, </a:t>
            </a:r>
            <a:r>
              <a:rPr lang="en-US" spc="50" dirty="0" err="1" smtClean="0">
                <a:latin typeface="Arial"/>
                <a:ea typeface="ＭＳ Ｐゴシック" pitchFamily="24" charset="-128"/>
                <a:cs typeface="Arial"/>
              </a:rPr>
              <a:t>ang</a:t>
            </a:r>
            <a:r>
              <a:rPr lang="en-US" spc="50" dirty="0" smtClean="0">
                <a:latin typeface="Arial"/>
                <a:ea typeface="ＭＳ Ｐゴシック" pitchFamily="24" charset="-128"/>
                <a:cs typeface="Arial"/>
              </a:rPr>
              <a:t> </a:t>
            </a:r>
            <a:r>
              <a:rPr lang="en-US" spc="50" dirty="0" err="1" smtClean="0">
                <a:latin typeface="Arial"/>
                <a:ea typeface="ＭＳ Ｐゴシック" pitchFamily="24" charset="-128"/>
                <a:cs typeface="Arial"/>
              </a:rPr>
              <a:t>pangangatwiran</a:t>
            </a:r>
            <a:r>
              <a:rPr lang="en-US" spc="50" dirty="0" smtClean="0">
                <a:latin typeface="Arial"/>
                <a:ea typeface="ＭＳ Ｐゴシック" pitchFamily="24" charset="-128"/>
                <a:cs typeface="Arial"/>
              </a:rPr>
              <a:t> </a:t>
            </a:r>
            <a:r>
              <a:rPr lang="en-US" spc="50" dirty="0" err="1" smtClean="0">
                <a:latin typeface="Arial"/>
                <a:ea typeface="ＭＳ Ｐゴシック" pitchFamily="24" charset="-128"/>
                <a:cs typeface="Arial"/>
              </a:rPr>
              <a:t>ng</a:t>
            </a:r>
            <a:r>
              <a:rPr lang="en-US" spc="50" dirty="0" smtClean="0">
                <a:latin typeface="Arial"/>
                <a:ea typeface="ＭＳ Ｐゴシック" pitchFamily="24" charset="-128"/>
                <a:cs typeface="Arial"/>
              </a:rPr>
              <a:t> </a:t>
            </a:r>
            <a:r>
              <a:rPr lang="en-US" spc="50" dirty="0" err="1" smtClean="0">
                <a:latin typeface="Arial"/>
                <a:ea typeface="ＭＳ Ｐゴシック" pitchFamily="24" charset="-128"/>
                <a:cs typeface="Arial"/>
              </a:rPr>
              <a:t>Diyos</a:t>
            </a:r>
            <a:r>
              <a:rPr lang="en-US" spc="50" dirty="0" smtClean="0">
                <a:latin typeface="Arial"/>
                <a:ea typeface="ＭＳ Ｐゴシック" pitchFamily="24" charset="-128"/>
                <a:cs typeface="Arial"/>
              </a:rPr>
              <a:t> </a:t>
            </a:r>
            <a:r>
              <a:rPr lang="en-US" spc="50" dirty="0" err="1" smtClean="0">
                <a:latin typeface="Arial"/>
                <a:ea typeface="ＭＳ Ｐゴシック" pitchFamily="24" charset="-128"/>
                <a:cs typeface="Arial"/>
              </a:rPr>
              <a:t>sa</a:t>
            </a:r>
            <a:r>
              <a:rPr lang="en-US" spc="50" dirty="0" smtClean="0">
                <a:latin typeface="Arial"/>
                <a:ea typeface="ＭＳ Ｐゴシック" pitchFamily="24" charset="-128"/>
                <a:cs typeface="Arial"/>
              </a:rPr>
              <a:t> </a:t>
            </a:r>
            <a:r>
              <a:rPr lang="en-US" spc="50" dirty="0" err="1" smtClean="0">
                <a:latin typeface="Arial"/>
                <a:ea typeface="ＭＳ Ｐゴシック" pitchFamily="24" charset="-128"/>
                <a:cs typeface="Arial"/>
              </a:rPr>
              <a:t>harap</a:t>
            </a:r>
            <a:r>
              <a:rPr lang="en-US" spc="50" dirty="0" smtClean="0">
                <a:latin typeface="Arial"/>
                <a:ea typeface="ＭＳ Ｐゴシック" pitchFamily="24" charset="-128"/>
                <a:cs typeface="Arial"/>
              </a:rPr>
              <a:t> </a:t>
            </a:r>
            <a:r>
              <a:rPr lang="en-US" spc="50" dirty="0" err="1" smtClean="0">
                <a:latin typeface="Arial"/>
                <a:ea typeface="ＭＳ Ｐゴシック" pitchFamily="24" charset="-128"/>
                <a:cs typeface="Arial"/>
              </a:rPr>
              <a:t>ng</a:t>
            </a:r>
            <a:r>
              <a:rPr lang="en-US" spc="50" dirty="0" smtClean="0">
                <a:latin typeface="Arial"/>
                <a:ea typeface="ＭＳ Ｐゴシック" pitchFamily="24" charset="-128"/>
                <a:cs typeface="Arial"/>
              </a:rPr>
              <a:t> </a:t>
            </a:r>
            <a:r>
              <a:rPr lang="en-US" spc="50" dirty="0" err="1" smtClean="0">
                <a:latin typeface="Arial"/>
                <a:ea typeface="ＭＳ Ｐゴシック" pitchFamily="24" charset="-128"/>
                <a:cs typeface="Arial"/>
              </a:rPr>
              <a:t>kasamaan</a:t>
            </a:r>
            <a:r>
              <a:rPr lang="en-US" spc="50" dirty="0" smtClean="0">
                <a:latin typeface="Arial"/>
                <a:ea typeface="ＭＳ Ｐゴシック" pitchFamily="24" charset="-128"/>
                <a:cs typeface="Arial"/>
              </a:rPr>
              <a:t>.</a:t>
            </a:r>
            <a:endParaRPr lang="en-US" dirty="0" smtClean="0">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Pahirap</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Diyos</a:t>
            </a:r>
            <a:r>
              <a:rPr lang="en-US" b="1"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(1)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sobrang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upang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lipulin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kasalanan</a:t>
            </a:r>
            <a:r>
              <a:rPr lang="en-US" baseline="0" dirty="0" smtClean="0">
                <a:latin typeface="Arial" charset="0"/>
                <a:ea typeface="ＭＳ Ｐゴシック" charset="0"/>
                <a:cs typeface="ＭＳ Ｐゴシック" charset="0"/>
              </a:rPr>
              <a:t>. ¶ (2)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sobrang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init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gawin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abang</a:t>
            </a:r>
            <a:r>
              <a:rPr lang="en-US" baseline="0" dirty="0" smtClean="0">
                <a:latin typeface="Arial" charset="0"/>
                <a:ea typeface="ＭＳ Ｐゴシック" charset="0"/>
                <a:cs typeface="ＭＳ Ｐゴシック" charset="0"/>
              </a:rPr>
              <a:t>-aba </a:t>
            </a:r>
            <a:r>
              <a:rPr lang="en-US" baseline="0" dirty="0" err="1" smtClean="0">
                <a:latin typeface="Arial" charset="0"/>
                <a:ea typeface="ＭＳ Ｐゴシック" charset="0"/>
                <a:cs typeface="ＭＳ Ｐゴシック" charset="0"/>
              </a:rPr>
              <a:t>kundi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gawin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dalisay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pagkakalikha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a:t>
            </a:r>
            <a:r>
              <a:rPr lang="en-US" baseline="0" dirty="0" smtClean="0">
                <a:latin typeface="Arial" charset="0"/>
                <a:ea typeface="ＭＳ Ｐゴシック" charset="0"/>
                <a:cs typeface="ＭＳ Ｐゴシック" charset="0"/>
              </a:rPr>
              <a:t>. ¶ (3)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pag-iingat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palagian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mapagmahal</a:t>
            </a:r>
            <a:r>
              <a:rPr lang="en-US" baseline="0" dirty="0" smtClean="0">
                <a:latin typeface="Arial" charset="0"/>
                <a:ea typeface="ＭＳ Ｐゴシック" charset="0"/>
                <a:cs typeface="ＭＳ Ｐゴシック" charset="0"/>
              </a:rPr>
              <a:t>—</a:t>
            </a:r>
            <a:r>
              <a:rPr lang="en-US" baseline="0" dirty="0" err="1" smtClean="0">
                <a:latin typeface="Arial" charset="0"/>
                <a:ea typeface="ＭＳ Ｐゴシック" charset="0"/>
                <a:cs typeface="ＭＳ Ｐゴシック" charset="0"/>
              </a:rPr>
              <a:t>hinding-hindi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iiwang</a:t>
            </a:r>
            <a:r>
              <a:rPr lang="en-US" baseline="0" dirty="0" smtClean="0">
                <a:latin typeface="Arial" charset="0"/>
                <a:ea typeface="ＭＳ Ｐゴシック" charset="0"/>
                <a:cs typeface="ＭＳ Ｐゴシック" charset="0"/>
              </a:rPr>
              <a:t> nag-</a:t>
            </a:r>
            <a:r>
              <a:rPr lang="en-US" baseline="0" dirty="0" err="1" smtClean="0">
                <a:latin typeface="Arial" charset="0"/>
                <a:ea typeface="ＭＳ Ｐゴシック" charset="0"/>
                <a:cs typeface="ＭＳ Ｐゴシック" charset="0"/>
              </a:rPr>
              <a:t>iisa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anuman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mangyari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Susing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Paksa</a:t>
            </a:r>
            <a:r>
              <a:rPr lang="en-US" b="1"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(1) </a:t>
            </a:r>
            <a:r>
              <a:rPr lang="en-US" dirty="0" err="1" smtClean="0">
                <a:latin typeface="Arial" charset="0"/>
                <a:ea typeface="ＭＳ Ｐゴシック" charset="0"/>
                <a:cs typeface="ＭＳ Ｐゴシック" charset="0"/>
              </a:rPr>
              <a:t>sinasabi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bayan</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daraan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tubig</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apoy</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(2) </a:t>
            </a:r>
            <a:r>
              <a:rPr lang="en-US" i="0" dirty="0" err="1" smtClean="0">
                <a:latin typeface="Arial" charset="0"/>
                <a:ea typeface="ＭＳ Ｐゴシック" charset="0"/>
                <a:cs typeface="ＭＳ Ｐゴシック" charset="0"/>
              </a:rPr>
              <a:t>ang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bayan</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ng</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Diyos</a:t>
            </a:r>
            <a:r>
              <a:rPr lang="en-US" i="0" dirty="0" smtClean="0">
                <a:latin typeface="Arial" charset="0"/>
                <a:ea typeface="ＭＳ Ｐゴシック" charset="0"/>
                <a:cs typeface="ＭＳ Ｐゴシック" charset="0"/>
              </a:rPr>
              <a:t> ay </a:t>
            </a:r>
            <a:r>
              <a:rPr lang="en-US" i="0" dirty="0" err="1" smtClean="0">
                <a:latin typeface="Arial" charset="0"/>
                <a:ea typeface="ＭＳ Ｐゴシック" charset="0"/>
                <a:cs typeface="ＭＳ Ｐゴシック" charset="0"/>
              </a:rPr>
              <a:t>hindi</a:t>
            </a:r>
            <a:r>
              <a:rPr lang="en-US" i="0" dirty="0" smtClean="0">
                <a:latin typeface="Arial" charset="0"/>
                <a:ea typeface="ＭＳ Ｐゴシック" charset="0"/>
                <a:cs typeface="ＭＳ Ｐゴシック" charset="0"/>
              </a:rPr>
              <a:t> </a:t>
            </a:r>
            <a:r>
              <a:rPr lang="en-US" i="0" dirty="0" err="1" smtClean="0">
                <a:latin typeface="Arial" charset="0"/>
                <a:ea typeface="ＭＳ Ｐゴシック" charset="0"/>
                <a:cs typeface="ＭＳ Ｐゴシック" charset="0"/>
              </a:rPr>
              <a:t>kailangang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magapi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dahil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Siya</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kasama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nila</a:t>
            </a:r>
            <a:r>
              <a:rPr lang="en-US" i="0"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(3)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Pahirap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 </a:t>
            </a:r>
            <a:r>
              <a:rPr lang="en-US" dirty="0" err="1" smtClean="0">
                <a:latin typeface="Arial" charset="0"/>
                <a:ea typeface="ＭＳ Ｐゴシック" charset="0"/>
                <a:cs typeface="ＭＳ Ｐゴシック" charset="0"/>
              </a:rPr>
              <a:t>upang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lipulin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kundi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kasalanan</a:t>
            </a:r>
            <a:r>
              <a:rPr lang="en-US" baseline="0" dirty="0" smtClean="0">
                <a:latin typeface="Arial" charset="0"/>
                <a:ea typeface="ＭＳ Ｐゴシック" charset="0"/>
                <a:cs typeface="ＭＳ Ｐゴシック" charset="0"/>
              </a:rPr>
              <a:t>, b.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gawin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abang</a:t>
            </a:r>
            <a:r>
              <a:rPr lang="en-US" baseline="0" dirty="0" smtClean="0">
                <a:latin typeface="Arial" charset="0"/>
                <a:ea typeface="ＭＳ Ｐゴシック" charset="0"/>
                <a:cs typeface="ＭＳ Ｐゴシック" charset="0"/>
              </a:rPr>
              <a:t>-aba </a:t>
            </a:r>
            <a:r>
              <a:rPr lang="en-US" baseline="0" dirty="0" err="1" smtClean="0">
                <a:latin typeface="Arial" charset="0"/>
                <a:ea typeface="ＭＳ Ｐゴシック" charset="0"/>
                <a:cs typeface="ＭＳ Ｐゴシック" charset="0"/>
              </a:rPr>
              <a:t>kundi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gawin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tayong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dalisay</a:t>
            </a:r>
            <a:r>
              <a:rPr lang="en-US" baseline="0" dirty="0" smtClean="0">
                <a:latin typeface="Arial" charset="0"/>
                <a:ea typeface="ＭＳ Ｐゴシック" charset="0"/>
                <a:cs typeface="ＭＳ Ｐゴシック" charset="0"/>
              </a:rPr>
              <a:t>, c.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pag-iingat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palagian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mapagmahal</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Huwebes</a:t>
            </a:r>
            <a:r>
              <a:rPr lang="en-US" b="1" dirty="0" smtClean="0">
                <a:latin typeface="Arial" charset="0"/>
                <a:ea typeface="ＭＳ Ｐゴシック" charset="0"/>
                <a:cs typeface="ＭＳ Ｐゴシック" charset="0"/>
              </a:rPr>
              <a:t>,</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Hulyo</a:t>
            </a:r>
            <a:r>
              <a:rPr lang="en-US" b="1" baseline="0" dirty="0" smtClean="0">
                <a:latin typeface="Arial" charset="0"/>
                <a:ea typeface="ＭＳ Ｐゴシック" charset="0"/>
                <a:cs typeface="ＭＳ Ｐゴシック" charset="0"/>
              </a:rPr>
              <a:t> 29. </a:t>
            </a:r>
            <a:r>
              <a:rPr lang="en-US" b="1" baseline="0" dirty="0" err="1" smtClean="0">
                <a:latin typeface="Arial" charset="0"/>
                <a:ea typeface="ＭＳ Ｐゴシック" charset="0"/>
                <a:cs typeface="ＭＳ Ｐゴシック" charset="0"/>
              </a:rPr>
              <a:t>Karagdagang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Isipan</a:t>
            </a:r>
            <a:r>
              <a:rPr lang="en-US" b="1" baseline="0" dirty="0" smtClean="0">
                <a:latin typeface="Arial"/>
                <a:ea typeface="ＭＳ Ｐゴシック" charset="0"/>
                <a:cs typeface="Arial"/>
              </a:rPr>
              <a:t>. </a:t>
            </a:r>
            <a:r>
              <a:rPr lang="en-US" sz="1200" cap="small" spc="0" dirty="0" smtClean="0">
                <a:latin typeface="Arial"/>
                <a:cs typeface="Arial"/>
              </a:rPr>
              <a:t>(</a:t>
            </a:r>
            <a:r>
              <a:rPr lang="en-US" sz="1200" i="1" cap="small" spc="0" dirty="0" smtClean="0">
                <a:latin typeface="Arial"/>
                <a:cs typeface="Arial"/>
              </a:rPr>
              <a:t>Patriarchs and Prophets </a:t>
            </a:r>
            <a:r>
              <a:rPr lang="en-US" sz="1200" cap="small" spc="0" dirty="0" smtClean="0">
                <a:latin typeface="Arial"/>
                <a:cs typeface="Arial"/>
              </a:rPr>
              <a:t>129, 130</a:t>
            </a:r>
            <a:r>
              <a:rPr lang="en-US" sz="1200" cap="small" spc="0" dirty="0" smtClean="0">
                <a:latin typeface="Cambria"/>
                <a:cs typeface="Cambria"/>
              </a:rPr>
              <a:t>).  </a:t>
            </a:r>
            <a:r>
              <a:rPr lang="en-US" sz="1200" cap="none" spc="0" dirty="0" err="1" smtClean="0">
                <a:latin typeface="Cambria"/>
                <a:cs typeface="Cambria"/>
              </a:rPr>
              <a:t>Ang</a:t>
            </a:r>
            <a:r>
              <a:rPr lang="en-US" sz="1200" cap="none" spc="0" baseline="0" dirty="0" smtClean="0">
                <a:latin typeface="Cambria"/>
                <a:cs typeface="Cambria"/>
              </a:rPr>
              <a:t> </a:t>
            </a:r>
            <a:r>
              <a:rPr lang="en-US" sz="1200" cap="none" spc="0" baseline="0" dirty="0" err="1" smtClean="0">
                <a:latin typeface="Cambria"/>
                <a:cs typeface="Cambria"/>
              </a:rPr>
              <a:t>Diyos</a:t>
            </a:r>
            <a:r>
              <a:rPr lang="en-US" sz="1200" cap="none" spc="0" baseline="0" dirty="0" smtClean="0">
                <a:latin typeface="Cambria"/>
                <a:cs typeface="Cambria"/>
              </a:rPr>
              <a:t> ay </a:t>
            </a:r>
            <a:r>
              <a:rPr lang="en-US" spc="0" dirty="0" smtClean="0">
                <a:latin typeface="Arial" charset="0"/>
                <a:ea typeface="ＭＳ Ｐゴシック" charset="0"/>
                <a:cs typeface="ＭＳ Ｐゴシック" charset="0"/>
              </a:rPr>
              <a:t>“</a:t>
            </a:r>
            <a:r>
              <a:rPr lang="en-US" spc="0" dirty="0" err="1" smtClean="0">
                <a:latin typeface="Arial" charset="0"/>
                <a:ea typeface="ＭＳ Ｐゴシック" charset="0"/>
                <a:cs typeface="ＭＳ Ｐゴシック" charset="0"/>
              </a:rPr>
              <a:t>nakikita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na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ang</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ilan</a:t>
            </a:r>
            <a:r>
              <a:rPr lang="en-US" spc="0" dirty="0" smtClean="0">
                <a:latin typeface="Arial" charset="0"/>
                <a:ea typeface="ＭＳ Ｐゴシック" charset="0"/>
                <a:cs typeface="ＭＳ Ｐゴシック" charset="0"/>
              </a:rPr>
              <a:t> ay may </a:t>
            </a:r>
            <a:r>
              <a:rPr lang="en-US" spc="0" dirty="0" err="1" smtClean="0">
                <a:latin typeface="Arial" charset="0"/>
                <a:ea typeface="ＭＳ Ｐゴシック" charset="0"/>
                <a:cs typeface="ＭＳ Ｐゴシック" charset="0"/>
              </a:rPr>
              <a:t>kapangyarihang</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magagamit</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sa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pagsulong</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ng</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Kanyang</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gawain</a:t>
            </a:r>
            <a:r>
              <a:rPr lang="en-US" spc="0" dirty="0" smtClean="0">
                <a:latin typeface="Arial" charset="0"/>
                <a:ea typeface="ＭＳ Ｐゴシック" charset="0"/>
                <a:cs typeface="ＭＳ Ｐゴシック" charset="0"/>
              </a:rPr>
              <a:t>, at </a:t>
            </a:r>
            <a:r>
              <a:rPr lang="en-US" spc="0" dirty="0" err="1" smtClean="0">
                <a:latin typeface="Arial" charset="0"/>
                <a:ea typeface="ＭＳ Ｐゴシック" charset="0"/>
                <a:cs typeface="ＭＳ Ｐゴシック" charset="0"/>
              </a:rPr>
              <a:t>inilalagay</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Niya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ang</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mga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taong</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ito</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sa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pagsubok</a:t>
            </a:r>
            <a:r>
              <a:rPr lang="en-US" spc="0" dirty="0" smtClean="0">
                <a:latin typeface="Arial" charset="0"/>
                <a:ea typeface="ＭＳ Ｐゴシック" charset="0"/>
                <a:cs typeface="ＭＳ Ｐゴシック" charset="0"/>
              </a:rPr>
              <a:t>;..</a:t>
            </a:r>
            <a:r>
              <a:rPr lang="en-US" spc="0" dirty="0" smtClean="0">
                <a:latin typeface="Arial" charset="0"/>
                <a:ea typeface="ＭＳ Ｐゴシック" charset="0"/>
                <a:cs typeface="ＭＳ Ｐゴシック" charset="0"/>
              </a:rPr>
              <a:t>.</a:t>
            </a:r>
            <a:r>
              <a:rPr lang="en-US" spc="0" dirty="0" err="1" smtClean="0">
                <a:latin typeface="Arial" charset="0"/>
                <a:ea typeface="ＭＳ Ｐゴシック" charset="0"/>
                <a:cs typeface="ＭＳ Ｐゴシック" charset="0"/>
              </a:rPr>
              <a:t>dinadala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Niya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sila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sa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mga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katungkulan</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na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susubok</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sa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kanilang</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karakter</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Ipinapakita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Niya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sa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kanila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ang</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kanilang</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kahinaan</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Sila’y</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natuturuan</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nasasanay</a:t>
            </a:r>
            <a:r>
              <a:rPr lang="en-US" spc="0" dirty="0" smtClean="0">
                <a:latin typeface="Arial" charset="0"/>
                <a:ea typeface="ＭＳ Ｐゴシック" charset="0"/>
                <a:cs typeface="ＭＳ Ｐゴシック" charset="0"/>
              </a:rPr>
              <a:t>, at </a:t>
            </a:r>
            <a:r>
              <a:rPr lang="en-US" spc="0" dirty="0" err="1" smtClean="0">
                <a:latin typeface="Arial" charset="0"/>
                <a:ea typeface="ＭＳ Ｐゴシック" charset="0"/>
                <a:cs typeface="ＭＳ Ｐゴシック" charset="0"/>
              </a:rPr>
              <a:t>nadidisiplina</a:t>
            </a:r>
            <a:r>
              <a:rPr lang="en-US" spc="0" dirty="0" smtClean="0">
                <a:latin typeface="Arial" charset="0"/>
                <a:ea typeface="ＭＳ Ｐゴシック" charset="0"/>
                <a:cs typeface="ＭＳ Ｐゴシック" charset="0"/>
              </a:rPr>
              <a:t>, </a:t>
            </a:r>
            <a:r>
              <a:rPr lang="en-US" spc="0" dirty="0" err="1" smtClean="0">
                <a:latin typeface="Arial" charset="0"/>
                <a:ea typeface="ＭＳ Ｐゴシック" charset="0"/>
                <a:cs typeface="ＭＳ Ｐゴシック" charset="0"/>
              </a:rPr>
              <a:t>nahahanda</a:t>
            </a:r>
            <a:r>
              <a:rPr lang="en-US" spc="0" baseline="0" dirty="0" smtClean="0">
                <a:latin typeface="Arial" charset="0"/>
                <a:ea typeface="ＭＳ Ｐゴシック" charset="0"/>
                <a:cs typeface="ＭＳ Ｐゴシック" charset="0"/>
              </a:rPr>
              <a:t> </a:t>
            </a:r>
            <a:r>
              <a:rPr lang="en-US" spc="0" baseline="0" dirty="0" err="1" smtClean="0">
                <a:latin typeface="Arial" charset="0"/>
                <a:ea typeface="ＭＳ Ｐゴシック" charset="0"/>
                <a:cs typeface="ＭＳ Ｐゴシック" charset="0"/>
              </a:rPr>
              <a:t>upang</a:t>
            </a:r>
            <a:r>
              <a:rPr lang="en-US" spc="0" baseline="0" dirty="0" smtClean="0">
                <a:latin typeface="Arial" charset="0"/>
                <a:ea typeface="ＭＳ Ｐゴシック" charset="0"/>
                <a:cs typeface="ＭＳ Ｐゴシック" charset="0"/>
              </a:rPr>
              <a:t> </a:t>
            </a:r>
            <a:r>
              <a:rPr lang="en-US" spc="0" baseline="0" dirty="0" err="1" smtClean="0">
                <a:latin typeface="Arial" charset="0"/>
                <a:ea typeface="ＭＳ Ｐゴシック" charset="0"/>
                <a:cs typeface="ＭＳ Ｐゴシック" charset="0"/>
              </a:rPr>
              <a:t>tuparin</a:t>
            </a:r>
            <a:r>
              <a:rPr lang="en-US" spc="0" baseline="0" dirty="0" smtClean="0">
                <a:latin typeface="Arial" charset="0"/>
                <a:ea typeface="ＭＳ Ｐゴシック" charset="0"/>
                <a:cs typeface="ＭＳ Ｐゴシック" charset="0"/>
              </a:rPr>
              <a:t> </a:t>
            </a:r>
            <a:r>
              <a:rPr lang="en-US" spc="0" baseline="0" dirty="0" err="1" smtClean="0">
                <a:latin typeface="Arial" charset="0"/>
                <a:ea typeface="ＭＳ Ｐゴシック" charset="0"/>
                <a:cs typeface="ＭＳ Ｐゴシック" charset="0"/>
              </a:rPr>
              <a:t>ang</a:t>
            </a:r>
            <a:r>
              <a:rPr lang="en-US" spc="0" baseline="0" dirty="0" smtClean="0">
                <a:latin typeface="Arial" charset="0"/>
                <a:ea typeface="ＭＳ Ｐゴシック" charset="0"/>
                <a:cs typeface="ＭＳ Ｐゴシック" charset="0"/>
              </a:rPr>
              <a:t> </a:t>
            </a:r>
            <a:r>
              <a:rPr lang="en-US" spc="0" baseline="0" dirty="0" err="1" smtClean="0">
                <a:latin typeface="Arial" charset="0"/>
                <a:ea typeface="ＭＳ Ｐゴシック" charset="0"/>
                <a:cs typeface="ＭＳ Ｐゴシック" charset="0"/>
              </a:rPr>
              <a:t>malaking</a:t>
            </a:r>
            <a:r>
              <a:rPr lang="en-US" spc="0" baseline="0" dirty="0" smtClean="0">
                <a:latin typeface="Arial" charset="0"/>
                <a:ea typeface="ＭＳ Ｐゴシック" charset="0"/>
                <a:cs typeface="ＭＳ Ｐゴシック" charset="0"/>
              </a:rPr>
              <a:t> </a:t>
            </a:r>
            <a:r>
              <a:rPr lang="en-US" spc="0" baseline="0" dirty="0" err="1" smtClean="0">
                <a:latin typeface="Arial" charset="0"/>
                <a:ea typeface="ＭＳ Ｐゴシック" charset="0"/>
                <a:cs typeface="ＭＳ Ｐゴシック" charset="0"/>
              </a:rPr>
              <a:t>layunin</a:t>
            </a:r>
            <a:r>
              <a:rPr lang="en-US" spc="0" baseline="0" dirty="0" smtClean="0">
                <a:latin typeface="Arial" charset="0"/>
                <a:ea typeface="ＭＳ Ｐゴシック" charset="0"/>
                <a:cs typeface="ＭＳ Ｐゴシック" charset="0"/>
              </a:rPr>
              <a:t> </a:t>
            </a:r>
            <a:r>
              <a:rPr lang="en-US" spc="0" baseline="0" dirty="0" smtClean="0">
                <a:latin typeface="Arial" charset="0"/>
                <a:ea typeface="ＭＳ Ｐゴシック" charset="0"/>
                <a:cs typeface="ＭＳ Ｐゴシック" charset="0"/>
              </a:rPr>
              <a:t>kaya </a:t>
            </a:r>
            <a:r>
              <a:rPr lang="en-US" spc="0" baseline="0" dirty="0" err="1" smtClean="0">
                <a:latin typeface="Arial" charset="0"/>
                <a:ea typeface="ＭＳ Ｐゴシック" charset="0"/>
                <a:cs typeface="ＭＳ Ｐゴシック" charset="0"/>
              </a:rPr>
              <a:t>ang</a:t>
            </a:r>
            <a:r>
              <a:rPr lang="en-US" spc="0" baseline="0" dirty="0" smtClean="0">
                <a:latin typeface="Arial" charset="0"/>
                <a:ea typeface="ＭＳ Ｐゴシック" charset="0"/>
                <a:cs typeface="ＭＳ Ｐゴシック" charset="0"/>
              </a:rPr>
              <a:t> </a:t>
            </a:r>
            <a:r>
              <a:rPr lang="en-US" spc="0" baseline="0" dirty="0" err="1" smtClean="0">
                <a:latin typeface="Arial" charset="0"/>
                <a:ea typeface="ＭＳ Ｐゴシック" charset="0"/>
                <a:cs typeface="ＭＳ Ｐゴシック" charset="0"/>
              </a:rPr>
              <a:t>kanilang</a:t>
            </a:r>
            <a:r>
              <a:rPr lang="en-US" spc="0" baseline="0" dirty="0" smtClean="0">
                <a:latin typeface="Arial" charset="0"/>
                <a:ea typeface="ＭＳ Ｐゴシック" charset="0"/>
                <a:cs typeface="ＭＳ Ｐゴシック" charset="0"/>
              </a:rPr>
              <a:t> </a:t>
            </a:r>
            <a:r>
              <a:rPr lang="en-US" spc="0" baseline="0" dirty="0" err="1" smtClean="0">
                <a:latin typeface="Arial" charset="0"/>
                <a:ea typeface="ＭＳ Ｐゴシック" charset="0"/>
                <a:cs typeface="ＭＳ Ｐゴシック" charset="0"/>
              </a:rPr>
              <a:t>mga</a:t>
            </a:r>
            <a:r>
              <a:rPr lang="en-US" spc="0" baseline="0" dirty="0" smtClean="0">
                <a:latin typeface="Arial" charset="0"/>
                <a:ea typeface="ＭＳ Ｐゴシック" charset="0"/>
                <a:cs typeface="ＭＳ Ｐゴシック" charset="0"/>
              </a:rPr>
              <a:t> </a:t>
            </a:r>
            <a:r>
              <a:rPr lang="en-US" spc="0" baseline="0" dirty="0" err="1" smtClean="0">
                <a:latin typeface="Arial" charset="0"/>
                <a:ea typeface="ＭＳ Ｐゴシック" charset="0"/>
                <a:cs typeface="ＭＳ Ｐゴシック" charset="0"/>
              </a:rPr>
              <a:t>kapangyarihan</a:t>
            </a:r>
            <a:r>
              <a:rPr lang="en-US" spc="0" baseline="0" dirty="0" smtClean="0">
                <a:latin typeface="Arial" charset="0"/>
                <a:ea typeface="ＭＳ Ｐゴシック" charset="0"/>
                <a:cs typeface="ＭＳ Ｐゴシック" charset="0"/>
              </a:rPr>
              <a:t> </a:t>
            </a:r>
            <a:r>
              <a:rPr lang="en-US" spc="0" baseline="0" dirty="0" smtClean="0">
                <a:latin typeface="Arial" charset="0"/>
                <a:ea typeface="ＭＳ Ｐゴシック" charset="0"/>
                <a:cs typeface="ＭＳ Ｐゴシック" charset="0"/>
              </a:rPr>
              <a:t>ay </a:t>
            </a:r>
            <a:r>
              <a:rPr lang="en-US" spc="0" baseline="0" dirty="0" err="1" smtClean="0">
                <a:latin typeface="Arial" charset="0"/>
                <a:ea typeface="ＭＳ Ｐゴシック" charset="0"/>
                <a:cs typeface="ＭＳ Ｐゴシック" charset="0"/>
              </a:rPr>
              <a:t>naibigay</a:t>
            </a:r>
            <a:r>
              <a:rPr lang="en-US" spc="0" baseline="0" dirty="0" smtClean="0">
                <a:latin typeface="Arial" charset="0"/>
                <a:ea typeface="ＭＳ Ｐゴシック" charset="0"/>
                <a:cs typeface="ＭＳ Ｐゴシック" charset="0"/>
              </a:rPr>
              <a:t> </a:t>
            </a:r>
            <a:r>
              <a:rPr lang="en-US" spc="0" baseline="0" dirty="0" err="1" smtClean="0">
                <a:latin typeface="Arial" charset="0"/>
                <a:ea typeface="ＭＳ Ｐゴシック" charset="0"/>
                <a:cs typeface="ＭＳ Ｐゴシック" charset="0"/>
              </a:rPr>
              <a:t>sa</a:t>
            </a:r>
            <a:r>
              <a:rPr lang="en-US" spc="0" baseline="0" dirty="0" smtClean="0">
                <a:latin typeface="Arial" charset="0"/>
                <a:ea typeface="ＭＳ Ｐゴシック" charset="0"/>
                <a:cs typeface="ＭＳ Ｐゴシック" charset="0"/>
              </a:rPr>
              <a:t> </a:t>
            </a:r>
            <a:r>
              <a:rPr lang="en-US" spc="0" baseline="0" dirty="0" err="1" smtClean="0">
                <a:latin typeface="Arial" charset="0"/>
                <a:ea typeface="ＭＳ Ｐゴシック" charset="0"/>
                <a:cs typeface="ＭＳ Ｐゴシック" charset="0"/>
              </a:rPr>
              <a:t>kanila</a:t>
            </a:r>
            <a:r>
              <a:rPr lang="en-US" spc="0" baseline="0" dirty="0" smtClean="0">
                <a:latin typeface="Arial" charset="0"/>
                <a:ea typeface="ＭＳ Ｐゴシック" charset="0"/>
                <a:cs typeface="ＭＳ Ｐゴシック" charset="0"/>
              </a:rPr>
              <a:t>.</a:t>
            </a:r>
            <a:r>
              <a:rPr lang="en-US" spc="0" dirty="0" smtClean="0">
                <a:latin typeface="Arial" charset="0"/>
                <a:ea typeface="ＭＳ Ｐゴシック" charset="0"/>
                <a:cs typeface="ＭＳ Ｐゴシック" charset="0"/>
              </a:rPr>
              <a:t>”</a:t>
            </a:r>
            <a:endParaRPr lang="en-US" spc="0" dirty="0">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cap="small" spc="-60" dirty="0" smtClean="0">
                <a:latin typeface="Arial"/>
                <a:cs typeface="Arial"/>
              </a:rPr>
              <a:t>(</a:t>
            </a:r>
            <a:r>
              <a:rPr lang="en-US" sz="1200" i="1" cap="small" spc="-60" dirty="0" smtClean="0">
                <a:latin typeface="Arial"/>
                <a:cs typeface="Arial"/>
              </a:rPr>
              <a:t>Testimonies for the Church </a:t>
            </a:r>
            <a:r>
              <a:rPr lang="pl-PL" sz="1200" cap="small" spc="-60" dirty="0" smtClean="0">
                <a:latin typeface="Arial"/>
                <a:cs typeface="Arial"/>
              </a:rPr>
              <a:t>5:316</a:t>
            </a:r>
            <a:r>
              <a:rPr lang="en-US" sz="1200" cap="small" spc="-60" dirty="0" smtClean="0">
                <a:latin typeface="Arial"/>
                <a:cs typeface="Arial"/>
              </a:rPr>
              <a:t>)</a:t>
            </a:r>
            <a:r>
              <a:rPr lang="en-US" sz="1200" cap="small" spc="-60" baseline="0" dirty="0" smtClean="0">
                <a:latin typeface="Arial"/>
                <a:cs typeface="Arial"/>
              </a:rPr>
              <a:t> </a:t>
            </a:r>
            <a:r>
              <a:rPr lang="en-US" dirty="0" smtClean="0">
                <a:latin typeface="Arial" charset="0"/>
                <a:ea typeface="ＭＳ Ｐゴシック" charset="0"/>
                <a:cs typeface="ＭＳ Ｐゴシック" charset="0"/>
              </a:rPr>
              <a:t>“Kung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kalooban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tinawagan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upang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pagtiisan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pagsubok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tanggapin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natin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krus</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inumin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mapait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kopa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inaalalang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kamay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humahawak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labi</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Pagtiwalaan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kadiliman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gayundin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araw</a:t>
            </a:r>
            <a:r>
              <a:rPr lang="en-US" baseline="0" dirty="0" smtClean="0">
                <a:latin typeface="Arial" charset="0"/>
                <a:ea typeface="ＭＳ Ｐゴシック" charset="0"/>
                <a:cs typeface="ＭＳ Ｐゴシック" charset="0"/>
              </a:rPr>
              <a:t>. Hindi </a:t>
            </a:r>
            <a:r>
              <a:rPr lang="en-US" baseline="0" dirty="0" err="1" smtClean="0">
                <a:latin typeface="Arial" charset="0"/>
                <a:ea typeface="ＭＳ Ｐゴシック" charset="0"/>
                <a:cs typeface="ＭＳ Ｐゴシック" charset="0"/>
              </a:rPr>
              <a:t>ba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paniniwalaan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ibibigay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ikabubuti</a:t>
            </a:r>
            <a:r>
              <a:rPr lang="en-US" baseline="0"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34</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1" baseline="0" dirty="0" err="1" smtClean="0">
                <a:latin typeface="Arial" charset="0"/>
                <a:ea typeface="ＭＳ Ｐゴシック" charset="0"/>
                <a:cs typeface="ＭＳ Ｐゴシック" charset="0"/>
              </a:rPr>
              <a:t>Balangkas</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para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sa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Pagtuturo</a:t>
            </a:r>
            <a:r>
              <a:rPr lang="en-US" b="1" i="1"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(1)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Halimbawa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Tipan</a:t>
            </a:r>
            <a:r>
              <a:rPr lang="en-US" baseline="0" dirty="0" smtClean="0">
                <a:latin typeface="Arial" charset="0"/>
                <a:ea typeface="ＭＳ Ｐゴシック" charset="0"/>
                <a:cs typeface="ＭＳ Ｐゴシック" charset="0"/>
              </a:rPr>
              <a:t> a. </a:t>
            </a:r>
            <a:r>
              <a:rPr lang="en-US" i="1" baseline="0" dirty="0" err="1" smtClean="0">
                <a:latin typeface="Arial" charset="0"/>
                <a:ea typeface="ＭＳ Ｐゴシック" charset="0"/>
                <a:cs typeface="ＭＳ Ｐゴシック" charset="0"/>
              </a:rPr>
              <a:t>Linggo</a:t>
            </a:r>
            <a:r>
              <a:rPr lang="en-US" i="1" baseline="0" dirty="0" smtClean="0">
                <a:latin typeface="Arial" charset="0"/>
                <a:ea typeface="ＭＳ Ｐゴシック" charset="0"/>
                <a:cs typeface="ＭＳ Ｐゴシック" charset="0"/>
              </a:rPr>
              <a:t>, </a:t>
            </a:r>
            <a:r>
              <a:rPr lang="en-US" i="1" u="sng" baseline="0" dirty="0" smtClean="0">
                <a:latin typeface="Arial" charset="0"/>
                <a:ea typeface="ＭＳ Ｐゴシック" charset="0"/>
                <a:cs typeface="ＭＳ Ｐゴシック" charset="0"/>
              </a:rPr>
              <a:t>Abraham</a:t>
            </a:r>
            <a:r>
              <a:rPr lang="en-US" i="1" baseline="0" dirty="0" smtClean="0">
                <a:latin typeface="Arial" charset="0"/>
                <a:ea typeface="ＭＳ Ｐゴシック" charset="0"/>
                <a:cs typeface="ＭＳ Ｐゴシック" charset="0"/>
              </a:rPr>
              <a:t>. Genesis 22. </a:t>
            </a:r>
            <a:r>
              <a:rPr lang="en-US" i="0" baseline="0" dirty="0" smtClean="0">
                <a:latin typeface="Arial" charset="0"/>
                <a:ea typeface="ＭＳ Ｐゴシック" charset="0"/>
                <a:cs typeface="ＭＳ Ｐゴシック" charset="0"/>
              </a:rPr>
              <a:t>b. </a:t>
            </a:r>
            <a:r>
              <a:rPr lang="en-US" i="1" baseline="0" dirty="0" err="1" smtClean="0">
                <a:latin typeface="Arial" charset="0"/>
                <a:ea typeface="ＭＳ Ｐゴシック" charset="0"/>
                <a:cs typeface="ＭＳ Ｐゴシック" charset="0"/>
              </a:rPr>
              <a:t>Lunes</a:t>
            </a:r>
            <a:r>
              <a:rPr lang="en-US" i="1" baseline="0" dirty="0" smtClean="0">
                <a:latin typeface="Arial" charset="0"/>
                <a:ea typeface="ＭＳ Ｐゴシック" charset="0"/>
                <a:cs typeface="ＭＳ Ｐゴシック" charset="0"/>
              </a:rPr>
              <a:t>, </a:t>
            </a:r>
            <a:r>
              <a:rPr lang="en-US" i="1" u="sng" baseline="0" dirty="0" err="1" smtClean="0">
                <a:latin typeface="Arial" charset="0"/>
                <a:ea typeface="ＭＳ Ｐゴシック" charset="0"/>
                <a:cs typeface="ＭＳ Ｐゴシック" charset="0"/>
              </a:rPr>
              <a:t>Hoseas</a:t>
            </a:r>
            <a:r>
              <a:rPr lang="en-US" i="1"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Hoseas</a:t>
            </a:r>
            <a:r>
              <a:rPr lang="en-US" i="1" baseline="0" dirty="0" smtClean="0">
                <a:latin typeface="Arial" charset="0"/>
                <a:ea typeface="ＭＳ Ｐゴシック" charset="0"/>
                <a:cs typeface="ＭＳ Ｐゴシック" charset="0"/>
              </a:rPr>
              <a:t> 28</a:t>
            </a:r>
            <a:r>
              <a:rPr lang="en-US" i="0" baseline="0" dirty="0" smtClean="0">
                <a:latin typeface="Arial" charset="0"/>
                <a:ea typeface="ＭＳ Ｐゴシック" charset="0"/>
                <a:cs typeface="ＭＳ Ｐゴシック" charset="0"/>
              </a:rPr>
              <a:t>. c</a:t>
            </a: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Martes</a:t>
            </a:r>
            <a:r>
              <a:rPr lang="en-US" i="1" baseline="0" dirty="0" smtClean="0">
                <a:latin typeface="Arial" charset="0"/>
                <a:ea typeface="ＭＳ Ｐゴシック" charset="0"/>
                <a:cs typeface="ＭＳ Ｐゴシック" charset="0"/>
              </a:rPr>
              <a:t>, </a:t>
            </a:r>
            <a:r>
              <a:rPr lang="en-US" i="1" u="sng" baseline="0" dirty="0" smtClean="0">
                <a:latin typeface="Arial" charset="0"/>
                <a:ea typeface="ＭＳ Ｐゴシック" charset="0"/>
                <a:cs typeface="ＭＳ Ｐゴシック" charset="0"/>
              </a:rPr>
              <a:t>Job</a:t>
            </a:r>
            <a:r>
              <a:rPr lang="en-US" i="1" baseline="0" dirty="0" smtClean="0">
                <a:latin typeface="Arial" charset="0"/>
                <a:ea typeface="ＭＳ Ｐゴシック" charset="0"/>
                <a:cs typeface="ＭＳ Ｐゴシック" charset="0"/>
              </a:rPr>
              <a:t>. Job 1.</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(2) </a:t>
            </a:r>
            <a:r>
              <a:rPr lang="en-US" baseline="0" dirty="0" err="1" smtClean="0">
                <a:latin typeface="Arial" charset="0"/>
                <a:ea typeface="ＭＳ Ｐゴシック" charset="0"/>
                <a:cs typeface="ＭＳ Ｐゴシック" charset="0"/>
              </a:rPr>
              <a:t>Halimbawa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Bagong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Tipan</a:t>
            </a:r>
            <a:r>
              <a:rPr lang="en-US" baseline="0" dirty="0" smtClean="0">
                <a:latin typeface="Arial" charset="0"/>
                <a:ea typeface="ＭＳ Ｐゴシック" charset="0"/>
                <a:cs typeface="ＭＳ Ｐゴシック" charset="0"/>
              </a:rPr>
              <a:t>. a. </a:t>
            </a:r>
            <a:r>
              <a:rPr lang="en-US" i="1" baseline="0" dirty="0" err="1" smtClean="0">
                <a:latin typeface="Arial" charset="0"/>
                <a:ea typeface="ＭＳ Ｐゴシック" charset="0"/>
                <a:cs typeface="ＭＳ Ｐゴシック" charset="0"/>
              </a:rPr>
              <a:t>Miyerkules</a:t>
            </a:r>
            <a:r>
              <a:rPr lang="en-US" i="1" baseline="0" dirty="0" smtClean="0">
                <a:latin typeface="Arial" charset="0"/>
                <a:ea typeface="ＭＳ Ｐゴシック" charset="0"/>
                <a:cs typeface="ＭＳ Ｐゴシック" charset="0"/>
              </a:rPr>
              <a:t>, </a:t>
            </a:r>
            <a:r>
              <a:rPr lang="en-US" i="1" u="sng" baseline="0" dirty="0" smtClean="0">
                <a:latin typeface="Arial" charset="0"/>
                <a:ea typeface="ＭＳ Ｐゴシック" charset="0"/>
                <a:cs typeface="ＭＳ Ｐゴシック" charset="0"/>
              </a:rPr>
              <a:t>Pablo</a:t>
            </a:r>
            <a:r>
              <a:rPr lang="en-US" i="1"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1; 2 </a:t>
            </a:r>
            <a:r>
              <a:rPr lang="en-US" i="1" baseline="0" dirty="0" err="1" smtClean="0">
                <a:latin typeface="Arial" charset="0"/>
                <a:ea typeface="ＭＳ Ｐゴシック" charset="0"/>
                <a:cs typeface="ＭＳ Ｐゴシック" charset="0"/>
              </a:rPr>
              <a:t>Corinto</a:t>
            </a:r>
            <a:r>
              <a:rPr lang="en-US" i="1" baseline="0" dirty="0" smtClean="0">
                <a:latin typeface="Arial" charset="0"/>
                <a:ea typeface="ＭＳ Ｐゴシック" charset="0"/>
                <a:cs typeface="ＭＳ Ｐゴシック" charset="0"/>
              </a:rPr>
              <a:t> 1.</a:t>
            </a:r>
            <a:r>
              <a:rPr lang="en-US" i="0" baseline="0" dirty="0" smtClean="0">
                <a:latin typeface="Arial" charset="0"/>
                <a:ea typeface="ＭＳ Ｐゴシック" charset="0"/>
                <a:cs typeface="ＭＳ Ｐゴシック" charset="0"/>
              </a:rPr>
              <a:t> </a:t>
            </a:r>
            <a:endParaRPr lang="en-US" i="1"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1"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3) </a:t>
            </a:r>
            <a:r>
              <a:rPr lang="en-US" baseline="0" dirty="0" err="1" smtClean="0">
                <a:latin typeface="Arial" charset="0"/>
                <a:ea typeface="ＭＳ Ｐゴシック" charset="0"/>
                <a:cs typeface="ＭＳ Ｐゴシック" charset="0"/>
              </a:rPr>
              <a:t>Binubuo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Pahirap</a:t>
            </a:r>
            <a:r>
              <a:rPr lang="en-US" baseline="0" dirty="0" smtClean="0">
                <a:latin typeface="Arial" charset="0"/>
                <a:ea typeface="ＭＳ Ｐゴシック" charset="0"/>
                <a:cs typeface="ＭＳ Ｐゴシック" charset="0"/>
              </a:rPr>
              <a:t>. a. </a:t>
            </a:r>
            <a:r>
              <a:rPr lang="en-US" i="1" baseline="0" dirty="0" err="1" smtClean="0">
                <a:latin typeface="Arial" charset="0"/>
                <a:ea typeface="ＭＳ Ｐゴシック" charset="0"/>
                <a:cs typeface="ＭＳ Ｐゴシック" charset="0"/>
              </a:rPr>
              <a:t>Huwebes</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Sobrang</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Init.</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Isaias</a:t>
            </a:r>
            <a:r>
              <a:rPr lang="en-US" i="1" baseline="0" dirty="0" smtClean="0">
                <a:latin typeface="Arial" charset="0"/>
                <a:ea typeface="ＭＳ Ｐゴシック" charset="0"/>
                <a:cs typeface="ＭＳ Ｐゴシック" charset="0"/>
              </a:rPr>
              <a:t> 43.</a:t>
            </a:r>
            <a:endParaRPr lang="en-US" i="1"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46D5032-9B57-7F48-A889-62F94A33F229}" type="slidenum">
              <a:rPr lang="en-US" sz="1200"/>
              <a:pPr/>
              <a:t>4</a:t>
            </a:fld>
            <a:endParaRPr lang="en-US" sz="1200"/>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Ating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Mithiin</a:t>
            </a:r>
            <a:r>
              <a:rPr lang="en-US" b="1"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Makikita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natin</a:t>
            </a:r>
            <a:r>
              <a:rPr lang="en-US" b="0" dirty="0" smtClean="0">
                <a:latin typeface="Arial" charset="0"/>
                <a:ea typeface="ＭＳ Ｐゴシック" charset="0"/>
                <a:cs typeface="ＭＳ Ｐゴシック" charset="0"/>
              </a:rPr>
              <a:t> kung </a:t>
            </a:r>
            <a:r>
              <a:rPr lang="en-US" b="0" dirty="0" err="1" smtClean="0">
                <a:latin typeface="Arial" charset="0"/>
                <a:ea typeface="ＭＳ Ｐゴシック" charset="0"/>
                <a:cs typeface="ＭＳ Ｐゴシック" charset="0"/>
              </a:rPr>
              <a:t>paano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ibang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tao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bagaman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nagpapahiwatig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pananampalataya</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gayunma’y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napapaharap</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kawalan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pag-asa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pagtataksil</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pagkabigo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pagkapahamak</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kawalan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katarungan</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pagmamalabis</a:t>
            </a:r>
            <a:r>
              <a:rPr lang="en-US" b="0"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Samantalang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tumitingin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tayo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ito’y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dapat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laging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nakikita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ito</a:t>
            </a:r>
            <a:r>
              <a:rPr lang="en-US" b="0" baseline="0" dirty="0" smtClean="0">
                <a:latin typeface="Arial" charset="0"/>
                <a:ea typeface="ＭＳ Ｐゴシック" charset="0"/>
                <a:cs typeface="ＭＳ Ｐゴシック" charset="0"/>
              </a:rPr>
              <a:t> </a:t>
            </a:r>
            <a:r>
              <a:rPr lang="en-US" b="1" i="1" baseline="0" dirty="0" smtClean="0">
                <a:latin typeface="Arial" charset="0"/>
                <a:ea typeface="ＭＳ Ｐゴシック" charset="0"/>
                <a:cs typeface="ＭＳ Ｐゴシック" charset="0"/>
              </a:rPr>
              <a:t>(</a:t>
            </a:r>
            <a:r>
              <a:rPr lang="en-US" b="1" i="1" baseline="0" dirty="0" err="1" smtClean="0">
                <a:latin typeface="Arial" charset="0"/>
                <a:ea typeface="ＭＳ Ｐゴシック" charset="0"/>
                <a:cs typeface="ＭＳ Ｐゴシック" charset="0"/>
              </a:rPr>
              <a:t>yung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hinaharap</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tao</a:t>
            </a:r>
            <a:r>
              <a:rPr lang="en-US" b="1" i="1" baseline="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naihahambing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likuran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Krus</a:t>
            </a:r>
            <a:r>
              <a:rPr lang="en-US" b="0" baseline="0" dirty="0" smtClean="0">
                <a:latin typeface="Arial" charset="0"/>
                <a:ea typeface="ＭＳ Ｐゴシック" charset="0"/>
                <a:cs typeface="ＭＳ Ｐゴシック" charset="0"/>
              </a:rPr>
              <a:t> </a:t>
            </a:r>
            <a:r>
              <a:rPr lang="en-US" b="1" i="1" baseline="0" dirty="0" smtClean="0">
                <a:latin typeface="Arial" charset="0"/>
                <a:ea typeface="ＭＳ Ｐゴシック" charset="0"/>
                <a:cs typeface="ＭＳ Ｐゴシック" charset="0"/>
              </a:rPr>
              <a:t>(</a:t>
            </a:r>
            <a:r>
              <a:rPr lang="en-US" b="1" i="1" baseline="0" dirty="0" err="1" smtClean="0">
                <a:latin typeface="Arial" charset="0"/>
                <a:ea typeface="ＭＳ Ｐゴシック" charset="0"/>
                <a:cs typeface="ＭＳ Ｐゴシック" charset="0"/>
              </a:rPr>
              <a:t>ang</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paghihirap</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ni</a:t>
            </a:r>
            <a:r>
              <a:rPr lang="en-US" b="1" i="1" baseline="0" dirty="0" smtClean="0">
                <a:latin typeface="Arial" charset="0"/>
                <a:ea typeface="ＭＳ Ｐゴシック" charset="0"/>
                <a:cs typeface="ＭＳ Ｐゴシック" charset="0"/>
              </a:rPr>
              <a:t> Cristo)</a:t>
            </a:r>
            <a:r>
              <a:rPr lang="en-US" b="0" i="0" baseline="0" dirty="0" smtClean="0">
                <a:latin typeface="Arial" charset="0"/>
                <a:ea typeface="ＭＳ Ｐゴシック" charset="0"/>
                <a:cs typeface="ＭＳ Ｐゴシック" charset="0"/>
              </a:rPr>
              <a:t>.</a:t>
            </a:r>
            <a:endParaRPr lang="en-US" b="0" baseline="0" dirty="0" smtClean="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021913F-170F-2E49-B0A6-AD664C19AAA2}" type="slidenum">
              <a:rPr lang="en-US" sz="1200"/>
              <a:pPr/>
              <a:t>5</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dirty="0" err="1" smtClean="0">
                <a:latin typeface="Arial" charset="0"/>
                <a:ea typeface="ＭＳ Ｐゴシック" charset="0"/>
                <a:cs typeface="ＭＳ Ｐゴシック" charset="0"/>
              </a:rPr>
              <a:t>Panglimang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Liksyon</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0E7A0257-4B36-314F-A1E2-78A8CBF88EA8}" type="slidenum">
              <a:rPr lang="en-US" sz="1200"/>
              <a:pPr/>
              <a:t>6</a:t>
            </a:fld>
            <a:endParaRPr lang="en-US" sz="120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Sobrang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Init</a:t>
            </a:r>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660ABF7F-1B33-D241-82A4-5EEF122DB81E}" type="slidenum">
              <a:rPr lang="en-US" sz="1200"/>
              <a:pPr/>
              <a:t>7</a:t>
            </a:fld>
            <a:endParaRPr lang="en-US" sz="1200"/>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Arial" charset="0"/>
                <a:ea typeface="ＭＳ Ｐゴシック" charset="0"/>
                <a:cs typeface="ＭＳ Ｐゴシック" charset="0"/>
              </a:rPr>
              <a:t>Susing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Talata</a:t>
            </a:r>
            <a:r>
              <a:rPr lang="en-US" b="1" dirty="0">
                <a:latin typeface="Arial" charset="0"/>
                <a:ea typeface="ＭＳ Ｐゴシック" charset="0"/>
                <a:cs typeface="ＭＳ Ｐゴシック" charset="0"/>
              </a:rPr>
              <a:t>.</a:t>
            </a:r>
            <a:r>
              <a:rPr lang="en-US" b="0" dirty="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r>
            <a:r>
              <a:rPr lang="en-US" b="0" dirty="0" err="1" smtClean="0">
                <a:latin typeface="Arial" charset="0"/>
                <a:ea typeface="ＭＳ Ｐゴシック" charset="0"/>
                <a:cs typeface="ＭＳ Ｐゴシック" charset="0"/>
              </a:rPr>
              <a:t>Gayunma’y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kinalugdan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cap="small" dirty="0" err="1" smtClean="0">
                <a:latin typeface="Arial" charset="0"/>
                <a:ea typeface="ＭＳ Ｐゴシック" charset="0"/>
                <a:cs typeface="ＭＳ Ｐゴシック" charset="0"/>
              </a:rPr>
              <a:t>Panginoon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mabugbog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siya</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inilagay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siya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pagdaramdam</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kapag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gagawin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niya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kaluluwa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bilang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handog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pangkasalanan</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makikita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niya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supling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pahahabain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niya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araw</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kalooban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cap="small" dirty="0" err="1" smtClean="0">
                <a:latin typeface="Arial" charset="0"/>
                <a:ea typeface="ＭＳ Ｐゴシック" charset="0"/>
                <a:cs typeface="ＭＳ Ｐゴシック" charset="0"/>
              </a:rPr>
              <a:t>Panginoon</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uunlad</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kanyang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kamay</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a:t>
            </a:r>
            <a:r>
              <a:rPr lang="en-US" i="1" dirty="0" err="1" smtClean="0">
                <a:latin typeface="Arial" charset="0"/>
                <a:ea typeface="ＭＳ Ｐゴシック" charset="0"/>
                <a:cs typeface="ＭＳ Ｐゴシック" charset="0"/>
              </a:rPr>
              <a:t>Isaias</a:t>
            </a:r>
            <a:r>
              <a:rPr lang="en-US" i="1" dirty="0" smtClean="0">
                <a:latin typeface="Arial" charset="0"/>
                <a:ea typeface="ＭＳ Ｐゴシック" charset="0"/>
                <a:cs typeface="ＭＳ Ｐゴシック" charset="0"/>
              </a:rPr>
              <a:t> 53:10)</a:t>
            </a:r>
            <a:r>
              <a:rPr lang="en-US" i="1"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Sabbath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Hapon</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Hulyo</a:t>
            </a:r>
            <a:r>
              <a:rPr lang="en-US" b="1" dirty="0" smtClean="0">
                <a:latin typeface="Arial" charset="0"/>
                <a:ea typeface="ＭＳ Ｐゴシック" charset="0"/>
                <a:cs typeface="ＭＳ Ｐゴシック" charset="0"/>
              </a:rPr>
              <a:t> 23. </a:t>
            </a:r>
            <a:r>
              <a:rPr lang="en-US" baseline="0" dirty="0" err="1" smtClean="0">
                <a:latin typeface="Arial" charset="0"/>
                <a:ea typeface="ＭＳ Ｐゴシック" charset="0"/>
                <a:cs typeface="ＭＳ Ｐゴシック" charset="0"/>
              </a:rPr>
              <a:t>Kapag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bagay</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nagiging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talagang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masakit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mayroon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lubos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tinatanggihan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Para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iba</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mayroong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tukso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baguhin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pananaw</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iniisip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uri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masasamang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tungkol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Gaano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kainit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handang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ipagsapalaran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ipararanas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bayan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palitawin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pangwakas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layunin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paghuhubog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larawan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Anak</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Roma 8:29</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Linggo</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Hulyo</a:t>
            </a:r>
            <a:r>
              <a:rPr lang="en-US" b="1" dirty="0" smtClean="0">
                <a:latin typeface="Arial" charset="0"/>
                <a:ea typeface="ＭＳ Ｐゴシック" charset="0"/>
                <a:cs typeface="ＭＳ Ｐゴシック" charset="0"/>
              </a:rPr>
              <a:t> 24. Si Abraham </a:t>
            </a:r>
            <a:r>
              <a:rPr lang="en-US" b="1" dirty="0" err="1" smtClean="0">
                <a:latin typeface="Arial" charset="0"/>
                <a:ea typeface="ＭＳ Ｐゴシック" charset="0"/>
                <a:cs typeface="ＭＳ Ｐゴシック" charset="0"/>
              </a:rPr>
              <a:t>sa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Pahirap</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(Gen. 22). “ ‘</a:t>
            </a:r>
            <a:r>
              <a:rPr lang="en-US" b="0" dirty="0" err="1" smtClean="0">
                <a:latin typeface="Arial" charset="0"/>
                <a:ea typeface="ＭＳ Ｐゴシック" charset="0"/>
                <a:cs typeface="ＭＳ Ｐゴシック" charset="0"/>
              </a:rPr>
              <a:t>Kunin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ngayon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anak</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kaisa-isang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anak</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a:t>
            </a:r>
            <a:r>
              <a:rPr lang="en-US" b="0" dirty="0" smtClean="0">
                <a:latin typeface="Arial" charset="0"/>
                <a:ea typeface="ＭＳ Ｐゴシック" charset="0"/>
                <a:cs typeface="ＭＳ Ｐゴシック" charset="0"/>
              </a:rPr>
              <a:t> Isaac,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minamahal</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pumunta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lupain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Moria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Ialay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siya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bilang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handog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susunugin</a:t>
            </a:r>
            <a:r>
              <a:rPr lang="en-US" b="0" dirty="0" smtClean="0">
                <a:latin typeface="Arial" charset="0"/>
                <a:ea typeface="ＭＳ Ｐゴシック" charset="0"/>
                <a:cs typeface="ＭＳ Ｐゴシック" charset="0"/>
              </a:rPr>
              <a:t>...’ ” (</a:t>
            </a:r>
            <a:r>
              <a:rPr lang="en-US" b="0" i="1" dirty="0" err="1" smtClean="0">
                <a:latin typeface="Arial" charset="0"/>
                <a:ea typeface="ＭＳ Ｐゴシック" charset="0"/>
                <a:cs typeface="ＭＳ Ｐゴシック" charset="0"/>
              </a:rPr>
              <a:t>tal</a:t>
            </a:r>
            <a:r>
              <a:rPr lang="en-US" b="0" i="1" dirty="0" smtClean="0">
                <a:latin typeface="Arial" charset="0"/>
                <a:ea typeface="ＭＳ Ｐゴシック" charset="0"/>
                <a:cs typeface="ＭＳ Ｐゴシック" charset="0"/>
              </a:rPr>
              <a:t>. 2</a:t>
            </a:r>
            <a:r>
              <a:rPr lang="en-US" b="0" i="0" dirty="0" smtClean="0">
                <a:latin typeface="Arial" charset="0"/>
                <a:ea typeface="ＭＳ Ｐゴシック" charset="0"/>
                <a:cs typeface="ＭＳ Ｐゴシック" charset="0"/>
              </a:rPr>
              <a:t>).</a:t>
            </a:r>
            <a:r>
              <a:rPr lang="en-US" b="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kasuklam-suklan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isipan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banal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dapat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hingin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ialay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handog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susunugin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tungkol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pangako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mana</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mawawala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pangako</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720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87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57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724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55950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43739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04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44204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5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22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8049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auto">
          <a:xfrm>
            <a:off x="609600" y="561280"/>
            <a:ext cx="8534400" cy="12700"/>
          </a:xfrm>
          <a:prstGeom prst="line">
            <a:avLst/>
          </a:prstGeom>
          <a:noFill/>
          <a:ln w="3175">
            <a:solidFill>
              <a:srgbClr val="C0C0C0"/>
            </a:solidFill>
            <a:round/>
            <a:headEnd/>
            <a:tailEnd/>
          </a:ln>
        </p:spPr>
        <p:txBody>
          <a:bodyPr wrap="none" anchor="ctr"/>
          <a:lstStyle/>
          <a:p>
            <a:pPr algn="ctr" eaLnBrk="0" hangingPunct="0">
              <a:defRPr/>
            </a:pPr>
            <a:endParaRPr lang="en-US">
              <a:latin typeface="Helvetica Neue" pitchFamily="24" charset="0"/>
              <a:ea typeface="ＭＳ Ｐゴシック" pitchFamily="24" charset="-128"/>
              <a:cs typeface="ＭＳ Ｐゴシック" pitchFamily="24" charset="-128"/>
            </a:endParaRPr>
          </a:p>
        </p:txBody>
      </p:sp>
      <p:pic>
        <p:nvPicPr>
          <p:cNvPr id="1027" name="Picture 8" descr="crv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3338" y="0"/>
            <a:ext cx="990601"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over A.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9592" y="19882"/>
            <a:ext cx="810893" cy="1104862"/>
          </a:xfrm>
          <a:prstGeom prst="rect">
            <a:avLst/>
          </a:prstGeom>
          <a:ln w="12700" cmpd="sng">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3" descr="crv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7850" y="1819119"/>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59050" y="3114519"/>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12" name="Picture 20" descr="Untitled-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44286" y="3469312"/>
            <a:ext cx="366713" cy="533400"/>
          </a:xfrm>
          <a:prstGeom prst="rect">
            <a:avLst/>
          </a:prstGeom>
          <a:noFill/>
          <a:effectLst>
            <a:outerShdw blurRad="63500" dist="38099" dir="2700000" algn="ctr" rotWithShape="0">
              <a:schemeClr val="bg1">
                <a:alpha val="74998"/>
              </a:schemeClr>
            </a:outerShdw>
          </a:effectLst>
        </p:spPr>
      </p:pic>
      <p:sp>
        <p:nvSpPr>
          <p:cNvPr id="13"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14" name="Text Box 26"/>
          <p:cNvSpPr txBox="1">
            <a:spLocks noChangeArrowheads="1"/>
          </p:cNvSpPr>
          <p:nvPr/>
        </p:nvSpPr>
        <p:spPr bwMode="auto">
          <a:xfrm>
            <a:off x="0" y="228600"/>
            <a:ext cx="9143999" cy="1098762"/>
          </a:xfrm>
          <a:prstGeom prst="rect">
            <a:avLst/>
          </a:prstGeom>
          <a:noFill/>
          <a:ln w="9525">
            <a:noFill/>
            <a:miter lim="800000"/>
            <a:headEnd/>
            <a:tailEnd/>
          </a:ln>
          <a:effectLst>
            <a:outerShdw blurRad="63500" dist="38099"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algn="ctr">
              <a:lnSpc>
                <a:spcPct val="90000"/>
              </a:lnSpc>
            </a:pPr>
            <a:r>
              <a:rPr lang="en-US" sz="3600" dirty="0" smtClean="0">
                <a:latin typeface="Cambria"/>
                <a:cs typeface="Cambria"/>
              </a:rPr>
              <a:t>Jul • Aug </a:t>
            </a:r>
            <a:r>
              <a:rPr lang="en-US" sz="3600" dirty="0">
                <a:latin typeface="Cambria"/>
                <a:cs typeface="Cambria"/>
              </a:rPr>
              <a:t>• </a:t>
            </a:r>
            <a:r>
              <a:rPr lang="en-US" sz="3600" dirty="0" smtClean="0">
                <a:latin typeface="Cambria"/>
                <a:cs typeface="Cambria"/>
              </a:rPr>
              <a:t>Sep 2022</a:t>
            </a:r>
            <a:endParaRPr lang="en-US" sz="3600" dirty="0">
              <a:latin typeface="Cambria"/>
              <a:cs typeface="Cambria"/>
            </a:endParaRPr>
          </a:p>
        </p:txBody>
      </p:sp>
      <p:pic>
        <p:nvPicPr>
          <p:cNvPr id="15" name="Picture 14" descr="CRV30Dec20_414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6372" y="1556792"/>
            <a:ext cx="1224136" cy="1530169"/>
          </a:xfrm>
          <a:prstGeom prst="rect">
            <a:avLst/>
          </a:prstGeom>
        </p:spPr>
      </p:pic>
      <p:sp>
        <p:nvSpPr>
          <p:cNvPr id="16" name="TextBox 15"/>
          <p:cNvSpPr txBox="1"/>
          <p:nvPr/>
        </p:nvSpPr>
        <p:spPr>
          <a:xfrm>
            <a:off x="0" y="4665910"/>
            <a:ext cx="9144000" cy="923330"/>
          </a:xfrm>
          <a:prstGeom prst="rect">
            <a:avLst/>
          </a:prstGeom>
          <a:noFill/>
        </p:spPr>
        <p:txBody>
          <a:bodyPr wrap="square" rtlCol="0">
            <a:spAutoFit/>
          </a:bodyPr>
          <a:lstStyle/>
          <a:p>
            <a:pPr algn="ctr"/>
            <a:r>
              <a:rPr lang="en-US" sz="5400" b="1" cap="small" spc="200" dirty="0" smtClean="0">
                <a:ln>
                  <a:solidFill>
                    <a:schemeClr val="tx1"/>
                  </a:solidFill>
                </a:ln>
                <a:solidFill>
                  <a:srgbClr val="C80000"/>
                </a:solidFill>
                <a:effectLst>
                  <a:glow rad="38100">
                    <a:schemeClr val="tx1">
                      <a:alpha val="25000"/>
                    </a:schemeClr>
                  </a:glow>
                </a:effectLst>
                <a:latin typeface="Cambria"/>
                <a:cs typeface="Cambria"/>
              </a:rPr>
              <a:t>Teacher’s Preview</a:t>
            </a:r>
            <a:endParaRPr lang="en-US" sz="5400" b="1" cap="small" spc="200" dirty="0">
              <a:ln>
                <a:solidFill>
                  <a:schemeClr val="tx1"/>
                </a:solidFill>
              </a:ln>
              <a:solidFill>
                <a:srgbClr val="C80000"/>
              </a:solidFill>
              <a:effectLst>
                <a:glow rad="38100">
                  <a:schemeClr val="tx1">
                    <a:alpha val="25000"/>
                  </a:schemeClr>
                </a:glow>
              </a:effectLst>
              <a:latin typeface="Cambria"/>
              <a:cs typeface="Cambria"/>
            </a:endParaRPr>
          </a:p>
        </p:txBody>
      </p:sp>
      <p:sp>
        <p:nvSpPr>
          <p:cNvPr id="17" name="Text Box 22"/>
          <p:cNvSpPr txBox="1">
            <a:spLocks noChangeArrowheads="1"/>
          </p:cNvSpPr>
          <p:nvPr/>
        </p:nvSpPr>
        <p:spPr bwMode="auto">
          <a:xfrm>
            <a:off x="0" y="60212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800" dirty="0" err="1">
                <a:latin typeface="Calibri"/>
                <a:cs typeface="Calibri"/>
              </a:rPr>
              <a:t>powerpoint</a:t>
            </a:r>
            <a:r>
              <a:rPr lang="en-US" sz="2800" dirty="0">
                <a:latin typeface="Calibri"/>
                <a:cs typeface="Calibri"/>
              </a:rPr>
              <a:t> presentation designed by </a:t>
            </a:r>
            <a:r>
              <a:rPr lang="en-US" sz="2800" dirty="0" err="1">
                <a:latin typeface="Calibri"/>
                <a:cs typeface="Calibri"/>
              </a:rPr>
              <a:t>claro</a:t>
            </a:r>
            <a:r>
              <a:rPr lang="en-US" sz="2800" dirty="0">
                <a:latin typeface="Calibri"/>
                <a:cs typeface="Calibri"/>
              </a:rPr>
              <a:t> </a:t>
            </a:r>
            <a:r>
              <a:rPr lang="en-US" sz="2800" dirty="0" err="1">
                <a:latin typeface="Calibri"/>
                <a:cs typeface="Calibri"/>
              </a:rPr>
              <a:t>ruiz</a:t>
            </a:r>
            <a:r>
              <a:rPr lang="en-US" sz="2800" dirty="0">
                <a:latin typeface="Calibri"/>
                <a:cs typeface="Calibri"/>
              </a:rPr>
              <a:t> </a:t>
            </a:r>
            <a:r>
              <a:rPr lang="en-US" sz="2800" dirty="0" err="1" smtClean="0">
                <a:latin typeface="Calibri"/>
                <a:cs typeface="Calibri"/>
              </a:rPr>
              <a:t>vicente</a:t>
            </a:r>
            <a:endParaRPr lang="en-US" sz="28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2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Sunday, July 24</a:t>
            </a:r>
            <a:endParaRPr lang="en-US" sz="3200" i="1" dirty="0">
              <a:solidFill>
                <a:srgbClr val="FFFF00"/>
              </a:solidFill>
              <a:latin typeface="Cambria"/>
              <a:cs typeface="Cambria"/>
            </a:endParaRPr>
          </a:p>
          <a:p>
            <a:pPr marL="108000"/>
            <a:r>
              <a:rPr lang="en-US" sz="3200" b="1" cap="small" spc="50" dirty="0">
                <a:latin typeface="Cambria"/>
                <a:cs typeface="Cambria"/>
              </a:rPr>
              <a:t>Abraham in the Crucible</a:t>
            </a:r>
          </a:p>
        </p:txBody>
      </p:sp>
      <p:sp>
        <p:nvSpPr>
          <p:cNvPr id="5"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smtClean="0">
                <a:latin typeface="Calibri"/>
                <a:cs typeface="Calibri"/>
              </a:rPr>
              <a:t>“God </a:t>
            </a:r>
            <a:r>
              <a:rPr lang="en-US" sz="4400" dirty="0">
                <a:latin typeface="Calibri"/>
                <a:cs typeface="Calibri"/>
              </a:rPr>
              <a:t>had reserved His last, most trying test for Abraham until the burden of years was heavy upon him, and he longed for rest.”</a:t>
            </a:r>
            <a:r>
              <a:rPr lang="en-US" sz="4400" dirty="0" smtClean="0">
                <a:latin typeface="Calibri"/>
                <a:cs typeface="Calibri"/>
              </a:rPr>
              <a:t>—</a:t>
            </a:r>
            <a:r>
              <a:rPr lang="en-US" sz="4400" i="1" cap="small" dirty="0" smtClean="0">
                <a:latin typeface="Calibri"/>
                <a:cs typeface="Calibri"/>
              </a:rPr>
              <a:t>Patriarchs and</a:t>
            </a:r>
          </a:p>
          <a:p>
            <a:pPr algn="ctr" eaLnBrk="1" hangingPunct="1">
              <a:lnSpc>
                <a:spcPct val="90000"/>
              </a:lnSpc>
              <a:spcBef>
                <a:spcPts val="0"/>
              </a:spcBef>
            </a:pPr>
            <a:r>
              <a:rPr lang="en-US" sz="4400" i="1" cap="small" spc="-100" dirty="0" smtClean="0">
                <a:latin typeface="Calibri"/>
                <a:cs typeface="Calibri"/>
              </a:rPr>
              <a:t>Prophets</a:t>
            </a:r>
            <a:r>
              <a:rPr lang="en-US" sz="4400" spc="-100" dirty="0" smtClean="0">
                <a:latin typeface="Calibri"/>
                <a:cs typeface="Calibri"/>
              </a:rPr>
              <a:t> 147</a:t>
            </a:r>
            <a:r>
              <a:rPr lang="en-US" sz="4400" spc="-100" dirty="0">
                <a:latin typeface="Calibri"/>
                <a:cs typeface="Calibri"/>
              </a:rPr>
              <a:t>. </a:t>
            </a:r>
            <a:r>
              <a:rPr lang="en-US" sz="4400" spc="-100" dirty="0" smtClean="0">
                <a:latin typeface="Calibri"/>
                <a:cs typeface="Calibri"/>
              </a:rPr>
              <a:t>“The agony...was permit-ted </a:t>
            </a:r>
            <a:r>
              <a:rPr lang="en-US" sz="4400" spc="-100" dirty="0">
                <a:latin typeface="Calibri"/>
                <a:cs typeface="Calibri"/>
              </a:rPr>
              <a:t>that he might understand from his own experience something of the </a:t>
            </a:r>
            <a:r>
              <a:rPr lang="en-US" sz="4400" spc="-100" dirty="0" smtClean="0">
                <a:latin typeface="Calibri"/>
                <a:cs typeface="Calibri"/>
              </a:rPr>
              <a:t>great-ness </a:t>
            </a:r>
            <a:r>
              <a:rPr lang="en-US" sz="4400" spc="-100" dirty="0">
                <a:latin typeface="Calibri"/>
                <a:cs typeface="Calibri"/>
              </a:rPr>
              <a:t>of the sacrifice made by the infinite God for man’s redemption.”</a:t>
            </a:r>
            <a:r>
              <a:rPr lang="en-US" sz="4400" spc="-100" dirty="0" smtClean="0">
                <a:latin typeface="Calibri"/>
                <a:cs typeface="Calibri"/>
              </a:rPr>
              <a:t>—</a:t>
            </a:r>
            <a:r>
              <a:rPr lang="en-US" sz="4400" i="1" cap="small" spc="-100" dirty="0" smtClean="0">
                <a:latin typeface="Calibri"/>
                <a:cs typeface="Calibri"/>
              </a:rPr>
              <a:t>Ibid. </a:t>
            </a:r>
            <a:r>
              <a:rPr lang="en-US" sz="4400" spc="-100" dirty="0" smtClean="0">
                <a:latin typeface="Calibri"/>
                <a:cs typeface="Calibri"/>
              </a:rPr>
              <a:t>154</a:t>
            </a:r>
            <a:r>
              <a:rPr lang="en-US" sz="4400" spc="-100" dirty="0">
                <a:latin typeface="Calibri"/>
                <a:cs typeface="Calibri"/>
              </a:rPr>
              <a:t>.</a:t>
            </a:r>
          </a:p>
        </p:txBody>
      </p:sp>
    </p:spTree>
    <p:extLst>
      <p:ext uri="{BB962C8B-B14F-4D97-AF65-F5344CB8AC3E}">
        <p14:creationId xmlns:p14="http://schemas.microsoft.com/office/powerpoint/2010/main" val="9866033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Sunday, July 24</a:t>
            </a:r>
            <a:endParaRPr lang="en-US" sz="3200" i="1" dirty="0">
              <a:solidFill>
                <a:srgbClr val="FFFF00"/>
              </a:solidFill>
              <a:latin typeface="Cambria"/>
              <a:cs typeface="Cambria"/>
            </a:endParaRPr>
          </a:p>
          <a:p>
            <a:pPr marL="108000"/>
            <a:r>
              <a:rPr lang="en-US" sz="3200" b="1" cap="small" spc="50" dirty="0">
                <a:latin typeface="Cambria"/>
                <a:cs typeface="Cambria"/>
              </a:rPr>
              <a:t>Abraham in the Crucible</a:t>
            </a:r>
          </a:p>
        </p:txBody>
      </p:sp>
      <p:sp>
        <p:nvSpPr>
          <p:cNvPr id="5"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This was just a test—God never intended for Abraham to kill his </a:t>
            </a:r>
            <a:r>
              <a:rPr lang="en-US" sz="4400" dirty="0" smtClean="0">
                <a:latin typeface="Calibri"/>
                <a:cs typeface="Calibri"/>
              </a:rPr>
              <a:t>son.</a:t>
            </a:r>
          </a:p>
          <a:p>
            <a:pPr algn="ctr" eaLnBrk="1" hangingPunct="1">
              <a:lnSpc>
                <a:spcPct val="90000"/>
              </a:lnSpc>
              <a:spcBef>
                <a:spcPts val="0"/>
              </a:spcBef>
            </a:pPr>
            <a:r>
              <a:rPr lang="en-US" sz="4400" dirty="0" smtClean="0">
                <a:latin typeface="Calibri"/>
                <a:cs typeface="Calibri"/>
              </a:rPr>
              <a:t>God </a:t>
            </a:r>
            <a:r>
              <a:rPr lang="en-US" sz="4400" dirty="0">
                <a:latin typeface="Calibri"/>
                <a:cs typeface="Calibri"/>
              </a:rPr>
              <a:t>may ask us to do something that He </a:t>
            </a:r>
            <a:r>
              <a:rPr lang="en-US" sz="4400" u="sng" dirty="0">
                <a:latin typeface="Calibri"/>
                <a:cs typeface="Calibri"/>
              </a:rPr>
              <a:t>never</a:t>
            </a:r>
            <a:r>
              <a:rPr lang="en-US" sz="4400" dirty="0">
                <a:latin typeface="Calibri"/>
                <a:cs typeface="Calibri"/>
              </a:rPr>
              <a:t> intends for us </a:t>
            </a:r>
            <a:r>
              <a:rPr lang="en-US" sz="4400" u="sng" dirty="0">
                <a:latin typeface="Calibri"/>
                <a:cs typeface="Calibri"/>
              </a:rPr>
              <a:t>to</a:t>
            </a:r>
            <a:r>
              <a:rPr lang="en-US" sz="4400" dirty="0">
                <a:latin typeface="Calibri"/>
                <a:cs typeface="Calibri"/>
              </a:rPr>
              <a:t> </a:t>
            </a:r>
            <a:r>
              <a:rPr lang="en-US" sz="4400" u="sng" dirty="0" smtClean="0">
                <a:latin typeface="Calibri"/>
                <a:cs typeface="Calibri"/>
              </a:rPr>
              <a:t>complete</a:t>
            </a:r>
            <a:r>
              <a:rPr lang="en-US" sz="4400" dirty="0" smtClean="0">
                <a:latin typeface="Calibri"/>
                <a:cs typeface="Calibri"/>
              </a:rPr>
              <a:t>. He </a:t>
            </a:r>
            <a:r>
              <a:rPr lang="en-US" sz="4400" dirty="0">
                <a:latin typeface="Calibri"/>
                <a:cs typeface="Calibri"/>
              </a:rPr>
              <a:t>may ask us to go somewhere He </a:t>
            </a:r>
            <a:r>
              <a:rPr lang="en-US" sz="4400" u="sng" dirty="0">
                <a:latin typeface="Calibri"/>
                <a:cs typeface="Calibri"/>
              </a:rPr>
              <a:t>never</a:t>
            </a:r>
            <a:r>
              <a:rPr lang="en-US" sz="4400" dirty="0">
                <a:latin typeface="Calibri"/>
                <a:cs typeface="Calibri"/>
              </a:rPr>
              <a:t> intends for us </a:t>
            </a:r>
            <a:r>
              <a:rPr lang="en-US" sz="4400" u="sng" dirty="0">
                <a:latin typeface="Calibri"/>
                <a:cs typeface="Calibri"/>
              </a:rPr>
              <a:t>to</a:t>
            </a:r>
            <a:r>
              <a:rPr lang="en-US" sz="4400" dirty="0">
                <a:latin typeface="Calibri"/>
                <a:cs typeface="Calibri"/>
              </a:rPr>
              <a:t> </a:t>
            </a:r>
            <a:r>
              <a:rPr lang="en-US" sz="4400" u="sng" dirty="0">
                <a:latin typeface="Calibri"/>
                <a:cs typeface="Calibri"/>
              </a:rPr>
              <a:t>arrive</a:t>
            </a:r>
            <a:r>
              <a:rPr lang="en-US" sz="4400" dirty="0">
                <a:latin typeface="Calibri"/>
                <a:cs typeface="Calibri"/>
              </a:rPr>
              <a:t> </a:t>
            </a:r>
            <a:r>
              <a:rPr lang="en-US" sz="4400" u="sng" dirty="0" smtClean="0">
                <a:latin typeface="Calibri"/>
                <a:cs typeface="Calibri"/>
              </a:rPr>
              <a:t>at</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What </a:t>
            </a:r>
            <a:r>
              <a:rPr lang="en-US" sz="4400" dirty="0">
                <a:latin typeface="Calibri"/>
                <a:cs typeface="Calibri"/>
              </a:rPr>
              <a:t>is important to God is not </a:t>
            </a:r>
            <a:r>
              <a:rPr lang="en-US" sz="4400" dirty="0" smtClean="0">
                <a:latin typeface="Calibri"/>
                <a:cs typeface="Calibri"/>
              </a:rPr>
              <a:t>ne-</a:t>
            </a:r>
            <a:r>
              <a:rPr lang="en-US" sz="4400" dirty="0" err="1" smtClean="0">
                <a:latin typeface="Calibri"/>
                <a:cs typeface="Calibri"/>
              </a:rPr>
              <a:t>cessarily</a:t>
            </a:r>
            <a:r>
              <a:rPr lang="en-US" sz="4400" dirty="0" smtClean="0">
                <a:latin typeface="Calibri"/>
                <a:cs typeface="Calibri"/>
              </a:rPr>
              <a:t> </a:t>
            </a:r>
            <a:r>
              <a:rPr lang="en-US" sz="4400" dirty="0">
                <a:latin typeface="Calibri"/>
                <a:cs typeface="Calibri"/>
              </a:rPr>
              <a:t>the end, but </a:t>
            </a:r>
            <a:r>
              <a:rPr lang="en-US" sz="4400" u="sng" dirty="0">
                <a:latin typeface="Calibri"/>
                <a:cs typeface="Calibri"/>
              </a:rPr>
              <a:t>what</a:t>
            </a:r>
            <a:r>
              <a:rPr lang="en-US" sz="4400" dirty="0">
                <a:latin typeface="Calibri"/>
                <a:cs typeface="Calibri"/>
              </a:rPr>
              <a:t> </a:t>
            </a:r>
            <a:r>
              <a:rPr lang="en-US" sz="4400" u="sng" dirty="0">
                <a:latin typeface="Calibri"/>
                <a:cs typeface="Calibri"/>
              </a:rPr>
              <a:t>we</a:t>
            </a:r>
            <a:r>
              <a:rPr lang="en-US" sz="4400" dirty="0">
                <a:latin typeface="Calibri"/>
                <a:cs typeface="Calibri"/>
              </a:rPr>
              <a:t> </a:t>
            </a:r>
            <a:r>
              <a:rPr lang="en-US" sz="4400" u="sng" dirty="0">
                <a:latin typeface="Calibri"/>
                <a:cs typeface="Calibri"/>
              </a:rPr>
              <a:t>learn </a:t>
            </a:r>
            <a:r>
              <a:rPr lang="en-US" sz="4400" u="sng" dirty="0" smtClean="0">
                <a:latin typeface="Calibri"/>
                <a:cs typeface="Calibri"/>
              </a:rPr>
              <a:t>  </a:t>
            </a:r>
            <a:r>
              <a:rPr lang="en-US" sz="4400" dirty="0" smtClean="0">
                <a:latin typeface="Calibri"/>
                <a:cs typeface="Calibri"/>
              </a:rPr>
              <a:t>as </a:t>
            </a:r>
            <a:r>
              <a:rPr lang="en-US" sz="4400" dirty="0">
                <a:latin typeface="Calibri"/>
                <a:cs typeface="Calibri"/>
              </a:rPr>
              <a:t>we are reshaped by the process.</a:t>
            </a:r>
            <a:endParaRPr lang="en-US" sz="4400" spc="-100" dirty="0">
              <a:latin typeface="Calibri"/>
              <a:cs typeface="Calibri"/>
            </a:endParaRPr>
          </a:p>
        </p:txBody>
      </p:sp>
    </p:spTree>
    <p:extLst>
      <p:ext uri="{BB962C8B-B14F-4D97-AF65-F5344CB8AC3E}">
        <p14:creationId xmlns:p14="http://schemas.microsoft.com/office/powerpoint/2010/main" val="27904154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Sunday, July 24</a:t>
            </a:r>
            <a:endParaRPr lang="en-US" sz="3200" i="1" dirty="0">
              <a:solidFill>
                <a:srgbClr val="FFFF00"/>
              </a:solidFill>
              <a:latin typeface="Cambria"/>
              <a:cs typeface="Cambria"/>
            </a:endParaRPr>
          </a:p>
          <a:p>
            <a:pPr marL="108000"/>
            <a:r>
              <a:rPr lang="en-US" sz="3200" b="1" cap="small" spc="50" dirty="0">
                <a:latin typeface="Cambria"/>
                <a:cs typeface="Cambria"/>
              </a:rPr>
              <a:t>Abraham in the Crucible</a:t>
            </a:r>
          </a:p>
        </p:txBody>
      </p:sp>
      <p:sp>
        <p:nvSpPr>
          <p:cNvPr id="5"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 ‘Your father Abraham rejoiced at </a:t>
            </a:r>
            <a:r>
              <a:rPr lang="en-US" sz="4400" dirty="0" smtClean="0">
                <a:latin typeface="Calibri"/>
                <a:cs typeface="Calibri"/>
              </a:rPr>
              <a:t>  the </a:t>
            </a:r>
            <a:r>
              <a:rPr lang="en-US" sz="4400" dirty="0">
                <a:latin typeface="Calibri"/>
                <a:cs typeface="Calibri"/>
              </a:rPr>
              <a:t>thought of seeing my day; he saw </a:t>
            </a:r>
            <a:r>
              <a:rPr lang="en-US" sz="4400" dirty="0" smtClean="0">
                <a:latin typeface="Calibri"/>
                <a:cs typeface="Calibri"/>
              </a:rPr>
              <a:t> it </a:t>
            </a:r>
            <a:r>
              <a:rPr lang="en-US" sz="4400" dirty="0">
                <a:latin typeface="Calibri"/>
                <a:cs typeface="Calibri"/>
              </a:rPr>
              <a:t>and was glad’ ” (</a:t>
            </a:r>
            <a:r>
              <a:rPr lang="en-US" sz="4400" i="1" dirty="0">
                <a:latin typeface="Calibri"/>
                <a:cs typeface="Calibri"/>
              </a:rPr>
              <a:t>John 8:56, NIV</a:t>
            </a:r>
            <a:r>
              <a:rPr lang="en-US" sz="4400" dirty="0">
                <a:latin typeface="Calibri"/>
                <a:cs typeface="Calibri"/>
              </a:rPr>
              <a:t>)</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Abraham </a:t>
            </a:r>
            <a:r>
              <a:rPr lang="en-US" sz="4400" dirty="0">
                <a:latin typeface="Calibri"/>
                <a:cs typeface="Calibri"/>
              </a:rPr>
              <a:t>could have missed out on </a:t>
            </a:r>
            <a:r>
              <a:rPr lang="en-US" sz="4400" dirty="0" smtClean="0">
                <a:latin typeface="Calibri"/>
                <a:cs typeface="Calibri"/>
              </a:rPr>
              <a:t> this </a:t>
            </a:r>
            <a:r>
              <a:rPr lang="en-US" sz="4400" dirty="0">
                <a:latin typeface="Calibri"/>
                <a:cs typeface="Calibri"/>
              </a:rPr>
              <a:t>insight, dismissing the </a:t>
            </a:r>
            <a:r>
              <a:rPr lang="en-US" sz="4400" dirty="0" smtClean="0">
                <a:latin typeface="Calibri"/>
                <a:cs typeface="Calibri"/>
              </a:rPr>
              <a:t>  instructions </a:t>
            </a:r>
            <a:r>
              <a:rPr lang="en-US" sz="4400" dirty="0">
                <a:latin typeface="Calibri"/>
                <a:cs typeface="Calibri"/>
              </a:rPr>
              <a:t>as from </a:t>
            </a:r>
            <a:r>
              <a:rPr lang="en-US" sz="4400" dirty="0" smtClean="0">
                <a:latin typeface="Calibri"/>
                <a:cs typeface="Calibri"/>
              </a:rPr>
              <a:t>Satan.</a:t>
            </a:r>
          </a:p>
          <a:p>
            <a:pPr algn="ctr" eaLnBrk="1" hangingPunct="1">
              <a:lnSpc>
                <a:spcPct val="90000"/>
              </a:lnSpc>
              <a:spcBef>
                <a:spcPts val="0"/>
              </a:spcBef>
            </a:pPr>
            <a:r>
              <a:rPr lang="en-US" sz="4400" u="sng" dirty="0" smtClean="0">
                <a:latin typeface="Calibri"/>
                <a:cs typeface="Calibri"/>
              </a:rPr>
              <a:t>The</a:t>
            </a:r>
            <a:r>
              <a:rPr lang="en-US" sz="4400" dirty="0" smtClean="0">
                <a:latin typeface="Calibri"/>
                <a:cs typeface="Calibri"/>
              </a:rPr>
              <a:t> </a:t>
            </a:r>
            <a:r>
              <a:rPr lang="en-US" sz="4400" u="sng" dirty="0">
                <a:latin typeface="Calibri"/>
                <a:cs typeface="Calibri"/>
              </a:rPr>
              <a:t>key</a:t>
            </a:r>
            <a:r>
              <a:rPr lang="en-US" sz="4400" dirty="0">
                <a:latin typeface="Calibri"/>
                <a:cs typeface="Calibri"/>
              </a:rPr>
              <a:t> to Abraham’s surviving and learning through the whole process </a:t>
            </a:r>
            <a:r>
              <a:rPr lang="en-US" sz="4400" u="sng" dirty="0">
                <a:latin typeface="Calibri"/>
                <a:cs typeface="Calibri"/>
              </a:rPr>
              <a:t>was</a:t>
            </a:r>
            <a:r>
              <a:rPr lang="en-US" sz="4400" dirty="0">
                <a:latin typeface="Calibri"/>
                <a:cs typeface="Calibri"/>
              </a:rPr>
              <a:t> </a:t>
            </a:r>
            <a:r>
              <a:rPr lang="en-US" sz="4400" u="sng" dirty="0">
                <a:latin typeface="Calibri"/>
                <a:cs typeface="Calibri"/>
              </a:rPr>
              <a:t>knowing</a:t>
            </a:r>
            <a:r>
              <a:rPr lang="en-US" sz="4400" dirty="0">
                <a:latin typeface="Calibri"/>
                <a:cs typeface="Calibri"/>
              </a:rPr>
              <a:t> </a:t>
            </a:r>
            <a:r>
              <a:rPr lang="en-US" sz="4400" u="sng" dirty="0">
                <a:latin typeface="Calibri"/>
                <a:cs typeface="Calibri"/>
              </a:rPr>
              <a:t>God’s</a:t>
            </a:r>
            <a:r>
              <a:rPr lang="en-US" sz="4400" dirty="0">
                <a:latin typeface="Calibri"/>
                <a:cs typeface="Calibri"/>
              </a:rPr>
              <a:t> </a:t>
            </a:r>
            <a:r>
              <a:rPr lang="en-US" sz="4400" u="sng" dirty="0">
                <a:latin typeface="Calibri"/>
                <a:cs typeface="Calibri"/>
              </a:rPr>
              <a:t>voice</a:t>
            </a:r>
            <a:r>
              <a:rPr lang="en-US" sz="4400" dirty="0">
                <a:latin typeface="Calibri"/>
                <a:cs typeface="Calibri"/>
              </a:rPr>
              <a:t>.</a:t>
            </a:r>
            <a:endParaRPr lang="en-US" sz="4400" spc="-100" dirty="0">
              <a:latin typeface="Calibri"/>
              <a:cs typeface="Calibri"/>
            </a:endParaRPr>
          </a:p>
        </p:txBody>
      </p:sp>
    </p:spTree>
    <p:extLst>
      <p:ext uri="{BB962C8B-B14F-4D97-AF65-F5344CB8AC3E}">
        <p14:creationId xmlns:p14="http://schemas.microsoft.com/office/powerpoint/2010/main" val="33590855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Sunday, July 24</a:t>
            </a:r>
            <a:endParaRPr lang="en-US" sz="3200" i="1" dirty="0">
              <a:solidFill>
                <a:srgbClr val="FFFF00"/>
              </a:solidFill>
              <a:latin typeface="Cambria"/>
              <a:cs typeface="Cambria"/>
            </a:endParaRPr>
          </a:p>
          <a:p>
            <a:pPr marL="108000"/>
            <a:r>
              <a:rPr lang="en-US" sz="3200" b="1" cap="small" spc="50" dirty="0" smtClean="0">
                <a:latin typeface="Cambria"/>
                <a:cs typeface="Cambria"/>
              </a:rPr>
              <a:t>Key Points</a:t>
            </a:r>
            <a:endParaRPr lang="en-US" sz="3200" b="1" cap="small" spc="50" dirty="0">
              <a:latin typeface="Cambria"/>
              <a:cs typeface="Cambria"/>
            </a:endParaRPr>
          </a:p>
        </p:txBody>
      </p:sp>
      <p:sp>
        <p:nvSpPr>
          <p:cNvPr id="5" name="Text Box 3"/>
          <p:cNvSpPr txBox="1">
            <a:spLocks noChangeArrowheads="1"/>
          </p:cNvSpPr>
          <p:nvPr/>
        </p:nvSpPr>
        <p:spPr bwMode="auto">
          <a:xfrm>
            <a:off x="324544" y="1224090"/>
            <a:ext cx="8819456"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dirty="0">
                <a:latin typeface="Calibri"/>
                <a:cs typeface="Calibri"/>
              </a:rPr>
              <a:t>1. </a:t>
            </a:r>
            <a:r>
              <a:rPr lang="en-US" sz="4400" dirty="0" smtClean="0">
                <a:latin typeface="Calibri"/>
                <a:cs typeface="Calibri"/>
              </a:rPr>
              <a:t>It’s a </a:t>
            </a:r>
            <a:r>
              <a:rPr lang="en-US" sz="4400" dirty="0">
                <a:latin typeface="Calibri"/>
                <a:cs typeface="Calibri"/>
              </a:rPr>
              <a:t>totally revolting idea that a holy God should request that he </a:t>
            </a:r>
            <a:r>
              <a:rPr lang="en-US" sz="4400" dirty="0" smtClean="0">
                <a:latin typeface="Calibri"/>
                <a:cs typeface="Calibri"/>
              </a:rPr>
              <a:t>       sacrifice </a:t>
            </a:r>
            <a:r>
              <a:rPr lang="en-US" sz="4400" dirty="0">
                <a:latin typeface="Calibri"/>
                <a:cs typeface="Calibri"/>
              </a:rPr>
              <a:t>his own </a:t>
            </a:r>
            <a:r>
              <a:rPr lang="en-US" sz="4400" dirty="0" smtClean="0">
                <a:latin typeface="Calibri"/>
                <a:cs typeface="Calibri"/>
              </a:rPr>
              <a:t>son.</a:t>
            </a:r>
          </a:p>
          <a:p>
            <a:pPr marL="108000" eaLnBrk="1" hangingPunct="1">
              <a:lnSpc>
                <a:spcPct val="90000"/>
              </a:lnSpc>
              <a:spcBef>
                <a:spcPts val="0"/>
              </a:spcBef>
            </a:pPr>
            <a:r>
              <a:rPr lang="en-US" sz="4400" spc="-100" dirty="0" smtClean="0">
                <a:latin typeface="Calibri"/>
                <a:cs typeface="Calibri"/>
              </a:rPr>
              <a:t>2</a:t>
            </a:r>
            <a:r>
              <a:rPr lang="en-US" sz="4400" spc="-100" dirty="0">
                <a:latin typeface="Calibri"/>
                <a:cs typeface="Calibri"/>
              </a:rPr>
              <a:t>. </a:t>
            </a:r>
            <a:r>
              <a:rPr lang="en-US" sz="4400" spc="-100" dirty="0" smtClean="0">
                <a:latin typeface="Calibri"/>
                <a:cs typeface="Calibri"/>
              </a:rPr>
              <a:t>The agony was permitted </a:t>
            </a:r>
            <a:r>
              <a:rPr lang="en-US" sz="4400" spc="-100" dirty="0">
                <a:latin typeface="Calibri"/>
                <a:cs typeface="Calibri"/>
              </a:rPr>
              <a:t>that he might understand from his own </a:t>
            </a:r>
            <a:r>
              <a:rPr lang="en-US" sz="4400" spc="-100" dirty="0" err="1" smtClean="0">
                <a:latin typeface="Calibri"/>
                <a:cs typeface="Calibri"/>
              </a:rPr>
              <a:t>expe-rience</a:t>
            </a:r>
            <a:r>
              <a:rPr lang="en-US" sz="4400" spc="-100" dirty="0" smtClean="0">
                <a:latin typeface="Calibri"/>
                <a:cs typeface="Calibri"/>
              </a:rPr>
              <a:t> the greatness </a:t>
            </a:r>
            <a:r>
              <a:rPr lang="en-US" sz="4400" spc="-100" dirty="0">
                <a:latin typeface="Calibri"/>
                <a:cs typeface="Calibri"/>
              </a:rPr>
              <a:t>of the sacrifice made by </a:t>
            </a:r>
            <a:r>
              <a:rPr lang="en-US" sz="4400" spc="-100" dirty="0" smtClean="0">
                <a:latin typeface="Calibri"/>
                <a:cs typeface="Calibri"/>
              </a:rPr>
              <a:t>God </a:t>
            </a:r>
            <a:r>
              <a:rPr lang="en-US" sz="4400" spc="-100" dirty="0">
                <a:latin typeface="Calibri"/>
                <a:cs typeface="Calibri"/>
              </a:rPr>
              <a:t>for man’s redemption</a:t>
            </a:r>
            <a:r>
              <a:rPr lang="en-US" sz="4400" spc="-100" dirty="0" smtClean="0">
                <a:latin typeface="Calibri"/>
                <a:cs typeface="Calibri"/>
              </a:rPr>
              <a:t>.</a:t>
            </a:r>
          </a:p>
          <a:p>
            <a:pPr marL="108000" eaLnBrk="1" hangingPunct="1">
              <a:lnSpc>
                <a:spcPct val="90000"/>
              </a:lnSpc>
              <a:spcBef>
                <a:spcPts val="0"/>
              </a:spcBef>
            </a:pPr>
            <a:r>
              <a:rPr lang="en-US" sz="4400" spc="-100" dirty="0" smtClean="0">
                <a:latin typeface="Calibri"/>
                <a:cs typeface="Calibri"/>
              </a:rPr>
              <a:t>3. </a:t>
            </a:r>
            <a:r>
              <a:rPr lang="en-US" sz="4400" dirty="0">
                <a:latin typeface="Calibri"/>
                <a:ea typeface="Calibri"/>
                <a:cs typeface="Calibri"/>
              </a:rPr>
              <a:t>God may ask us to do </a:t>
            </a:r>
            <a:r>
              <a:rPr lang="en-US" sz="4400" dirty="0" smtClean="0">
                <a:latin typeface="Calibri"/>
                <a:ea typeface="Calibri"/>
                <a:cs typeface="Calibri"/>
              </a:rPr>
              <a:t>what </a:t>
            </a:r>
            <a:r>
              <a:rPr lang="en-US" sz="4400" dirty="0">
                <a:latin typeface="Calibri"/>
                <a:ea typeface="Calibri"/>
                <a:cs typeface="Calibri"/>
              </a:rPr>
              <a:t>He </a:t>
            </a:r>
            <a:r>
              <a:rPr lang="en-US" sz="4400" dirty="0" smtClean="0">
                <a:latin typeface="Calibri"/>
                <a:ea typeface="Calibri"/>
                <a:cs typeface="Calibri"/>
              </a:rPr>
              <a:t> never </a:t>
            </a:r>
            <a:r>
              <a:rPr lang="en-US" sz="4400" dirty="0">
                <a:latin typeface="Calibri"/>
                <a:ea typeface="Calibri"/>
                <a:cs typeface="Calibri"/>
              </a:rPr>
              <a:t>intends for us to complete. </a:t>
            </a:r>
            <a:endParaRPr lang="en-US" sz="4400" spc="-100" dirty="0">
              <a:latin typeface="Calibri"/>
              <a:cs typeface="Calibri"/>
            </a:endParaRPr>
          </a:p>
        </p:txBody>
      </p:sp>
    </p:spTree>
    <p:extLst>
      <p:ext uri="{BB962C8B-B14F-4D97-AF65-F5344CB8AC3E}">
        <p14:creationId xmlns:p14="http://schemas.microsoft.com/office/powerpoint/2010/main" val="34456815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Sunday, July 24</a:t>
            </a:r>
            <a:endParaRPr lang="en-US" sz="3200" i="1" dirty="0">
              <a:solidFill>
                <a:srgbClr val="FFFF00"/>
              </a:solidFill>
              <a:latin typeface="Cambria"/>
              <a:cs typeface="Cambria"/>
            </a:endParaRPr>
          </a:p>
          <a:p>
            <a:pPr marL="108000"/>
            <a:r>
              <a:rPr lang="en-US" sz="3200" b="1" cap="small" spc="50" dirty="0" smtClean="0">
                <a:latin typeface="Cambria"/>
                <a:cs typeface="Cambria"/>
              </a:rPr>
              <a:t>Key Points</a:t>
            </a:r>
            <a:endParaRPr lang="en-US" sz="3200" b="1" cap="small" spc="50" dirty="0">
              <a:latin typeface="Cambria"/>
              <a:cs typeface="Cambria"/>
            </a:endParaRPr>
          </a:p>
        </p:txBody>
      </p:sp>
      <p:sp>
        <p:nvSpPr>
          <p:cNvPr id="5" name="Text Box 3"/>
          <p:cNvSpPr txBox="1">
            <a:spLocks noChangeArrowheads="1"/>
          </p:cNvSpPr>
          <p:nvPr/>
        </p:nvSpPr>
        <p:spPr bwMode="auto">
          <a:xfrm>
            <a:off x="324544" y="1429431"/>
            <a:ext cx="8819456" cy="376109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dirty="0" smtClean="0">
                <a:latin typeface="Calibri"/>
                <a:cs typeface="Calibri"/>
              </a:rPr>
              <a:t>4</a:t>
            </a:r>
            <a:r>
              <a:rPr lang="en-US" sz="4400" dirty="0">
                <a:latin typeface="Calibri"/>
                <a:cs typeface="Calibri"/>
              </a:rPr>
              <a:t>. What is important to God is not </a:t>
            </a:r>
            <a:r>
              <a:rPr lang="en-US" sz="4400" dirty="0" smtClean="0">
                <a:latin typeface="Calibri"/>
                <a:cs typeface="Calibri"/>
              </a:rPr>
              <a:t>         necessarily </a:t>
            </a:r>
            <a:r>
              <a:rPr lang="en-US" sz="4400" dirty="0">
                <a:latin typeface="Calibri"/>
                <a:cs typeface="Calibri"/>
              </a:rPr>
              <a:t>the end, but what we </a:t>
            </a:r>
            <a:r>
              <a:rPr lang="en-US" sz="4400" dirty="0" smtClean="0">
                <a:latin typeface="Calibri"/>
                <a:cs typeface="Calibri"/>
              </a:rPr>
              <a:t> learn as </a:t>
            </a:r>
            <a:r>
              <a:rPr lang="en-US" sz="4400" dirty="0">
                <a:latin typeface="Calibri"/>
                <a:cs typeface="Calibri"/>
              </a:rPr>
              <a:t>we are reshaped by the </a:t>
            </a:r>
            <a:r>
              <a:rPr lang="en-US" sz="4400" dirty="0" smtClean="0">
                <a:latin typeface="Calibri"/>
                <a:cs typeface="Calibri"/>
              </a:rPr>
              <a:t>process.</a:t>
            </a:r>
          </a:p>
          <a:p>
            <a:pPr marL="108000" eaLnBrk="1" hangingPunct="1">
              <a:lnSpc>
                <a:spcPct val="90000"/>
              </a:lnSpc>
              <a:spcBef>
                <a:spcPts val="0"/>
              </a:spcBef>
            </a:pPr>
            <a:r>
              <a:rPr lang="en-US" sz="4400" spc="-100" dirty="0" smtClean="0">
                <a:latin typeface="Calibri"/>
                <a:cs typeface="Calibri"/>
              </a:rPr>
              <a:t>5</a:t>
            </a:r>
            <a:r>
              <a:rPr lang="en-US" sz="4400" spc="-100" dirty="0">
                <a:latin typeface="Calibri"/>
                <a:cs typeface="Calibri"/>
              </a:rPr>
              <a:t>. The key to Abraham’s surviving </a:t>
            </a:r>
            <a:r>
              <a:rPr lang="en-US" sz="4400" spc="-100" dirty="0" smtClean="0">
                <a:latin typeface="Calibri"/>
                <a:cs typeface="Calibri"/>
              </a:rPr>
              <a:t>           was </a:t>
            </a:r>
            <a:r>
              <a:rPr lang="en-US" sz="4400" spc="-100" dirty="0">
                <a:latin typeface="Calibri"/>
                <a:cs typeface="Calibri"/>
              </a:rPr>
              <a:t>knowing God’s voice.</a:t>
            </a:r>
          </a:p>
        </p:txBody>
      </p:sp>
    </p:spTree>
    <p:extLst>
      <p:ext uri="{BB962C8B-B14F-4D97-AF65-F5344CB8AC3E}">
        <p14:creationId xmlns:p14="http://schemas.microsoft.com/office/powerpoint/2010/main" val="2036211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743175"/>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1200"/>
              </a:spcBef>
            </a:pPr>
            <a:r>
              <a:rPr lang="en-US" sz="4400" dirty="0">
                <a:latin typeface="Calibri"/>
                <a:cs typeface="Calibri"/>
              </a:rPr>
              <a:t>Hosea’s </a:t>
            </a:r>
            <a:r>
              <a:rPr lang="en-US" sz="4400" dirty="0" smtClean="0">
                <a:latin typeface="Calibri"/>
                <a:cs typeface="Calibri"/>
              </a:rPr>
              <a:t>wife</a:t>
            </a:r>
            <a:r>
              <a:rPr lang="en-US" sz="4400" dirty="0">
                <a:latin typeface="Calibri"/>
                <a:cs typeface="Calibri"/>
              </a:rPr>
              <a:t>, Gomer, runs away and </a:t>
            </a:r>
            <a:r>
              <a:rPr lang="en-US" sz="4400" dirty="0" smtClean="0">
                <a:latin typeface="Calibri"/>
                <a:cs typeface="Calibri"/>
              </a:rPr>
              <a:t> has </a:t>
            </a:r>
            <a:r>
              <a:rPr lang="en-US" sz="4400" dirty="0">
                <a:latin typeface="Calibri"/>
                <a:cs typeface="Calibri"/>
              </a:rPr>
              <a:t>children with other men. Though she is sexually unfaithful, God calls Hosea to take his wife back and fully </a:t>
            </a:r>
            <a:r>
              <a:rPr lang="en-US" sz="4400" spc="-50" dirty="0">
                <a:latin typeface="Calibri"/>
                <a:cs typeface="Calibri"/>
              </a:rPr>
              <a:t>show his love to her again. </a:t>
            </a:r>
            <a:r>
              <a:rPr lang="en-US" sz="4400" spc="-50" dirty="0">
                <a:solidFill>
                  <a:schemeClr val="tx2"/>
                </a:solidFill>
                <a:latin typeface="Calibri"/>
                <a:cs typeface="Calibri"/>
              </a:rPr>
              <a:t>This </a:t>
            </a:r>
            <a:r>
              <a:rPr lang="en-US" sz="4400" spc="-50" dirty="0" smtClean="0">
                <a:solidFill>
                  <a:schemeClr val="tx2"/>
                </a:solidFill>
                <a:latin typeface="Calibri"/>
                <a:cs typeface="Calibri"/>
              </a:rPr>
              <a:t>story is</a:t>
            </a:r>
          </a:p>
          <a:p>
            <a:pPr algn="ctr" eaLnBrk="1" hangingPunct="1">
              <a:lnSpc>
                <a:spcPct val="90000"/>
              </a:lnSpc>
              <a:spcBef>
                <a:spcPts val="0"/>
              </a:spcBef>
            </a:pPr>
            <a:r>
              <a:rPr lang="en-US" sz="4400" spc="-100" dirty="0" smtClean="0">
                <a:solidFill>
                  <a:schemeClr val="tx2"/>
                </a:solidFill>
                <a:latin typeface="Calibri"/>
                <a:cs typeface="Calibri"/>
              </a:rPr>
              <a:t>meant as </a:t>
            </a:r>
            <a:r>
              <a:rPr lang="en-US" sz="4400" spc="-100" dirty="0">
                <a:solidFill>
                  <a:schemeClr val="tx2"/>
                </a:solidFill>
                <a:latin typeface="Calibri"/>
                <a:cs typeface="Calibri"/>
              </a:rPr>
              <a:t>a parable about God and </a:t>
            </a:r>
            <a:r>
              <a:rPr lang="en-US" sz="4400" spc="-100" dirty="0" smtClean="0">
                <a:solidFill>
                  <a:schemeClr val="tx2"/>
                </a:solidFill>
                <a:latin typeface="Calibri"/>
                <a:cs typeface="Calibri"/>
              </a:rPr>
              <a:t>Israel</a:t>
            </a:r>
            <a:r>
              <a:rPr lang="en-US" sz="4400" spc="-100" dirty="0" smtClean="0">
                <a:latin typeface="Calibri"/>
                <a:cs typeface="Calibri"/>
              </a:rPr>
              <a:t>.</a:t>
            </a:r>
          </a:p>
          <a:p>
            <a:pPr algn="ctr" eaLnBrk="1" hangingPunct="1">
              <a:lnSpc>
                <a:spcPct val="90000"/>
              </a:lnSpc>
              <a:spcBef>
                <a:spcPts val="0"/>
              </a:spcBef>
            </a:pPr>
            <a:r>
              <a:rPr lang="en-US" sz="4400" dirty="0" smtClean="0">
                <a:latin typeface="Calibri"/>
                <a:cs typeface="Calibri"/>
              </a:rPr>
              <a:t>The </a:t>
            </a:r>
            <a:r>
              <a:rPr lang="en-US" sz="4400" dirty="0">
                <a:latin typeface="Calibri"/>
                <a:cs typeface="Calibri"/>
              </a:rPr>
              <a:t>Israelites </a:t>
            </a:r>
            <a:r>
              <a:rPr lang="en-US" sz="4400" dirty="0" smtClean="0">
                <a:latin typeface="Calibri"/>
                <a:cs typeface="Calibri"/>
              </a:rPr>
              <a:t>were </a:t>
            </a:r>
            <a:r>
              <a:rPr lang="en-US" sz="4400" dirty="0">
                <a:latin typeface="Calibri"/>
                <a:cs typeface="Calibri"/>
              </a:rPr>
              <a:t>prostituting </a:t>
            </a:r>
            <a:r>
              <a:rPr lang="en-US" sz="4400" dirty="0" smtClean="0">
                <a:latin typeface="Calibri"/>
                <a:cs typeface="Calibri"/>
              </a:rPr>
              <a:t>them-</a:t>
            </a:r>
            <a:r>
              <a:rPr lang="en-US" sz="4400" spc="-100" dirty="0" smtClean="0">
                <a:latin typeface="Calibri"/>
                <a:cs typeface="Calibri"/>
              </a:rPr>
              <a:t>selves</a:t>
            </a:r>
            <a:r>
              <a:rPr lang="en-US" sz="4400" spc="-300" dirty="0" smtClean="0">
                <a:latin typeface="Calibri"/>
                <a:cs typeface="Calibri"/>
              </a:rPr>
              <a:t> </a:t>
            </a:r>
            <a:r>
              <a:rPr lang="en-US" sz="4400" spc="-100" dirty="0" smtClean="0">
                <a:latin typeface="Calibri"/>
                <a:cs typeface="Calibri"/>
              </a:rPr>
              <a:t>spiritually,</a:t>
            </a:r>
            <a:r>
              <a:rPr lang="en-US" sz="4400" spc="-300" dirty="0" smtClean="0">
                <a:latin typeface="Calibri"/>
                <a:cs typeface="Calibri"/>
              </a:rPr>
              <a:t> </a:t>
            </a:r>
            <a:r>
              <a:rPr lang="en-US" sz="4400" spc="-100" dirty="0">
                <a:latin typeface="Calibri"/>
                <a:cs typeface="Calibri"/>
              </a:rPr>
              <a:t>but</a:t>
            </a:r>
            <a:r>
              <a:rPr lang="en-US" sz="4400" spc="-300" dirty="0">
                <a:latin typeface="Calibri"/>
                <a:cs typeface="Calibri"/>
              </a:rPr>
              <a:t> </a:t>
            </a:r>
            <a:r>
              <a:rPr lang="en-US" sz="4400" spc="-100" dirty="0">
                <a:latin typeface="Calibri"/>
                <a:cs typeface="Calibri"/>
              </a:rPr>
              <a:t>God</a:t>
            </a:r>
            <a:r>
              <a:rPr lang="en-US" sz="4400" spc="-300" dirty="0">
                <a:latin typeface="Calibri"/>
                <a:cs typeface="Calibri"/>
              </a:rPr>
              <a:t> </a:t>
            </a:r>
            <a:r>
              <a:rPr lang="en-US" sz="4400" spc="-100" dirty="0">
                <a:latin typeface="Calibri"/>
                <a:cs typeface="Calibri"/>
              </a:rPr>
              <a:t>still</a:t>
            </a:r>
            <a:r>
              <a:rPr lang="en-US" sz="4400" spc="-300" dirty="0">
                <a:latin typeface="Calibri"/>
                <a:cs typeface="Calibri"/>
              </a:rPr>
              <a:t> </a:t>
            </a:r>
            <a:r>
              <a:rPr lang="en-US" sz="4400" spc="-100" dirty="0">
                <a:latin typeface="Calibri"/>
                <a:cs typeface="Calibri"/>
              </a:rPr>
              <a:t>loved</a:t>
            </a:r>
            <a:r>
              <a:rPr lang="en-US" sz="4400" spc="-300" dirty="0">
                <a:latin typeface="Calibri"/>
                <a:cs typeface="Calibri"/>
              </a:rPr>
              <a:t> </a:t>
            </a:r>
            <a:r>
              <a:rPr lang="en-US" sz="4400" spc="-100" dirty="0">
                <a:latin typeface="Calibri"/>
                <a:cs typeface="Calibri"/>
              </a:rPr>
              <a:t>them </a:t>
            </a:r>
            <a:r>
              <a:rPr lang="en-US" sz="4400" dirty="0">
                <a:latin typeface="Calibri"/>
                <a:cs typeface="Calibri"/>
              </a:rPr>
              <a:t>and wanted to show His love to them.</a:t>
            </a:r>
          </a:p>
        </p:txBody>
      </p:sp>
      <p:sp>
        <p:nvSpPr>
          <p:cNvPr id="6" name="Text Box 2"/>
          <p:cNvSpPr txBox="1">
            <a:spLocks noChangeArrowheads="1"/>
          </p:cNvSpPr>
          <p:nvPr/>
        </p:nvSpPr>
        <p:spPr bwMode="auto">
          <a:xfrm>
            <a:off x="1743802" y="0"/>
            <a:ext cx="7387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Monday, July 25 </a:t>
            </a:r>
            <a:endParaRPr lang="en-US" sz="3200" i="1" dirty="0">
              <a:solidFill>
                <a:srgbClr val="FFFF00"/>
              </a:solidFill>
              <a:latin typeface="Cambria"/>
              <a:cs typeface="Cambria"/>
            </a:endParaRPr>
          </a:p>
          <a:p>
            <a:pPr marL="108000"/>
            <a:r>
              <a:rPr lang="en-US" sz="3200" b="1" cap="small" spc="50" dirty="0" smtClean="0">
                <a:latin typeface="Cambria"/>
                <a:cs typeface="Cambria"/>
              </a:rPr>
              <a:t>Wayward Israel: </a:t>
            </a:r>
            <a:r>
              <a:rPr lang="fi-FI" sz="3200" cap="small" spc="50" dirty="0" err="1">
                <a:latin typeface="Cambria"/>
                <a:cs typeface="Cambria"/>
              </a:rPr>
              <a:t>Hosea</a:t>
            </a:r>
            <a:r>
              <a:rPr lang="fi-FI" sz="3200" cap="small" spc="50" dirty="0">
                <a:latin typeface="Cambria"/>
                <a:cs typeface="Cambria"/>
              </a:rPr>
              <a:t> 2:1–12</a:t>
            </a:r>
            <a:endParaRPr lang="en-US" sz="3200" cap="small" spc="50" dirty="0" smtClean="0">
              <a:latin typeface="Cambria"/>
              <a:cs typeface="Cambria"/>
            </a:endParaRPr>
          </a:p>
        </p:txBody>
      </p:sp>
    </p:spTree>
    <p:extLst>
      <p:ext uri="{BB962C8B-B14F-4D97-AF65-F5344CB8AC3E}">
        <p14:creationId xmlns:p14="http://schemas.microsoft.com/office/powerpoint/2010/main" val="3313056563"/>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p:tgtEl>
                                          <p:spTgt spid="6">
                                            <p:txEl>
                                              <p:pRg st="0" end="0"/>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0" end="0"/>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par>
                                <p:cTn id="17" presetID="10" presetClass="entr" presetSubtype="0" fill="hold" grpId="0" nodeType="withEffect">
                                  <p:stCondLst>
                                    <p:cond delay="100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6024" y="1268760"/>
            <a:ext cx="8927976"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600"/>
              </a:spcBef>
              <a:tabLst>
                <a:tab pos="722313" algn="l"/>
              </a:tabLst>
            </a:pPr>
            <a:r>
              <a:rPr lang="ro-RO" sz="4400" dirty="0" smtClean="0">
                <a:latin typeface="Calibri"/>
                <a:cs typeface="Calibri"/>
              </a:rPr>
              <a:t>(1</a:t>
            </a:r>
            <a:r>
              <a:rPr lang="ro-RO" sz="4400" dirty="0">
                <a:latin typeface="Calibri"/>
                <a:cs typeface="Calibri"/>
              </a:rPr>
              <a:t>)</a:t>
            </a:r>
            <a:r>
              <a:rPr lang="ro-RO" sz="4400" dirty="0" smtClean="0">
                <a:latin typeface="Calibri"/>
                <a:cs typeface="Calibri"/>
              </a:rPr>
              <a:t> We </a:t>
            </a:r>
            <a:r>
              <a:rPr lang="ro-RO" sz="4400" dirty="0">
                <a:latin typeface="Calibri"/>
                <a:cs typeface="Calibri"/>
              </a:rPr>
              <a:t>risk </a:t>
            </a:r>
            <a:r>
              <a:rPr lang="ro-RO" sz="4400" u="sng" dirty="0">
                <a:latin typeface="Calibri"/>
                <a:cs typeface="Calibri"/>
              </a:rPr>
              <a:t>not</a:t>
            </a:r>
            <a:r>
              <a:rPr lang="ro-RO" sz="4400" dirty="0">
                <a:latin typeface="Calibri"/>
                <a:cs typeface="Calibri"/>
              </a:rPr>
              <a:t> </a:t>
            </a:r>
            <a:r>
              <a:rPr lang="ro-RO" sz="4400" u="sng" dirty="0">
                <a:latin typeface="Calibri"/>
                <a:cs typeface="Calibri"/>
              </a:rPr>
              <a:t>recognizing</a:t>
            </a:r>
            <a:r>
              <a:rPr lang="ro-RO" sz="4400" dirty="0">
                <a:latin typeface="Calibri"/>
                <a:cs typeface="Calibri"/>
              </a:rPr>
              <a:t> that God </a:t>
            </a:r>
            <a:r>
              <a:rPr lang="ro-RO" sz="4400" dirty="0" smtClean="0">
                <a:latin typeface="Calibri"/>
                <a:cs typeface="Calibri"/>
              </a:rPr>
              <a:t>         is </a:t>
            </a:r>
            <a:r>
              <a:rPr lang="ro-RO" sz="4400" dirty="0">
                <a:latin typeface="Calibri"/>
                <a:cs typeface="Calibri"/>
              </a:rPr>
              <a:t>at </a:t>
            </a:r>
            <a:r>
              <a:rPr lang="ro-RO" sz="4400" dirty="0" smtClean="0">
                <a:latin typeface="Calibri"/>
                <a:cs typeface="Calibri"/>
              </a:rPr>
              <a:t>work </a:t>
            </a:r>
            <a:r>
              <a:rPr lang="ro-RO" sz="4400" dirty="0">
                <a:latin typeface="Calibri"/>
                <a:cs typeface="Calibri"/>
              </a:rPr>
              <a:t>for </a:t>
            </a:r>
            <a:r>
              <a:rPr lang="ro-RO" sz="4400" dirty="0" smtClean="0">
                <a:latin typeface="Calibri"/>
                <a:cs typeface="Calibri"/>
              </a:rPr>
              <a:t>our </a:t>
            </a:r>
            <a:r>
              <a:rPr lang="ro-RO" sz="4400" dirty="0">
                <a:latin typeface="Calibri"/>
                <a:cs typeface="Calibri"/>
              </a:rPr>
              <a:t>salvation</a:t>
            </a:r>
            <a:r>
              <a:rPr lang="ro-RO" sz="4400" dirty="0" smtClean="0">
                <a:latin typeface="Calibri"/>
                <a:cs typeface="Calibri"/>
              </a:rPr>
              <a:t>. </a:t>
            </a:r>
          </a:p>
          <a:p>
            <a:pPr marL="180000" eaLnBrk="1" hangingPunct="1">
              <a:lnSpc>
                <a:spcPct val="90000"/>
              </a:lnSpc>
              <a:spcBef>
                <a:spcPts val="0"/>
              </a:spcBef>
              <a:tabLst>
                <a:tab pos="722313" algn="l"/>
              </a:tabLst>
            </a:pPr>
            <a:r>
              <a:rPr lang="ro-RO" sz="4400" dirty="0" smtClean="0">
                <a:latin typeface="Calibri"/>
                <a:cs typeface="Calibri"/>
              </a:rPr>
              <a:t>	a. Path </a:t>
            </a:r>
            <a:r>
              <a:rPr lang="ro-RO" sz="4400" dirty="0">
                <a:latin typeface="Calibri"/>
                <a:cs typeface="Calibri"/>
              </a:rPr>
              <a:t>is blocked by sharp </a:t>
            </a:r>
            <a:r>
              <a:rPr lang="ro-RO" sz="4400" dirty="0" smtClean="0">
                <a:latin typeface="Calibri"/>
                <a:cs typeface="Calibri"/>
              </a:rPr>
              <a:t>thorns.</a:t>
            </a:r>
          </a:p>
          <a:p>
            <a:pPr marL="180000" eaLnBrk="1" hangingPunct="1">
              <a:lnSpc>
                <a:spcPct val="90000"/>
              </a:lnSpc>
              <a:spcBef>
                <a:spcPts val="0"/>
              </a:spcBef>
              <a:tabLst>
                <a:tab pos="722313" algn="l"/>
              </a:tabLst>
            </a:pPr>
            <a:r>
              <a:rPr lang="ro-RO" sz="4400" dirty="0">
                <a:latin typeface="Calibri"/>
                <a:cs typeface="Calibri"/>
              </a:rPr>
              <a:t>	</a:t>
            </a:r>
            <a:r>
              <a:rPr lang="ro-RO" sz="4400" dirty="0" smtClean="0">
                <a:latin typeface="Calibri"/>
                <a:cs typeface="Calibri"/>
              </a:rPr>
              <a:t>b. </a:t>
            </a:r>
            <a:r>
              <a:rPr lang="ro-RO" sz="4400" dirty="0">
                <a:latin typeface="Calibri"/>
                <a:cs typeface="Calibri"/>
              </a:rPr>
              <a:t>W</a:t>
            </a:r>
            <a:r>
              <a:rPr lang="ro-RO" sz="4400" dirty="0" smtClean="0">
                <a:latin typeface="Calibri"/>
                <a:cs typeface="Calibri"/>
              </a:rPr>
              <a:t>alled in. Don’t </a:t>
            </a:r>
            <a:r>
              <a:rPr lang="ro-RO" sz="4400" dirty="0">
                <a:latin typeface="Calibri"/>
                <a:cs typeface="Calibri"/>
              </a:rPr>
              <a:t>know where </a:t>
            </a:r>
            <a:r>
              <a:rPr lang="ro-RO" sz="4400" dirty="0" smtClean="0">
                <a:latin typeface="Calibri"/>
                <a:cs typeface="Calibri"/>
              </a:rPr>
              <a:t>       we </a:t>
            </a:r>
            <a:r>
              <a:rPr lang="ro-RO" sz="4400" dirty="0">
                <a:latin typeface="Calibri"/>
                <a:cs typeface="Calibri"/>
              </a:rPr>
              <a:t>are </a:t>
            </a:r>
            <a:r>
              <a:rPr lang="ro-RO" sz="4400" dirty="0" smtClean="0">
                <a:latin typeface="Calibri"/>
                <a:cs typeface="Calibri"/>
              </a:rPr>
              <a:t>going.</a:t>
            </a:r>
          </a:p>
          <a:p>
            <a:pPr marL="180000" eaLnBrk="1" hangingPunct="1">
              <a:lnSpc>
                <a:spcPct val="90000"/>
              </a:lnSpc>
              <a:spcBef>
                <a:spcPts val="0"/>
              </a:spcBef>
              <a:tabLst>
                <a:tab pos="722313" algn="l"/>
              </a:tabLst>
            </a:pPr>
            <a:r>
              <a:rPr lang="ro-RO" sz="4400" dirty="0">
                <a:latin typeface="Calibri"/>
                <a:cs typeface="Calibri"/>
              </a:rPr>
              <a:t>	</a:t>
            </a:r>
            <a:r>
              <a:rPr lang="ro-RO" sz="4400" dirty="0" smtClean="0">
                <a:latin typeface="Calibri"/>
                <a:cs typeface="Calibri"/>
              </a:rPr>
              <a:t>c. Basic </a:t>
            </a:r>
            <a:r>
              <a:rPr lang="ro-RO" sz="4400" dirty="0">
                <a:latin typeface="Calibri"/>
                <a:cs typeface="Calibri"/>
              </a:rPr>
              <a:t>necessities </a:t>
            </a:r>
            <a:r>
              <a:rPr lang="ro-RO" sz="4400" dirty="0" smtClean="0">
                <a:latin typeface="Calibri"/>
                <a:cs typeface="Calibri"/>
              </a:rPr>
              <a:t>disappear.</a:t>
            </a:r>
          </a:p>
          <a:p>
            <a:pPr marL="180000" eaLnBrk="1" hangingPunct="1">
              <a:lnSpc>
                <a:spcPct val="90000"/>
              </a:lnSpc>
              <a:spcBef>
                <a:spcPts val="0"/>
              </a:spcBef>
              <a:tabLst>
                <a:tab pos="722313" algn="l"/>
              </a:tabLst>
            </a:pPr>
            <a:r>
              <a:rPr lang="ro-RO" sz="4400" dirty="0">
                <a:latin typeface="Calibri"/>
                <a:cs typeface="Calibri"/>
              </a:rPr>
              <a:t>	</a:t>
            </a:r>
            <a:r>
              <a:rPr lang="ro-RO" sz="4400" dirty="0" smtClean="0">
                <a:latin typeface="Calibri"/>
                <a:cs typeface="Calibri"/>
              </a:rPr>
              <a:t>d. Embarrassed.</a:t>
            </a:r>
          </a:p>
          <a:p>
            <a:pPr marL="180000" eaLnBrk="1" hangingPunct="1">
              <a:lnSpc>
                <a:spcPct val="90000"/>
              </a:lnSpc>
              <a:spcBef>
                <a:spcPts val="0"/>
              </a:spcBef>
              <a:tabLst>
                <a:tab pos="722313" algn="l"/>
              </a:tabLst>
            </a:pPr>
            <a:r>
              <a:rPr lang="ro-RO" sz="4400" i="1" dirty="0" smtClean="0">
                <a:latin typeface="Calibri"/>
                <a:cs typeface="Calibri"/>
              </a:rPr>
              <a:t>“Is </a:t>
            </a:r>
            <a:r>
              <a:rPr lang="ro-RO" sz="4400" i="1" dirty="0">
                <a:latin typeface="Calibri"/>
                <a:cs typeface="Calibri"/>
              </a:rPr>
              <a:t>this God</a:t>
            </a:r>
            <a:r>
              <a:rPr lang="ro-RO" sz="4400" i="1" dirty="0" smtClean="0">
                <a:latin typeface="Calibri"/>
                <a:cs typeface="Calibri"/>
              </a:rPr>
              <a:t>?”</a:t>
            </a:r>
          </a:p>
          <a:p>
            <a:pPr marL="180000" eaLnBrk="1" hangingPunct="1">
              <a:lnSpc>
                <a:spcPct val="90000"/>
              </a:lnSpc>
              <a:spcBef>
                <a:spcPts val="0"/>
              </a:spcBef>
              <a:tabLst>
                <a:tab pos="722313" algn="l"/>
              </a:tabLst>
            </a:pPr>
            <a:r>
              <a:rPr lang="ro-RO" sz="4400" i="1" dirty="0" smtClean="0">
                <a:latin typeface="Calibri"/>
                <a:cs typeface="Calibri"/>
              </a:rPr>
              <a:t>“Is He in </a:t>
            </a:r>
            <a:r>
              <a:rPr lang="ro-RO" sz="4400" i="1" dirty="0">
                <a:latin typeface="Calibri"/>
                <a:cs typeface="Calibri"/>
              </a:rPr>
              <a:t>the middle of it all</a:t>
            </a:r>
            <a:r>
              <a:rPr lang="ro-RO" sz="4400" i="1" dirty="0" smtClean="0">
                <a:latin typeface="Calibri"/>
                <a:cs typeface="Calibri"/>
              </a:rPr>
              <a:t>?”  </a:t>
            </a:r>
            <a:endParaRPr lang="en-US" sz="4400" i="1" dirty="0">
              <a:latin typeface="Calibri"/>
              <a:cs typeface="Calibri"/>
            </a:endParaRPr>
          </a:p>
        </p:txBody>
      </p:sp>
      <p:sp>
        <p:nvSpPr>
          <p:cNvPr id="6" name="Text Box 2"/>
          <p:cNvSpPr txBox="1">
            <a:spLocks noChangeArrowheads="1"/>
          </p:cNvSpPr>
          <p:nvPr/>
        </p:nvSpPr>
        <p:spPr bwMode="auto">
          <a:xfrm>
            <a:off x="1743802" y="0"/>
            <a:ext cx="7387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Wayward Israel: Hosea 2:1–</a:t>
            </a:r>
            <a:r>
              <a:rPr lang="en-US" sz="3200" i="1" dirty="0" smtClean="0">
                <a:solidFill>
                  <a:srgbClr val="FFFF00"/>
                </a:solidFill>
                <a:latin typeface="Cambria"/>
                <a:cs typeface="Cambria"/>
              </a:rPr>
              <a:t>12 </a:t>
            </a:r>
            <a:endParaRPr lang="en-US" sz="3200" i="1" dirty="0">
              <a:solidFill>
                <a:srgbClr val="FFFF00"/>
              </a:solidFill>
              <a:latin typeface="Cambria"/>
              <a:cs typeface="Cambria"/>
            </a:endParaRPr>
          </a:p>
          <a:p>
            <a:pPr marL="108000"/>
            <a:r>
              <a:rPr lang="en-US" sz="3200" b="1" cap="small" spc="50" dirty="0" smtClean="0">
                <a:solidFill>
                  <a:srgbClr val="FFFFFF"/>
                </a:solidFill>
                <a:latin typeface="Cambria"/>
                <a:cs typeface="Cambria"/>
              </a:rPr>
              <a:t>Experiencing God’s Method</a:t>
            </a:r>
          </a:p>
        </p:txBody>
      </p:sp>
    </p:spTree>
    <p:extLst>
      <p:ext uri="{BB962C8B-B14F-4D97-AF65-F5344CB8AC3E}">
        <p14:creationId xmlns:p14="http://schemas.microsoft.com/office/powerpoint/2010/main" val="24473556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1000"/>
                                        <p:tgtEl>
                                          <p:spTgt spid="4">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6024" y="1268760"/>
            <a:ext cx="8927976" cy="513377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600"/>
              </a:spcBef>
              <a:tabLst>
                <a:tab pos="722313" algn="l"/>
              </a:tabLst>
            </a:pPr>
            <a:r>
              <a:rPr lang="ro-RO" sz="4400" dirty="0" smtClean="0">
                <a:latin typeface="Calibri"/>
                <a:cs typeface="Calibri"/>
              </a:rPr>
              <a:t>(2</a:t>
            </a:r>
            <a:r>
              <a:rPr lang="ro-RO" sz="4400" dirty="0">
                <a:latin typeface="Calibri"/>
                <a:cs typeface="Calibri"/>
              </a:rPr>
              <a:t>)</a:t>
            </a:r>
            <a:r>
              <a:rPr lang="ro-RO" sz="4400" dirty="0" smtClean="0">
                <a:latin typeface="Calibri"/>
                <a:cs typeface="Calibri"/>
              </a:rPr>
              <a:t> We </a:t>
            </a:r>
            <a:r>
              <a:rPr lang="ro-RO" sz="4400" dirty="0">
                <a:latin typeface="Calibri"/>
                <a:cs typeface="Calibri"/>
              </a:rPr>
              <a:t>risk </a:t>
            </a:r>
            <a:r>
              <a:rPr lang="ro-RO" sz="4400" u="sng" dirty="0">
                <a:latin typeface="Calibri"/>
                <a:cs typeface="Calibri"/>
              </a:rPr>
              <a:t>misunderstanding</a:t>
            </a:r>
            <a:r>
              <a:rPr lang="ro-RO" sz="4400" dirty="0">
                <a:latin typeface="Calibri"/>
                <a:cs typeface="Calibri"/>
              </a:rPr>
              <a:t> God when He is at work</a:t>
            </a:r>
            <a:r>
              <a:rPr lang="ro-RO" sz="4400" dirty="0" smtClean="0">
                <a:latin typeface="Calibri"/>
                <a:cs typeface="Calibri"/>
              </a:rPr>
              <a:t>. </a:t>
            </a:r>
          </a:p>
          <a:p>
            <a:pPr marL="180000" eaLnBrk="1" hangingPunct="1">
              <a:lnSpc>
                <a:spcPct val="90000"/>
              </a:lnSpc>
              <a:spcBef>
                <a:spcPts val="600"/>
              </a:spcBef>
              <a:tabLst>
                <a:tab pos="722313" algn="l"/>
              </a:tabLst>
            </a:pPr>
            <a:r>
              <a:rPr lang="ro-RO" sz="4400" dirty="0" smtClean="0">
                <a:latin typeface="Calibri"/>
                <a:cs typeface="Calibri"/>
              </a:rPr>
              <a:t>	a. Don’t </a:t>
            </a:r>
            <a:r>
              <a:rPr lang="ro-RO" sz="4400" dirty="0">
                <a:latin typeface="Calibri"/>
                <a:cs typeface="Calibri"/>
              </a:rPr>
              <a:t>like what He’s doing.</a:t>
            </a:r>
            <a:endParaRPr lang="ro-RO" sz="4400" dirty="0" smtClean="0">
              <a:latin typeface="Calibri"/>
              <a:cs typeface="Calibri"/>
            </a:endParaRPr>
          </a:p>
          <a:p>
            <a:pPr marL="180000" eaLnBrk="1" hangingPunct="1">
              <a:lnSpc>
                <a:spcPct val="90000"/>
              </a:lnSpc>
              <a:spcBef>
                <a:spcPts val="0"/>
              </a:spcBef>
              <a:tabLst>
                <a:tab pos="722313" algn="l"/>
              </a:tabLst>
            </a:pPr>
            <a:r>
              <a:rPr lang="ro-RO" sz="4400" dirty="0">
                <a:latin typeface="Calibri"/>
                <a:cs typeface="Calibri"/>
              </a:rPr>
              <a:t>	</a:t>
            </a:r>
            <a:r>
              <a:rPr lang="ro-RO" sz="4400" dirty="0" smtClean="0">
                <a:latin typeface="Calibri"/>
                <a:cs typeface="Calibri"/>
              </a:rPr>
              <a:t>b. Blame </a:t>
            </a:r>
            <a:r>
              <a:rPr lang="ro-RO" sz="4400" dirty="0">
                <a:latin typeface="Calibri"/>
                <a:cs typeface="Calibri"/>
              </a:rPr>
              <a:t>God for being cruel.</a:t>
            </a:r>
            <a:endParaRPr lang="ro-RO" sz="4400" dirty="0" smtClean="0">
              <a:latin typeface="Calibri"/>
              <a:cs typeface="Calibri"/>
            </a:endParaRPr>
          </a:p>
          <a:p>
            <a:pPr marL="180000" eaLnBrk="1" hangingPunct="1">
              <a:lnSpc>
                <a:spcPct val="90000"/>
              </a:lnSpc>
              <a:spcBef>
                <a:spcPts val="0"/>
              </a:spcBef>
              <a:tabLst>
                <a:tab pos="722313" algn="l"/>
              </a:tabLst>
            </a:pPr>
            <a:r>
              <a:rPr lang="ro-RO" sz="4400" dirty="0">
                <a:latin typeface="Calibri"/>
                <a:cs typeface="Calibri"/>
              </a:rPr>
              <a:t>	</a:t>
            </a:r>
            <a:r>
              <a:rPr lang="ro-RO" sz="4400" dirty="0" smtClean="0">
                <a:latin typeface="Calibri"/>
                <a:cs typeface="Calibri"/>
              </a:rPr>
              <a:t>c. Blame </a:t>
            </a:r>
            <a:r>
              <a:rPr lang="ro-RO" sz="4400" dirty="0">
                <a:latin typeface="Calibri"/>
                <a:cs typeface="Calibri"/>
              </a:rPr>
              <a:t>God for </a:t>
            </a:r>
            <a:r>
              <a:rPr lang="ro-RO" sz="4400" dirty="0" smtClean="0">
                <a:latin typeface="Calibri"/>
                <a:cs typeface="Calibri"/>
              </a:rPr>
              <a:t>not intervening.</a:t>
            </a:r>
          </a:p>
          <a:p>
            <a:pPr marL="180000" eaLnBrk="1" hangingPunct="1">
              <a:lnSpc>
                <a:spcPct val="90000"/>
              </a:lnSpc>
              <a:spcBef>
                <a:spcPts val="0"/>
              </a:spcBef>
              <a:tabLst>
                <a:tab pos="722313" algn="l"/>
              </a:tabLst>
            </a:pPr>
            <a:r>
              <a:rPr lang="ro-RO" sz="4400" dirty="0">
                <a:latin typeface="Calibri"/>
                <a:cs typeface="Calibri"/>
              </a:rPr>
              <a:t>	</a:t>
            </a:r>
            <a:r>
              <a:rPr lang="ro-RO" sz="4400" dirty="0" smtClean="0">
                <a:latin typeface="Calibri"/>
                <a:cs typeface="Calibri"/>
              </a:rPr>
              <a:t>d. Blame </a:t>
            </a:r>
            <a:r>
              <a:rPr lang="ro-RO" sz="4400" dirty="0">
                <a:latin typeface="Calibri"/>
                <a:cs typeface="Calibri"/>
              </a:rPr>
              <a:t>God for not </a:t>
            </a:r>
            <a:r>
              <a:rPr lang="ro-RO" sz="4400" dirty="0" smtClean="0">
                <a:latin typeface="Calibri"/>
                <a:cs typeface="Calibri"/>
              </a:rPr>
              <a:t>caring.</a:t>
            </a:r>
          </a:p>
          <a:p>
            <a:pPr marL="180000" eaLnBrk="1" hangingPunct="1">
              <a:lnSpc>
                <a:spcPct val="90000"/>
              </a:lnSpc>
              <a:spcBef>
                <a:spcPts val="600"/>
              </a:spcBef>
              <a:tabLst>
                <a:tab pos="722313" algn="l"/>
              </a:tabLst>
            </a:pPr>
            <a:r>
              <a:rPr lang="ro-RO" sz="4400" i="1" dirty="0" smtClean="0">
                <a:latin typeface="Calibri"/>
                <a:cs typeface="Calibri"/>
              </a:rPr>
              <a:t>But </a:t>
            </a:r>
            <a:r>
              <a:rPr lang="ro-RO" sz="4400" i="1" dirty="0">
                <a:latin typeface="Calibri"/>
                <a:cs typeface="Calibri"/>
              </a:rPr>
              <a:t>God is always working to renew us through His covenant of love</a:t>
            </a:r>
            <a:r>
              <a:rPr lang="ro-RO" sz="4400" i="1" dirty="0" smtClean="0">
                <a:latin typeface="Calibri"/>
                <a:cs typeface="Calibri"/>
              </a:rPr>
              <a:t>.</a:t>
            </a:r>
            <a:endParaRPr lang="ro-RO" sz="4400" i="1" dirty="0">
              <a:latin typeface="Calibri"/>
              <a:cs typeface="Calibri"/>
            </a:endParaRPr>
          </a:p>
        </p:txBody>
      </p:sp>
      <p:sp>
        <p:nvSpPr>
          <p:cNvPr id="6" name="Text Box 2"/>
          <p:cNvSpPr txBox="1">
            <a:spLocks noChangeArrowheads="1"/>
          </p:cNvSpPr>
          <p:nvPr/>
        </p:nvSpPr>
        <p:spPr bwMode="auto">
          <a:xfrm>
            <a:off x="1743802" y="0"/>
            <a:ext cx="7387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Wayward Israel: Hosea 2:1–</a:t>
            </a:r>
            <a:r>
              <a:rPr lang="en-US" sz="3200" i="1" dirty="0" smtClean="0">
                <a:solidFill>
                  <a:srgbClr val="FFFF00"/>
                </a:solidFill>
                <a:latin typeface="Cambria"/>
                <a:cs typeface="Cambria"/>
              </a:rPr>
              <a:t>12 </a:t>
            </a:r>
            <a:endParaRPr lang="en-US" sz="3200" i="1" dirty="0">
              <a:solidFill>
                <a:srgbClr val="FFFF00"/>
              </a:solidFill>
              <a:latin typeface="Cambria"/>
              <a:cs typeface="Cambria"/>
            </a:endParaRPr>
          </a:p>
          <a:p>
            <a:pPr marL="108000"/>
            <a:r>
              <a:rPr lang="en-US" sz="3200" b="1" cap="small" spc="50" dirty="0" smtClean="0">
                <a:solidFill>
                  <a:srgbClr val="FFFFFF"/>
                </a:solidFill>
                <a:latin typeface="Cambria"/>
                <a:cs typeface="Cambria"/>
              </a:rPr>
              <a:t>Experiencing God’s Method</a:t>
            </a:r>
          </a:p>
        </p:txBody>
      </p:sp>
    </p:spTree>
    <p:extLst>
      <p:ext uri="{BB962C8B-B14F-4D97-AF65-F5344CB8AC3E}">
        <p14:creationId xmlns:p14="http://schemas.microsoft.com/office/powerpoint/2010/main" val="18866707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7504" y="1268760"/>
            <a:ext cx="8927976" cy="619868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eaLnBrk="1" hangingPunct="1">
              <a:lnSpc>
                <a:spcPct val="90000"/>
              </a:lnSpc>
              <a:spcBef>
                <a:spcPts val="1200"/>
              </a:spcBef>
              <a:tabLst>
                <a:tab pos="808038" algn="l"/>
                <a:tab pos="1431925" algn="l"/>
              </a:tabLst>
            </a:pPr>
            <a:r>
              <a:rPr lang="en-US" sz="4400" spc="-50" dirty="0" smtClean="0">
                <a:latin typeface="Calibri"/>
                <a:cs typeface="Calibri"/>
              </a:rPr>
              <a:t>(</a:t>
            </a:r>
            <a:r>
              <a:rPr lang="en-US" sz="4400" u="sng" spc="-50" dirty="0" smtClean="0">
                <a:latin typeface="Calibri"/>
                <a:cs typeface="Calibri"/>
              </a:rPr>
              <a:t>1</a:t>
            </a:r>
            <a:r>
              <a:rPr lang="en-US" sz="4400" spc="-50" dirty="0" smtClean="0">
                <a:latin typeface="Calibri"/>
                <a:cs typeface="Calibri"/>
              </a:rPr>
              <a:t>) Hosea’s </a:t>
            </a:r>
            <a:r>
              <a:rPr lang="en-US" sz="4400" spc="-50" dirty="0">
                <a:latin typeface="Calibri"/>
                <a:cs typeface="Calibri"/>
              </a:rPr>
              <a:t>story </a:t>
            </a:r>
            <a:r>
              <a:rPr lang="en-US" sz="4400" spc="-50" dirty="0" smtClean="0">
                <a:latin typeface="Calibri"/>
                <a:cs typeface="Calibri"/>
              </a:rPr>
              <a:t>is </a:t>
            </a:r>
            <a:r>
              <a:rPr lang="en-US" sz="4400" spc="-100" dirty="0" smtClean="0">
                <a:latin typeface="Calibri"/>
                <a:cs typeface="Calibri"/>
              </a:rPr>
              <a:t>meant </a:t>
            </a:r>
            <a:r>
              <a:rPr lang="en-US" sz="4400" spc="-100" dirty="0">
                <a:latin typeface="Calibri"/>
                <a:cs typeface="Calibri"/>
              </a:rPr>
              <a:t>as a parable </a:t>
            </a:r>
            <a:r>
              <a:rPr lang="en-US" sz="4400" spc="-100" dirty="0" smtClean="0">
                <a:latin typeface="Calibri"/>
                <a:cs typeface="Calibri"/>
              </a:rPr>
              <a:t>	bout </a:t>
            </a:r>
            <a:r>
              <a:rPr lang="en-US" sz="4400" spc="-100" dirty="0">
                <a:latin typeface="Calibri"/>
                <a:cs typeface="Calibri"/>
              </a:rPr>
              <a:t>God and </a:t>
            </a:r>
            <a:r>
              <a:rPr lang="en-US" sz="4400" spc="-100" dirty="0" smtClean="0">
                <a:latin typeface="Calibri"/>
                <a:cs typeface="Calibri"/>
              </a:rPr>
              <a:t>Israel.</a:t>
            </a:r>
          </a:p>
          <a:p>
            <a:pPr eaLnBrk="1" hangingPunct="1">
              <a:lnSpc>
                <a:spcPct val="90000"/>
              </a:lnSpc>
              <a:spcBef>
                <a:spcPts val="0"/>
              </a:spcBef>
              <a:tabLst>
                <a:tab pos="808038" algn="l"/>
                <a:tab pos="1431925" algn="l"/>
              </a:tabLst>
            </a:pPr>
            <a:r>
              <a:rPr lang="en-US" sz="4400" dirty="0" smtClean="0">
                <a:latin typeface="Calibri"/>
                <a:cs typeface="Calibri"/>
              </a:rPr>
              <a:t>(</a:t>
            </a:r>
            <a:r>
              <a:rPr lang="en-US" sz="4400" u="sng" dirty="0" smtClean="0">
                <a:latin typeface="Calibri"/>
                <a:cs typeface="Calibri"/>
              </a:rPr>
              <a:t>2</a:t>
            </a:r>
            <a:r>
              <a:rPr lang="en-US" sz="4400" dirty="0" smtClean="0">
                <a:latin typeface="Calibri"/>
                <a:cs typeface="Calibri"/>
              </a:rPr>
              <a:t>) The </a:t>
            </a:r>
            <a:r>
              <a:rPr lang="en-US" sz="4400" dirty="0">
                <a:latin typeface="Calibri"/>
                <a:cs typeface="Calibri"/>
              </a:rPr>
              <a:t>Israelites were </a:t>
            </a:r>
            <a:r>
              <a:rPr lang="en-US" sz="4400" dirty="0" smtClean="0">
                <a:latin typeface="Calibri"/>
                <a:cs typeface="Calibri"/>
              </a:rPr>
              <a:t>spiritual </a:t>
            </a:r>
            <a:r>
              <a:rPr lang="en-US" sz="4400" dirty="0" err="1" smtClean="0">
                <a:latin typeface="Calibri"/>
                <a:cs typeface="Calibri"/>
              </a:rPr>
              <a:t>prosti</a:t>
            </a:r>
            <a:r>
              <a:rPr lang="en-US" sz="4400" dirty="0" smtClean="0">
                <a:latin typeface="Calibri"/>
                <a:cs typeface="Calibri"/>
              </a:rPr>
              <a:t>-	</a:t>
            </a:r>
            <a:r>
              <a:rPr lang="en-US" sz="4400" dirty="0" err="1" smtClean="0">
                <a:latin typeface="Calibri"/>
                <a:cs typeface="Calibri"/>
              </a:rPr>
              <a:t>tutes</a:t>
            </a:r>
            <a:r>
              <a:rPr lang="en-US" sz="4400" dirty="0" smtClean="0">
                <a:latin typeface="Calibri"/>
                <a:cs typeface="Calibri"/>
              </a:rPr>
              <a:t>, </a:t>
            </a:r>
            <a:r>
              <a:rPr lang="en-US" sz="4400" dirty="0">
                <a:latin typeface="Calibri"/>
                <a:cs typeface="Calibri"/>
              </a:rPr>
              <a:t>but God still </a:t>
            </a:r>
            <a:r>
              <a:rPr lang="en-US" sz="4400" dirty="0" smtClean="0">
                <a:latin typeface="Calibri"/>
                <a:cs typeface="Calibri"/>
              </a:rPr>
              <a:t>loved them.</a:t>
            </a:r>
          </a:p>
          <a:p>
            <a:pPr eaLnBrk="1" hangingPunct="1">
              <a:lnSpc>
                <a:spcPct val="90000"/>
              </a:lnSpc>
              <a:spcBef>
                <a:spcPts val="0"/>
              </a:spcBef>
              <a:tabLst>
                <a:tab pos="808038" algn="l"/>
                <a:tab pos="1431925" algn="l"/>
              </a:tabLst>
            </a:pPr>
            <a:r>
              <a:rPr lang="en-US" sz="4400" dirty="0" smtClean="0">
                <a:latin typeface="Calibri"/>
                <a:cs typeface="Calibri"/>
              </a:rPr>
              <a:t>(</a:t>
            </a:r>
            <a:r>
              <a:rPr lang="en-US" sz="4400" u="sng" dirty="0" smtClean="0">
                <a:latin typeface="Calibri"/>
                <a:cs typeface="Calibri"/>
              </a:rPr>
              <a:t>3</a:t>
            </a:r>
            <a:r>
              <a:rPr lang="en-US" sz="4400" dirty="0">
                <a:latin typeface="Calibri"/>
                <a:cs typeface="Calibri"/>
              </a:rPr>
              <a:t>)</a:t>
            </a:r>
            <a:r>
              <a:rPr lang="en-US" sz="4400" dirty="0" smtClean="0">
                <a:latin typeface="Calibri"/>
                <a:cs typeface="Calibri"/>
              </a:rPr>
              <a:t> Experiencing God’s Method:</a:t>
            </a:r>
          </a:p>
          <a:p>
            <a:pPr eaLnBrk="1" hangingPunct="1">
              <a:lnSpc>
                <a:spcPct val="90000"/>
              </a:lnSpc>
              <a:spcBef>
                <a:spcPts val="0"/>
              </a:spcBef>
              <a:tabLst>
                <a:tab pos="808038" algn="l"/>
                <a:tab pos="1431925" algn="l"/>
              </a:tabLst>
            </a:pPr>
            <a:r>
              <a:rPr lang="en-US" sz="4400" dirty="0">
                <a:latin typeface="Calibri"/>
                <a:cs typeface="Calibri"/>
              </a:rPr>
              <a:t>	</a:t>
            </a:r>
            <a:r>
              <a:rPr lang="en-US" sz="4400" dirty="0" smtClean="0">
                <a:latin typeface="Calibri"/>
                <a:cs typeface="Calibri"/>
              </a:rPr>
              <a:t>a. </a:t>
            </a:r>
            <a:r>
              <a:rPr lang="ro-RO" sz="4400" dirty="0" smtClean="0">
                <a:latin typeface="Calibri"/>
                <a:cs typeface="Calibri"/>
              </a:rPr>
              <a:t>Not </a:t>
            </a:r>
            <a:r>
              <a:rPr lang="ro-RO" sz="4400" dirty="0">
                <a:latin typeface="Calibri"/>
                <a:cs typeface="Calibri"/>
              </a:rPr>
              <a:t>recognizing that God </a:t>
            </a:r>
            <a:r>
              <a:rPr lang="ro-RO" sz="4400" dirty="0" smtClean="0">
                <a:latin typeface="Calibri"/>
                <a:cs typeface="Calibri"/>
              </a:rPr>
              <a:t>is </a:t>
            </a:r>
            <a:r>
              <a:rPr lang="ro-RO" sz="4400" dirty="0">
                <a:latin typeface="Calibri"/>
                <a:cs typeface="Calibri"/>
              </a:rPr>
              <a:t>at </a:t>
            </a:r>
            <a:r>
              <a:rPr lang="ro-RO" sz="4400" dirty="0" smtClean="0">
                <a:latin typeface="Calibri"/>
                <a:cs typeface="Calibri"/>
              </a:rPr>
              <a:t>			work</a:t>
            </a:r>
            <a:r>
              <a:rPr lang="en-US" sz="4400" dirty="0">
                <a:latin typeface="Calibri"/>
                <a:cs typeface="Calibri"/>
              </a:rPr>
              <a:t>.</a:t>
            </a:r>
            <a:endParaRPr lang="en-US" sz="4400" dirty="0" smtClean="0">
              <a:latin typeface="Calibri"/>
              <a:cs typeface="Calibri"/>
            </a:endParaRPr>
          </a:p>
          <a:p>
            <a:pPr eaLnBrk="1" hangingPunct="1">
              <a:lnSpc>
                <a:spcPct val="90000"/>
              </a:lnSpc>
              <a:spcBef>
                <a:spcPts val="0"/>
              </a:spcBef>
              <a:tabLst>
                <a:tab pos="808038" algn="l"/>
                <a:tab pos="1431925" algn="l"/>
              </a:tabLst>
            </a:pPr>
            <a:r>
              <a:rPr lang="en-US" sz="4400" dirty="0">
                <a:latin typeface="Calibri"/>
                <a:cs typeface="Calibri"/>
              </a:rPr>
              <a:t>	</a:t>
            </a:r>
            <a:r>
              <a:rPr lang="en-US" sz="4400" dirty="0" smtClean="0">
                <a:latin typeface="Calibri"/>
                <a:cs typeface="Calibri"/>
              </a:rPr>
              <a:t>b. M</a:t>
            </a:r>
            <a:r>
              <a:rPr lang="ro-RO" sz="4400" dirty="0" smtClean="0">
                <a:latin typeface="Calibri"/>
                <a:cs typeface="Calibri"/>
              </a:rPr>
              <a:t>isunderstanding </a:t>
            </a:r>
            <a:r>
              <a:rPr lang="ro-RO" sz="4400" dirty="0">
                <a:latin typeface="Calibri"/>
                <a:cs typeface="Calibri"/>
              </a:rPr>
              <a:t>God when </a:t>
            </a:r>
            <a:r>
              <a:rPr lang="ro-RO" sz="4400" dirty="0" smtClean="0">
                <a:latin typeface="Calibri"/>
                <a:cs typeface="Calibri"/>
              </a:rPr>
              <a:t>     		He is </a:t>
            </a:r>
            <a:r>
              <a:rPr lang="ro-RO" sz="4400" dirty="0">
                <a:latin typeface="Calibri"/>
                <a:cs typeface="Calibri"/>
              </a:rPr>
              <a:t>at work. </a:t>
            </a:r>
          </a:p>
          <a:p>
            <a:pPr eaLnBrk="1" hangingPunct="1">
              <a:lnSpc>
                <a:spcPct val="90000"/>
              </a:lnSpc>
              <a:spcBef>
                <a:spcPts val="0"/>
              </a:spcBef>
              <a:tabLst>
                <a:tab pos="808038" algn="l"/>
                <a:tab pos="1431925" algn="l"/>
              </a:tabLst>
            </a:pPr>
            <a:endParaRPr lang="en-US" sz="4400" dirty="0">
              <a:latin typeface="Calibri"/>
              <a:cs typeface="Calibri"/>
            </a:endParaRPr>
          </a:p>
        </p:txBody>
      </p:sp>
      <p:sp>
        <p:nvSpPr>
          <p:cNvPr id="6" name="Text Box 2"/>
          <p:cNvSpPr txBox="1">
            <a:spLocks noChangeArrowheads="1"/>
          </p:cNvSpPr>
          <p:nvPr/>
        </p:nvSpPr>
        <p:spPr bwMode="auto">
          <a:xfrm>
            <a:off x="1743802" y="0"/>
            <a:ext cx="7387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Wayward Israel: Hosea 2:1–</a:t>
            </a:r>
            <a:r>
              <a:rPr lang="en-US" sz="3200" i="1" dirty="0" smtClean="0">
                <a:solidFill>
                  <a:srgbClr val="FFFF00"/>
                </a:solidFill>
                <a:latin typeface="Cambria"/>
                <a:cs typeface="Cambria"/>
              </a:rPr>
              <a:t>12 </a:t>
            </a:r>
            <a:endParaRPr lang="en-US" sz="3200" i="1" dirty="0">
              <a:solidFill>
                <a:srgbClr val="FFFF00"/>
              </a:solidFill>
              <a:latin typeface="Cambria"/>
              <a:cs typeface="Cambria"/>
            </a:endParaRPr>
          </a:p>
          <a:p>
            <a:pPr marL="108000"/>
            <a:r>
              <a:rPr lang="en-US" sz="3200" b="1" cap="small" spc="50" dirty="0" smtClean="0">
                <a:solidFill>
                  <a:srgbClr val="FFFFFF"/>
                </a:solidFill>
                <a:latin typeface="Cambria"/>
                <a:cs typeface="Cambria"/>
              </a:rPr>
              <a:t>Key Points</a:t>
            </a:r>
          </a:p>
        </p:txBody>
      </p:sp>
    </p:spTree>
    <p:extLst>
      <p:ext uri="{BB962C8B-B14F-4D97-AF65-F5344CB8AC3E}">
        <p14:creationId xmlns:p14="http://schemas.microsoft.com/office/powerpoint/2010/main" val="3561555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par>
                          <p:cTn id="23" fill="hold">
                            <p:stCondLst>
                              <p:cond delay="1000"/>
                            </p:stCondLst>
                            <p:childTnLst>
                              <p:par>
                                <p:cTn id="24" presetID="10" presetClass="entr" presetSubtype="0" fill="hold" grpId="0" nodeType="afterEffect">
                                  <p:stCondLst>
                                    <p:cond delay="100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childTnLst>
                                </p:cTn>
                              </p:par>
                            </p:childTnLst>
                          </p:cTn>
                        </p:par>
                        <p:par>
                          <p:cTn id="27" fill="hold">
                            <p:stCondLst>
                              <p:cond delay="3000"/>
                            </p:stCondLst>
                            <p:childTnLst>
                              <p:par>
                                <p:cTn id="28" presetID="10" presetClass="entr" presetSubtype="0" fill="hold" grpId="0" nodeType="afterEffect">
                                  <p:stCondLst>
                                    <p:cond delay="1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4" y="6484"/>
            <a:ext cx="76402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Tuesday, July 26 </a:t>
            </a:r>
            <a:endParaRPr lang="en-US" sz="3200" i="1" dirty="0">
              <a:solidFill>
                <a:srgbClr val="FFFF00"/>
              </a:solidFill>
              <a:latin typeface="Cambria"/>
              <a:cs typeface="Cambria"/>
            </a:endParaRPr>
          </a:p>
          <a:p>
            <a:pPr marL="108000"/>
            <a:r>
              <a:rPr lang="en-US" sz="3200" b="1" cap="small" spc="50" dirty="0" smtClean="0">
                <a:latin typeface="Cambria"/>
                <a:cs typeface="Cambria"/>
              </a:rPr>
              <a:t>Surviving </a:t>
            </a:r>
            <a:r>
              <a:rPr lang="en-US" sz="3200" b="1" cap="small" spc="50" dirty="0">
                <a:latin typeface="Cambria"/>
                <a:cs typeface="Cambria"/>
              </a:rPr>
              <a:t>Through </a:t>
            </a:r>
            <a:r>
              <a:rPr lang="en-US" sz="3200" b="1" cap="small" spc="50" dirty="0" smtClean="0">
                <a:latin typeface="Cambria"/>
                <a:cs typeface="Cambria"/>
              </a:rPr>
              <a:t>Worship </a:t>
            </a:r>
            <a:r>
              <a:rPr lang="mr-IN" sz="3200" cap="small" spc="-150" dirty="0" smtClean="0">
                <a:latin typeface="Cambria"/>
                <a:cs typeface="Cambria"/>
              </a:rPr>
              <a:t>Job</a:t>
            </a:r>
            <a:r>
              <a:rPr lang="mr-IN" sz="3200" cap="small" spc="-300" dirty="0" smtClean="0">
                <a:latin typeface="Cambria"/>
                <a:cs typeface="Cambria"/>
              </a:rPr>
              <a:t> </a:t>
            </a:r>
            <a:r>
              <a:rPr lang="mr-IN" sz="3200" cap="small" spc="-150" dirty="0">
                <a:latin typeface="Cambria"/>
                <a:cs typeface="Cambria"/>
              </a:rPr>
              <a:t>1:</a:t>
            </a:r>
            <a:r>
              <a:rPr lang="mr-IN" sz="3200" cap="small" spc="-150" dirty="0" smtClean="0">
                <a:latin typeface="Cambria"/>
                <a:cs typeface="Cambria"/>
              </a:rPr>
              <a:t>6–2</a:t>
            </a:r>
            <a:r>
              <a:rPr lang="mr-IN" sz="3200" cap="small" spc="-150" dirty="0">
                <a:latin typeface="Cambria"/>
                <a:cs typeface="Cambria"/>
              </a:rPr>
              <a:t>:</a:t>
            </a:r>
            <a:r>
              <a:rPr lang="mr-IN" sz="3200" cap="small" spc="-150" dirty="0" smtClean="0">
                <a:latin typeface="Cambria"/>
                <a:cs typeface="Cambria"/>
              </a:rPr>
              <a:t>10</a:t>
            </a:r>
            <a:endParaRPr lang="en-US" sz="3200" cap="small" spc="-150" dirty="0">
              <a:latin typeface="Cambria"/>
              <a:cs typeface="Cambria"/>
            </a:endParaRPr>
          </a:p>
        </p:txBody>
      </p:sp>
      <p:sp>
        <p:nvSpPr>
          <p:cNvPr id="4" name="Text Box 3"/>
          <p:cNvSpPr txBox="1">
            <a:spLocks noChangeArrowheads="1"/>
          </p:cNvSpPr>
          <p:nvPr/>
        </p:nvSpPr>
        <p:spPr bwMode="auto">
          <a:xfrm>
            <a:off x="0" y="119675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1200"/>
              </a:spcBef>
            </a:pPr>
            <a:r>
              <a:rPr lang="en-US" sz="4400" spc="-100" dirty="0">
                <a:latin typeface="Calibri"/>
                <a:cs typeface="Calibri"/>
              </a:rPr>
              <a:t>“</a:t>
            </a:r>
            <a:r>
              <a:rPr lang="en-US" sz="4400" spc="-300" dirty="0">
                <a:latin typeface="Calibri"/>
                <a:cs typeface="Calibri"/>
              </a:rPr>
              <a:t> </a:t>
            </a:r>
            <a:r>
              <a:rPr lang="en-US" sz="4400" spc="-100" dirty="0">
                <a:latin typeface="Calibri"/>
                <a:cs typeface="Calibri"/>
              </a:rPr>
              <a:t>‘Have</a:t>
            </a:r>
            <a:r>
              <a:rPr lang="en-US" sz="4400" spc="-300" dirty="0">
                <a:latin typeface="Calibri"/>
                <a:cs typeface="Calibri"/>
              </a:rPr>
              <a:t> </a:t>
            </a:r>
            <a:r>
              <a:rPr lang="en-US" sz="4400" spc="-100" dirty="0">
                <a:latin typeface="Calibri"/>
                <a:cs typeface="Calibri"/>
              </a:rPr>
              <a:t>you considered my servant Job?’</a:t>
            </a:r>
            <a:r>
              <a:rPr lang="en-US" sz="4400" spc="-300" dirty="0">
                <a:latin typeface="Calibri"/>
                <a:cs typeface="Calibri"/>
              </a:rPr>
              <a:t> </a:t>
            </a:r>
            <a:r>
              <a:rPr lang="en-US" sz="4400" spc="-100" dirty="0" smtClean="0">
                <a:latin typeface="Calibri"/>
                <a:cs typeface="Calibri"/>
              </a:rPr>
              <a:t>”</a:t>
            </a:r>
          </a:p>
          <a:p>
            <a:pPr algn="ctr" eaLnBrk="1" hangingPunct="1">
              <a:lnSpc>
                <a:spcPct val="90000"/>
              </a:lnSpc>
              <a:spcBef>
                <a:spcPts val="0"/>
              </a:spcBef>
            </a:pPr>
            <a:r>
              <a:rPr lang="en-US" sz="4400" spc="-100" dirty="0" smtClean="0">
                <a:latin typeface="Calibri"/>
                <a:cs typeface="Calibri"/>
              </a:rPr>
              <a:t>(</a:t>
            </a:r>
            <a:r>
              <a:rPr lang="en-US" sz="4400" i="1" spc="-100" dirty="0">
                <a:latin typeface="Calibri"/>
                <a:cs typeface="Calibri"/>
              </a:rPr>
              <a:t>Job 1:</a:t>
            </a:r>
            <a:r>
              <a:rPr lang="en-US" sz="4400" i="1" spc="-100" dirty="0" smtClean="0">
                <a:latin typeface="Calibri"/>
                <a:cs typeface="Calibri"/>
              </a:rPr>
              <a:t>8</a:t>
            </a:r>
            <a:r>
              <a:rPr lang="en-US" sz="4400" spc="-100" dirty="0" smtClean="0">
                <a:latin typeface="Calibri"/>
                <a:cs typeface="Calibri"/>
              </a:rPr>
              <a:t>)</a:t>
            </a:r>
            <a:r>
              <a:rPr lang="en-US" sz="4400" spc="-100" dirty="0">
                <a:latin typeface="Calibri"/>
                <a:cs typeface="Calibri"/>
              </a:rPr>
              <a:t>. The question itself is not </a:t>
            </a:r>
            <a:r>
              <a:rPr lang="en-US" sz="4400" spc="-100" dirty="0" smtClean="0">
                <a:latin typeface="Calibri"/>
                <a:cs typeface="Calibri"/>
              </a:rPr>
              <a:t>re-</a:t>
            </a:r>
            <a:r>
              <a:rPr lang="en-US" sz="4400" spc="-100" dirty="0" err="1" smtClean="0">
                <a:latin typeface="Calibri"/>
                <a:cs typeface="Calibri"/>
              </a:rPr>
              <a:t>markable</a:t>
            </a:r>
            <a:r>
              <a:rPr lang="en-US" sz="4400" spc="-100" dirty="0">
                <a:latin typeface="Calibri"/>
                <a:cs typeface="Calibri"/>
              </a:rPr>
              <a:t>; what is remarkable is the One who asks it. It isn’t Satan who points out Job</a:t>
            </a:r>
            <a:r>
              <a:rPr lang="en-US" sz="4400" spc="-300" dirty="0">
                <a:latin typeface="Calibri"/>
                <a:cs typeface="Calibri"/>
              </a:rPr>
              <a:t> </a:t>
            </a:r>
            <a:r>
              <a:rPr lang="en-US" sz="4400" spc="-100" dirty="0">
                <a:latin typeface="Calibri"/>
                <a:cs typeface="Calibri"/>
              </a:rPr>
              <a:t>as</a:t>
            </a:r>
            <a:r>
              <a:rPr lang="en-US" sz="4400" spc="-300" dirty="0">
                <a:latin typeface="Calibri"/>
                <a:cs typeface="Calibri"/>
              </a:rPr>
              <a:t> </a:t>
            </a:r>
            <a:r>
              <a:rPr lang="en-US" sz="4400" spc="-100" dirty="0">
                <a:latin typeface="Calibri"/>
                <a:cs typeface="Calibri"/>
              </a:rPr>
              <a:t>a</a:t>
            </a:r>
            <a:r>
              <a:rPr lang="en-US" sz="4400" spc="-300" dirty="0">
                <a:latin typeface="Calibri"/>
                <a:cs typeface="Calibri"/>
              </a:rPr>
              <a:t> </a:t>
            </a:r>
            <a:r>
              <a:rPr lang="en-US" sz="4400" spc="-100" dirty="0">
                <a:latin typeface="Calibri"/>
                <a:cs typeface="Calibri"/>
              </a:rPr>
              <a:t>subject</a:t>
            </a:r>
            <a:r>
              <a:rPr lang="en-US" sz="4400" spc="-300" dirty="0">
                <a:latin typeface="Calibri"/>
                <a:cs typeface="Calibri"/>
              </a:rPr>
              <a:t> </a:t>
            </a:r>
            <a:r>
              <a:rPr lang="en-US" sz="4400" spc="-100" dirty="0">
                <a:latin typeface="Calibri"/>
                <a:cs typeface="Calibri"/>
              </a:rPr>
              <a:t>for</a:t>
            </a:r>
            <a:r>
              <a:rPr lang="en-US" sz="4400" spc="-300" dirty="0">
                <a:latin typeface="Calibri"/>
                <a:cs typeface="Calibri"/>
              </a:rPr>
              <a:t> </a:t>
            </a:r>
            <a:r>
              <a:rPr lang="en-US" sz="4400" spc="-100" dirty="0" smtClean="0">
                <a:latin typeface="Calibri"/>
                <a:cs typeface="Calibri"/>
              </a:rPr>
              <a:t>examination–it’s God.</a:t>
            </a:r>
          </a:p>
          <a:p>
            <a:pPr algn="ctr" eaLnBrk="1" hangingPunct="1">
              <a:lnSpc>
                <a:spcPct val="90000"/>
              </a:lnSpc>
              <a:spcBef>
                <a:spcPts val="0"/>
              </a:spcBef>
            </a:pPr>
            <a:r>
              <a:rPr lang="en-US" sz="4400" spc="-100" dirty="0" smtClean="0">
                <a:latin typeface="Calibri"/>
                <a:cs typeface="Calibri"/>
              </a:rPr>
              <a:t>And </a:t>
            </a:r>
            <a:r>
              <a:rPr lang="en-US" sz="4400" spc="-100" dirty="0">
                <a:latin typeface="Calibri"/>
                <a:cs typeface="Calibri"/>
              </a:rPr>
              <a:t>though it’s very clear that it is Satan, not God, who causes Job’s suffering, it also is clear that it is God who gives His explicit permission for Satan to </a:t>
            </a:r>
            <a:r>
              <a:rPr lang="en-US" sz="4400" spc="-100" dirty="0" smtClean="0">
                <a:latin typeface="Calibri"/>
                <a:cs typeface="Calibri"/>
              </a:rPr>
              <a:t>destroy. </a:t>
            </a:r>
            <a:endParaRPr lang="en-US" sz="4400" spc="-100" dirty="0">
              <a:latin typeface="Calibri"/>
              <a:cs typeface="Calibri"/>
            </a:endParaRPr>
          </a:p>
        </p:txBody>
      </p:sp>
    </p:spTree>
    <p:extLst>
      <p:ext uri="{BB962C8B-B14F-4D97-AF65-F5344CB8AC3E}">
        <p14:creationId xmlns:p14="http://schemas.microsoft.com/office/powerpoint/2010/main" val="2990696825"/>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p:tgtEl>
                                          <p:spTgt spid="6">
                                            <p:txEl>
                                              <p:pRg st="0" end="0"/>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0" end="0"/>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328615" y="4708769"/>
            <a:ext cx="184666" cy="707886"/>
          </a:xfrm>
          <a:prstGeom prst="rect">
            <a:avLst/>
          </a:prstGeom>
          <a:noFill/>
        </p:spPr>
        <p:txBody>
          <a:bodyPr wrap="none" rtlCol="0">
            <a:spAutoFit/>
          </a:bodyPr>
          <a:lstStyle/>
          <a:p>
            <a:endParaRPr lang="en-US" dirty="0"/>
          </a:p>
        </p:txBody>
      </p:sp>
      <p:pic>
        <p:nvPicPr>
          <p:cNvPr id="5" name="Picture 4" descr="cover.jpg"/>
          <p:cNvPicPr>
            <a:picLocks noChangeAspect="1"/>
          </p:cNvPicPr>
          <p:nvPr/>
        </p:nvPicPr>
        <p:blipFill rotWithShape="1">
          <a:blip r:embed="rId3">
            <a:extLst>
              <a:ext uri="{28A0092B-C50C-407E-A947-70E740481C1C}">
                <a14:useLocalDpi xmlns:a14="http://schemas.microsoft.com/office/drawing/2010/main" val="0"/>
              </a:ext>
            </a:extLst>
          </a:blip>
          <a:srcRect l="3436"/>
          <a:stretch/>
        </p:blipFill>
        <p:spPr>
          <a:xfrm>
            <a:off x="5080228" y="693688"/>
            <a:ext cx="4083789" cy="1727200"/>
          </a:xfrm>
          <a:prstGeom prst="rect">
            <a:avLst/>
          </a:prstGeom>
        </p:spPr>
      </p:pic>
      <p:sp>
        <p:nvSpPr>
          <p:cNvPr id="8" name="TextBox 7"/>
          <p:cNvSpPr txBox="1"/>
          <p:nvPr/>
        </p:nvSpPr>
        <p:spPr>
          <a:xfrm>
            <a:off x="5076056" y="4797152"/>
            <a:ext cx="4067944" cy="861774"/>
          </a:xfrm>
          <a:prstGeom prst="rect">
            <a:avLst/>
          </a:prstGeom>
          <a:noFill/>
          <a:ln>
            <a:noFill/>
          </a:ln>
        </p:spPr>
        <p:txBody>
          <a:bodyPr wrap="square" rtlCol="0">
            <a:spAutoFit/>
          </a:bodyPr>
          <a:lstStyle/>
          <a:p>
            <a:pPr algn="ctr"/>
            <a:r>
              <a:rPr lang="en-US" sz="2800" dirty="0">
                <a:solidFill>
                  <a:schemeClr val="tx1">
                    <a:lumMod val="95000"/>
                  </a:schemeClr>
                </a:solidFill>
                <a:latin typeface="Calibri"/>
                <a:cs typeface="Calibri"/>
              </a:rPr>
              <a:t>Gavin </a:t>
            </a:r>
            <a:r>
              <a:rPr lang="en-US" sz="2800" dirty="0" smtClean="0">
                <a:solidFill>
                  <a:schemeClr val="tx1">
                    <a:lumMod val="95000"/>
                  </a:schemeClr>
                </a:solidFill>
                <a:latin typeface="Calibri"/>
                <a:cs typeface="Calibri"/>
              </a:rPr>
              <a:t>Anthony</a:t>
            </a:r>
          </a:p>
          <a:p>
            <a:pPr algn="ctr"/>
            <a:r>
              <a:rPr lang="en-US" sz="2200" spc="100" dirty="0" smtClean="0">
                <a:solidFill>
                  <a:schemeClr val="tx1">
                    <a:lumMod val="95000"/>
                  </a:schemeClr>
                </a:solidFill>
                <a:latin typeface="Calibri"/>
                <a:cs typeface="Calibri"/>
              </a:rPr>
              <a:t>Principal Contributor</a:t>
            </a:r>
            <a:endParaRPr lang="en-US" sz="2200" spc="100" dirty="0">
              <a:solidFill>
                <a:schemeClr val="tx1">
                  <a:lumMod val="95000"/>
                </a:schemeClr>
              </a:solidFill>
              <a:latin typeface="Calibri"/>
              <a:cs typeface="Calibri"/>
            </a:endParaRPr>
          </a:p>
        </p:txBody>
      </p:sp>
      <p:pic>
        <p:nvPicPr>
          <p:cNvPr id="6" name="Picture 5" descr="cover 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5068797" cy="6858001"/>
          </a:xfrm>
          <a:prstGeom prst="rect">
            <a:avLst/>
          </a:prstGeom>
          <a:ln>
            <a:solidFill>
              <a:schemeClr val="tx1"/>
            </a:solidFill>
          </a:ln>
        </p:spPr>
      </p:pic>
    </p:spTree>
    <p:extLst>
      <p:ext uri="{BB962C8B-B14F-4D97-AF65-F5344CB8AC3E}">
        <p14:creationId xmlns:p14="http://schemas.microsoft.com/office/powerpoint/2010/main" val="4074070272"/>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ppt_x</p:attrName>
                                        </p:attrNameLst>
                                      </p:cBhvr>
                                      <p:tavLst>
                                        <p:tav tm="0">
                                          <p:val>
                                            <p:strVal val="#ppt_x"/>
                                          </p:val>
                                        </p:tav>
                                        <p:tav tm="100000">
                                          <p:val>
                                            <p:strVal val="#ppt_x"/>
                                          </p:val>
                                        </p:tav>
                                      </p:tavLst>
                                    </p:anim>
                                    <p:anim calcmode="lin" valueType="num">
                                      <p:cBhvr>
                                        <p:cTn id="15" dur="1800" decel="100000" fill="hold"/>
                                        <p:tgtEl>
                                          <p:spTgt spid="8"/>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4" y="6484"/>
            <a:ext cx="76402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Tuesday, July 26 </a:t>
            </a:r>
            <a:endParaRPr lang="en-US" sz="3200" i="1" dirty="0">
              <a:solidFill>
                <a:srgbClr val="FFFF00"/>
              </a:solidFill>
              <a:latin typeface="Cambria"/>
              <a:cs typeface="Cambria"/>
            </a:endParaRPr>
          </a:p>
          <a:p>
            <a:pPr marL="108000"/>
            <a:r>
              <a:rPr lang="en-US" sz="3200" b="1" cap="small" spc="50" dirty="0" smtClean="0">
                <a:latin typeface="Cambria"/>
                <a:cs typeface="Cambria"/>
              </a:rPr>
              <a:t>Surviving </a:t>
            </a:r>
            <a:r>
              <a:rPr lang="en-US" sz="3200" b="1" cap="small" spc="50" dirty="0">
                <a:latin typeface="Cambria"/>
                <a:cs typeface="Cambria"/>
              </a:rPr>
              <a:t>Through </a:t>
            </a:r>
            <a:r>
              <a:rPr lang="en-US" sz="3200" b="1" cap="small" spc="50" dirty="0" smtClean="0">
                <a:latin typeface="Cambria"/>
                <a:cs typeface="Cambria"/>
              </a:rPr>
              <a:t>Worship </a:t>
            </a:r>
            <a:r>
              <a:rPr lang="mr-IN" sz="3200" cap="small" spc="-150" dirty="0" smtClean="0">
                <a:latin typeface="Cambria"/>
                <a:cs typeface="Cambria"/>
              </a:rPr>
              <a:t>Job</a:t>
            </a:r>
            <a:r>
              <a:rPr lang="mr-IN" sz="3200" cap="small" spc="-300" dirty="0" smtClean="0">
                <a:latin typeface="Cambria"/>
                <a:cs typeface="Cambria"/>
              </a:rPr>
              <a:t> </a:t>
            </a:r>
            <a:r>
              <a:rPr lang="mr-IN" sz="3200" cap="small" spc="-150" dirty="0">
                <a:latin typeface="Cambria"/>
                <a:cs typeface="Cambria"/>
              </a:rPr>
              <a:t>1:</a:t>
            </a:r>
            <a:r>
              <a:rPr lang="mr-IN" sz="3200" cap="small" spc="-150" dirty="0" smtClean="0">
                <a:latin typeface="Cambria"/>
                <a:cs typeface="Cambria"/>
              </a:rPr>
              <a:t>6–2</a:t>
            </a:r>
            <a:r>
              <a:rPr lang="mr-IN" sz="3200" cap="small" spc="-150" dirty="0">
                <a:latin typeface="Cambria"/>
                <a:cs typeface="Cambria"/>
              </a:rPr>
              <a:t>:</a:t>
            </a:r>
            <a:r>
              <a:rPr lang="mr-IN" sz="3200" cap="small" spc="-150" dirty="0" smtClean="0">
                <a:latin typeface="Cambria"/>
                <a:cs typeface="Cambria"/>
              </a:rPr>
              <a:t>10</a:t>
            </a:r>
            <a:endParaRPr lang="en-US" sz="3200" cap="small" spc="-150" dirty="0">
              <a:latin typeface="Cambria"/>
              <a:cs typeface="Cambria"/>
            </a:endParaRPr>
          </a:p>
        </p:txBody>
      </p:sp>
      <p:sp>
        <p:nvSpPr>
          <p:cNvPr id="4" name="Text Box 3"/>
          <p:cNvSpPr txBox="1">
            <a:spLocks noChangeArrowheads="1"/>
          </p:cNvSpPr>
          <p:nvPr/>
        </p:nvSpPr>
        <p:spPr bwMode="auto">
          <a:xfrm>
            <a:off x="0" y="1196752"/>
            <a:ext cx="9144000" cy="5743175"/>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1200"/>
              </a:spcBef>
            </a:pPr>
            <a:r>
              <a:rPr lang="en-US" sz="4400" dirty="0" smtClean="0">
                <a:latin typeface="Calibri"/>
                <a:cs typeface="Calibri"/>
              </a:rPr>
              <a:t>If </a:t>
            </a:r>
            <a:r>
              <a:rPr lang="en-US" sz="4400" dirty="0">
                <a:latin typeface="Calibri"/>
                <a:cs typeface="Calibri"/>
              </a:rPr>
              <a:t>God is giving permission for Job to </a:t>
            </a:r>
            <a:r>
              <a:rPr lang="en-US" sz="4400" dirty="0" smtClean="0">
                <a:latin typeface="Calibri"/>
                <a:cs typeface="Calibri"/>
              </a:rPr>
              <a:t>suffer</a:t>
            </a:r>
            <a:r>
              <a:rPr lang="en-US" sz="4400" dirty="0">
                <a:latin typeface="Calibri"/>
                <a:cs typeface="Calibri"/>
              </a:rPr>
              <a:t>, what difference does it make whether God or Satan is personally inflicting the suffering</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How </a:t>
            </a:r>
            <a:r>
              <a:rPr lang="en-US" sz="4400" dirty="0">
                <a:latin typeface="Calibri"/>
                <a:cs typeface="Calibri"/>
              </a:rPr>
              <a:t>can God be righteous and holy when He actively allows Satan to </a:t>
            </a:r>
            <a:r>
              <a:rPr lang="en-US" sz="4400" dirty="0" smtClean="0">
                <a:latin typeface="Calibri"/>
                <a:cs typeface="Calibri"/>
              </a:rPr>
              <a:t> cause </a:t>
            </a:r>
            <a:r>
              <a:rPr lang="en-US" sz="4400" dirty="0">
                <a:latin typeface="Calibri"/>
                <a:cs typeface="Calibri"/>
              </a:rPr>
              <a:t>Job such pain? Is this situation </a:t>
            </a:r>
            <a:r>
              <a:rPr lang="en-US" sz="4400" dirty="0" smtClean="0">
                <a:latin typeface="Calibri"/>
                <a:cs typeface="Calibri"/>
              </a:rPr>
              <a:t>   a </a:t>
            </a:r>
            <a:r>
              <a:rPr lang="en-US" sz="4400" dirty="0">
                <a:latin typeface="Calibri"/>
                <a:cs typeface="Calibri"/>
              </a:rPr>
              <a:t>special case, or is it characteristic of the way God still deals with us today</a:t>
            </a:r>
            <a:r>
              <a:rPr lang="en-US" sz="4400" dirty="0" smtClean="0">
                <a:latin typeface="Calibri"/>
                <a:cs typeface="Calibri"/>
              </a:rPr>
              <a:t>? </a:t>
            </a:r>
            <a:endParaRPr lang="en-US" sz="4400" dirty="0">
              <a:latin typeface="Calibri"/>
              <a:cs typeface="Calibri"/>
            </a:endParaRPr>
          </a:p>
        </p:txBody>
      </p:sp>
    </p:spTree>
    <p:extLst>
      <p:ext uri="{BB962C8B-B14F-4D97-AF65-F5344CB8AC3E}">
        <p14:creationId xmlns:p14="http://schemas.microsoft.com/office/powerpoint/2010/main" val="7202266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4" y="6484"/>
            <a:ext cx="76402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Surviving Through </a:t>
            </a:r>
            <a:r>
              <a:rPr lang="en-US" sz="3200" i="1" dirty="0" smtClean="0">
                <a:solidFill>
                  <a:srgbClr val="FFFF00"/>
                </a:solidFill>
                <a:latin typeface="Cambria"/>
                <a:cs typeface="Cambria"/>
              </a:rPr>
              <a:t>Worship</a:t>
            </a:r>
          </a:p>
          <a:p>
            <a:pPr marL="108000"/>
            <a:r>
              <a:rPr lang="en-US" sz="3200" b="1" cap="small" spc="50" dirty="0" smtClean="0">
                <a:latin typeface="Cambria"/>
                <a:cs typeface="Cambria"/>
              </a:rPr>
              <a:t>Three Aspects of Worship </a:t>
            </a:r>
            <a:r>
              <a:rPr lang="en-US" sz="3200" cap="small" spc="50" dirty="0">
                <a:latin typeface="Cambria"/>
                <a:cs typeface="Cambria"/>
              </a:rPr>
              <a:t>Job 1</a:t>
            </a:r>
            <a:r>
              <a:rPr lang="en-US" sz="3200" cap="small" spc="50" dirty="0" smtClean="0">
                <a:latin typeface="Cambria"/>
                <a:cs typeface="Cambria"/>
              </a:rPr>
              <a:t>:21</a:t>
            </a:r>
            <a:endParaRPr lang="en-US" sz="3200" cap="small" spc="-150" dirty="0">
              <a:latin typeface="Cambria"/>
              <a:cs typeface="Cambria"/>
            </a:endParaRPr>
          </a:p>
        </p:txBody>
      </p:sp>
      <p:sp>
        <p:nvSpPr>
          <p:cNvPr id="4" name="Text Box 3"/>
          <p:cNvSpPr txBox="1">
            <a:spLocks noChangeArrowheads="1"/>
          </p:cNvSpPr>
          <p:nvPr/>
        </p:nvSpPr>
        <p:spPr bwMode="auto">
          <a:xfrm>
            <a:off x="0" y="119675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smtClean="0">
                <a:latin typeface="Calibri"/>
                <a:cs typeface="Calibri"/>
              </a:rPr>
              <a:t>(</a:t>
            </a:r>
            <a:r>
              <a:rPr lang="en-US" sz="4400" b="1" u="sng" dirty="0" smtClean="0">
                <a:latin typeface="Calibri"/>
                <a:cs typeface="Calibri"/>
              </a:rPr>
              <a:t>1</a:t>
            </a:r>
            <a:r>
              <a:rPr lang="en-US" sz="4400" dirty="0" smtClean="0">
                <a:latin typeface="Calibri"/>
                <a:cs typeface="Calibri"/>
              </a:rPr>
              <a:t>) </a:t>
            </a:r>
            <a:r>
              <a:rPr lang="en-US" sz="4400" dirty="0" smtClean="0">
                <a:solidFill>
                  <a:schemeClr val="tx2"/>
                </a:solidFill>
                <a:latin typeface="Calibri"/>
                <a:cs typeface="Calibri"/>
              </a:rPr>
              <a:t>Accepts</a:t>
            </a:r>
            <a:r>
              <a:rPr lang="en-US" sz="4400" dirty="0" smtClean="0">
                <a:latin typeface="Calibri"/>
                <a:cs typeface="Calibri"/>
              </a:rPr>
              <a:t> </a:t>
            </a:r>
            <a:r>
              <a:rPr lang="en-US" sz="4400" dirty="0">
                <a:latin typeface="Calibri"/>
                <a:cs typeface="Calibri"/>
              </a:rPr>
              <a:t>helplessness and </a:t>
            </a:r>
            <a:r>
              <a:rPr lang="en-US" sz="4400" dirty="0" err="1" smtClean="0">
                <a:latin typeface="Calibri"/>
                <a:cs typeface="Calibri"/>
              </a:rPr>
              <a:t>recog-nizes</a:t>
            </a:r>
            <a:r>
              <a:rPr lang="en-US" sz="4400" dirty="0" smtClean="0">
                <a:latin typeface="Calibri"/>
                <a:cs typeface="Calibri"/>
              </a:rPr>
              <a:t> no </a:t>
            </a:r>
            <a:r>
              <a:rPr lang="en-US" sz="4400" dirty="0">
                <a:latin typeface="Calibri"/>
                <a:cs typeface="Calibri"/>
              </a:rPr>
              <a:t>claim to </a:t>
            </a:r>
            <a:r>
              <a:rPr lang="en-US" sz="4400" dirty="0" smtClean="0">
                <a:latin typeface="Calibri"/>
                <a:cs typeface="Calibri"/>
              </a:rPr>
              <a:t>anything</a:t>
            </a:r>
            <a:r>
              <a:rPr lang="en-US" sz="4400" dirty="0">
                <a:latin typeface="Calibri"/>
                <a:cs typeface="Calibri"/>
              </a:rPr>
              <a:t>: “ ‘Naked </a:t>
            </a:r>
            <a:r>
              <a:rPr lang="en-US" sz="4400" dirty="0" smtClean="0">
                <a:latin typeface="Calibri"/>
                <a:cs typeface="Calibri"/>
              </a:rPr>
              <a:t>    I </a:t>
            </a:r>
            <a:r>
              <a:rPr lang="en-US" sz="4400" dirty="0">
                <a:latin typeface="Calibri"/>
                <a:cs typeface="Calibri"/>
              </a:rPr>
              <a:t>came from my mother’s womb, and </a:t>
            </a:r>
            <a:r>
              <a:rPr lang="en-US" sz="4400" spc="-60" dirty="0">
                <a:latin typeface="Calibri"/>
                <a:cs typeface="Calibri"/>
              </a:rPr>
              <a:t>naked I will </a:t>
            </a:r>
            <a:r>
              <a:rPr lang="en-US" sz="4400" spc="-60" dirty="0" smtClean="0">
                <a:latin typeface="Calibri"/>
                <a:cs typeface="Calibri"/>
              </a:rPr>
              <a:t>depart.’ ” (</a:t>
            </a:r>
            <a:r>
              <a:rPr lang="en-US" sz="4400" b="1" u="sng" spc="-60" dirty="0" smtClean="0">
                <a:latin typeface="Calibri"/>
                <a:cs typeface="Calibri"/>
              </a:rPr>
              <a:t>2</a:t>
            </a:r>
            <a:r>
              <a:rPr lang="en-US" sz="4400" spc="-60" dirty="0" smtClean="0">
                <a:latin typeface="Calibri"/>
                <a:cs typeface="Calibri"/>
              </a:rPr>
              <a:t>) </a:t>
            </a:r>
            <a:r>
              <a:rPr lang="en-US" sz="4400" spc="-60" dirty="0">
                <a:solidFill>
                  <a:srgbClr val="FFFF00"/>
                </a:solidFill>
                <a:latin typeface="Calibri"/>
                <a:cs typeface="Calibri"/>
              </a:rPr>
              <a:t>A</a:t>
            </a:r>
            <a:r>
              <a:rPr lang="en-US" sz="4400" spc="-60" dirty="0" smtClean="0">
                <a:solidFill>
                  <a:srgbClr val="FFFF00"/>
                </a:solidFill>
                <a:latin typeface="Calibri"/>
                <a:cs typeface="Calibri"/>
              </a:rPr>
              <a:t>cknowledges</a:t>
            </a:r>
            <a:r>
              <a:rPr lang="en-US" sz="4400" dirty="0" smtClean="0">
                <a:solidFill>
                  <a:srgbClr val="FFFF00"/>
                </a:solidFill>
                <a:latin typeface="Calibri"/>
                <a:cs typeface="Calibri"/>
              </a:rPr>
              <a:t> </a:t>
            </a:r>
            <a:r>
              <a:rPr lang="en-US" sz="4400" dirty="0">
                <a:latin typeface="Calibri"/>
                <a:cs typeface="Calibri"/>
              </a:rPr>
              <a:t>that God is still in total control: “ ‘The </a:t>
            </a:r>
            <a:r>
              <a:rPr lang="en-US" sz="4400" cap="small" dirty="0">
                <a:latin typeface="Calibri"/>
                <a:cs typeface="Calibri"/>
              </a:rPr>
              <a:t>Lord</a:t>
            </a:r>
            <a:r>
              <a:rPr lang="en-US" sz="4400" dirty="0">
                <a:latin typeface="Calibri"/>
                <a:cs typeface="Calibri"/>
              </a:rPr>
              <a:t> gave and the </a:t>
            </a:r>
            <a:r>
              <a:rPr lang="en-US" sz="4400" cap="small" dirty="0">
                <a:latin typeface="Calibri"/>
                <a:cs typeface="Calibri"/>
              </a:rPr>
              <a:t>Lord</a:t>
            </a:r>
            <a:r>
              <a:rPr lang="en-US" sz="4400" dirty="0">
                <a:latin typeface="Calibri"/>
                <a:cs typeface="Calibri"/>
              </a:rPr>
              <a:t> has taken </a:t>
            </a:r>
            <a:r>
              <a:rPr lang="en-US" sz="4400" dirty="0" smtClean="0">
                <a:latin typeface="Calibri"/>
                <a:cs typeface="Calibri"/>
              </a:rPr>
              <a:t>away.’ ” (</a:t>
            </a:r>
            <a:r>
              <a:rPr lang="en-US" sz="4400" b="1" u="sng" dirty="0" smtClean="0">
                <a:latin typeface="Calibri"/>
                <a:cs typeface="Calibri"/>
              </a:rPr>
              <a:t>3</a:t>
            </a:r>
            <a:r>
              <a:rPr lang="en-US" sz="4400" dirty="0" smtClean="0">
                <a:latin typeface="Calibri"/>
                <a:cs typeface="Calibri"/>
              </a:rPr>
              <a:t>) </a:t>
            </a:r>
            <a:r>
              <a:rPr lang="en-US" sz="4400" dirty="0" smtClean="0">
                <a:solidFill>
                  <a:srgbClr val="FFFF00"/>
                </a:solidFill>
                <a:latin typeface="Calibri"/>
                <a:cs typeface="Calibri"/>
              </a:rPr>
              <a:t>Reasserts</a:t>
            </a:r>
            <a:r>
              <a:rPr lang="en-US" sz="4400" dirty="0" smtClean="0">
                <a:latin typeface="Calibri"/>
                <a:cs typeface="Calibri"/>
              </a:rPr>
              <a:t> belief </a:t>
            </a:r>
            <a:r>
              <a:rPr lang="en-US" sz="4400" dirty="0">
                <a:latin typeface="Calibri"/>
                <a:cs typeface="Calibri"/>
              </a:rPr>
              <a:t>in </a:t>
            </a:r>
            <a:r>
              <a:rPr lang="en-US" sz="4400" dirty="0" smtClean="0">
                <a:latin typeface="Calibri"/>
                <a:cs typeface="Calibri"/>
              </a:rPr>
              <a:t>God’s righteousness. </a:t>
            </a:r>
            <a:r>
              <a:rPr lang="en-US" sz="4400" dirty="0">
                <a:latin typeface="Calibri"/>
                <a:cs typeface="Calibri"/>
              </a:rPr>
              <a:t>“ ‘May the name of </a:t>
            </a:r>
            <a:r>
              <a:rPr lang="en-US" sz="4400" dirty="0" smtClean="0">
                <a:latin typeface="Calibri"/>
                <a:cs typeface="Calibri"/>
              </a:rPr>
              <a:t> the </a:t>
            </a:r>
            <a:r>
              <a:rPr lang="en-US" sz="4400" cap="small" dirty="0">
                <a:latin typeface="Calibri"/>
                <a:cs typeface="Calibri"/>
              </a:rPr>
              <a:t>Lord</a:t>
            </a:r>
            <a:r>
              <a:rPr lang="en-US" sz="4400" dirty="0">
                <a:latin typeface="Calibri"/>
                <a:cs typeface="Calibri"/>
              </a:rPr>
              <a:t> be </a:t>
            </a:r>
            <a:r>
              <a:rPr lang="en-US" sz="4400" dirty="0" smtClean="0">
                <a:latin typeface="Calibri"/>
                <a:cs typeface="Calibri"/>
              </a:rPr>
              <a:t>praised.’ ”</a:t>
            </a:r>
            <a:endParaRPr lang="en-US" sz="4400" dirty="0">
              <a:latin typeface="Calibri"/>
              <a:cs typeface="Calibri"/>
            </a:endParaRPr>
          </a:p>
        </p:txBody>
      </p:sp>
    </p:spTree>
    <p:extLst>
      <p:ext uri="{BB962C8B-B14F-4D97-AF65-F5344CB8AC3E}">
        <p14:creationId xmlns:p14="http://schemas.microsoft.com/office/powerpoint/2010/main" val="23023752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4" y="6484"/>
            <a:ext cx="76402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Surviving Through </a:t>
            </a:r>
            <a:r>
              <a:rPr lang="en-US" sz="3200" i="1" dirty="0" smtClean="0">
                <a:solidFill>
                  <a:srgbClr val="FFFF00"/>
                </a:solidFill>
                <a:latin typeface="Cambria"/>
                <a:cs typeface="Cambria"/>
              </a:rPr>
              <a:t>Worship</a:t>
            </a:r>
          </a:p>
          <a:p>
            <a:pPr marL="108000"/>
            <a:r>
              <a:rPr lang="en-US" sz="3200" b="1" cap="small" spc="50" dirty="0" smtClean="0">
                <a:latin typeface="Cambria"/>
                <a:cs typeface="Cambria"/>
              </a:rPr>
              <a:t>Key Points</a:t>
            </a:r>
            <a:endParaRPr lang="en-US" sz="3200" cap="small" spc="-150" dirty="0">
              <a:latin typeface="Cambria"/>
              <a:cs typeface="Cambria"/>
            </a:endParaRPr>
          </a:p>
        </p:txBody>
      </p:sp>
      <p:sp>
        <p:nvSpPr>
          <p:cNvPr id="4" name="Text Box 3"/>
          <p:cNvSpPr txBox="1">
            <a:spLocks noChangeArrowheads="1"/>
          </p:cNvSpPr>
          <p:nvPr/>
        </p:nvSpPr>
        <p:spPr bwMode="auto">
          <a:xfrm>
            <a:off x="180528"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992188" algn="l"/>
                <a:tab pos="1339850" algn="l"/>
                <a:tab pos="1524000" algn="l"/>
              </a:tabLst>
            </a:pPr>
            <a:r>
              <a:rPr lang="en-US" sz="4400" dirty="0" smtClean="0">
                <a:latin typeface="Calibri"/>
                <a:cs typeface="Calibri"/>
              </a:rPr>
              <a:t>(</a:t>
            </a:r>
            <a:r>
              <a:rPr lang="en-US" sz="4400" b="1" u="sng" dirty="0" smtClean="0">
                <a:latin typeface="Calibri"/>
                <a:cs typeface="Calibri"/>
              </a:rPr>
              <a:t>1</a:t>
            </a:r>
            <a:r>
              <a:rPr lang="en-US" sz="4400" dirty="0" smtClean="0">
                <a:latin typeface="Calibri"/>
                <a:cs typeface="Calibri"/>
              </a:rPr>
              <a:t>) </a:t>
            </a:r>
            <a:r>
              <a:rPr lang="en-US" sz="4400" spc="-100" dirty="0">
                <a:latin typeface="Calibri"/>
                <a:cs typeface="Calibri"/>
              </a:rPr>
              <a:t>Satan, not God, who causes Job’s </a:t>
            </a:r>
            <a:r>
              <a:rPr lang="en-US" sz="4400" spc="-100" dirty="0" smtClean="0">
                <a:latin typeface="Calibri"/>
                <a:cs typeface="Calibri"/>
              </a:rPr>
              <a:t>	suffering. </a:t>
            </a:r>
          </a:p>
          <a:p>
            <a:pPr marL="180000" eaLnBrk="1" hangingPunct="1">
              <a:lnSpc>
                <a:spcPct val="90000"/>
              </a:lnSpc>
              <a:spcBef>
                <a:spcPts val="0"/>
              </a:spcBef>
              <a:tabLst>
                <a:tab pos="992188" algn="l"/>
                <a:tab pos="1339850" algn="l"/>
                <a:tab pos="1524000" algn="l"/>
              </a:tabLst>
            </a:pPr>
            <a:r>
              <a:rPr lang="en-US" sz="4400" spc="-60" dirty="0" smtClean="0">
                <a:latin typeface="Calibri"/>
                <a:cs typeface="Calibri"/>
              </a:rPr>
              <a:t>(</a:t>
            </a:r>
            <a:r>
              <a:rPr lang="en-US" sz="4400" b="1" u="sng" spc="-60" dirty="0" smtClean="0">
                <a:latin typeface="Calibri"/>
                <a:cs typeface="Calibri"/>
              </a:rPr>
              <a:t>2</a:t>
            </a:r>
            <a:r>
              <a:rPr lang="en-US" sz="4400" spc="-60" dirty="0" smtClean="0">
                <a:latin typeface="Calibri"/>
                <a:cs typeface="Calibri"/>
              </a:rPr>
              <a:t>) </a:t>
            </a:r>
            <a:r>
              <a:rPr lang="en-US" sz="4400" spc="-100" dirty="0" smtClean="0">
                <a:latin typeface="Calibri"/>
                <a:cs typeface="Calibri"/>
              </a:rPr>
              <a:t>God gives explicit </a:t>
            </a:r>
            <a:r>
              <a:rPr lang="en-US" sz="4400" spc="-100" dirty="0">
                <a:latin typeface="Calibri"/>
                <a:cs typeface="Calibri"/>
              </a:rPr>
              <a:t>permission for </a:t>
            </a:r>
            <a:r>
              <a:rPr lang="en-US" sz="4400" spc="-100" dirty="0" smtClean="0">
                <a:latin typeface="Calibri"/>
                <a:cs typeface="Calibri"/>
              </a:rPr>
              <a:t>	Satan </a:t>
            </a:r>
            <a:r>
              <a:rPr lang="en-US" sz="4400" spc="-100" dirty="0">
                <a:latin typeface="Calibri"/>
                <a:cs typeface="Calibri"/>
              </a:rPr>
              <a:t>to destroy. </a:t>
            </a:r>
          </a:p>
          <a:p>
            <a:pPr marL="180000" eaLnBrk="1" hangingPunct="1">
              <a:lnSpc>
                <a:spcPct val="90000"/>
              </a:lnSpc>
              <a:spcBef>
                <a:spcPts val="0"/>
              </a:spcBef>
              <a:tabLst>
                <a:tab pos="992188" algn="l"/>
                <a:tab pos="1339850" algn="l"/>
                <a:tab pos="1524000" algn="l"/>
              </a:tabLst>
            </a:pPr>
            <a:r>
              <a:rPr lang="en-US" sz="4400" dirty="0" smtClean="0">
                <a:latin typeface="Calibri"/>
                <a:cs typeface="Calibri"/>
              </a:rPr>
              <a:t>(</a:t>
            </a:r>
            <a:r>
              <a:rPr lang="en-US" sz="4400" b="1" u="sng" dirty="0" smtClean="0">
                <a:latin typeface="Calibri"/>
                <a:cs typeface="Calibri"/>
              </a:rPr>
              <a:t>3</a:t>
            </a:r>
            <a:r>
              <a:rPr lang="en-US" sz="4400" dirty="0" smtClean="0">
                <a:latin typeface="Calibri"/>
                <a:cs typeface="Calibri"/>
              </a:rPr>
              <a:t>) </a:t>
            </a:r>
            <a:r>
              <a:rPr lang="en-US" sz="4400" dirty="0">
                <a:latin typeface="Calibri"/>
                <a:cs typeface="Calibri"/>
              </a:rPr>
              <a:t>Three Aspects of </a:t>
            </a:r>
            <a:r>
              <a:rPr lang="en-US" sz="4400" dirty="0" smtClean="0">
                <a:latin typeface="Calibri"/>
                <a:cs typeface="Calibri"/>
              </a:rPr>
              <a:t>Worship:</a:t>
            </a:r>
          </a:p>
          <a:p>
            <a:pPr marL="180000" eaLnBrk="1" hangingPunct="1">
              <a:lnSpc>
                <a:spcPct val="90000"/>
              </a:lnSpc>
              <a:spcBef>
                <a:spcPts val="0"/>
              </a:spcBef>
              <a:tabLst>
                <a:tab pos="992188" algn="l"/>
                <a:tab pos="1339850" algn="l"/>
                <a:tab pos="1524000" algn="l"/>
              </a:tabLst>
            </a:pPr>
            <a:r>
              <a:rPr lang="en-US" sz="4400" dirty="0">
                <a:latin typeface="Calibri"/>
                <a:cs typeface="Calibri"/>
              </a:rPr>
              <a:t>	</a:t>
            </a:r>
            <a:r>
              <a:rPr lang="en-US" sz="4400" dirty="0" smtClean="0">
                <a:latin typeface="Calibri"/>
                <a:cs typeface="Calibri"/>
              </a:rPr>
              <a:t>a. </a:t>
            </a:r>
            <a:r>
              <a:rPr lang="en-US" sz="4400" dirty="0">
                <a:solidFill>
                  <a:srgbClr val="FFFFFF"/>
                </a:solidFill>
                <a:latin typeface="Calibri"/>
                <a:cs typeface="Calibri"/>
              </a:rPr>
              <a:t>Accepts </a:t>
            </a:r>
            <a:r>
              <a:rPr lang="en-US" sz="4400" dirty="0" smtClean="0">
                <a:latin typeface="Calibri"/>
                <a:cs typeface="Calibri"/>
              </a:rPr>
              <a:t>helplessness.</a:t>
            </a:r>
          </a:p>
          <a:p>
            <a:pPr marL="180000" eaLnBrk="1" hangingPunct="1">
              <a:lnSpc>
                <a:spcPct val="90000"/>
              </a:lnSpc>
              <a:spcBef>
                <a:spcPts val="0"/>
              </a:spcBef>
              <a:tabLst>
                <a:tab pos="992188" algn="l"/>
                <a:tab pos="1339850" algn="l"/>
                <a:tab pos="1524000" algn="l"/>
              </a:tabLst>
            </a:pPr>
            <a:r>
              <a:rPr lang="en-US" sz="4400" dirty="0">
                <a:latin typeface="Calibri"/>
                <a:cs typeface="Calibri"/>
              </a:rPr>
              <a:t>	</a:t>
            </a:r>
            <a:r>
              <a:rPr lang="en-US" sz="4400" dirty="0" smtClean="0">
                <a:latin typeface="Calibri"/>
                <a:cs typeface="Calibri"/>
              </a:rPr>
              <a:t>b. </a:t>
            </a:r>
            <a:r>
              <a:rPr lang="en-US" sz="4400" spc="-60" dirty="0">
                <a:solidFill>
                  <a:srgbClr val="FFFFFF"/>
                </a:solidFill>
                <a:latin typeface="Calibri"/>
                <a:cs typeface="Calibri"/>
              </a:rPr>
              <a:t>Acknowledges</a:t>
            </a:r>
            <a:r>
              <a:rPr lang="en-US" sz="4400" dirty="0">
                <a:solidFill>
                  <a:srgbClr val="FFFF00"/>
                </a:solidFill>
                <a:latin typeface="Calibri"/>
                <a:cs typeface="Calibri"/>
              </a:rPr>
              <a:t> </a:t>
            </a:r>
            <a:r>
              <a:rPr lang="en-US" sz="4400" dirty="0" smtClean="0">
                <a:latin typeface="Calibri"/>
                <a:cs typeface="Calibri"/>
              </a:rPr>
              <a:t>God’s control.</a:t>
            </a:r>
          </a:p>
          <a:p>
            <a:pPr marL="180000" eaLnBrk="1" hangingPunct="1">
              <a:lnSpc>
                <a:spcPct val="90000"/>
              </a:lnSpc>
              <a:spcBef>
                <a:spcPts val="0"/>
              </a:spcBef>
              <a:tabLst>
                <a:tab pos="992188" algn="l"/>
                <a:tab pos="1339850" algn="l"/>
                <a:tab pos="1524000" algn="l"/>
              </a:tabLst>
            </a:pPr>
            <a:r>
              <a:rPr lang="en-US" sz="4400" dirty="0">
                <a:latin typeface="Calibri"/>
                <a:cs typeface="Calibri"/>
              </a:rPr>
              <a:t>	</a:t>
            </a:r>
            <a:r>
              <a:rPr lang="en-US" sz="4400" dirty="0" smtClean="0">
                <a:latin typeface="Calibri"/>
                <a:cs typeface="Calibri"/>
              </a:rPr>
              <a:t>c. </a:t>
            </a:r>
            <a:r>
              <a:rPr lang="en-US" sz="4400" dirty="0">
                <a:solidFill>
                  <a:srgbClr val="FFFFFF"/>
                </a:solidFill>
                <a:latin typeface="Calibri"/>
                <a:cs typeface="Calibri"/>
              </a:rPr>
              <a:t>Reasserts</a:t>
            </a:r>
            <a:r>
              <a:rPr lang="en-US" sz="4400" dirty="0">
                <a:latin typeface="Calibri"/>
                <a:cs typeface="Calibri"/>
              </a:rPr>
              <a:t> belief in God’s </a:t>
            </a:r>
            <a:r>
              <a:rPr lang="en-US" sz="4400" dirty="0" smtClean="0">
                <a:latin typeface="Calibri"/>
                <a:cs typeface="Calibri"/>
              </a:rPr>
              <a:t>					righteousness</a:t>
            </a:r>
            <a:r>
              <a:rPr lang="en-US" sz="4400" dirty="0">
                <a:latin typeface="Calibri"/>
                <a:cs typeface="Calibri"/>
              </a:rPr>
              <a:t>. </a:t>
            </a:r>
          </a:p>
        </p:txBody>
      </p:sp>
    </p:spTree>
    <p:extLst>
      <p:ext uri="{BB962C8B-B14F-4D97-AF65-F5344CB8AC3E}">
        <p14:creationId xmlns:p14="http://schemas.microsoft.com/office/powerpoint/2010/main" val="26578932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par>
                          <p:cTn id="23" fill="hold">
                            <p:stCondLst>
                              <p:cond delay="1000"/>
                            </p:stCondLst>
                            <p:childTnLst>
                              <p:par>
                                <p:cTn id="24" presetID="10" presetClass="entr" presetSubtype="0" fill="hold" grpId="0" nodeType="afterEffect">
                                  <p:stCondLst>
                                    <p:cond delay="100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childTnLst>
                                </p:cTn>
                              </p:par>
                            </p:childTnLst>
                          </p:cTn>
                        </p:par>
                        <p:par>
                          <p:cTn id="27" fill="hold">
                            <p:stCondLst>
                              <p:cond delay="3000"/>
                            </p:stCondLst>
                            <p:childTnLst>
                              <p:par>
                                <p:cTn id="28" presetID="10" presetClass="entr" presetSubtype="0" fill="hold" grpId="0" nodeType="afterEffect">
                                  <p:stCondLst>
                                    <p:cond delay="1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childTnLst>
                                </p:cTn>
                              </p:par>
                            </p:childTnLst>
                          </p:cTn>
                        </p:par>
                        <p:par>
                          <p:cTn id="31" fill="hold">
                            <p:stCondLst>
                              <p:cond delay="5000"/>
                            </p:stCondLst>
                            <p:childTnLst>
                              <p:par>
                                <p:cTn id="32" presetID="10" presetClass="entr" presetSubtype="0" fill="hold" grpId="0" nodeType="afterEffect">
                                  <p:stCondLst>
                                    <p:cond delay="100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Wednesday, July 27 </a:t>
            </a:r>
            <a:endParaRPr lang="en-US" sz="3200" i="1" dirty="0">
              <a:solidFill>
                <a:srgbClr val="FFFF00"/>
              </a:solidFill>
              <a:latin typeface="Cambria"/>
              <a:cs typeface="Cambria"/>
            </a:endParaRPr>
          </a:p>
          <a:p>
            <a:pPr marL="108000"/>
            <a:r>
              <a:rPr lang="en-US" sz="3200" b="1" cap="small" spc="50" dirty="0" smtClean="0">
                <a:latin typeface="Cambria"/>
                <a:cs typeface="Cambria"/>
              </a:rPr>
              <a:t>Surviving </a:t>
            </a:r>
            <a:r>
              <a:rPr lang="en-US" sz="3200" b="1" cap="small" spc="50" dirty="0">
                <a:latin typeface="Cambria"/>
                <a:cs typeface="Cambria"/>
              </a:rPr>
              <a:t>Through </a:t>
            </a:r>
            <a:r>
              <a:rPr lang="en-US" sz="3200" b="1" cap="small" spc="50" dirty="0" smtClean="0">
                <a:latin typeface="Cambria"/>
                <a:cs typeface="Cambria"/>
              </a:rPr>
              <a:t>Hope</a:t>
            </a:r>
            <a:endParaRPr lang="en-US" sz="3200" b="1" cap="small" spc="50" dirty="0">
              <a:latin typeface="Cambria"/>
              <a:cs typeface="Cambria"/>
            </a:endParaRPr>
          </a:p>
        </p:txBody>
      </p:sp>
      <p:sp>
        <p:nvSpPr>
          <p:cNvPr id="4" name="Text Box 3"/>
          <p:cNvSpPr txBox="1">
            <a:spLocks noChangeArrowheads="1"/>
          </p:cNvSpPr>
          <p:nvPr/>
        </p:nvSpPr>
        <p:spPr bwMode="auto">
          <a:xfrm>
            <a:off x="0" y="1401439"/>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smtClean="0">
                <a:latin typeface="Calibri"/>
                <a:cs typeface="Calibri"/>
              </a:rPr>
              <a:t>“We </a:t>
            </a:r>
            <a:r>
              <a:rPr lang="en-US" sz="4400" dirty="0">
                <a:latin typeface="Calibri"/>
                <a:cs typeface="Calibri"/>
              </a:rPr>
              <a:t>were under great pressure, </a:t>
            </a:r>
            <a:r>
              <a:rPr lang="en-US" sz="4400" dirty="0" smtClean="0">
                <a:latin typeface="Calibri"/>
                <a:cs typeface="Calibri"/>
              </a:rPr>
              <a:t>        far </a:t>
            </a:r>
            <a:r>
              <a:rPr lang="en-US" sz="4400" dirty="0">
                <a:latin typeface="Calibri"/>
                <a:cs typeface="Calibri"/>
              </a:rPr>
              <a:t>beyond our ability to endure, so that we despaired of life </a:t>
            </a:r>
            <a:r>
              <a:rPr lang="en-US" sz="4400" dirty="0" smtClean="0">
                <a:latin typeface="Calibri"/>
                <a:cs typeface="Calibri"/>
              </a:rPr>
              <a:t>itself.</a:t>
            </a:r>
          </a:p>
          <a:p>
            <a:pPr algn="ctr" eaLnBrk="1" hangingPunct="1">
              <a:lnSpc>
                <a:spcPct val="90000"/>
              </a:lnSpc>
              <a:spcBef>
                <a:spcPts val="0"/>
              </a:spcBef>
            </a:pPr>
            <a:r>
              <a:rPr lang="en-US" sz="4400" dirty="0" smtClean="0">
                <a:latin typeface="Calibri"/>
                <a:cs typeface="Calibri"/>
              </a:rPr>
              <a:t>Indeed</a:t>
            </a:r>
            <a:r>
              <a:rPr lang="en-US" sz="4400" dirty="0">
                <a:latin typeface="Calibri"/>
                <a:cs typeface="Calibri"/>
              </a:rPr>
              <a:t>, we felt we had received the sentence of death. But this happened that we might not rely on ourselves </a:t>
            </a:r>
            <a:r>
              <a:rPr lang="en-US" sz="4400" dirty="0" smtClean="0">
                <a:latin typeface="Calibri"/>
                <a:cs typeface="Calibri"/>
              </a:rPr>
              <a:t> but </a:t>
            </a:r>
            <a:r>
              <a:rPr lang="en-US" sz="4400" dirty="0">
                <a:latin typeface="Calibri"/>
                <a:cs typeface="Calibri"/>
              </a:rPr>
              <a:t>on God, who raises the dead” </a:t>
            </a:r>
            <a:r>
              <a:rPr lang="en-US" sz="4400" dirty="0" smtClean="0">
                <a:latin typeface="Calibri"/>
                <a:cs typeface="Calibri"/>
              </a:rPr>
              <a:t>       </a:t>
            </a:r>
          </a:p>
          <a:p>
            <a:pPr algn="ctr" eaLnBrk="1" hangingPunct="1">
              <a:lnSpc>
                <a:spcPct val="90000"/>
              </a:lnSpc>
              <a:spcBef>
                <a:spcPts val="0"/>
              </a:spcBef>
            </a:pPr>
            <a:r>
              <a:rPr lang="en-US" sz="4400" dirty="0" smtClean="0">
                <a:latin typeface="Calibri"/>
                <a:cs typeface="Calibri"/>
              </a:rPr>
              <a:t>(</a:t>
            </a:r>
            <a:r>
              <a:rPr lang="en-US" sz="4400" i="1" dirty="0">
                <a:latin typeface="Calibri"/>
                <a:cs typeface="Calibri"/>
              </a:rPr>
              <a:t>2 Cor. 1:8, 9, NIV</a:t>
            </a:r>
            <a:r>
              <a:rPr lang="en-US" sz="4400" dirty="0" smtClean="0">
                <a:latin typeface="Calibri"/>
                <a:cs typeface="Calibri"/>
              </a:rPr>
              <a:t>)</a:t>
            </a:r>
            <a:r>
              <a:rPr lang="en-US" sz="4400" spc="-100" dirty="0" smtClean="0">
                <a:latin typeface="Calibri"/>
                <a:cs typeface="Calibri"/>
              </a:rPr>
              <a:t>. </a:t>
            </a:r>
            <a:endParaRPr lang="en-US" sz="4400" spc="-30" dirty="0" smtClean="0">
              <a:latin typeface="Calibri"/>
              <a:cs typeface="Calibri"/>
            </a:endParaRPr>
          </a:p>
        </p:txBody>
      </p:sp>
    </p:spTree>
    <p:extLst>
      <p:ext uri="{BB962C8B-B14F-4D97-AF65-F5344CB8AC3E}">
        <p14:creationId xmlns:p14="http://schemas.microsoft.com/office/powerpoint/2010/main" val="2579574842"/>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p:tgtEl>
                                          <p:spTgt spid="6">
                                            <p:txEl>
                                              <p:pRg st="0" end="0"/>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0" end="0"/>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Wednesday, July 27 </a:t>
            </a:r>
            <a:endParaRPr lang="en-US" sz="3200" i="1" dirty="0">
              <a:solidFill>
                <a:srgbClr val="FFFF00"/>
              </a:solidFill>
              <a:latin typeface="Cambria"/>
              <a:cs typeface="Cambria"/>
            </a:endParaRPr>
          </a:p>
          <a:p>
            <a:pPr marL="108000"/>
            <a:r>
              <a:rPr lang="en-US" sz="3200" b="1" cap="small" spc="50" dirty="0" smtClean="0">
                <a:latin typeface="Cambria"/>
                <a:cs typeface="Cambria"/>
              </a:rPr>
              <a:t>Surviving </a:t>
            </a:r>
            <a:r>
              <a:rPr lang="en-US" sz="3200" b="1" cap="small" spc="50" dirty="0">
                <a:latin typeface="Cambria"/>
                <a:cs typeface="Cambria"/>
              </a:rPr>
              <a:t>Through </a:t>
            </a:r>
            <a:r>
              <a:rPr lang="en-US" sz="3200" b="1" cap="small" spc="50" dirty="0" smtClean="0">
                <a:latin typeface="Cambria"/>
                <a:cs typeface="Cambria"/>
              </a:rPr>
              <a:t>Hope</a:t>
            </a:r>
            <a:endParaRPr lang="en-US" sz="3200" b="1" cap="small" spc="50" dirty="0">
              <a:latin typeface="Cambria"/>
              <a:cs typeface="Cambria"/>
            </a:endParaRPr>
          </a:p>
        </p:txBody>
      </p:sp>
      <p:sp>
        <p:nvSpPr>
          <p:cNvPr id="4" name="Text Box 3"/>
          <p:cNvSpPr txBox="1">
            <a:spLocks noChangeArrowheads="1"/>
          </p:cNvSpPr>
          <p:nvPr/>
        </p:nvSpPr>
        <p:spPr bwMode="auto">
          <a:xfrm>
            <a:off x="0" y="126876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God wants to minister through us to hurting people. This means that He may first allow us to experience the same sort of hurts. Then we’ll offer encouragement, not from theory but from our own experience of the compassion and comfort of </a:t>
            </a:r>
            <a:r>
              <a:rPr lang="en-US" sz="4400" dirty="0" smtClean="0">
                <a:latin typeface="Calibri"/>
                <a:cs typeface="Calibri"/>
              </a:rPr>
              <a:t>God.</a:t>
            </a:r>
          </a:p>
          <a:p>
            <a:pPr algn="ctr" eaLnBrk="1" hangingPunct="1">
              <a:lnSpc>
                <a:spcPct val="90000"/>
              </a:lnSpc>
              <a:spcBef>
                <a:spcPts val="0"/>
              </a:spcBef>
            </a:pPr>
            <a:r>
              <a:rPr lang="en-US" sz="4400" dirty="0" smtClean="0">
                <a:latin typeface="Calibri"/>
                <a:cs typeface="Calibri"/>
              </a:rPr>
              <a:t>This is </a:t>
            </a:r>
            <a:r>
              <a:rPr lang="en-US" sz="4400" dirty="0">
                <a:latin typeface="Calibri"/>
                <a:cs typeface="Calibri"/>
              </a:rPr>
              <a:t>a principle from Jesus’ life </a:t>
            </a:r>
            <a:r>
              <a:rPr lang="en-US" sz="4400" dirty="0" smtClean="0">
                <a:latin typeface="Calibri"/>
                <a:cs typeface="Calibri"/>
              </a:rPr>
              <a:t>        (</a:t>
            </a:r>
            <a:r>
              <a:rPr lang="en-US" sz="4400" i="1" dirty="0">
                <a:latin typeface="Calibri"/>
                <a:cs typeface="Calibri"/>
              </a:rPr>
              <a:t>see Heb. 4:15</a:t>
            </a:r>
            <a:r>
              <a:rPr lang="en-US" sz="4400" dirty="0">
                <a:latin typeface="Calibri"/>
                <a:cs typeface="Calibri"/>
              </a:rPr>
              <a:t>).</a:t>
            </a:r>
            <a:endParaRPr lang="en-US" sz="4400" spc="-30" dirty="0" smtClean="0">
              <a:latin typeface="Calibri"/>
              <a:cs typeface="Calibri"/>
            </a:endParaRPr>
          </a:p>
        </p:txBody>
      </p:sp>
    </p:spTree>
    <p:extLst>
      <p:ext uri="{BB962C8B-B14F-4D97-AF65-F5344CB8AC3E}">
        <p14:creationId xmlns:p14="http://schemas.microsoft.com/office/powerpoint/2010/main" val="30228199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Wednesday, July 27 </a:t>
            </a:r>
            <a:endParaRPr lang="en-US" sz="3200" i="1" dirty="0">
              <a:solidFill>
                <a:srgbClr val="FFFF00"/>
              </a:solidFill>
              <a:latin typeface="Cambria"/>
              <a:cs typeface="Cambria"/>
            </a:endParaRPr>
          </a:p>
          <a:p>
            <a:pPr marL="108000"/>
            <a:r>
              <a:rPr lang="en-US" sz="3200" b="1" cap="small" spc="50" dirty="0" smtClean="0">
                <a:latin typeface="Cambria"/>
                <a:cs typeface="Cambria"/>
              </a:rPr>
              <a:t>Surviving </a:t>
            </a:r>
            <a:r>
              <a:rPr lang="en-US" sz="3200" b="1" cap="small" spc="50" dirty="0">
                <a:latin typeface="Cambria"/>
                <a:cs typeface="Cambria"/>
              </a:rPr>
              <a:t>Through </a:t>
            </a:r>
            <a:r>
              <a:rPr lang="en-US" sz="3200" b="1" cap="small" spc="50" dirty="0" smtClean="0">
                <a:latin typeface="Cambria"/>
                <a:cs typeface="Cambria"/>
              </a:rPr>
              <a:t>Hope</a:t>
            </a:r>
            <a:endParaRPr lang="en-US" sz="3200" b="1" cap="small" spc="50" dirty="0">
              <a:latin typeface="Cambria"/>
              <a:cs typeface="Cambria"/>
            </a:endParaRPr>
          </a:p>
        </p:txBody>
      </p:sp>
      <p:sp>
        <p:nvSpPr>
          <p:cNvPr id="4" name="Text Box 3"/>
          <p:cNvSpPr txBox="1">
            <a:spLocks noChangeArrowheads="1"/>
          </p:cNvSpPr>
          <p:nvPr/>
        </p:nvSpPr>
        <p:spPr bwMode="auto">
          <a:xfrm>
            <a:off x="0" y="126876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Paul’s vivid descriptions of his </a:t>
            </a:r>
            <a:r>
              <a:rPr lang="en-US" sz="4400" dirty="0" smtClean="0">
                <a:latin typeface="Calibri"/>
                <a:cs typeface="Calibri"/>
              </a:rPr>
              <a:t>hard-ships are for </a:t>
            </a:r>
            <a:r>
              <a:rPr lang="en-US" sz="4400" dirty="0">
                <a:latin typeface="Calibri"/>
                <a:cs typeface="Calibri"/>
              </a:rPr>
              <a:t>us to know that even when we’re in the depths, the Father still can intervene to bring His </a:t>
            </a:r>
            <a:r>
              <a:rPr lang="en-US" sz="4400" dirty="0" err="1" smtClean="0">
                <a:latin typeface="Calibri"/>
                <a:cs typeface="Calibri"/>
              </a:rPr>
              <a:t>compas-sion</a:t>
            </a:r>
            <a:r>
              <a:rPr lang="en-US" sz="4400" dirty="0" smtClean="0">
                <a:latin typeface="Calibri"/>
                <a:cs typeface="Calibri"/>
              </a:rPr>
              <a:t> </a:t>
            </a:r>
            <a:r>
              <a:rPr lang="en-US" sz="4400" dirty="0">
                <a:latin typeface="Calibri"/>
                <a:cs typeface="Calibri"/>
              </a:rPr>
              <a:t>and </a:t>
            </a:r>
            <a:r>
              <a:rPr lang="en-US" sz="4400" dirty="0" smtClean="0">
                <a:latin typeface="Calibri"/>
                <a:cs typeface="Calibri"/>
              </a:rPr>
              <a:t>comfort. We </a:t>
            </a:r>
            <a:r>
              <a:rPr lang="en-US" sz="4400" dirty="0">
                <a:latin typeface="Calibri"/>
                <a:cs typeface="Calibri"/>
              </a:rPr>
              <a:t>may despair even of our own lives, and even be killed, but fear not, God is teaching us to rely on Him. We can trust Him, for our God “raises the dead” (</a:t>
            </a:r>
            <a:r>
              <a:rPr lang="en-US" sz="4400" i="1" dirty="0">
                <a:latin typeface="Calibri"/>
                <a:cs typeface="Calibri"/>
              </a:rPr>
              <a:t>2 Cor. 1:</a:t>
            </a:r>
            <a:r>
              <a:rPr lang="en-US" sz="4400" i="1" dirty="0" smtClean="0">
                <a:latin typeface="Calibri"/>
                <a:cs typeface="Calibri"/>
              </a:rPr>
              <a:t>9</a:t>
            </a:r>
            <a:r>
              <a:rPr lang="en-US" sz="4400" dirty="0" smtClean="0">
                <a:latin typeface="Calibri"/>
                <a:cs typeface="Calibri"/>
              </a:rPr>
              <a:t>).</a:t>
            </a:r>
            <a:endParaRPr lang="en-US" sz="4400" spc="-30" dirty="0" smtClean="0">
              <a:latin typeface="Calibri"/>
              <a:cs typeface="Calibri"/>
            </a:endParaRPr>
          </a:p>
        </p:txBody>
      </p:sp>
    </p:spTree>
    <p:extLst>
      <p:ext uri="{BB962C8B-B14F-4D97-AF65-F5344CB8AC3E}">
        <p14:creationId xmlns:p14="http://schemas.microsoft.com/office/powerpoint/2010/main" val="12352877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Surviving Through </a:t>
            </a:r>
            <a:r>
              <a:rPr lang="en-US" sz="3200" i="1" dirty="0" smtClean="0">
                <a:solidFill>
                  <a:srgbClr val="FFFF00"/>
                </a:solidFill>
                <a:latin typeface="Cambria"/>
                <a:cs typeface="Cambria"/>
              </a:rPr>
              <a:t>Hope </a:t>
            </a:r>
            <a:endParaRPr lang="en-US" sz="3200" i="1" dirty="0">
              <a:solidFill>
                <a:srgbClr val="FFFF00"/>
              </a:solidFill>
              <a:latin typeface="Cambria"/>
              <a:cs typeface="Cambria"/>
            </a:endParaRPr>
          </a:p>
          <a:p>
            <a:pPr marL="108000"/>
            <a:r>
              <a:rPr lang="en-US" sz="3200" b="1" cap="small" spc="50" dirty="0" smtClean="0">
                <a:latin typeface="Cambria"/>
                <a:cs typeface="Cambria"/>
              </a:rPr>
              <a:t>Ability </a:t>
            </a:r>
            <a:r>
              <a:rPr lang="en-US" sz="3200" b="1" cap="small" spc="50" dirty="0">
                <a:latin typeface="Cambria"/>
                <a:cs typeface="Cambria"/>
              </a:rPr>
              <a:t>to </a:t>
            </a:r>
            <a:r>
              <a:rPr lang="en-US" sz="3200" b="1" cap="small" spc="50" dirty="0" smtClean="0">
                <a:latin typeface="Cambria"/>
                <a:cs typeface="Cambria"/>
              </a:rPr>
              <a:t>Remain Firm </a:t>
            </a:r>
            <a:endParaRPr lang="en-US" sz="3200" b="1" cap="small" spc="50" dirty="0">
              <a:latin typeface="Cambria"/>
              <a:cs typeface="Cambria"/>
            </a:endParaRPr>
          </a:p>
        </p:txBody>
      </p:sp>
      <p:sp>
        <p:nvSpPr>
          <p:cNvPr id="4" name="Text Box 3"/>
          <p:cNvSpPr txBox="1">
            <a:spLocks noChangeArrowheads="1"/>
          </p:cNvSpPr>
          <p:nvPr/>
        </p:nvSpPr>
        <p:spPr bwMode="auto">
          <a:xfrm>
            <a:off x="0" y="126876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a:t>
            </a:r>
            <a:r>
              <a:rPr lang="en-US" sz="4400" b="1" u="sng" dirty="0">
                <a:latin typeface="Calibri"/>
                <a:cs typeface="Calibri"/>
              </a:rPr>
              <a:t>1</a:t>
            </a:r>
            <a:r>
              <a:rPr lang="en-US" sz="4400" dirty="0">
                <a:latin typeface="Calibri"/>
                <a:cs typeface="Calibri"/>
              </a:rPr>
              <a:t>) </a:t>
            </a:r>
            <a:r>
              <a:rPr lang="en-US" sz="4400" dirty="0" smtClean="0">
                <a:solidFill>
                  <a:srgbClr val="FFFF00"/>
                </a:solidFill>
                <a:latin typeface="Calibri"/>
                <a:cs typeface="Calibri"/>
              </a:rPr>
              <a:t>God’s</a:t>
            </a:r>
            <a:r>
              <a:rPr lang="en-US" sz="4400" dirty="0" smtClean="0">
                <a:latin typeface="Calibri"/>
                <a:cs typeface="Calibri"/>
              </a:rPr>
              <a:t> </a:t>
            </a:r>
            <a:r>
              <a:rPr lang="en-US" sz="4400" dirty="0">
                <a:latin typeface="Calibri"/>
                <a:cs typeface="Calibri"/>
              </a:rPr>
              <a:t>proven track record:</a:t>
            </a:r>
            <a:r>
              <a:rPr lang="en-US" sz="4400" spc="-300" dirty="0">
                <a:latin typeface="Calibri"/>
                <a:cs typeface="Calibri"/>
              </a:rPr>
              <a:t> </a:t>
            </a:r>
            <a:r>
              <a:rPr lang="en-US" sz="4400" dirty="0">
                <a:latin typeface="Calibri"/>
                <a:cs typeface="Calibri"/>
              </a:rPr>
              <a:t>“He has delivered us from such a deadly peril, and he will deliver us” (</a:t>
            </a:r>
            <a:r>
              <a:rPr lang="en-US" sz="4400" i="1" dirty="0">
                <a:latin typeface="Calibri"/>
                <a:cs typeface="Calibri"/>
              </a:rPr>
              <a:t>2 Cor. 1:</a:t>
            </a:r>
            <a:r>
              <a:rPr lang="en-US" sz="4400" i="1" dirty="0" smtClean="0">
                <a:latin typeface="Calibri"/>
                <a:cs typeface="Calibri"/>
              </a:rPr>
              <a:t>10</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a:t>
            </a:r>
            <a:r>
              <a:rPr lang="en-US" sz="4400" b="1" u="sng" dirty="0" smtClean="0">
                <a:latin typeface="Calibri"/>
                <a:cs typeface="Calibri"/>
              </a:rPr>
              <a:t>2</a:t>
            </a:r>
            <a:r>
              <a:rPr lang="en-US" sz="4400" dirty="0" smtClean="0">
                <a:latin typeface="Calibri"/>
                <a:cs typeface="Calibri"/>
              </a:rPr>
              <a:t>) </a:t>
            </a:r>
            <a:r>
              <a:rPr lang="en-US" sz="4400" dirty="0" smtClean="0">
                <a:solidFill>
                  <a:srgbClr val="FFFF00"/>
                </a:solidFill>
                <a:latin typeface="Calibri"/>
                <a:cs typeface="Calibri"/>
              </a:rPr>
              <a:t>Paul’s</a:t>
            </a:r>
            <a:r>
              <a:rPr lang="en-US" sz="4400" dirty="0" smtClean="0">
                <a:latin typeface="Calibri"/>
                <a:cs typeface="Calibri"/>
              </a:rPr>
              <a:t> </a:t>
            </a:r>
            <a:r>
              <a:rPr lang="en-US" sz="4400" dirty="0">
                <a:latin typeface="Calibri"/>
                <a:cs typeface="Calibri"/>
              </a:rPr>
              <a:t>determination to fix his concentration on God Himself: </a:t>
            </a:r>
            <a:r>
              <a:rPr lang="en-US" sz="4400" dirty="0" smtClean="0">
                <a:latin typeface="Calibri"/>
                <a:cs typeface="Calibri"/>
              </a:rPr>
              <a:t>        “</a:t>
            </a:r>
            <a:r>
              <a:rPr lang="en-US" sz="4400" dirty="0">
                <a:latin typeface="Calibri"/>
                <a:cs typeface="Calibri"/>
              </a:rPr>
              <a:t>On him we have set our hope that </a:t>
            </a:r>
            <a:r>
              <a:rPr lang="en-US" sz="4400" dirty="0" smtClean="0">
                <a:latin typeface="Calibri"/>
                <a:cs typeface="Calibri"/>
              </a:rPr>
              <a:t>   he </a:t>
            </a:r>
            <a:r>
              <a:rPr lang="en-US" sz="4400" dirty="0">
                <a:latin typeface="Calibri"/>
                <a:cs typeface="Calibri"/>
              </a:rPr>
              <a:t>will continue to deliver us” </a:t>
            </a:r>
            <a:r>
              <a:rPr lang="en-US" sz="4400" dirty="0" smtClean="0">
                <a:latin typeface="Calibri"/>
                <a:cs typeface="Calibri"/>
              </a:rPr>
              <a:t>(</a:t>
            </a:r>
            <a:r>
              <a:rPr lang="en-US" sz="4400" i="1" dirty="0" smtClean="0">
                <a:latin typeface="Calibri"/>
                <a:cs typeface="Calibri"/>
              </a:rPr>
              <a:t>Ibid</a:t>
            </a:r>
            <a:r>
              <a:rPr lang="en-US" sz="4400" dirty="0">
                <a:latin typeface="Calibri"/>
                <a:cs typeface="Calibri"/>
              </a:rPr>
              <a:t>.</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a:t>
            </a:r>
            <a:r>
              <a:rPr lang="en-US" sz="4400" b="1" u="sng" dirty="0">
                <a:latin typeface="Calibri"/>
                <a:cs typeface="Calibri"/>
              </a:rPr>
              <a:t>3</a:t>
            </a:r>
            <a:r>
              <a:rPr lang="en-US" sz="4400" dirty="0" smtClean="0">
                <a:latin typeface="Calibri"/>
                <a:cs typeface="Calibri"/>
              </a:rPr>
              <a:t>) </a:t>
            </a:r>
            <a:r>
              <a:rPr lang="en-US" sz="4400" dirty="0" smtClean="0">
                <a:solidFill>
                  <a:srgbClr val="FFFF00"/>
                </a:solidFill>
                <a:latin typeface="Calibri"/>
                <a:cs typeface="Calibri"/>
              </a:rPr>
              <a:t>The saints’ </a:t>
            </a:r>
            <a:r>
              <a:rPr lang="en-US" sz="4400" dirty="0" smtClean="0">
                <a:latin typeface="Calibri"/>
                <a:cs typeface="Calibri"/>
              </a:rPr>
              <a:t>continual </a:t>
            </a:r>
            <a:r>
              <a:rPr lang="en-US" sz="4400" dirty="0">
                <a:latin typeface="Calibri"/>
                <a:cs typeface="Calibri"/>
              </a:rPr>
              <a:t>intercession: </a:t>
            </a:r>
            <a:r>
              <a:rPr lang="en-US" sz="4400" spc="-50" dirty="0">
                <a:latin typeface="Calibri"/>
                <a:cs typeface="Calibri"/>
              </a:rPr>
              <a:t>“as you help us by your prayers” </a:t>
            </a:r>
            <a:r>
              <a:rPr lang="en-US" sz="4400" spc="-50" dirty="0" smtClean="0">
                <a:latin typeface="Calibri"/>
                <a:cs typeface="Calibri"/>
              </a:rPr>
              <a:t>(v. 11)</a:t>
            </a:r>
            <a:r>
              <a:rPr lang="en-US" sz="4400" spc="-50" dirty="0">
                <a:latin typeface="Calibri"/>
                <a:cs typeface="Calibri"/>
              </a:rPr>
              <a:t>.</a:t>
            </a:r>
            <a:endParaRPr lang="en-US" sz="4400" spc="-50" dirty="0" smtClean="0">
              <a:latin typeface="Calibri"/>
              <a:cs typeface="Calibri"/>
            </a:endParaRPr>
          </a:p>
        </p:txBody>
      </p:sp>
    </p:spTree>
    <p:extLst>
      <p:ext uri="{BB962C8B-B14F-4D97-AF65-F5344CB8AC3E}">
        <p14:creationId xmlns:p14="http://schemas.microsoft.com/office/powerpoint/2010/main" val="13378290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Surviving Through </a:t>
            </a:r>
            <a:r>
              <a:rPr lang="en-US" sz="3200" i="1" dirty="0" smtClean="0">
                <a:solidFill>
                  <a:srgbClr val="FFFF00"/>
                </a:solidFill>
                <a:latin typeface="Cambria"/>
                <a:cs typeface="Cambria"/>
              </a:rPr>
              <a:t>Hope </a:t>
            </a:r>
            <a:endParaRPr lang="en-US" sz="3200" i="1" dirty="0">
              <a:solidFill>
                <a:srgbClr val="FFFF00"/>
              </a:solidFill>
              <a:latin typeface="Cambria"/>
              <a:cs typeface="Cambria"/>
            </a:endParaRPr>
          </a:p>
          <a:p>
            <a:pPr marL="108000"/>
            <a:r>
              <a:rPr lang="en-US" sz="3200" b="1" cap="small" spc="50" dirty="0" smtClean="0">
                <a:latin typeface="Cambria"/>
                <a:cs typeface="Cambria"/>
              </a:rPr>
              <a:t>Key Points</a:t>
            </a:r>
            <a:endParaRPr lang="en-US" sz="3200" b="1" cap="small" spc="50" dirty="0">
              <a:latin typeface="Cambria"/>
              <a:cs typeface="Cambria"/>
            </a:endParaRPr>
          </a:p>
        </p:txBody>
      </p:sp>
      <p:sp>
        <p:nvSpPr>
          <p:cNvPr id="4" name="Text Box 3"/>
          <p:cNvSpPr txBox="1">
            <a:spLocks noChangeArrowheads="1"/>
          </p:cNvSpPr>
          <p:nvPr/>
        </p:nvSpPr>
        <p:spPr bwMode="auto">
          <a:xfrm>
            <a:off x="0" y="126876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tabLst>
                <a:tab pos="900113" algn="l"/>
                <a:tab pos="1431925" algn="l"/>
              </a:tabLst>
            </a:pPr>
            <a:r>
              <a:rPr lang="en-US" sz="4400" dirty="0">
                <a:latin typeface="Calibri"/>
                <a:cs typeface="Calibri"/>
              </a:rPr>
              <a:t>(1) “We were under great pressure,         </a:t>
            </a:r>
            <a:r>
              <a:rPr lang="en-US" sz="4400" dirty="0" smtClean="0">
                <a:latin typeface="Calibri"/>
                <a:cs typeface="Calibri"/>
              </a:rPr>
              <a:t>	far </a:t>
            </a:r>
            <a:r>
              <a:rPr lang="en-US" sz="4400" dirty="0">
                <a:latin typeface="Calibri"/>
                <a:cs typeface="Calibri"/>
              </a:rPr>
              <a:t>beyond our ability to </a:t>
            </a:r>
            <a:r>
              <a:rPr lang="en-US" sz="4400" dirty="0" smtClean="0">
                <a:latin typeface="Calibri"/>
                <a:cs typeface="Calibri"/>
              </a:rPr>
              <a:t>endure.”</a:t>
            </a:r>
          </a:p>
          <a:p>
            <a:pPr marL="108000" eaLnBrk="1" hangingPunct="1">
              <a:lnSpc>
                <a:spcPct val="90000"/>
              </a:lnSpc>
              <a:spcBef>
                <a:spcPts val="0"/>
              </a:spcBef>
              <a:tabLst>
                <a:tab pos="900113" algn="l"/>
                <a:tab pos="1431925" algn="l"/>
              </a:tabLst>
            </a:pPr>
            <a:r>
              <a:rPr lang="en-US" sz="4400" dirty="0" smtClean="0">
                <a:latin typeface="Calibri"/>
                <a:cs typeface="Calibri"/>
              </a:rPr>
              <a:t>(2) </a:t>
            </a:r>
            <a:r>
              <a:rPr lang="en-US" sz="4400" dirty="0">
                <a:latin typeface="Calibri"/>
                <a:cs typeface="Calibri"/>
              </a:rPr>
              <a:t>God wants to minister through us </a:t>
            </a:r>
            <a:r>
              <a:rPr lang="en-US" sz="4400" dirty="0" smtClean="0">
                <a:latin typeface="Calibri"/>
                <a:cs typeface="Calibri"/>
              </a:rPr>
              <a:t>		to </a:t>
            </a:r>
            <a:r>
              <a:rPr lang="en-US" sz="4400" dirty="0">
                <a:latin typeface="Calibri"/>
                <a:cs typeface="Calibri"/>
              </a:rPr>
              <a:t>hurting people</a:t>
            </a:r>
            <a:r>
              <a:rPr lang="en-US" sz="4400" dirty="0" smtClean="0">
                <a:latin typeface="Calibri"/>
                <a:cs typeface="Calibri"/>
              </a:rPr>
              <a:t>.</a:t>
            </a:r>
          </a:p>
          <a:p>
            <a:pPr marL="108000" eaLnBrk="1" hangingPunct="1">
              <a:lnSpc>
                <a:spcPct val="90000"/>
              </a:lnSpc>
              <a:spcBef>
                <a:spcPts val="0"/>
              </a:spcBef>
              <a:tabLst>
                <a:tab pos="900113" algn="l"/>
                <a:tab pos="1431925" algn="l"/>
              </a:tabLst>
            </a:pPr>
            <a:r>
              <a:rPr lang="en-US" sz="4400" dirty="0" smtClean="0">
                <a:latin typeface="Calibri"/>
                <a:cs typeface="Calibri"/>
              </a:rPr>
              <a:t>(3) God </a:t>
            </a:r>
            <a:r>
              <a:rPr lang="en-US" sz="4400" dirty="0">
                <a:latin typeface="Calibri"/>
                <a:cs typeface="Calibri"/>
              </a:rPr>
              <a:t>is teaching us to rely on </a:t>
            </a:r>
            <a:r>
              <a:rPr lang="en-US" sz="4400" dirty="0" smtClean="0">
                <a:latin typeface="Calibri"/>
                <a:cs typeface="Calibri"/>
              </a:rPr>
              <a:t>Him.</a:t>
            </a:r>
            <a:endParaRPr lang="en-US" sz="4400" dirty="0">
              <a:latin typeface="Calibri"/>
              <a:cs typeface="Calibri"/>
            </a:endParaRPr>
          </a:p>
          <a:p>
            <a:pPr marL="108000" eaLnBrk="1" hangingPunct="1">
              <a:lnSpc>
                <a:spcPct val="90000"/>
              </a:lnSpc>
              <a:spcBef>
                <a:spcPts val="0"/>
              </a:spcBef>
              <a:tabLst>
                <a:tab pos="900113" algn="l"/>
                <a:tab pos="1431925" algn="l"/>
              </a:tabLst>
            </a:pPr>
            <a:r>
              <a:rPr lang="en-US" sz="4400" spc="-50" dirty="0" smtClean="0">
                <a:latin typeface="Calibri"/>
                <a:cs typeface="Calibri"/>
              </a:rPr>
              <a:t>(4</a:t>
            </a:r>
            <a:r>
              <a:rPr lang="en-US" sz="4400" spc="-50" dirty="0">
                <a:latin typeface="Calibri"/>
                <a:cs typeface="Calibri"/>
              </a:rPr>
              <a:t>) Ability to </a:t>
            </a:r>
            <a:r>
              <a:rPr lang="en-US" sz="4400" spc="-50" dirty="0" smtClean="0">
                <a:latin typeface="Calibri"/>
                <a:cs typeface="Calibri"/>
              </a:rPr>
              <a:t>remain </a:t>
            </a:r>
            <a:r>
              <a:rPr lang="en-US" sz="4400" spc="-50" dirty="0">
                <a:latin typeface="Calibri"/>
                <a:cs typeface="Calibri"/>
              </a:rPr>
              <a:t>f</a:t>
            </a:r>
            <a:r>
              <a:rPr lang="en-US" sz="4400" spc="-50" dirty="0" smtClean="0">
                <a:latin typeface="Calibri"/>
                <a:cs typeface="Calibri"/>
              </a:rPr>
              <a:t>irm</a:t>
            </a:r>
            <a:r>
              <a:rPr lang="en-US" sz="4400" spc="-50" dirty="0" smtClean="0">
                <a:latin typeface="Calibri"/>
                <a:cs typeface="Calibri"/>
              </a:rPr>
              <a:t>:</a:t>
            </a:r>
          </a:p>
          <a:p>
            <a:pPr marL="108000" eaLnBrk="1" hangingPunct="1">
              <a:lnSpc>
                <a:spcPct val="90000"/>
              </a:lnSpc>
              <a:spcBef>
                <a:spcPts val="0"/>
              </a:spcBef>
              <a:tabLst>
                <a:tab pos="900113" algn="l"/>
                <a:tab pos="1431925" algn="l"/>
              </a:tabLst>
            </a:pPr>
            <a:r>
              <a:rPr lang="en-US" sz="4400" spc="-50" dirty="0">
                <a:latin typeface="Calibri"/>
                <a:cs typeface="Calibri"/>
              </a:rPr>
              <a:t>	</a:t>
            </a:r>
            <a:r>
              <a:rPr lang="en-US" sz="4400" spc="-50" dirty="0" smtClean="0">
                <a:latin typeface="Calibri"/>
                <a:cs typeface="Calibri"/>
              </a:rPr>
              <a:t>a. </a:t>
            </a:r>
            <a:r>
              <a:rPr lang="en-US" sz="4400" dirty="0">
                <a:solidFill>
                  <a:srgbClr val="FFFFFF"/>
                </a:solidFill>
                <a:latin typeface="Calibri"/>
                <a:cs typeface="Calibri"/>
              </a:rPr>
              <a:t>God’</a:t>
            </a:r>
            <a:r>
              <a:rPr lang="en-US" sz="4400" dirty="0">
                <a:solidFill>
                  <a:srgbClr val="FFFF00"/>
                </a:solidFill>
                <a:latin typeface="Calibri"/>
                <a:cs typeface="Calibri"/>
              </a:rPr>
              <a:t>s</a:t>
            </a:r>
            <a:r>
              <a:rPr lang="en-US" sz="4400" dirty="0">
                <a:latin typeface="Calibri"/>
                <a:cs typeface="Calibri"/>
              </a:rPr>
              <a:t> proven track </a:t>
            </a:r>
            <a:r>
              <a:rPr lang="en-US" sz="4400" dirty="0" smtClean="0">
                <a:latin typeface="Calibri"/>
                <a:cs typeface="Calibri"/>
              </a:rPr>
              <a:t>record.</a:t>
            </a:r>
          </a:p>
          <a:p>
            <a:pPr marL="108000" eaLnBrk="1" hangingPunct="1">
              <a:lnSpc>
                <a:spcPct val="90000"/>
              </a:lnSpc>
              <a:spcBef>
                <a:spcPts val="0"/>
              </a:spcBef>
              <a:tabLst>
                <a:tab pos="900113" algn="l"/>
                <a:tab pos="1431925" algn="l"/>
              </a:tabLst>
            </a:pPr>
            <a:r>
              <a:rPr lang="en-US" sz="4400" spc="-50" dirty="0">
                <a:latin typeface="Calibri"/>
                <a:cs typeface="Calibri"/>
              </a:rPr>
              <a:t>	</a:t>
            </a:r>
            <a:r>
              <a:rPr lang="en-US" sz="4400" spc="-50" dirty="0" smtClean="0">
                <a:latin typeface="Calibri"/>
                <a:cs typeface="Calibri"/>
              </a:rPr>
              <a:t>b. </a:t>
            </a:r>
            <a:r>
              <a:rPr lang="en-US" sz="4400" dirty="0">
                <a:solidFill>
                  <a:srgbClr val="FFFFFF"/>
                </a:solidFill>
                <a:latin typeface="Calibri"/>
                <a:cs typeface="Calibri"/>
              </a:rPr>
              <a:t>Paul’s</a:t>
            </a:r>
            <a:r>
              <a:rPr lang="en-US" sz="4400" dirty="0">
                <a:latin typeface="Calibri"/>
                <a:cs typeface="Calibri"/>
              </a:rPr>
              <a:t> </a:t>
            </a:r>
            <a:r>
              <a:rPr lang="en-US" sz="4400" dirty="0" smtClean="0">
                <a:latin typeface="Calibri"/>
                <a:cs typeface="Calibri"/>
              </a:rPr>
              <a:t>determination.</a:t>
            </a:r>
          </a:p>
          <a:p>
            <a:pPr marL="108000" eaLnBrk="1" hangingPunct="1">
              <a:lnSpc>
                <a:spcPct val="90000"/>
              </a:lnSpc>
              <a:spcBef>
                <a:spcPts val="0"/>
              </a:spcBef>
              <a:tabLst>
                <a:tab pos="900113" algn="l"/>
                <a:tab pos="1431925" algn="l"/>
              </a:tabLst>
            </a:pPr>
            <a:r>
              <a:rPr lang="en-US" sz="4400" spc="-50" dirty="0">
                <a:latin typeface="Calibri"/>
                <a:cs typeface="Calibri"/>
              </a:rPr>
              <a:t>	</a:t>
            </a:r>
            <a:r>
              <a:rPr lang="en-US" sz="4400" spc="-50" dirty="0" smtClean="0">
                <a:latin typeface="Calibri"/>
                <a:cs typeface="Calibri"/>
              </a:rPr>
              <a:t>c. </a:t>
            </a:r>
            <a:r>
              <a:rPr lang="en-US" sz="4400" dirty="0">
                <a:solidFill>
                  <a:srgbClr val="FFFFFF"/>
                </a:solidFill>
                <a:latin typeface="Calibri"/>
                <a:cs typeface="Calibri"/>
              </a:rPr>
              <a:t>The saints</a:t>
            </a:r>
            <a:r>
              <a:rPr lang="en-US" sz="4400" dirty="0" smtClean="0">
                <a:solidFill>
                  <a:srgbClr val="FFFFFF"/>
                </a:solidFill>
                <a:latin typeface="Calibri"/>
                <a:cs typeface="Calibri"/>
              </a:rPr>
              <a:t>’ </a:t>
            </a:r>
            <a:r>
              <a:rPr lang="en-US" sz="4400" dirty="0" smtClean="0">
                <a:latin typeface="Calibri"/>
                <a:cs typeface="Calibri"/>
              </a:rPr>
              <a:t>intercession. </a:t>
            </a:r>
            <a:endParaRPr lang="en-US" sz="4400" spc="-50" dirty="0">
              <a:latin typeface="Calibri"/>
              <a:cs typeface="Calibri"/>
            </a:endParaRPr>
          </a:p>
        </p:txBody>
      </p:sp>
    </p:spTree>
    <p:extLst>
      <p:ext uri="{BB962C8B-B14F-4D97-AF65-F5344CB8AC3E}">
        <p14:creationId xmlns:p14="http://schemas.microsoft.com/office/powerpoint/2010/main" val="16930678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par>
                          <p:cTn id="28" fill="hold">
                            <p:stCondLst>
                              <p:cond delay="1000"/>
                            </p:stCondLst>
                            <p:childTnLst>
                              <p:par>
                                <p:cTn id="29" presetID="10" presetClass="entr" presetSubtype="0" fill="hold" grpId="0" nodeType="afterEffect">
                                  <p:stCondLst>
                                    <p:cond delay="100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childTnLst>
                                </p:cTn>
                              </p:par>
                            </p:childTnLst>
                          </p:cTn>
                        </p:par>
                        <p:par>
                          <p:cTn id="32" fill="hold">
                            <p:stCondLst>
                              <p:cond delay="3000"/>
                            </p:stCondLst>
                            <p:childTnLst>
                              <p:par>
                                <p:cTn id="33" presetID="10" presetClass="entr" presetSubtype="0" fill="hold" grpId="0" nodeType="afterEffect">
                                  <p:stCondLst>
                                    <p:cond delay="100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childTnLst>
                                </p:cTn>
                              </p:par>
                            </p:childTnLst>
                          </p:cTn>
                        </p:par>
                        <p:par>
                          <p:cTn id="36" fill="hold">
                            <p:stCondLst>
                              <p:cond delay="5000"/>
                            </p:stCondLst>
                            <p:childTnLst>
                              <p:par>
                                <p:cTn id="37" presetID="10" presetClass="entr" presetSubtype="0" fill="hold" grpId="0" nodeType="afterEffect">
                                  <p:stCondLst>
                                    <p:cond delay="100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Thursday, July 28 </a:t>
            </a:r>
            <a:endParaRPr lang="en-US" sz="3200" i="1" dirty="0">
              <a:solidFill>
                <a:srgbClr val="FFFF00"/>
              </a:solidFill>
              <a:latin typeface="Cambria"/>
              <a:cs typeface="Cambria"/>
            </a:endParaRPr>
          </a:p>
          <a:p>
            <a:pPr marL="108000"/>
            <a:r>
              <a:rPr lang="en-US" sz="3200" b="1" cap="small" spc="50" dirty="0" smtClean="0">
                <a:latin typeface="Cambria"/>
                <a:cs typeface="Cambria"/>
              </a:rPr>
              <a:t>Extreme </a:t>
            </a:r>
            <a:r>
              <a:rPr lang="en-US" sz="3200" b="1" cap="small" spc="50" dirty="0">
                <a:latin typeface="Cambria"/>
                <a:cs typeface="Cambria"/>
              </a:rPr>
              <a:t>Heat</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It’s true that while living on this sin</a:t>
            </a:r>
            <a:r>
              <a:rPr lang="en-US" sz="4400" dirty="0" smtClean="0">
                <a:latin typeface="Calibri"/>
                <a:cs typeface="Calibri"/>
              </a:rPr>
              <a:t>-   filled </a:t>
            </a:r>
            <a:r>
              <a:rPr lang="en-US" sz="4400" dirty="0">
                <a:latin typeface="Calibri"/>
                <a:cs typeface="Calibri"/>
              </a:rPr>
              <a:t>earth, we will understand only a little of why things happen. In heaven we’ll </a:t>
            </a:r>
            <a:r>
              <a:rPr lang="en-US" sz="4400" spc="-100" dirty="0">
                <a:latin typeface="Calibri"/>
                <a:cs typeface="Calibri"/>
              </a:rPr>
              <a:t>understand so much more (</a:t>
            </a:r>
            <a:r>
              <a:rPr lang="en-US" sz="4400" i="1" spc="-100" dirty="0">
                <a:latin typeface="Calibri"/>
                <a:cs typeface="Calibri"/>
              </a:rPr>
              <a:t>1 Cor. 4:</a:t>
            </a:r>
            <a:r>
              <a:rPr lang="en-US" sz="4400" i="1" spc="-100" dirty="0" smtClean="0">
                <a:latin typeface="Calibri"/>
                <a:cs typeface="Calibri"/>
              </a:rPr>
              <a:t>5; 13</a:t>
            </a:r>
            <a:r>
              <a:rPr lang="en-US" sz="4400" i="1" spc="-100" dirty="0">
                <a:latin typeface="Calibri"/>
                <a:cs typeface="Calibri"/>
              </a:rPr>
              <a:t>:12</a:t>
            </a:r>
            <a:r>
              <a:rPr lang="en-US" sz="4400" spc="-100" dirty="0">
                <a:latin typeface="Calibri"/>
                <a:cs typeface="Calibri"/>
              </a:rPr>
              <a:t>), but for now, we will have to </a:t>
            </a:r>
            <a:r>
              <a:rPr lang="en-US" sz="4400" dirty="0">
                <a:latin typeface="Calibri"/>
                <a:cs typeface="Calibri"/>
              </a:rPr>
              <a:t>live with the tension of believing that God is present and cares for us, even </a:t>
            </a:r>
            <a:r>
              <a:rPr lang="en-US" sz="4400" spc="-100" dirty="0">
                <a:latin typeface="Calibri"/>
                <a:cs typeface="Calibri"/>
              </a:rPr>
              <a:t>though things don’t always feel too </a:t>
            </a:r>
            <a:r>
              <a:rPr lang="en-US" sz="4400" spc="-100" dirty="0" smtClean="0">
                <a:latin typeface="Calibri"/>
                <a:cs typeface="Calibri"/>
              </a:rPr>
              <a:t>good.</a:t>
            </a:r>
          </a:p>
          <a:p>
            <a:pPr algn="ctr" eaLnBrk="1" hangingPunct="1">
              <a:lnSpc>
                <a:spcPct val="90000"/>
              </a:lnSpc>
              <a:spcBef>
                <a:spcPts val="0"/>
              </a:spcBef>
            </a:pPr>
            <a:r>
              <a:rPr lang="en-US" sz="4400" spc="-30" dirty="0" smtClean="0">
                <a:latin typeface="Calibri"/>
                <a:cs typeface="Calibri"/>
              </a:rPr>
              <a:t>Isaiah </a:t>
            </a:r>
            <a:r>
              <a:rPr lang="en-US" sz="4400" spc="-30" dirty="0">
                <a:latin typeface="Calibri"/>
                <a:cs typeface="Calibri"/>
              </a:rPr>
              <a:t>describes this tension very well.</a:t>
            </a:r>
            <a:endParaRPr lang="en-US" sz="4400" spc="-30" dirty="0" smtClean="0">
              <a:latin typeface="Calibri"/>
              <a:cs typeface="Calibri"/>
            </a:endParaRPr>
          </a:p>
        </p:txBody>
      </p:sp>
    </p:spTree>
    <p:extLst>
      <p:ext uri="{BB962C8B-B14F-4D97-AF65-F5344CB8AC3E}">
        <p14:creationId xmlns:p14="http://schemas.microsoft.com/office/powerpoint/2010/main" val="204980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p:tgtEl>
                                          <p:spTgt spid="6">
                                            <p:txEl>
                                              <p:pRg st="0" end="0"/>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0" end="0"/>
                                            </p:txEl>
                                          </p:spTgt>
                                        </p:tgtEl>
                                      </p:cBhvr>
                                    </p:animEffect>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par>
                          <p:cTn id="13" fill="hold">
                            <p:stCondLst>
                              <p:cond delay="2000"/>
                            </p:stCondLst>
                            <p:childTnLst>
                              <p:par>
                                <p:cTn id="14" presetID="10" presetClass="entr" presetSubtype="0"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Thursday, July 28 </a:t>
            </a:r>
            <a:endParaRPr lang="en-US" sz="3200" i="1" dirty="0">
              <a:solidFill>
                <a:srgbClr val="FFFF00"/>
              </a:solidFill>
              <a:latin typeface="Cambria"/>
              <a:cs typeface="Cambria"/>
            </a:endParaRPr>
          </a:p>
          <a:p>
            <a:pPr marL="108000"/>
            <a:r>
              <a:rPr lang="en-US" sz="3200" b="1" cap="small" spc="50" dirty="0" smtClean="0">
                <a:latin typeface="Cambria"/>
                <a:cs typeface="Cambria"/>
              </a:rPr>
              <a:t>Extreme </a:t>
            </a:r>
            <a:r>
              <a:rPr lang="en-US" sz="3200" b="1" cap="small" spc="50" dirty="0">
                <a:latin typeface="Cambria"/>
                <a:cs typeface="Cambria"/>
              </a:rPr>
              <a:t>Heat</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smtClean="0">
                <a:latin typeface="Calibri"/>
                <a:cs typeface="Calibri"/>
              </a:rPr>
              <a:t>In </a:t>
            </a:r>
            <a:r>
              <a:rPr lang="en-US" sz="4400" dirty="0">
                <a:latin typeface="Calibri"/>
                <a:cs typeface="Calibri"/>
              </a:rPr>
              <a:t>Isaiah </a:t>
            </a:r>
            <a:r>
              <a:rPr lang="en-US" sz="4400" dirty="0" smtClean="0">
                <a:latin typeface="Calibri"/>
                <a:cs typeface="Calibri"/>
              </a:rPr>
              <a:t>43:2</a:t>
            </a:r>
            <a:r>
              <a:rPr lang="en-US" sz="4400" dirty="0">
                <a:latin typeface="Calibri"/>
                <a:cs typeface="Calibri"/>
              </a:rPr>
              <a:t>, God says that His </a:t>
            </a:r>
            <a:r>
              <a:rPr lang="en-US" sz="4400" dirty="0" smtClean="0">
                <a:latin typeface="Calibri"/>
                <a:cs typeface="Calibri"/>
              </a:rPr>
              <a:t> people </a:t>
            </a:r>
            <a:r>
              <a:rPr lang="en-US" sz="4400" dirty="0">
                <a:latin typeface="Calibri"/>
                <a:cs typeface="Calibri"/>
              </a:rPr>
              <a:t>will pass through waters and through fire. These are figurative of extreme dangers, </a:t>
            </a:r>
            <a:r>
              <a:rPr lang="en-US" sz="4400" dirty="0" smtClean="0">
                <a:latin typeface="Calibri"/>
                <a:cs typeface="Calibri"/>
              </a:rPr>
              <a:t>but </a:t>
            </a:r>
            <a:r>
              <a:rPr lang="en-US" sz="4400" dirty="0">
                <a:latin typeface="Calibri"/>
                <a:cs typeface="Calibri"/>
              </a:rPr>
              <a:t>times that </a:t>
            </a:r>
            <a:r>
              <a:rPr lang="en-US" sz="4400" dirty="0" smtClean="0">
                <a:latin typeface="Calibri"/>
                <a:cs typeface="Calibri"/>
              </a:rPr>
              <a:t>  paved </a:t>
            </a:r>
            <a:r>
              <a:rPr lang="en-US" sz="4400" dirty="0">
                <a:latin typeface="Calibri"/>
                <a:cs typeface="Calibri"/>
              </a:rPr>
              <a:t>the way </a:t>
            </a:r>
            <a:r>
              <a:rPr lang="en-US" sz="4400" dirty="0" smtClean="0">
                <a:latin typeface="Calibri"/>
                <a:cs typeface="Calibri"/>
              </a:rPr>
              <a:t>to </a:t>
            </a:r>
            <a:r>
              <a:rPr lang="en-US" sz="4400" dirty="0">
                <a:latin typeface="Calibri"/>
                <a:cs typeface="Calibri"/>
              </a:rPr>
              <a:t>a new </a:t>
            </a:r>
            <a:r>
              <a:rPr lang="en-US" sz="4400" dirty="0" smtClean="0">
                <a:latin typeface="Calibri"/>
                <a:cs typeface="Calibri"/>
              </a:rPr>
              <a:t>life.</a:t>
            </a:r>
          </a:p>
          <a:p>
            <a:pPr algn="ctr" eaLnBrk="1" hangingPunct="1">
              <a:lnSpc>
                <a:spcPct val="90000"/>
              </a:lnSpc>
              <a:spcBef>
                <a:spcPts val="0"/>
              </a:spcBef>
            </a:pPr>
            <a:r>
              <a:rPr lang="en-US" sz="4400" dirty="0" smtClean="0">
                <a:latin typeface="Calibri"/>
                <a:cs typeface="Calibri"/>
              </a:rPr>
              <a:t>Like </a:t>
            </a:r>
            <a:r>
              <a:rPr lang="en-US" sz="4400" dirty="0">
                <a:latin typeface="Calibri"/>
                <a:cs typeface="Calibri"/>
              </a:rPr>
              <a:t>the Shepherd in Psalm 23, He </a:t>
            </a:r>
            <a:r>
              <a:rPr lang="en-US" sz="4400" dirty="0" smtClean="0">
                <a:latin typeface="Calibri"/>
                <a:cs typeface="Calibri"/>
              </a:rPr>
              <a:t>  says that </a:t>
            </a:r>
            <a:r>
              <a:rPr lang="en-US" sz="4400" dirty="0">
                <a:latin typeface="Calibri"/>
                <a:cs typeface="Calibri"/>
              </a:rPr>
              <a:t>when the </a:t>
            </a:r>
            <a:r>
              <a:rPr lang="en-US" sz="4400" dirty="0" smtClean="0">
                <a:latin typeface="Calibri"/>
                <a:cs typeface="Calibri"/>
              </a:rPr>
              <a:t>difficult </a:t>
            </a:r>
            <a:r>
              <a:rPr lang="en-US" sz="4400" dirty="0">
                <a:latin typeface="Calibri"/>
                <a:cs typeface="Calibri"/>
              </a:rPr>
              <a:t>times come, God’s people need not be overwhelmed, for He is with them.</a:t>
            </a:r>
            <a:endParaRPr lang="en-US" sz="4400" dirty="0" smtClean="0">
              <a:latin typeface="Calibri"/>
              <a:cs typeface="Calibri"/>
            </a:endParaRPr>
          </a:p>
        </p:txBody>
      </p:sp>
    </p:spTree>
    <p:extLst>
      <p:ext uri="{BB962C8B-B14F-4D97-AF65-F5344CB8AC3E}">
        <p14:creationId xmlns:p14="http://schemas.microsoft.com/office/powerpoint/2010/main" val="10318912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51013" y="6350"/>
            <a:ext cx="73929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In The Crucible With </a:t>
            </a:r>
            <a:r>
              <a:rPr lang="en-US" sz="3200" i="1" dirty="0" smtClean="0">
                <a:solidFill>
                  <a:srgbClr val="FFFF00"/>
                </a:solidFill>
                <a:latin typeface="Cambria"/>
                <a:cs typeface="Cambria"/>
              </a:rPr>
              <a:t>Christ</a:t>
            </a:r>
          </a:p>
          <a:p>
            <a:pPr marL="36000">
              <a:defRPr/>
            </a:pPr>
            <a:r>
              <a:rPr lang="en-US" sz="3200" b="1" cap="small" spc="50" dirty="0">
                <a:latin typeface="Cambria"/>
                <a:cs typeface="Cambria"/>
              </a:rPr>
              <a:t>The Crucified Creator</a:t>
            </a:r>
          </a:p>
        </p:txBody>
      </p:sp>
      <p:sp>
        <p:nvSpPr>
          <p:cNvPr id="6" name="Rectangle 5"/>
          <p:cNvSpPr/>
          <p:nvPr/>
        </p:nvSpPr>
        <p:spPr>
          <a:xfrm>
            <a:off x="7938" y="1465263"/>
            <a:ext cx="9144000" cy="4411464"/>
          </a:xfrm>
          <a:prstGeom prst="rect">
            <a:avLst/>
          </a:prstGeom>
        </p:spPr>
        <p:txBody>
          <a:bodyPr>
            <a:spAutoFit/>
          </a:bodyPr>
          <a:lstStyle/>
          <a:p>
            <a:pPr algn="ctr">
              <a:lnSpc>
                <a:spcPct val="90000"/>
              </a:lnSpc>
              <a:spcBef>
                <a:spcPts val="600"/>
              </a:spcBef>
              <a:tabLst>
                <a:tab pos="711200" algn="l"/>
              </a:tabLst>
              <a:defRPr/>
            </a:pPr>
            <a:r>
              <a:rPr lang="en-US" sz="4400" b="1" dirty="0">
                <a:latin typeface="Calibri"/>
                <a:ea typeface="ＭＳ Ｐゴシック" charset="0"/>
                <a:cs typeface="Calibri"/>
              </a:rPr>
              <a:t>Our God is </a:t>
            </a:r>
            <a:r>
              <a:rPr lang="en-US" sz="4400" dirty="0">
                <a:latin typeface="Calibri"/>
                <a:ea typeface="ＭＳ Ｐゴシック" charset="0"/>
                <a:cs typeface="Calibri"/>
              </a:rPr>
              <a:t>a suffering God.             </a:t>
            </a:r>
          </a:p>
          <a:p>
            <a:pPr algn="ctr">
              <a:lnSpc>
                <a:spcPct val="90000"/>
              </a:lnSpc>
              <a:spcBef>
                <a:spcPts val="600"/>
              </a:spcBef>
              <a:tabLst>
                <a:tab pos="711200" algn="l"/>
              </a:tabLst>
              <a:defRPr/>
            </a:pPr>
            <a:r>
              <a:rPr lang="en-US" sz="4400" dirty="0">
                <a:latin typeface="Calibri"/>
                <a:ea typeface="ＭＳ Ｐゴシック" charset="0"/>
                <a:cs typeface="Calibri"/>
              </a:rPr>
              <a:t>“The cross is a revelation to our dull senses of the pain that, from its very inception, sin has brought to the     heart of God.”—</a:t>
            </a:r>
            <a:r>
              <a:rPr lang="en-US" sz="4400" i="1" cap="small" dirty="0">
                <a:latin typeface="Calibri"/>
                <a:ea typeface="ＭＳ Ｐゴシック" charset="0"/>
                <a:cs typeface="Calibri"/>
              </a:rPr>
              <a:t>Education</a:t>
            </a:r>
            <a:r>
              <a:rPr lang="en-US" sz="4400" dirty="0">
                <a:latin typeface="Calibri"/>
                <a:ea typeface="ＭＳ Ｐゴシック" charset="0"/>
                <a:cs typeface="Calibri"/>
              </a:rPr>
              <a:t> 263.</a:t>
            </a:r>
          </a:p>
          <a:p>
            <a:pPr algn="ctr">
              <a:lnSpc>
                <a:spcPct val="90000"/>
              </a:lnSpc>
              <a:spcBef>
                <a:spcPts val="600"/>
              </a:spcBef>
              <a:tabLst>
                <a:tab pos="711200" algn="l"/>
              </a:tabLst>
              <a:defRPr/>
            </a:pPr>
            <a:r>
              <a:rPr lang="en-US" dirty="0">
                <a:latin typeface="Calibri"/>
                <a:ea typeface="ＭＳ Ｐゴシック" charset="0"/>
                <a:cs typeface="Calibri"/>
              </a:rPr>
              <a:t>Our lessons are not a </a:t>
            </a:r>
            <a:r>
              <a:rPr lang="en-US" u="sng" dirty="0">
                <a:latin typeface="Calibri"/>
                <a:ea typeface="ＭＳ Ｐゴシック" charset="0"/>
                <a:cs typeface="Calibri"/>
              </a:rPr>
              <a:t>theodicy</a:t>
            </a:r>
            <a:r>
              <a:rPr lang="en-US" dirty="0">
                <a:latin typeface="Calibri"/>
                <a:ea typeface="ＭＳ Ｐゴシック" charset="0"/>
                <a:cs typeface="Calibri"/>
              </a:rPr>
              <a:t>, the justification of God in the face of evil. </a:t>
            </a:r>
          </a:p>
        </p:txBody>
      </p:sp>
    </p:spTree>
    <p:extLst>
      <p:ext uri="{BB962C8B-B14F-4D97-AF65-F5344CB8AC3E}">
        <p14:creationId xmlns:p14="http://schemas.microsoft.com/office/powerpoint/2010/main" val="3335472592"/>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nodeType="afterGroup">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nodeType="afterGroup">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Extreme Heat</a:t>
            </a:r>
          </a:p>
          <a:p>
            <a:pPr marL="108000"/>
            <a:r>
              <a:rPr lang="en-US" sz="3200" b="1" cap="small" spc="50" dirty="0">
                <a:latin typeface="Cambria"/>
                <a:cs typeface="Cambria"/>
              </a:rPr>
              <a:t>God’s </a:t>
            </a:r>
            <a:r>
              <a:rPr lang="en-US" sz="3200" b="1" cap="small" spc="50" dirty="0" smtClean="0">
                <a:latin typeface="Cambria"/>
                <a:cs typeface="Cambria"/>
              </a:rPr>
              <a:t>Crucibles </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60000" eaLnBrk="1" hangingPunct="1">
              <a:lnSpc>
                <a:spcPct val="90000"/>
              </a:lnSpc>
              <a:spcBef>
                <a:spcPts val="0"/>
              </a:spcBef>
            </a:pPr>
            <a:r>
              <a:rPr lang="en-US" sz="4400" dirty="0">
                <a:latin typeface="Calibri"/>
                <a:cs typeface="Calibri"/>
              </a:rPr>
              <a:t>(</a:t>
            </a:r>
            <a:r>
              <a:rPr lang="en-US" sz="4400" b="1" u="sng" dirty="0">
                <a:latin typeface="Calibri"/>
                <a:cs typeface="Calibri"/>
              </a:rPr>
              <a:t>1</a:t>
            </a:r>
            <a:r>
              <a:rPr lang="en-US" sz="4400" dirty="0">
                <a:latin typeface="Calibri"/>
                <a:cs typeface="Calibri"/>
              </a:rPr>
              <a:t>) </a:t>
            </a:r>
            <a:r>
              <a:rPr lang="en-US" sz="4400" dirty="0" smtClean="0">
                <a:latin typeface="Calibri"/>
                <a:cs typeface="Calibri"/>
              </a:rPr>
              <a:t>God’s </a:t>
            </a:r>
            <a:r>
              <a:rPr lang="en-US" sz="4400" dirty="0">
                <a:latin typeface="Calibri"/>
                <a:cs typeface="Calibri"/>
              </a:rPr>
              <a:t>extreme heat is to destroy not us but our sin</a:t>
            </a:r>
            <a:r>
              <a:rPr lang="en-US" sz="4400" dirty="0" smtClean="0">
                <a:latin typeface="Calibri"/>
                <a:cs typeface="Calibri"/>
              </a:rPr>
              <a:t>.</a:t>
            </a:r>
          </a:p>
          <a:p>
            <a:pPr marL="360000" eaLnBrk="1" hangingPunct="1">
              <a:lnSpc>
                <a:spcPct val="90000"/>
              </a:lnSpc>
              <a:spcBef>
                <a:spcPts val="0"/>
              </a:spcBef>
            </a:pPr>
            <a:r>
              <a:rPr lang="en-US" sz="4400" dirty="0" smtClean="0">
                <a:latin typeface="Calibri"/>
                <a:cs typeface="Calibri"/>
              </a:rPr>
              <a:t>(</a:t>
            </a:r>
            <a:r>
              <a:rPr lang="en-US" sz="4400" b="1" u="sng" dirty="0">
                <a:latin typeface="Calibri"/>
                <a:cs typeface="Calibri"/>
              </a:rPr>
              <a:t>2</a:t>
            </a:r>
            <a:r>
              <a:rPr lang="en-US" sz="4400" dirty="0" smtClean="0">
                <a:latin typeface="Calibri"/>
                <a:cs typeface="Calibri"/>
              </a:rPr>
              <a:t>) God’s </a:t>
            </a:r>
            <a:r>
              <a:rPr lang="en-US" sz="4400" dirty="0">
                <a:latin typeface="Calibri"/>
                <a:cs typeface="Calibri"/>
              </a:rPr>
              <a:t>extreme heat is not to </a:t>
            </a:r>
            <a:r>
              <a:rPr lang="en-US" sz="4400" dirty="0" smtClean="0">
                <a:latin typeface="Calibri"/>
                <a:cs typeface="Calibri"/>
              </a:rPr>
              <a:t> make </a:t>
            </a:r>
            <a:r>
              <a:rPr lang="en-US" sz="4400" dirty="0">
                <a:latin typeface="Calibri"/>
                <a:cs typeface="Calibri"/>
              </a:rPr>
              <a:t>us miserable but to make us pure, as we were created to be</a:t>
            </a:r>
            <a:r>
              <a:rPr lang="en-US" sz="4400" dirty="0" smtClean="0">
                <a:latin typeface="Calibri"/>
                <a:cs typeface="Calibri"/>
              </a:rPr>
              <a:t>.</a:t>
            </a:r>
          </a:p>
          <a:p>
            <a:pPr marL="360000" eaLnBrk="1" hangingPunct="1">
              <a:lnSpc>
                <a:spcPct val="90000"/>
              </a:lnSpc>
              <a:spcBef>
                <a:spcPts val="0"/>
              </a:spcBef>
            </a:pPr>
            <a:r>
              <a:rPr lang="en-US" sz="4400" dirty="0" smtClean="0">
                <a:latin typeface="Calibri"/>
                <a:cs typeface="Calibri"/>
              </a:rPr>
              <a:t>(</a:t>
            </a:r>
            <a:r>
              <a:rPr lang="en-US" sz="4400" b="1" u="sng" dirty="0" smtClean="0">
                <a:latin typeface="Calibri"/>
                <a:cs typeface="Calibri"/>
              </a:rPr>
              <a:t>3</a:t>
            </a:r>
            <a:r>
              <a:rPr lang="en-US" sz="4400" dirty="0" smtClean="0">
                <a:latin typeface="Calibri"/>
                <a:cs typeface="Calibri"/>
              </a:rPr>
              <a:t>) God’s </a:t>
            </a:r>
            <a:r>
              <a:rPr lang="en-US" sz="4400" dirty="0">
                <a:latin typeface="Calibri"/>
                <a:cs typeface="Calibri"/>
              </a:rPr>
              <a:t>care for us through all things is constant and tender—He will never leave us alone, no matter what happens to us.</a:t>
            </a:r>
            <a:endParaRPr lang="en-US" sz="4400" dirty="0" smtClean="0">
              <a:latin typeface="Calibri"/>
              <a:cs typeface="Calibri"/>
            </a:endParaRPr>
          </a:p>
        </p:txBody>
      </p:sp>
    </p:spTree>
    <p:extLst>
      <p:ext uri="{BB962C8B-B14F-4D97-AF65-F5344CB8AC3E}">
        <p14:creationId xmlns:p14="http://schemas.microsoft.com/office/powerpoint/2010/main" val="8541689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Extreme Heat</a:t>
            </a:r>
          </a:p>
          <a:p>
            <a:pPr marL="108000"/>
            <a:r>
              <a:rPr lang="en-US" sz="3200" b="1" cap="small" spc="50" dirty="0" smtClean="0">
                <a:latin typeface="Cambria"/>
                <a:cs typeface="Cambria"/>
              </a:rPr>
              <a:t>Key Points</a:t>
            </a:r>
            <a:endParaRPr lang="en-US" sz="3200" cap="small" spc="50" dirty="0">
              <a:latin typeface="Cambria"/>
              <a:cs typeface="Cambria"/>
            </a:endParaRPr>
          </a:p>
        </p:txBody>
      </p:sp>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eaLnBrk="1" hangingPunct="1">
              <a:lnSpc>
                <a:spcPct val="90000"/>
              </a:lnSpc>
              <a:spcBef>
                <a:spcPts val="0"/>
              </a:spcBef>
              <a:tabLst>
                <a:tab pos="808038" algn="l"/>
                <a:tab pos="1339850" algn="l"/>
              </a:tabLst>
            </a:pPr>
            <a:r>
              <a:rPr lang="en-US" sz="4400" dirty="0" smtClean="0">
                <a:latin typeface="Calibri"/>
                <a:cs typeface="Calibri"/>
              </a:rPr>
              <a:t>(1) God </a:t>
            </a:r>
            <a:r>
              <a:rPr lang="en-US" sz="4400" dirty="0">
                <a:latin typeface="Calibri"/>
                <a:cs typeface="Calibri"/>
              </a:rPr>
              <a:t>says that His </a:t>
            </a:r>
            <a:r>
              <a:rPr lang="en-US" sz="4400" dirty="0" smtClean="0">
                <a:latin typeface="Calibri"/>
                <a:cs typeface="Calibri"/>
              </a:rPr>
              <a:t>people </a:t>
            </a:r>
            <a:r>
              <a:rPr lang="en-US" sz="4400" dirty="0">
                <a:latin typeface="Calibri"/>
                <a:cs typeface="Calibri"/>
              </a:rPr>
              <a:t>will pass </a:t>
            </a:r>
            <a:r>
              <a:rPr lang="en-US" sz="4400" dirty="0" smtClean="0">
                <a:latin typeface="Calibri"/>
                <a:cs typeface="Calibri"/>
              </a:rPr>
              <a:t>	through </a:t>
            </a:r>
            <a:r>
              <a:rPr lang="en-US" sz="4400" dirty="0">
                <a:latin typeface="Calibri"/>
                <a:cs typeface="Calibri"/>
              </a:rPr>
              <a:t>waters and through fire. </a:t>
            </a:r>
            <a:endParaRPr lang="en-US" sz="4400" dirty="0" smtClean="0">
              <a:latin typeface="Calibri"/>
              <a:cs typeface="Calibri"/>
            </a:endParaRPr>
          </a:p>
          <a:p>
            <a:pPr eaLnBrk="1" hangingPunct="1">
              <a:lnSpc>
                <a:spcPct val="90000"/>
              </a:lnSpc>
              <a:spcBef>
                <a:spcPts val="0"/>
              </a:spcBef>
              <a:tabLst>
                <a:tab pos="808038" algn="l"/>
                <a:tab pos="1339850" algn="l"/>
              </a:tabLst>
            </a:pPr>
            <a:r>
              <a:rPr lang="en-US" sz="4400" dirty="0" smtClean="0">
                <a:latin typeface="Calibri"/>
                <a:cs typeface="Calibri"/>
              </a:rPr>
              <a:t>(2</a:t>
            </a:r>
            <a:r>
              <a:rPr lang="en-US" sz="4400" dirty="0">
                <a:latin typeface="Calibri"/>
                <a:cs typeface="Calibri"/>
              </a:rPr>
              <a:t>) God’s people need not be </a:t>
            </a:r>
            <a:r>
              <a:rPr lang="en-US" sz="4400" dirty="0" smtClean="0">
                <a:latin typeface="Calibri"/>
                <a:cs typeface="Calibri"/>
              </a:rPr>
              <a:t>over-	whelmed</a:t>
            </a:r>
            <a:r>
              <a:rPr lang="en-US" sz="4400" dirty="0">
                <a:latin typeface="Calibri"/>
                <a:cs typeface="Calibri"/>
              </a:rPr>
              <a:t>, for He is with them.</a:t>
            </a:r>
          </a:p>
          <a:p>
            <a:pPr eaLnBrk="1" hangingPunct="1">
              <a:lnSpc>
                <a:spcPct val="90000"/>
              </a:lnSpc>
              <a:spcBef>
                <a:spcPts val="0"/>
              </a:spcBef>
              <a:tabLst>
                <a:tab pos="808038" algn="l"/>
                <a:tab pos="1339850" algn="l"/>
              </a:tabLst>
            </a:pPr>
            <a:r>
              <a:rPr lang="en-US" sz="4400" dirty="0" smtClean="0">
                <a:latin typeface="Calibri"/>
                <a:cs typeface="Calibri"/>
              </a:rPr>
              <a:t>(3) God’s </a:t>
            </a:r>
            <a:r>
              <a:rPr lang="en-US" sz="4400" dirty="0" smtClean="0">
                <a:latin typeface="Calibri"/>
                <a:cs typeface="Calibri"/>
              </a:rPr>
              <a:t>crucibles</a:t>
            </a:r>
            <a:r>
              <a:rPr lang="en-US" sz="4400" dirty="0" smtClean="0">
                <a:latin typeface="Calibri"/>
                <a:cs typeface="Calibri"/>
              </a:rPr>
              <a:t>:</a:t>
            </a:r>
          </a:p>
          <a:p>
            <a:pPr eaLnBrk="1" hangingPunct="1">
              <a:lnSpc>
                <a:spcPct val="90000"/>
              </a:lnSpc>
              <a:spcBef>
                <a:spcPts val="0"/>
              </a:spcBef>
              <a:tabLst>
                <a:tab pos="808038" algn="l"/>
                <a:tab pos="1339850" algn="l"/>
              </a:tabLst>
            </a:pPr>
            <a:r>
              <a:rPr lang="en-US" sz="4400" dirty="0" smtClean="0">
                <a:latin typeface="Calibri"/>
                <a:cs typeface="Calibri"/>
              </a:rPr>
              <a:t>	a. to </a:t>
            </a:r>
            <a:r>
              <a:rPr lang="en-US" sz="4400" dirty="0">
                <a:latin typeface="Calibri"/>
                <a:cs typeface="Calibri"/>
              </a:rPr>
              <a:t>destroy not us but our </a:t>
            </a:r>
            <a:r>
              <a:rPr lang="en-US" sz="4400" dirty="0" smtClean="0">
                <a:latin typeface="Calibri"/>
                <a:cs typeface="Calibri"/>
              </a:rPr>
              <a:t>sin</a:t>
            </a:r>
            <a:r>
              <a:rPr lang="en-US" sz="4400" dirty="0">
                <a:latin typeface="Calibri"/>
                <a:cs typeface="Calibri"/>
              </a:rPr>
              <a:t>,</a:t>
            </a:r>
            <a:endParaRPr lang="en-US" sz="4400" dirty="0" smtClean="0">
              <a:latin typeface="Calibri"/>
              <a:cs typeface="Calibri"/>
            </a:endParaRPr>
          </a:p>
          <a:p>
            <a:pPr eaLnBrk="1" hangingPunct="1">
              <a:lnSpc>
                <a:spcPct val="90000"/>
              </a:lnSpc>
              <a:spcBef>
                <a:spcPts val="0"/>
              </a:spcBef>
              <a:tabLst>
                <a:tab pos="808038" algn="l"/>
                <a:tab pos="1339850" algn="l"/>
              </a:tabLst>
            </a:pPr>
            <a:r>
              <a:rPr lang="en-US" sz="4400" dirty="0" smtClean="0">
                <a:latin typeface="Calibri"/>
                <a:cs typeface="Calibri"/>
              </a:rPr>
              <a:t>	b. </a:t>
            </a:r>
            <a:r>
              <a:rPr lang="en-US" sz="4400" dirty="0">
                <a:latin typeface="Calibri"/>
                <a:cs typeface="Calibri"/>
              </a:rPr>
              <a:t>not to </a:t>
            </a:r>
            <a:r>
              <a:rPr lang="en-US" sz="4400" dirty="0" smtClean="0">
                <a:latin typeface="Calibri"/>
                <a:cs typeface="Calibri"/>
              </a:rPr>
              <a:t>make </a:t>
            </a:r>
            <a:r>
              <a:rPr lang="en-US" sz="4400" dirty="0">
                <a:latin typeface="Calibri"/>
                <a:cs typeface="Calibri"/>
              </a:rPr>
              <a:t>us miserable but to </a:t>
            </a:r>
            <a:r>
              <a:rPr lang="en-US" sz="4400" dirty="0" smtClean="0">
                <a:latin typeface="Calibri"/>
                <a:cs typeface="Calibri"/>
              </a:rPr>
              <a:t>		make </a:t>
            </a:r>
            <a:r>
              <a:rPr lang="en-US" sz="4400" dirty="0">
                <a:latin typeface="Calibri"/>
                <a:cs typeface="Calibri"/>
              </a:rPr>
              <a:t>us </a:t>
            </a:r>
            <a:r>
              <a:rPr lang="en-US" sz="4400" dirty="0" smtClean="0">
                <a:latin typeface="Calibri"/>
                <a:cs typeface="Calibri"/>
              </a:rPr>
              <a:t>pure,</a:t>
            </a:r>
          </a:p>
          <a:p>
            <a:pPr eaLnBrk="1" hangingPunct="1">
              <a:lnSpc>
                <a:spcPct val="90000"/>
              </a:lnSpc>
              <a:spcBef>
                <a:spcPts val="0"/>
              </a:spcBef>
              <a:tabLst>
                <a:tab pos="808038" algn="l"/>
                <a:tab pos="1339850" algn="l"/>
              </a:tabLst>
            </a:pPr>
            <a:r>
              <a:rPr lang="en-US" sz="4400" dirty="0" smtClean="0">
                <a:latin typeface="Calibri"/>
                <a:cs typeface="Calibri"/>
              </a:rPr>
              <a:t>	</a:t>
            </a:r>
            <a:r>
              <a:rPr lang="en-US" sz="4400" spc="-50" dirty="0" smtClean="0">
                <a:latin typeface="Calibri"/>
                <a:cs typeface="Calibri"/>
              </a:rPr>
              <a:t>c</a:t>
            </a:r>
            <a:r>
              <a:rPr lang="en-US" sz="4400" spc="-50" dirty="0">
                <a:latin typeface="Calibri"/>
                <a:cs typeface="Calibri"/>
              </a:rPr>
              <a:t>. God’s care </a:t>
            </a:r>
            <a:r>
              <a:rPr lang="en-US" sz="4400" spc="-50" dirty="0" smtClean="0">
                <a:latin typeface="Calibri"/>
                <a:cs typeface="Calibri"/>
              </a:rPr>
              <a:t>is </a:t>
            </a:r>
            <a:r>
              <a:rPr lang="en-US" sz="4400" spc="-50" dirty="0">
                <a:latin typeface="Calibri"/>
                <a:cs typeface="Calibri"/>
              </a:rPr>
              <a:t>constant and </a:t>
            </a:r>
            <a:r>
              <a:rPr lang="en-US" sz="4400" spc="-50" dirty="0" smtClean="0">
                <a:latin typeface="Calibri"/>
                <a:cs typeface="Calibri"/>
              </a:rPr>
              <a:t>tender.</a:t>
            </a:r>
          </a:p>
        </p:txBody>
      </p:sp>
    </p:spTree>
    <p:extLst>
      <p:ext uri="{BB962C8B-B14F-4D97-AF65-F5344CB8AC3E}">
        <p14:creationId xmlns:p14="http://schemas.microsoft.com/office/powerpoint/2010/main" val="28866006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par>
                          <p:cTn id="23" fill="hold">
                            <p:stCondLst>
                              <p:cond delay="1000"/>
                            </p:stCondLst>
                            <p:childTnLst>
                              <p:par>
                                <p:cTn id="24" presetID="10" presetClass="entr" presetSubtype="0" fill="hold" grpId="0" nodeType="afterEffect">
                                  <p:stCondLst>
                                    <p:cond delay="100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childTnLst>
                                </p:cTn>
                              </p:par>
                            </p:childTnLst>
                          </p:cTn>
                        </p:par>
                        <p:par>
                          <p:cTn id="27" fill="hold">
                            <p:stCondLst>
                              <p:cond delay="3000"/>
                            </p:stCondLst>
                            <p:childTnLst>
                              <p:par>
                                <p:cTn id="28" presetID="10" presetClass="entr" presetSubtype="0" fill="hold" grpId="0" nodeType="afterEffect">
                                  <p:stCondLst>
                                    <p:cond delay="1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childTnLst>
                                </p:cTn>
                              </p:par>
                            </p:childTnLst>
                          </p:cTn>
                        </p:par>
                        <p:par>
                          <p:cTn id="31" fill="hold">
                            <p:stCondLst>
                              <p:cond delay="5000"/>
                            </p:stCondLst>
                            <p:childTnLst>
                              <p:par>
                                <p:cTn id="32" presetID="10" presetClass="entr" presetSubtype="0" fill="hold" grpId="0" nodeType="afterEffect">
                                  <p:stCondLst>
                                    <p:cond delay="100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6736" y="6484"/>
            <a:ext cx="74072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Friday, July 29</a:t>
            </a:r>
            <a:endParaRPr lang="en-US" sz="3200" i="1" dirty="0">
              <a:solidFill>
                <a:srgbClr val="FFFF00"/>
              </a:solidFill>
              <a:latin typeface="Cambria"/>
              <a:cs typeface="Cambria"/>
            </a:endParaRPr>
          </a:p>
          <a:p>
            <a:pPr marL="108000"/>
            <a:r>
              <a:rPr lang="en-US" sz="3200" b="1" cap="small" spc="50" dirty="0" smtClean="0">
                <a:latin typeface="Cambria"/>
                <a:cs typeface="Cambria"/>
              </a:rPr>
              <a:t>Further Thought </a:t>
            </a:r>
            <a:r>
              <a:rPr lang="en-US" sz="2100" cap="small" spc="-70" dirty="0" smtClean="0">
                <a:latin typeface="Cambria"/>
                <a:cs typeface="Cambria"/>
              </a:rPr>
              <a:t>(</a:t>
            </a:r>
            <a:r>
              <a:rPr lang="en-US" sz="2100" i="1" cap="small" spc="-70" dirty="0" smtClean="0">
                <a:latin typeface="Cambria"/>
                <a:cs typeface="Cambria"/>
              </a:rPr>
              <a:t>Patriarchs and Prophets </a:t>
            </a:r>
            <a:r>
              <a:rPr lang="en-US" sz="2100" cap="small" spc="-70" dirty="0" smtClean="0">
                <a:latin typeface="Cambria"/>
                <a:cs typeface="Cambria"/>
              </a:rPr>
              <a:t>129</a:t>
            </a:r>
            <a:r>
              <a:rPr lang="en-US" sz="2100" cap="small" spc="-70" dirty="0">
                <a:latin typeface="Cambria"/>
                <a:cs typeface="Cambria"/>
              </a:rPr>
              <a:t>, 130</a:t>
            </a:r>
            <a:r>
              <a:rPr lang="en-US" sz="2100" cap="small" spc="-70" dirty="0" smtClean="0">
                <a:latin typeface="Cambria"/>
                <a:cs typeface="Cambria"/>
              </a:rPr>
              <a:t>)</a:t>
            </a:r>
            <a:endParaRPr lang="en-US" sz="2100" cap="small" spc="-70" dirty="0">
              <a:latin typeface="Cambria"/>
              <a:cs typeface="Cambria"/>
            </a:endParaRPr>
          </a:p>
        </p:txBody>
      </p:sp>
      <p:sp>
        <p:nvSpPr>
          <p:cNvPr id="4" name="Text Box 3"/>
          <p:cNvSpPr txBox="1">
            <a:spLocks noChangeArrowheads="1"/>
          </p:cNvSpPr>
          <p:nvPr/>
        </p:nvSpPr>
        <p:spPr bwMode="auto">
          <a:xfrm>
            <a:off x="0" y="1243628"/>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smtClean="0">
                <a:latin typeface="Calibri"/>
                <a:cs typeface="Calibri"/>
              </a:rPr>
              <a:t>God “sees </a:t>
            </a:r>
            <a:r>
              <a:rPr lang="en-US" sz="4400" dirty="0">
                <a:latin typeface="Calibri"/>
                <a:cs typeface="Calibri"/>
              </a:rPr>
              <a:t>that some </a:t>
            </a:r>
            <a:r>
              <a:rPr lang="en-US" sz="4400" u="sng" dirty="0">
                <a:latin typeface="Calibri"/>
                <a:cs typeface="Calibri"/>
              </a:rPr>
              <a:t>have</a:t>
            </a:r>
            <a:r>
              <a:rPr lang="en-US" sz="4400" dirty="0">
                <a:latin typeface="Calibri"/>
                <a:cs typeface="Calibri"/>
              </a:rPr>
              <a:t> </a:t>
            </a:r>
            <a:r>
              <a:rPr lang="en-US" sz="4400" u="sng" dirty="0">
                <a:latin typeface="Calibri"/>
                <a:cs typeface="Calibri"/>
              </a:rPr>
              <a:t>powers </a:t>
            </a:r>
            <a:r>
              <a:rPr lang="en-US" sz="4400" u="sng" dirty="0" smtClean="0">
                <a:latin typeface="Calibri"/>
                <a:cs typeface="Calibri"/>
              </a:rPr>
              <a:t> </a:t>
            </a:r>
            <a:r>
              <a:rPr lang="en-US" sz="4400" spc="-100" dirty="0" smtClean="0">
                <a:latin typeface="Calibri"/>
                <a:cs typeface="Calibri"/>
              </a:rPr>
              <a:t>which </a:t>
            </a:r>
            <a:r>
              <a:rPr lang="en-US" sz="4400" spc="-100" dirty="0">
                <a:latin typeface="Calibri"/>
                <a:cs typeface="Calibri"/>
              </a:rPr>
              <a:t>may be used in the </a:t>
            </a:r>
            <a:r>
              <a:rPr lang="en-US" sz="4400" u="sng" spc="-100" dirty="0" smtClean="0">
                <a:latin typeface="Calibri"/>
                <a:cs typeface="Calibri"/>
              </a:rPr>
              <a:t>advancement</a:t>
            </a:r>
            <a:r>
              <a:rPr lang="en-US" sz="4400" spc="-100" dirty="0" smtClean="0">
                <a:latin typeface="Calibri"/>
                <a:cs typeface="Calibri"/>
              </a:rPr>
              <a:t> </a:t>
            </a:r>
            <a:r>
              <a:rPr lang="en-US" sz="4400" spc="-60" dirty="0">
                <a:latin typeface="Calibri"/>
                <a:cs typeface="Calibri"/>
              </a:rPr>
              <a:t>of </a:t>
            </a:r>
            <a:r>
              <a:rPr lang="en-US" sz="4400" u="sng" spc="-60" dirty="0">
                <a:latin typeface="Calibri"/>
                <a:cs typeface="Calibri"/>
              </a:rPr>
              <a:t>His</a:t>
            </a:r>
            <a:r>
              <a:rPr lang="en-US" sz="4400" spc="-60" dirty="0">
                <a:latin typeface="Calibri"/>
                <a:cs typeface="Calibri"/>
              </a:rPr>
              <a:t> </a:t>
            </a:r>
            <a:r>
              <a:rPr lang="en-US" sz="4400" u="sng" spc="-60" dirty="0">
                <a:latin typeface="Calibri"/>
                <a:cs typeface="Calibri"/>
              </a:rPr>
              <a:t>work</a:t>
            </a:r>
            <a:r>
              <a:rPr lang="en-US" sz="4400" spc="-60" dirty="0">
                <a:latin typeface="Calibri"/>
                <a:cs typeface="Calibri"/>
              </a:rPr>
              <a:t>, and He puts these persons </a:t>
            </a:r>
            <a:r>
              <a:rPr lang="en-US" sz="4400" dirty="0">
                <a:latin typeface="Calibri"/>
                <a:cs typeface="Calibri"/>
              </a:rPr>
              <a:t>upon </a:t>
            </a:r>
            <a:r>
              <a:rPr lang="en-US" sz="4400" u="sng" dirty="0">
                <a:latin typeface="Calibri"/>
                <a:cs typeface="Calibri"/>
              </a:rPr>
              <a:t>trial</a:t>
            </a:r>
            <a:r>
              <a:rPr lang="en-US" sz="4400" dirty="0" smtClean="0">
                <a:latin typeface="Calibri"/>
                <a:cs typeface="Calibri"/>
              </a:rPr>
              <a:t>;...He </a:t>
            </a:r>
            <a:r>
              <a:rPr lang="en-US" sz="4400" dirty="0">
                <a:latin typeface="Calibri"/>
                <a:cs typeface="Calibri"/>
              </a:rPr>
              <a:t>brings them into </a:t>
            </a:r>
            <a:r>
              <a:rPr lang="en-US" sz="4400" u="sng" dirty="0" err="1" smtClean="0">
                <a:latin typeface="Calibri"/>
                <a:cs typeface="Calibri"/>
              </a:rPr>
              <a:t>posi-tions</a:t>
            </a:r>
            <a:r>
              <a:rPr lang="en-US" sz="4400" dirty="0" smtClean="0">
                <a:latin typeface="Calibri"/>
                <a:cs typeface="Calibri"/>
              </a:rPr>
              <a:t> </a:t>
            </a:r>
            <a:r>
              <a:rPr lang="en-US" sz="4400" dirty="0">
                <a:latin typeface="Calibri"/>
                <a:cs typeface="Calibri"/>
              </a:rPr>
              <a:t>that test their </a:t>
            </a:r>
            <a:r>
              <a:rPr lang="en-US" sz="4400" dirty="0" smtClean="0">
                <a:latin typeface="Calibri"/>
                <a:cs typeface="Calibri"/>
              </a:rPr>
              <a:t>character.... He </a:t>
            </a:r>
            <a:r>
              <a:rPr lang="en-US" sz="4400" spc="-100" dirty="0">
                <a:latin typeface="Calibri"/>
                <a:cs typeface="Calibri"/>
              </a:rPr>
              <a:t>shows them their own </a:t>
            </a:r>
            <a:r>
              <a:rPr lang="en-US" sz="4400" spc="-100" dirty="0" smtClean="0">
                <a:latin typeface="Calibri"/>
                <a:cs typeface="Calibri"/>
              </a:rPr>
              <a:t>weakness.... They </a:t>
            </a:r>
            <a:r>
              <a:rPr lang="en-US" sz="4400" dirty="0">
                <a:latin typeface="Calibri"/>
                <a:cs typeface="Calibri"/>
              </a:rPr>
              <a:t>are </a:t>
            </a:r>
            <a:r>
              <a:rPr lang="en-US" sz="4400" u="sng" dirty="0">
                <a:latin typeface="Calibri"/>
                <a:cs typeface="Calibri"/>
              </a:rPr>
              <a:t>educated</a:t>
            </a:r>
            <a:r>
              <a:rPr lang="en-US" sz="4400" dirty="0">
                <a:latin typeface="Calibri"/>
                <a:cs typeface="Calibri"/>
              </a:rPr>
              <a:t>, </a:t>
            </a:r>
            <a:r>
              <a:rPr lang="en-US" sz="4400" u="sng" dirty="0">
                <a:latin typeface="Calibri"/>
                <a:cs typeface="Calibri"/>
              </a:rPr>
              <a:t>trained</a:t>
            </a:r>
            <a:r>
              <a:rPr lang="en-US" sz="4400" dirty="0">
                <a:latin typeface="Calibri"/>
                <a:cs typeface="Calibri"/>
              </a:rPr>
              <a:t>, and </a:t>
            </a:r>
            <a:r>
              <a:rPr lang="en-US" sz="4400" u="sng" dirty="0">
                <a:latin typeface="Calibri"/>
                <a:cs typeface="Calibri"/>
              </a:rPr>
              <a:t>disciplined</a:t>
            </a:r>
            <a:r>
              <a:rPr lang="en-US" sz="4400" dirty="0">
                <a:latin typeface="Calibri"/>
                <a:cs typeface="Calibri"/>
              </a:rPr>
              <a:t>, </a:t>
            </a:r>
            <a:r>
              <a:rPr lang="en-US" sz="4400" u="sng" spc="-100" dirty="0">
                <a:latin typeface="Calibri"/>
                <a:cs typeface="Calibri"/>
              </a:rPr>
              <a:t>prepared</a:t>
            </a:r>
            <a:r>
              <a:rPr lang="en-US" sz="4400" spc="-100" dirty="0">
                <a:latin typeface="Calibri"/>
                <a:cs typeface="Calibri"/>
              </a:rPr>
              <a:t> to fulfill the grand purpose for </a:t>
            </a:r>
            <a:r>
              <a:rPr lang="en-US" sz="4400" spc="-10" dirty="0">
                <a:latin typeface="Calibri"/>
                <a:cs typeface="Calibri"/>
              </a:rPr>
              <a:t>which their powers were given them.</a:t>
            </a:r>
            <a:r>
              <a:rPr lang="en-US" sz="4400" spc="-10" dirty="0" smtClean="0">
                <a:latin typeface="Calibri"/>
                <a:cs typeface="Calibri"/>
              </a:rPr>
              <a:t>”</a:t>
            </a:r>
          </a:p>
        </p:txBody>
      </p:sp>
    </p:spTree>
    <p:extLst>
      <p:ext uri="{BB962C8B-B14F-4D97-AF65-F5344CB8AC3E}">
        <p14:creationId xmlns:p14="http://schemas.microsoft.com/office/powerpoint/2010/main" val="1070425658"/>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p:tgtEl>
                                          <p:spTgt spid="6">
                                            <p:txEl>
                                              <p:pRg st="0" end="0"/>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0" end="0"/>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6736" y="6484"/>
            <a:ext cx="74072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Friday, July 29</a:t>
            </a:r>
            <a:endParaRPr lang="en-US" sz="3200" i="1" dirty="0">
              <a:solidFill>
                <a:srgbClr val="FFFF00"/>
              </a:solidFill>
              <a:latin typeface="Cambria"/>
              <a:cs typeface="Cambria"/>
            </a:endParaRPr>
          </a:p>
          <a:p>
            <a:pPr marL="108000"/>
            <a:r>
              <a:rPr lang="en-US" sz="3200" b="1" cap="small" spc="50" dirty="0" smtClean="0">
                <a:latin typeface="Cambria"/>
                <a:cs typeface="Cambria"/>
              </a:rPr>
              <a:t>Further Thought </a:t>
            </a:r>
            <a:r>
              <a:rPr lang="en-US" sz="2100" cap="small" spc="-60" dirty="0" smtClean="0">
                <a:latin typeface="Cambria"/>
                <a:cs typeface="Cambria"/>
              </a:rPr>
              <a:t>(</a:t>
            </a:r>
            <a:r>
              <a:rPr lang="en-US" sz="2100" i="1" cap="small" spc="-60" dirty="0">
                <a:latin typeface="Cambria"/>
                <a:cs typeface="Cambria"/>
              </a:rPr>
              <a:t>Testimonies for the </a:t>
            </a:r>
            <a:r>
              <a:rPr lang="en-US" sz="2100" i="1" cap="small" spc="-60" dirty="0" smtClean="0">
                <a:latin typeface="Cambria"/>
                <a:cs typeface="Cambria"/>
              </a:rPr>
              <a:t>Church </a:t>
            </a:r>
            <a:r>
              <a:rPr lang="pl-PL" sz="2100" cap="small" spc="-60" dirty="0" smtClean="0">
                <a:latin typeface="Cambria"/>
                <a:cs typeface="Cambria"/>
              </a:rPr>
              <a:t>5:316</a:t>
            </a:r>
            <a:r>
              <a:rPr lang="en-US" sz="2100" cap="small" spc="-60" dirty="0" smtClean="0">
                <a:latin typeface="Cambria"/>
                <a:cs typeface="Cambria"/>
              </a:rPr>
              <a:t>)</a:t>
            </a:r>
            <a:endParaRPr lang="en-US" sz="2100" cap="small" spc="-60" dirty="0">
              <a:latin typeface="Cambria"/>
              <a:cs typeface="Cambria"/>
            </a:endParaRPr>
          </a:p>
        </p:txBody>
      </p:sp>
      <p:sp>
        <p:nvSpPr>
          <p:cNvPr id="4" name="Text Box 3"/>
          <p:cNvSpPr txBox="1">
            <a:spLocks noChangeArrowheads="1"/>
          </p:cNvSpPr>
          <p:nvPr/>
        </p:nvSpPr>
        <p:spPr bwMode="auto">
          <a:xfrm>
            <a:off x="0" y="1243628"/>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smtClean="0">
                <a:latin typeface="Calibri"/>
                <a:cs typeface="Calibri"/>
              </a:rPr>
              <a:t>“If </a:t>
            </a:r>
            <a:r>
              <a:rPr lang="en-US" sz="4400" dirty="0">
                <a:latin typeface="Calibri"/>
                <a:cs typeface="Calibri"/>
              </a:rPr>
              <a:t>in the providence of God we are called upon to endure trials, let us accept the cross and drink the bitter cup, </a:t>
            </a:r>
            <a:r>
              <a:rPr lang="en-US" sz="4400" dirty="0" smtClean="0">
                <a:latin typeface="Calibri"/>
                <a:cs typeface="Calibri"/>
              </a:rPr>
              <a:t>remembering </a:t>
            </a:r>
            <a:r>
              <a:rPr lang="en-US" sz="4400" dirty="0">
                <a:latin typeface="Calibri"/>
                <a:cs typeface="Calibri"/>
              </a:rPr>
              <a:t>that it is a </a:t>
            </a:r>
            <a:r>
              <a:rPr lang="en-US" sz="4400" u="sng" dirty="0">
                <a:latin typeface="Calibri"/>
                <a:cs typeface="Calibri"/>
              </a:rPr>
              <a:t>Father’s hand</a:t>
            </a:r>
            <a:r>
              <a:rPr lang="en-US" sz="4400" dirty="0">
                <a:latin typeface="Calibri"/>
                <a:cs typeface="Calibri"/>
              </a:rPr>
              <a:t> that holds it to our </a:t>
            </a:r>
            <a:r>
              <a:rPr lang="en-US" sz="4400" dirty="0" smtClean="0">
                <a:latin typeface="Calibri"/>
                <a:cs typeface="Calibri"/>
              </a:rPr>
              <a:t>lips.</a:t>
            </a:r>
          </a:p>
          <a:p>
            <a:pPr algn="ctr" eaLnBrk="1" hangingPunct="1">
              <a:lnSpc>
                <a:spcPct val="90000"/>
              </a:lnSpc>
              <a:spcBef>
                <a:spcPts val="0"/>
              </a:spcBef>
            </a:pPr>
            <a:r>
              <a:rPr lang="en-US" sz="4400" dirty="0" smtClean="0">
                <a:latin typeface="Calibri"/>
                <a:cs typeface="Calibri"/>
              </a:rPr>
              <a:t>Let us trust Him in the darkness as  well as in the day. Can </a:t>
            </a:r>
            <a:r>
              <a:rPr lang="en-US" sz="4400" dirty="0">
                <a:latin typeface="Calibri"/>
                <a:cs typeface="Calibri"/>
              </a:rPr>
              <a:t>we not believe that He will give us </a:t>
            </a:r>
            <a:r>
              <a:rPr lang="en-US" sz="4400" dirty="0" smtClean="0">
                <a:latin typeface="Calibri"/>
                <a:cs typeface="Calibri"/>
              </a:rPr>
              <a:t>everything </a:t>
            </a:r>
            <a:r>
              <a:rPr lang="en-US" sz="4400" dirty="0">
                <a:latin typeface="Calibri"/>
                <a:cs typeface="Calibri"/>
              </a:rPr>
              <a:t>that is </a:t>
            </a:r>
            <a:r>
              <a:rPr lang="en-US" sz="4400" u="sng" dirty="0">
                <a:latin typeface="Calibri"/>
                <a:cs typeface="Calibri"/>
              </a:rPr>
              <a:t>for</a:t>
            </a:r>
            <a:r>
              <a:rPr lang="en-US" sz="4400" dirty="0">
                <a:latin typeface="Calibri"/>
                <a:cs typeface="Calibri"/>
              </a:rPr>
              <a:t> </a:t>
            </a:r>
            <a:r>
              <a:rPr lang="en-US" sz="4400" u="sng" dirty="0">
                <a:latin typeface="Calibri"/>
                <a:cs typeface="Calibri"/>
              </a:rPr>
              <a:t>our</a:t>
            </a:r>
            <a:r>
              <a:rPr lang="en-US" sz="4400" dirty="0">
                <a:latin typeface="Calibri"/>
                <a:cs typeface="Calibri"/>
              </a:rPr>
              <a:t> </a:t>
            </a:r>
            <a:r>
              <a:rPr lang="en-US" sz="4400" u="sng" dirty="0">
                <a:latin typeface="Calibri"/>
                <a:cs typeface="Calibri"/>
              </a:rPr>
              <a:t>good</a:t>
            </a:r>
            <a:r>
              <a:rPr lang="en-US" sz="4400" dirty="0" smtClean="0">
                <a:latin typeface="Calibri"/>
                <a:cs typeface="Calibri"/>
              </a:rPr>
              <a:t>?”</a:t>
            </a:r>
          </a:p>
        </p:txBody>
      </p:sp>
    </p:spTree>
    <p:extLst>
      <p:ext uri="{BB962C8B-B14F-4D97-AF65-F5344CB8AC3E}">
        <p14:creationId xmlns:p14="http://schemas.microsoft.com/office/powerpoint/2010/main" val="31990809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64742"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Extreme Heat</a:t>
            </a:r>
          </a:p>
          <a:p>
            <a:pPr marL="108000"/>
            <a:r>
              <a:rPr lang="en-US" sz="3200" b="1" cap="small" spc="50" dirty="0" smtClean="0">
                <a:latin typeface="Cambria"/>
                <a:cs typeface="Cambria"/>
              </a:rPr>
              <a:t>Outline </a:t>
            </a:r>
            <a:r>
              <a:rPr lang="en-US" sz="3200" b="1" cap="small" spc="50" dirty="0">
                <a:latin typeface="Cambria"/>
                <a:cs typeface="Cambria"/>
              </a:rPr>
              <a:t>for Teaching</a:t>
            </a:r>
            <a:r>
              <a:rPr lang="en-US" sz="3200" b="1" spc="50" dirty="0">
                <a:latin typeface="Cambria"/>
                <a:cs typeface="Cambria"/>
              </a:rPr>
              <a:t>	</a:t>
            </a:r>
          </a:p>
        </p:txBody>
      </p:sp>
      <p:sp>
        <p:nvSpPr>
          <p:cNvPr id="4" name="Text Box 4"/>
          <p:cNvSpPr txBox="1">
            <a:spLocks noChangeArrowheads="1"/>
          </p:cNvSpPr>
          <p:nvPr/>
        </p:nvSpPr>
        <p:spPr bwMode="auto">
          <a:xfrm>
            <a:off x="252536" y="1354388"/>
            <a:ext cx="8891464" cy="5363519"/>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08000" eaLnBrk="1" hangingPunct="1">
              <a:lnSpc>
                <a:spcPct val="90000"/>
              </a:lnSpc>
              <a:spcBef>
                <a:spcPts val="1200"/>
              </a:spcBef>
              <a:tabLst>
                <a:tab pos="719138" algn="l"/>
              </a:tabLst>
            </a:pPr>
            <a:r>
              <a:rPr lang="en-US" sz="4400" spc="50" dirty="0" smtClean="0">
                <a:latin typeface="Calibri"/>
                <a:cs typeface="Calibri"/>
              </a:rPr>
              <a:t>1. </a:t>
            </a:r>
            <a:r>
              <a:rPr lang="en-US" sz="4400" b="1" spc="50" dirty="0" smtClean="0">
                <a:latin typeface="Calibri"/>
                <a:cs typeface="Calibri"/>
              </a:rPr>
              <a:t>Old Testament </a:t>
            </a:r>
            <a:r>
              <a:rPr lang="en-US" sz="4400" dirty="0" smtClean="0">
                <a:latin typeface="Calibri"/>
                <a:cs typeface="Calibri"/>
              </a:rPr>
              <a:t>Examples            	</a:t>
            </a:r>
            <a:endParaRPr lang="en-US" sz="4400" dirty="0">
              <a:latin typeface="Calibri"/>
              <a:cs typeface="Calibri"/>
            </a:endParaRPr>
          </a:p>
          <a:p>
            <a:pPr marL="108000" eaLnBrk="1" hangingPunct="1">
              <a:lnSpc>
                <a:spcPct val="90000"/>
              </a:lnSpc>
              <a:spcBef>
                <a:spcPts val="600"/>
              </a:spcBef>
              <a:tabLst>
                <a:tab pos="719138" algn="l"/>
              </a:tabLst>
            </a:pPr>
            <a:r>
              <a:rPr lang="en-US" sz="4400" dirty="0" smtClean="0">
                <a:latin typeface="Calibri"/>
                <a:cs typeface="Calibri"/>
              </a:rPr>
              <a:t>	a. </a:t>
            </a:r>
            <a:r>
              <a:rPr lang="en-US" sz="4400" i="1" dirty="0" smtClean="0">
                <a:latin typeface="Calibri"/>
                <a:cs typeface="Calibri"/>
              </a:rPr>
              <a:t>Sunday, </a:t>
            </a:r>
            <a:r>
              <a:rPr lang="en-US" sz="4400" i="1" u="sng" dirty="0" smtClean="0">
                <a:latin typeface="Calibri"/>
                <a:cs typeface="Calibri"/>
              </a:rPr>
              <a:t>Abraham</a:t>
            </a:r>
            <a:r>
              <a:rPr lang="en-US" sz="4400" i="1" dirty="0" smtClean="0">
                <a:latin typeface="Calibri"/>
                <a:cs typeface="Calibri"/>
              </a:rPr>
              <a:t>. Genesis 22.</a:t>
            </a:r>
          </a:p>
          <a:p>
            <a:pPr marL="108000" eaLnBrk="1" hangingPunct="1">
              <a:lnSpc>
                <a:spcPct val="90000"/>
              </a:lnSpc>
              <a:spcBef>
                <a:spcPts val="600"/>
              </a:spcBef>
              <a:tabLst>
                <a:tab pos="719138" algn="l"/>
              </a:tabLst>
            </a:pPr>
            <a:r>
              <a:rPr lang="en-US" sz="4400" dirty="0" smtClean="0">
                <a:latin typeface="Calibri"/>
                <a:cs typeface="Calibri"/>
              </a:rPr>
              <a:t>	b. </a:t>
            </a:r>
            <a:r>
              <a:rPr lang="en-US" sz="4400" i="1" dirty="0">
                <a:latin typeface="Calibri"/>
                <a:cs typeface="Calibri"/>
              </a:rPr>
              <a:t>Monday, </a:t>
            </a:r>
            <a:r>
              <a:rPr lang="en-US" sz="4400" i="1" u="sng" dirty="0" smtClean="0">
                <a:latin typeface="Calibri"/>
                <a:cs typeface="Calibri"/>
              </a:rPr>
              <a:t>Hosea</a:t>
            </a:r>
            <a:r>
              <a:rPr lang="en-US" sz="4400" i="1" dirty="0" smtClean="0">
                <a:latin typeface="Calibri"/>
                <a:cs typeface="Calibri"/>
              </a:rPr>
              <a:t>. Hosea 28.</a:t>
            </a:r>
            <a:endParaRPr lang="en-US" sz="4400" i="1" dirty="0">
              <a:latin typeface="Calibri"/>
              <a:cs typeface="Calibri"/>
            </a:endParaRPr>
          </a:p>
          <a:p>
            <a:pPr marL="108000" eaLnBrk="1" hangingPunct="1">
              <a:lnSpc>
                <a:spcPct val="90000"/>
              </a:lnSpc>
              <a:spcBef>
                <a:spcPts val="0"/>
              </a:spcBef>
              <a:tabLst>
                <a:tab pos="719138" algn="l"/>
              </a:tabLst>
            </a:pPr>
            <a:r>
              <a:rPr lang="en-US" sz="4400" i="1" dirty="0">
                <a:latin typeface="Calibri"/>
                <a:cs typeface="Calibri"/>
              </a:rPr>
              <a:t>	</a:t>
            </a:r>
            <a:r>
              <a:rPr lang="en-US" sz="4400" dirty="0" smtClean="0">
                <a:latin typeface="Calibri"/>
                <a:cs typeface="Calibri"/>
              </a:rPr>
              <a:t>c. </a:t>
            </a:r>
            <a:r>
              <a:rPr lang="en-US" sz="4400" i="1" dirty="0">
                <a:latin typeface="Calibri"/>
                <a:cs typeface="Calibri"/>
              </a:rPr>
              <a:t>Tuesday, </a:t>
            </a:r>
            <a:r>
              <a:rPr lang="en-US" sz="4400" i="1" u="sng" dirty="0" smtClean="0">
                <a:latin typeface="Calibri"/>
                <a:cs typeface="Calibri"/>
              </a:rPr>
              <a:t>Job</a:t>
            </a:r>
            <a:r>
              <a:rPr lang="en-US" sz="4400" i="1" dirty="0" smtClean="0">
                <a:latin typeface="Calibri"/>
                <a:cs typeface="Calibri"/>
              </a:rPr>
              <a:t>. Job 1.</a:t>
            </a:r>
            <a:endParaRPr lang="en-US" sz="4400" i="1" dirty="0">
              <a:latin typeface="Calibri"/>
              <a:cs typeface="Calibri"/>
            </a:endParaRPr>
          </a:p>
          <a:p>
            <a:pPr marL="108000" eaLnBrk="1" hangingPunct="1">
              <a:lnSpc>
                <a:spcPct val="90000"/>
              </a:lnSpc>
              <a:spcBef>
                <a:spcPts val="600"/>
              </a:spcBef>
              <a:tabLst>
                <a:tab pos="719138" algn="l"/>
              </a:tabLst>
            </a:pPr>
            <a:r>
              <a:rPr lang="en-US" sz="4400" dirty="0" smtClean="0">
                <a:latin typeface="Calibri"/>
                <a:cs typeface="Calibri"/>
              </a:rPr>
              <a:t>2</a:t>
            </a:r>
            <a:r>
              <a:rPr lang="en-US" sz="4400" dirty="0">
                <a:latin typeface="Calibri"/>
                <a:cs typeface="Calibri"/>
              </a:rPr>
              <a:t>. </a:t>
            </a:r>
            <a:r>
              <a:rPr lang="en-US" sz="4400" b="1" spc="50" dirty="0" smtClean="0">
                <a:latin typeface="Calibri"/>
                <a:cs typeface="Calibri"/>
              </a:rPr>
              <a:t>New Testament </a:t>
            </a:r>
            <a:r>
              <a:rPr lang="en-US" sz="4400" dirty="0" smtClean="0">
                <a:latin typeface="Calibri"/>
                <a:cs typeface="Calibri"/>
              </a:rPr>
              <a:t>Example 	</a:t>
            </a:r>
          </a:p>
          <a:p>
            <a:pPr marL="108000" eaLnBrk="1" hangingPunct="1">
              <a:lnSpc>
                <a:spcPct val="90000"/>
              </a:lnSpc>
              <a:spcBef>
                <a:spcPts val="0"/>
              </a:spcBef>
              <a:tabLst>
                <a:tab pos="719138" algn="l"/>
              </a:tabLst>
            </a:pPr>
            <a:r>
              <a:rPr lang="en-US" sz="4400" dirty="0">
                <a:latin typeface="Calibri"/>
                <a:cs typeface="Calibri"/>
              </a:rPr>
              <a:t>	</a:t>
            </a:r>
            <a:r>
              <a:rPr lang="en-US" sz="4400" dirty="0" smtClean="0">
                <a:latin typeface="Calibri"/>
                <a:cs typeface="Calibri"/>
              </a:rPr>
              <a:t>a. </a:t>
            </a:r>
            <a:r>
              <a:rPr lang="en-US" sz="4400" i="1" dirty="0">
                <a:latin typeface="Calibri"/>
                <a:cs typeface="Calibri"/>
              </a:rPr>
              <a:t>Wednesday, </a:t>
            </a:r>
            <a:r>
              <a:rPr lang="en-US" sz="4400" i="1" u="sng" dirty="0" smtClean="0">
                <a:latin typeface="Calibri"/>
                <a:cs typeface="Calibri"/>
              </a:rPr>
              <a:t>Pau</a:t>
            </a:r>
            <a:r>
              <a:rPr lang="en-US" sz="4400" i="1" dirty="0" smtClean="0">
                <a:latin typeface="Calibri"/>
                <a:cs typeface="Calibri"/>
              </a:rPr>
              <a:t>l. 1; 2 Cor. 1.</a:t>
            </a:r>
            <a:endParaRPr lang="en-US" sz="4400" i="1" dirty="0">
              <a:latin typeface="Calibri"/>
              <a:cs typeface="Calibri"/>
            </a:endParaRPr>
          </a:p>
          <a:p>
            <a:pPr marL="108000" eaLnBrk="1" hangingPunct="1">
              <a:lnSpc>
                <a:spcPct val="90000"/>
              </a:lnSpc>
              <a:spcBef>
                <a:spcPts val="600"/>
              </a:spcBef>
              <a:tabLst>
                <a:tab pos="719138" algn="l"/>
              </a:tabLst>
            </a:pPr>
            <a:r>
              <a:rPr lang="en-US" sz="4400" dirty="0" smtClean="0">
                <a:latin typeface="Calibri"/>
                <a:cs typeface="Calibri"/>
              </a:rPr>
              <a:t>3</a:t>
            </a:r>
            <a:r>
              <a:rPr lang="en-US" sz="4400" dirty="0">
                <a:latin typeface="Calibri"/>
                <a:cs typeface="Calibri"/>
              </a:rPr>
              <a:t>. </a:t>
            </a:r>
            <a:r>
              <a:rPr lang="en-US" sz="4400" b="1" spc="50" dirty="0" smtClean="0">
                <a:latin typeface="Calibri"/>
                <a:cs typeface="Calibri"/>
              </a:rPr>
              <a:t>Summing Up </a:t>
            </a:r>
            <a:r>
              <a:rPr lang="en-US" sz="4400" dirty="0" smtClean="0">
                <a:latin typeface="Calibri"/>
                <a:cs typeface="Calibri"/>
              </a:rPr>
              <a:t>Crucibles </a:t>
            </a:r>
          </a:p>
          <a:p>
            <a:pPr marL="108000" eaLnBrk="1" hangingPunct="1">
              <a:lnSpc>
                <a:spcPct val="90000"/>
              </a:lnSpc>
              <a:spcBef>
                <a:spcPts val="0"/>
              </a:spcBef>
              <a:tabLst>
                <a:tab pos="719138" algn="l"/>
              </a:tabLst>
            </a:pPr>
            <a:r>
              <a:rPr lang="en-US" sz="4400" dirty="0">
                <a:latin typeface="Calibri"/>
                <a:cs typeface="Calibri"/>
              </a:rPr>
              <a:t>	</a:t>
            </a:r>
            <a:r>
              <a:rPr lang="en-US" sz="4400" dirty="0" smtClean="0">
                <a:latin typeface="Calibri"/>
                <a:cs typeface="Calibri"/>
              </a:rPr>
              <a:t>a</a:t>
            </a:r>
            <a:r>
              <a:rPr lang="en-US" sz="4400" i="1" dirty="0" smtClean="0">
                <a:latin typeface="Calibri"/>
                <a:cs typeface="Calibri"/>
              </a:rPr>
              <a:t>. Thursday, Extreme Heat. </a:t>
            </a:r>
            <a:r>
              <a:rPr lang="tr-TR" sz="4400" i="1" dirty="0" smtClean="0">
                <a:latin typeface="Calibri"/>
                <a:cs typeface="Calibri"/>
              </a:rPr>
              <a:t>Isa. </a:t>
            </a:r>
            <a:r>
              <a:rPr lang="en-US" sz="4400" i="1" dirty="0" smtClean="0">
                <a:latin typeface="Calibri"/>
                <a:cs typeface="Calibri"/>
              </a:rPr>
              <a:t>43.</a:t>
            </a:r>
            <a:endParaRPr lang="en-US" sz="4400" i="1" dirty="0">
              <a:latin typeface="Calibri"/>
              <a:cs typeface="Calibri"/>
            </a:endParaRPr>
          </a:p>
        </p:txBody>
      </p:sp>
    </p:spTree>
    <p:extLst>
      <p:ext uri="{BB962C8B-B14F-4D97-AF65-F5344CB8AC3E}">
        <p14:creationId xmlns:p14="http://schemas.microsoft.com/office/powerpoint/2010/main" val="3239157637"/>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p:tgtEl>
                                          <p:spTgt spid="6">
                                            <p:txEl>
                                              <p:pRg st="0" end="0"/>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0" end="0"/>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childTnLst>
                                </p:cTn>
                              </p:par>
                            </p:childTnLst>
                          </p:cTn>
                        </p:par>
                        <p:par>
                          <p:cTn id="33" fill="hold">
                            <p:stCondLst>
                              <p:cond delay="1000"/>
                            </p:stCondLst>
                            <p:childTnLst>
                              <p:par>
                                <p:cTn id="34" presetID="10" presetClass="entr" presetSubtype="0" fill="hold" nodeType="afterEffect">
                                  <p:stCondLst>
                                    <p:cond delay="10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1000"/>
                                        <p:tgtEl>
                                          <p:spTgt spid="4">
                                            <p:txEl>
                                              <p:pRg st="6" end="6"/>
                                            </p:txEl>
                                          </p:spTgt>
                                        </p:tgtEl>
                                      </p:cBhvr>
                                    </p:animEffect>
                                  </p:childTnLst>
                                </p:cTn>
                              </p:par>
                            </p:childTnLst>
                          </p:cTn>
                        </p:par>
                        <p:par>
                          <p:cTn id="42" fill="hold">
                            <p:stCondLst>
                              <p:cond delay="1000"/>
                            </p:stCondLst>
                            <p:childTnLst>
                              <p:par>
                                <p:cTn id="43" presetID="10" presetClass="entr" presetSubtype="0" fill="hold" nodeType="afterEffect">
                                  <p:stCondLst>
                                    <p:cond delay="100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fade">
                                      <p:cBhvr>
                                        <p:cTn id="45"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51515" y="6484"/>
            <a:ext cx="739248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In </a:t>
            </a:r>
            <a:r>
              <a:rPr lang="en-US" sz="3200" i="1" dirty="0" smtClean="0">
                <a:solidFill>
                  <a:srgbClr val="FFFF00"/>
                </a:solidFill>
                <a:latin typeface="Cambria"/>
                <a:cs typeface="Cambria"/>
              </a:rPr>
              <a:t>the </a:t>
            </a:r>
            <a:r>
              <a:rPr lang="en-US" sz="3200" i="1" dirty="0">
                <a:solidFill>
                  <a:srgbClr val="FFFF00"/>
                </a:solidFill>
                <a:latin typeface="Cambria"/>
                <a:cs typeface="Cambria"/>
              </a:rPr>
              <a:t>Crucible With </a:t>
            </a:r>
            <a:r>
              <a:rPr lang="en-US" sz="3200" i="1" dirty="0" smtClean="0">
                <a:solidFill>
                  <a:srgbClr val="FFFF00"/>
                </a:solidFill>
                <a:latin typeface="Cambria"/>
                <a:cs typeface="Cambria"/>
              </a:rPr>
              <a:t>Christ</a:t>
            </a:r>
          </a:p>
          <a:p>
            <a:pPr marL="36000"/>
            <a:r>
              <a:rPr lang="en-US" sz="3200" b="1" cap="small" spc="50" dirty="0" smtClean="0">
                <a:latin typeface="Cambria"/>
                <a:cs typeface="Cambria"/>
              </a:rPr>
              <a:t>Our Goal</a:t>
            </a:r>
            <a:endParaRPr lang="en-US" sz="3200" b="1" cap="small" dirty="0">
              <a:solidFill>
                <a:srgbClr val="C0C0C0"/>
              </a:solidFill>
              <a:latin typeface="Cambria"/>
              <a:cs typeface="Cambria"/>
            </a:endParaRPr>
          </a:p>
        </p:txBody>
      </p:sp>
      <p:sp>
        <p:nvSpPr>
          <p:cNvPr id="6" name="Rectangle 5"/>
          <p:cNvSpPr/>
          <p:nvPr/>
        </p:nvSpPr>
        <p:spPr>
          <a:xfrm>
            <a:off x="8136" y="1268760"/>
            <a:ext cx="9144000" cy="5117298"/>
          </a:xfrm>
          <a:prstGeom prst="rect">
            <a:avLst/>
          </a:prstGeom>
        </p:spPr>
        <p:txBody>
          <a:bodyPr wrap="square">
            <a:spAutoFit/>
          </a:bodyPr>
          <a:lstStyle/>
          <a:p>
            <a:pPr algn="ctr">
              <a:lnSpc>
                <a:spcPct val="90000"/>
              </a:lnSpc>
              <a:tabLst>
                <a:tab pos="711200" algn="l"/>
              </a:tabLst>
            </a:pPr>
            <a:r>
              <a:rPr lang="en-US" sz="4400" b="1" spc="100" dirty="0">
                <a:ln>
                  <a:solidFill>
                    <a:schemeClr val="tx1"/>
                  </a:solidFill>
                </a:ln>
                <a:solidFill>
                  <a:srgbClr val="C80000"/>
                </a:solidFill>
                <a:effectLst>
                  <a:glow rad="38100">
                    <a:schemeClr val="tx1">
                      <a:alpha val="25000"/>
                    </a:schemeClr>
                  </a:glow>
                </a:effectLst>
                <a:latin typeface="Calibri"/>
                <a:cs typeface="Calibri"/>
              </a:rPr>
              <a:t>We will see</a:t>
            </a:r>
          </a:p>
          <a:p>
            <a:pPr algn="ctr">
              <a:lnSpc>
                <a:spcPct val="90000"/>
              </a:lnSpc>
              <a:tabLst>
                <a:tab pos="711200" algn="l"/>
              </a:tabLst>
            </a:pPr>
            <a:r>
              <a:rPr lang="en-US" sz="4400" dirty="0" smtClean="0">
                <a:latin typeface="Calibri"/>
                <a:cs typeface="Calibri"/>
              </a:rPr>
              <a:t>how </a:t>
            </a:r>
            <a:r>
              <a:rPr lang="en-US" sz="4400" dirty="0">
                <a:latin typeface="Calibri"/>
                <a:cs typeface="Calibri"/>
              </a:rPr>
              <a:t>other flesh and blood, though radiated in faith, nevertheless faced despair, betrayal, </a:t>
            </a:r>
            <a:r>
              <a:rPr lang="en-US" sz="4400" dirty="0" smtClean="0">
                <a:latin typeface="Calibri"/>
                <a:cs typeface="Calibri"/>
              </a:rPr>
              <a:t>disappointment</a:t>
            </a:r>
            <a:r>
              <a:rPr lang="en-US" sz="4400" dirty="0">
                <a:latin typeface="Calibri"/>
                <a:cs typeface="Calibri"/>
              </a:rPr>
              <a:t>, </a:t>
            </a:r>
            <a:r>
              <a:rPr lang="en-US" sz="4400" dirty="0" smtClean="0">
                <a:latin typeface="Calibri"/>
                <a:cs typeface="Calibri"/>
              </a:rPr>
              <a:t> loss</a:t>
            </a:r>
            <a:r>
              <a:rPr lang="en-US" sz="4400" dirty="0">
                <a:latin typeface="Calibri"/>
                <a:cs typeface="Calibri"/>
              </a:rPr>
              <a:t>, injustice, and </a:t>
            </a:r>
            <a:r>
              <a:rPr lang="en-US" sz="4400" dirty="0" smtClean="0">
                <a:latin typeface="Calibri"/>
                <a:cs typeface="Calibri"/>
              </a:rPr>
              <a:t>abuse.</a:t>
            </a:r>
          </a:p>
          <a:p>
            <a:pPr algn="ctr">
              <a:lnSpc>
                <a:spcPct val="90000"/>
              </a:lnSpc>
              <a:tabLst>
                <a:tab pos="711200" algn="l"/>
              </a:tabLst>
            </a:pPr>
            <a:r>
              <a:rPr lang="en-US" sz="4400" dirty="0" smtClean="0">
                <a:latin typeface="Calibri"/>
                <a:cs typeface="Calibri"/>
              </a:rPr>
              <a:t>As </a:t>
            </a:r>
            <a:r>
              <a:rPr lang="en-US" sz="4400" dirty="0">
                <a:latin typeface="Calibri"/>
                <a:cs typeface="Calibri"/>
              </a:rPr>
              <a:t>we look at these </a:t>
            </a:r>
            <a:r>
              <a:rPr lang="en-US" sz="4400" dirty="0" smtClean="0">
                <a:latin typeface="Calibri"/>
                <a:cs typeface="Calibri"/>
              </a:rPr>
              <a:t>people</a:t>
            </a:r>
            <a:r>
              <a:rPr lang="en-US" sz="4400" dirty="0">
                <a:latin typeface="Calibri"/>
                <a:cs typeface="Calibri"/>
              </a:rPr>
              <a:t> </a:t>
            </a:r>
            <a:r>
              <a:rPr lang="en-US" sz="4400" dirty="0" smtClean="0">
                <a:latin typeface="Calibri"/>
                <a:cs typeface="Calibri"/>
              </a:rPr>
              <a:t>we </a:t>
            </a:r>
            <a:r>
              <a:rPr lang="en-US" sz="4400" dirty="0">
                <a:latin typeface="Calibri"/>
                <a:cs typeface="Calibri"/>
              </a:rPr>
              <a:t>must always see them contrasted against the background of the Cross. </a:t>
            </a:r>
            <a:endParaRPr lang="en-US" dirty="0">
              <a:latin typeface="Calibri"/>
              <a:cs typeface="Calibri"/>
            </a:endParaRPr>
          </a:p>
        </p:txBody>
      </p:sp>
    </p:spTree>
    <p:extLst>
      <p:ext uri="{BB962C8B-B14F-4D97-AF65-F5344CB8AC3E}">
        <p14:creationId xmlns:p14="http://schemas.microsoft.com/office/powerpoint/2010/main" val="3048949142"/>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100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2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760469" y="8102"/>
            <a:ext cx="73835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In </a:t>
            </a:r>
            <a:r>
              <a:rPr lang="en-US" sz="3200" i="1" dirty="0" smtClean="0">
                <a:solidFill>
                  <a:srgbClr val="FFFF00"/>
                </a:solidFill>
                <a:latin typeface="Cambria"/>
                <a:cs typeface="Cambria"/>
              </a:rPr>
              <a:t>the </a:t>
            </a:r>
            <a:r>
              <a:rPr lang="en-US" sz="3200" i="1" dirty="0">
                <a:solidFill>
                  <a:srgbClr val="FFFF00"/>
                </a:solidFill>
                <a:latin typeface="Cambria"/>
                <a:cs typeface="Cambria"/>
              </a:rPr>
              <a:t>Crucible With </a:t>
            </a:r>
            <a:r>
              <a:rPr lang="en-US" sz="3200" i="1" dirty="0" smtClean="0">
                <a:solidFill>
                  <a:srgbClr val="FFFF00"/>
                </a:solidFill>
                <a:latin typeface="Cambria"/>
                <a:cs typeface="Cambria"/>
              </a:rPr>
              <a:t>Christ</a:t>
            </a:r>
            <a:endParaRPr lang="en-US" sz="3200" i="1" dirty="0">
              <a:solidFill>
                <a:srgbClr val="FFFF00"/>
              </a:solidFill>
              <a:latin typeface="Cambria"/>
              <a:cs typeface="Cambria"/>
            </a:endParaRPr>
          </a:p>
          <a:p>
            <a:pPr marL="108000"/>
            <a:r>
              <a:rPr lang="en-US" sz="3200" b="1" cap="small" spc="50" dirty="0" smtClean="0">
                <a:latin typeface="Cambria"/>
                <a:cs typeface="Cambria"/>
              </a:rPr>
              <a:t>Contents</a:t>
            </a:r>
            <a:endParaRPr lang="en-US" sz="3200" b="1" cap="small" spc="50" dirty="0">
              <a:latin typeface="Cambria"/>
              <a:cs typeface="Cambria"/>
            </a:endParaRPr>
          </a:p>
        </p:txBody>
      </p:sp>
      <p:sp>
        <p:nvSpPr>
          <p:cNvPr id="5" name="Rectangle 4"/>
          <p:cNvSpPr/>
          <p:nvPr/>
        </p:nvSpPr>
        <p:spPr>
          <a:xfrm>
            <a:off x="0" y="1311870"/>
            <a:ext cx="9144000" cy="5501506"/>
          </a:xfrm>
          <a:prstGeom prst="rect">
            <a:avLst/>
          </a:prstGeom>
        </p:spPr>
        <p:txBody>
          <a:bodyPr wrap="square">
            <a:spAutoFit/>
          </a:bodyPr>
          <a:lstStyle/>
          <a:p>
            <a:pPr marL="108000">
              <a:lnSpc>
                <a:spcPct val="90000"/>
              </a:lnSpc>
              <a:tabLst>
                <a:tab pos="5372100" algn="l"/>
              </a:tabLst>
            </a:pPr>
            <a:r>
              <a:rPr lang="en-US" sz="3000" spc="50" dirty="0" smtClean="0">
                <a:solidFill>
                  <a:schemeClr val="tx1">
                    <a:lumMod val="85000"/>
                  </a:schemeClr>
                </a:solidFill>
                <a:latin typeface="Calibri"/>
                <a:cs typeface="Calibri"/>
              </a:rPr>
              <a:t>1</a:t>
            </a:r>
            <a:r>
              <a:rPr lang="en-US" sz="3000" spc="50" dirty="0" smtClean="0">
                <a:latin typeface="Calibri"/>
                <a:cs typeface="Calibri"/>
              </a:rPr>
              <a:t> The </a:t>
            </a:r>
            <a:r>
              <a:rPr lang="en-US" sz="3000" spc="50" dirty="0">
                <a:latin typeface="Calibri"/>
                <a:cs typeface="Calibri"/>
              </a:rPr>
              <a:t>Shepherd’s </a:t>
            </a:r>
            <a:r>
              <a:rPr lang="en-US" sz="3000" spc="50" dirty="0" smtClean="0">
                <a:latin typeface="Calibri"/>
                <a:cs typeface="Calibri"/>
              </a:rPr>
              <a:t>Crucible	</a:t>
            </a:r>
            <a:r>
              <a:rPr lang="en-US" sz="3000" i="1" spc="50" dirty="0" smtClean="0">
                <a:latin typeface="Calibri"/>
                <a:cs typeface="Calibri"/>
              </a:rPr>
              <a:t>Identified in Psalm 23</a:t>
            </a:r>
          </a:p>
          <a:p>
            <a:pPr marL="108000">
              <a:lnSpc>
                <a:spcPct val="90000"/>
              </a:lnSpc>
              <a:tabLst>
                <a:tab pos="5372100" algn="l"/>
              </a:tabLst>
            </a:pPr>
            <a:r>
              <a:rPr lang="en-US" sz="3000" spc="50" dirty="0" smtClean="0">
                <a:latin typeface="Calibri"/>
                <a:cs typeface="Calibri"/>
              </a:rPr>
              <a:t>2 The </a:t>
            </a:r>
            <a:r>
              <a:rPr lang="en-US" sz="3000" spc="50" dirty="0">
                <a:latin typeface="Calibri"/>
                <a:cs typeface="Calibri"/>
              </a:rPr>
              <a:t>Crucibles </a:t>
            </a:r>
            <a:r>
              <a:rPr lang="en-US" sz="3000" spc="50" dirty="0" smtClean="0">
                <a:latin typeface="Calibri"/>
                <a:cs typeface="Calibri"/>
              </a:rPr>
              <a:t>That Come</a:t>
            </a:r>
            <a:r>
              <a:rPr lang="en-US" sz="3000" spc="50" dirty="0" smtClean="0">
                <a:solidFill>
                  <a:schemeClr val="tx2"/>
                </a:solidFill>
                <a:latin typeface="Calibri"/>
                <a:cs typeface="Calibri"/>
              </a:rPr>
              <a:t>	</a:t>
            </a:r>
            <a:r>
              <a:rPr lang="en-US" sz="3000" i="1" spc="50" dirty="0" smtClean="0">
                <a:solidFill>
                  <a:srgbClr val="FFFFFF"/>
                </a:solidFill>
                <a:latin typeface="Calibri"/>
                <a:cs typeface="Calibri"/>
              </a:rPr>
              <a:t>The reasons why</a:t>
            </a:r>
            <a:r>
              <a:rPr lang="en-US" sz="3000" spc="50" dirty="0" smtClean="0">
                <a:solidFill>
                  <a:srgbClr val="FFFFFF"/>
                </a:solidFill>
                <a:latin typeface="Calibri"/>
                <a:cs typeface="Calibri"/>
              </a:rPr>
              <a:t>                                    </a:t>
            </a:r>
            <a:r>
              <a:rPr lang="en-US" sz="3000" b="1" spc="50" dirty="0" smtClean="0">
                <a:latin typeface="Calibri"/>
                <a:cs typeface="Calibri"/>
              </a:rPr>
              <a:t>	</a:t>
            </a:r>
          </a:p>
          <a:p>
            <a:pPr marL="108000">
              <a:lnSpc>
                <a:spcPct val="90000"/>
              </a:lnSpc>
              <a:tabLst>
                <a:tab pos="5372100" algn="l"/>
              </a:tabLst>
            </a:pPr>
            <a:r>
              <a:rPr lang="en-US" sz="3000" spc="50" dirty="0" smtClean="0">
                <a:latin typeface="Calibri"/>
                <a:cs typeface="Calibri"/>
              </a:rPr>
              <a:t>3 The Birdcage	</a:t>
            </a:r>
            <a:r>
              <a:rPr lang="en-US" sz="3000" i="1" spc="50" dirty="0" smtClean="0">
                <a:latin typeface="Calibri"/>
                <a:cs typeface="Calibri"/>
              </a:rPr>
              <a:t>Israel in exodus</a:t>
            </a:r>
            <a:r>
              <a:rPr lang="en-US" sz="3000" spc="50" dirty="0" smtClean="0">
                <a:latin typeface="Calibri"/>
                <a:cs typeface="Calibri"/>
              </a:rPr>
              <a:t>                                                         </a:t>
            </a:r>
            <a:r>
              <a:rPr lang="en-US" sz="3000" b="1" spc="50" dirty="0" smtClean="0">
                <a:latin typeface="Calibri"/>
                <a:cs typeface="Calibri"/>
              </a:rPr>
              <a:t>	</a:t>
            </a:r>
          </a:p>
          <a:p>
            <a:pPr marL="108000">
              <a:lnSpc>
                <a:spcPct val="90000"/>
              </a:lnSpc>
              <a:tabLst>
                <a:tab pos="5372100" algn="l"/>
              </a:tabLst>
            </a:pPr>
            <a:r>
              <a:rPr lang="en-US" sz="3000" spc="50" dirty="0" smtClean="0">
                <a:latin typeface="Calibri"/>
                <a:cs typeface="Calibri"/>
              </a:rPr>
              <a:t>4 Seeing </a:t>
            </a:r>
            <a:r>
              <a:rPr lang="en-US" sz="3000" spc="50" dirty="0">
                <a:latin typeface="Calibri"/>
                <a:cs typeface="Calibri"/>
              </a:rPr>
              <a:t>the Goldsmith’s </a:t>
            </a:r>
            <a:r>
              <a:rPr lang="en-US" sz="3000" spc="50" dirty="0" smtClean="0">
                <a:latin typeface="Calibri"/>
                <a:cs typeface="Calibri"/>
              </a:rPr>
              <a:t>Face	</a:t>
            </a:r>
            <a:r>
              <a:rPr lang="en-US" sz="3000" i="1" spc="50" dirty="0" err="1" smtClean="0">
                <a:latin typeface="Calibri"/>
                <a:cs typeface="Calibri"/>
              </a:rPr>
              <a:t>Christlike</a:t>
            </a:r>
            <a:r>
              <a:rPr lang="en-US" sz="3000" i="1" spc="50" dirty="0" smtClean="0">
                <a:latin typeface="Calibri"/>
                <a:cs typeface="Calibri"/>
              </a:rPr>
              <a:t> character    </a:t>
            </a:r>
            <a:r>
              <a:rPr lang="en-US" sz="3000" spc="50" dirty="0" smtClean="0">
                <a:latin typeface="Calibri"/>
                <a:cs typeface="Calibri"/>
              </a:rPr>
              <a:t>                      </a:t>
            </a:r>
            <a:r>
              <a:rPr lang="en-US" sz="3000" b="1" spc="50" dirty="0" smtClean="0">
                <a:latin typeface="Calibri"/>
                <a:cs typeface="Calibri"/>
              </a:rPr>
              <a:t>	</a:t>
            </a:r>
          </a:p>
          <a:p>
            <a:pPr marL="108000">
              <a:lnSpc>
                <a:spcPct val="90000"/>
              </a:lnSpc>
              <a:tabLst>
                <a:tab pos="5372100" algn="l"/>
              </a:tabLst>
            </a:pPr>
            <a:r>
              <a:rPr lang="en-US" sz="3000" spc="50" dirty="0" smtClean="0">
                <a:solidFill>
                  <a:schemeClr val="tx2"/>
                </a:solidFill>
                <a:latin typeface="Calibri"/>
                <a:cs typeface="Calibri"/>
              </a:rPr>
              <a:t>5 Extreme Heat 	</a:t>
            </a:r>
            <a:r>
              <a:rPr lang="en-US" sz="3000" i="1" spc="50" dirty="0" smtClean="0">
                <a:solidFill>
                  <a:schemeClr val="tx2"/>
                </a:solidFill>
                <a:latin typeface="Calibri"/>
                <a:cs typeface="Calibri"/>
              </a:rPr>
              <a:t>God’s risk                                                   </a:t>
            </a:r>
            <a:r>
              <a:rPr lang="en-US" sz="3000" b="1" spc="50" dirty="0" smtClean="0">
                <a:latin typeface="Calibri"/>
                <a:cs typeface="Calibri"/>
              </a:rPr>
              <a:t>	</a:t>
            </a:r>
          </a:p>
          <a:p>
            <a:pPr marL="108000">
              <a:lnSpc>
                <a:spcPct val="90000"/>
              </a:lnSpc>
              <a:tabLst>
                <a:tab pos="5372100" algn="l"/>
              </a:tabLst>
            </a:pPr>
            <a:r>
              <a:rPr lang="en-US" sz="3000" spc="50" dirty="0" smtClean="0">
                <a:solidFill>
                  <a:srgbClr val="D9D9D9"/>
                </a:solidFill>
                <a:latin typeface="Calibri"/>
                <a:cs typeface="Calibri"/>
              </a:rPr>
              <a:t>6</a:t>
            </a:r>
            <a:r>
              <a:rPr lang="en-US" sz="3000" spc="50" dirty="0" smtClean="0">
                <a:latin typeface="Calibri"/>
                <a:cs typeface="Calibri"/>
              </a:rPr>
              <a:t> Struggling </a:t>
            </a:r>
            <a:r>
              <a:rPr lang="en-US" sz="3000" spc="50" dirty="0">
                <a:latin typeface="Calibri"/>
                <a:cs typeface="Calibri"/>
              </a:rPr>
              <a:t>With All </a:t>
            </a:r>
            <a:r>
              <a:rPr lang="en-US" sz="3000" spc="50" dirty="0" smtClean="0">
                <a:latin typeface="Calibri"/>
                <a:cs typeface="Calibri"/>
              </a:rPr>
              <a:t>Energy	</a:t>
            </a:r>
            <a:r>
              <a:rPr lang="en-US" sz="3000" i="1" spc="50" dirty="0" smtClean="0">
                <a:latin typeface="Calibri"/>
                <a:cs typeface="Calibri"/>
              </a:rPr>
              <a:t>Willpower</a:t>
            </a:r>
            <a:r>
              <a:rPr lang="en-US" sz="3000" spc="50" dirty="0" smtClean="0">
                <a:latin typeface="Calibri"/>
                <a:cs typeface="Calibri"/>
              </a:rPr>
              <a:t>	                                </a:t>
            </a:r>
            <a:r>
              <a:rPr lang="en-US" sz="3000" b="1" spc="50" dirty="0" smtClean="0">
                <a:latin typeface="Calibri"/>
                <a:cs typeface="Calibri"/>
              </a:rPr>
              <a:t>	</a:t>
            </a:r>
            <a:endParaRPr lang="en-US" sz="3000" b="1" spc="50" dirty="0">
              <a:latin typeface="Calibri"/>
              <a:cs typeface="Calibri"/>
            </a:endParaRPr>
          </a:p>
          <a:p>
            <a:pPr marL="108000">
              <a:lnSpc>
                <a:spcPct val="90000"/>
              </a:lnSpc>
              <a:tabLst>
                <a:tab pos="5372100" algn="l"/>
              </a:tabLst>
            </a:pPr>
            <a:r>
              <a:rPr lang="en-US" sz="3000" spc="50" dirty="0" smtClean="0">
                <a:solidFill>
                  <a:srgbClr val="D9D9D9"/>
                </a:solidFill>
                <a:latin typeface="Calibri"/>
                <a:cs typeface="Calibri"/>
              </a:rPr>
              <a:t>7</a:t>
            </a:r>
            <a:r>
              <a:rPr lang="en-US" sz="3000" spc="50" dirty="0" smtClean="0">
                <a:latin typeface="Calibri"/>
                <a:cs typeface="Calibri"/>
              </a:rPr>
              <a:t> Indestructible Hope	</a:t>
            </a:r>
            <a:r>
              <a:rPr lang="en-US" sz="3000" i="1" spc="50" dirty="0" smtClean="0">
                <a:latin typeface="Calibri"/>
                <a:cs typeface="Calibri"/>
              </a:rPr>
              <a:t>Hope</a:t>
            </a:r>
            <a:r>
              <a:rPr lang="en-US" sz="3000" spc="50" dirty="0" smtClean="0">
                <a:latin typeface="Calibri"/>
                <a:cs typeface="Calibri"/>
              </a:rPr>
              <a:t>                                         </a:t>
            </a:r>
            <a:endParaRPr lang="en-US" sz="3000" spc="50" dirty="0">
              <a:latin typeface="Calibri"/>
              <a:cs typeface="Calibri"/>
            </a:endParaRPr>
          </a:p>
          <a:p>
            <a:pPr marL="108000">
              <a:lnSpc>
                <a:spcPct val="90000"/>
              </a:lnSpc>
              <a:tabLst>
                <a:tab pos="5372100" algn="l"/>
              </a:tabLst>
            </a:pPr>
            <a:r>
              <a:rPr lang="en-US" sz="3000" spc="50" dirty="0" smtClean="0">
                <a:solidFill>
                  <a:srgbClr val="D9D9D9"/>
                </a:solidFill>
                <a:latin typeface="Calibri"/>
                <a:cs typeface="Calibri"/>
              </a:rPr>
              <a:t>8</a:t>
            </a:r>
            <a:r>
              <a:rPr lang="en-US" sz="3000" spc="50" dirty="0" smtClean="0">
                <a:latin typeface="Calibri"/>
                <a:cs typeface="Calibri"/>
              </a:rPr>
              <a:t> Seeing </a:t>
            </a:r>
            <a:r>
              <a:rPr lang="en-US" sz="3000" spc="50" dirty="0">
                <a:latin typeface="Calibri"/>
                <a:cs typeface="Calibri"/>
              </a:rPr>
              <a:t>the </a:t>
            </a:r>
            <a:r>
              <a:rPr lang="en-US" sz="3000" spc="50" dirty="0" smtClean="0">
                <a:latin typeface="Calibri"/>
                <a:cs typeface="Calibri"/>
              </a:rPr>
              <a:t>Invisible	</a:t>
            </a:r>
            <a:r>
              <a:rPr lang="en-US" sz="3000" i="1" spc="50" dirty="0" smtClean="0">
                <a:latin typeface="Calibri"/>
                <a:cs typeface="Calibri"/>
              </a:rPr>
              <a:t>Faith</a:t>
            </a:r>
            <a:r>
              <a:rPr lang="en-US" sz="3000" spc="50" dirty="0" smtClean="0">
                <a:latin typeface="Calibri"/>
                <a:cs typeface="Calibri"/>
              </a:rPr>
              <a:t>	                                            </a:t>
            </a:r>
            <a:r>
              <a:rPr lang="en-US" sz="3000" b="1" spc="50" dirty="0" smtClean="0">
                <a:latin typeface="Calibri"/>
                <a:cs typeface="Calibri"/>
              </a:rPr>
              <a:t>	</a:t>
            </a:r>
          </a:p>
          <a:p>
            <a:pPr marL="108000">
              <a:lnSpc>
                <a:spcPct val="90000"/>
              </a:lnSpc>
              <a:tabLst>
                <a:tab pos="5372100" algn="l"/>
              </a:tabLst>
            </a:pPr>
            <a:r>
              <a:rPr lang="en-US" sz="3000" spc="50" dirty="0" smtClean="0">
                <a:solidFill>
                  <a:srgbClr val="D9D9D9"/>
                </a:solidFill>
                <a:latin typeface="Calibri"/>
                <a:cs typeface="Calibri"/>
              </a:rPr>
              <a:t>9</a:t>
            </a:r>
            <a:r>
              <a:rPr lang="en-US" sz="3000" spc="50" dirty="0" smtClean="0">
                <a:latin typeface="Calibri"/>
                <a:cs typeface="Calibri"/>
              </a:rPr>
              <a:t> A </a:t>
            </a:r>
            <a:r>
              <a:rPr lang="en-US" sz="3000" spc="50" dirty="0">
                <a:latin typeface="Calibri"/>
                <a:cs typeface="Calibri"/>
              </a:rPr>
              <a:t>Life of </a:t>
            </a:r>
            <a:r>
              <a:rPr lang="en-US" sz="3000" spc="50" dirty="0" smtClean="0">
                <a:latin typeface="Calibri"/>
                <a:cs typeface="Calibri"/>
              </a:rPr>
              <a:t>Praise	</a:t>
            </a:r>
            <a:r>
              <a:rPr lang="en-US" sz="3000" i="1" spc="50" dirty="0" smtClean="0">
                <a:latin typeface="Calibri"/>
                <a:cs typeface="Calibri"/>
              </a:rPr>
              <a:t>Praise</a:t>
            </a:r>
            <a:r>
              <a:rPr lang="en-US" sz="3000" spc="50" dirty="0" smtClean="0">
                <a:latin typeface="Calibri"/>
                <a:cs typeface="Calibri"/>
              </a:rPr>
              <a:t>                                                 </a:t>
            </a:r>
          </a:p>
          <a:p>
            <a:pPr marL="108000">
              <a:lnSpc>
                <a:spcPct val="90000"/>
              </a:lnSpc>
              <a:tabLst>
                <a:tab pos="5372100" algn="l"/>
              </a:tabLst>
            </a:pPr>
            <a:r>
              <a:rPr lang="en-US" sz="3000" spc="50" dirty="0" smtClean="0">
                <a:solidFill>
                  <a:srgbClr val="D9D9D9"/>
                </a:solidFill>
                <a:latin typeface="Calibri"/>
                <a:cs typeface="Calibri"/>
              </a:rPr>
              <a:t>10</a:t>
            </a:r>
            <a:r>
              <a:rPr lang="en-US" sz="3000" spc="50" dirty="0" smtClean="0">
                <a:latin typeface="Calibri"/>
                <a:cs typeface="Calibri"/>
              </a:rPr>
              <a:t> Meekness </a:t>
            </a:r>
            <a:r>
              <a:rPr lang="en-US" sz="3000" spc="50" dirty="0">
                <a:latin typeface="Calibri"/>
                <a:cs typeface="Calibri"/>
              </a:rPr>
              <a:t>in the </a:t>
            </a:r>
            <a:r>
              <a:rPr lang="en-US" sz="3000" spc="50" dirty="0" smtClean="0">
                <a:latin typeface="Calibri"/>
                <a:cs typeface="Calibri"/>
              </a:rPr>
              <a:t>Crucible	</a:t>
            </a:r>
            <a:r>
              <a:rPr lang="en-US" sz="3000" i="1" spc="50" dirty="0" smtClean="0">
                <a:latin typeface="Calibri"/>
                <a:cs typeface="Calibri"/>
              </a:rPr>
              <a:t>Meekness</a:t>
            </a:r>
            <a:r>
              <a:rPr lang="en-US" sz="3000" spc="50" dirty="0" smtClean="0">
                <a:latin typeface="Calibri"/>
                <a:cs typeface="Calibri"/>
              </a:rPr>
              <a:t>                               </a:t>
            </a:r>
          </a:p>
          <a:p>
            <a:pPr marL="108000">
              <a:lnSpc>
                <a:spcPct val="90000"/>
              </a:lnSpc>
              <a:tabLst>
                <a:tab pos="5372100" algn="l"/>
              </a:tabLst>
            </a:pPr>
            <a:r>
              <a:rPr lang="en-US" sz="3000" spc="50" dirty="0" smtClean="0">
                <a:solidFill>
                  <a:srgbClr val="D9D9D9"/>
                </a:solidFill>
                <a:latin typeface="Calibri"/>
                <a:cs typeface="Calibri"/>
              </a:rPr>
              <a:t>11</a:t>
            </a:r>
            <a:r>
              <a:rPr lang="en-US" sz="3000" spc="50" dirty="0" smtClean="0">
                <a:latin typeface="Calibri"/>
                <a:cs typeface="Calibri"/>
              </a:rPr>
              <a:t> Waiting </a:t>
            </a:r>
            <a:r>
              <a:rPr lang="en-US" sz="3000" spc="50" dirty="0">
                <a:latin typeface="Calibri"/>
                <a:cs typeface="Calibri"/>
              </a:rPr>
              <a:t>in the </a:t>
            </a:r>
            <a:r>
              <a:rPr lang="en-US" sz="3000" spc="50" dirty="0" smtClean="0">
                <a:latin typeface="Calibri"/>
                <a:cs typeface="Calibri"/>
              </a:rPr>
              <a:t>Crucible	</a:t>
            </a:r>
            <a:r>
              <a:rPr lang="en-US" sz="3000" i="1" spc="50" dirty="0" smtClean="0">
                <a:latin typeface="Calibri"/>
                <a:cs typeface="Calibri"/>
              </a:rPr>
              <a:t>Patience</a:t>
            </a:r>
            <a:r>
              <a:rPr lang="en-US" sz="3000" spc="50" dirty="0" smtClean="0">
                <a:latin typeface="Calibri"/>
                <a:cs typeface="Calibri"/>
              </a:rPr>
              <a:t>                                          </a:t>
            </a:r>
          </a:p>
          <a:p>
            <a:pPr marL="108000">
              <a:lnSpc>
                <a:spcPct val="90000"/>
              </a:lnSpc>
              <a:tabLst>
                <a:tab pos="5372100" algn="l"/>
              </a:tabLst>
            </a:pPr>
            <a:r>
              <a:rPr lang="en-US" sz="3000" spc="50" dirty="0" smtClean="0">
                <a:solidFill>
                  <a:srgbClr val="D9D9D9"/>
                </a:solidFill>
                <a:latin typeface="Calibri"/>
                <a:cs typeface="Calibri"/>
              </a:rPr>
              <a:t>12 </a:t>
            </a:r>
            <a:r>
              <a:rPr lang="en-US" sz="3000" spc="50" dirty="0" smtClean="0">
                <a:latin typeface="Calibri"/>
                <a:cs typeface="Calibri"/>
              </a:rPr>
              <a:t>Dying </a:t>
            </a:r>
            <a:r>
              <a:rPr lang="en-US" sz="3000" spc="50" dirty="0">
                <a:latin typeface="Calibri"/>
                <a:cs typeface="Calibri"/>
              </a:rPr>
              <a:t>Like a </a:t>
            </a:r>
            <a:r>
              <a:rPr lang="en-US" sz="3000" spc="50" dirty="0" smtClean="0">
                <a:latin typeface="Calibri"/>
                <a:cs typeface="Calibri"/>
              </a:rPr>
              <a:t>Seed	</a:t>
            </a:r>
            <a:r>
              <a:rPr lang="en-US" sz="3000" i="1" spc="50" dirty="0" smtClean="0">
                <a:latin typeface="Calibri"/>
                <a:cs typeface="Calibri"/>
              </a:rPr>
              <a:t>Submission</a:t>
            </a:r>
            <a:r>
              <a:rPr lang="en-US" sz="3000" spc="50" dirty="0" smtClean="0">
                <a:latin typeface="Calibri"/>
                <a:cs typeface="Calibri"/>
              </a:rPr>
              <a:t>	                                              </a:t>
            </a:r>
          </a:p>
          <a:p>
            <a:pPr marL="108000">
              <a:lnSpc>
                <a:spcPct val="90000"/>
              </a:lnSpc>
              <a:tabLst>
                <a:tab pos="5372100" algn="l"/>
              </a:tabLst>
            </a:pPr>
            <a:r>
              <a:rPr lang="en-US" sz="3000" spc="50" dirty="0" smtClean="0">
                <a:solidFill>
                  <a:srgbClr val="D9D9D9"/>
                </a:solidFill>
                <a:latin typeface="Calibri"/>
                <a:cs typeface="Calibri"/>
              </a:rPr>
              <a:t>13</a:t>
            </a:r>
            <a:r>
              <a:rPr lang="en-US" sz="3000" spc="50" dirty="0" smtClean="0">
                <a:latin typeface="Calibri"/>
                <a:cs typeface="Calibri"/>
              </a:rPr>
              <a:t> Christ </a:t>
            </a:r>
            <a:r>
              <a:rPr lang="en-US" sz="3000" spc="50" dirty="0">
                <a:latin typeface="Calibri"/>
                <a:cs typeface="Calibri"/>
              </a:rPr>
              <a:t>in the </a:t>
            </a:r>
            <a:r>
              <a:rPr lang="en-US" sz="3000" spc="50" dirty="0" smtClean="0">
                <a:latin typeface="Calibri"/>
                <a:cs typeface="Calibri"/>
              </a:rPr>
              <a:t>Crucible	</a:t>
            </a:r>
            <a:r>
              <a:rPr lang="en-US" sz="3000" i="1" spc="50" dirty="0" smtClean="0">
                <a:latin typeface="Calibri"/>
                <a:cs typeface="Calibri"/>
              </a:rPr>
              <a:t>Christ’s suffering</a:t>
            </a:r>
            <a:endParaRPr lang="en-US" sz="3000" spc="50" dirty="0">
              <a:latin typeface="Calibri"/>
              <a:cs typeface="Calibri"/>
            </a:endParaRPr>
          </a:p>
        </p:txBody>
      </p:sp>
    </p:spTree>
    <p:extLst>
      <p:ext uri="{BB962C8B-B14F-4D97-AF65-F5344CB8AC3E}">
        <p14:creationId xmlns:p14="http://schemas.microsoft.com/office/powerpoint/2010/main" val="226654583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anim calcmode="lin" valueType="num">
                                      <p:cBhvr additive="base">
                                        <p:cTn id="7" dur="1000"/>
                                        <p:tgtEl>
                                          <p:spTgt spid="2048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048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751026" y="7233"/>
            <a:ext cx="7392974" cy="1077218"/>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In </a:t>
            </a:r>
            <a:r>
              <a:rPr lang="en-US" sz="3200" i="1" dirty="0" smtClean="0">
                <a:solidFill>
                  <a:srgbClr val="FFFF00"/>
                </a:solidFill>
                <a:latin typeface="Cambria"/>
                <a:cs typeface="Cambria"/>
              </a:rPr>
              <a:t>the </a:t>
            </a:r>
            <a:r>
              <a:rPr lang="en-US" sz="3200" i="1" dirty="0">
                <a:solidFill>
                  <a:srgbClr val="FFFF00"/>
                </a:solidFill>
                <a:latin typeface="Cambria"/>
                <a:cs typeface="Cambria"/>
              </a:rPr>
              <a:t>Crucible With </a:t>
            </a:r>
            <a:r>
              <a:rPr lang="en-US" sz="3200" i="1" dirty="0" smtClean="0">
                <a:solidFill>
                  <a:srgbClr val="FFFF00"/>
                </a:solidFill>
                <a:latin typeface="Cambria"/>
                <a:cs typeface="Cambria"/>
              </a:rPr>
              <a:t>Christ</a:t>
            </a:r>
            <a:endParaRPr lang="en-US" sz="3200" i="1" dirty="0">
              <a:solidFill>
                <a:srgbClr val="FFFF00"/>
              </a:solidFill>
              <a:latin typeface="Cambria"/>
              <a:cs typeface="Cambria"/>
            </a:endParaRPr>
          </a:p>
          <a:p>
            <a:pPr marL="108000"/>
            <a:r>
              <a:rPr lang="en-US" sz="3200" b="1" cap="small" spc="50" dirty="0" smtClean="0">
                <a:latin typeface="Cambria"/>
                <a:cs typeface="Cambria"/>
              </a:rPr>
              <a:t>Lesson 5,  July 30, 2022</a:t>
            </a:r>
            <a:endParaRPr lang="en-US" sz="3200" b="1" cap="small" spc="50" dirty="0">
              <a:latin typeface="Cambria"/>
              <a:cs typeface="Cambria"/>
            </a:endParaRPr>
          </a:p>
        </p:txBody>
      </p:sp>
      <p:sp>
        <p:nvSpPr>
          <p:cNvPr id="6" name="Rectangle 5"/>
          <p:cNvSpPr/>
          <p:nvPr/>
        </p:nvSpPr>
        <p:spPr>
          <a:xfrm>
            <a:off x="0" y="1412776"/>
            <a:ext cx="9144000" cy="1015663"/>
          </a:xfrm>
          <a:prstGeom prst="rect">
            <a:avLst/>
          </a:prstGeom>
        </p:spPr>
        <p:txBody>
          <a:bodyPr wrap="square">
            <a:spAutoFit/>
          </a:bodyPr>
          <a:lstStyle/>
          <a:p>
            <a:pPr>
              <a:lnSpc>
                <a:spcPct val="70000"/>
              </a:lnSpc>
            </a:pPr>
            <a:r>
              <a:rPr lang="en-US" sz="5400" dirty="0" smtClean="0">
                <a:effectLst>
                  <a:outerShdw blurRad="38100" dist="38100" dir="2700000" algn="tl">
                    <a:srgbClr val="000000"/>
                  </a:outerShdw>
                </a:effectLst>
                <a:latin typeface="Cambria"/>
                <a:cs typeface="Cambria"/>
              </a:rPr>
              <a:t>             Extreme </a:t>
            </a:r>
            <a:r>
              <a:rPr lang="en-US" sz="8000" dirty="0" smtClean="0">
                <a:effectLst>
                  <a:outerShdw blurRad="38100" dist="38100" dir="2700000" algn="tl">
                    <a:srgbClr val="000000"/>
                  </a:outerShdw>
                </a:effectLst>
                <a:latin typeface="Cambria"/>
                <a:cs typeface="Cambria"/>
              </a:rPr>
              <a:t>Heat</a:t>
            </a:r>
            <a:endParaRPr lang="en-US" sz="8000" dirty="0">
              <a:effectLst>
                <a:outerShdw blurRad="38100" dist="38100" dir="2700000" algn="tl">
                  <a:srgbClr val="000000"/>
                </a:outerShdw>
              </a:effectLst>
              <a:latin typeface="Cambria"/>
              <a:cs typeface="Cambria"/>
            </a:endParaRPr>
          </a:p>
        </p:txBody>
      </p:sp>
      <p:pic>
        <p:nvPicPr>
          <p:cNvPr id="3" name="Picture 2"/>
          <p:cNvPicPr>
            <a:picLocks noChangeAspect="1"/>
          </p:cNvPicPr>
          <p:nvPr/>
        </p:nvPicPr>
        <p:blipFill>
          <a:blip r:embed="rId3"/>
          <a:stretch>
            <a:fillRect/>
          </a:stretch>
        </p:blipFill>
        <p:spPr>
          <a:xfrm>
            <a:off x="44767" y="2996952"/>
            <a:ext cx="9054466" cy="3830736"/>
          </a:xfrm>
          <a:prstGeom prst="rect">
            <a:avLst/>
          </a:prstGeom>
        </p:spPr>
      </p:pic>
    </p:spTree>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p:stCondLst>
                              <p:cond delay="1000"/>
                            </p:stCondLst>
                            <p:childTnLst>
                              <p:par>
                                <p:cTn id="9" presetID="37"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anim calcmode="lin" valueType="num">
                                      <p:cBhvr>
                                        <p:cTn id="12"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8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4" dur="200" accel="100000" fill="hold">
                                          <p:stCondLst>
                                            <p:cond delay="180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ppt_x</p:attrName>
                                        </p:attrNameLst>
                                      </p:cBhvr>
                                      <p:tavLst>
                                        <p:tav tm="0">
                                          <p:val>
                                            <p:strVal val="#ppt_x"/>
                                          </p:val>
                                        </p:tav>
                                        <p:tav tm="100000">
                                          <p:val>
                                            <p:strVal val="#ppt_x"/>
                                          </p:val>
                                        </p:tav>
                                      </p:tavLst>
                                    </p:anim>
                                    <p:anim calcmode="lin" valueType="num">
                                      <p:cBhvr>
                                        <p:cTn id="19" dur="1800" decel="100000" fill="hold"/>
                                        <p:tgtEl>
                                          <p:spTgt spid="3"/>
                                        </p:tgtEl>
                                        <p:attrNameLst>
                                          <p:attrName>ppt_y</p:attrName>
                                        </p:attrNameLst>
                                      </p:cBhvr>
                                      <p:tavLst>
                                        <p:tav tm="0">
                                          <p:val>
                                            <p:strVal val="#ppt_y+1"/>
                                          </p:val>
                                        </p:tav>
                                        <p:tav tm="100000">
                                          <p:val>
                                            <p:strVal val="#ppt_y-.03"/>
                                          </p:val>
                                        </p:tav>
                                      </p:tavLst>
                                    </p:anim>
                                    <p:anim calcmode="lin" valueType="num">
                                      <p:cBhvr>
                                        <p:cTn id="20" dur="200" accel="100000" fill="hold">
                                          <p:stCondLst>
                                            <p:cond delay="18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P spid="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46754" y="7233"/>
            <a:ext cx="733617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Extreme </a:t>
            </a:r>
            <a:r>
              <a:rPr lang="en-US" sz="3200" i="1" dirty="0" smtClean="0">
                <a:solidFill>
                  <a:srgbClr val="FFFF00"/>
                </a:solidFill>
                <a:latin typeface="Cambria"/>
                <a:cs typeface="Cambria"/>
              </a:rPr>
              <a:t>Heat </a:t>
            </a:r>
            <a:endParaRPr lang="mr-IN" sz="3200" i="1" dirty="0" smtClean="0">
              <a:solidFill>
                <a:srgbClr val="FFFF00"/>
              </a:solidFill>
              <a:latin typeface="Cambria"/>
              <a:cs typeface="Cambria"/>
            </a:endParaRPr>
          </a:p>
          <a:p>
            <a:pPr marL="108000"/>
            <a:r>
              <a:rPr lang="en-US" sz="3200" b="1" cap="small" spc="50" dirty="0" smtClean="0">
                <a:latin typeface="Cambria"/>
                <a:cs typeface="Cambria"/>
              </a:rPr>
              <a:t>Key </a:t>
            </a:r>
            <a:r>
              <a:rPr lang="en-US" sz="3200" b="1" cap="small" spc="50" dirty="0">
                <a:latin typeface="Cambria"/>
                <a:cs typeface="Cambria"/>
              </a:rPr>
              <a:t>Text   </a:t>
            </a:r>
          </a:p>
        </p:txBody>
      </p:sp>
      <p:sp>
        <p:nvSpPr>
          <p:cNvPr id="6" name="Text Box 7"/>
          <p:cNvSpPr txBox="1">
            <a:spLocks noChangeArrowheads="1"/>
          </p:cNvSpPr>
          <p:nvPr/>
        </p:nvSpPr>
        <p:spPr bwMode="auto">
          <a:xfrm>
            <a:off x="1856" y="1493818"/>
            <a:ext cx="9144000" cy="4344779"/>
          </a:xfrm>
          <a:prstGeom prst="rect">
            <a:avLst/>
          </a:prstGeom>
          <a:noFill/>
          <a:ln w="9525">
            <a:noFill/>
            <a:miter lim="800000"/>
            <a:headEnd/>
            <a:tailEnd/>
          </a:ln>
        </p:spPr>
        <p:txBody>
          <a:bodyPr wrap="square"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tabLst/>
            </a:pPr>
            <a:r>
              <a:rPr lang="en-US" dirty="0">
                <a:latin typeface="Cambria"/>
                <a:ea typeface="Helvetica CY" charset="0"/>
                <a:cs typeface="Cambria"/>
              </a:rPr>
              <a:t>Isaiah 53:</a:t>
            </a:r>
            <a:r>
              <a:rPr lang="en-US" dirty="0" smtClean="0">
                <a:latin typeface="Cambria"/>
                <a:ea typeface="Helvetica CY" charset="0"/>
                <a:cs typeface="Cambria"/>
              </a:rPr>
              <a:t>10 </a:t>
            </a:r>
            <a:r>
              <a:rPr lang="en-US" sz="3200" dirty="0" smtClean="0">
                <a:latin typeface="Cambria"/>
                <a:ea typeface="Helvetica CY" charset="0"/>
                <a:cs typeface="Cambria"/>
              </a:rPr>
              <a:t>NKJV</a:t>
            </a:r>
            <a:endParaRPr lang="en-US" sz="3600" dirty="0">
              <a:latin typeface="Cambria"/>
              <a:ea typeface="Helvetica CY" charset="0"/>
              <a:cs typeface="Cambria"/>
            </a:endParaRPr>
          </a:p>
          <a:p>
            <a:pPr algn="ctr" eaLnBrk="1" hangingPunct="1">
              <a:lnSpc>
                <a:spcPct val="90000"/>
              </a:lnSpc>
              <a:spcBef>
                <a:spcPts val="600"/>
              </a:spcBef>
              <a:tabLst/>
            </a:pPr>
            <a:r>
              <a:rPr lang="en-US" sz="4400" dirty="0" smtClean="0">
                <a:latin typeface="Calibri"/>
                <a:ea typeface="Helvetica CY" charset="0"/>
                <a:cs typeface="Calibri"/>
              </a:rPr>
              <a:t>“</a:t>
            </a:r>
            <a:r>
              <a:rPr lang="en-US" sz="4400" dirty="0">
                <a:latin typeface="Calibri"/>
                <a:ea typeface="Helvetica CY" charset="0"/>
                <a:cs typeface="Calibri"/>
              </a:rPr>
              <a:t>Yet it pleased the </a:t>
            </a:r>
            <a:r>
              <a:rPr lang="en-US" sz="4400" cap="small" dirty="0">
                <a:latin typeface="Calibri"/>
                <a:ea typeface="Helvetica CY" charset="0"/>
                <a:cs typeface="Calibri"/>
              </a:rPr>
              <a:t>Lord</a:t>
            </a:r>
            <a:r>
              <a:rPr lang="en-US" sz="4400" dirty="0">
                <a:latin typeface="Calibri"/>
                <a:ea typeface="Helvetica CY" charset="0"/>
                <a:cs typeface="Calibri"/>
              </a:rPr>
              <a:t> to bruise </a:t>
            </a:r>
            <a:r>
              <a:rPr lang="en-US" sz="4400" dirty="0" smtClean="0">
                <a:latin typeface="Calibri"/>
                <a:ea typeface="Helvetica CY" charset="0"/>
                <a:cs typeface="Calibri"/>
              </a:rPr>
              <a:t>    Him</a:t>
            </a:r>
            <a:r>
              <a:rPr lang="en-US" sz="4400" dirty="0">
                <a:latin typeface="Calibri"/>
                <a:ea typeface="Helvetica CY" charset="0"/>
                <a:cs typeface="Calibri"/>
              </a:rPr>
              <a:t>; He has put Him to grief. When You make His soul an offering for sin, He shall see His seed, He shall </a:t>
            </a:r>
            <a:r>
              <a:rPr lang="en-US" sz="4400" dirty="0" smtClean="0">
                <a:latin typeface="Calibri"/>
                <a:ea typeface="Helvetica CY" charset="0"/>
                <a:cs typeface="Calibri"/>
              </a:rPr>
              <a:t>    prolong </a:t>
            </a:r>
            <a:r>
              <a:rPr lang="en-US" sz="4400" dirty="0">
                <a:latin typeface="Calibri"/>
                <a:ea typeface="Helvetica CY" charset="0"/>
                <a:cs typeface="Calibri"/>
              </a:rPr>
              <a:t>His days, and the pleasure of the </a:t>
            </a:r>
            <a:r>
              <a:rPr lang="en-US" sz="4400" cap="small" dirty="0">
                <a:latin typeface="Calibri"/>
                <a:ea typeface="Helvetica CY" charset="0"/>
                <a:cs typeface="Calibri"/>
              </a:rPr>
              <a:t>Lord</a:t>
            </a:r>
            <a:r>
              <a:rPr lang="en-US" sz="4400" dirty="0">
                <a:latin typeface="Calibri"/>
                <a:ea typeface="Helvetica CY" charset="0"/>
                <a:cs typeface="Calibri"/>
              </a:rPr>
              <a:t> shall prosper in His </a:t>
            </a:r>
            <a:r>
              <a:rPr lang="en-US" sz="4400" dirty="0" smtClean="0">
                <a:latin typeface="Calibri"/>
                <a:ea typeface="Helvetica CY" charset="0"/>
                <a:cs typeface="Calibri"/>
              </a:rPr>
              <a:t>hand.”</a:t>
            </a:r>
            <a:endParaRPr lang="en-US" sz="4400" dirty="0">
              <a:latin typeface="Calibri"/>
              <a:ea typeface="Helvetica CY" charset="0"/>
              <a:cs typeface="Calibri"/>
            </a:endParaRPr>
          </a:p>
        </p:txBody>
      </p:sp>
    </p:spTree>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379"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a:latin typeface="Calibri"/>
                <a:cs typeface="Calibri"/>
              </a:rPr>
              <a:t>When things become really painful, </a:t>
            </a:r>
            <a:r>
              <a:rPr lang="en-US" sz="4400" spc="-60" dirty="0">
                <a:latin typeface="Calibri"/>
                <a:cs typeface="Calibri"/>
              </a:rPr>
              <a:t>some of us reject God </a:t>
            </a:r>
            <a:r>
              <a:rPr lang="en-US" sz="4400" spc="-60" dirty="0" smtClean="0">
                <a:latin typeface="Calibri"/>
                <a:cs typeface="Calibri"/>
              </a:rPr>
              <a:t>completely</a:t>
            </a:r>
            <a:r>
              <a:rPr lang="en-US" sz="4400" spc="-60" dirty="0">
                <a:latin typeface="Calibri"/>
                <a:cs typeface="Calibri"/>
              </a:rPr>
              <a:t>. For </a:t>
            </a:r>
            <a:r>
              <a:rPr lang="en-US" sz="4400" spc="-60" dirty="0" smtClean="0">
                <a:latin typeface="Calibri"/>
                <a:cs typeface="Calibri"/>
              </a:rPr>
              <a:t>others</a:t>
            </a:r>
            <a:r>
              <a:rPr lang="en-US" sz="4400" spc="-300" dirty="0">
                <a:latin typeface="Calibri"/>
                <a:cs typeface="Calibri"/>
              </a:rPr>
              <a:t> </a:t>
            </a:r>
            <a:r>
              <a:rPr lang="en-US" sz="4400" spc="-60" dirty="0" smtClean="0">
                <a:latin typeface="Calibri"/>
                <a:cs typeface="Calibri"/>
              </a:rPr>
              <a:t>there</a:t>
            </a:r>
            <a:r>
              <a:rPr lang="en-US" sz="4400" spc="-300" dirty="0" smtClean="0">
                <a:latin typeface="Calibri"/>
                <a:cs typeface="Calibri"/>
              </a:rPr>
              <a:t> </a:t>
            </a:r>
            <a:r>
              <a:rPr lang="en-US" sz="4400" spc="-60" dirty="0">
                <a:latin typeface="Calibri"/>
                <a:cs typeface="Calibri"/>
              </a:rPr>
              <a:t>is</a:t>
            </a:r>
            <a:r>
              <a:rPr lang="en-US" sz="4400" spc="-300" dirty="0">
                <a:latin typeface="Calibri"/>
                <a:cs typeface="Calibri"/>
              </a:rPr>
              <a:t> </a:t>
            </a:r>
            <a:r>
              <a:rPr lang="en-US" sz="4400" spc="-60" dirty="0">
                <a:latin typeface="Calibri"/>
                <a:cs typeface="Calibri"/>
              </a:rPr>
              <a:t>the</a:t>
            </a:r>
            <a:r>
              <a:rPr lang="en-US" sz="4400" spc="-300" dirty="0">
                <a:latin typeface="Calibri"/>
                <a:cs typeface="Calibri"/>
              </a:rPr>
              <a:t> </a:t>
            </a:r>
            <a:r>
              <a:rPr lang="en-US" sz="4400" spc="-60" dirty="0">
                <a:latin typeface="Calibri"/>
                <a:cs typeface="Calibri"/>
              </a:rPr>
              <a:t>temptation</a:t>
            </a:r>
            <a:r>
              <a:rPr lang="en-US" sz="4400" spc="-300" dirty="0">
                <a:latin typeface="Calibri"/>
                <a:cs typeface="Calibri"/>
              </a:rPr>
              <a:t> </a:t>
            </a:r>
            <a:r>
              <a:rPr lang="en-US" sz="4400" spc="-60" dirty="0">
                <a:latin typeface="Calibri"/>
                <a:cs typeface="Calibri"/>
              </a:rPr>
              <a:t>to</a:t>
            </a:r>
            <a:r>
              <a:rPr lang="en-US" sz="4400" spc="-300" dirty="0">
                <a:latin typeface="Calibri"/>
                <a:cs typeface="Calibri"/>
              </a:rPr>
              <a:t> </a:t>
            </a:r>
            <a:r>
              <a:rPr lang="en-US" sz="4400" spc="-60" dirty="0">
                <a:latin typeface="Calibri"/>
                <a:cs typeface="Calibri"/>
              </a:rPr>
              <a:t>change </a:t>
            </a:r>
            <a:r>
              <a:rPr lang="en-US" sz="4400" dirty="0">
                <a:latin typeface="Calibri"/>
                <a:cs typeface="Calibri"/>
              </a:rPr>
              <a:t>our view of God and imagine all sorts </a:t>
            </a:r>
            <a:r>
              <a:rPr lang="en-US" sz="4400" dirty="0" smtClean="0">
                <a:latin typeface="Calibri"/>
                <a:cs typeface="Calibri"/>
              </a:rPr>
              <a:t>   of </a:t>
            </a:r>
            <a:r>
              <a:rPr lang="en-US" sz="4400" dirty="0">
                <a:latin typeface="Calibri"/>
                <a:cs typeface="Calibri"/>
              </a:rPr>
              <a:t>bad things about Him. </a:t>
            </a:r>
            <a:r>
              <a:rPr lang="en-US" sz="4400" dirty="0" smtClean="0">
                <a:latin typeface="Calibri"/>
                <a:cs typeface="Calibri"/>
              </a:rPr>
              <a:t>How </a:t>
            </a:r>
            <a:r>
              <a:rPr lang="en-US" sz="4400" dirty="0">
                <a:latin typeface="Calibri"/>
                <a:cs typeface="Calibri"/>
              </a:rPr>
              <a:t>much heat is God willing to risk putting His </a:t>
            </a:r>
            <a:r>
              <a:rPr lang="en-US" sz="4400" spc="-60" dirty="0">
                <a:latin typeface="Calibri"/>
                <a:cs typeface="Calibri"/>
              </a:rPr>
              <a:t>people through in order to bring about His ultimate purpose of shaping us into </a:t>
            </a:r>
            <a:r>
              <a:rPr lang="en-US" sz="4400" dirty="0">
                <a:latin typeface="Calibri"/>
                <a:cs typeface="Calibri"/>
              </a:rPr>
              <a:t>the “image of </a:t>
            </a:r>
            <a:r>
              <a:rPr lang="en-US" sz="4400" dirty="0" smtClean="0">
                <a:latin typeface="Calibri"/>
                <a:cs typeface="Calibri"/>
              </a:rPr>
              <a:t>His </a:t>
            </a:r>
            <a:r>
              <a:rPr lang="en-US" sz="4400" dirty="0">
                <a:latin typeface="Calibri"/>
                <a:cs typeface="Calibri"/>
              </a:rPr>
              <a:t>Son” (</a:t>
            </a:r>
            <a:r>
              <a:rPr lang="en-US" sz="4400" i="1" dirty="0">
                <a:latin typeface="Calibri"/>
                <a:cs typeface="Calibri"/>
              </a:rPr>
              <a:t>Rom. 8:</a:t>
            </a:r>
            <a:r>
              <a:rPr lang="en-US" sz="4400" i="1" dirty="0" smtClean="0">
                <a:latin typeface="Calibri"/>
                <a:cs typeface="Calibri"/>
              </a:rPr>
              <a:t>29</a:t>
            </a:r>
            <a:r>
              <a:rPr lang="en-US" sz="4400" dirty="0" smtClean="0">
                <a:latin typeface="Calibri"/>
                <a:cs typeface="Calibri"/>
              </a:rPr>
              <a:t>)</a:t>
            </a:r>
            <a:r>
              <a:rPr lang="en-US" sz="4400" dirty="0">
                <a:latin typeface="Calibri"/>
                <a:cs typeface="Calibri"/>
              </a:rPr>
              <a:t>?</a:t>
            </a:r>
          </a:p>
        </p:txBody>
      </p:sp>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a:solidFill>
                  <a:srgbClr val="FFFF00"/>
                </a:solidFill>
                <a:latin typeface="Cambria"/>
                <a:cs typeface="Cambria"/>
              </a:rPr>
              <a:t>Extreme Heat </a:t>
            </a:r>
            <a:endParaRPr lang="mr-IN" sz="3200" i="1" dirty="0">
              <a:solidFill>
                <a:srgbClr val="FFFF00"/>
              </a:solidFill>
              <a:latin typeface="Cambria"/>
              <a:cs typeface="Cambria"/>
            </a:endParaRPr>
          </a:p>
          <a:p>
            <a:pPr marL="108000"/>
            <a:r>
              <a:rPr lang="en-US" sz="3200" b="1" cap="small" spc="50" dirty="0" smtClean="0">
                <a:latin typeface="Cambria"/>
                <a:cs typeface="Cambria"/>
              </a:rPr>
              <a:t>Sabbath Afternoon, </a:t>
            </a:r>
            <a:r>
              <a:rPr lang="en-US" sz="3200" cap="small" spc="50" dirty="0" smtClean="0">
                <a:latin typeface="Cambria"/>
                <a:cs typeface="Cambria"/>
              </a:rPr>
              <a:t>July 23</a:t>
            </a:r>
            <a:endParaRPr lang="en-US" sz="3200" cap="small" spc="50" dirty="0">
              <a:latin typeface="Cambria"/>
              <a:cs typeface="Cambria"/>
            </a:endParaRPr>
          </a:p>
        </p:txBody>
      </p:sp>
    </p:spTree>
    <p:extLst>
      <p:ext uri="{BB962C8B-B14F-4D97-AF65-F5344CB8AC3E}">
        <p14:creationId xmlns:p14="http://schemas.microsoft.com/office/powerpoint/2010/main" val="474980524"/>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56275" y="6484"/>
            <a:ext cx="73284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r>
              <a:rPr lang="en-US" sz="3200" i="1" dirty="0" smtClean="0">
                <a:solidFill>
                  <a:srgbClr val="FFFF00"/>
                </a:solidFill>
                <a:latin typeface="Cambria"/>
                <a:cs typeface="Cambria"/>
              </a:rPr>
              <a:t>Sunday, July 24</a:t>
            </a:r>
            <a:endParaRPr lang="en-US" sz="3200" i="1" dirty="0">
              <a:solidFill>
                <a:srgbClr val="FFFF00"/>
              </a:solidFill>
              <a:latin typeface="Cambria"/>
              <a:cs typeface="Cambria"/>
            </a:endParaRPr>
          </a:p>
          <a:p>
            <a:pPr marL="108000"/>
            <a:r>
              <a:rPr lang="en-US" sz="3200" b="1" cap="small" spc="50" dirty="0">
                <a:latin typeface="Cambria"/>
                <a:cs typeface="Cambria"/>
              </a:rPr>
              <a:t>Abraham in the </a:t>
            </a:r>
            <a:r>
              <a:rPr lang="en-US" sz="3200" b="1" cap="small" spc="50" dirty="0" smtClean="0">
                <a:latin typeface="Cambria"/>
                <a:cs typeface="Cambria"/>
              </a:rPr>
              <a:t>Crucible </a:t>
            </a:r>
            <a:r>
              <a:rPr lang="en-US" sz="3200" cap="small" spc="50" dirty="0" smtClean="0">
                <a:latin typeface="Cambria"/>
                <a:cs typeface="Cambria"/>
              </a:rPr>
              <a:t>(</a:t>
            </a:r>
            <a:r>
              <a:rPr lang="nb-NO" sz="3200" cap="small" spc="50" dirty="0" smtClean="0">
                <a:latin typeface="Cambria"/>
                <a:cs typeface="Cambria"/>
              </a:rPr>
              <a:t>Gen</a:t>
            </a:r>
            <a:r>
              <a:rPr lang="nb-NO" sz="3200" cap="small" spc="50" dirty="0">
                <a:latin typeface="Cambria"/>
                <a:cs typeface="Cambria"/>
              </a:rPr>
              <a:t>. </a:t>
            </a:r>
            <a:r>
              <a:rPr lang="nb-NO" sz="3200" cap="small" spc="50" dirty="0" smtClean="0">
                <a:latin typeface="Cambria"/>
                <a:cs typeface="Cambria"/>
              </a:rPr>
              <a:t>22)</a:t>
            </a:r>
            <a:endParaRPr lang="en-US" sz="3200" cap="small" spc="50" dirty="0">
              <a:latin typeface="Cambria"/>
              <a:cs typeface="Cambria"/>
            </a:endParaRPr>
          </a:p>
        </p:txBody>
      </p:sp>
      <p:sp>
        <p:nvSpPr>
          <p:cNvPr id="5"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smtClean="0">
                <a:latin typeface="Calibri"/>
                <a:cs typeface="Calibri"/>
              </a:rPr>
              <a:t>“ ‘Take </a:t>
            </a:r>
            <a:r>
              <a:rPr lang="en-US" sz="4400" dirty="0">
                <a:latin typeface="Calibri"/>
                <a:cs typeface="Calibri"/>
              </a:rPr>
              <a:t>now your son, your only son Isaac, whom you love, and go to the land of </a:t>
            </a:r>
            <a:r>
              <a:rPr lang="en-US" sz="4400" dirty="0" err="1">
                <a:latin typeface="Calibri"/>
                <a:cs typeface="Calibri"/>
              </a:rPr>
              <a:t>Moriah</a:t>
            </a:r>
            <a:r>
              <a:rPr lang="en-US" sz="4400" dirty="0">
                <a:latin typeface="Calibri"/>
                <a:cs typeface="Calibri"/>
              </a:rPr>
              <a:t>, and offer him there </a:t>
            </a:r>
            <a:r>
              <a:rPr lang="en-US" sz="4400" dirty="0" smtClean="0">
                <a:latin typeface="Calibri"/>
                <a:cs typeface="Calibri"/>
              </a:rPr>
              <a:t>   as </a:t>
            </a:r>
            <a:r>
              <a:rPr lang="en-US" sz="4400" dirty="0">
                <a:latin typeface="Calibri"/>
                <a:cs typeface="Calibri"/>
              </a:rPr>
              <a:t>a burnt </a:t>
            </a:r>
            <a:r>
              <a:rPr lang="en-US" sz="4400" dirty="0" smtClean="0">
                <a:latin typeface="Calibri"/>
                <a:cs typeface="Calibri"/>
              </a:rPr>
              <a:t>offering...’ ” (</a:t>
            </a:r>
            <a:r>
              <a:rPr lang="en-US" sz="4400" i="1" dirty="0" smtClean="0">
                <a:latin typeface="Calibri"/>
                <a:cs typeface="Calibri"/>
              </a:rPr>
              <a:t>v. 2</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It </a:t>
            </a:r>
            <a:r>
              <a:rPr lang="en-US" sz="4400" dirty="0">
                <a:latin typeface="Calibri"/>
                <a:cs typeface="Calibri"/>
              </a:rPr>
              <a:t>was a totally revolting idea that a holy God should request that he </a:t>
            </a:r>
            <a:r>
              <a:rPr lang="en-US" sz="4400" dirty="0" err="1" smtClean="0">
                <a:latin typeface="Calibri"/>
                <a:cs typeface="Calibri"/>
              </a:rPr>
              <a:t>sacri-fice</a:t>
            </a:r>
            <a:r>
              <a:rPr lang="en-US" sz="4400" dirty="0" smtClean="0">
                <a:latin typeface="Calibri"/>
                <a:cs typeface="Calibri"/>
              </a:rPr>
              <a:t> </a:t>
            </a:r>
            <a:r>
              <a:rPr lang="en-US" sz="4400" dirty="0">
                <a:latin typeface="Calibri"/>
                <a:cs typeface="Calibri"/>
              </a:rPr>
              <a:t>his own son. W</a:t>
            </a:r>
            <a:r>
              <a:rPr lang="en-US" sz="4400" dirty="0" smtClean="0">
                <a:latin typeface="Calibri"/>
                <a:cs typeface="Calibri"/>
              </a:rPr>
              <a:t>hat </a:t>
            </a:r>
            <a:r>
              <a:rPr lang="en-US" sz="4400" dirty="0">
                <a:latin typeface="Calibri"/>
                <a:cs typeface="Calibri"/>
              </a:rPr>
              <a:t>about God’s promises of an inheritance? Without his son, the promise would be gone.</a:t>
            </a:r>
          </a:p>
        </p:txBody>
      </p:sp>
    </p:spTree>
    <p:extLst>
      <p:ext uri="{BB962C8B-B14F-4D97-AF65-F5344CB8AC3E}">
        <p14:creationId xmlns:p14="http://schemas.microsoft.com/office/powerpoint/2010/main" val="2663697747"/>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p:tgtEl>
                                          <p:spTgt spid="6">
                                            <p:txEl>
                                              <p:pRg st="0" end="0"/>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0" end="0"/>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theme/theme1.xml><?xml version="1.0" encoding="utf-8"?>
<a:theme xmlns:a="http://schemas.openxmlformats.org/drawingml/2006/main" name="•22.3Q-Preview">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•22.3Q-Preview.potx</Template>
  <TotalTime>10989</TotalTime>
  <Words>4545</Words>
  <Application>Microsoft Macintosh PowerPoint</Application>
  <PresentationFormat>On-screen Show (4:3)</PresentationFormat>
  <Paragraphs>256</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•22.3Q-Preview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386</cp:revision>
  <dcterms:created xsi:type="dcterms:W3CDTF">2021-07-03T11:23:54Z</dcterms:created>
  <dcterms:modified xsi:type="dcterms:W3CDTF">2022-07-24T14:06:12Z</dcterms:modified>
</cp:coreProperties>
</file>