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56" r:id="rId2"/>
    <p:sldId id="357" r:id="rId3"/>
    <p:sldId id="424" r:id="rId4"/>
    <p:sldId id="381" r:id="rId5"/>
    <p:sldId id="265" r:id="rId6"/>
    <p:sldId id="268" r:id="rId7"/>
    <p:sldId id="458" r:id="rId8"/>
    <p:sldId id="438" r:id="rId9"/>
    <p:sldId id="468" r:id="rId10"/>
    <p:sldId id="469" r:id="rId11"/>
    <p:sldId id="481" r:id="rId12"/>
    <p:sldId id="482" r:id="rId13"/>
    <p:sldId id="440" r:id="rId14"/>
    <p:sldId id="484" r:id="rId15"/>
    <p:sldId id="485" r:id="rId16"/>
    <p:sldId id="470" r:id="rId17"/>
    <p:sldId id="483" r:id="rId18"/>
    <p:sldId id="442" r:id="rId19"/>
    <p:sldId id="471" r:id="rId20"/>
    <p:sldId id="473" r:id="rId21"/>
    <p:sldId id="472" r:id="rId22"/>
    <p:sldId id="486" r:id="rId23"/>
    <p:sldId id="446" r:id="rId24"/>
    <p:sldId id="474" r:id="rId25"/>
    <p:sldId id="475" r:id="rId26"/>
    <p:sldId id="476" r:id="rId27"/>
    <p:sldId id="477" r:id="rId28"/>
    <p:sldId id="487" r:id="rId29"/>
    <p:sldId id="450" r:id="rId30"/>
    <p:sldId id="478" r:id="rId31"/>
    <p:sldId id="479" r:id="rId32"/>
    <p:sldId id="480" r:id="rId33"/>
    <p:sldId id="488" r:id="rId34"/>
    <p:sldId id="459" r:id="rId35"/>
    <p:sldId id="437" r:id="rId36"/>
    <p:sldId id="354" r:id="rId37"/>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C80000"/>
    <a:srgbClr val="000000"/>
    <a:srgbClr val="D9D9D9"/>
    <a:srgbClr val="FF00FF"/>
    <a:srgbClr val="FF6FCF"/>
    <a:srgbClr val="00FFFF"/>
    <a:srgbClr val="CCCCCC"/>
    <a:srgbClr val="CEC94C"/>
    <a:srgbClr val="66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6" autoAdjust="0"/>
    <p:restoredTop sz="68797" autoAdjust="0"/>
  </p:normalViewPr>
  <p:slideViewPr>
    <p:cSldViewPr>
      <p:cViewPr>
        <p:scale>
          <a:sx n="50" d="100"/>
          <a:sy n="50" d="100"/>
        </p:scale>
        <p:origin x="-1360" y="-304"/>
      </p:cViewPr>
      <p:guideLst>
        <p:guide orient="horz" pos="2160"/>
        <p:guide pos="2880"/>
      </p:guideLst>
    </p:cSldViewPr>
  </p:slideViewPr>
  <p:outlineViewPr>
    <p:cViewPr>
      <p:scale>
        <a:sx n="33" d="100"/>
        <a:sy n="33" d="100"/>
      </p:scale>
      <p:origin x="0" y="0"/>
    </p:cViewPr>
  </p:outlineViewPr>
  <p:notesTextViewPr>
    <p:cViewPr>
      <p:scale>
        <a:sx n="135" d="100"/>
        <a:sy n="13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4AB31219-3696-164D-A0A2-74CDA31DA3DB}" type="slidenum">
              <a:rPr lang="en-US"/>
              <a:pPr/>
              <a:t>‹#›</a:t>
            </a:fld>
            <a:endParaRPr lang="en-US"/>
          </a:p>
        </p:txBody>
      </p:sp>
    </p:spTree>
    <p:extLst>
      <p:ext uri="{BB962C8B-B14F-4D97-AF65-F5344CB8AC3E}">
        <p14:creationId xmlns:p14="http://schemas.microsoft.com/office/powerpoint/2010/main" val="329936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F71D74AE-2463-B04D-94DC-C89D8D8A1004}" type="slidenum">
              <a:rPr lang="en-US" sz="1200"/>
              <a:pPr/>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“At </a:t>
            </a:r>
            <a:r>
              <a:rPr lang="en-US" dirty="0" err="1" smtClean="0">
                <a:latin typeface="Arial" charset="0"/>
                <a:ea typeface="ＭＳ Ｐゴシック" charset="0"/>
                <a:cs typeface="ＭＳ Ｐゴシック" charset="0"/>
              </a:rPr>
              <a:t>malalaman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katotohanan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katotohanan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magpapalaya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a:t>
            </a:r>
            <a:r>
              <a:rPr lang="en-US" dirty="0" smtClean="0">
                <a:latin typeface="Arial" charset="0"/>
                <a:ea typeface="ＭＳ Ｐゴシック" charset="0"/>
                <a:cs typeface="ＭＳ Ｐゴシック" charset="0"/>
              </a:rPr>
              <a:t>” (Juan 8:32 FSV).</a:t>
            </a:r>
          </a:p>
          <a:p>
            <a:pPr eaLnBrk="1" hangingPunct="1"/>
            <a:endParaRPr lang="en-US" dirty="0" smtClean="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err="1" smtClean="0">
                <a:latin typeface="Arial" charset="0"/>
                <a:ea typeface="ＭＳ Ｐゴシック" charset="0"/>
                <a:cs typeface="ＭＳ Ｐゴシック" charset="0"/>
              </a:rPr>
              <a:t>Ito’y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pareho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rin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kapag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tayo’y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pahirap</a:t>
            </a:r>
            <a:r>
              <a:rPr lang="en-US" b="0" dirty="0" smtClean="0">
                <a:latin typeface="Arial" charset="0"/>
                <a:ea typeface="ＭＳ Ｐゴシック" charset="0"/>
                <a:cs typeface="ＭＳ Ｐゴシック" charset="0"/>
              </a:rPr>
              <a:t>. Kung </a:t>
            </a:r>
            <a:r>
              <a:rPr lang="en-US" b="0" dirty="0" err="1" smtClean="0">
                <a:latin typeface="Arial" charset="0"/>
                <a:ea typeface="ＭＳ Ｐゴシック" charset="0"/>
                <a:cs typeface="ＭＳ Ｐゴシック" charset="0"/>
              </a:rPr>
              <a:t>minsan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talagang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naroroon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pahirap</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dahil</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hindi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tayo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sumunod</a:t>
            </a:r>
            <a:r>
              <a:rPr lang="en-US" b="0" dirty="0" smtClean="0">
                <a:latin typeface="Arial" charset="0"/>
                <a:ea typeface="ＭＳ Ｐゴシック" charset="0"/>
                <a:cs typeface="ＭＳ Ｐゴシック" charset="0"/>
              </a:rPr>
              <a:t> o </a:t>
            </a:r>
            <a:r>
              <a:rPr lang="en-US" b="0" dirty="0" err="1" smtClean="0">
                <a:latin typeface="Arial" charset="0"/>
                <a:ea typeface="ＭＳ Ｐゴシック" charset="0"/>
                <a:cs typeface="ＭＳ Ｐゴシック" charset="0"/>
              </a:rPr>
              <a:t>pinagsisihan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ating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kasalanan</a:t>
            </a:r>
            <a:r>
              <a:rPr lang="en-US" b="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Ama</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makagagawa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gayong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katayuan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kailangan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sadyang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piliin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buksan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pintuan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pagsisisi</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pagsunod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makapasok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kapangyarihan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baguhin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11</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Mga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Susing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Paksa</a:t>
            </a:r>
            <a:r>
              <a:rPr lang="en-US" b="1"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1.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Diyos</a:t>
            </a:r>
            <a:r>
              <a:rPr lang="en-US" b="0" dirty="0" smtClean="0">
                <a:latin typeface="Arial" charset="0"/>
                <a:ea typeface="ＭＳ Ｐゴシック" charset="0"/>
                <a:cs typeface="ＭＳ Ｐゴシック" charset="0"/>
              </a:rPr>
              <a:t> ay may </a:t>
            </a:r>
            <a:r>
              <a:rPr lang="en-US" b="0" dirty="0" err="1" smtClean="0">
                <a:latin typeface="Arial" charset="0"/>
                <a:ea typeface="ＭＳ Ｐゴシック" charset="0"/>
                <a:cs typeface="ＭＳ Ｐゴシック" charset="0"/>
              </a:rPr>
              <a:t>walang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hagganang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sobrenatural</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pagkukunan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napakabuong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sabik</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malayang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iniaalok</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atin</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2. </a:t>
            </a:r>
            <a:r>
              <a:rPr lang="en-US" baseline="0" dirty="0" err="1" smtClean="0">
                <a:latin typeface="Arial" charset="0"/>
                <a:ea typeface="ＭＳ Ｐゴシック" charset="0"/>
                <a:cs typeface="ＭＳ Ｐゴシック" charset="0"/>
              </a:rPr>
              <a:t>Posibleng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pamamagitan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sarili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pagpili</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limitahan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magagawa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 3. Kung </a:t>
            </a:r>
            <a:r>
              <a:rPr lang="en-US" baseline="0" dirty="0" err="1" smtClean="0">
                <a:latin typeface="Arial" charset="0"/>
                <a:ea typeface="ＭＳ Ｐゴシック" charset="0"/>
                <a:cs typeface="ＭＳ Ｐゴシック" charset="0"/>
              </a:rPr>
              <a:t>pinilit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mawawala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malayang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kalooban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Pararatangan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Satanas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pagmamanipula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isip</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nagdaraya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malaking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tunggalian</a:t>
            </a:r>
            <a:r>
              <a:rPr lang="en-US" baseline="0" dirty="0" smtClean="0">
                <a:latin typeface="Arial" charset="0"/>
                <a:ea typeface="ＭＳ Ｐゴシック" charset="0"/>
                <a:cs typeface="ＭＳ Ｐゴシック" charset="0"/>
              </a:rPr>
              <a:t>.</a:t>
            </a:r>
            <a:endParaRPr lang="en-US"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12</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latin typeface="Arial" charset="0"/>
                <a:ea typeface="ＭＳ Ｐゴシック" charset="0"/>
                <a:cs typeface="ＭＳ Ｐゴシック" charset="0"/>
              </a:rPr>
              <a:t>4. Kung </a:t>
            </a:r>
            <a:r>
              <a:rPr lang="en-US" b="0" dirty="0" err="1" smtClean="0">
                <a:latin typeface="Arial" charset="0"/>
                <a:ea typeface="ＭＳ Ｐゴシック" charset="0"/>
                <a:cs typeface="ＭＳ Ｐゴシック" charset="0"/>
              </a:rPr>
              <a:t>minsan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talagang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naroroon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pahirap</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dahil</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hindi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tayo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sumunod</a:t>
            </a:r>
            <a:r>
              <a:rPr lang="en-US" b="0" dirty="0" smtClean="0">
                <a:latin typeface="Arial" charset="0"/>
                <a:ea typeface="ＭＳ Ｐゴシック" charset="0"/>
                <a:cs typeface="ＭＳ Ｐゴシック" charset="0"/>
              </a:rPr>
              <a:t> o </a:t>
            </a:r>
            <a:r>
              <a:rPr lang="en-US" b="0" dirty="0" err="1" smtClean="0">
                <a:latin typeface="Arial" charset="0"/>
                <a:ea typeface="ＭＳ Ｐゴシック" charset="0"/>
                <a:cs typeface="ＭＳ Ｐゴシック" charset="0"/>
              </a:rPr>
              <a:t>pinagsisihan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ating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kasalanan</a:t>
            </a:r>
            <a:r>
              <a:rPr lang="en-US" b="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5. </a:t>
            </a:r>
            <a:r>
              <a:rPr lang="en-US" baseline="0" dirty="0" err="1" smtClean="0">
                <a:latin typeface="Arial" charset="0"/>
                <a:ea typeface="ＭＳ Ｐゴシック" charset="0"/>
                <a:cs typeface="ＭＳ Ｐゴシック" charset="0"/>
              </a:rPr>
              <a:t>Kailangan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sadyang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piliin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buksan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pintuan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pagsisisi</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pagsunod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makapasok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kapangyarihan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baguhin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13</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Lunes</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Agosto</a:t>
            </a:r>
            <a:r>
              <a:rPr lang="en-US" b="1" dirty="0" smtClean="0">
                <a:latin typeface="Arial" charset="0"/>
                <a:ea typeface="ＭＳ Ｐゴシック" charset="0"/>
                <a:cs typeface="ＭＳ Ｐゴシック" charset="0"/>
              </a:rPr>
              <a:t> 1, </a:t>
            </a:r>
            <a:r>
              <a:rPr lang="en-US" b="1" dirty="0" err="1" smtClean="0">
                <a:latin typeface="Arial" charset="0"/>
                <a:ea typeface="ＭＳ Ｐゴシック" charset="0"/>
                <a:cs typeface="ＭＳ Ｐゴシック" charset="0"/>
              </a:rPr>
              <a:t>Colosas</a:t>
            </a:r>
            <a:r>
              <a:rPr lang="en-US" b="1" dirty="0" smtClean="0">
                <a:latin typeface="Arial" charset="0"/>
                <a:ea typeface="ＭＳ Ｐゴシック" charset="0"/>
                <a:cs typeface="ＭＳ Ｐゴシック" charset="0"/>
              </a:rPr>
              <a:t> 1:28, 29.</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Ang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Diyos-Taong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Pagsasama</a:t>
            </a:r>
            <a:r>
              <a:rPr lang="en-US" b="1"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Dahil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dito'y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nagpapagal</a:t>
            </a:r>
            <a:r>
              <a:rPr lang="en-US" dirty="0" smtClean="0">
                <a:latin typeface="Arial" charset="0"/>
                <a:ea typeface="ＭＳ Ｐゴシック" charset="0"/>
                <a:cs typeface="ＭＳ Ｐゴシック" charset="0"/>
              </a:rPr>
              <a:t> din </a:t>
            </a:r>
            <a:r>
              <a:rPr lang="en-US" dirty="0" err="1" smtClean="0">
                <a:latin typeface="Arial" charset="0"/>
                <a:ea typeface="ＭＳ Ｐゴシック" charset="0"/>
                <a:cs typeface="ＭＳ Ｐゴシック" charset="0"/>
              </a:rPr>
              <a:t>naman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ako</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nagsisikap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ayon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paggawa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gumagawa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akin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may </a:t>
            </a:r>
            <a:r>
              <a:rPr lang="en-US" dirty="0" err="1" smtClean="0">
                <a:latin typeface="Arial" charset="0"/>
                <a:ea typeface="ＭＳ Ｐゴシック" charset="0"/>
                <a:cs typeface="ＭＳ Ｐゴシック" charset="0"/>
              </a:rPr>
              <a:t>kapangyarihan</a:t>
            </a:r>
            <a:r>
              <a:rPr lang="en-US" dirty="0" smtClean="0">
                <a:latin typeface="Arial" charset="0"/>
                <a:ea typeface="ＭＳ Ｐゴシック" charset="0"/>
                <a:cs typeface="ＭＳ Ｐゴシック" charset="0"/>
              </a:rPr>
              <a:t>” (</a:t>
            </a:r>
            <a:r>
              <a:rPr lang="en-US" i="1" dirty="0" err="1" smtClean="0">
                <a:latin typeface="Arial" charset="0"/>
                <a:ea typeface="ＭＳ Ｐゴシック" charset="0"/>
                <a:cs typeface="ＭＳ Ｐゴシック" charset="0"/>
              </a:rPr>
              <a:t>Colosas</a:t>
            </a:r>
            <a:r>
              <a:rPr lang="en-US" i="1" dirty="0" smtClean="0">
                <a:latin typeface="Arial" charset="0"/>
                <a:ea typeface="ＭＳ Ｐゴシック" charset="0"/>
                <a:cs typeface="ＭＳ Ｐゴシック" charset="0"/>
              </a:rPr>
              <a:t> 1:29</a:t>
            </a:r>
            <a:r>
              <a:rPr lang="en-US" i="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kawili</a:t>
            </a:r>
            <a:r>
              <a:rPr lang="en-US" baseline="0" dirty="0" smtClean="0">
                <a:latin typeface="Arial" charset="0"/>
                <a:ea typeface="ＭＳ Ｐゴシック" charset="0"/>
                <a:cs typeface="ＭＳ Ｐゴシック" charset="0"/>
              </a:rPr>
              <a:t>-wiling </a:t>
            </a:r>
            <a:r>
              <a:rPr lang="en-US" baseline="0" dirty="0" err="1" smtClean="0">
                <a:latin typeface="Arial" charset="0"/>
                <a:ea typeface="ＭＳ Ｐゴシック" charset="0"/>
                <a:cs typeface="ＭＳ Ｐゴシック" charset="0"/>
              </a:rPr>
              <a:t>pananaw</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pagtingin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Pablo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relasyon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gawaing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Sinasabi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siya’y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nagsisikap</a:t>
            </a:r>
            <a:r>
              <a:rPr lang="en-US" baseline="0" dirty="0" smtClean="0">
                <a:latin typeface="Arial" charset="0"/>
                <a:ea typeface="ＭＳ Ｐゴシック" charset="0"/>
                <a:cs typeface="ＭＳ Ｐゴシック" charset="0"/>
              </a:rPr>
              <a:t>—</a:t>
            </a:r>
            <a:r>
              <a:rPr lang="en-US" baseline="0" dirty="0" err="1" smtClean="0">
                <a:latin typeface="Arial" charset="0"/>
                <a:ea typeface="ＭＳ Ｐゴシック" charset="0"/>
                <a:cs typeface="ＭＳ Ｐゴシック" charset="0"/>
              </a:rPr>
              <a:t>ngunit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kapangyarihan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Si </a:t>
            </a:r>
            <a:r>
              <a:rPr lang="en-US" baseline="0" dirty="0" err="1" smtClean="0">
                <a:latin typeface="Arial" charset="0"/>
                <a:ea typeface="ＭＳ Ｐゴシック" charset="0"/>
                <a:cs typeface="ＭＳ Ｐゴシック" charset="0"/>
              </a:rPr>
              <a:t>Pablo’y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nagpupumilit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lahat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meron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lahat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ibinibigay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14</a:t>
            </a:fld>
            <a:endParaRPr lang="en-US" sz="1200" dirty="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Mga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Pagsisikap</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ng</a:t>
            </a:r>
            <a:r>
              <a:rPr lang="en-US" b="1" dirty="0" smtClean="0">
                <a:latin typeface="Arial" charset="0"/>
                <a:ea typeface="ＭＳ Ｐゴシック" charset="0"/>
                <a:cs typeface="ＭＳ Ｐゴシック" charset="0"/>
              </a:rPr>
              <a:t> Tao. </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Ngunit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humawak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matatag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Panginoon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ninyong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buháy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lahat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araw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i="1" dirty="0" err="1" smtClean="0">
                <a:latin typeface="Arial" charset="0"/>
                <a:ea typeface="ＭＳ Ｐゴシック" charset="0"/>
                <a:cs typeface="ＭＳ Ｐゴシック" charset="0"/>
              </a:rPr>
              <a:t>Deuteronomio</a:t>
            </a:r>
            <a:r>
              <a:rPr lang="en-US" i="1" dirty="0" smtClean="0">
                <a:latin typeface="Arial" charset="0"/>
                <a:ea typeface="ＭＳ Ｐゴシック" charset="0"/>
                <a:cs typeface="ＭＳ Ｐゴシック" charset="0"/>
              </a:rPr>
              <a:t> 4:4</a:t>
            </a:r>
            <a:r>
              <a:rPr lang="en-US" i="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 ‘O Jerusalem.... </a:t>
            </a:r>
            <a:r>
              <a:rPr lang="en-US" baseline="0" dirty="0" err="1" smtClean="0">
                <a:latin typeface="Arial" charset="0"/>
                <a:ea typeface="ＭＳ Ｐゴシック" charset="0"/>
                <a:cs typeface="ＭＳ Ｐゴシック" charset="0"/>
              </a:rPr>
              <a:t>Makailang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ulit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ninais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tipunin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a:t>
            </a:r>
            <a:r>
              <a:rPr lang="en-US" baseline="0" dirty="0" smtClean="0">
                <a:latin typeface="Arial" charset="0"/>
                <a:ea typeface="ＭＳ Ｐゴシック" charset="0"/>
                <a:cs typeface="ＭＳ Ｐゴシック" charset="0"/>
              </a:rPr>
              <a:t>...at </a:t>
            </a:r>
            <a:r>
              <a:rPr lang="en-US" baseline="0" dirty="0" err="1" smtClean="0">
                <a:latin typeface="Arial" charset="0"/>
                <a:ea typeface="ＭＳ Ｐゴシック" charset="0"/>
                <a:cs typeface="ＭＳ Ｐゴシック" charset="0"/>
              </a:rPr>
              <a:t>ayaw</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ninyo</a:t>
            </a:r>
            <a:r>
              <a:rPr lang="en-US" baseline="0" dirty="0" smtClean="0">
                <a:latin typeface="Arial" charset="0"/>
                <a:ea typeface="ＭＳ Ｐゴシック" charset="0"/>
                <a:cs typeface="ＭＳ Ｐゴシック" charset="0"/>
              </a:rPr>
              <a:t>!’ ” </a:t>
            </a:r>
            <a:r>
              <a:rPr lang="en-US" dirty="0" smtClean="0">
                <a:latin typeface="Arial" charset="0"/>
                <a:ea typeface="ＭＳ Ｐゴシック" charset="0"/>
                <a:cs typeface="ＭＳ Ｐゴシック" charset="0"/>
              </a:rPr>
              <a:t>(</a:t>
            </a:r>
            <a:r>
              <a:rPr lang="en-US" i="1" dirty="0" smtClean="0">
                <a:latin typeface="Arial" charset="0"/>
                <a:ea typeface="ＭＳ Ｐゴシック" charset="0"/>
                <a:cs typeface="ＭＳ Ｐゴシック" charset="0"/>
              </a:rPr>
              <a:t>Lucas 13:34</a:t>
            </a:r>
            <a:r>
              <a:rPr lang="en-US" i="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bawat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nakikipaglaban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palaro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Ginagawa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sila</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makatanggap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korona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may </a:t>
            </a:r>
            <a:r>
              <a:rPr lang="en-US" baseline="0" dirty="0" err="1" smtClean="0">
                <a:latin typeface="Arial" charset="0"/>
                <a:ea typeface="ＭＳ Ｐゴシック" charset="0"/>
                <a:cs typeface="ＭＳ Ｐゴシック" charset="0"/>
              </a:rPr>
              <a:t>pagkasira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ngunit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pagkasira</a:t>
            </a:r>
            <a:r>
              <a:rPr lang="en-US" baseline="0" smtClean="0">
                <a:latin typeface="Arial" charset="0"/>
                <a:ea typeface="ＭＳ Ｐゴシック" charset="0"/>
                <a:cs typeface="ＭＳ Ｐゴシック" charset="0"/>
              </a:rPr>
              <a:t>” </a:t>
            </a:r>
            <a:r>
              <a:rPr lang="en-US" smtClean="0">
                <a:latin typeface="Arial" charset="0"/>
                <a:ea typeface="ＭＳ Ｐゴシック" charset="0"/>
                <a:cs typeface="ＭＳ Ｐゴシック" charset="0"/>
              </a:rPr>
              <a:t>(</a:t>
            </a:r>
            <a:r>
              <a:rPr lang="ro-RO" i="1" dirty="0" smtClean="0">
                <a:latin typeface="Arial" charset="0"/>
                <a:ea typeface="ＭＳ Ｐゴシック" charset="0"/>
                <a:cs typeface="ＭＳ Ｐゴシック" charset="0"/>
              </a:rPr>
              <a:t>1 Corinto 9:25</a:t>
            </a:r>
            <a:r>
              <a:rPr lang="en-US" i="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15</a:t>
            </a:fld>
            <a:endParaRPr lang="en-US" sz="1200" dirty="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Dahil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dito'y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nagpapagal</a:t>
            </a:r>
            <a:r>
              <a:rPr lang="en-US" dirty="0" smtClean="0">
                <a:latin typeface="Arial" charset="0"/>
                <a:ea typeface="ＭＳ Ｐゴシック" charset="0"/>
                <a:cs typeface="ＭＳ Ｐゴシック" charset="0"/>
              </a:rPr>
              <a:t> din </a:t>
            </a:r>
            <a:r>
              <a:rPr lang="en-US" dirty="0" err="1" smtClean="0">
                <a:latin typeface="Arial" charset="0"/>
                <a:ea typeface="ＭＳ Ｐゴシック" charset="0"/>
                <a:cs typeface="ＭＳ Ｐゴシック" charset="0"/>
              </a:rPr>
              <a:t>naman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ako</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nagsisikap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ayon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paggawa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gumagawa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akin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may </a:t>
            </a:r>
            <a:r>
              <a:rPr lang="en-US" dirty="0" err="1" smtClean="0">
                <a:latin typeface="Arial" charset="0"/>
                <a:ea typeface="ＭＳ Ｐゴシック" charset="0"/>
                <a:cs typeface="ＭＳ Ｐゴシック" charset="0"/>
              </a:rPr>
              <a:t>kapangyarihan</a:t>
            </a:r>
            <a:r>
              <a:rPr lang="en-US" dirty="0" smtClean="0">
                <a:latin typeface="Arial" charset="0"/>
                <a:ea typeface="ＭＳ Ｐゴシック" charset="0"/>
                <a:cs typeface="ＭＳ Ｐゴシック" charset="0"/>
              </a:rPr>
              <a:t>” (</a:t>
            </a:r>
            <a:r>
              <a:rPr lang="en-US" i="1" dirty="0" err="1" smtClean="0">
                <a:latin typeface="Arial" charset="0"/>
                <a:ea typeface="ＭＳ Ｐゴシック" charset="0"/>
                <a:cs typeface="ＭＳ Ｐゴシック" charset="0"/>
              </a:rPr>
              <a:t>Hebreo</a:t>
            </a:r>
            <a:r>
              <a:rPr lang="en-US" i="1" dirty="0" smtClean="0">
                <a:latin typeface="Arial" charset="0"/>
                <a:ea typeface="ＭＳ Ｐゴシック" charset="0"/>
                <a:cs typeface="ＭＳ Ｐゴシック" charset="0"/>
              </a:rPr>
              <a:t> 12:4</a:t>
            </a:r>
            <a:r>
              <a:rPr lang="en-US" i="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nais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makamit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may-</a:t>
            </a:r>
            <a:r>
              <a:rPr lang="en-US" baseline="0" dirty="0" err="1" smtClean="0">
                <a:latin typeface="Arial" charset="0"/>
                <a:ea typeface="ＭＳ Ｐゴシック" charset="0"/>
                <a:cs typeface="ＭＳ Ｐゴシック" charset="0"/>
              </a:rPr>
              <a:t>halaga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kakainlanganin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panahon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pagsisikap</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pagkakaiba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pagiging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alagad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kay</a:t>
            </a:r>
            <a:r>
              <a:rPr lang="en-US" baseline="0" dirty="0" smtClean="0">
                <a:latin typeface="Arial" charset="0"/>
                <a:ea typeface="ＭＳ Ｐゴシック" charset="0"/>
                <a:cs typeface="ＭＳ Ｐゴシック" charset="0"/>
              </a:rPr>
              <a:t> Cristo.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16</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ＭＳ Ｐゴシック" charset="0"/>
                <a:cs typeface="ＭＳ Ｐゴシック" charset="0"/>
              </a:rPr>
              <a:t>Nabubuhay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sanlibutan</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saan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nais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higit</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higit</a:t>
            </a:r>
            <a:r>
              <a:rPr lang="en-US" baseline="0" dirty="0" smtClean="0">
                <a:latin typeface="Arial" charset="0"/>
                <a:ea typeface="ＭＳ Ｐゴシック" charset="0"/>
                <a:cs typeface="ＭＳ Ｐゴシック" charset="0"/>
              </a:rPr>
              <a:t> pa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may </a:t>
            </a:r>
            <a:r>
              <a:rPr lang="en-US" baseline="0" dirty="0" err="1" smtClean="0">
                <a:latin typeface="Arial" charset="0"/>
                <a:ea typeface="ＭＳ Ｐゴシック" charset="0"/>
                <a:cs typeface="ＭＳ Ｐゴシック" charset="0"/>
              </a:rPr>
              <a:t>kakaunti</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kakaunting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pagsisikap</a:t>
            </a:r>
            <a:r>
              <a:rPr lang="en-US" baseline="0" dirty="0" smtClean="0">
                <a:latin typeface="Arial" charset="0"/>
                <a:ea typeface="ＭＳ Ｐゴシック" charset="0"/>
                <a:cs typeface="ＭＳ Ｐゴシック" charset="0"/>
              </a:rPr>
              <a:t>. ¶ May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Kristiyanong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ebanghelista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nangangako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maniniwala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bababa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Banal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Espiritu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may </a:t>
            </a:r>
            <a:r>
              <a:rPr lang="en-US" baseline="0" dirty="0" err="1" smtClean="0">
                <a:latin typeface="Arial" charset="0"/>
                <a:ea typeface="ＭＳ Ｐゴシック" charset="0"/>
                <a:cs typeface="ＭＳ Ｐゴシック" charset="0"/>
              </a:rPr>
              <a:t>kamangha-manghang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sobrenatural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kapangyarihan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gagawa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dakilang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himala</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Maaaring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akayin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isiping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kailangan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maghintay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dumating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kapangyarihan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samantalang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ginhawang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nakaupo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upuan</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17</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Susing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mga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Paksa</a:t>
            </a:r>
            <a:r>
              <a:rPr lang="en-US" b="1"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1.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Nagpupumilit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lahat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meron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lahat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ibinibigay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makamit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may-</a:t>
            </a:r>
            <a:r>
              <a:rPr lang="en-US" baseline="0" dirty="0" err="1" smtClean="0">
                <a:latin typeface="Arial" charset="0"/>
                <a:ea typeface="ＭＳ Ｐゴシック" charset="0"/>
                <a:cs typeface="ＭＳ Ｐゴシック" charset="0"/>
              </a:rPr>
              <a:t>halaga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kakainanganin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panahon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pagsisikap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pagiging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alagad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kay</a:t>
            </a:r>
            <a:r>
              <a:rPr lang="en-US" baseline="0" dirty="0" smtClean="0">
                <a:latin typeface="Arial" charset="0"/>
                <a:ea typeface="ＭＳ Ｐゴシック" charset="0"/>
                <a:cs typeface="ＭＳ Ｐゴシック" charset="0"/>
              </a:rPr>
              <a:t> Cristo ay </a:t>
            </a:r>
            <a:r>
              <a:rPr lang="en-US" baseline="0" dirty="0" err="1" smtClean="0">
                <a:latin typeface="Arial" charset="0"/>
                <a:ea typeface="ＭＳ Ｐゴシック" charset="0"/>
                <a:cs typeface="ＭＳ Ｐゴシック" charset="0"/>
              </a:rPr>
              <a:t>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pagkakaiba</a:t>
            </a:r>
            <a:r>
              <a:rPr lang="en-US"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18</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err="1" smtClean="0">
                <a:solidFill>
                  <a:prstClr val="black"/>
                </a:solidFill>
                <a:latin typeface="HelveticaNeue"/>
              </a:rPr>
              <a:t>Martes</a:t>
            </a:r>
            <a:r>
              <a:rPr lang="en-US" sz="1200" b="1" dirty="0" smtClean="0">
                <a:solidFill>
                  <a:prstClr val="black"/>
                </a:solidFill>
                <a:latin typeface="HelveticaNeue"/>
              </a:rPr>
              <a:t>, </a:t>
            </a:r>
            <a:r>
              <a:rPr lang="en-US" sz="1200" b="1" dirty="0" err="1" smtClean="0">
                <a:solidFill>
                  <a:prstClr val="black"/>
                </a:solidFill>
                <a:latin typeface="HelveticaNeue"/>
              </a:rPr>
              <a:t>Agosto</a:t>
            </a:r>
            <a:r>
              <a:rPr lang="en-US" sz="1200" b="1" dirty="0" smtClean="0">
                <a:solidFill>
                  <a:prstClr val="black"/>
                </a:solidFill>
                <a:latin typeface="HelveticaNeue"/>
              </a:rPr>
              <a:t> 2. </a:t>
            </a:r>
            <a:r>
              <a:rPr lang="en-US" sz="1200" b="1" dirty="0" err="1" smtClean="0">
                <a:solidFill>
                  <a:prstClr val="black"/>
                </a:solidFill>
                <a:latin typeface="HelveticaNeue"/>
              </a:rPr>
              <a:t>Ang</a:t>
            </a:r>
            <a:r>
              <a:rPr lang="en-US" sz="1200" b="1" dirty="0" smtClean="0">
                <a:solidFill>
                  <a:prstClr val="black"/>
                </a:solidFill>
                <a:latin typeface="HelveticaNeue"/>
              </a:rPr>
              <a:t> </a:t>
            </a:r>
            <a:r>
              <a:rPr lang="en-US" sz="1200" b="1" dirty="0" err="1" smtClean="0">
                <a:solidFill>
                  <a:prstClr val="black"/>
                </a:solidFill>
                <a:latin typeface="HelveticaNeue"/>
              </a:rPr>
              <a:t>Disiplinadong</a:t>
            </a:r>
            <a:r>
              <a:rPr lang="en-US" sz="1200" b="1" dirty="0" smtClean="0">
                <a:solidFill>
                  <a:prstClr val="black"/>
                </a:solidFill>
                <a:latin typeface="HelveticaNeue"/>
              </a:rPr>
              <a:t> </a:t>
            </a:r>
            <a:r>
              <a:rPr lang="en-US" sz="1200" b="1" dirty="0" err="1" smtClean="0">
                <a:solidFill>
                  <a:prstClr val="black"/>
                </a:solidFill>
                <a:latin typeface="HelveticaNeue"/>
              </a:rPr>
              <a:t>Kalooban</a:t>
            </a:r>
            <a:r>
              <a:rPr lang="en-US" sz="1200" b="1" dirty="0" smtClean="0">
                <a:solidFill>
                  <a:prstClr val="black"/>
                </a:solidFill>
                <a:latin typeface="HelveticaNeue"/>
              </a:rPr>
              <a:t> 1 Pedro 1:13. </a:t>
            </a:r>
            <a:r>
              <a:rPr lang="en-US" sz="1200" dirty="0" smtClean="0">
                <a:solidFill>
                  <a:prstClr val="black"/>
                </a:solidFill>
                <a:latin typeface="HelveticaNeue"/>
              </a:rPr>
              <a:t>Isa </a:t>
            </a:r>
            <a:r>
              <a:rPr lang="en-US" sz="1200" dirty="0" err="1" smtClean="0">
                <a:solidFill>
                  <a:prstClr val="black"/>
                </a:solidFill>
                <a:latin typeface="HelveticaNeue"/>
              </a:rPr>
              <a:t>sa</a:t>
            </a:r>
            <a:r>
              <a:rPr lang="en-US" sz="1200" dirty="0" smtClean="0">
                <a:solidFill>
                  <a:prstClr val="black"/>
                </a:solidFill>
                <a:latin typeface="HelveticaNeue"/>
              </a:rPr>
              <a:t> </a:t>
            </a:r>
            <a:r>
              <a:rPr lang="en-US" sz="1200" dirty="0" err="1" smtClean="0">
                <a:solidFill>
                  <a:prstClr val="black"/>
                </a:solidFill>
                <a:latin typeface="HelveticaNeue"/>
              </a:rPr>
              <a:t>mga</a:t>
            </a:r>
            <a:r>
              <a:rPr lang="en-US" sz="1200" dirty="0" smtClean="0">
                <a:solidFill>
                  <a:prstClr val="black"/>
                </a:solidFill>
                <a:latin typeface="HelveticaNeue"/>
              </a:rPr>
              <a:t> </a:t>
            </a:r>
            <a:r>
              <a:rPr lang="en-US" sz="1200" dirty="0" err="1" smtClean="0">
                <a:solidFill>
                  <a:prstClr val="black"/>
                </a:solidFill>
                <a:latin typeface="HelveticaNeue"/>
              </a:rPr>
              <a:t>kaaway</a:t>
            </a:r>
            <a:r>
              <a:rPr lang="en-US" sz="1200" dirty="0" smtClean="0">
                <a:solidFill>
                  <a:prstClr val="black"/>
                </a:solidFill>
                <a:latin typeface="HelveticaNeue"/>
              </a:rPr>
              <a:t> </a:t>
            </a:r>
            <a:r>
              <a:rPr lang="en-US" sz="1200" dirty="0" err="1" smtClean="0">
                <a:solidFill>
                  <a:prstClr val="black"/>
                </a:solidFill>
                <a:latin typeface="HelveticaNeue"/>
              </a:rPr>
              <a:t>ng</a:t>
            </a:r>
            <a:r>
              <a:rPr lang="en-US" sz="1200" dirty="0" smtClean="0">
                <a:solidFill>
                  <a:prstClr val="black"/>
                </a:solidFill>
                <a:latin typeface="HelveticaNeue"/>
              </a:rPr>
              <a:t> </a:t>
            </a:r>
            <a:r>
              <a:rPr lang="en-US" sz="1200" dirty="0" err="1" smtClean="0">
                <a:solidFill>
                  <a:prstClr val="black"/>
                </a:solidFill>
                <a:latin typeface="HelveticaNeue"/>
              </a:rPr>
              <a:t>ating</a:t>
            </a:r>
            <a:r>
              <a:rPr lang="en-US" sz="1200" dirty="0" smtClean="0">
                <a:solidFill>
                  <a:prstClr val="black"/>
                </a:solidFill>
                <a:latin typeface="HelveticaNeue"/>
              </a:rPr>
              <a:t> </a:t>
            </a:r>
            <a:r>
              <a:rPr lang="en-US" sz="1200" dirty="0" err="1" smtClean="0">
                <a:solidFill>
                  <a:prstClr val="black"/>
                </a:solidFill>
                <a:latin typeface="HelveticaNeue"/>
              </a:rPr>
              <a:t>mga</a:t>
            </a:r>
            <a:r>
              <a:rPr lang="en-US" sz="1200" dirty="0" smtClean="0">
                <a:solidFill>
                  <a:prstClr val="black"/>
                </a:solidFill>
                <a:latin typeface="HelveticaNeue"/>
              </a:rPr>
              <a:t> </a:t>
            </a:r>
            <a:r>
              <a:rPr lang="en-US" sz="1200" dirty="0" err="1" smtClean="0">
                <a:solidFill>
                  <a:prstClr val="black"/>
                </a:solidFill>
                <a:latin typeface="HelveticaNeue"/>
              </a:rPr>
              <a:t>kalooban</a:t>
            </a:r>
            <a:r>
              <a:rPr lang="en-US" sz="1200" dirty="0" smtClean="0">
                <a:solidFill>
                  <a:prstClr val="black"/>
                </a:solidFill>
                <a:latin typeface="HelveticaNeue"/>
              </a:rPr>
              <a:t> ay </a:t>
            </a:r>
            <a:r>
              <a:rPr lang="en-US" sz="1200" dirty="0" err="1" smtClean="0">
                <a:solidFill>
                  <a:prstClr val="black"/>
                </a:solidFill>
                <a:latin typeface="HelveticaNeue"/>
              </a:rPr>
              <a:t>ang</a:t>
            </a:r>
            <a:r>
              <a:rPr lang="en-US" sz="1200" dirty="0" smtClean="0">
                <a:solidFill>
                  <a:prstClr val="black"/>
                </a:solidFill>
                <a:latin typeface="HelveticaNeue"/>
              </a:rPr>
              <a:t> </a:t>
            </a:r>
            <a:r>
              <a:rPr lang="en-US" sz="1200" dirty="0" err="1" smtClean="0">
                <a:solidFill>
                  <a:prstClr val="black"/>
                </a:solidFill>
                <a:latin typeface="HelveticaNeue"/>
              </a:rPr>
              <a:t>ating</a:t>
            </a:r>
            <a:r>
              <a:rPr lang="en-US" sz="1200" dirty="0" smtClean="0">
                <a:solidFill>
                  <a:prstClr val="black"/>
                </a:solidFill>
                <a:latin typeface="HelveticaNeue"/>
              </a:rPr>
              <a:t> </a:t>
            </a:r>
            <a:r>
              <a:rPr lang="en-US" sz="1200" dirty="0" err="1" smtClean="0">
                <a:solidFill>
                  <a:prstClr val="black"/>
                </a:solidFill>
                <a:latin typeface="HelveticaNeue"/>
              </a:rPr>
              <a:t>sariling</a:t>
            </a:r>
            <a:r>
              <a:rPr lang="en-US" sz="1200" dirty="0" smtClean="0">
                <a:solidFill>
                  <a:prstClr val="black"/>
                </a:solidFill>
                <a:latin typeface="HelveticaNeue"/>
              </a:rPr>
              <a:t> </a:t>
            </a:r>
            <a:r>
              <a:rPr lang="en-US" sz="1200" dirty="0" err="1" smtClean="0">
                <a:solidFill>
                  <a:prstClr val="black"/>
                </a:solidFill>
                <a:latin typeface="HelveticaNeue"/>
              </a:rPr>
              <a:t>mga</a:t>
            </a:r>
            <a:r>
              <a:rPr lang="en-US" sz="1200" dirty="0" smtClean="0">
                <a:solidFill>
                  <a:prstClr val="black"/>
                </a:solidFill>
                <a:latin typeface="HelveticaNeue"/>
              </a:rPr>
              <a:t> </a:t>
            </a:r>
            <a:r>
              <a:rPr lang="en-US" sz="1200" dirty="0" err="1" smtClean="0">
                <a:solidFill>
                  <a:prstClr val="black"/>
                </a:solidFill>
                <a:latin typeface="HelveticaNeue"/>
              </a:rPr>
              <a:t>nadarama</a:t>
            </a:r>
            <a:r>
              <a:rPr lang="en-US" sz="1200" dirty="0" smtClean="0">
                <a:solidFill>
                  <a:prstClr val="black"/>
                </a:solidFill>
                <a:latin typeface="HelveticaNeue"/>
              </a:rPr>
              <a:t>. </a:t>
            </a:r>
            <a:r>
              <a:rPr lang="en-US" sz="1200" dirty="0" err="1" smtClean="0">
                <a:solidFill>
                  <a:prstClr val="black"/>
                </a:solidFill>
                <a:latin typeface="HelveticaNeue"/>
              </a:rPr>
              <a:t>Ang</a:t>
            </a:r>
            <a:r>
              <a:rPr lang="en-US" sz="1200" dirty="0" smtClean="0">
                <a:solidFill>
                  <a:prstClr val="black"/>
                </a:solidFill>
                <a:latin typeface="HelveticaNeue"/>
              </a:rPr>
              <a:t> </a:t>
            </a:r>
            <a:r>
              <a:rPr lang="en-US" sz="1200" dirty="0" err="1" smtClean="0">
                <a:solidFill>
                  <a:prstClr val="black"/>
                </a:solidFill>
                <a:latin typeface="HelveticaNeue"/>
              </a:rPr>
              <a:t>mga</a:t>
            </a:r>
            <a:r>
              <a:rPr lang="en-US" sz="1200" dirty="0" smtClean="0">
                <a:solidFill>
                  <a:prstClr val="black"/>
                </a:solidFill>
                <a:latin typeface="HelveticaNeue"/>
              </a:rPr>
              <a:t> </a:t>
            </a:r>
            <a:r>
              <a:rPr lang="en-US" sz="1200" dirty="0" err="1" smtClean="0">
                <a:solidFill>
                  <a:prstClr val="black"/>
                </a:solidFill>
                <a:latin typeface="HelveticaNeue"/>
              </a:rPr>
              <a:t>nadarama</a:t>
            </a:r>
            <a:r>
              <a:rPr lang="en-US" sz="1200" dirty="0" smtClean="0">
                <a:solidFill>
                  <a:prstClr val="black"/>
                </a:solidFill>
                <a:latin typeface="HelveticaNeue"/>
              </a:rPr>
              <a:t> ay </a:t>
            </a:r>
            <a:r>
              <a:rPr lang="en-US" sz="1200" dirty="0" err="1" smtClean="0">
                <a:solidFill>
                  <a:prstClr val="black"/>
                </a:solidFill>
                <a:latin typeface="HelveticaNeue"/>
              </a:rPr>
              <a:t>naging</a:t>
            </a:r>
            <a:r>
              <a:rPr lang="en-US" sz="1200" dirty="0" smtClean="0">
                <a:solidFill>
                  <a:prstClr val="black"/>
                </a:solidFill>
                <a:latin typeface="HelveticaNeue"/>
              </a:rPr>
              <a:t> </a:t>
            </a:r>
            <a:r>
              <a:rPr lang="en-US" sz="1200" dirty="0" err="1" smtClean="0">
                <a:solidFill>
                  <a:prstClr val="black"/>
                </a:solidFill>
                <a:latin typeface="HelveticaNeue"/>
              </a:rPr>
              <a:t>napakalapit</a:t>
            </a:r>
            <a:r>
              <a:rPr lang="en-US" sz="1200" dirty="0" smtClean="0">
                <a:solidFill>
                  <a:prstClr val="black"/>
                </a:solidFill>
                <a:latin typeface="HelveticaNeue"/>
              </a:rPr>
              <a:t> </a:t>
            </a:r>
            <a:r>
              <a:rPr lang="en-US" sz="1200" dirty="0" err="1" smtClean="0">
                <a:solidFill>
                  <a:prstClr val="black"/>
                </a:solidFill>
                <a:latin typeface="HelveticaNeue"/>
              </a:rPr>
              <a:t>na</a:t>
            </a:r>
            <a:r>
              <a:rPr lang="en-US" sz="1200" dirty="0" smtClean="0">
                <a:solidFill>
                  <a:prstClr val="black"/>
                </a:solidFill>
                <a:latin typeface="HelveticaNeue"/>
              </a:rPr>
              <a:t> </a:t>
            </a:r>
            <a:r>
              <a:rPr lang="en-US" sz="1200" dirty="0" err="1" smtClean="0">
                <a:solidFill>
                  <a:prstClr val="black"/>
                </a:solidFill>
                <a:latin typeface="HelveticaNeue"/>
              </a:rPr>
              <a:t>sangkot</a:t>
            </a:r>
            <a:r>
              <a:rPr lang="en-US" sz="1200" dirty="0" smtClean="0">
                <a:solidFill>
                  <a:prstClr val="black"/>
                </a:solidFill>
                <a:latin typeface="HelveticaNeue"/>
              </a:rPr>
              <a:t> </a:t>
            </a:r>
            <a:r>
              <a:rPr lang="en-US" sz="1200" dirty="0" err="1" smtClean="0">
                <a:solidFill>
                  <a:prstClr val="black"/>
                </a:solidFill>
                <a:latin typeface="HelveticaNeue"/>
              </a:rPr>
              <a:t>sa</a:t>
            </a:r>
            <a:r>
              <a:rPr lang="en-US" sz="1200" dirty="0" smtClean="0">
                <a:solidFill>
                  <a:prstClr val="black"/>
                </a:solidFill>
                <a:latin typeface="HelveticaNeue"/>
              </a:rPr>
              <a:t> </a:t>
            </a:r>
            <a:r>
              <a:rPr lang="en-US" sz="1200" dirty="0" err="1" smtClean="0">
                <a:solidFill>
                  <a:prstClr val="black"/>
                </a:solidFill>
                <a:latin typeface="HelveticaNeue"/>
              </a:rPr>
              <a:t>ating</a:t>
            </a:r>
            <a:r>
              <a:rPr lang="en-US" sz="1200" dirty="0" smtClean="0">
                <a:solidFill>
                  <a:prstClr val="black"/>
                </a:solidFill>
                <a:latin typeface="HelveticaNeue"/>
              </a:rPr>
              <a:t> </a:t>
            </a:r>
            <a:r>
              <a:rPr lang="en-US" sz="1200" dirty="0" err="1" smtClean="0">
                <a:solidFill>
                  <a:prstClr val="black"/>
                </a:solidFill>
                <a:latin typeface="HelveticaNeue"/>
              </a:rPr>
              <a:t>pagpapasya</a:t>
            </a:r>
            <a:r>
              <a:rPr lang="en-US" sz="1200" dirty="0" smtClean="0">
                <a:solidFill>
                  <a:prstClr val="black"/>
                </a:solidFill>
                <a:latin typeface="HelveticaNeue"/>
              </a:rPr>
              <a:t>.</a:t>
            </a:r>
            <a:r>
              <a:rPr lang="en-US" sz="1200" baseline="0" dirty="0" smtClean="0">
                <a:solidFill>
                  <a:prstClr val="black"/>
                </a:solidFill>
                <a:latin typeface="HelveticaNeue"/>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nadarama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tungkol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bagay</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maaaring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maliit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kinalaman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ano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tama o </a:t>
            </a:r>
            <a:r>
              <a:rPr lang="en-US" baseline="0" dirty="0" err="1" smtClean="0">
                <a:latin typeface="Arial" charset="0"/>
                <a:ea typeface="ＭＳ Ｐゴシック" charset="0"/>
                <a:cs typeface="ＭＳ Ｐゴシック" charset="0"/>
              </a:rPr>
              <a:t>pinakamabuti</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Nagsisinungaling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nadarama</a:t>
            </a:r>
            <a:r>
              <a:rPr lang="en-US"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Jeremias</a:t>
            </a:r>
            <a:r>
              <a:rPr lang="en-US" i="1" baseline="0" dirty="0" smtClean="0">
                <a:latin typeface="Arial" charset="0"/>
                <a:ea typeface="ＭＳ Ｐゴシック" charset="0"/>
                <a:cs typeface="ＭＳ Ｐゴシック" charset="0"/>
              </a:rPr>
              <a:t> 17:9 </a:t>
            </a:r>
            <a:r>
              <a:rPr lang="en-US" b="1" i="1" baseline="0" dirty="0" smtClean="0">
                <a:latin typeface="Arial" charset="0"/>
                <a:ea typeface="ＭＳ Ｐゴシック" charset="0"/>
                <a:cs typeface="ＭＳ Ｐゴシック" charset="0"/>
              </a:rPr>
              <a:t>“</a:t>
            </a:r>
            <a:r>
              <a:rPr lang="en-US" b="1" i="1" baseline="0" dirty="0" err="1" smtClean="0">
                <a:latin typeface="Arial" charset="0"/>
                <a:ea typeface="ＭＳ Ｐゴシック" charset="0"/>
                <a:cs typeface="ＭＳ Ｐゴシック" charset="0"/>
              </a:rPr>
              <a:t>Ang</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puso</a:t>
            </a:r>
            <a:r>
              <a:rPr lang="en-US" b="1" i="1" baseline="0" dirty="0" smtClean="0">
                <a:latin typeface="Arial" charset="0"/>
                <a:ea typeface="ＭＳ Ｐゴシック" charset="0"/>
                <a:cs typeface="ＭＳ Ｐゴシック" charset="0"/>
              </a:rPr>
              <a:t> ay </a:t>
            </a:r>
            <a:r>
              <a:rPr lang="en-US" b="1" i="1" baseline="0" dirty="0" err="1" smtClean="0">
                <a:latin typeface="Arial" charset="0"/>
                <a:ea typeface="ＭＳ Ｐゴシック" charset="0"/>
                <a:cs typeface="ＭＳ Ｐゴシック" charset="0"/>
              </a:rPr>
              <a:t>mandaraya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kaysa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lahat</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ng</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bagay</a:t>
            </a:r>
            <a:r>
              <a:rPr lang="en-US" b="1" i="1" baseline="0" dirty="0" smtClean="0">
                <a:latin typeface="Arial" charset="0"/>
                <a:ea typeface="ＭＳ Ｐゴシック" charset="0"/>
                <a:cs typeface="ＭＳ Ｐゴシック" charset="0"/>
              </a:rPr>
              <a:t>, at </a:t>
            </a:r>
            <a:r>
              <a:rPr lang="en-US" b="1" i="1" baseline="0" dirty="0" err="1" smtClean="0">
                <a:latin typeface="Arial" charset="0"/>
                <a:ea typeface="ＭＳ Ｐゴシック" charset="0"/>
                <a:cs typeface="ＭＳ Ｐゴシック" charset="0"/>
              </a:rPr>
              <a:t>lubhang</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napakasama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sinong</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makakaunawa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nito</a:t>
            </a:r>
            <a:r>
              <a:rPr lang="en-US" b="1" i="1" baseline="0" dirty="0" smtClean="0">
                <a:latin typeface="Arial" charset="0"/>
                <a:ea typeface="ＭＳ Ｐゴシック" charset="0"/>
                <a:cs typeface="ＭＳ Ｐゴシック" charset="0"/>
              </a:rPr>
              <a:t>?”</a:t>
            </a:r>
            <a:r>
              <a:rPr lang="en-US" b="0" i="0" baseline="0" dirty="0" smtClean="0">
                <a:latin typeface="Arial" charset="0"/>
                <a:ea typeface="ＭＳ Ｐゴシック" charset="0"/>
                <a:cs typeface="ＭＳ Ｐゴシック" charset="0"/>
              </a:rPr>
              <a:t>) at </a:t>
            </a:r>
            <a:r>
              <a:rPr lang="en-US" b="0" i="0" baseline="0" dirty="0" err="1" smtClean="0">
                <a:latin typeface="Arial" charset="0"/>
                <a:ea typeface="ＭＳ Ｐゴシック" charset="0"/>
                <a:cs typeface="ＭＳ Ｐゴシック" charset="0"/>
              </a:rPr>
              <a:t>makakalikha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isang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maling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larawan</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reyalidad</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dahilan</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para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makagawa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tayo</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masasamang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pagpili</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inilalagay</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tayo</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sa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isang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pahirap</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tayo</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ang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gumagawa</a:t>
            </a:r>
            <a:r>
              <a:rPr lang="en-US" b="0"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err="1" smtClean="0">
                <a:solidFill>
                  <a:prstClr val="black"/>
                </a:solidFill>
                <a:latin typeface="HelveticaNeue"/>
              </a:rPr>
              <a:t>Mga</a:t>
            </a:r>
            <a:r>
              <a:rPr lang="en-US" sz="1200" b="1" dirty="0" smtClean="0">
                <a:solidFill>
                  <a:prstClr val="black"/>
                </a:solidFill>
                <a:latin typeface="HelveticaNeue"/>
              </a:rPr>
              <a:t> </a:t>
            </a:r>
            <a:r>
              <a:rPr lang="en-US" sz="1200" b="1" dirty="0" err="1" smtClean="0">
                <a:solidFill>
                  <a:prstClr val="black"/>
                </a:solidFill>
                <a:latin typeface="HelveticaNeue"/>
              </a:rPr>
              <a:t>Halimbawa</a:t>
            </a:r>
            <a:r>
              <a:rPr lang="en-US" sz="1200" b="1" dirty="0" smtClean="0">
                <a:solidFill>
                  <a:prstClr val="black"/>
                </a:solidFill>
                <a:latin typeface="HelveticaNeue"/>
              </a:rPr>
              <a:t> </a:t>
            </a:r>
            <a:r>
              <a:rPr lang="en-US" sz="1200" b="1" dirty="0" err="1" smtClean="0">
                <a:solidFill>
                  <a:prstClr val="black"/>
                </a:solidFill>
                <a:latin typeface="HelveticaNeue"/>
              </a:rPr>
              <a:t>ng</a:t>
            </a:r>
            <a:r>
              <a:rPr lang="en-US" sz="1200" b="1" dirty="0" smtClean="0">
                <a:solidFill>
                  <a:prstClr val="black"/>
                </a:solidFill>
                <a:latin typeface="HelveticaNeue"/>
              </a:rPr>
              <a:t> </a:t>
            </a:r>
            <a:r>
              <a:rPr lang="en-US" sz="1200" b="1" dirty="0" err="1" smtClean="0">
                <a:solidFill>
                  <a:prstClr val="black"/>
                </a:solidFill>
                <a:latin typeface="HelveticaNeue"/>
              </a:rPr>
              <a:t>Biblia</a:t>
            </a:r>
            <a:r>
              <a:rPr lang="en-US" sz="1200" b="1" dirty="0" smtClean="0">
                <a:solidFill>
                  <a:prstClr val="black"/>
                </a:solidFill>
                <a:latin typeface="HelveticaNeue"/>
              </a:rPr>
              <a:t>.</a:t>
            </a:r>
            <a:r>
              <a:rPr lang="en-US" sz="1200" b="1" baseline="0" dirty="0" smtClean="0">
                <a:solidFill>
                  <a:prstClr val="black"/>
                </a:solidFill>
                <a:latin typeface="HelveticaNeue"/>
              </a:rPr>
              <a:t> Eva. </a:t>
            </a:r>
            <a:r>
              <a:rPr lang="en-US" sz="1200" dirty="0" smtClean="0">
                <a:solidFill>
                  <a:prstClr val="black"/>
                </a:solidFill>
                <a:latin typeface="HelveticaNeue"/>
              </a:rPr>
              <a:t>“</a:t>
            </a:r>
            <a:r>
              <a:rPr lang="en-US" sz="1200" dirty="0" err="1" smtClean="0">
                <a:solidFill>
                  <a:prstClr val="black"/>
                </a:solidFill>
                <a:latin typeface="HelveticaNeue"/>
              </a:rPr>
              <a:t>makita</a:t>
            </a:r>
            <a:r>
              <a:rPr lang="en-US" sz="1200" dirty="0" smtClean="0">
                <a:solidFill>
                  <a:prstClr val="black"/>
                </a:solidFill>
                <a:latin typeface="HelveticaNeue"/>
              </a:rPr>
              <a:t> </a:t>
            </a:r>
            <a:r>
              <a:rPr lang="en-US" sz="1200" dirty="0" err="1" smtClean="0">
                <a:solidFill>
                  <a:prstClr val="black"/>
                </a:solidFill>
                <a:latin typeface="HelveticaNeue"/>
              </a:rPr>
              <a:t>ng</a:t>
            </a:r>
            <a:r>
              <a:rPr lang="en-US" sz="1200" dirty="0" smtClean="0">
                <a:solidFill>
                  <a:prstClr val="black"/>
                </a:solidFill>
                <a:latin typeface="HelveticaNeue"/>
              </a:rPr>
              <a:t> </a:t>
            </a:r>
            <a:r>
              <a:rPr lang="en-US" sz="1200" dirty="0" err="1" smtClean="0">
                <a:solidFill>
                  <a:prstClr val="black"/>
                </a:solidFill>
                <a:latin typeface="HelveticaNeue"/>
              </a:rPr>
              <a:t>babae</a:t>
            </a:r>
            <a:r>
              <a:rPr lang="en-US" sz="1200" dirty="0" smtClean="0">
                <a:solidFill>
                  <a:prstClr val="black"/>
                </a:solidFill>
                <a:latin typeface="HelveticaNeue"/>
              </a:rPr>
              <a:t> </a:t>
            </a:r>
            <a:r>
              <a:rPr lang="en-US" sz="1200" dirty="0" err="1" smtClean="0">
                <a:solidFill>
                  <a:prstClr val="black"/>
                </a:solidFill>
                <a:latin typeface="HelveticaNeue"/>
              </a:rPr>
              <a:t>na</a:t>
            </a:r>
            <a:r>
              <a:rPr lang="en-US" sz="1200" dirty="0" smtClean="0">
                <a:solidFill>
                  <a:prstClr val="black"/>
                </a:solidFill>
                <a:latin typeface="HelveticaNeue"/>
              </a:rPr>
              <a:t> </a:t>
            </a:r>
            <a:r>
              <a:rPr lang="en-US" sz="1200" dirty="0" err="1" smtClean="0">
                <a:solidFill>
                  <a:prstClr val="black"/>
                </a:solidFill>
                <a:latin typeface="HelveticaNeue"/>
              </a:rPr>
              <a:t>ang</a:t>
            </a:r>
            <a:r>
              <a:rPr lang="en-US" sz="1200" dirty="0" smtClean="0">
                <a:solidFill>
                  <a:prstClr val="black"/>
                </a:solidFill>
                <a:latin typeface="HelveticaNeue"/>
              </a:rPr>
              <a:t> </a:t>
            </a:r>
            <a:r>
              <a:rPr lang="en-US" sz="1200" dirty="0" err="1" smtClean="0">
                <a:solidFill>
                  <a:prstClr val="black"/>
                </a:solidFill>
                <a:latin typeface="HelveticaNeue"/>
              </a:rPr>
              <a:t>bunga</a:t>
            </a:r>
            <a:r>
              <a:rPr lang="en-US" sz="1200" dirty="0" smtClean="0">
                <a:solidFill>
                  <a:prstClr val="black"/>
                </a:solidFill>
                <a:latin typeface="HelveticaNeue"/>
              </a:rPr>
              <a:t> </a:t>
            </a:r>
            <a:r>
              <a:rPr lang="en-US" sz="1200" dirty="0" err="1" smtClean="0">
                <a:solidFill>
                  <a:prstClr val="black"/>
                </a:solidFill>
                <a:latin typeface="HelveticaNeue"/>
              </a:rPr>
              <a:t>ng</a:t>
            </a:r>
            <a:r>
              <a:rPr lang="en-US" sz="1200" dirty="0" smtClean="0">
                <a:solidFill>
                  <a:prstClr val="black"/>
                </a:solidFill>
                <a:latin typeface="HelveticaNeue"/>
              </a:rPr>
              <a:t> </a:t>
            </a:r>
            <a:r>
              <a:rPr lang="en-US" sz="1200" dirty="0" err="1" smtClean="0">
                <a:solidFill>
                  <a:prstClr val="black"/>
                </a:solidFill>
                <a:latin typeface="HelveticaNeue"/>
              </a:rPr>
              <a:t>punungkahoy</a:t>
            </a:r>
            <a:r>
              <a:rPr lang="en-US" sz="1200" dirty="0" smtClean="0">
                <a:solidFill>
                  <a:prstClr val="black"/>
                </a:solidFill>
                <a:latin typeface="HelveticaNeue"/>
              </a:rPr>
              <a:t> ay </a:t>
            </a:r>
            <a:r>
              <a:rPr lang="en-US" sz="1200" dirty="0" err="1" smtClean="0">
                <a:solidFill>
                  <a:prstClr val="black"/>
                </a:solidFill>
                <a:latin typeface="HelveticaNeue"/>
              </a:rPr>
              <a:t>mabuting</a:t>
            </a:r>
            <a:r>
              <a:rPr lang="en-US" sz="1200" dirty="0" smtClean="0">
                <a:solidFill>
                  <a:prstClr val="black"/>
                </a:solidFill>
                <a:latin typeface="HelveticaNeue"/>
              </a:rPr>
              <a:t> </a:t>
            </a:r>
            <a:r>
              <a:rPr lang="en-US" sz="1200" dirty="0" err="1" smtClean="0">
                <a:solidFill>
                  <a:prstClr val="black"/>
                </a:solidFill>
                <a:latin typeface="HelveticaNeue"/>
              </a:rPr>
              <a:t>kainin</a:t>
            </a:r>
            <a:r>
              <a:rPr lang="en-US" sz="1200" dirty="0" smtClean="0">
                <a:solidFill>
                  <a:prstClr val="black"/>
                </a:solidFill>
                <a:latin typeface="HelveticaNeue"/>
              </a:rPr>
              <a:t>, </a:t>
            </a:r>
            <a:r>
              <a:rPr lang="en-US" sz="1200" dirty="0" err="1" smtClean="0">
                <a:solidFill>
                  <a:prstClr val="black"/>
                </a:solidFill>
                <a:latin typeface="HelveticaNeue"/>
              </a:rPr>
              <a:t>nakakalugod</a:t>
            </a:r>
            <a:r>
              <a:rPr lang="en-US" sz="1200" dirty="0" smtClean="0">
                <a:solidFill>
                  <a:prstClr val="black"/>
                </a:solidFill>
                <a:latin typeface="HelveticaNeue"/>
              </a:rPr>
              <a:t> </a:t>
            </a:r>
            <a:r>
              <a:rPr lang="en-US" sz="1200" dirty="0" err="1" smtClean="0">
                <a:solidFill>
                  <a:prstClr val="black"/>
                </a:solidFill>
                <a:latin typeface="HelveticaNeue"/>
              </a:rPr>
              <a:t>sa</a:t>
            </a:r>
            <a:r>
              <a:rPr lang="en-US" sz="1200" dirty="0" smtClean="0">
                <a:solidFill>
                  <a:prstClr val="black"/>
                </a:solidFill>
                <a:latin typeface="HelveticaNeue"/>
              </a:rPr>
              <a:t> </a:t>
            </a:r>
            <a:r>
              <a:rPr lang="en-US" sz="1200" dirty="0" err="1" smtClean="0">
                <a:solidFill>
                  <a:prstClr val="black"/>
                </a:solidFill>
                <a:latin typeface="HelveticaNeue"/>
              </a:rPr>
              <a:t>paningin</a:t>
            </a:r>
            <a:r>
              <a:rPr lang="en-US" sz="1200" dirty="0" smtClean="0">
                <a:solidFill>
                  <a:prstClr val="black"/>
                </a:solidFill>
                <a:latin typeface="HelveticaNeue"/>
              </a:rPr>
              <a:t>, </a:t>
            </a:r>
            <a:r>
              <a:rPr lang="en-US" sz="1200" dirty="0" err="1" smtClean="0">
                <a:solidFill>
                  <a:prstClr val="black"/>
                </a:solidFill>
                <a:latin typeface="HelveticaNeue"/>
              </a:rPr>
              <a:t>na</a:t>
            </a:r>
            <a:r>
              <a:rPr lang="en-US" sz="1200" dirty="0" smtClean="0">
                <a:solidFill>
                  <a:prstClr val="black"/>
                </a:solidFill>
                <a:latin typeface="HelveticaNeue"/>
              </a:rPr>
              <a:t> </a:t>
            </a:r>
            <a:r>
              <a:rPr lang="en-US" sz="1200" dirty="0" err="1" smtClean="0">
                <a:solidFill>
                  <a:prstClr val="black"/>
                </a:solidFill>
                <a:latin typeface="HelveticaNeue"/>
              </a:rPr>
              <a:t>dapat</a:t>
            </a:r>
            <a:r>
              <a:rPr lang="en-US" sz="1200" dirty="0" smtClean="0">
                <a:solidFill>
                  <a:prstClr val="black"/>
                </a:solidFill>
                <a:latin typeface="HelveticaNeue"/>
              </a:rPr>
              <a:t> </a:t>
            </a:r>
            <a:r>
              <a:rPr lang="en-US" sz="1200" dirty="0" err="1" smtClean="0">
                <a:solidFill>
                  <a:prstClr val="black"/>
                </a:solidFill>
                <a:latin typeface="HelveticaNeue"/>
              </a:rPr>
              <a:t>nasain</a:t>
            </a:r>
            <a:r>
              <a:rPr lang="en-US" sz="1200" dirty="0" smtClean="0">
                <a:solidFill>
                  <a:prstClr val="black"/>
                </a:solidFill>
                <a:latin typeface="HelveticaNeue"/>
              </a:rPr>
              <a:t> </a:t>
            </a:r>
            <a:r>
              <a:rPr lang="en-US" sz="1200" dirty="0" err="1" smtClean="0">
                <a:solidFill>
                  <a:prstClr val="black"/>
                </a:solidFill>
                <a:latin typeface="HelveticaNeue"/>
              </a:rPr>
              <a:t>upang</a:t>
            </a:r>
            <a:r>
              <a:rPr lang="en-US" sz="1200" dirty="0" smtClean="0">
                <a:solidFill>
                  <a:prstClr val="black"/>
                </a:solidFill>
                <a:latin typeface="HelveticaNeue"/>
              </a:rPr>
              <a:t> </a:t>
            </a:r>
            <a:r>
              <a:rPr lang="en-US" sz="1200" dirty="0" err="1" smtClean="0">
                <a:solidFill>
                  <a:prstClr val="black"/>
                </a:solidFill>
                <a:latin typeface="HelveticaNeue"/>
              </a:rPr>
              <a:t>maging</a:t>
            </a:r>
            <a:r>
              <a:rPr lang="en-US" sz="1200" dirty="0" smtClean="0">
                <a:solidFill>
                  <a:prstClr val="black"/>
                </a:solidFill>
                <a:latin typeface="HelveticaNeue"/>
              </a:rPr>
              <a:t> </a:t>
            </a:r>
            <a:r>
              <a:rPr lang="en-US" sz="1200" dirty="0" err="1" smtClean="0">
                <a:solidFill>
                  <a:prstClr val="black"/>
                </a:solidFill>
                <a:latin typeface="HelveticaNeue"/>
              </a:rPr>
              <a:t>matalino</a:t>
            </a:r>
            <a:r>
              <a:rPr lang="en-US" sz="1200" dirty="0" smtClean="0">
                <a:solidFill>
                  <a:prstClr val="black"/>
                </a:solidFill>
                <a:latin typeface="HelveticaNeue"/>
              </a:rPr>
              <a:t> (</a:t>
            </a:r>
            <a:r>
              <a:rPr lang="en-US" sz="1200" i="1" dirty="0" smtClean="0">
                <a:solidFill>
                  <a:prstClr val="black"/>
                </a:solidFill>
                <a:latin typeface="HelveticaNeue"/>
              </a:rPr>
              <a:t>Genesis 3:6</a:t>
            </a:r>
            <a:r>
              <a:rPr lang="en-US" sz="1200" i="0" dirty="0" smtClean="0">
                <a:solidFill>
                  <a:prstClr val="black"/>
                </a:solidFill>
                <a:latin typeface="HelveticaNeue"/>
              </a:rPr>
              <a:t>).</a:t>
            </a:r>
            <a:r>
              <a:rPr lang="en-US" baseline="0" dirty="0" smtClean="0">
                <a:latin typeface="Arial" charset="0"/>
                <a:ea typeface="ＭＳ Ｐゴシック" charset="0"/>
                <a:cs typeface="ＭＳ Ｐゴシック" charset="0"/>
              </a:rPr>
              <a:t> ¶ </a:t>
            </a:r>
            <a:r>
              <a:rPr lang="en-US" b="1" baseline="0" dirty="0" smtClean="0">
                <a:latin typeface="Arial" charset="0"/>
                <a:ea typeface="ＭＳ Ｐゴシック" charset="0"/>
                <a:cs typeface="ＭＳ Ｐゴシック" charset="0"/>
              </a:rPr>
              <a:t>David “</a:t>
            </a:r>
            <a:r>
              <a:rPr lang="en-US" baseline="0" dirty="0" err="1" smtClean="0">
                <a:latin typeface="Arial" charset="0"/>
                <a:ea typeface="ＭＳ Ｐゴシック" charset="0"/>
                <a:cs typeface="ＭＳ Ｐゴシック" charset="0"/>
              </a:rPr>
              <a:t>nakakita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bubungan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babaing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naliligo</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babae</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napakaganda</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2 Samuel 11:2-4</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DFD673B-5738-E841-BBC9-4BA789D5799D}" type="slidenum">
              <a:rPr lang="en-US" sz="1200"/>
              <a:pPr/>
              <a:t>2</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0" baseline="0" dirty="0" err="1" smtClean="0">
                <a:latin typeface="Arial" charset="0"/>
                <a:ea typeface="ＭＳ Ｐゴシック" charset="0"/>
                <a:cs typeface="ＭＳ Ｐゴシック" charset="0"/>
              </a:rPr>
              <a:t>Nasa</a:t>
            </a:r>
            <a:r>
              <a:rPr lang="en-US" b="1" i="0" baseline="0" dirty="0" smtClean="0">
                <a:latin typeface="Arial" charset="0"/>
                <a:ea typeface="ＭＳ Ｐゴシック" charset="0"/>
                <a:cs typeface="ＭＳ Ｐゴシック" charset="0"/>
              </a:rPr>
              <a:t> </a:t>
            </a:r>
            <a:r>
              <a:rPr lang="en-US" b="1" i="0" baseline="0" dirty="0" err="1" smtClean="0">
                <a:latin typeface="Arial" charset="0"/>
                <a:ea typeface="ＭＳ Ｐゴシック" charset="0"/>
                <a:cs typeface="ＭＳ Ｐゴシック" charset="0"/>
              </a:rPr>
              <a:t>Pahirap</a:t>
            </a:r>
            <a:r>
              <a:rPr lang="en-US" b="1" i="0" baseline="0" dirty="0" smtClean="0">
                <a:latin typeface="Arial" charset="0"/>
                <a:ea typeface="ＭＳ Ｐゴシック" charset="0"/>
                <a:cs typeface="ＭＳ Ｐゴシック" charset="0"/>
              </a:rPr>
              <a:t> </a:t>
            </a:r>
            <a:r>
              <a:rPr lang="en-US" b="1" i="0" baseline="0" dirty="0" err="1" smtClean="0">
                <a:latin typeface="Arial" charset="0"/>
                <a:ea typeface="ＭＳ Ｐゴシック" charset="0"/>
                <a:cs typeface="ＭＳ Ｐゴシック" charset="0"/>
              </a:rPr>
              <a:t>Kasama</a:t>
            </a:r>
            <a:r>
              <a:rPr lang="en-US" b="1" i="0" baseline="0" dirty="0" smtClean="0">
                <a:latin typeface="Arial" charset="0"/>
                <a:ea typeface="ＭＳ Ｐゴシック" charset="0"/>
                <a:cs typeface="ＭＳ Ｐゴシック" charset="0"/>
              </a:rPr>
              <a:t> </a:t>
            </a:r>
            <a:r>
              <a:rPr lang="en-US" b="1" i="0" baseline="0" dirty="0" err="1" smtClean="0">
                <a:latin typeface="Arial" charset="0"/>
                <a:ea typeface="ＭＳ Ｐゴシック" charset="0"/>
                <a:cs typeface="ＭＳ Ｐゴシック" charset="0"/>
              </a:rPr>
              <a:t>si</a:t>
            </a:r>
            <a:r>
              <a:rPr lang="en-US" b="1" i="0" baseline="0" dirty="0" smtClean="0">
                <a:latin typeface="Arial" charset="0"/>
                <a:ea typeface="ＭＳ Ｐゴシック" charset="0"/>
                <a:cs typeface="ＭＳ Ｐゴシック" charset="0"/>
              </a:rPr>
              <a:t> Cristo</a:t>
            </a:r>
            <a:endParaRPr lang="en-US" i="0" dirty="0" smtClean="0">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olidFill>
                  <a:prstClr val="black"/>
                </a:solidFill>
                <a:latin typeface="HelveticaNeue"/>
              </a:rPr>
              <a:t>Pedro. </a:t>
            </a:r>
            <a:r>
              <a:rPr lang="en-US" sz="1200" dirty="0" smtClean="0">
                <a:solidFill>
                  <a:prstClr val="black"/>
                </a:solidFill>
                <a:latin typeface="HelveticaNeue"/>
              </a:rPr>
              <a:t>“</a:t>
            </a:r>
            <a:r>
              <a:rPr lang="en-US" sz="1200" dirty="0" err="1" smtClean="0">
                <a:solidFill>
                  <a:prstClr val="black"/>
                </a:solidFill>
                <a:latin typeface="HelveticaNeue"/>
              </a:rPr>
              <a:t>Ngunit</a:t>
            </a:r>
            <a:r>
              <a:rPr lang="en-US" sz="1200" dirty="0" smtClean="0">
                <a:solidFill>
                  <a:prstClr val="black"/>
                </a:solidFill>
                <a:latin typeface="HelveticaNeue"/>
              </a:rPr>
              <a:t> </a:t>
            </a:r>
            <a:r>
              <a:rPr lang="en-US" sz="1200" dirty="0" err="1" smtClean="0">
                <a:solidFill>
                  <a:prstClr val="black"/>
                </a:solidFill>
                <a:latin typeface="HelveticaNeue"/>
              </a:rPr>
              <a:t>nang</a:t>
            </a:r>
            <a:r>
              <a:rPr lang="en-US" sz="1200" dirty="0" smtClean="0">
                <a:solidFill>
                  <a:prstClr val="black"/>
                </a:solidFill>
                <a:latin typeface="HelveticaNeue"/>
              </a:rPr>
              <a:t> </a:t>
            </a:r>
            <a:r>
              <a:rPr lang="en-US" sz="1200" dirty="0" err="1" smtClean="0">
                <a:solidFill>
                  <a:prstClr val="black"/>
                </a:solidFill>
                <a:latin typeface="HelveticaNeue"/>
              </a:rPr>
              <a:t>dumating</a:t>
            </a:r>
            <a:r>
              <a:rPr lang="en-US" sz="1200" dirty="0" smtClean="0">
                <a:solidFill>
                  <a:prstClr val="black"/>
                </a:solidFill>
                <a:latin typeface="HelveticaNeue"/>
              </a:rPr>
              <a:t> </a:t>
            </a:r>
            <a:r>
              <a:rPr lang="en-US" sz="1200" dirty="0" err="1" smtClean="0">
                <a:solidFill>
                  <a:prstClr val="black"/>
                </a:solidFill>
                <a:latin typeface="HelveticaNeue"/>
              </a:rPr>
              <a:t>si</a:t>
            </a:r>
            <a:r>
              <a:rPr lang="en-US" sz="1200" dirty="0" smtClean="0">
                <a:solidFill>
                  <a:prstClr val="black"/>
                </a:solidFill>
                <a:latin typeface="HelveticaNeue"/>
              </a:rPr>
              <a:t> </a:t>
            </a:r>
            <a:r>
              <a:rPr lang="en-US" sz="1200" dirty="0" err="1" smtClean="0">
                <a:solidFill>
                  <a:prstClr val="black"/>
                </a:solidFill>
                <a:latin typeface="HelveticaNeue"/>
              </a:rPr>
              <a:t>Cefas</a:t>
            </a:r>
            <a:r>
              <a:rPr lang="en-US" sz="1200" dirty="0" smtClean="0">
                <a:solidFill>
                  <a:prstClr val="black"/>
                </a:solidFill>
                <a:latin typeface="HelveticaNeue"/>
              </a:rPr>
              <a:t> </a:t>
            </a:r>
            <a:r>
              <a:rPr lang="en-US" sz="1200" dirty="0" err="1" smtClean="0">
                <a:solidFill>
                  <a:prstClr val="black"/>
                </a:solidFill>
                <a:latin typeface="HelveticaNeue"/>
              </a:rPr>
              <a:t>sa</a:t>
            </a:r>
            <a:r>
              <a:rPr lang="en-US" sz="1200" dirty="0" smtClean="0">
                <a:solidFill>
                  <a:prstClr val="black"/>
                </a:solidFill>
                <a:latin typeface="HelveticaNeue"/>
              </a:rPr>
              <a:t> Antioquia, </a:t>
            </a:r>
            <a:r>
              <a:rPr lang="en-US" sz="1200" dirty="0" err="1" smtClean="0">
                <a:solidFill>
                  <a:prstClr val="black"/>
                </a:solidFill>
                <a:latin typeface="HelveticaNeue"/>
              </a:rPr>
              <a:t>sumalungat</a:t>
            </a:r>
            <a:r>
              <a:rPr lang="en-US" sz="1200" dirty="0" smtClean="0">
                <a:solidFill>
                  <a:prstClr val="black"/>
                </a:solidFill>
                <a:latin typeface="HelveticaNeue"/>
              </a:rPr>
              <a:t> </a:t>
            </a:r>
            <a:r>
              <a:rPr lang="en-US" sz="1200" dirty="0" err="1" smtClean="0">
                <a:solidFill>
                  <a:prstClr val="black"/>
                </a:solidFill>
                <a:latin typeface="HelveticaNeue"/>
              </a:rPr>
              <a:t>ako</a:t>
            </a:r>
            <a:r>
              <a:rPr lang="en-US" sz="1200" dirty="0" smtClean="0">
                <a:solidFill>
                  <a:prstClr val="black"/>
                </a:solidFill>
                <a:latin typeface="HelveticaNeue"/>
              </a:rPr>
              <a:t> </a:t>
            </a:r>
            <a:r>
              <a:rPr lang="en-US" sz="1200" dirty="0" err="1" smtClean="0">
                <a:solidFill>
                  <a:prstClr val="black"/>
                </a:solidFill>
                <a:latin typeface="HelveticaNeue"/>
              </a:rPr>
              <a:t>sa</a:t>
            </a:r>
            <a:r>
              <a:rPr lang="en-US" sz="1200" dirty="0" smtClean="0">
                <a:solidFill>
                  <a:prstClr val="black"/>
                </a:solidFill>
                <a:latin typeface="HelveticaNeue"/>
              </a:rPr>
              <a:t> </a:t>
            </a:r>
            <a:r>
              <a:rPr lang="en-US" sz="1200" dirty="0" err="1" smtClean="0">
                <a:solidFill>
                  <a:prstClr val="black"/>
                </a:solidFill>
                <a:latin typeface="HelveticaNeue"/>
              </a:rPr>
              <a:t>kanya</a:t>
            </a:r>
            <a:r>
              <a:rPr lang="en-US" sz="1200" dirty="0" smtClean="0">
                <a:solidFill>
                  <a:prstClr val="black"/>
                </a:solidFill>
                <a:latin typeface="HelveticaNeue"/>
              </a:rPr>
              <a:t> </a:t>
            </a:r>
            <a:r>
              <a:rPr lang="en-US" sz="1200" dirty="0" err="1" smtClean="0">
                <a:solidFill>
                  <a:prstClr val="black"/>
                </a:solidFill>
                <a:latin typeface="HelveticaNeue"/>
              </a:rPr>
              <a:t>nang</a:t>
            </a:r>
            <a:r>
              <a:rPr lang="en-US" sz="1200" dirty="0" smtClean="0">
                <a:solidFill>
                  <a:prstClr val="black"/>
                </a:solidFill>
                <a:latin typeface="HelveticaNeue"/>
              </a:rPr>
              <a:t> </a:t>
            </a:r>
            <a:r>
              <a:rPr lang="en-US" sz="1200" dirty="0" err="1" smtClean="0">
                <a:solidFill>
                  <a:prstClr val="black"/>
                </a:solidFill>
                <a:latin typeface="HelveticaNeue"/>
              </a:rPr>
              <a:t>mukhaan</a:t>
            </a:r>
            <a:r>
              <a:rPr lang="en-US" sz="1200" dirty="0" smtClean="0">
                <a:solidFill>
                  <a:prstClr val="black"/>
                </a:solidFill>
                <a:latin typeface="HelveticaNeue"/>
              </a:rPr>
              <a:t>, </a:t>
            </a:r>
            <a:r>
              <a:rPr lang="en-US" sz="1200" dirty="0" err="1" smtClean="0">
                <a:solidFill>
                  <a:prstClr val="black"/>
                </a:solidFill>
                <a:latin typeface="HelveticaNeue"/>
              </a:rPr>
              <a:t>sapagkat</a:t>
            </a:r>
            <a:r>
              <a:rPr lang="en-US" sz="1200" dirty="0" smtClean="0">
                <a:solidFill>
                  <a:prstClr val="black"/>
                </a:solidFill>
                <a:latin typeface="HelveticaNeue"/>
              </a:rPr>
              <a:t> </a:t>
            </a:r>
            <a:r>
              <a:rPr lang="en-US" sz="1200" dirty="0" err="1" smtClean="0">
                <a:solidFill>
                  <a:prstClr val="black"/>
                </a:solidFill>
                <a:latin typeface="HelveticaNeue"/>
              </a:rPr>
              <a:t>siya’y</a:t>
            </a:r>
            <a:r>
              <a:rPr lang="en-US" sz="1200" dirty="0" smtClean="0">
                <a:solidFill>
                  <a:prstClr val="black"/>
                </a:solidFill>
                <a:latin typeface="HelveticaNeue"/>
              </a:rPr>
              <a:t> </a:t>
            </a:r>
            <a:r>
              <a:rPr lang="en-US" sz="1200" dirty="0" err="1" smtClean="0">
                <a:solidFill>
                  <a:prstClr val="black"/>
                </a:solidFill>
                <a:latin typeface="HelveticaNeue"/>
              </a:rPr>
              <a:t>nahatulang</a:t>
            </a:r>
            <a:r>
              <a:rPr lang="en-US" sz="1200" dirty="0" smtClean="0">
                <a:solidFill>
                  <a:prstClr val="black"/>
                </a:solidFill>
                <a:latin typeface="HelveticaNeue"/>
              </a:rPr>
              <a:t> </a:t>
            </a:r>
            <a:r>
              <a:rPr lang="en-US" sz="1200" dirty="0" err="1" smtClean="0">
                <a:solidFill>
                  <a:prstClr val="black"/>
                </a:solidFill>
                <a:latin typeface="HelveticaNeue"/>
              </a:rPr>
              <a:t>nagkasala</a:t>
            </a:r>
            <a:r>
              <a:rPr lang="en-US" sz="1200" dirty="0" smtClean="0">
                <a:solidFill>
                  <a:prstClr val="black"/>
                </a:solidFill>
                <a:latin typeface="HelveticaNeue"/>
              </a:rPr>
              <a:t>.</a:t>
            </a:r>
            <a:r>
              <a:rPr lang="en-US" sz="1200" baseline="0" dirty="0" smtClean="0">
                <a:solidFill>
                  <a:prstClr val="black"/>
                </a:solidFill>
                <a:latin typeface="HelveticaNeue"/>
              </a:rPr>
              <a:t> </a:t>
            </a:r>
            <a:r>
              <a:rPr lang="en-US" sz="1200" dirty="0" err="1" smtClean="0">
                <a:solidFill>
                  <a:prstClr val="black"/>
                </a:solidFill>
                <a:latin typeface="HelveticaNeue"/>
              </a:rPr>
              <a:t>Bago</a:t>
            </a:r>
            <a:r>
              <a:rPr lang="en-US" sz="1200" dirty="0" smtClean="0">
                <a:solidFill>
                  <a:prstClr val="black"/>
                </a:solidFill>
                <a:latin typeface="HelveticaNeue"/>
              </a:rPr>
              <a:t> </a:t>
            </a:r>
            <a:r>
              <a:rPr lang="en-US" sz="1200" dirty="0" err="1" smtClean="0">
                <a:solidFill>
                  <a:prstClr val="black"/>
                </a:solidFill>
                <a:latin typeface="HelveticaNeue"/>
              </a:rPr>
              <a:t>dumating</a:t>
            </a:r>
            <a:r>
              <a:rPr lang="en-US" sz="1200" dirty="0" smtClean="0">
                <a:solidFill>
                  <a:prstClr val="black"/>
                </a:solidFill>
                <a:latin typeface="HelveticaNeue"/>
              </a:rPr>
              <a:t> </a:t>
            </a:r>
            <a:r>
              <a:rPr lang="en-US" sz="1200" dirty="0" err="1" smtClean="0">
                <a:solidFill>
                  <a:prstClr val="black"/>
                </a:solidFill>
                <a:latin typeface="HelveticaNeue"/>
              </a:rPr>
              <a:t>ang</a:t>
            </a:r>
            <a:r>
              <a:rPr lang="en-US" sz="1200" dirty="0" smtClean="0">
                <a:solidFill>
                  <a:prstClr val="black"/>
                </a:solidFill>
                <a:latin typeface="HelveticaNeue"/>
              </a:rPr>
              <a:t> </a:t>
            </a:r>
            <a:r>
              <a:rPr lang="en-US" sz="1200" dirty="0" err="1" smtClean="0">
                <a:solidFill>
                  <a:prstClr val="black"/>
                </a:solidFill>
                <a:latin typeface="HelveticaNeue"/>
              </a:rPr>
              <a:t>ilan</a:t>
            </a:r>
            <a:r>
              <a:rPr lang="en-US" sz="1200" dirty="0" smtClean="0">
                <a:solidFill>
                  <a:prstClr val="black"/>
                </a:solidFill>
                <a:latin typeface="HelveticaNeue"/>
              </a:rPr>
              <a:t> </a:t>
            </a:r>
            <a:r>
              <a:rPr lang="en-US" sz="1200" dirty="0" err="1" smtClean="0">
                <a:solidFill>
                  <a:prstClr val="black"/>
                </a:solidFill>
                <a:latin typeface="HelveticaNeue"/>
              </a:rPr>
              <a:t>mula</a:t>
            </a:r>
            <a:r>
              <a:rPr lang="en-US" sz="1200" dirty="0" smtClean="0">
                <a:solidFill>
                  <a:prstClr val="black"/>
                </a:solidFill>
                <a:latin typeface="HelveticaNeue"/>
              </a:rPr>
              <a:t> </a:t>
            </a:r>
            <a:r>
              <a:rPr lang="en-US" sz="1200" dirty="0" err="1" smtClean="0">
                <a:solidFill>
                  <a:prstClr val="black"/>
                </a:solidFill>
                <a:latin typeface="HelveticaNeue"/>
              </a:rPr>
              <a:t>kay</a:t>
            </a:r>
            <a:r>
              <a:rPr lang="en-US" sz="1200" dirty="0" smtClean="0">
                <a:solidFill>
                  <a:prstClr val="black"/>
                </a:solidFill>
                <a:latin typeface="HelveticaNeue"/>
              </a:rPr>
              <a:t> Santiago, </a:t>
            </a:r>
            <a:r>
              <a:rPr lang="en-US" sz="1200" dirty="0" err="1" smtClean="0">
                <a:solidFill>
                  <a:prstClr val="black"/>
                </a:solidFill>
                <a:latin typeface="HelveticaNeue"/>
              </a:rPr>
              <a:t>dati</a:t>
            </a:r>
            <a:r>
              <a:rPr lang="en-US" sz="1200" dirty="0" smtClean="0">
                <a:solidFill>
                  <a:prstClr val="black"/>
                </a:solidFill>
                <a:latin typeface="HelveticaNeue"/>
              </a:rPr>
              <a:t> </a:t>
            </a:r>
            <a:r>
              <a:rPr lang="en-US" sz="1200" dirty="0" err="1" smtClean="0">
                <a:solidFill>
                  <a:prstClr val="black"/>
                </a:solidFill>
                <a:latin typeface="HelveticaNeue"/>
              </a:rPr>
              <a:t>siyang</a:t>
            </a:r>
            <a:r>
              <a:rPr lang="en-US" sz="1200" dirty="0" smtClean="0">
                <a:solidFill>
                  <a:prstClr val="black"/>
                </a:solidFill>
                <a:latin typeface="HelveticaNeue"/>
              </a:rPr>
              <a:t> </a:t>
            </a:r>
            <a:r>
              <a:rPr lang="en-US" sz="1200" dirty="0" err="1" smtClean="0">
                <a:solidFill>
                  <a:prstClr val="black"/>
                </a:solidFill>
                <a:latin typeface="HelveticaNeue"/>
              </a:rPr>
              <a:t>nakikisalo</a:t>
            </a:r>
            <a:r>
              <a:rPr lang="en-US" sz="1200" dirty="0" smtClean="0">
                <a:solidFill>
                  <a:prstClr val="black"/>
                </a:solidFill>
                <a:latin typeface="HelveticaNeue"/>
              </a:rPr>
              <a:t> </a:t>
            </a:r>
            <a:r>
              <a:rPr lang="en-US" sz="1200" dirty="0" err="1" smtClean="0">
                <a:solidFill>
                  <a:prstClr val="black"/>
                </a:solidFill>
                <a:latin typeface="HelveticaNeue"/>
              </a:rPr>
              <a:t>sa</a:t>
            </a:r>
            <a:r>
              <a:rPr lang="en-US" sz="1200" dirty="0" smtClean="0">
                <a:solidFill>
                  <a:prstClr val="black"/>
                </a:solidFill>
                <a:latin typeface="HelveticaNeue"/>
              </a:rPr>
              <a:t> </a:t>
            </a:r>
            <a:r>
              <a:rPr lang="en-US" sz="1200" dirty="0" err="1" smtClean="0">
                <a:solidFill>
                  <a:prstClr val="black"/>
                </a:solidFill>
                <a:latin typeface="HelveticaNeue"/>
              </a:rPr>
              <a:t>mga</a:t>
            </a:r>
            <a:r>
              <a:rPr lang="en-US" sz="1200" dirty="0" smtClean="0">
                <a:solidFill>
                  <a:prstClr val="black"/>
                </a:solidFill>
                <a:latin typeface="HelveticaNeue"/>
              </a:rPr>
              <a:t> </a:t>
            </a:r>
            <a:r>
              <a:rPr lang="en-US" sz="1200" dirty="0" err="1" smtClean="0">
                <a:solidFill>
                  <a:prstClr val="black"/>
                </a:solidFill>
                <a:latin typeface="HelveticaNeue"/>
              </a:rPr>
              <a:t>Hentil</a:t>
            </a:r>
            <a:r>
              <a:rPr lang="en-US" sz="1200" dirty="0" smtClean="0">
                <a:solidFill>
                  <a:prstClr val="black"/>
                </a:solidFill>
                <a:latin typeface="HelveticaNeue"/>
              </a:rPr>
              <a:t>. </a:t>
            </a:r>
            <a:r>
              <a:rPr lang="en-US" sz="1200" dirty="0" err="1" smtClean="0">
                <a:solidFill>
                  <a:prstClr val="black"/>
                </a:solidFill>
                <a:latin typeface="HelveticaNeue"/>
              </a:rPr>
              <a:t>Ngunit</a:t>
            </a:r>
            <a:r>
              <a:rPr lang="en-US" sz="1200" dirty="0" smtClean="0">
                <a:solidFill>
                  <a:prstClr val="black"/>
                </a:solidFill>
                <a:latin typeface="HelveticaNeue"/>
              </a:rPr>
              <a:t> </a:t>
            </a:r>
            <a:r>
              <a:rPr lang="en-US" sz="1200" dirty="0" err="1" smtClean="0">
                <a:solidFill>
                  <a:prstClr val="black"/>
                </a:solidFill>
                <a:latin typeface="HelveticaNeue"/>
              </a:rPr>
              <a:t>nang</a:t>
            </a:r>
            <a:r>
              <a:rPr lang="en-US" sz="1200" dirty="0" smtClean="0">
                <a:solidFill>
                  <a:prstClr val="black"/>
                </a:solidFill>
                <a:latin typeface="HelveticaNeue"/>
              </a:rPr>
              <a:t> </a:t>
            </a:r>
            <a:r>
              <a:rPr lang="en-US" sz="1200" dirty="0" err="1" smtClean="0">
                <a:solidFill>
                  <a:prstClr val="black"/>
                </a:solidFill>
                <a:latin typeface="HelveticaNeue"/>
              </a:rPr>
              <a:t>sila’y</a:t>
            </a:r>
            <a:r>
              <a:rPr lang="en-US" sz="1200" dirty="0" smtClean="0">
                <a:solidFill>
                  <a:prstClr val="black"/>
                </a:solidFill>
                <a:latin typeface="HelveticaNeue"/>
              </a:rPr>
              <a:t> </a:t>
            </a:r>
            <a:r>
              <a:rPr lang="en-US" sz="1200" dirty="0" err="1" smtClean="0">
                <a:solidFill>
                  <a:prstClr val="black"/>
                </a:solidFill>
                <a:latin typeface="HelveticaNeue"/>
              </a:rPr>
              <a:t>dumating</a:t>
            </a:r>
            <a:r>
              <a:rPr lang="en-US" sz="1200" dirty="0" smtClean="0">
                <a:solidFill>
                  <a:prstClr val="black"/>
                </a:solidFill>
                <a:latin typeface="HelveticaNeue"/>
              </a:rPr>
              <a:t>, </a:t>
            </a:r>
            <a:r>
              <a:rPr lang="en-US" sz="1200" dirty="0" err="1" smtClean="0">
                <a:solidFill>
                  <a:prstClr val="black"/>
                </a:solidFill>
                <a:latin typeface="HelveticaNeue"/>
              </a:rPr>
              <a:t>siya’y</a:t>
            </a:r>
            <a:r>
              <a:rPr lang="en-US" sz="1200" dirty="0" smtClean="0">
                <a:solidFill>
                  <a:prstClr val="black"/>
                </a:solidFill>
                <a:latin typeface="HelveticaNeue"/>
              </a:rPr>
              <a:t> </a:t>
            </a:r>
            <a:r>
              <a:rPr lang="en-US" sz="1200" dirty="0" err="1" smtClean="0">
                <a:solidFill>
                  <a:prstClr val="black"/>
                </a:solidFill>
                <a:latin typeface="HelveticaNeue"/>
              </a:rPr>
              <a:t>umurong</a:t>
            </a:r>
            <a:r>
              <a:rPr lang="en-US" sz="1200" dirty="0" smtClean="0">
                <a:solidFill>
                  <a:prstClr val="black"/>
                </a:solidFill>
                <a:latin typeface="HelveticaNeue"/>
              </a:rPr>
              <a:t> at </a:t>
            </a:r>
            <a:r>
              <a:rPr lang="en-US" sz="1200" dirty="0" err="1" smtClean="0">
                <a:solidFill>
                  <a:prstClr val="black"/>
                </a:solidFill>
                <a:latin typeface="HelveticaNeue"/>
              </a:rPr>
              <a:t>humiwalay</a:t>
            </a:r>
            <a:r>
              <a:rPr lang="en-US" sz="1200" dirty="0" smtClean="0">
                <a:solidFill>
                  <a:prstClr val="black"/>
                </a:solidFill>
                <a:latin typeface="HelveticaNeue"/>
              </a:rPr>
              <a:t> </a:t>
            </a:r>
            <a:r>
              <a:rPr lang="en-US" sz="1200" dirty="0" err="1" smtClean="0">
                <a:solidFill>
                  <a:prstClr val="black"/>
                </a:solidFill>
                <a:latin typeface="HelveticaNeue"/>
              </a:rPr>
              <a:t>dahil</a:t>
            </a:r>
            <a:r>
              <a:rPr lang="en-US" sz="1200" dirty="0" smtClean="0">
                <a:solidFill>
                  <a:prstClr val="black"/>
                </a:solidFill>
                <a:latin typeface="HelveticaNeue"/>
              </a:rPr>
              <a:t> </a:t>
            </a:r>
            <a:r>
              <a:rPr lang="en-US" sz="1200" dirty="0" err="1" smtClean="0">
                <a:solidFill>
                  <a:prstClr val="black"/>
                </a:solidFill>
                <a:latin typeface="HelveticaNeue"/>
              </a:rPr>
              <a:t>natatakot</a:t>
            </a:r>
            <a:r>
              <a:rPr lang="en-US" sz="1200" dirty="0" smtClean="0">
                <a:solidFill>
                  <a:prstClr val="black"/>
                </a:solidFill>
                <a:latin typeface="HelveticaNeue"/>
              </a:rPr>
              <a:t> </a:t>
            </a:r>
            <a:r>
              <a:rPr lang="en-US" sz="1200" dirty="0" err="1" smtClean="0">
                <a:solidFill>
                  <a:prstClr val="black"/>
                </a:solidFill>
                <a:latin typeface="HelveticaNeue"/>
              </a:rPr>
              <a:t>sa</a:t>
            </a:r>
            <a:r>
              <a:rPr lang="en-US" sz="1200" dirty="0" smtClean="0">
                <a:solidFill>
                  <a:prstClr val="black"/>
                </a:solidFill>
                <a:latin typeface="HelveticaNeue"/>
              </a:rPr>
              <a:t> </a:t>
            </a:r>
            <a:r>
              <a:rPr lang="en-US" sz="1200" dirty="0" err="1" smtClean="0">
                <a:solidFill>
                  <a:prstClr val="black"/>
                </a:solidFill>
                <a:latin typeface="HelveticaNeue"/>
              </a:rPr>
              <a:t>pangkat</a:t>
            </a:r>
            <a:r>
              <a:rPr lang="en-US" sz="1200" dirty="0" smtClean="0">
                <a:solidFill>
                  <a:prstClr val="black"/>
                </a:solidFill>
                <a:latin typeface="HelveticaNeue"/>
              </a:rPr>
              <a:t> </a:t>
            </a:r>
            <a:r>
              <a:rPr lang="en-US" sz="1200" dirty="0" err="1" smtClean="0">
                <a:solidFill>
                  <a:prstClr val="black"/>
                </a:solidFill>
                <a:latin typeface="HelveticaNeue"/>
              </a:rPr>
              <a:t>ng</a:t>
            </a:r>
            <a:r>
              <a:rPr lang="en-US" sz="1200" dirty="0" smtClean="0">
                <a:solidFill>
                  <a:prstClr val="black"/>
                </a:solidFill>
                <a:latin typeface="HelveticaNeue"/>
              </a:rPr>
              <a:t> </a:t>
            </a:r>
            <a:r>
              <a:rPr lang="en-US" sz="1200" dirty="0" err="1" smtClean="0">
                <a:solidFill>
                  <a:prstClr val="black"/>
                </a:solidFill>
                <a:latin typeface="HelveticaNeue"/>
              </a:rPr>
              <a:t>pagtutuli</a:t>
            </a:r>
            <a:r>
              <a:rPr lang="en-US"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Galacia</a:t>
            </a:r>
            <a:r>
              <a:rPr lang="en-US" i="1" baseline="0" dirty="0" smtClean="0">
                <a:latin typeface="Arial" charset="0"/>
                <a:ea typeface="ＭＳ Ｐゴシック" charset="0"/>
                <a:cs typeface="ＭＳ Ｐゴシック" charset="0"/>
              </a:rPr>
              <a:t> 2:11, 12</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21</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prstClr val="black"/>
                </a:solidFill>
                <a:latin typeface="HelveticaNeue"/>
              </a:rPr>
              <a:t>“</a:t>
            </a:r>
            <a:r>
              <a:rPr lang="en-US" sz="1200" dirty="0" err="1" smtClean="0">
                <a:solidFill>
                  <a:prstClr val="black"/>
                </a:solidFill>
                <a:latin typeface="HelveticaNeue"/>
              </a:rPr>
              <a:t>Kaya’t</a:t>
            </a:r>
            <a:r>
              <a:rPr lang="en-US" sz="1200" dirty="0" smtClean="0">
                <a:solidFill>
                  <a:prstClr val="black"/>
                </a:solidFill>
                <a:latin typeface="HelveticaNeue"/>
              </a:rPr>
              <a:t> </a:t>
            </a:r>
            <a:r>
              <a:rPr lang="en-US" sz="1200" dirty="0" err="1" smtClean="0">
                <a:solidFill>
                  <a:prstClr val="black"/>
                </a:solidFill>
                <a:latin typeface="HelveticaNeue"/>
              </a:rPr>
              <a:t>ihanda</a:t>
            </a:r>
            <a:r>
              <a:rPr lang="en-US" sz="1200" dirty="0" smtClean="0">
                <a:solidFill>
                  <a:prstClr val="black"/>
                </a:solidFill>
                <a:latin typeface="HelveticaNeue"/>
              </a:rPr>
              <a:t> </a:t>
            </a:r>
            <a:r>
              <a:rPr lang="en-US" sz="1200" dirty="0" err="1" smtClean="0">
                <a:solidFill>
                  <a:prstClr val="black"/>
                </a:solidFill>
                <a:latin typeface="HelveticaNeue"/>
              </a:rPr>
              <a:t>ninyo</a:t>
            </a:r>
            <a:r>
              <a:rPr lang="en-US" sz="1200" dirty="0" smtClean="0">
                <a:solidFill>
                  <a:prstClr val="black"/>
                </a:solidFill>
                <a:latin typeface="HelveticaNeue"/>
              </a:rPr>
              <a:t> </a:t>
            </a:r>
            <a:r>
              <a:rPr lang="en-US" sz="1200" dirty="0" err="1" smtClean="0">
                <a:solidFill>
                  <a:prstClr val="black"/>
                </a:solidFill>
                <a:latin typeface="HelveticaNeue"/>
              </a:rPr>
              <a:t>sa</a:t>
            </a:r>
            <a:r>
              <a:rPr lang="en-US" sz="1200" dirty="0" smtClean="0">
                <a:solidFill>
                  <a:prstClr val="black"/>
                </a:solidFill>
                <a:latin typeface="HelveticaNeue"/>
              </a:rPr>
              <a:t> </a:t>
            </a:r>
            <a:r>
              <a:rPr lang="en-US" sz="1200" dirty="0" err="1" smtClean="0">
                <a:solidFill>
                  <a:prstClr val="black"/>
                </a:solidFill>
                <a:latin typeface="HelveticaNeue"/>
              </a:rPr>
              <a:t>gawain</a:t>
            </a:r>
            <a:r>
              <a:rPr lang="en-US" sz="1200" dirty="0" smtClean="0">
                <a:solidFill>
                  <a:prstClr val="black"/>
                </a:solidFill>
                <a:latin typeface="HelveticaNeue"/>
              </a:rPr>
              <a:t> </a:t>
            </a:r>
            <a:r>
              <a:rPr lang="en-US" sz="1200" dirty="0" err="1" smtClean="0">
                <a:solidFill>
                  <a:prstClr val="black"/>
                </a:solidFill>
                <a:latin typeface="HelveticaNeue"/>
              </a:rPr>
              <a:t>ang</a:t>
            </a:r>
            <a:r>
              <a:rPr lang="en-US" sz="1200" dirty="0" smtClean="0">
                <a:solidFill>
                  <a:prstClr val="black"/>
                </a:solidFill>
                <a:latin typeface="HelveticaNeue"/>
              </a:rPr>
              <a:t> </a:t>
            </a:r>
            <a:r>
              <a:rPr lang="en-US" sz="1200" dirty="0" err="1" smtClean="0">
                <a:solidFill>
                  <a:prstClr val="black"/>
                </a:solidFill>
                <a:latin typeface="HelveticaNeue"/>
              </a:rPr>
              <a:t>inyong</a:t>
            </a:r>
            <a:r>
              <a:rPr lang="en-US" sz="1200" dirty="0" smtClean="0">
                <a:solidFill>
                  <a:prstClr val="black"/>
                </a:solidFill>
                <a:latin typeface="HelveticaNeue"/>
              </a:rPr>
              <a:t> </a:t>
            </a:r>
            <a:r>
              <a:rPr lang="en-US" sz="1200" dirty="0" err="1" smtClean="0">
                <a:solidFill>
                  <a:prstClr val="black"/>
                </a:solidFill>
                <a:latin typeface="HelveticaNeue"/>
              </a:rPr>
              <a:t>mga</a:t>
            </a:r>
            <a:r>
              <a:rPr lang="en-US" sz="1200" dirty="0" smtClean="0">
                <a:solidFill>
                  <a:prstClr val="black"/>
                </a:solidFill>
                <a:latin typeface="HelveticaNeue"/>
              </a:rPr>
              <a:t> </a:t>
            </a:r>
            <a:r>
              <a:rPr lang="en-US" sz="1200" dirty="0" err="1" smtClean="0">
                <a:solidFill>
                  <a:prstClr val="black"/>
                </a:solidFill>
                <a:latin typeface="HelveticaNeue"/>
              </a:rPr>
              <a:t>pag-iisip</a:t>
            </a:r>
            <a:r>
              <a:rPr lang="en-US" sz="1200" dirty="0" smtClean="0">
                <a:solidFill>
                  <a:prstClr val="black"/>
                </a:solidFill>
                <a:latin typeface="HelveticaNeue"/>
              </a:rPr>
              <a:t>; </a:t>
            </a:r>
            <a:r>
              <a:rPr lang="en-US" sz="1200" dirty="0" err="1" smtClean="0">
                <a:solidFill>
                  <a:prstClr val="black"/>
                </a:solidFill>
                <a:latin typeface="HelveticaNeue"/>
              </a:rPr>
              <a:t>na</a:t>
            </a:r>
            <a:r>
              <a:rPr lang="en-US" sz="1200" dirty="0" smtClean="0">
                <a:solidFill>
                  <a:prstClr val="black"/>
                </a:solidFill>
                <a:latin typeface="HelveticaNeue"/>
              </a:rPr>
              <a:t> </a:t>
            </a:r>
            <a:r>
              <a:rPr lang="en-US" sz="1200" dirty="0" err="1" smtClean="0">
                <a:solidFill>
                  <a:prstClr val="black"/>
                </a:solidFill>
                <a:latin typeface="HelveticaNeue"/>
              </a:rPr>
              <a:t>supilin</a:t>
            </a:r>
            <a:r>
              <a:rPr lang="en-US" sz="1200" dirty="0" smtClean="0">
                <a:solidFill>
                  <a:prstClr val="black"/>
                </a:solidFill>
                <a:latin typeface="HelveticaNeue"/>
              </a:rPr>
              <a:t> </a:t>
            </a:r>
            <a:r>
              <a:rPr lang="en-US" sz="1200" dirty="0" err="1" smtClean="0">
                <a:solidFill>
                  <a:prstClr val="black"/>
                </a:solidFill>
                <a:latin typeface="HelveticaNeue"/>
              </a:rPr>
              <a:t>ninyo</a:t>
            </a:r>
            <a:r>
              <a:rPr lang="en-US" sz="1200" dirty="0" smtClean="0">
                <a:solidFill>
                  <a:prstClr val="black"/>
                </a:solidFill>
                <a:latin typeface="HelveticaNeue"/>
              </a:rPr>
              <a:t> </a:t>
            </a:r>
            <a:r>
              <a:rPr lang="en-US" sz="1200" dirty="0" err="1" smtClean="0">
                <a:solidFill>
                  <a:prstClr val="black"/>
                </a:solidFill>
                <a:latin typeface="HelveticaNeue"/>
              </a:rPr>
              <a:t>ang</a:t>
            </a:r>
            <a:r>
              <a:rPr lang="en-US" sz="1200" dirty="0" smtClean="0">
                <a:solidFill>
                  <a:prstClr val="black"/>
                </a:solidFill>
                <a:latin typeface="HelveticaNeue"/>
              </a:rPr>
              <a:t> </a:t>
            </a:r>
            <a:r>
              <a:rPr lang="en-US" sz="1200" dirty="0" err="1" smtClean="0">
                <a:solidFill>
                  <a:prstClr val="black"/>
                </a:solidFill>
                <a:latin typeface="HelveticaNeue"/>
              </a:rPr>
              <a:t>inyong</a:t>
            </a:r>
            <a:r>
              <a:rPr lang="en-US" sz="1200" dirty="0" smtClean="0">
                <a:solidFill>
                  <a:prstClr val="black"/>
                </a:solidFill>
                <a:latin typeface="HelveticaNeue"/>
              </a:rPr>
              <a:t> </a:t>
            </a:r>
            <a:r>
              <a:rPr lang="en-US" sz="1200" dirty="0" err="1" smtClean="0">
                <a:solidFill>
                  <a:prstClr val="black"/>
                </a:solidFill>
                <a:latin typeface="HelveticaNeue"/>
              </a:rPr>
              <a:t>sarili</a:t>
            </a:r>
            <a:r>
              <a:rPr lang="en-US" sz="1200" dirty="0" smtClean="0">
                <a:solidFill>
                  <a:prstClr val="black"/>
                </a:solidFill>
                <a:latin typeface="HelveticaNeue"/>
              </a:rPr>
              <a:t> at </a:t>
            </a:r>
            <a:r>
              <a:rPr lang="en-US" sz="1200" dirty="0" err="1" smtClean="0">
                <a:solidFill>
                  <a:prstClr val="black"/>
                </a:solidFill>
                <a:latin typeface="HelveticaNeue"/>
              </a:rPr>
              <a:t>ilagak</a:t>
            </a:r>
            <a:r>
              <a:rPr lang="en-US" sz="1200" dirty="0" smtClean="0">
                <a:solidFill>
                  <a:prstClr val="black"/>
                </a:solidFill>
                <a:latin typeface="HelveticaNeue"/>
              </a:rPr>
              <a:t> </a:t>
            </a:r>
            <a:r>
              <a:rPr lang="en-US" sz="1200" dirty="0" err="1" smtClean="0">
                <a:solidFill>
                  <a:prstClr val="black"/>
                </a:solidFill>
                <a:latin typeface="HelveticaNeue"/>
              </a:rPr>
              <a:t>ang</a:t>
            </a:r>
            <a:r>
              <a:rPr lang="en-US" sz="1200" dirty="0" smtClean="0">
                <a:solidFill>
                  <a:prstClr val="black"/>
                </a:solidFill>
                <a:latin typeface="HelveticaNeue"/>
              </a:rPr>
              <a:t> </a:t>
            </a:r>
            <a:r>
              <a:rPr lang="en-US" sz="1200" dirty="0" err="1" smtClean="0">
                <a:solidFill>
                  <a:prstClr val="black"/>
                </a:solidFill>
                <a:latin typeface="HelveticaNeue"/>
              </a:rPr>
              <a:t>inyong</a:t>
            </a:r>
            <a:r>
              <a:rPr lang="en-US" sz="1200" dirty="0" smtClean="0">
                <a:solidFill>
                  <a:prstClr val="black"/>
                </a:solidFill>
                <a:latin typeface="HelveticaNeue"/>
              </a:rPr>
              <a:t> </a:t>
            </a:r>
            <a:r>
              <a:rPr lang="en-US" sz="1200" dirty="0" err="1" smtClean="0">
                <a:solidFill>
                  <a:prstClr val="black"/>
                </a:solidFill>
                <a:latin typeface="HelveticaNeue"/>
              </a:rPr>
              <a:t>pag-asa</a:t>
            </a:r>
            <a:r>
              <a:rPr lang="en-US" sz="1200" dirty="0" smtClean="0">
                <a:solidFill>
                  <a:prstClr val="black"/>
                </a:solidFill>
                <a:latin typeface="HelveticaNeue"/>
              </a:rPr>
              <a:t> </a:t>
            </a:r>
            <a:r>
              <a:rPr lang="en-US" sz="1200" dirty="0" err="1" smtClean="0">
                <a:solidFill>
                  <a:prstClr val="black"/>
                </a:solidFill>
                <a:latin typeface="HelveticaNeue"/>
              </a:rPr>
              <a:t>sa</a:t>
            </a:r>
            <a:r>
              <a:rPr lang="en-US" sz="1200" dirty="0" smtClean="0">
                <a:solidFill>
                  <a:prstClr val="black"/>
                </a:solidFill>
                <a:latin typeface="HelveticaNeue"/>
              </a:rPr>
              <a:t> </a:t>
            </a:r>
            <a:r>
              <a:rPr lang="en-US" sz="1200" dirty="0" err="1" smtClean="0">
                <a:solidFill>
                  <a:prstClr val="black"/>
                </a:solidFill>
                <a:latin typeface="HelveticaNeue"/>
              </a:rPr>
              <a:t>biyayang</a:t>
            </a:r>
            <a:r>
              <a:rPr lang="en-US" sz="1200" dirty="0" smtClean="0">
                <a:solidFill>
                  <a:prstClr val="black"/>
                </a:solidFill>
                <a:latin typeface="HelveticaNeue"/>
              </a:rPr>
              <a:t> </a:t>
            </a:r>
            <a:r>
              <a:rPr lang="en-US" sz="1200" dirty="0" err="1" smtClean="0">
                <a:solidFill>
                  <a:prstClr val="black"/>
                </a:solidFill>
                <a:latin typeface="HelveticaNeue"/>
              </a:rPr>
              <a:t>darating</a:t>
            </a:r>
            <a:r>
              <a:rPr lang="en-US" sz="1200" dirty="0" smtClean="0">
                <a:solidFill>
                  <a:prstClr val="black"/>
                </a:solidFill>
                <a:latin typeface="HelveticaNeue"/>
              </a:rPr>
              <a:t> </a:t>
            </a:r>
            <a:r>
              <a:rPr lang="en-US" sz="1200" dirty="0" err="1" smtClean="0">
                <a:solidFill>
                  <a:prstClr val="black"/>
                </a:solidFill>
                <a:latin typeface="HelveticaNeue"/>
              </a:rPr>
              <a:t>sa</a:t>
            </a:r>
            <a:r>
              <a:rPr lang="en-US" sz="1200" dirty="0" smtClean="0">
                <a:solidFill>
                  <a:prstClr val="black"/>
                </a:solidFill>
                <a:latin typeface="HelveticaNeue"/>
              </a:rPr>
              <a:t> </a:t>
            </a:r>
            <a:r>
              <a:rPr lang="en-US" sz="1200" dirty="0" err="1" smtClean="0">
                <a:solidFill>
                  <a:prstClr val="black"/>
                </a:solidFill>
                <a:latin typeface="HelveticaNeue"/>
              </a:rPr>
              <a:t>inyo</a:t>
            </a:r>
            <a:r>
              <a:rPr lang="en-US" sz="1200" dirty="0" smtClean="0">
                <a:solidFill>
                  <a:prstClr val="black"/>
                </a:solidFill>
                <a:latin typeface="HelveticaNeue"/>
              </a:rPr>
              <a:t> </a:t>
            </a:r>
            <a:r>
              <a:rPr lang="en-US" sz="1200" dirty="0" err="1" smtClean="0">
                <a:solidFill>
                  <a:prstClr val="black"/>
                </a:solidFill>
                <a:latin typeface="HelveticaNeue"/>
              </a:rPr>
              <a:t>kapag</a:t>
            </a:r>
            <a:r>
              <a:rPr lang="en-US" sz="1200" dirty="0" smtClean="0">
                <a:solidFill>
                  <a:prstClr val="black"/>
                </a:solidFill>
                <a:latin typeface="HelveticaNeue"/>
              </a:rPr>
              <a:t> </a:t>
            </a:r>
            <a:r>
              <a:rPr lang="en-US" sz="1200" dirty="0" err="1" smtClean="0">
                <a:solidFill>
                  <a:prstClr val="black"/>
                </a:solidFill>
                <a:latin typeface="HelveticaNeue"/>
              </a:rPr>
              <a:t>inihayag</a:t>
            </a:r>
            <a:r>
              <a:rPr lang="en-US" sz="1200" dirty="0" smtClean="0">
                <a:solidFill>
                  <a:prstClr val="black"/>
                </a:solidFill>
                <a:latin typeface="HelveticaNeue"/>
              </a:rPr>
              <a:t> </a:t>
            </a:r>
            <a:r>
              <a:rPr lang="en-US" sz="1200" dirty="0" err="1" smtClean="0">
                <a:solidFill>
                  <a:prstClr val="black"/>
                </a:solidFill>
                <a:latin typeface="HelveticaNeue"/>
              </a:rPr>
              <a:t>na</a:t>
            </a:r>
            <a:r>
              <a:rPr lang="en-US" sz="1200" dirty="0" smtClean="0">
                <a:solidFill>
                  <a:prstClr val="black"/>
                </a:solidFill>
                <a:latin typeface="HelveticaNeue"/>
              </a:rPr>
              <a:t> </a:t>
            </a:r>
            <a:r>
              <a:rPr lang="en-US" sz="1200" dirty="0" err="1" smtClean="0">
                <a:solidFill>
                  <a:prstClr val="black"/>
                </a:solidFill>
                <a:latin typeface="HelveticaNeue"/>
              </a:rPr>
              <a:t>si</a:t>
            </a:r>
            <a:r>
              <a:rPr lang="en-US" sz="1200" dirty="0" smtClean="0">
                <a:solidFill>
                  <a:prstClr val="black"/>
                </a:solidFill>
                <a:latin typeface="HelveticaNeue"/>
              </a:rPr>
              <a:t> </a:t>
            </a:r>
            <a:r>
              <a:rPr lang="en-US" sz="1200" dirty="0" err="1" smtClean="0">
                <a:solidFill>
                  <a:prstClr val="black"/>
                </a:solidFill>
                <a:latin typeface="HelveticaNeue"/>
              </a:rPr>
              <a:t>Jesu</a:t>
            </a:r>
            <a:r>
              <a:rPr lang="en-US" sz="1200" dirty="0" smtClean="0">
                <a:solidFill>
                  <a:prstClr val="black"/>
                </a:solidFill>
                <a:latin typeface="HelveticaNeue"/>
              </a:rPr>
              <a:t>-Cristo.”</a:t>
            </a:r>
            <a:r>
              <a:rPr lang="en-US" sz="1200" baseline="0" dirty="0" smtClean="0">
                <a:solidFill>
                  <a:prstClr val="black"/>
                </a:solidFill>
                <a:latin typeface="HelveticaNeue"/>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Nauunawaan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Pedro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pag-iisip</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timon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katawan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kinukontrol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Alisin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kontrol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pag-iisip</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tayo’y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makukontrol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anumang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nadaramang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tatama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22</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err="1" smtClean="0">
                <a:solidFill>
                  <a:prstClr val="black"/>
                </a:solidFill>
                <a:latin typeface="HelveticaNeue"/>
              </a:rPr>
              <a:t>Mga</a:t>
            </a:r>
            <a:r>
              <a:rPr lang="en-US" sz="1200" b="1" baseline="0" dirty="0" smtClean="0">
                <a:solidFill>
                  <a:prstClr val="black"/>
                </a:solidFill>
                <a:latin typeface="HelveticaNeue"/>
              </a:rPr>
              <a:t> </a:t>
            </a:r>
            <a:r>
              <a:rPr lang="en-US" sz="1200" b="1" baseline="0" dirty="0" err="1" smtClean="0">
                <a:solidFill>
                  <a:prstClr val="black"/>
                </a:solidFill>
                <a:latin typeface="HelveticaNeue"/>
              </a:rPr>
              <a:t>Susing</a:t>
            </a:r>
            <a:r>
              <a:rPr lang="en-US" sz="1200" b="1" baseline="0" dirty="0" smtClean="0">
                <a:solidFill>
                  <a:prstClr val="black"/>
                </a:solidFill>
                <a:latin typeface="HelveticaNeue"/>
              </a:rPr>
              <a:t> </a:t>
            </a:r>
            <a:r>
              <a:rPr lang="en-US" sz="1200" b="1" baseline="0" dirty="0" err="1" smtClean="0">
                <a:solidFill>
                  <a:prstClr val="black"/>
                </a:solidFill>
                <a:latin typeface="HelveticaNeue"/>
              </a:rPr>
              <a:t>Paksa</a:t>
            </a:r>
            <a:r>
              <a:rPr lang="en-US" sz="1200" b="1" baseline="0" dirty="0" smtClean="0">
                <a:solidFill>
                  <a:prstClr val="black"/>
                </a:solidFill>
                <a:latin typeface="HelveticaNeue"/>
              </a:rPr>
              <a:t>. </a:t>
            </a:r>
            <a:r>
              <a:rPr lang="en-US" sz="1200" b="0" baseline="0" dirty="0" smtClean="0">
                <a:solidFill>
                  <a:prstClr val="black"/>
                </a:solidFill>
                <a:latin typeface="HelveticaNeue"/>
              </a:rPr>
              <a:t>1. </a:t>
            </a:r>
            <a:r>
              <a:rPr lang="en-US" sz="1200" b="0" baseline="0" dirty="0" err="1" smtClean="0">
                <a:solidFill>
                  <a:prstClr val="black"/>
                </a:solidFill>
                <a:latin typeface="HelveticaNeue"/>
              </a:rPr>
              <a:t>Ang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ating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mga</a:t>
            </a:r>
            <a:r>
              <a:rPr lang="en-US" sz="1200" b="0" baseline="0" dirty="0" smtClean="0">
                <a:solidFill>
                  <a:prstClr val="black"/>
                </a:solidFill>
                <a:latin typeface="HelveticaNeue"/>
              </a:rPr>
              <a:t> </a:t>
            </a:r>
            <a:r>
              <a:rPr lang="en-US" sz="1200" b="0" baseline="0" dirty="0" err="1" smtClean="0">
                <a:solidFill>
                  <a:prstClr val="black"/>
                </a:solidFill>
                <a:latin typeface="HelveticaNeue"/>
              </a:rPr>
              <a:t>nadarama</a:t>
            </a:r>
            <a:r>
              <a:rPr lang="en-US" sz="1200" b="0" baseline="0" dirty="0" smtClean="0">
                <a:solidFill>
                  <a:prstClr val="black"/>
                </a:solidFill>
                <a:latin typeface="HelveticaNeue"/>
              </a:rPr>
              <a:t> ay </a:t>
            </a:r>
            <a:r>
              <a:rPr lang="en-US" sz="1200" b="0" baseline="0" dirty="0" err="1" smtClean="0">
                <a:solidFill>
                  <a:prstClr val="black"/>
                </a:solidFill>
                <a:latin typeface="HelveticaNeue"/>
              </a:rPr>
              <a:t>mga</a:t>
            </a:r>
            <a:r>
              <a:rPr lang="en-US" sz="1200" b="0" baseline="0" dirty="0" smtClean="0">
                <a:solidFill>
                  <a:prstClr val="black"/>
                </a:solidFill>
                <a:latin typeface="HelveticaNeue"/>
              </a:rPr>
              <a:t> </a:t>
            </a:r>
            <a:r>
              <a:rPr lang="en-US" sz="1200" b="0" baseline="0" dirty="0" err="1" smtClean="0">
                <a:solidFill>
                  <a:prstClr val="black"/>
                </a:solidFill>
                <a:latin typeface="HelveticaNeue"/>
              </a:rPr>
              <a:t>kaaway</a:t>
            </a:r>
            <a:r>
              <a:rPr lang="en-US" sz="1200" b="0" baseline="0" dirty="0" smtClean="0">
                <a:solidFill>
                  <a:prstClr val="black"/>
                </a:solidFill>
                <a:latin typeface="HelveticaNeue"/>
              </a:rPr>
              <a:t> </a:t>
            </a:r>
            <a:r>
              <a:rPr lang="en-US" sz="1200" b="0" baseline="0" dirty="0" err="1" smtClean="0">
                <a:solidFill>
                  <a:prstClr val="black"/>
                </a:solidFill>
                <a:latin typeface="HelveticaNeue"/>
              </a:rPr>
              <a:t>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mga</a:t>
            </a:r>
            <a:r>
              <a:rPr lang="en-US" sz="1200" b="0" baseline="0" dirty="0" smtClean="0">
                <a:solidFill>
                  <a:prstClr val="black"/>
                </a:solidFill>
                <a:latin typeface="HelveticaNeue"/>
              </a:rPr>
              <a:t> </a:t>
            </a:r>
            <a:r>
              <a:rPr lang="en-US" sz="1200" b="0" baseline="0" dirty="0" err="1" smtClean="0">
                <a:solidFill>
                  <a:prstClr val="black"/>
                </a:solidFill>
                <a:latin typeface="HelveticaNeue"/>
              </a:rPr>
              <a:t>kalooban</a:t>
            </a:r>
            <a:r>
              <a:rPr lang="en-US" sz="1200" b="0" baseline="0" dirty="0" smtClean="0">
                <a:solidFill>
                  <a:prstClr val="black"/>
                </a:solidFill>
                <a:latin typeface="HelveticaNeue"/>
              </a:rPr>
              <a:t>—a. </a:t>
            </a:r>
            <a:r>
              <a:rPr lang="en-US" sz="1200" b="0" baseline="0" dirty="0" err="1" smtClean="0">
                <a:solidFill>
                  <a:prstClr val="black"/>
                </a:solidFill>
                <a:latin typeface="HelveticaNeue"/>
              </a:rPr>
              <a:t>sangkot</a:t>
            </a:r>
            <a:r>
              <a:rPr lang="en-US" sz="1200" b="0" baseline="0" dirty="0" smtClean="0">
                <a:solidFill>
                  <a:prstClr val="black"/>
                </a:solidFill>
                <a:latin typeface="HelveticaNeue"/>
              </a:rPr>
              <a:t> </a:t>
            </a:r>
            <a:r>
              <a:rPr lang="en-US" sz="1200" b="0" baseline="0" dirty="0" err="1" smtClean="0">
                <a:solidFill>
                  <a:prstClr val="black"/>
                </a:solidFill>
                <a:latin typeface="HelveticaNeue"/>
              </a:rPr>
              <a:t>sa</a:t>
            </a:r>
            <a:r>
              <a:rPr lang="en-US" sz="1200" b="0" baseline="0" dirty="0" smtClean="0">
                <a:solidFill>
                  <a:prstClr val="black"/>
                </a:solidFill>
                <a:latin typeface="HelveticaNeue"/>
              </a:rPr>
              <a:t> </a:t>
            </a:r>
            <a:r>
              <a:rPr lang="en-US" sz="1200" b="0" baseline="0" dirty="0" err="1" smtClean="0">
                <a:solidFill>
                  <a:prstClr val="black"/>
                </a:solidFill>
                <a:latin typeface="HelveticaNeue"/>
              </a:rPr>
              <a:t>pagpapasya</a:t>
            </a:r>
            <a:r>
              <a:rPr lang="en-US" sz="1200" b="0" baseline="0" dirty="0" smtClean="0">
                <a:solidFill>
                  <a:prstClr val="black"/>
                </a:solidFill>
                <a:latin typeface="HelveticaNeue"/>
              </a:rPr>
              <a:t>. b. </a:t>
            </a:r>
            <a:r>
              <a:rPr lang="en-US" sz="1200" b="0" baseline="0" dirty="0" err="1" smtClean="0">
                <a:solidFill>
                  <a:prstClr val="black"/>
                </a:solidFill>
                <a:latin typeface="HelveticaNeue"/>
              </a:rPr>
              <a:t>kakaunti</a:t>
            </a:r>
            <a:r>
              <a:rPr lang="en-US" sz="1200" b="0" baseline="0" dirty="0" smtClean="0">
                <a:solidFill>
                  <a:prstClr val="black"/>
                </a:solidFill>
                <a:latin typeface="HelveticaNeue"/>
              </a:rPr>
              <a:t> </a:t>
            </a:r>
            <a:r>
              <a:rPr lang="en-US" sz="1200" b="0" baseline="0" dirty="0" err="1" smtClean="0">
                <a:solidFill>
                  <a:prstClr val="black"/>
                </a:solidFill>
                <a:latin typeface="HelveticaNeue"/>
              </a:rPr>
              <a:t>ang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kaugnayan</a:t>
            </a:r>
            <a:r>
              <a:rPr lang="en-US" sz="1200" b="0" baseline="0" dirty="0" smtClean="0">
                <a:solidFill>
                  <a:prstClr val="black"/>
                </a:solidFill>
                <a:latin typeface="HelveticaNeue"/>
              </a:rPr>
              <a:t> </a:t>
            </a:r>
            <a:r>
              <a:rPr lang="en-US" sz="1200" b="0" baseline="0" dirty="0" err="1" smtClean="0">
                <a:solidFill>
                  <a:prstClr val="black"/>
                </a:solidFill>
                <a:latin typeface="HelveticaNeue"/>
              </a:rPr>
              <a:t>nito</a:t>
            </a:r>
            <a:r>
              <a:rPr lang="en-US" sz="1200" b="0" baseline="0" dirty="0" smtClean="0">
                <a:solidFill>
                  <a:prstClr val="black"/>
                </a:solidFill>
                <a:latin typeface="HelveticaNeue"/>
              </a:rPr>
              <a:t> </a:t>
            </a:r>
            <a:r>
              <a:rPr lang="en-US" sz="1200" b="0" baseline="0" dirty="0" err="1" smtClean="0">
                <a:solidFill>
                  <a:prstClr val="black"/>
                </a:solidFill>
                <a:latin typeface="HelveticaNeue"/>
              </a:rPr>
              <a:t>sa</a:t>
            </a:r>
            <a:r>
              <a:rPr lang="en-US" sz="1200" b="0" baseline="0" dirty="0" smtClean="0">
                <a:solidFill>
                  <a:prstClr val="black"/>
                </a:solidFill>
                <a:latin typeface="HelveticaNeue"/>
              </a:rPr>
              <a:t> tama o </a:t>
            </a:r>
            <a:r>
              <a:rPr lang="en-US" sz="1200" b="0" baseline="0" dirty="0" err="1" smtClean="0">
                <a:solidFill>
                  <a:prstClr val="black"/>
                </a:solidFill>
                <a:latin typeface="HelveticaNeue"/>
              </a:rPr>
              <a:t>pinakamabuti</a:t>
            </a:r>
            <a:r>
              <a:rPr lang="en-US" sz="1200" b="0" baseline="0" dirty="0" smtClean="0">
                <a:solidFill>
                  <a:prstClr val="black"/>
                </a:solidFill>
                <a:latin typeface="HelveticaNeue"/>
              </a:rPr>
              <a:t>. c. </a:t>
            </a:r>
            <a:r>
              <a:rPr lang="en-US" sz="1200" b="0" baseline="0" dirty="0" err="1" smtClean="0">
                <a:solidFill>
                  <a:prstClr val="black"/>
                </a:solidFill>
                <a:latin typeface="HelveticaNeue"/>
              </a:rPr>
              <a:t>makapagsisinungaling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sa</a:t>
            </a:r>
            <a:r>
              <a:rPr lang="en-US" sz="1200" b="0" baseline="0" dirty="0" smtClean="0">
                <a:solidFill>
                  <a:prstClr val="black"/>
                </a:solidFill>
                <a:latin typeface="HelveticaNeue"/>
              </a:rPr>
              <a:t> </a:t>
            </a:r>
            <a:r>
              <a:rPr lang="en-US" sz="1200" b="0" baseline="0" dirty="0" err="1" smtClean="0">
                <a:solidFill>
                  <a:prstClr val="black"/>
                </a:solidFill>
                <a:latin typeface="HelveticaNeue"/>
              </a:rPr>
              <a:t>atin</a:t>
            </a:r>
            <a:r>
              <a:rPr lang="en-US" sz="1200" b="0" baseline="0" dirty="0" smtClean="0">
                <a:solidFill>
                  <a:prstClr val="black"/>
                </a:solidFill>
                <a:latin typeface="HelveticaNeue"/>
              </a:rPr>
              <a:t>. d. </a:t>
            </a:r>
            <a:r>
              <a:rPr lang="en-US" sz="1200" b="0" baseline="0" dirty="0" err="1" smtClean="0">
                <a:solidFill>
                  <a:prstClr val="black"/>
                </a:solidFill>
                <a:latin typeface="HelveticaNeue"/>
              </a:rPr>
              <a:t>ginagawa</a:t>
            </a:r>
            <a:r>
              <a:rPr lang="en-US" sz="1200" b="0" baseline="0" dirty="0" smtClean="0">
                <a:solidFill>
                  <a:prstClr val="black"/>
                </a:solidFill>
                <a:latin typeface="HelveticaNeue"/>
              </a:rPr>
              <a:t> </a:t>
            </a:r>
            <a:r>
              <a:rPr lang="en-US" sz="1200" b="0" baseline="0" dirty="0" err="1" smtClean="0">
                <a:solidFill>
                  <a:prstClr val="black"/>
                </a:solidFill>
                <a:latin typeface="HelveticaNeue"/>
              </a:rPr>
              <a:t>tayo</a:t>
            </a:r>
            <a:r>
              <a:rPr lang="en-US" sz="1200" b="0" baseline="0" dirty="0" smtClean="0">
                <a:solidFill>
                  <a:prstClr val="black"/>
                </a:solidFill>
                <a:latin typeface="HelveticaNeue"/>
              </a:rPr>
              <a:t> </a:t>
            </a:r>
            <a:r>
              <a:rPr lang="en-US" sz="1200" b="0" baseline="0" dirty="0" err="1" smtClean="0">
                <a:solidFill>
                  <a:prstClr val="black"/>
                </a:solidFill>
                <a:latin typeface="HelveticaNeue"/>
              </a:rPr>
              <a:t>na</a:t>
            </a:r>
            <a:r>
              <a:rPr lang="en-US" sz="1200" b="0" baseline="0" dirty="0" smtClean="0">
                <a:solidFill>
                  <a:prstClr val="black"/>
                </a:solidFill>
                <a:latin typeface="HelveticaNeue"/>
              </a:rPr>
              <a:t> </a:t>
            </a:r>
            <a:r>
              <a:rPr lang="en-US" sz="1200" b="0" baseline="0" dirty="0" err="1" smtClean="0">
                <a:solidFill>
                  <a:prstClr val="black"/>
                </a:solidFill>
                <a:latin typeface="HelveticaNeue"/>
              </a:rPr>
              <a:t>gumawa</a:t>
            </a:r>
            <a:r>
              <a:rPr lang="en-US" sz="1200" b="0" baseline="0" dirty="0" smtClean="0">
                <a:solidFill>
                  <a:prstClr val="black"/>
                </a:solidFill>
                <a:latin typeface="HelveticaNeue"/>
              </a:rPr>
              <a:t> </a:t>
            </a:r>
            <a:r>
              <a:rPr lang="en-US" sz="1200" b="0" baseline="0" dirty="0" err="1" smtClean="0">
                <a:solidFill>
                  <a:prstClr val="black"/>
                </a:solidFill>
                <a:latin typeface="HelveticaNeue"/>
              </a:rPr>
              <a:t>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masasamang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pagpili</a:t>
            </a:r>
            <a:r>
              <a:rPr lang="en-US" sz="1200" b="0" baseline="0" dirty="0" smtClean="0">
                <a:solidFill>
                  <a:prstClr val="black"/>
                </a:solidFill>
                <a:latin typeface="HelveticaNeue"/>
              </a:rPr>
              <a:t>. ¶ 2. </a:t>
            </a:r>
            <a:r>
              <a:rPr lang="en-US" sz="1200" b="0" baseline="0" dirty="0" err="1" smtClean="0">
                <a:solidFill>
                  <a:prstClr val="black"/>
                </a:solidFill>
                <a:latin typeface="HelveticaNeue"/>
              </a:rPr>
              <a:t>Ang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pag-iisip</a:t>
            </a:r>
            <a:r>
              <a:rPr lang="en-US" sz="1200" b="0" baseline="0" dirty="0" smtClean="0">
                <a:solidFill>
                  <a:prstClr val="black"/>
                </a:solidFill>
                <a:latin typeface="HelveticaNeue"/>
              </a:rPr>
              <a:t> ay </a:t>
            </a:r>
            <a:r>
              <a:rPr lang="en-US" sz="1200" b="0" baseline="0" dirty="0" err="1" smtClean="0">
                <a:solidFill>
                  <a:prstClr val="black"/>
                </a:solidFill>
                <a:latin typeface="HelveticaNeue"/>
              </a:rPr>
              <a:t>timon</a:t>
            </a:r>
            <a:r>
              <a:rPr lang="en-US" sz="1200" b="0" baseline="0" dirty="0" smtClean="0">
                <a:solidFill>
                  <a:prstClr val="black"/>
                </a:solidFill>
                <a:latin typeface="HelveticaNeue"/>
              </a:rPr>
              <a:t> </a:t>
            </a:r>
            <a:r>
              <a:rPr lang="en-US" sz="1200" b="0" baseline="0" dirty="0" err="1" smtClean="0">
                <a:solidFill>
                  <a:prstClr val="black"/>
                </a:solidFill>
                <a:latin typeface="HelveticaNeue"/>
              </a:rPr>
              <a:t>para</a:t>
            </a:r>
            <a:r>
              <a:rPr lang="en-US" sz="1200" b="0" baseline="0" dirty="0" smtClean="0">
                <a:solidFill>
                  <a:prstClr val="black"/>
                </a:solidFill>
                <a:latin typeface="HelveticaNeue"/>
              </a:rPr>
              <a:t> </a:t>
            </a:r>
            <a:r>
              <a:rPr lang="en-US" sz="1200" b="0" baseline="0" dirty="0" err="1" smtClean="0">
                <a:solidFill>
                  <a:prstClr val="black"/>
                </a:solidFill>
                <a:latin typeface="HelveticaNeue"/>
              </a:rPr>
              <a:t>sa</a:t>
            </a:r>
            <a:r>
              <a:rPr lang="en-US" sz="1200" b="0" baseline="0" dirty="0" smtClean="0">
                <a:solidFill>
                  <a:prstClr val="black"/>
                </a:solidFill>
                <a:latin typeface="HelveticaNeue"/>
              </a:rPr>
              <a:t> </a:t>
            </a:r>
            <a:r>
              <a:rPr lang="en-US" sz="1200" b="0" baseline="0" dirty="0" err="1" smtClean="0">
                <a:solidFill>
                  <a:prstClr val="black"/>
                </a:solidFill>
                <a:latin typeface="HelveticaNeue"/>
              </a:rPr>
              <a:t>pagkontrol</a:t>
            </a:r>
            <a:r>
              <a:rPr lang="en-US" sz="1200" b="0" baseline="0" dirty="0" smtClean="0">
                <a:solidFill>
                  <a:prstClr val="black"/>
                </a:solidFill>
                <a:latin typeface="HelveticaNeue"/>
              </a:rPr>
              <a:t> </a:t>
            </a:r>
            <a:r>
              <a:rPr lang="en-US" sz="1200" b="0" baseline="0" dirty="0" err="1" smtClean="0">
                <a:solidFill>
                  <a:prstClr val="black"/>
                </a:solidFill>
                <a:latin typeface="HelveticaNeue"/>
              </a:rPr>
              <a:t>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katawan</a:t>
            </a:r>
            <a:r>
              <a:rPr lang="en-US" sz="1200" b="0" baseline="0" dirty="0" smtClean="0">
                <a:solidFill>
                  <a:prstClr val="black"/>
                </a:solidFill>
                <a:latin typeface="HelveticaNeue"/>
              </a:rPr>
              <a:t>. </a:t>
            </a:r>
            <a:r>
              <a:rPr lang="en-US" baseline="0" dirty="0" smtClean="0">
                <a:latin typeface="Arial" charset="0"/>
                <a:ea typeface="ＭＳ Ｐゴシック" charset="0"/>
                <a:cs typeface="ＭＳ Ｐゴシック" charset="0"/>
              </a:rPr>
              <a:t>¶ 3. </a:t>
            </a:r>
            <a:r>
              <a:rPr lang="en-US" baseline="0" dirty="0" err="1" smtClean="0">
                <a:latin typeface="Arial" charset="0"/>
                <a:ea typeface="ＭＳ Ｐゴシック" charset="0"/>
                <a:cs typeface="ＭＳ Ｐゴシック" charset="0"/>
              </a:rPr>
              <a:t>Kapag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kukontrolin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smtClean="0">
                <a:latin typeface="Arial" charset="0"/>
                <a:ea typeface="ＭＳ Ｐゴシック" charset="0"/>
                <a:cs typeface="ＭＳ Ｐゴシック" charset="0"/>
              </a:rPr>
              <a:t>ating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damdamin</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23</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Miyerkules</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Agosto</a:t>
            </a:r>
            <a:r>
              <a:rPr lang="en-US" b="1" dirty="0" smtClean="0">
                <a:latin typeface="Arial" charset="0"/>
                <a:ea typeface="ＭＳ Ｐゴシック" charset="0"/>
                <a:cs typeface="ＭＳ Ｐゴシック" charset="0"/>
              </a:rPr>
              <a:t> 3. </a:t>
            </a:r>
            <a:r>
              <a:rPr lang="en-US" sz="1200" b="1" dirty="0" err="1" smtClean="0">
                <a:solidFill>
                  <a:prstClr val="black"/>
                </a:solidFill>
                <a:latin typeface="HelveticaNeue"/>
              </a:rPr>
              <a:t>Sukdulang</a:t>
            </a:r>
            <a:r>
              <a:rPr lang="en-US" sz="1200" b="1" dirty="0" smtClean="0">
                <a:solidFill>
                  <a:prstClr val="black"/>
                </a:solidFill>
                <a:latin typeface="HelveticaNeue"/>
              </a:rPr>
              <a:t> </a:t>
            </a:r>
            <a:r>
              <a:rPr lang="en-US" sz="1200" b="1" dirty="0" err="1" smtClean="0">
                <a:solidFill>
                  <a:prstClr val="black"/>
                </a:solidFill>
                <a:latin typeface="HelveticaNeue"/>
              </a:rPr>
              <a:t>Pagtatalaga</a:t>
            </a:r>
            <a:r>
              <a:rPr lang="en-US" sz="1200" b="1" dirty="0" smtClean="0">
                <a:solidFill>
                  <a:prstClr val="black"/>
                </a:solidFill>
                <a:latin typeface="HelveticaNeue"/>
              </a:rPr>
              <a:t>. (Mateo 5:29).</a:t>
            </a:r>
            <a:r>
              <a:rPr lang="en-US" b="1" baseline="0" dirty="0" smtClean="0">
                <a:latin typeface="Arial" charset="0"/>
                <a:ea typeface="ＭＳ Ｐゴシック" charset="0"/>
                <a:cs typeface="ＭＳ Ｐゴシック" charset="0"/>
              </a:rPr>
              <a:t> </a:t>
            </a:r>
            <a:r>
              <a:rPr lang="en-US" b="0" baseline="0" dirty="0" smtClean="0">
                <a:latin typeface="Arial" charset="0"/>
                <a:ea typeface="ＭＳ Ｐゴシック" charset="0"/>
                <a:cs typeface="ＭＳ Ｐゴシック" charset="0"/>
              </a:rPr>
              <a:t>“Kung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mata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sanhi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iyong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pagkakasala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dukitin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ito</a:t>
            </a:r>
            <a:r>
              <a:rPr lang="en-US" b="0" baseline="0" dirty="0" smtClean="0">
                <a:latin typeface="Arial" charset="0"/>
                <a:ea typeface="ＭＳ Ｐゴシック" charset="0"/>
                <a:cs typeface="ＭＳ Ｐゴシック" charset="0"/>
              </a:rPr>
              <a:t>...</a:t>
            </a:r>
            <a:r>
              <a:rPr lang="en-US" b="0" baseline="0" dirty="0" err="1" smtClean="0">
                <a:latin typeface="Arial" charset="0"/>
                <a:ea typeface="ＭＳ Ｐゴシック" charset="0"/>
                <a:cs typeface="ＭＳ Ｐゴシック" charset="0"/>
              </a:rPr>
              <a:t>sapagkat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mabuti</a:t>
            </a:r>
            <a:r>
              <a:rPr lang="en-US" b="0" baseline="0" dirty="0" smtClean="0">
                <a:latin typeface="Arial" charset="0"/>
                <a:ea typeface="ＭＳ Ｐゴシック" charset="0"/>
                <a:cs typeface="ＭＳ Ｐゴシック" charset="0"/>
              </a:rPr>
              <a:t> pang </a:t>
            </a:r>
            <a:r>
              <a:rPr lang="en-US" b="0" baseline="0" dirty="0" err="1" smtClean="0">
                <a:latin typeface="Arial" charset="0"/>
                <a:ea typeface="ＭＳ Ｐゴシック" charset="0"/>
                <a:cs typeface="ＭＳ Ｐゴシック" charset="0"/>
              </a:rPr>
              <a:t>mawalan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bahagi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iyong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katawan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kaysa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katawan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mo</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mapatapon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impiyerno</a:t>
            </a:r>
            <a:r>
              <a:rPr lang="en-US" b="0" baseline="0" dirty="0" smtClean="0">
                <a:latin typeface="Arial" charset="0"/>
                <a:ea typeface="ＭＳ Ｐゴシック" charset="0"/>
                <a:cs typeface="ＭＳ Ｐゴシック" charset="0"/>
              </a:rPr>
              <a:t>.”</a:t>
            </a:r>
            <a:r>
              <a:rPr lang="en-US" b="0" i="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Nagsasalita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a:t>
            </a:r>
            <a:r>
              <a:rPr lang="en-US" i="0" baseline="0" dirty="0" smtClean="0">
                <a:latin typeface="Arial" charset="0"/>
                <a:ea typeface="ＭＳ Ｐゴシック" charset="0"/>
                <a:cs typeface="ＭＳ Ｐゴシック" charset="0"/>
              </a:rPr>
              <a:t> Jesus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konteksto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sexual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kasalanan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Gayunman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sumsailalim</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prinsipyo</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magagamit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upang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pakitunguhan</a:t>
            </a:r>
            <a:r>
              <a:rPr lang="en-US" i="0" baseline="0" dirty="0" smtClean="0">
                <a:latin typeface="Arial" charset="0"/>
                <a:ea typeface="ＭＳ Ｐゴシック" charset="0"/>
                <a:cs typeface="ＭＳ Ｐゴシック" charset="0"/>
              </a:rPr>
              <a:t> din </a:t>
            </a:r>
            <a:r>
              <a:rPr lang="en-US" i="0" baseline="0" dirty="0" err="1" smtClean="0">
                <a:latin typeface="Arial" charset="0"/>
                <a:ea typeface="ＭＳ Ｐゴシック" charset="0"/>
                <a:cs typeface="ＭＳ Ｐゴシック" charset="0"/>
              </a:rPr>
              <a:t>naman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ibang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kasalanan</a:t>
            </a:r>
            <a:r>
              <a:rPr lang="en-US" i="0" baseline="0" dirty="0" smtClean="0">
                <a:latin typeface="Arial" charset="0"/>
                <a:ea typeface="ＭＳ Ｐゴシック" charset="0"/>
                <a:cs typeface="ＭＳ Ｐゴシック" charset="0"/>
              </a:rPr>
              <a:t>. Sa </a:t>
            </a:r>
            <a:r>
              <a:rPr lang="en-US" i="0" baseline="0" dirty="0" err="1" smtClean="0">
                <a:latin typeface="Arial" charset="0"/>
                <a:ea typeface="ＭＳ Ｐゴシック" charset="0"/>
                <a:cs typeface="ＭＳ Ｐゴシック" charset="0"/>
              </a:rPr>
              <a:t>katunayan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prinsipyo</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magagamit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ating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paglago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kay</a:t>
            </a:r>
            <a:r>
              <a:rPr lang="en-US" i="0" baseline="0" dirty="0" smtClean="0">
                <a:latin typeface="Arial" charset="0"/>
                <a:ea typeface="ＭＳ Ｐゴシック" charset="0"/>
                <a:cs typeface="ＭＳ Ｐゴシック" charset="0"/>
              </a:rPr>
              <a:t> Cristo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pangkalahatan</a:t>
            </a:r>
            <a:r>
              <a:rPr lang="en-US" i="0"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24</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olidFill>
                  <a:prstClr val="black"/>
                </a:solidFill>
                <a:latin typeface="HelveticaNeue"/>
              </a:rPr>
              <a:t>(Mateo 5:30)</a:t>
            </a:r>
            <a:r>
              <a:rPr lang="en-US" sz="1200" b="0" dirty="0" smtClean="0">
                <a:solidFill>
                  <a:prstClr val="black"/>
                </a:solidFill>
                <a:latin typeface="HelveticaNeue"/>
              </a:rPr>
              <a:t>.</a:t>
            </a:r>
            <a:r>
              <a:rPr lang="en-US" b="0"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At kung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kamay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sanhi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pagkakasala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putulin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itapon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sapagkat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mabuti</a:t>
            </a:r>
            <a:r>
              <a:rPr lang="en-US" dirty="0" smtClean="0">
                <a:latin typeface="Arial" charset="0"/>
                <a:ea typeface="ＭＳ Ｐゴシック" charset="0"/>
                <a:cs typeface="ＭＳ Ｐゴシック" charset="0"/>
              </a:rPr>
              <a:t> pang </a:t>
            </a:r>
            <a:r>
              <a:rPr lang="en-US" dirty="0" err="1" smtClean="0">
                <a:latin typeface="Arial" charset="0"/>
                <a:ea typeface="ＭＳ Ｐゴシック" charset="0"/>
                <a:cs typeface="ＭＳ Ｐゴシック" charset="0"/>
              </a:rPr>
              <a:t>mawalan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bahagi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katawan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katawan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mo</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mapunta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impiyerno</a:t>
            </a:r>
            <a:r>
              <a:rPr lang="en-US" dirty="0" smtClean="0">
                <a:latin typeface="Arial" charset="0"/>
                <a:ea typeface="ＭＳ Ｐゴシック" charset="0"/>
                <a:cs typeface="ＭＳ Ｐゴシック" charset="0"/>
              </a:rPr>
              <a:t>.”</a:t>
            </a:r>
            <a:r>
              <a:rPr lang="en-US" i="0" baseline="0" dirty="0" smtClean="0">
                <a:latin typeface="Arial" charset="0"/>
                <a:ea typeface="ＭＳ Ｐゴシック" charset="0"/>
                <a:cs typeface="ＭＳ Ｐゴシック" charset="0"/>
              </a:rPr>
              <a:t> ¶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sukdulang</a:t>
            </a:r>
            <a:r>
              <a:rPr lang="en-US" i="0" baseline="0" dirty="0" smtClean="0">
                <a:latin typeface="Arial" charset="0"/>
                <a:ea typeface="ＭＳ Ｐゴシック" charset="0"/>
                <a:cs typeface="ＭＳ Ｐゴシック" charset="0"/>
              </a:rPr>
              <a:t> kilos ay </a:t>
            </a:r>
            <a:r>
              <a:rPr lang="en-US" i="0" baseline="0" dirty="0" err="1" smtClean="0">
                <a:latin typeface="Arial" charset="0"/>
                <a:ea typeface="ＭＳ Ｐゴシック" charset="0"/>
                <a:cs typeface="ＭＳ Ｐゴシック" charset="0"/>
              </a:rPr>
              <a:t>kailangan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hindi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dahil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ginawa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mahirap</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buhay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Kristiyano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kundi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dahil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napalayong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malayo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tayo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mula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panukala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atin</a:t>
            </a:r>
            <a:r>
              <a:rPr lang="en-US" i="0"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25</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latin typeface="Arial" charset="0"/>
                <a:ea typeface="ＭＳ Ｐゴシック" charset="0"/>
                <a:cs typeface="ＭＳ Ｐゴシック" charset="0"/>
              </a:rPr>
              <a:t>Hindi </a:t>
            </a:r>
            <a:r>
              <a:rPr lang="en-US" b="0" baseline="0" dirty="0" err="1" smtClean="0">
                <a:latin typeface="Arial" charset="0"/>
                <a:ea typeface="ＭＳ Ｐゴシック" charset="0"/>
                <a:cs typeface="ＭＳ Ｐゴシック" charset="0"/>
              </a:rPr>
              <a:t>tayo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tinatawagan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Diyos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upang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pisikal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saktan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ating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katawan</a:t>
            </a:r>
            <a:r>
              <a:rPr lang="en-US" b="0" baseline="0" dirty="0" smtClean="0">
                <a:latin typeface="Arial" charset="0"/>
                <a:ea typeface="ＭＳ Ｐゴシック" charset="0"/>
                <a:cs typeface="ＭＳ Ｐゴシック" charset="0"/>
              </a:rPr>
              <a:t>. Sa </a:t>
            </a:r>
            <a:r>
              <a:rPr lang="en-US" b="0" baseline="0" dirty="0" err="1" smtClean="0">
                <a:latin typeface="Arial" charset="0"/>
                <a:ea typeface="ＭＳ Ｐゴシック" charset="0"/>
                <a:cs typeface="ＭＳ Ｐゴシック" charset="0"/>
              </a:rPr>
              <a:t>halip</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tinatawagan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tayo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upang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kontrolin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ating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pag-iisip</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gayon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ating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katawan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anuman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kakailanganin</a:t>
            </a:r>
            <a:r>
              <a:rPr lang="en-US" b="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Pansinin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talata</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hindi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nagsasabing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dapat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tayong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manalangin</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kaagad</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tatanggalin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makakasalanang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hilig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mula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ating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buhay</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26</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latin typeface="Arial" charset="0"/>
                <a:ea typeface="ＭＳ Ｐゴシック" charset="0"/>
                <a:cs typeface="ＭＳ Ｐゴシック" charset="0"/>
              </a:rPr>
              <a:t>Kung </a:t>
            </a:r>
            <a:r>
              <a:rPr lang="en-US" b="0" baseline="0" dirty="0" err="1" smtClean="0">
                <a:latin typeface="Arial" charset="0"/>
                <a:ea typeface="ＭＳ Ｐゴシック" charset="0"/>
                <a:cs typeface="ＭＳ Ｐゴシック" charset="0"/>
              </a:rPr>
              <a:t>minsan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magiliw</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gagawin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ito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Diyos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para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atin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ngunit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kadalasang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tinatawagan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tayo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upang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gumawa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sukdulang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pagtatalaga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upang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isuko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bagay</a:t>
            </a:r>
            <a:r>
              <a:rPr lang="en-US" b="0" baseline="0" dirty="0" smtClean="0">
                <a:latin typeface="Arial" charset="0"/>
                <a:ea typeface="ＭＳ Ｐゴシック" charset="0"/>
                <a:cs typeface="ＭＳ Ｐゴシック" charset="0"/>
              </a:rPr>
              <a:t>, o </a:t>
            </a:r>
            <a:r>
              <a:rPr lang="en-US" b="0" baseline="0" dirty="0" err="1" smtClean="0">
                <a:latin typeface="Arial" charset="0"/>
                <a:ea typeface="ＭＳ Ｐゴシック" charset="0"/>
                <a:cs typeface="ＭＳ Ｐゴシック" charset="0"/>
              </a:rPr>
              <a:t>magpasimulang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gawin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bagay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hindi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natin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gustong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gawin</a:t>
            </a:r>
            <a:r>
              <a:rPr lang="en-US" b="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magiging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pahirap</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ito</a:t>
            </a:r>
            <a:r>
              <a:rPr lang="en-US" i="0" baseline="0" dirty="0" smtClean="0">
                <a:latin typeface="Arial" charset="0"/>
                <a:ea typeface="ＭＳ Ｐゴシック" charset="0"/>
                <a:cs typeface="ＭＳ Ｐゴシック" charset="0"/>
              </a:rPr>
              <a:t>! Mas </a:t>
            </a:r>
            <a:r>
              <a:rPr lang="en-US" i="0" baseline="0" dirty="0" err="1" smtClean="0">
                <a:latin typeface="Arial" charset="0"/>
                <a:ea typeface="ＭＳ Ｐゴシック" charset="0"/>
                <a:cs typeface="ＭＳ Ｐゴシック" charset="0"/>
              </a:rPr>
              <a:t>madalas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tayong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gumagawa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tamang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pagpili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mgiging</a:t>
            </a:r>
            <a:r>
              <a:rPr lang="en-US" i="0" baseline="0" dirty="0" smtClean="0">
                <a:latin typeface="Arial" charset="0"/>
                <a:ea typeface="ＭＳ Ｐゴシック" charset="0"/>
                <a:cs typeface="ＭＳ Ｐゴシック" charset="0"/>
              </a:rPr>
              <a:t> mas </a:t>
            </a:r>
            <a:r>
              <a:rPr lang="en-US" i="0" baseline="0" dirty="0" err="1" smtClean="0">
                <a:latin typeface="Arial" charset="0"/>
                <a:ea typeface="ＭＳ Ｐゴシック" charset="0"/>
                <a:cs typeface="ＭＳ Ｐゴシック" charset="0"/>
              </a:rPr>
              <a:t>malakas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tayo</a:t>
            </a:r>
            <a:r>
              <a:rPr lang="en-US" i="0" baseline="0" dirty="0" smtClean="0">
                <a:latin typeface="Arial" charset="0"/>
                <a:ea typeface="ＭＳ Ｐゴシック" charset="0"/>
                <a:cs typeface="ＭＳ Ｐゴシック" charset="0"/>
              </a:rPr>
              <a:t>, at mas </a:t>
            </a:r>
            <a:r>
              <a:rPr lang="en-US" i="0" baseline="0" dirty="0" err="1" smtClean="0">
                <a:latin typeface="Arial" charset="0"/>
                <a:ea typeface="ＭＳ Ｐゴシック" charset="0"/>
                <a:cs typeface="ＭＳ Ｐゴシック" charset="0"/>
              </a:rPr>
              <a:t>mahina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kapangyarihan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tukso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ating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buhay</a:t>
            </a:r>
            <a:r>
              <a:rPr lang="en-US" i="0"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27</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latin typeface="Arial" charset="0"/>
                <a:ea typeface="ＭＳ Ｐゴシック" charset="0"/>
                <a:cs typeface="ＭＳ Ｐゴシック" charset="0"/>
              </a:rPr>
              <a:t>Kung </a:t>
            </a:r>
            <a:r>
              <a:rPr lang="en-US" b="0" baseline="0" dirty="0" err="1" smtClean="0">
                <a:latin typeface="Arial" charset="0"/>
                <a:ea typeface="ＭＳ Ｐゴシック" charset="0"/>
                <a:cs typeface="ＭＳ Ｐゴシック" charset="0"/>
              </a:rPr>
              <a:t>minsan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Diyos</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gumagamit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pahirap</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upang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makuha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ating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pansin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kapag</a:t>
            </a:r>
            <a:r>
              <a:rPr lang="en-US" b="0" baseline="0" dirty="0" smtClean="0">
                <a:latin typeface="Arial" charset="0"/>
                <a:ea typeface="ＭＳ Ｐゴシック" charset="0"/>
                <a:cs typeface="ＭＳ Ｐゴシック" charset="0"/>
              </a:rPr>
              <a:t> may </a:t>
            </a:r>
            <a:r>
              <a:rPr lang="en-US" b="0" baseline="0" dirty="0" err="1" smtClean="0">
                <a:latin typeface="Arial" charset="0"/>
                <a:ea typeface="ＭＳ Ｐゴシック" charset="0"/>
                <a:cs typeface="ＭＳ Ｐゴシック" charset="0"/>
              </a:rPr>
              <a:t>maraming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maiingay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pang-</a:t>
            </a:r>
            <a:r>
              <a:rPr lang="en-US" b="0" baseline="0" dirty="0" err="1" smtClean="0">
                <a:latin typeface="Arial" charset="0"/>
                <a:ea typeface="ＭＳ Ｐゴシック" charset="0"/>
                <a:cs typeface="ＭＳ Ｐゴシック" charset="0"/>
              </a:rPr>
              <a:t>abala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palibot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natin</a:t>
            </a:r>
            <a:r>
              <a:rPr lang="en-US" b="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Dito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pahirap</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natatanto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natin</a:t>
            </a:r>
            <a:r>
              <a:rPr lang="en-US" i="0" baseline="0" dirty="0" smtClean="0">
                <a:latin typeface="Arial" charset="0"/>
                <a:ea typeface="ＭＳ Ｐゴシック" charset="0"/>
                <a:cs typeface="ＭＳ Ｐゴシック" charset="0"/>
              </a:rPr>
              <a:t> kung </a:t>
            </a:r>
            <a:r>
              <a:rPr lang="en-US" i="0" baseline="0" dirty="0" err="1" smtClean="0">
                <a:latin typeface="Arial" charset="0"/>
                <a:ea typeface="ＭＳ Ｐゴシック" charset="0"/>
                <a:cs typeface="ＭＳ Ｐゴシック" charset="0"/>
              </a:rPr>
              <a:t>gaano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kalayo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tayo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napadpad</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mula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pahirap</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maaaring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pagtawag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atin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upang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gumawa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isang</a:t>
            </a:r>
            <a:r>
              <a:rPr lang="en-US" i="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sukdulang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kapasyahang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bumalik</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panukala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Ama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atin</a:t>
            </a:r>
            <a:r>
              <a:rPr lang="en-US" i="0"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28</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err="1" smtClean="0">
                <a:latin typeface="Arial" charset="0"/>
                <a:ea typeface="ＭＳ Ｐゴシック" charset="0"/>
                <a:cs typeface="ＭＳ Ｐゴシック" charset="0"/>
              </a:rPr>
              <a:t>Mga</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Susing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Paksa</a:t>
            </a:r>
            <a:r>
              <a:rPr lang="en-US" b="1" baseline="0" dirty="0" smtClean="0">
                <a:latin typeface="Arial" charset="0"/>
                <a:ea typeface="ＭＳ Ｐゴシック" charset="0"/>
                <a:cs typeface="ＭＳ Ｐゴシック" charset="0"/>
              </a:rPr>
              <a:t>. </a:t>
            </a:r>
            <a:r>
              <a:rPr lang="en-US" b="0" baseline="0" dirty="0" smtClean="0">
                <a:latin typeface="Arial" charset="0"/>
                <a:ea typeface="ＭＳ Ｐゴシック" charset="0"/>
                <a:cs typeface="ＭＳ Ｐゴシック" charset="0"/>
              </a:rPr>
              <a:t>1.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sukdulang</a:t>
            </a:r>
            <a:r>
              <a:rPr lang="en-US" b="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kilos ay </a:t>
            </a:r>
            <a:r>
              <a:rPr lang="en-US" i="0" baseline="0" dirty="0" err="1" smtClean="0">
                <a:latin typeface="Arial" charset="0"/>
                <a:ea typeface="ＭＳ Ｐゴシック" charset="0"/>
                <a:cs typeface="ＭＳ Ｐゴシック" charset="0"/>
              </a:rPr>
              <a:t>kailangan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dahil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napalayong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malayo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tayo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mula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panukala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atin</a:t>
            </a:r>
            <a:r>
              <a:rPr lang="en-US" i="0" baseline="0" dirty="0" smtClean="0">
                <a:latin typeface="Arial" charset="0"/>
                <a:ea typeface="ＭＳ Ｐゴシック" charset="0"/>
                <a:cs typeface="ＭＳ Ｐゴシック" charset="0"/>
              </a:rPr>
              <a:t>. ¶ 2.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sukdulang</a:t>
            </a:r>
            <a:r>
              <a:rPr lang="en-US" i="0" baseline="0" dirty="0" smtClean="0">
                <a:latin typeface="Arial" charset="0"/>
                <a:ea typeface="ＭＳ Ｐゴシック" charset="0"/>
                <a:cs typeface="ＭＳ Ｐゴシック" charset="0"/>
              </a:rPr>
              <a:t> kilos ay </a:t>
            </a:r>
            <a:r>
              <a:rPr lang="en-US" i="0" baseline="0" dirty="0" err="1" smtClean="0">
                <a:latin typeface="Arial" charset="0"/>
                <a:ea typeface="ＭＳ Ｐゴシック" charset="0"/>
                <a:cs typeface="ＭＳ Ｐゴシック" charset="0"/>
              </a:rPr>
              <a:t>tumatawag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atin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kontrolin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ating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pag-iisip</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gayon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ating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katawan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anuman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kakailanganin</a:t>
            </a:r>
            <a:r>
              <a:rPr lang="en-US" b="0" baseline="0" dirty="0" smtClean="0">
                <a:latin typeface="Arial" charset="0"/>
                <a:ea typeface="ＭＳ Ｐゴシック" charset="0"/>
                <a:cs typeface="ＭＳ Ｐゴシック" charset="0"/>
              </a:rPr>
              <a:t>. ¶. 3.</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pahirap</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maaaring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pagtawag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atin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upang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gumawa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isang</a:t>
            </a:r>
            <a:r>
              <a:rPr lang="en-US" i="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sukdulang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kapasyahang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bumalik</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panukala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Ama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atin</a:t>
            </a:r>
            <a:r>
              <a:rPr lang="en-US" i="0"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Huwebes</a:t>
            </a:r>
            <a:r>
              <a:rPr lang="en-US" b="1" dirty="0" smtClean="0">
                <a:latin typeface="Arial" charset="0"/>
                <a:ea typeface="ＭＳ Ｐゴシック" charset="0"/>
                <a:cs typeface="ＭＳ Ｐゴシック" charset="0"/>
              </a:rPr>
              <a:t>,</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Agosto</a:t>
            </a:r>
            <a:r>
              <a:rPr lang="en-US" b="1" baseline="0" dirty="0" smtClean="0">
                <a:latin typeface="Arial" charset="0"/>
                <a:ea typeface="ＭＳ Ｐゴシック" charset="0"/>
                <a:cs typeface="ＭＳ Ｐゴシック" charset="0"/>
              </a:rPr>
              <a:t> 4. </a:t>
            </a:r>
            <a:r>
              <a:rPr lang="en-US" b="1" baseline="0" dirty="0" err="1" smtClean="0">
                <a:latin typeface="Arial" charset="0"/>
                <a:ea typeface="ＭＳ Ｐゴシック" charset="0"/>
                <a:cs typeface="ＭＳ Ｐゴシック" charset="0"/>
              </a:rPr>
              <a:t>Ang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Pangangailangang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Magtiyaga</a:t>
            </a:r>
            <a:r>
              <a:rPr lang="en-US" b="1" baseline="0" dirty="0" smtClean="0">
                <a:latin typeface="Arial" charset="0"/>
                <a:ea typeface="ＭＳ Ｐゴシック" charset="0"/>
                <a:cs typeface="ＭＳ Ｐゴシック" charset="0"/>
              </a:rPr>
              <a:t> (Genesis 32). </a:t>
            </a:r>
            <a:r>
              <a:rPr lang="en-US" dirty="0" err="1" smtClean="0">
                <a:latin typeface="Arial" charset="0"/>
                <a:ea typeface="ＭＳ Ｐゴシック" charset="0"/>
                <a:cs typeface="ＭＳ Ｐゴシック" charset="0"/>
              </a:rPr>
              <a:t>Maaaring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malaman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tama at </a:t>
            </a:r>
            <a:r>
              <a:rPr lang="en-US" dirty="0" err="1" smtClean="0">
                <a:latin typeface="Arial" charset="0"/>
                <a:ea typeface="ＭＳ Ｐゴシック" charset="0"/>
                <a:cs typeface="ＭＳ Ｐゴシック" charset="0"/>
              </a:rPr>
              <a:t>gamitin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kalooban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upang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gawin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tamang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bagay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ngunit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kapag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nagigipit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maaaring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napakahirap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manatiling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nakahawak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pangako</a:t>
            </a:r>
            <a:r>
              <a:rPr lang="en-US" dirty="0" smtClean="0">
                <a:latin typeface="Arial" charset="0"/>
                <a:ea typeface="ＭＳ Ｐゴシック" charset="0"/>
                <a:cs typeface="ＭＳ Ｐゴシック" charset="0"/>
              </a:rPr>
              <a:t>. ‘Yon ay </a:t>
            </a:r>
            <a:r>
              <a:rPr lang="en-US" dirty="0" err="1" smtClean="0">
                <a:latin typeface="Arial" charset="0"/>
                <a:ea typeface="ＭＳ Ｐゴシック" charset="0"/>
                <a:cs typeface="ＭＳ Ｐゴシック" charset="0"/>
              </a:rPr>
              <a:t>dahil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mahihina</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matatakutin</a:t>
            </a:r>
            <a:r>
              <a:rPr lang="en-US" dirty="0" smtClean="0">
                <a:latin typeface="Arial" charset="0"/>
                <a:ea typeface="ＭＳ Ｐゴシック" charset="0"/>
                <a:cs typeface="ＭＳ Ｐゴシック" charset="0"/>
              </a:rPr>
              <a:t>. Kaya </a:t>
            </a:r>
            <a:r>
              <a:rPr lang="en-US" dirty="0" err="1" smtClean="0">
                <a:latin typeface="Arial" charset="0"/>
                <a:ea typeface="ＭＳ Ｐゴシック" charset="0"/>
                <a:cs typeface="ＭＳ Ｐゴシック" charset="0"/>
              </a:rPr>
              <a:t>nga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mahahalagang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kalakasan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Kristiyano</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pagtitiyaga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kakayahang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magpatuloy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kabila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pagnanais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sumuko</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46D5032-9B57-7F48-A889-62F94A33F229}" type="slidenum">
              <a:rPr lang="en-US" sz="1200"/>
              <a:pPr/>
              <a:t>3</a:t>
            </a:fld>
            <a:endParaRPr lang="en-US" sz="1200"/>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Ating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Mithiin</a:t>
            </a:r>
            <a:r>
              <a:rPr lang="en-US" b="1"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Makikita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natin</a:t>
            </a:r>
            <a:r>
              <a:rPr lang="en-US" b="0" dirty="0" smtClean="0">
                <a:latin typeface="Arial" charset="0"/>
                <a:ea typeface="ＭＳ Ｐゴシック" charset="0"/>
                <a:cs typeface="ＭＳ Ｐゴシック" charset="0"/>
              </a:rPr>
              <a:t> kung </a:t>
            </a:r>
            <a:r>
              <a:rPr lang="en-US" b="0" dirty="0" err="1" smtClean="0">
                <a:latin typeface="Arial" charset="0"/>
                <a:ea typeface="ＭＳ Ｐゴシック" charset="0"/>
                <a:cs typeface="ＭＳ Ｐゴシック" charset="0"/>
              </a:rPr>
              <a:t>paano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ibang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tao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bagaman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nagpapahiwatig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pananampalataya</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gayunma’y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napapaharap</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kawalan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pag-asa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pagtataksil</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pagkabigo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pagkapahamak</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kawalan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katarungan</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pagmamalabis</a:t>
            </a:r>
            <a:r>
              <a:rPr lang="en-US" b="0" dirty="0" smtClean="0">
                <a:latin typeface="Arial" charset="0"/>
                <a:ea typeface="ＭＳ Ｐゴシック" charset="0"/>
                <a:cs typeface="ＭＳ Ｐゴシック" charset="0"/>
              </a:rPr>
              <a:t>. ¶</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Samantalang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tumitingin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tayo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ito’y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dapat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laging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nakikita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ito</a:t>
            </a:r>
            <a:r>
              <a:rPr lang="en-US" b="0" baseline="0" dirty="0" smtClean="0">
                <a:latin typeface="Arial" charset="0"/>
                <a:ea typeface="ＭＳ Ｐゴシック" charset="0"/>
                <a:cs typeface="ＭＳ Ｐゴシック" charset="0"/>
              </a:rPr>
              <a:t> </a:t>
            </a:r>
            <a:r>
              <a:rPr lang="en-US" b="1" i="1" baseline="0" dirty="0" smtClean="0">
                <a:latin typeface="Arial" charset="0"/>
                <a:ea typeface="ＭＳ Ｐゴシック" charset="0"/>
                <a:cs typeface="ＭＳ Ｐゴシック" charset="0"/>
              </a:rPr>
              <a:t>(</a:t>
            </a:r>
            <a:r>
              <a:rPr lang="en-US" b="1" i="1" baseline="0" dirty="0" err="1" smtClean="0">
                <a:latin typeface="Arial" charset="0"/>
                <a:ea typeface="ＭＳ Ｐゴシック" charset="0"/>
                <a:cs typeface="ＭＳ Ｐゴシック" charset="0"/>
              </a:rPr>
              <a:t>yung</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hinaharap</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ng</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tao</a:t>
            </a:r>
            <a:r>
              <a:rPr lang="en-US" b="1" i="1" baseline="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naihahambing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likuran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Krus</a:t>
            </a:r>
            <a:r>
              <a:rPr lang="en-US" b="0" baseline="0" dirty="0" smtClean="0">
                <a:latin typeface="Arial" charset="0"/>
                <a:ea typeface="ＭＳ Ｐゴシック" charset="0"/>
                <a:cs typeface="ＭＳ Ｐゴシック" charset="0"/>
              </a:rPr>
              <a:t> </a:t>
            </a:r>
            <a:r>
              <a:rPr lang="en-US" b="1" i="1" baseline="0" dirty="0" smtClean="0">
                <a:latin typeface="Arial" charset="0"/>
                <a:ea typeface="ＭＳ Ｐゴシック" charset="0"/>
                <a:cs typeface="ＭＳ Ｐゴシック" charset="0"/>
              </a:rPr>
              <a:t>(</a:t>
            </a:r>
            <a:r>
              <a:rPr lang="en-US" b="1" i="1" baseline="0" dirty="0" err="1" smtClean="0">
                <a:latin typeface="Arial" charset="0"/>
                <a:ea typeface="ＭＳ Ｐゴシック" charset="0"/>
                <a:cs typeface="ＭＳ Ｐゴシック" charset="0"/>
              </a:rPr>
              <a:t>ang</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paghihirap</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ni</a:t>
            </a:r>
            <a:r>
              <a:rPr lang="en-US" b="1" i="1" baseline="0" dirty="0" smtClean="0">
                <a:latin typeface="Arial" charset="0"/>
                <a:ea typeface="ＭＳ Ｐゴシック" charset="0"/>
                <a:cs typeface="ＭＳ Ｐゴシック" charset="0"/>
              </a:rPr>
              <a:t> Cristo)</a:t>
            </a:r>
            <a:r>
              <a:rPr lang="en-US" b="0" i="0" baseline="0" dirty="0" smtClean="0">
                <a:latin typeface="Arial" charset="0"/>
                <a:ea typeface="ＭＳ Ｐゴシック" charset="0"/>
                <a:cs typeface="ＭＳ Ｐゴシック" charset="0"/>
              </a:rPr>
              <a:t>.</a:t>
            </a:r>
            <a:endParaRPr lang="en-US" b="0" baseline="0" dirty="0" smtClean="0">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Isa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pinakamalaking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halimbawa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pagtitiyaga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Biblia</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Jacob. ¶ </a:t>
            </a:r>
            <a:r>
              <a:rPr lang="en-US" dirty="0" err="1" smtClean="0">
                <a:latin typeface="Arial" charset="0"/>
                <a:ea typeface="ＭＳ Ｐゴシック" charset="0"/>
                <a:cs typeface="ＭＳ Ｐゴシック" charset="0"/>
              </a:rPr>
              <a:t>Maraming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nakaraan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dinaya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Jacob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kapatid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a:t>
            </a:r>
            <a:r>
              <a:rPr lang="en-US" baseline="0" dirty="0" smtClean="0">
                <a:latin typeface="Arial" charset="0"/>
                <a:ea typeface="ＭＳ Ｐゴシック" charset="0"/>
                <a:cs typeface="ＭＳ Ｐゴシック" charset="0"/>
              </a:rPr>
              <a:t> Esau,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ibigay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karapatan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panganay</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Genesis 27</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mula</a:t>
            </a:r>
            <a:r>
              <a:rPr lang="en-US" i="0" baseline="0" dirty="0" smtClean="0">
                <a:latin typeface="Arial" charset="0"/>
                <a:ea typeface="ＭＳ Ｐゴシック" charset="0"/>
                <a:cs typeface="ＭＳ Ｐゴシック" charset="0"/>
              </a:rPr>
              <a:t> noon, </a:t>
            </a:r>
            <a:r>
              <a:rPr lang="en-US" i="0" baseline="0" dirty="0" err="1" smtClean="0">
                <a:latin typeface="Arial" charset="0"/>
                <a:ea typeface="ＭＳ Ｐゴシック" charset="0"/>
                <a:cs typeface="ＭＳ Ｐゴシック" charset="0"/>
              </a:rPr>
              <a:t>siya’y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tumatakas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takot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pagnanais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a:t>
            </a:r>
            <a:r>
              <a:rPr lang="en-US" i="0" baseline="0" dirty="0" smtClean="0">
                <a:latin typeface="Arial" charset="0"/>
                <a:ea typeface="ＭＳ Ｐゴシック" charset="0"/>
                <a:cs typeface="ＭＳ Ｐゴシック" charset="0"/>
              </a:rPr>
              <a:t> Esau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patayin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siya</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31</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ＭＳ Ｐゴシック" charset="0"/>
                <a:cs typeface="ＭＳ Ｐゴシック" charset="0"/>
              </a:rPr>
              <a:t>Kahit</a:t>
            </a:r>
            <a:r>
              <a:rPr lang="en-US" dirty="0" smtClean="0">
                <a:latin typeface="Arial" charset="0"/>
                <a:ea typeface="ＭＳ Ｐゴシック" charset="0"/>
                <a:cs typeface="ＭＳ Ｐゴシック" charset="0"/>
              </a:rPr>
              <a:t> pa </a:t>
            </a:r>
            <a:r>
              <a:rPr lang="en-US" dirty="0" err="1" smtClean="0">
                <a:latin typeface="Arial" charset="0"/>
                <a:ea typeface="ＭＳ Ｐゴシック" charset="0"/>
                <a:cs typeface="ＭＳ Ｐゴシック" charset="0"/>
              </a:rPr>
              <a:t>nabigyan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kamangha-manghang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pangako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pangunguna’t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pagpapala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panaginip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hagdang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umaabot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langit</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Genesis 28</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takot</a:t>
            </a:r>
            <a:r>
              <a:rPr lang="en-US" i="0" baseline="0" dirty="0" smtClean="0">
                <a:latin typeface="Arial" charset="0"/>
                <a:ea typeface="ＭＳ Ｐゴシック" charset="0"/>
                <a:cs typeface="ＭＳ Ｐゴシック" charset="0"/>
              </a:rPr>
              <a:t> pa </a:t>
            </a:r>
            <a:r>
              <a:rPr lang="en-US" i="0" baseline="0" dirty="0" err="1" smtClean="0">
                <a:latin typeface="Arial" charset="0"/>
                <a:ea typeface="ＭＳ Ｐゴシック" charset="0"/>
                <a:cs typeface="ＭＳ Ｐゴシック" charset="0"/>
              </a:rPr>
              <a:t>rin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siya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Sabik</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a:t>
            </a:r>
            <a:r>
              <a:rPr lang="en-US" i="0" baseline="0" dirty="0" smtClean="0">
                <a:latin typeface="Arial" charset="0"/>
                <a:ea typeface="ＭＳ Ｐゴシック" charset="0"/>
                <a:cs typeface="ＭＳ Ｐゴシック" charset="0"/>
              </a:rPr>
              <a:t> Jacob </a:t>
            </a:r>
            <a:r>
              <a:rPr lang="en-US" i="0" baseline="0" dirty="0" err="1" smtClean="0">
                <a:latin typeface="Arial" charset="0"/>
                <a:ea typeface="ＭＳ Ｐゴシック" charset="0"/>
                <a:cs typeface="ＭＳ Ｐゴシック" charset="0"/>
              </a:rPr>
              <a:t>para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katiyakan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tanggap</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siya</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pangakong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ibinigay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kanya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maraming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nakaraan</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totoo</a:t>
            </a:r>
            <a:r>
              <a:rPr lang="en-US" i="0" baseline="0" dirty="0" smtClean="0">
                <a:latin typeface="Arial" charset="0"/>
                <a:ea typeface="ＭＳ Ｐゴシック" charset="0"/>
                <a:cs typeface="ＭＳ Ｐゴシック" charset="0"/>
              </a:rPr>
              <a:t> pa </a:t>
            </a:r>
            <a:r>
              <a:rPr lang="en-US" i="0" baseline="0" dirty="0" err="1" smtClean="0">
                <a:latin typeface="Arial" charset="0"/>
                <a:ea typeface="ＭＳ Ｐゴシック" charset="0"/>
                <a:cs typeface="ＭＳ Ｐゴシック" charset="0"/>
              </a:rPr>
              <a:t>rin</a:t>
            </a:r>
            <a:r>
              <a:rPr lang="en-US" i="0" baseline="0" dirty="0" smtClean="0">
                <a:latin typeface="Arial" charset="0"/>
                <a:ea typeface="ＭＳ Ｐゴシック" charset="0"/>
                <a:cs typeface="ＭＳ Ｐゴシック" charset="0"/>
              </a:rPr>
              <a:t>. </a:t>
            </a:r>
            <a:r>
              <a:rPr lang="en-US" b="1" i="0" baseline="0" dirty="0" smtClean="0">
                <a:latin typeface="Arial" charset="0"/>
                <a:ea typeface="ＭＳ Ｐゴシック" charset="0"/>
                <a:cs typeface="ＭＳ Ｐゴシック" charset="0"/>
              </a:rPr>
              <a:t>[5]</a:t>
            </a:r>
            <a:endParaRPr lang="en-US" dirty="0">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32</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ＭＳ Ｐゴシック" charset="0"/>
                <a:cs typeface="ＭＳ Ｐゴシック" charset="0"/>
              </a:rPr>
              <a:t>Samantalang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nakikipaglaban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totoo’y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Jesus, </a:t>
            </a:r>
            <a:r>
              <a:rPr lang="en-US" dirty="0" err="1" smtClean="0">
                <a:latin typeface="Arial" charset="0"/>
                <a:ea typeface="ＭＳ Ｐゴシック" charset="0"/>
                <a:cs typeface="ＭＳ Ｐゴシック" charset="0"/>
              </a:rPr>
              <a:t>nalinsad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baywang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Jacob. </a:t>
            </a:r>
            <a:r>
              <a:rPr lang="en-US" baseline="0" dirty="0" err="1" smtClean="0">
                <a:latin typeface="Arial" charset="0"/>
                <a:ea typeface="ＭＳ Ｐゴシック" charset="0"/>
                <a:cs typeface="ＭＳ Ｐゴシック" charset="0"/>
              </a:rPr>
              <a:t>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puntong</a:t>
            </a:r>
            <a:r>
              <a:rPr lang="en-US" baseline="0" dirty="0" smtClean="0">
                <a:latin typeface="Arial" charset="0"/>
                <a:ea typeface="ＭＳ Ｐゴシック" charset="0"/>
                <a:cs typeface="ＭＳ Ｐゴシック" charset="0"/>
              </a:rPr>
              <a:t> ‘yon,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maaaring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makipaglaban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dahil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kirot</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magiging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sobrang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masakit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Marahil</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nagkaroon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patagong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paglipat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pakikipaglaban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tungo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pagkapit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Kumakapit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a:t>
            </a:r>
            <a:r>
              <a:rPr lang="en-US" baseline="0" dirty="0" smtClean="0">
                <a:latin typeface="Arial" charset="0"/>
                <a:ea typeface="ＭＳ Ｐゴシック" charset="0"/>
                <a:cs typeface="ＭＳ Ｐゴシック" charset="0"/>
              </a:rPr>
              <a:t> Jacob </a:t>
            </a:r>
            <a:r>
              <a:rPr lang="en-US" baseline="0" dirty="0" err="1" smtClean="0">
                <a:latin typeface="Arial" charset="0"/>
                <a:ea typeface="ＭＳ Ｐゴシック" charset="0"/>
                <a:cs typeface="ＭＳ Ｐゴシック" charset="0"/>
              </a:rPr>
              <a:t>kay</a:t>
            </a:r>
            <a:r>
              <a:rPr lang="en-US" baseline="0" dirty="0" smtClean="0">
                <a:latin typeface="Arial" charset="0"/>
                <a:ea typeface="ＭＳ Ｐゴシック" charset="0"/>
                <a:cs typeface="ＭＳ Ｐゴシック" charset="0"/>
              </a:rPr>
              <a:t> Jesus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panahon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di-</a:t>
            </a:r>
            <a:r>
              <a:rPr lang="en-US" baseline="0" dirty="0" err="1" smtClean="0">
                <a:latin typeface="Arial" charset="0"/>
                <a:ea typeface="ＭＳ Ｐゴシック" charset="0"/>
                <a:cs typeface="ＭＳ Ｐゴシック" charset="0"/>
              </a:rPr>
              <a:t>makayang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kirot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hanggang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tanggapin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katiyakan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pagpapala</a:t>
            </a:r>
            <a:r>
              <a:rPr lang="en-US" baseline="0" dirty="0" smtClean="0">
                <a:latin typeface="Arial" charset="0"/>
                <a:ea typeface="ＭＳ Ｐゴシック" charset="0"/>
                <a:cs typeface="ＭＳ Ｐゴシック" charset="0"/>
              </a:rPr>
              <a:t>. </a:t>
            </a:r>
            <a:r>
              <a:rPr lang="en-US" b="1" i="0" baseline="0" dirty="0" smtClean="0">
                <a:latin typeface="Arial" charset="0"/>
                <a:ea typeface="ＭＳ Ｐゴシック" charset="0"/>
                <a:cs typeface="ＭＳ Ｐゴシック" charset="0"/>
              </a:rPr>
              <a:t>[4]</a:t>
            </a:r>
            <a:endParaRPr lang="en-US" dirty="0">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33</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Mga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Susing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Paksa</a:t>
            </a:r>
            <a:r>
              <a:rPr lang="en-US" b="1"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1. </a:t>
            </a:r>
            <a:r>
              <a:rPr lang="en-US" b="0" dirty="0" err="1" smtClean="0">
                <a:latin typeface="Arial" charset="0"/>
                <a:ea typeface="ＭＳ Ｐゴシック" charset="0"/>
                <a:cs typeface="ＭＳ Ｐゴシック" charset="0"/>
              </a:rPr>
              <a:t>Isang</a:t>
            </a:r>
            <a:r>
              <a:rPr lang="en-US" b="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mahahalagang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kalakasan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Kristiyano</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pagtitiyaga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kakayahang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magpatuloy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kabila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pagnanais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sumuko</a:t>
            </a:r>
            <a:r>
              <a:rPr lang="en-US" baseline="0" dirty="0" smtClean="0">
                <a:latin typeface="Arial" charset="0"/>
                <a:ea typeface="ＭＳ Ｐゴシック" charset="0"/>
                <a:cs typeface="ＭＳ Ｐゴシック" charset="0"/>
              </a:rPr>
              <a:t>. ¶ 2. </a:t>
            </a:r>
            <a:r>
              <a:rPr lang="en-US" baseline="0" dirty="0" err="1" smtClean="0">
                <a:latin typeface="Arial" charset="0"/>
                <a:ea typeface="ＭＳ Ｐゴシック" charset="0"/>
                <a:cs typeface="ＭＳ Ｐゴシック" charset="0"/>
              </a:rPr>
              <a:t>Liksyon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kay</a:t>
            </a:r>
            <a:r>
              <a:rPr lang="en-US" baseline="0" dirty="0" smtClean="0">
                <a:latin typeface="Arial" charset="0"/>
                <a:ea typeface="ＭＳ Ｐゴシック" charset="0"/>
                <a:cs typeface="ＭＳ Ｐゴシック" charset="0"/>
              </a:rPr>
              <a:t> Job: </a:t>
            </a:r>
            <a:r>
              <a:rPr lang="en-US" baseline="0" dirty="0" err="1" smtClean="0">
                <a:latin typeface="Arial" charset="0"/>
                <a:ea typeface="ＭＳ Ｐゴシック" charset="0"/>
                <a:cs typeface="ＭＳ Ｐゴシック" charset="0"/>
              </a:rPr>
              <a:t>Dapat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magkaroon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paglipat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pakikipaglaban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tungo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pagkapit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hanggang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tanggapin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katiyakan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pagpapala</a:t>
            </a:r>
            <a:r>
              <a:rPr lang="en-US" baseline="0" dirty="0" smtClean="0">
                <a:latin typeface="Arial" charset="0"/>
                <a:ea typeface="ＭＳ Ｐゴシック" charset="0"/>
                <a:cs typeface="ＭＳ Ｐゴシック" charset="0"/>
              </a:rPr>
              <a:t>. </a:t>
            </a:r>
            <a:r>
              <a:rPr lang="en-US" b="1" i="0" baseline="0" dirty="0" smtClean="0">
                <a:latin typeface="Arial" charset="0"/>
                <a:ea typeface="ＭＳ Ｐゴシック" charset="0"/>
                <a:cs typeface="ＭＳ Ｐゴシック" charset="0"/>
              </a:rPr>
              <a:t>[3]</a:t>
            </a:r>
            <a:endParaRPr lang="en-US"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34</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Biyernes</a:t>
            </a:r>
            <a:r>
              <a:rPr lang="en-US" b="1" dirty="0" smtClean="0">
                <a:latin typeface="Arial" charset="0"/>
                <a:ea typeface="ＭＳ Ｐゴシック" charset="0"/>
                <a:cs typeface="ＭＳ Ｐゴシック" charset="0"/>
              </a:rPr>
              <a:t>,</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Agosto</a:t>
            </a:r>
            <a:r>
              <a:rPr lang="en-US" b="1" baseline="0" dirty="0" smtClean="0">
                <a:latin typeface="Arial" charset="0"/>
                <a:ea typeface="ＭＳ Ｐゴシック" charset="0"/>
                <a:cs typeface="ＭＳ Ｐゴシック" charset="0"/>
              </a:rPr>
              <a:t> 5. </a:t>
            </a:r>
            <a:r>
              <a:rPr lang="en-US" b="1" baseline="0" dirty="0" err="1" smtClean="0">
                <a:latin typeface="Arial" charset="0"/>
                <a:ea typeface="ＭＳ Ｐゴシック" charset="0"/>
                <a:cs typeface="ＭＳ Ｐゴシック" charset="0"/>
              </a:rPr>
              <a:t>Karagdagang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Isipan</a:t>
            </a:r>
            <a:r>
              <a:rPr lang="en-US" b="1"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Marami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hinding-hindi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makararating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posisyong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maaaring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tayuan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dahil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naghihintay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gawin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kanila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nagbigay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kanila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kapangyarihan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gawin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sarili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Lahat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inihanda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kapakinabangan</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dapat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nasanay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pamamagitan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pinakamatinding</a:t>
            </a:r>
            <a:r>
              <a:rPr lang="en-US" baseline="0" dirty="0" smtClean="0">
                <a:latin typeface="Arial" charset="0"/>
                <a:ea typeface="ＭＳ Ｐゴシック" charset="0"/>
                <a:cs typeface="ＭＳ Ｐゴシック" charset="0"/>
              </a:rPr>
              <a:t> mental at moral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disiplina</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tutulungan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pamamagitan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pagsasanib</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maka-Diyos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kapangyarihan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pagsisikap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a:t>
            </a:r>
            <a:r>
              <a:rPr lang="en-US" baseline="0" dirty="0" smtClean="0">
                <a:latin typeface="Arial" charset="0"/>
                <a:ea typeface="ＭＳ Ｐゴシック" charset="0"/>
                <a:cs typeface="ＭＳ Ｐゴシック" charset="0"/>
              </a:rPr>
              <a:t>.” </a:t>
            </a:r>
            <a:r>
              <a:rPr lang="en-US" b="1" i="0" baseline="0" dirty="0" smtClean="0">
                <a:latin typeface="Arial" charset="0"/>
                <a:ea typeface="ＭＳ Ｐゴシック" charset="0"/>
                <a:cs typeface="ＭＳ Ｐゴシック" charset="0"/>
              </a:rPr>
              <a:t>[2]</a:t>
            </a:r>
            <a:endParaRPr lang="en-US" dirty="0">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35</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i="1" baseline="0" dirty="0" err="1" smtClean="0">
                <a:latin typeface="Arial" charset="0"/>
                <a:ea typeface="ＭＳ Ｐゴシック" charset="0"/>
                <a:cs typeface="ＭＳ Ｐゴシック" charset="0"/>
              </a:rPr>
              <a:t>Balangkas</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para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sa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Pagtuturo</a:t>
            </a:r>
            <a:r>
              <a:rPr lang="en-US" b="1" i="1"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(1)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Papel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Katotohanan</a:t>
            </a:r>
            <a:r>
              <a:rPr lang="en-US"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Linggo</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Ang</a:t>
            </a:r>
            <a:r>
              <a:rPr lang="en-US" i="1" baseline="0" dirty="0" smtClean="0">
                <a:latin typeface="Arial" charset="0"/>
                <a:ea typeface="ＭＳ Ｐゴシック" charset="0"/>
                <a:cs typeface="ＭＳ Ｐゴシック" charset="0"/>
              </a:rPr>
              <a:t> Espiritu </a:t>
            </a:r>
            <a:r>
              <a:rPr lang="en-US" i="1" baseline="0" dirty="0" err="1" smtClean="0">
                <a:latin typeface="Arial" charset="0"/>
                <a:ea typeface="ＭＳ Ｐゴシック" charset="0"/>
                <a:cs typeface="ＭＳ Ｐゴシック" charset="0"/>
              </a:rPr>
              <a:t>ng</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Katotohanan</a:t>
            </a:r>
            <a:r>
              <a:rPr lang="en-US" i="1"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Juan 16:13.</a:t>
            </a:r>
            <a:endParaRPr lang="en-US" i="1"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(2)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Papel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Malayang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Kalooban</a:t>
            </a:r>
            <a:r>
              <a:rPr lang="en-US" baseline="0" dirty="0" smtClean="0">
                <a:latin typeface="Arial" charset="0"/>
                <a:ea typeface="ＭＳ Ｐゴシック" charset="0"/>
                <a:cs typeface="ＭＳ Ｐゴシック" charset="0"/>
              </a:rPr>
              <a:t>. a. </a:t>
            </a:r>
            <a:r>
              <a:rPr lang="en-US" i="1" baseline="0" dirty="0" err="1" smtClean="0">
                <a:latin typeface="Arial" charset="0"/>
                <a:ea typeface="ＭＳ Ｐゴシック" charset="0"/>
                <a:cs typeface="ＭＳ Ｐゴシック" charset="0"/>
              </a:rPr>
              <a:t>Lunes</a:t>
            </a:r>
            <a:r>
              <a:rPr lang="en-US" i="1" baseline="0" dirty="0" smtClean="0">
                <a:latin typeface="Arial" charset="0"/>
                <a:ea typeface="ＭＳ Ｐゴシック" charset="0"/>
                <a:cs typeface="ＭＳ Ｐゴシック" charset="0"/>
              </a:rPr>
              <a:t>, Tao-</a:t>
            </a:r>
            <a:r>
              <a:rPr lang="en-US" i="1" baseline="0" dirty="0" err="1" smtClean="0">
                <a:latin typeface="Arial" charset="0"/>
                <a:ea typeface="ＭＳ Ｐゴシック" charset="0"/>
                <a:cs typeface="ＭＳ Ｐゴシック" charset="0"/>
              </a:rPr>
              <a:t>Diyos</a:t>
            </a:r>
            <a:r>
              <a:rPr lang="en-US" i="1"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Colosas</a:t>
            </a:r>
            <a:r>
              <a:rPr lang="en-US" i="1" baseline="0" dirty="0" smtClean="0">
                <a:latin typeface="Arial" charset="0"/>
                <a:ea typeface="ＭＳ Ｐゴシック" charset="0"/>
                <a:cs typeface="ＭＳ Ｐゴシック" charset="0"/>
              </a:rPr>
              <a:t> 1:29</a:t>
            </a:r>
            <a:r>
              <a:rPr lang="en-US" i="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b. </a:t>
            </a:r>
            <a:r>
              <a:rPr lang="en-US" i="1" baseline="0" dirty="0" err="1" smtClean="0">
                <a:latin typeface="Arial" charset="0"/>
                <a:ea typeface="ＭＳ Ｐゴシック" charset="0"/>
                <a:cs typeface="ＭＳ Ｐゴシック" charset="0"/>
              </a:rPr>
              <a:t>Martes</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Desiplinadong</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Kalooban</a:t>
            </a:r>
            <a:r>
              <a:rPr lang="en-US" i="1"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1 Pedro 1:13.</a:t>
            </a:r>
            <a:endParaRPr lang="en-US" i="1"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1"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3)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Papel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Pagtatalaga’t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Pagtitiyaga</a:t>
            </a:r>
            <a:r>
              <a:rPr lang="en-US" baseline="0" dirty="0" smtClean="0">
                <a:latin typeface="Arial" charset="0"/>
                <a:ea typeface="ＭＳ Ｐゴシック" charset="0"/>
                <a:cs typeface="ＭＳ Ｐゴシック" charset="0"/>
              </a:rPr>
              <a:t>. a. </a:t>
            </a:r>
            <a:r>
              <a:rPr lang="en-US" i="1" baseline="0" dirty="0" err="1" smtClean="0">
                <a:latin typeface="Arial" charset="0"/>
                <a:ea typeface="ＭＳ Ｐゴシック" charset="0"/>
                <a:cs typeface="ＭＳ Ｐゴシック" charset="0"/>
              </a:rPr>
              <a:t>Miyerkules</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Labis</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na</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Pagtatalaga</a:t>
            </a:r>
            <a:r>
              <a:rPr lang="en-US" i="1"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Mateo 5:29.  </a:t>
            </a:r>
            <a:r>
              <a:rPr lang="en-US" baseline="0" dirty="0" smtClean="0">
                <a:latin typeface="Arial" charset="0"/>
                <a:ea typeface="ＭＳ Ｐゴシック" charset="0"/>
                <a:cs typeface="ＭＳ Ｐゴシック" charset="0"/>
              </a:rPr>
              <a:t>b. </a:t>
            </a:r>
            <a:r>
              <a:rPr lang="en-US" i="1" baseline="0" dirty="0" err="1" smtClean="0">
                <a:latin typeface="Arial" charset="0"/>
                <a:ea typeface="ＭＳ Ｐゴシック" charset="0"/>
                <a:cs typeface="ＭＳ Ｐゴシック" charset="0"/>
              </a:rPr>
              <a:t>Huwebes</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Pangangailangang</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Magtiyaga</a:t>
            </a:r>
            <a:r>
              <a:rPr lang="en-US" i="1"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Genesis 32:26  </a:t>
            </a:r>
            <a:r>
              <a:rPr lang="en-US" b="1" i="0" baseline="0" dirty="0" smtClean="0">
                <a:latin typeface="Arial" charset="0"/>
                <a:ea typeface="ＭＳ Ｐゴシック" charset="0"/>
                <a:cs typeface="ＭＳ Ｐゴシック" charset="0"/>
              </a:rPr>
              <a:t>[</a:t>
            </a:r>
            <a:r>
              <a:rPr lang="en-US" b="1" i="0" baseline="0" dirty="0" smtClean="0">
                <a:latin typeface="Arial" charset="0"/>
                <a:ea typeface="ＭＳ Ｐゴシック" charset="0"/>
                <a:cs typeface="ＭＳ Ｐゴシック" charset="0"/>
              </a:rPr>
              <a:t>1]</a:t>
            </a:r>
            <a:endParaRPr lang="en-US"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i="1" dirty="0">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98B2642-3988-B146-AFCB-5EF537D5E8FD}" type="slidenum">
              <a:rPr lang="en-US" sz="1200"/>
              <a:pPr/>
              <a:t>36</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021913F-170F-2E49-B0A6-AD664C19AAA2}" type="slidenum">
              <a:rPr lang="en-US" sz="1200"/>
              <a:pPr/>
              <a:t>4</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dirty="0" smtClean="0">
                <a:latin typeface="Arial" charset="0"/>
                <a:ea typeface="ＭＳ Ｐゴシック" charset="0"/>
                <a:cs typeface="ＭＳ Ｐゴシック" charset="0"/>
              </a:rPr>
              <a:t>Pang-</a:t>
            </a:r>
            <a:r>
              <a:rPr lang="en-US" b="0" dirty="0" err="1" smtClean="0">
                <a:latin typeface="Arial" charset="0"/>
                <a:ea typeface="ＭＳ Ｐゴシック" charset="0"/>
                <a:cs typeface="ＭＳ Ｐゴシック" charset="0"/>
              </a:rPr>
              <a:t>anim</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naLiksyon</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0E7A0257-4B36-314F-A1E2-78A8CBF88EA8}" type="slidenum">
              <a:rPr lang="en-US" sz="1200"/>
              <a:pPr/>
              <a:t>5</a:t>
            </a:fld>
            <a:endParaRPr lang="en-US" sz="1200"/>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charset="0"/>
                <a:ea typeface="ＭＳ Ｐゴシック" charset="0"/>
                <a:cs typeface="ＭＳ Ｐゴシック" charset="0"/>
              </a:rPr>
              <a:t>Nagsisikap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Ayon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Paggawa</a:t>
            </a:r>
            <a:r>
              <a:rPr lang="en-US" dirty="0" smtClean="0">
                <a:latin typeface="Arial" charset="0"/>
                <a:ea typeface="ＭＳ Ｐゴシック" charset="0"/>
                <a:cs typeface="ＭＳ Ｐゴシック" charset="0"/>
              </a:rPr>
              <a:t> </a:t>
            </a:r>
            <a:r>
              <a:rPr lang="en-US" b="1" i="1" dirty="0" smtClean="0">
                <a:latin typeface="Arial" charset="0"/>
                <a:ea typeface="ＭＳ Ｐゴシック" charset="0"/>
                <a:cs typeface="ＭＳ Ｐゴシック" charset="0"/>
              </a:rPr>
              <a:t>(Tagalog Bible translation).</a:t>
            </a:r>
            <a:r>
              <a:rPr lang="en-US" b="1" i="1"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Buong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Lakas</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Nakikipagpunyagi</a:t>
            </a:r>
            <a:r>
              <a:rPr lang="en-US" b="0" i="0" baseline="0" dirty="0" smtClean="0">
                <a:latin typeface="Arial" charset="0"/>
                <a:ea typeface="ＭＳ Ｐゴシック" charset="0"/>
                <a:cs typeface="ＭＳ Ｐゴシック" charset="0"/>
              </a:rPr>
              <a:t> </a:t>
            </a:r>
            <a:r>
              <a:rPr lang="en-US" b="1" i="1" baseline="0" dirty="0" smtClean="0">
                <a:latin typeface="Arial" charset="0"/>
                <a:ea typeface="ＭＳ Ｐゴシック" charset="0"/>
                <a:cs typeface="ＭＳ Ｐゴシック" charset="0"/>
              </a:rPr>
              <a:t>(Literal, dictionary translation).</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660ABF7F-1B33-D241-82A4-5EEF122DB81E}" type="slidenum">
              <a:rPr lang="en-US" sz="1200"/>
              <a:pPr/>
              <a:t>6</a:t>
            </a:fld>
            <a:endParaRPr lang="en-US" sz="1200"/>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Arial" charset="0"/>
                <a:ea typeface="ＭＳ Ｐゴシック" charset="0"/>
                <a:cs typeface="ＭＳ Ｐゴシック" charset="0"/>
              </a:rPr>
              <a:t>Susing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Talata</a:t>
            </a:r>
            <a:r>
              <a:rPr lang="en-US" b="1" dirty="0">
                <a:latin typeface="Arial" charset="0"/>
                <a:ea typeface="ＭＳ Ｐゴシック" charset="0"/>
                <a:cs typeface="ＭＳ Ｐゴシック" charset="0"/>
              </a:rPr>
              <a:t>.</a:t>
            </a:r>
            <a:r>
              <a:rPr lang="en-US" b="0" dirty="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a:t>
            </a:r>
            <a:r>
              <a:rPr lang="en-US" b="0" dirty="0" err="1" smtClean="0">
                <a:latin typeface="Arial" charset="0"/>
                <a:ea typeface="ＭＳ Ｐゴシック" charset="0"/>
                <a:cs typeface="ＭＳ Ｐゴシック" charset="0"/>
              </a:rPr>
              <a:t>Dahil</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dito’y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nagpapagal</a:t>
            </a:r>
            <a:r>
              <a:rPr lang="en-US" b="0" dirty="0" smtClean="0">
                <a:latin typeface="Arial" charset="0"/>
                <a:ea typeface="ＭＳ Ｐゴシック" charset="0"/>
                <a:cs typeface="ＭＳ Ｐゴシック" charset="0"/>
              </a:rPr>
              <a:t> din </a:t>
            </a:r>
            <a:r>
              <a:rPr lang="en-US" b="0" dirty="0" err="1" smtClean="0">
                <a:latin typeface="Arial" charset="0"/>
                <a:ea typeface="ＭＳ Ｐゴシック" charset="0"/>
                <a:cs typeface="ＭＳ Ｐゴシック" charset="0"/>
              </a:rPr>
              <a:t>naman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ako</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nagsisikap</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ayon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kanyang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paggawa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gumagawa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akin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may </a:t>
            </a:r>
            <a:r>
              <a:rPr lang="en-US" b="0" dirty="0" err="1" smtClean="0">
                <a:latin typeface="Arial" charset="0"/>
                <a:ea typeface="ＭＳ Ｐゴシック" charset="0"/>
                <a:cs typeface="ＭＳ Ｐゴシック" charset="0"/>
              </a:rPr>
              <a:t>kapangyarihan</a:t>
            </a:r>
            <a:r>
              <a:rPr lang="en-US" dirty="0" smtClean="0">
                <a:latin typeface="Arial" charset="0"/>
                <a:ea typeface="ＭＳ Ｐゴシック" charset="0"/>
                <a:cs typeface="ＭＳ Ｐゴシック" charset="0"/>
              </a:rPr>
              <a:t>” </a:t>
            </a:r>
          </a:p>
          <a:p>
            <a:pPr eaLnBrk="1" hangingPunct="1"/>
            <a:r>
              <a:rPr lang="en-US" i="1" dirty="0" smtClean="0">
                <a:latin typeface="Arial" charset="0"/>
                <a:ea typeface="ＭＳ Ｐゴシック" charset="0"/>
                <a:cs typeface="ＭＳ Ｐゴシック" charset="0"/>
              </a:rPr>
              <a:t>(</a:t>
            </a:r>
            <a:r>
              <a:rPr lang="en-US" i="1" dirty="0" err="1" smtClean="0">
                <a:latin typeface="Arial" charset="0"/>
                <a:ea typeface="ＭＳ Ｐゴシック" charset="0"/>
                <a:cs typeface="ＭＳ Ｐゴシック" charset="0"/>
              </a:rPr>
              <a:t>Colosas</a:t>
            </a:r>
            <a:r>
              <a:rPr lang="en-US" i="1" dirty="0" smtClean="0">
                <a:latin typeface="Arial" charset="0"/>
                <a:ea typeface="ＭＳ Ｐゴシック" charset="0"/>
                <a:cs typeface="ＭＳ Ｐゴシック" charset="0"/>
              </a:rPr>
              <a:t> 1:29)</a:t>
            </a:r>
            <a:r>
              <a:rPr lang="en-US" i="1"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7</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ea typeface="ＭＳ Ｐゴシック" charset="0"/>
                <a:cs typeface="ＭＳ Ｐゴシック" charset="0"/>
              </a:rPr>
              <a:t>Sabbath </a:t>
            </a:r>
            <a:r>
              <a:rPr lang="en-US" b="1" dirty="0" err="1" smtClean="0">
                <a:latin typeface="Arial" charset="0"/>
                <a:ea typeface="ＭＳ Ｐゴシック" charset="0"/>
                <a:cs typeface="ＭＳ Ｐゴシック" charset="0"/>
              </a:rPr>
              <a:t>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Hapon</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Hulyo</a:t>
            </a:r>
            <a:r>
              <a:rPr lang="en-US" b="1" dirty="0" smtClean="0">
                <a:latin typeface="Arial" charset="0"/>
                <a:ea typeface="ＭＳ Ｐゴシック" charset="0"/>
                <a:cs typeface="ＭＳ Ｐゴシック" charset="0"/>
              </a:rPr>
              <a:t> 30.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anak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lalaki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Babae</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sadyang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pinatay</a:t>
            </a:r>
            <a:r>
              <a:rPr lang="en-US" baseline="0" dirty="0" smtClean="0">
                <a:latin typeface="Arial" charset="0"/>
                <a:ea typeface="ＭＳ Ｐゴシック" charset="0"/>
                <a:cs typeface="ＭＳ Ｐゴシック" charset="0"/>
              </a:rPr>
              <a:t> 20 </a:t>
            </a:r>
            <a:r>
              <a:rPr lang="en-US" baseline="0" dirty="0" err="1" smtClean="0">
                <a:latin typeface="Arial" charset="0"/>
                <a:ea typeface="ＭＳ Ｐゴシック" charset="0"/>
                <a:cs typeface="ＭＳ Ｐゴシック" charset="0"/>
              </a:rPr>
              <a:t>taong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nakalipas</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galit</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kasaklapan</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kasing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dati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anak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babae</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lalaki</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sadyang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pinatay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taon</a:t>
            </a:r>
            <a:r>
              <a:rPr lang="en-US" baseline="0" dirty="0" smtClean="0">
                <a:latin typeface="Arial" charset="0"/>
                <a:ea typeface="ＭＳ Ｐゴシック" charset="0"/>
                <a:cs typeface="ＭＳ Ｐゴシック" charset="0"/>
              </a:rPr>
              <a:t> pa </a:t>
            </a:r>
            <a:r>
              <a:rPr lang="en-US" baseline="0" dirty="0" err="1" smtClean="0">
                <a:latin typeface="Arial" charset="0"/>
                <a:ea typeface="ＭＳ Ｐゴシック" charset="0"/>
                <a:cs typeface="ＭＳ Ｐゴシック" charset="0"/>
              </a:rPr>
              <a:t>lang</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nagsalita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tungkol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pagpapatawad</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Paanong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espirituwal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pagbabago</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mangyayari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Kristiyano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ginagawa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ganap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pamamagitan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pahirap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halip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magapi</a:t>
            </a:r>
            <a:r>
              <a:rPr lang="en-US"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8</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Linggo</a:t>
            </a:r>
            <a:r>
              <a:rPr lang="en-US" b="1" dirty="0" smtClean="0">
                <a:latin typeface="Arial" charset="0"/>
                <a:ea typeface="ＭＳ Ｐゴシック" charset="0"/>
                <a:cs typeface="ＭＳ Ｐゴシック" charset="0"/>
              </a:rPr>
              <a:t>, Hulyon31. </a:t>
            </a:r>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Espiritu </a:t>
            </a:r>
            <a:r>
              <a:rPr lang="en-US" b="1" dirty="0" err="1" smtClean="0">
                <a:latin typeface="Arial" charset="0"/>
                <a:ea typeface="ＭＳ Ｐゴシック" charset="0"/>
                <a:cs typeface="ＭＳ Ｐゴシック" charset="0"/>
              </a:rPr>
              <a:t>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Katotohanan</a:t>
            </a:r>
            <a:r>
              <a:rPr lang="en-US" b="1" dirty="0" smtClean="0">
                <a:latin typeface="Arial" charset="0"/>
                <a:ea typeface="ＭＳ Ｐゴシック" charset="0"/>
                <a:cs typeface="ＭＳ Ｐゴシック" charset="0"/>
              </a:rPr>
              <a:t>. Juan 16:5–15.. </a:t>
            </a:r>
            <a:r>
              <a:rPr lang="en-US" b="0" dirty="0" err="1" smtClean="0">
                <a:latin typeface="Arial" charset="0"/>
                <a:ea typeface="ＭＳ Ｐゴシック" charset="0"/>
                <a:cs typeface="ＭＳ Ｐゴシック" charset="0"/>
              </a:rPr>
              <a:t>Nalalaman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natin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Diyos</a:t>
            </a:r>
            <a:r>
              <a:rPr lang="en-US" b="0" dirty="0" smtClean="0">
                <a:latin typeface="Arial" charset="0"/>
                <a:ea typeface="ＭＳ Ｐゴシック" charset="0"/>
                <a:cs typeface="ＭＳ Ｐゴシック" charset="0"/>
              </a:rPr>
              <a:t> ay may </a:t>
            </a:r>
            <a:r>
              <a:rPr lang="en-US" b="0" dirty="0" err="1" smtClean="0">
                <a:latin typeface="Arial" charset="0"/>
                <a:ea typeface="ＭＳ Ｐゴシック" charset="0"/>
                <a:cs typeface="ＭＳ Ｐゴシック" charset="0"/>
              </a:rPr>
              <a:t>walang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hagganang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sobrenatural</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pagkukunan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napakabuong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sabik</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malayang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iniaalok</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atin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Talagang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nais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natin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samantalahin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lahat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ito</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gayunman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ating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buhay</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parang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hindi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nagbabago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paraang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bumabagay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iniaalok</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Diyos</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Samantalang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Espiritu ay may </a:t>
            </a:r>
            <a:r>
              <a:rPr lang="en-US" baseline="0" dirty="0" err="1" smtClean="0">
                <a:latin typeface="Arial" charset="0"/>
                <a:ea typeface="ＭＳ Ｐゴシック" charset="0"/>
                <a:cs typeface="ＭＳ Ｐゴシック" charset="0"/>
              </a:rPr>
              <a:t>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hagganang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kapangyarihan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baguhin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posibleng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pamamagitan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sarili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pagpili</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limitahan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magagawa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err="1" smtClean="0">
                <a:latin typeface="Arial" charset="0"/>
                <a:ea typeface="ＭＳ Ｐゴシック" charset="0"/>
                <a:cs typeface="ＭＳ Ｐゴシック" charset="0"/>
              </a:rPr>
              <a:t>Samantalang</a:t>
            </a:r>
            <a:r>
              <a:rPr lang="en-US" b="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Banal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Espiritu ay </a:t>
            </a:r>
            <a:r>
              <a:rPr lang="en-US" b="0" dirty="0" err="1" smtClean="0">
                <a:latin typeface="Arial" charset="0"/>
                <a:ea typeface="ＭＳ Ｐゴシック" charset="0"/>
                <a:cs typeface="ＭＳ Ｐゴシック" charset="0"/>
              </a:rPr>
              <a:t>madadala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atin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katotohanan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tungkol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ating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pagkamakasalanan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hindi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magagawa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tayong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nagsisisi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Maipakikita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rin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atin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pinakadakilang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katotohanan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tungkol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Diyos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ngunit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hindi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mapipilit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tayong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maniwala</a:t>
            </a:r>
            <a:r>
              <a:rPr lang="en-US" b="0" baseline="0" dirty="0" smtClean="0">
                <a:latin typeface="Arial" charset="0"/>
                <a:ea typeface="ＭＳ Ｐゴシック" charset="0"/>
                <a:cs typeface="ＭＳ Ｐゴシック" charset="0"/>
              </a:rPr>
              <a:t> o </a:t>
            </a:r>
            <a:r>
              <a:rPr lang="en-US" b="0" baseline="0" dirty="0" err="1" smtClean="0">
                <a:latin typeface="Arial" charset="0"/>
                <a:ea typeface="ＭＳ Ｐゴシック" charset="0"/>
                <a:cs typeface="ＭＳ Ｐゴシック" charset="0"/>
              </a:rPr>
              <a:t>sumunod</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dito</a:t>
            </a:r>
            <a:r>
              <a:rPr lang="en-US" b="0" baseline="0" dirty="0" smtClean="0">
                <a:latin typeface="Arial" charset="0"/>
                <a:ea typeface="ＭＳ Ｐゴシック" charset="0"/>
                <a:cs typeface="ＭＳ Ｐゴシック" charset="0"/>
              </a:rPr>
              <a:t>.</a:t>
            </a:r>
            <a:r>
              <a:rPr lang="en-US" b="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pinilit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mawawala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malayang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kalooban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pararatangan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Satanas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pagmamanipula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isip</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gayon</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pararatangan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pandaraya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malaking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tunggalian</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720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87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257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724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55950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43739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404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44204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05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22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8049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p:nvSpPr>
        <p:spPr bwMode="auto">
          <a:xfrm>
            <a:off x="609600" y="561280"/>
            <a:ext cx="8534400" cy="12700"/>
          </a:xfrm>
          <a:prstGeom prst="line">
            <a:avLst/>
          </a:prstGeom>
          <a:noFill/>
          <a:ln w="3175">
            <a:solidFill>
              <a:srgbClr val="C0C0C0"/>
            </a:solidFill>
            <a:round/>
            <a:headEnd/>
            <a:tailEnd/>
          </a:ln>
        </p:spPr>
        <p:txBody>
          <a:bodyPr wrap="none" anchor="ctr"/>
          <a:lstStyle/>
          <a:p>
            <a:pPr algn="ctr" eaLnBrk="0" hangingPunct="0">
              <a:defRPr/>
            </a:pPr>
            <a:endParaRPr lang="en-US">
              <a:latin typeface="Helvetica Neue" pitchFamily="24" charset="0"/>
              <a:ea typeface="ＭＳ Ｐゴシック" pitchFamily="24" charset="-128"/>
              <a:cs typeface="ＭＳ Ｐゴシック" pitchFamily="24" charset="-128"/>
            </a:endParaRPr>
          </a:p>
        </p:txBody>
      </p:sp>
      <p:pic>
        <p:nvPicPr>
          <p:cNvPr id="1027" name="Picture 8" descr="crv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3338" y="0"/>
            <a:ext cx="990601"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over A.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9592" y="19882"/>
            <a:ext cx="810893" cy="1104862"/>
          </a:xfrm>
          <a:prstGeom prst="rect">
            <a:avLst/>
          </a:prstGeom>
          <a:ln w="12700" cmpd="sng">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3" descr="crv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7850" y="1819119"/>
            <a:ext cx="229235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59050" y="3114519"/>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12" name="Picture 20" descr="Untitled-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40400" y="3471664"/>
            <a:ext cx="366713" cy="533400"/>
          </a:xfrm>
          <a:prstGeom prst="rect">
            <a:avLst/>
          </a:prstGeom>
          <a:noFill/>
          <a:effectLst>
            <a:outerShdw blurRad="63500" dist="38099" dir="2700000" algn="ctr" rotWithShape="0">
              <a:schemeClr val="bg1">
                <a:alpha val="74998"/>
              </a:schemeClr>
            </a:outerShdw>
          </a:effectLst>
        </p:spPr>
      </p:pic>
      <p:sp>
        <p:nvSpPr>
          <p:cNvPr id="13"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dirty="0"/>
          </a:p>
        </p:txBody>
      </p:sp>
      <p:sp>
        <p:nvSpPr>
          <p:cNvPr id="14" name="Text Box 26"/>
          <p:cNvSpPr txBox="1">
            <a:spLocks noChangeArrowheads="1"/>
          </p:cNvSpPr>
          <p:nvPr/>
        </p:nvSpPr>
        <p:spPr bwMode="auto">
          <a:xfrm>
            <a:off x="0" y="228600"/>
            <a:ext cx="9143999" cy="1098762"/>
          </a:xfrm>
          <a:prstGeom prst="rect">
            <a:avLst/>
          </a:prstGeom>
          <a:noFill/>
          <a:ln w="9525">
            <a:noFill/>
            <a:miter lim="800000"/>
            <a:headEnd/>
            <a:tailEnd/>
          </a:ln>
          <a:effectLst>
            <a:outerShdw blurRad="63500" dist="38099"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3600" i="1" dirty="0">
                <a:solidFill>
                  <a:srgbClr val="FFFF00"/>
                </a:solidFill>
                <a:latin typeface="Cambria"/>
                <a:cs typeface="Cambria"/>
              </a:rPr>
              <a:t>Adult Bible Study Guide</a:t>
            </a:r>
            <a:endParaRPr lang="en-US" sz="3600" dirty="0">
              <a:solidFill>
                <a:srgbClr val="FFFF00"/>
              </a:solidFill>
              <a:latin typeface="Cambria"/>
              <a:cs typeface="Cambria"/>
            </a:endParaRPr>
          </a:p>
          <a:p>
            <a:pPr algn="ctr">
              <a:lnSpc>
                <a:spcPct val="90000"/>
              </a:lnSpc>
            </a:pPr>
            <a:r>
              <a:rPr lang="en-US" sz="3600" dirty="0" smtClean="0">
                <a:latin typeface="Cambria"/>
                <a:cs typeface="Cambria"/>
              </a:rPr>
              <a:t>Jul • Aug </a:t>
            </a:r>
            <a:r>
              <a:rPr lang="en-US" sz="3600" dirty="0">
                <a:latin typeface="Cambria"/>
                <a:cs typeface="Cambria"/>
              </a:rPr>
              <a:t>• </a:t>
            </a:r>
            <a:r>
              <a:rPr lang="en-US" sz="3600" dirty="0" smtClean="0">
                <a:latin typeface="Cambria"/>
                <a:cs typeface="Cambria"/>
              </a:rPr>
              <a:t>Sep 2022</a:t>
            </a:r>
            <a:endParaRPr lang="en-US" sz="3600" dirty="0">
              <a:latin typeface="Cambria"/>
              <a:cs typeface="Cambria"/>
            </a:endParaRPr>
          </a:p>
        </p:txBody>
      </p:sp>
      <p:pic>
        <p:nvPicPr>
          <p:cNvPr id="15" name="Picture 14" descr="CRV30Dec20_414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6372" y="1556792"/>
            <a:ext cx="1224136" cy="1530169"/>
          </a:xfrm>
          <a:prstGeom prst="rect">
            <a:avLst/>
          </a:prstGeom>
        </p:spPr>
      </p:pic>
      <p:sp>
        <p:nvSpPr>
          <p:cNvPr id="16" name="TextBox 15"/>
          <p:cNvSpPr txBox="1"/>
          <p:nvPr/>
        </p:nvSpPr>
        <p:spPr>
          <a:xfrm>
            <a:off x="0" y="4665910"/>
            <a:ext cx="9144000" cy="923330"/>
          </a:xfrm>
          <a:prstGeom prst="rect">
            <a:avLst/>
          </a:prstGeom>
          <a:noFill/>
        </p:spPr>
        <p:txBody>
          <a:bodyPr wrap="square" rtlCol="0">
            <a:spAutoFit/>
          </a:bodyPr>
          <a:lstStyle/>
          <a:p>
            <a:pPr algn="ctr"/>
            <a:r>
              <a:rPr lang="en-US" sz="5400" b="1" cap="small" spc="200" dirty="0" smtClean="0">
                <a:ln>
                  <a:solidFill>
                    <a:schemeClr val="tx1"/>
                  </a:solidFill>
                </a:ln>
                <a:solidFill>
                  <a:srgbClr val="C80000"/>
                </a:solidFill>
                <a:effectLst>
                  <a:glow rad="38100">
                    <a:schemeClr val="tx1">
                      <a:alpha val="25000"/>
                    </a:schemeClr>
                  </a:glow>
                </a:effectLst>
                <a:latin typeface="Cambria"/>
                <a:cs typeface="Cambria"/>
              </a:rPr>
              <a:t>Teacher’s Preview</a:t>
            </a:r>
            <a:endParaRPr lang="en-US" sz="5400" b="1" cap="small" spc="200" dirty="0">
              <a:ln>
                <a:solidFill>
                  <a:schemeClr val="tx1"/>
                </a:solidFill>
              </a:ln>
              <a:solidFill>
                <a:srgbClr val="C80000"/>
              </a:solidFill>
              <a:effectLst>
                <a:glow rad="38100">
                  <a:schemeClr val="tx1">
                    <a:alpha val="25000"/>
                  </a:schemeClr>
                </a:glow>
              </a:effectLst>
              <a:latin typeface="Cambria"/>
              <a:cs typeface="Cambria"/>
            </a:endParaRPr>
          </a:p>
        </p:txBody>
      </p:sp>
      <p:sp>
        <p:nvSpPr>
          <p:cNvPr id="17" name="Text Box 22"/>
          <p:cNvSpPr txBox="1">
            <a:spLocks noChangeArrowheads="1"/>
          </p:cNvSpPr>
          <p:nvPr/>
        </p:nvSpPr>
        <p:spPr bwMode="auto">
          <a:xfrm>
            <a:off x="0" y="602128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800" dirty="0" err="1">
                <a:latin typeface="Calibri"/>
                <a:cs typeface="Calibri"/>
              </a:rPr>
              <a:t>powerpoint</a:t>
            </a:r>
            <a:r>
              <a:rPr lang="en-US" sz="2800" dirty="0">
                <a:latin typeface="Calibri"/>
                <a:cs typeface="Calibri"/>
              </a:rPr>
              <a:t> presentation designed by </a:t>
            </a:r>
            <a:r>
              <a:rPr lang="en-US" sz="2800" dirty="0" err="1">
                <a:latin typeface="Calibri"/>
                <a:cs typeface="Calibri"/>
              </a:rPr>
              <a:t>claro</a:t>
            </a:r>
            <a:r>
              <a:rPr lang="en-US" sz="2800" dirty="0">
                <a:latin typeface="Calibri"/>
                <a:cs typeface="Calibri"/>
              </a:rPr>
              <a:t> </a:t>
            </a:r>
            <a:r>
              <a:rPr lang="en-US" sz="2800" dirty="0" err="1">
                <a:latin typeface="Calibri"/>
                <a:cs typeface="Calibri"/>
              </a:rPr>
              <a:t>ruiz</a:t>
            </a:r>
            <a:r>
              <a:rPr lang="en-US" sz="2800" dirty="0">
                <a:latin typeface="Calibri"/>
                <a:cs typeface="Calibri"/>
              </a:rPr>
              <a:t> </a:t>
            </a:r>
            <a:r>
              <a:rPr lang="en-US" sz="2800" dirty="0" err="1" smtClean="0">
                <a:latin typeface="Calibri"/>
                <a:cs typeface="Calibri"/>
              </a:rPr>
              <a:t>vicente</a:t>
            </a:r>
            <a:endParaRPr lang="en-US" sz="28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2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34668"/>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It is the same when we are in the crucible. Sometimes the crucible is there precisely because we have not obeyed or repented of our </a:t>
            </a:r>
            <a:r>
              <a:rPr lang="en-US" sz="4400" dirty="0" smtClean="0">
                <a:latin typeface="Calibri"/>
                <a:cs typeface="Calibri"/>
              </a:rPr>
              <a:t>sins.</a:t>
            </a:r>
          </a:p>
          <a:p>
            <a:pPr algn="ctr" eaLnBrk="1" hangingPunct="1">
              <a:lnSpc>
                <a:spcPct val="90000"/>
              </a:lnSpc>
              <a:spcBef>
                <a:spcPts val="0"/>
              </a:spcBef>
            </a:pPr>
            <a:r>
              <a:rPr lang="en-US" sz="4400" dirty="0" smtClean="0">
                <a:latin typeface="Calibri"/>
                <a:cs typeface="Calibri"/>
              </a:rPr>
              <a:t>For </a:t>
            </a:r>
            <a:r>
              <a:rPr lang="en-US" sz="4400" dirty="0">
                <a:latin typeface="Calibri"/>
                <a:cs typeface="Calibri"/>
              </a:rPr>
              <a:t>our Father to work in such cases, we must </a:t>
            </a:r>
            <a:r>
              <a:rPr lang="en-US" sz="4400" u="sng" dirty="0">
                <a:latin typeface="Calibri"/>
                <a:cs typeface="Calibri"/>
              </a:rPr>
              <a:t>consciously</a:t>
            </a:r>
            <a:r>
              <a:rPr lang="en-US" sz="4400" dirty="0">
                <a:latin typeface="Calibri"/>
                <a:cs typeface="Calibri"/>
              </a:rPr>
              <a:t> </a:t>
            </a:r>
            <a:r>
              <a:rPr lang="en-US" sz="4400" u="sng" dirty="0">
                <a:latin typeface="Calibri"/>
                <a:cs typeface="Calibri"/>
              </a:rPr>
              <a:t>choose</a:t>
            </a:r>
            <a:r>
              <a:rPr lang="en-US" sz="4400" dirty="0">
                <a:latin typeface="Calibri"/>
                <a:cs typeface="Calibri"/>
              </a:rPr>
              <a:t> to open the doors of repentance and obedience in order for God’s power </a:t>
            </a:r>
            <a:r>
              <a:rPr lang="en-US" sz="4400" dirty="0" smtClean="0">
                <a:latin typeface="Calibri"/>
                <a:cs typeface="Calibri"/>
              </a:rPr>
              <a:t>   to </a:t>
            </a:r>
            <a:r>
              <a:rPr lang="en-US" sz="4400" dirty="0">
                <a:latin typeface="Calibri"/>
                <a:cs typeface="Calibri"/>
              </a:rPr>
              <a:t>enter in and transform us.</a:t>
            </a:r>
          </a:p>
        </p:txBody>
      </p:sp>
      <p:sp>
        <p:nvSpPr>
          <p:cNvPr id="6" name="Text Box 2"/>
          <p:cNvSpPr txBox="1">
            <a:spLocks noChangeArrowheads="1"/>
          </p:cNvSpPr>
          <p:nvPr/>
        </p:nvSpPr>
        <p:spPr bwMode="auto">
          <a:xfrm>
            <a:off x="1756274" y="6484"/>
            <a:ext cx="7387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Sunday, July 31</a:t>
            </a:r>
            <a:endParaRPr lang="en-US" sz="3200" i="1" dirty="0">
              <a:solidFill>
                <a:srgbClr val="FFFF00"/>
              </a:solidFill>
              <a:latin typeface="Cambria"/>
              <a:cs typeface="Cambria"/>
            </a:endParaRPr>
          </a:p>
          <a:p>
            <a:pPr marL="108000"/>
            <a:r>
              <a:rPr lang="en-US" sz="3200" b="1" cap="small" spc="50" dirty="0">
                <a:latin typeface="Cambria"/>
                <a:cs typeface="Cambria"/>
              </a:rPr>
              <a:t>The Spirit of </a:t>
            </a:r>
            <a:r>
              <a:rPr lang="en-US" sz="3200" b="1" cap="small" spc="50" dirty="0" smtClean="0">
                <a:latin typeface="Cambria"/>
                <a:cs typeface="Cambria"/>
              </a:rPr>
              <a:t>Truth </a:t>
            </a:r>
            <a:r>
              <a:rPr lang="fi-FI" sz="3200" cap="small" spc="50" dirty="0">
                <a:latin typeface="Cambria"/>
                <a:cs typeface="Cambria"/>
              </a:rPr>
              <a:t>John 16:5–15</a:t>
            </a:r>
            <a:endParaRPr lang="en-US" sz="3200" cap="small" spc="50" dirty="0">
              <a:latin typeface="Cambria"/>
              <a:cs typeface="Cambria"/>
            </a:endParaRPr>
          </a:p>
        </p:txBody>
      </p:sp>
    </p:spTree>
    <p:extLst>
      <p:ext uri="{BB962C8B-B14F-4D97-AF65-F5344CB8AC3E}">
        <p14:creationId xmlns:p14="http://schemas.microsoft.com/office/powerpoint/2010/main" val="16773493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4" y="6484"/>
            <a:ext cx="7387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Sunday, July 31</a:t>
            </a:r>
            <a:endParaRPr lang="en-US" sz="3200" i="1" dirty="0">
              <a:solidFill>
                <a:srgbClr val="FFFF00"/>
              </a:solidFill>
              <a:latin typeface="Cambria"/>
              <a:cs typeface="Cambria"/>
            </a:endParaRPr>
          </a:p>
          <a:p>
            <a:pPr marL="108000"/>
            <a:r>
              <a:rPr lang="en-US" sz="3200" b="1" cap="small" spc="50" dirty="0" smtClean="0">
                <a:latin typeface="Cambria"/>
                <a:cs typeface="Cambria"/>
              </a:rPr>
              <a:t>Key Points</a:t>
            </a:r>
            <a:endParaRPr lang="en-US" sz="3200" cap="small" spc="50" dirty="0">
              <a:latin typeface="Cambria"/>
              <a:cs typeface="Cambria"/>
            </a:endParaRPr>
          </a:p>
        </p:txBody>
      </p:sp>
      <p:sp>
        <p:nvSpPr>
          <p:cNvPr id="4" name="Text Box 3"/>
          <p:cNvSpPr txBox="1">
            <a:spLocks noChangeArrowheads="1"/>
          </p:cNvSpPr>
          <p:nvPr/>
        </p:nvSpPr>
        <p:spPr bwMode="auto">
          <a:xfrm>
            <a:off x="324544" y="1224090"/>
            <a:ext cx="8819456"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dirty="0" smtClean="0">
                <a:latin typeface="Calibri"/>
                <a:cs typeface="Calibri"/>
              </a:rPr>
              <a:t>(</a:t>
            </a:r>
            <a:r>
              <a:rPr lang="en-US" sz="4400" u="sng" dirty="0" smtClean="0">
                <a:latin typeface="Calibri"/>
                <a:cs typeface="Calibri"/>
              </a:rPr>
              <a:t>1</a:t>
            </a:r>
            <a:r>
              <a:rPr lang="en-US" sz="4400" dirty="0">
                <a:latin typeface="Calibri"/>
                <a:cs typeface="Calibri"/>
              </a:rPr>
              <a:t>)</a:t>
            </a:r>
            <a:r>
              <a:rPr lang="en-US" sz="4400" dirty="0" smtClean="0">
                <a:latin typeface="Calibri"/>
                <a:cs typeface="Calibri"/>
              </a:rPr>
              <a:t> God </a:t>
            </a:r>
            <a:r>
              <a:rPr lang="en-US" sz="4400" dirty="0">
                <a:latin typeface="Calibri"/>
                <a:cs typeface="Calibri"/>
              </a:rPr>
              <a:t>has unlimited supernatural resources that He so </a:t>
            </a:r>
            <a:r>
              <a:rPr lang="en-US" sz="4400" spc="-50" dirty="0">
                <a:latin typeface="Calibri"/>
                <a:cs typeface="Calibri"/>
              </a:rPr>
              <a:t>eagerly and freely offers us. </a:t>
            </a:r>
            <a:endParaRPr lang="en-US" sz="4400" spc="-50" dirty="0" smtClean="0">
              <a:latin typeface="Calibri"/>
              <a:cs typeface="Calibri"/>
            </a:endParaRPr>
          </a:p>
          <a:p>
            <a:pPr eaLnBrk="1" hangingPunct="1">
              <a:lnSpc>
                <a:spcPct val="90000"/>
              </a:lnSpc>
              <a:spcBef>
                <a:spcPts val="0"/>
              </a:spcBef>
            </a:pPr>
            <a:r>
              <a:rPr lang="en-US" sz="4400" dirty="0" smtClean="0">
                <a:latin typeface="Calibri"/>
                <a:cs typeface="Calibri"/>
              </a:rPr>
              <a:t>(</a:t>
            </a:r>
            <a:r>
              <a:rPr lang="en-US" sz="4400" u="sng" dirty="0" smtClean="0">
                <a:latin typeface="Calibri"/>
                <a:cs typeface="Calibri"/>
              </a:rPr>
              <a:t>2</a:t>
            </a:r>
            <a:r>
              <a:rPr lang="en-US" sz="4400" dirty="0" smtClean="0">
                <a:latin typeface="Calibri"/>
                <a:cs typeface="Calibri"/>
              </a:rPr>
              <a:t>) </a:t>
            </a:r>
            <a:r>
              <a:rPr lang="en-US" sz="4400" spc="-50" dirty="0" smtClean="0">
                <a:latin typeface="Calibri"/>
                <a:cs typeface="Calibri"/>
              </a:rPr>
              <a:t>It </a:t>
            </a:r>
            <a:r>
              <a:rPr lang="en-US" sz="4400" spc="-50" dirty="0">
                <a:latin typeface="Calibri"/>
                <a:cs typeface="Calibri"/>
              </a:rPr>
              <a:t>is possible by our own </a:t>
            </a:r>
            <a:r>
              <a:rPr lang="en-US" sz="4400" dirty="0">
                <a:latin typeface="Calibri"/>
                <a:cs typeface="Calibri"/>
              </a:rPr>
              <a:t>choices to restrict what God can do.</a:t>
            </a:r>
          </a:p>
          <a:p>
            <a:pPr eaLnBrk="1" hangingPunct="1">
              <a:lnSpc>
                <a:spcPct val="90000"/>
              </a:lnSpc>
              <a:spcBef>
                <a:spcPts val="0"/>
              </a:spcBef>
            </a:pPr>
            <a:r>
              <a:rPr lang="en-US" sz="4400" dirty="0" smtClean="0">
                <a:latin typeface="Calibri"/>
                <a:cs typeface="Calibri"/>
              </a:rPr>
              <a:t>(</a:t>
            </a:r>
            <a:r>
              <a:rPr lang="en-US" sz="4400" u="sng" dirty="0" smtClean="0">
                <a:latin typeface="Calibri"/>
                <a:cs typeface="Calibri"/>
              </a:rPr>
              <a:t>3</a:t>
            </a:r>
            <a:r>
              <a:rPr lang="en-US" sz="4400" dirty="0" smtClean="0">
                <a:latin typeface="Calibri"/>
                <a:cs typeface="Calibri"/>
              </a:rPr>
              <a:t>) </a:t>
            </a:r>
            <a:r>
              <a:rPr lang="en-US" sz="4400" spc="-100" dirty="0" smtClean="0">
                <a:latin typeface="Calibri"/>
                <a:cs typeface="Calibri"/>
              </a:rPr>
              <a:t>If </a:t>
            </a:r>
            <a:r>
              <a:rPr lang="en-US" sz="4400" spc="-100" dirty="0">
                <a:latin typeface="Calibri"/>
                <a:cs typeface="Calibri"/>
              </a:rPr>
              <a:t>God did compel us, we would lose our free </a:t>
            </a:r>
            <a:r>
              <a:rPr lang="en-US" sz="4400" spc="-100" dirty="0" smtClean="0">
                <a:latin typeface="Calibri"/>
                <a:cs typeface="Calibri"/>
              </a:rPr>
              <a:t>will. Satan </a:t>
            </a:r>
            <a:r>
              <a:rPr lang="en-US" sz="4400" spc="-100" dirty="0">
                <a:latin typeface="Calibri"/>
                <a:cs typeface="Calibri"/>
              </a:rPr>
              <a:t>would accuse God </a:t>
            </a:r>
            <a:r>
              <a:rPr lang="en-US" sz="4400" spc="-100" dirty="0" smtClean="0">
                <a:latin typeface="Calibri"/>
                <a:cs typeface="Calibri"/>
              </a:rPr>
              <a:t> of </a:t>
            </a:r>
            <a:r>
              <a:rPr lang="en-US" sz="4400" spc="-100" dirty="0">
                <a:latin typeface="Calibri"/>
                <a:cs typeface="Calibri"/>
              </a:rPr>
              <a:t>manipulating our minds and thus </a:t>
            </a:r>
            <a:r>
              <a:rPr lang="en-US" sz="4400" spc="-100" dirty="0" smtClean="0">
                <a:latin typeface="Calibri"/>
                <a:cs typeface="Calibri"/>
              </a:rPr>
              <a:t>cheating </a:t>
            </a:r>
            <a:r>
              <a:rPr lang="en-US" sz="4400" spc="-100" dirty="0">
                <a:latin typeface="Calibri"/>
                <a:cs typeface="Calibri"/>
              </a:rPr>
              <a:t>in the great controversy.</a:t>
            </a:r>
          </a:p>
        </p:txBody>
      </p:sp>
    </p:spTree>
    <p:extLst>
      <p:ext uri="{BB962C8B-B14F-4D97-AF65-F5344CB8AC3E}">
        <p14:creationId xmlns:p14="http://schemas.microsoft.com/office/powerpoint/2010/main" val="11426085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4" y="6484"/>
            <a:ext cx="7387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Sunday, July 31</a:t>
            </a:r>
            <a:endParaRPr lang="en-US" sz="3200" i="1" dirty="0">
              <a:solidFill>
                <a:srgbClr val="FFFF00"/>
              </a:solidFill>
              <a:latin typeface="Cambria"/>
              <a:cs typeface="Cambria"/>
            </a:endParaRPr>
          </a:p>
          <a:p>
            <a:pPr marL="108000"/>
            <a:r>
              <a:rPr lang="en-US" sz="3200" b="1" cap="small" spc="50" dirty="0" smtClean="0">
                <a:latin typeface="Cambria"/>
                <a:cs typeface="Cambria"/>
              </a:rPr>
              <a:t>Key Points</a:t>
            </a:r>
            <a:endParaRPr lang="en-US" sz="3200" cap="small" spc="50" dirty="0">
              <a:latin typeface="Cambria"/>
              <a:cs typeface="Cambria"/>
            </a:endParaRPr>
          </a:p>
        </p:txBody>
      </p:sp>
      <p:sp>
        <p:nvSpPr>
          <p:cNvPr id="4" name="Text Box 3"/>
          <p:cNvSpPr txBox="1">
            <a:spLocks noChangeArrowheads="1"/>
          </p:cNvSpPr>
          <p:nvPr/>
        </p:nvSpPr>
        <p:spPr bwMode="auto">
          <a:xfrm>
            <a:off x="324544" y="1434772"/>
            <a:ext cx="8819456" cy="444743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6000" eaLnBrk="1" hangingPunct="1">
              <a:lnSpc>
                <a:spcPct val="90000"/>
              </a:lnSpc>
              <a:spcBef>
                <a:spcPts val="0"/>
              </a:spcBef>
            </a:pPr>
            <a:r>
              <a:rPr lang="en-US" sz="4400" dirty="0" smtClean="0">
                <a:latin typeface="Calibri"/>
                <a:cs typeface="Calibri"/>
              </a:rPr>
              <a:t>(</a:t>
            </a:r>
            <a:r>
              <a:rPr lang="en-US" sz="4400" u="sng" dirty="0" smtClean="0">
                <a:latin typeface="Calibri"/>
                <a:cs typeface="Calibri"/>
              </a:rPr>
              <a:t>4</a:t>
            </a:r>
            <a:r>
              <a:rPr lang="en-US" sz="4400" dirty="0" smtClean="0">
                <a:latin typeface="Calibri"/>
                <a:cs typeface="Calibri"/>
              </a:rPr>
              <a:t>)</a:t>
            </a:r>
            <a:r>
              <a:rPr lang="en-US" sz="4400" dirty="0">
                <a:latin typeface="Calibri"/>
                <a:cs typeface="Calibri"/>
              </a:rPr>
              <a:t> Sometimes the crucible is there precisely because we have not obeyed or repented of our </a:t>
            </a:r>
            <a:r>
              <a:rPr lang="en-US" sz="4400" dirty="0" smtClean="0">
                <a:latin typeface="Calibri"/>
                <a:cs typeface="Calibri"/>
              </a:rPr>
              <a:t>sins</a:t>
            </a:r>
            <a:r>
              <a:rPr lang="en-US" sz="4400" spc="-50" dirty="0" smtClean="0">
                <a:latin typeface="Calibri"/>
                <a:cs typeface="Calibri"/>
              </a:rPr>
              <a:t>. </a:t>
            </a:r>
          </a:p>
          <a:p>
            <a:pPr marL="36000" eaLnBrk="1" hangingPunct="1">
              <a:lnSpc>
                <a:spcPct val="90000"/>
              </a:lnSpc>
              <a:spcBef>
                <a:spcPts val="600"/>
              </a:spcBef>
              <a:tabLst/>
            </a:pPr>
            <a:r>
              <a:rPr lang="en-US" sz="4400" dirty="0" smtClean="0">
                <a:latin typeface="Calibri"/>
                <a:cs typeface="Calibri"/>
              </a:rPr>
              <a:t>(</a:t>
            </a:r>
            <a:r>
              <a:rPr lang="en-US" sz="4400" u="sng" dirty="0" smtClean="0">
                <a:latin typeface="Calibri"/>
                <a:cs typeface="Calibri"/>
              </a:rPr>
              <a:t>5</a:t>
            </a:r>
            <a:r>
              <a:rPr lang="en-US" sz="4400" dirty="0" smtClean="0">
                <a:latin typeface="Calibri"/>
                <a:cs typeface="Calibri"/>
              </a:rPr>
              <a:t>) We </a:t>
            </a:r>
            <a:r>
              <a:rPr lang="en-US" sz="4400" dirty="0">
                <a:latin typeface="Calibri"/>
                <a:cs typeface="Calibri"/>
              </a:rPr>
              <a:t>must consciously choose to open the doors of repentance and obedience in order for God’s power    to enter in and transform </a:t>
            </a:r>
            <a:r>
              <a:rPr lang="en-US" sz="4400" dirty="0" smtClean="0">
                <a:latin typeface="Calibri"/>
                <a:cs typeface="Calibri"/>
              </a:rPr>
              <a:t>us.</a:t>
            </a:r>
            <a:endParaRPr lang="en-US" sz="4400" dirty="0">
              <a:latin typeface="Calibri"/>
              <a:cs typeface="Calibri"/>
            </a:endParaRPr>
          </a:p>
        </p:txBody>
      </p:sp>
    </p:spTree>
    <p:extLst>
      <p:ext uri="{BB962C8B-B14F-4D97-AF65-F5344CB8AC3E}">
        <p14:creationId xmlns:p14="http://schemas.microsoft.com/office/powerpoint/2010/main" val="1370604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666231"/>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1200"/>
              </a:spcBef>
            </a:pPr>
            <a:r>
              <a:rPr lang="en-US" sz="4400" spc="-100" dirty="0">
                <a:latin typeface="Calibri"/>
                <a:cs typeface="Calibri"/>
              </a:rPr>
              <a:t>“To this end </a:t>
            </a:r>
            <a:r>
              <a:rPr lang="en-US" sz="4400" u="sng" spc="-100" dirty="0">
                <a:latin typeface="Calibri"/>
                <a:cs typeface="Calibri"/>
              </a:rPr>
              <a:t>I</a:t>
            </a:r>
            <a:r>
              <a:rPr lang="en-US" sz="4400" spc="-100" dirty="0">
                <a:latin typeface="Calibri"/>
                <a:cs typeface="Calibri"/>
              </a:rPr>
              <a:t> also </a:t>
            </a:r>
            <a:r>
              <a:rPr lang="en-US" sz="4400" u="sng" spc="-100" dirty="0">
                <a:latin typeface="Calibri"/>
                <a:cs typeface="Calibri"/>
              </a:rPr>
              <a:t>labor</a:t>
            </a:r>
            <a:r>
              <a:rPr lang="en-US" sz="4400" spc="-100" dirty="0">
                <a:latin typeface="Calibri"/>
                <a:cs typeface="Calibri"/>
              </a:rPr>
              <a:t>, striving according to </a:t>
            </a:r>
            <a:r>
              <a:rPr lang="en-US" sz="4400" u="sng" spc="-100" dirty="0">
                <a:latin typeface="Calibri"/>
                <a:cs typeface="Calibri"/>
              </a:rPr>
              <a:t>His</a:t>
            </a:r>
            <a:r>
              <a:rPr lang="en-US" sz="4400" spc="-100" dirty="0">
                <a:latin typeface="Calibri"/>
                <a:cs typeface="Calibri"/>
              </a:rPr>
              <a:t> </a:t>
            </a:r>
            <a:r>
              <a:rPr lang="en-US" sz="4400" u="sng" spc="-100" dirty="0">
                <a:latin typeface="Calibri"/>
                <a:cs typeface="Calibri"/>
              </a:rPr>
              <a:t>working</a:t>
            </a:r>
            <a:r>
              <a:rPr lang="en-US" sz="4400" spc="-100" dirty="0">
                <a:latin typeface="Calibri"/>
                <a:cs typeface="Calibri"/>
              </a:rPr>
              <a:t> which works </a:t>
            </a:r>
            <a:r>
              <a:rPr lang="en-US" sz="4400" spc="-100" dirty="0" smtClean="0">
                <a:latin typeface="Calibri"/>
                <a:cs typeface="Calibri"/>
              </a:rPr>
              <a:t>   in </a:t>
            </a:r>
            <a:r>
              <a:rPr lang="en-US" sz="4400" spc="-100" dirty="0">
                <a:latin typeface="Calibri"/>
                <a:cs typeface="Calibri"/>
              </a:rPr>
              <a:t>me </a:t>
            </a:r>
            <a:r>
              <a:rPr lang="en-US" sz="4400" spc="-100" dirty="0" smtClean="0">
                <a:latin typeface="Calibri"/>
                <a:cs typeface="Calibri"/>
              </a:rPr>
              <a:t>mightily” (</a:t>
            </a:r>
            <a:r>
              <a:rPr lang="en-US" sz="4400" i="1" spc="-100" dirty="0" smtClean="0">
                <a:latin typeface="Calibri"/>
                <a:cs typeface="Calibri"/>
              </a:rPr>
              <a:t>Col. 1:29</a:t>
            </a:r>
            <a:r>
              <a:rPr lang="en-US" sz="4400" spc="-100" dirty="0" smtClean="0">
                <a:latin typeface="Calibri"/>
                <a:cs typeface="Calibri"/>
              </a:rPr>
              <a:t>).</a:t>
            </a:r>
          </a:p>
          <a:p>
            <a:pPr algn="ctr" eaLnBrk="1" hangingPunct="1">
              <a:lnSpc>
                <a:spcPct val="90000"/>
              </a:lnSpc>
              <a:spcBef>
                <a:spcPts val="600"/>
              </a:spcBef>
            </a:pPr>
            <a:r>
              <a:rPr lang="en-US" sz="4400" spc="-50" dirty="0" smtClean="0">
                <a:latin typeface="Calibri"/>
                <a:cs typeface="Calibri"/>
              </a:rPr>
              <a:t>An interesting </a:t>
            </a:r>
            <a:r>
              <a:rPr lang="en-US" sz="4400" spc="-50" dirty="0">
                <a:latin typeface="Calibri"/>
                <a:cs typeface="Calibri"/>
              </a:rPr>
              <a:t>insight into the way Paul </a:t>
            </a:r>
            <a:r>
              <a:rPr lang="en-US" sz="4400" dirty="0">
                <a:latin typeface="Calibri"/>
                <a:cs typeface="Calibri"/>
              </a:rPr>
              <a:t>sees his relationship with God in this </a:t>
            </a:r>
            <a:r>
              <a:rPr lang="en-US" sz="4400" dirty="0" smtClean="0">
                <a:latin typeface="Calibri"/>
                <a:cs typeface="Calibri"/>
              </a:rPr>
              <a:t>work: </a:t>
            </a:r>
            <a:r>
              <a:rPr lang="en-US" sz="4400" dirty="0">
                <a:latin typeface="Calibri"/>
                <a:cs typeface="Calibri"/>
              </a:rPr>
              <a:t>He says that he is </a:t>
            </a:r>
            <a:r>
              <a:rPr lang="en-US" sz="4400" u="sng" dirty="0">
                <a:latin typeface="Calibri"/>
                <a:cs typeface="Calibri"/>
              </a:rPr>
              <a:t>struggling</a:t>
            </a:r>
            <a:r>
              <a:rPr lang="en-US" sz="4400" dirty="0">
                <a:latin typeface="Calibri"/>
                <a:cs typeface="Calibri"/>
              </a:rPr>
              <a:t>—</a:t>
            </a:r>
            <a:r>
              <a:rPr lang="en-US" sz="4400" u="sng" dirty="0">
                <a:latin typeface="Calibri"/>
                <a:cs typeface="Calibri"/>
              </a:rPr>
              <a:t>but</a:t>
            </a:r>
            <a:r>
              <a:rPr lang="en-US" sz="4400" dirty="0">
                <a:latin typeface="Calibri"/>
                <a:cs typeface="Calibri"/>
              </a:rPr>
              <a:t> </a:t>
            </a:r>
            <a:r>
              <a:rPr lang="en-US" sz="4400" u="sng" dirty="0">
                <a:latin typeface="Calibri"/>
                <a:cs typeface="Calibri"/>
              </a:rPr>
              <a:t>with</a:t>
            </a:r>
            <a:r>
              <a:rPr lang="en-US" sz="4400" dirty="0">
                <a:latin typeface="Calibri"/>
                <a:cs typeface="Calibri"/>
              </a:rPr>
              <a:t> </a:t>
            </a:r>
            <a:r>
              <a:rPr lang="en-US" sz="4400" u="sng" dirty="0">
                <a:latin typeface="Calibri"/>
                <a:cs typeface="Calibri"/>
              </a:rPr>
              <a:t>the</a:t>
            </a:r>
            <a:r>
              <a:rPr lang="en-US" sz="4400" dirty="0">
                <a:latin typeface="Calibri"/>
                <a:cs typeface="Calibri"/>
              </a:rPr>
              <a:t> </a:t>
            </a:r>
            <a:r>
              <a:rPr lang="en-US" sz="4400" u="sng" dirty="0">
                <a:latin typeface="Calibri"/>
                <a:cs typeface="Calibri"/>
              </a:rPr>
              <a:t>power</a:t>
            </a:r>
            <a:r>
              <a:rPr lang="en-US" sz="4400" dirty="0">
                <a:latin typeface="Calibri"/>
                <a:cs typeface="Calibri"/>
              </a:rPr>
              <a:t> of </a:t>
            </a:r>
            <a:r>
              <a:rPr lang="en-US" sz="4400" dirty="0" smtClean="0">
                <a:latin typeface="Calibri"/>
                <a:cs typeface="Calibri"/>
              </a:rPr>
              <a:t>God. Paul </a:t>
            </a:r>
            <a:r>
              <a:rPr lang="en-US" sz="4400" dirty="0">
                <a:latin typeface="Calibri"/>
                <a:cs typeface="Calibri"/>
              </a:rPr>
              <a:t>is straining, not with everything he has, </a:t>
            </a:r>
            <a:r>
              <a:rPr lang="en-US" sz="4400" spc="-100" dirty="0">
                <a:latin typeface="Calibri"/>
                <a:cs typeface="Calibri"/>
              </a:rPr>
              <a:t>but with everything that God gives him. </a:t>
            </a:r>
          </a:p>
        </p:txBody>
      </p:sp>
      <p:sp>
        <p:nvSpPr>
          <p:cNvPr id="6" name="Text Box 2"/>
          <p:cNvSpPr txBox="1">
            <a:spLocks noChangeArrowheads="1"/>
          </p:cNvSpPr>
          <p:nvPr/>
        </p:nvSpPr>
        <p:spPr bwMode="auto">
          <a:xfrm>
            <a:off x="1756274" y="6484"/>
            <a:ext cx="7387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Monday</a:t>
            </a:r>
            <a:r>
              <a:rPr lang="en-US" sz="3200" i="1" dirty="0">
                <a:solidFill>
                  <a:srgbClr val="FFFF00"/>
                </a:solidFill>
                <a:latin typeface="Cambria"/>
                <a:cs typeface="Cambria"/>
              </a:rPr>
              <a:t>, August 1, Colossians 1:28, 29</a:t>
            </a:r>
            <a:endParaRPr lang="en-US" sz="3200" i="1" dirty="0" smtClean="0">
              <a:solidFill>
                <a:srgbClr val="FFFF00"/>
              </a:solidFill>
              <a:latin typeface="Cambria"/>
              <a:cs typeface="Cambria"/>
            </a:endParaRPr>
          </a:p>
          <a:p>
            <a:pPr marL="108000"/>
            <a:r>
              <a:rPr lang="en-US" sz="3200" b="1" cap="small" spc="50" dirty="0" smtClean="0">
                <a:latin typeface="Cambria"/>
                <a:cs typeface="Cambria"/>
              </a:rPr>
              <a:t>The </a:t>
            </a:r>
            <a:r>
              <a:rPr lang="en-US" sz="3200" b="1" cap="small" spc="50" dirty="0">
                <a:latin typeface="Cambria"/>
                <a:cs typeface="Cambria"/>
              </a:rPr>
              <a:t>Divine-Human </a:t>
            </a:r>
            <a:r>
              <a:rPr lang="en-US" sz="3200" b="1" cap="small" spc="50" dirty="0" smtClean="0">
                <a:latin typeface="Cambria"/>
                <a:cs typeface="Cambria"/>
              </a:rPr>
              <a:t>Combination</a:t>
            </a:r>
            <a:endParaRPr lang="en-US" sz="3200" b="1" cap="small" spc="50" dirty="0">
              <a:latin typeface="Cambria"/>
              <a:cs typeface="Cambria"/>
            </a:endParaRPr>
          </a:p>
        </p:txBody>
      </p:sp>
    </p:spTree>
    <p:extLst>
      <p:ext uri="{BB962C8B-B14F-4D97-AF65-F5344CB8AC3E}">
        <p14:creationId xmlns:p14="http://schemas.microsoft.com/office/powerpoint/2010/main" val="3313056563"/>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p:tgtEl>
                                          <p:spTgt spid="6">
                                            <p:txEl>
                                              <p:pRg st="0" end="0"/>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0" end="0"/>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4" y="6484"/>
            <a:ext cx="7387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The Divine-Human Combination</a:t>
            </a:r>
          </a:p>
          <a:p>
            <a:pPr marL="108000"/>
            <a:r>
              <a:rPr lang="en-US" sz="3200" b="1" cap="small" spc="50" dirty="0" smtClean="0">
                <a:latin typeface="Cambria"/>
                <a:cs typeface="Cambria"/>
              </a:rPr>
              <a:t>Human Efforts</a:t>
            </a:r>
            <a:endParaRPr lang="en-US" sz="3200" b="1" cap="small" spc="50" dirty="0">
              <a:latin typeface="Cambria"/>
              <a:cs typeface="Cambria"/>
            </a:endParaRPr>
          </a:p>
        </p:txBody>
      </p:sp>
      <p:sp>
        <p:nvSpPr>
          <p:cNvPr id="5" name="Text Box 3"/>
          <p:cNvSpPr txBox="1">
            <a:spLocks noChangeArrowheads="1"/>
          </p:cNvSpPr>
          <p:nvPr/>
        </p:nvSpPr>
        <p:spPr bwMode="auto">
          <a:xfrm>
            <a:off x="0" y="1352892"/>
            <a:ext cx="9144000" cy="5287665"/>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1200"/>
              </a:spcBef>
            </a:pPr>
            <a:r>
              <a:rPr lang="en-US" sz="4400" dirty="0" smtClean="0">
                <a:latin typeface="Calibri"/>
                <a:cs typeface="Calibri"/>
              </a:rPr>
              <a:t>“But you who </a:t>
            </a:r>
            <a:r>
              <a:rPr lang="en-US" sz="4400" u="sng" dirty="0" smtClean="0">
                <a:latin typeface="Calibri"/>
                <a:cs typeface="Calibri"/>
              </a:rPr>
              <a:t>held</a:t>
            </a:r>
            <a:r>
              <a:rPr lang="en-US" sz="4400" dirty="0" smtClean="0">
                <a:latin typeface="Calibri"/>
                <a:cs typeface="Calibri"/>
              </a:rPr>
              <a:t> </a:t>
            </a:r>
            <a:r>
              <a:rPr lang="en-US" sz="4400" u="sng" dirty="0" smtClean="0">
                <a:latin typeface="Calibri"/>
                <a:cs typeface="Calibri"/>
              </a:rPr>
              <a:t>fast</a:t>
            </a:r>
            <a:r>
              <a:rPr lang="en-US" sz="4400" dirty="0" smtClean="0">
                <a:latin typeface="Calibri"/>
                <a:cs typeface="Calibri"/>
              </a:rPr>
              <a:t> to the </a:t>
            </a:r>
            <a:r>
              <a:rPr lang="en-US" sz="4400" cap="small" dirty="0" smtClean="0">
                <a:latin typeface="Calibri"/>
                <a:cs typeface="Calibri"/>
              </a:rPr>
              <a:t>Lord</a:t>
            </a:r>
            <a:r>
              <a:rPr lang="en-US" sz="4400" dirty="0" smtClean="0">
                <a:latin typeface="Calibri"/>
                <a:cs typeface="Calibri"/>
              </a:rPr>
              <a:t> your God are </a:t>
            </a:r>
            <a:r>
              <a:rPr lang="en-US" sz="4400" dirty="0" err="1" smtClean="0">
                <a:latin typeface="Calibri"/>
                <a:cs typeface="Calibri"/>
              </a:rPr>
              <a:t>aive</a:t>
            </a:r>
            <a:r>
              <a:rPr lang="en-US" sz="4400" dirty="0" smtClean="0">
                <a:latin typeface="Calibri"/>
                <a:cs typeface="Calibri"/>
              </a:rPr>
              <a:t> today...” (</a:t>
            </a:r>
            <a:r>
              <a:rPr lang="en-US" sz="4400" i="1" dirty="0" smtClean="0">
                <a:latin typeface="Calibri"/>
                <a:cs typeface="Calibri"/>
              </a:rPr>
              <a:t>Deut. 4:4</a:t>
            </a:r>
            <a:r>
              <a:rPr lang="en-US" sz="4400" dirty="0" smtClean="0">
                <a:latin typeface="Calibri"/>
                <a:cs typeface="Calibri"/>
              </a:rPr>
              <a:t>)</a:t>
            </a:r>
            <a:r>
              <a:rPr lang="en-US" sz="4400" i="1" dirty="0" smtClean="0">
                <a:latin typeface="Calibri"/>
                <a:cs typeface="Calibri"/>
              </a:rPr>
              <a:t>.</a:t>
            </a:r>
          </a:p>
          <a:p>
            <a:pPr marL="180000" eaLnBrk="1" hangingPunct="1">
              <a:lnSpc>
                <a:spcPct val="90000"/>
              </a:lnSpc>
              <a:spcBef>
                <a:spcPts val="1200"/>
              </a:spcBef>
            </a:pPr>
            <a:r>
              <a:rPr lang="en-US" sz="4400" dirty="0" smtClean="0">
                <a:latin typeface="Calibri"/>
                <a:cs typeface="Calibri"/>
              </a:rPr>
              <a:t>“ ‘O Jerusalem.... How often I wanted to gather you...but you </a:t>
            </a:r>
            <a:r>
              <a:rPr lang="en-US" sz="4400" u="sng" dirty="0" smtClean="0">
                <a:latin typeface="Calibri"/>
                <a:cs typeface="Calibri"/>
              </a:rPr>
              <a:t>were</a:t>
            </a:r>
            <a:r>
              <a:rPr lang="en-US" sz="4400" dirty="0" smtClean="0">
                <a:latin typeface="Calibri"/>
                <a:cs typeface="Calibri"/>
              </a:rPr>
              <a:t> </a:t>
            </a:r>
            <a:r>
              <a:rPr lang="en-US" sz="4400" u="sng" dirty="0" smtClean="0">
                <a:latin typeface="Calibri"/>
                <a:cs typeface="Calibri"/>
              </a:rPr>
              <a:t>not willing</a:t>
            </a:r>
            <a:r>
              <a:rPr lang="en-US" sz="4400" dirty="0" smtClean="0">
                <a:latin typeface="Calibri"/>
                <a:cs typeface="Calibri"/>
              </a:rPr>
              <a:t>’ ” (</a:t>
            </a:r>
            <a:r>
              <a:rPr lang="en-US" sz="4400" i="1" dirty="0" smtClean="0">
                <a:latin typeface="Calibri"/>
                <a:cs typeface="Calibri"/>
              </a:rPr>
              <a:t>Luke 13:34</a:t>
            </a:r>
            <a:r>
              <a:rPr lang="en-US" sz="4400" dirty="0" smtClean="0">
                <a:latin typeface="Calibri"/>
                <a:cs typeface="Calibri"/>
              </a:rPr>
              <a:t>)</a:t>
            </a:r>
            <a:r>
              <a:rPr lang="en-US" sz="4400" i="1" dirty="0" smtClean="0">
                <a:latin typeface="Calibri"/>
                <a:cs typeface="Calibri"/>
              </a:rPr>
              <a:t>.</a:t>
            </a:r>
          </a:p>
          <a:p>
            <a:pPr marL="180000" eaLnBrk="1" hangingPunct="1">
              <a:lnSpc>
                <a:spcPct val="90000"/>
              </a:lnSpc>
              <a:spcBef>
                <a:spcPts val="1200"/>
              </a:spcBef>
            </a:pPr>
            <a:r>
              <a:rPr lang="en-US" sz="4400" dirty="0" smtClean="0">
                <a:latin typeface="Calibri"/>
                <a:cs typeface="Calibri"/>
              </a:rPr>
              <a:t>“And everyone who </a:t>
            </a:r>
            <a:r>
              <a:rPr lang="en-US" sz="4400" u="sng" dirty="0" smtClean="0">
                <a:latin typeface="Calibri"/>
                <a:cs typeface="Calibri"/>
              </a:rPr>
              <a:t>competes</a:t>
            </a:r>
            <a:r>
              <a:rPr lang="en-US" sz="4400" dirty="0" smtClean="0">
                <a:latin typeface="Calibri"/>
                <a:cs typeface="Calibri"/>
              </a:rPr>
              <a:t> for the prize.... Now...we do it to </a:t>
            </a:r>
            <a:r>
              <a:rPr lang="en-US" sz="4400" dirty="0">
                <a:latin typeface="Calibri"/>
                <a:cs typeface="Calibri"/>
              </a:rPr>
              <a:t>o</a:t>
            </a:r>
            <a:r>
              <a:rPr lang="en-US" sz="4400" dirty="0" smtClean="0">
                <a:latin typeface="Calibri"/>
                <a:cs typeface="Calibri"/>
              </a:rPr>
              <a:t>btain an </a:t>
            </a:r>
            <a:r>
              <a:rPr lang="en-US" sz="4400" dirty="0" err="1" smtClean="0">
                <a:latin typeface="Calibri"/>
                <a:cs typeface="Calibri"/>
              </a:rPr>
              <a:t>unperishable</a:t>
            </a:r>
            <a:r>
              <a:rPr lang="en-US" sz="4400" dirty="0" smtClean="0">
                <a:latin typeface="Calibri"/>
                <a:cs typeface="Calibri"/>
              </a:rPr>
              <a:t> </a:t>
            </a:r>
            <a:r>
              <a:rPr lang="en-US" sz="4400" dirty="0">
                <a:latin typeface="Calibri"/>
                <a:cs typeface="Calibri"/>
              </a:rPr>
              <a:t>crown” (</a:t>
            </a:r>
            <a:r>
              <a:rPr lang="en-US" sz="4400" i="1" dirty="0">
                <a:latin typeface="Calibri"/>
                <a:cs typeface="Calibri"/>
              </a:rPr>
              <a:t>1 Cor. 9:25</a:t>
            </a:r>
            <a:r>
              <a:rPr lang="en-US" sz="4400" dirty="0" smtClean="0">
                <a:latin typeface="Calibri"/>
                <a:cs typeface="Calibri"/>
              </a:rPr>
              <a:t>).</a:t>
            </a:r>
            <a:endParaRPr lang="en-US" sz="4400" dirty="0">
              <a:latin typeface="Calibri"/>
              <a:cs typeface="Calibri"/>
            </a:endParaRPr>
          </a:p>
        </p:txBody>
      </p:sp>
    </p:spTree>
    <p:extLst>
      <p:ext uri="{BB962C8B-B14F-4D97-AF65-F5344CB8AC3E}">
        <p14:creationId xmlns:p14="http://schemas.microsoft.com/office/powerpoint/2010/main" val="27947434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4" y="6484"/>
            <a:ext cx="7387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The Divine-Human Combination</a:t>
            </a:r>
          </a:p>
          <a:p>
            <a:pPr marL="108000"/>
            <a:r>
              <a:rPr lang="en-US" sz="3200" b="1" cap="small" spc="50" dirty="0" smtClean="0">
                <a:latin typeface="Cambria"/>
                <a:cs typeface="Cambria"/>
              </a:rPr>
              <a:t>Human Efforts</a:t>
            </a:r>
            <a:endParaRPr lang="en-US" sz="3200" b="1" cap="small" spc="50" dirty="0">
              <a:latin typeface="Cambria"/>
              <a:cs typeface="Cambria"/>
            </a:endParaRPr>
          </a:p>
        </p:txBody>
      </p:sp>
      <p:sp>
        <p:nvSpPr>
          <p:cNvPr id="5" name="Text Box 3"/>
          <p:cNvSpPr txBox="1">
            <a:spLocks noChangeArrowheads="1"/>
          </p:cNvSpPr>
          <p:nvPr/>
        </p:nvSpPr>
        <p:spPr bwMode="auto">
          <a:xfrm>
            <a:off x="0" y="1352892"/>
            <a:ext cx="9144000" cy="4678268"/>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1200"/>
              </a:spcBef>
            </a:pPr>
            <a:r>
              <a:rPr lang="en-US" sz="4400" dirty="0" smtClean="0">
                <a:latin typeface="Calibri"/>
                <a:cs typeface="Calibri"/>
              </a:rPr>
              <a:t>“You have not yet </a:t>
            </a:r>
            <a:r>
              <a:rPr lang="en-US" sz="4400" u="sng" dirty="0" smtClean="0">
                <a:latin typeface="Calibri"/>
                <a:cs typeface="Calibri"/>
              </a:rPr>
              <a:t>resisted</a:t>
            </a:r>
            <a:r>
              <a:rPr lang="en-US" sz="4400" dirty="0" smtClean="0">
                <a:latin typeface="Calibri"/>
                <a:cs typeface="Calibri"/>
              </a:rPr>
              <a:t> to blood-shed, </a:t>
            </a:r>
            <a:r>
              <a:rPr lang="en-US" sz="4400" u="sng" dirty="0" smtClean="0">
                <a:latin typeface="Calibri"/>
                <a:cs typeface="Calibri"/>
              </a:rPr>
              <a:t>striving</a:t>
            </a:r>
            <a:r>
              <a:rPr lang="en-US" sz="4400" dirty="0" smtClean="0">
                <a:latin typeface="Calibri"/>
                <a:cs typeface="Calibri"/>
              </a:rPr>
              <a:t> against sin” (</a:t>
            </a:r>
            <a:r>
              <a:rPr lang="en-US" sz="4400" i="1" dirty="0" smtClean="0">
                <a:latin typeface="Calibri"/>
                <a:cs typeface="Calibri"/>
              </a:rPr>
              <a:t>Heb. 12:4</a:t>
            </a:r>
            <a:r>
              <a:rPr lang="en-US" sz="4400" dirty="0" smtClean="0">
                <a:latin typeface="Calibri"/>
                <a:cs typeface="Calibri"/>
              </a:rPr>
              <a:t>)</a:t>
            </a:r>
            <a:r>
              <a:rPr lang="en-US" sz="4400" i="1" dirty="0" smtClean="0">
                <a:latin typeface="Calibri"/>
                <a:cs typeface="Calibri"/>
              </a:rPr>
              <a:t>.</a:t>
            </a:r>
          </a:p>
          <a:p>
            <a:pPr marL="180000" eaLnBrk="1" hangingPunct="1">
              <a:lnSpc>
                <a:spcPct val="90000"/>
              </a:lnSpc>
              <a:spcBef>
                <a:spcPts val="1200"/>
              </a:spcBef>
            </a:pPr>
            <a:r>
              <a:rPr lang="en-US" sz="4400" dirty="0" smtClean="0">
                <a:latin typeface="Calibri"/>
                <a:cs typeface="Calibri"/>
              </a:rPr>
              <a:t>If you want to achieve something worthwhile in this life, it takes time and effort.</a:t>
            </a:r>
          </a:p>
          <a:p>
            <a:pPr marL="180000" eaLnBrk="1" hangingPunct="1">
              <a:lnSpc>
                <a:spcPct val="90000"/>
              </a:lnSpc>
              <a:spcBef>
                <a:spcPts val="1200"/>
              </a:spcBef>
            </a:pPr>
            <a:r>
              <a:rPr lang="en-US" sz="4400" dirty="0" smtClean="0">
                <a:latin typeface="Calibri"/>
                <a:cs typeface="Calibri"/>
              </a:rPr>
              <a:t>Our discipleship in Christ is no different.</a:t>
            </a:r>
            <a:endParaRPr lang="en-US" sz="4400" dirty="0">
              <a:latin typeface="Calibri"/>
              <a:cs typeface="Calibri"/>
            </a:endParaRPr>
          </a:p>
        </p:txBody>
      </p:sp>
    </p:spTree>
    <p:extLst>
      <p:ext uri="{BB962C8B-B14F-4D97-AF65-F5344CB8AC3E}">
        <p14:creationId xmlns:p14="http://schemas.microsoft.com/office/powerpoint/2010/main" val="4616628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1200"/>
              </a:spcBef>
            </a:pPr>
            <a:r>
              <a:rPr lang="en-US" sz="4400" spc="-100" dirty="0" smtClean="0">
                <a:latin typeface="Calibri"/>
                <a:cs typeface="Calibri"/>
              </a:rPr>
              <a:t>We </a:t>
            </a:r>
            <a:r>
              <a:rPr lang="en-US" sz="4400" spc="-100" dirty="0">
                <a:latin typeface="Calibri"/>
                <a:cs typeface="Calibri"/>
              </a:rPr>
              <a:t>live in a world in which we want more and more with less and less </a:t>
            </a:r>
            <a:r>
              <a:rPr lang="en-US" sz="4400" spc="-100" dirty="0" smtClean="0">
                <a:latin typeface="Calibri"/>
                <a:cs typeface="Calibri"/>
              </a:rPr>
              <a:t>effort.</a:t>
            </a:r>
          </a:p>
          <a:p>
            <a:pPr algn="ctr" eaLnBrk="1" hangingPunct="1">
              <a:lnSpc>
                <a:spcPct val="90000"/>
              </a:lnSpc>
              <a:spcBef>
                <a:spcPts val="0"/>
              </a:spcBef>
            </a:pPr>
            <a:r>
              <a:rPr lang="en-US" sz="4400" spc="-100" dirty="0" smtClean="0">
                <a:latin typeface="Calibri"/>
                <a:cs typeface="Calibri"/>
              </a:rPr>
              <a:t>Some </a:t>
            </a:r>
            <a:r>
              <a:rPr lang="en-US" sz="4400" spc="-100" dirty="0">
                <a:latin typeface="Calibri"/>
                <a:cs typeface="Calibri"/>
              </a:rPr>
              <a:t>Christian evangelists promise that if you just believe, the Holy Spirit will fall upon you with amazing </a:t>
            </a:r>
            <a:r>
              <a:rPr lang="en-US" sz="4400" spc="-100" dirty="0" smtClean="0">
                <a:latin typeface="Calibri"/>
                <a:cs typeface="Calibri"/>
              </a:rPr>
              <a:t>supernatural </a:t>
            </a:r>
            <a:r>
              <a:rPr lang="en-US" sz="4400" spc="-100" dirty="0">
                <a:latin typeface="Calibri"/>
                <a:cs typeface="Calibri"/>
              </a:rPr>
              <a:t>power and perform great </a:t>
            </a:r>
            <a:r>
              <a:rPr lang="en-US" sz="4400" spc="-100" dirty="0" smtClean="0">
                <a:latin typeface="Calibri"/>
                <a:cs typeface="Calibri"/>
              </a:rPr>
              <a:t>miracles.</a:t>
            </a:r>
          </a:p>
          <a:p>
            <a:pPr algn="ctr" eaLnBrk="1" hangingPunct="1">
              <a:lnSpc>
                <a:spcPct val="90000"/>
              </a:lnSpc>
              <a:spcBef>
                <a:spcPts val="0"/>
              </a:spcBef>
            </a:pPr>
            <a:r>
              <a:rPr lang="en-US" sz="4400" spc="-100" dirty="0" smtClean="0">
                <a:latin typeface="Calibri"/>
                <a:cs typeface="Calibri"/>
              </a:rPr>
              <a:t>This </a:t>
            </a:r>
            <a:r>
              <a:rPr lang="en-US" sz="4400" spc="-100" dirty="0">
                <a:latin typeface="Calibri"/>
                <a:cs typeface="Calibri"/>
              </a:rPr>
              <a:t>can </a:t>
            </a:r>
            <a:r>
              <a:rPr lang="en-US" sz="4400" spc="-100" dirty="0" smtClean="0">
                <a:latin typeface="Calibri"/>
                <a:cs typeface="Calibri"/>
              </a:rPr>
              <a:t>lead </a:t>
            </a:r>
            <a:r>
              <a:rPr lang="en-US" sz="4400" spc="-100" dirty="0">
                <a:latin typeface="Calibri"/>
                <a:cs typeface="Calibri"/>
              </a:rPr>
              <a:t>people to </a:t>
            </a:r>
            <a:r>
              <a:rPr lang="en-US" sz="4400" spc="-100" dirty="0" smtClean="0">
                <a:latin typeface="Calibri"/>
                <a:cs typeface="Calibri"/>
              </a:rPr>
              <a:t>conclude </a:t>
            </a:r>
            <a:r>
              <a:rPr lang="en-US" sz="4400" spc="-100" dirty="0">
                <a:latin typeface="Calibri"/>
                <a:cs typeface="Calibri"/>
              </a:rPr>
              <a:t>that we just</a:t>
            </a:r>
            <a:r>
              <a:rPr lang="en-US" sz="4400" spc="-300" dirty="0">
                <a:latin typeface="Calibri"/>
                <a:cs typeface="Calibri"/>
              </a:rPr>
              <a:t> </a:t>
            </a:r>
            <a:r>
              <a:rPr lang="en-US" sz="4400" spc="-100" dirty="0">
                <a:latin typeface="Calibri"/>
                <a:cs typeface="Calibri"/>
              </a:rPr>
              <a:t>need</a:t>
            </a:r>
            <a:r>
              <a:rPr lang="en-US" sz="4400" spc="-300" dirty="0">
                <a:latin typeface="Calibri"/>
                <a:cs typeface="Calibri"/>
              </a:rPr>
              <a:t> </a:t>
            </a:r>
            <a:r>
              <a:rPr lang="en-US" sz="4400" spc="-100" dirty="0">
                <a:latin typeface="Calibri"/>
                <a:cs typeface="Calibri"/>
              </a:rPr>
              <a:t>to wait</a:t>
            </a:r>
            <a:r>
              <a:rPr lang="en-US" sz="4400" spc="-300" dirty="0">
                <a:latin typeface="Calibri"/>
                <a:cs typeface="Calibri"/>
              </a:rPr>
              <a:t> </a:t>
            </a:r>
            <a:r>
              <a:rPr lang="en-US" sz="4400" spc="-100" dirty="0">
                <a:latin typeface="Calibri"/>
                <a:cs typeface="Calibri"/>
              </a:rPr>
              <a:t>for</a:t>
            </a:r>
            <a:r>
              <a:rPr lang="en-US" sz="4400" spc="-300" dirty="0">
                <a:latin typeface="Calibri"/>
                <a:cs typeface="Calibri"/>
              </a:rPr>
              <a:t> </a:t>
            </a:r>
            <a:r>
              <a:rPr lang="en-US" sz="4400" spc="-100" dirty="0">
                <a:latin typeface="Calibri"/>
                <a:cs typeface="Calibri"/>
              </a:rPr>
              <a:t>God</a:t>
            </a:r>
            <a:r>
              <a:rPr lang="en-US" sz="4400" spc="-300" dirty="0">
                <a:latin typeface="Calibri"/>
                <a:cs typeface="Calibri"/>
              </a:rPr>
              <a:t>’</a:t>
            </a:r>
            <a:r>
              <a:rPr lang="en-US" sz="4400" spc="-100" dirty="0">
                <a:latin typeface="Calibri"/>
                <a:cs typeface="Calibri"/>
              </a:rPr>
              <a:t>s power</a:t>
            </a:r>
            <a:r>
              <a:rPr lang="en-US" sz="4400" spc="-300" dirty="0">
                <a:latin typeface="Calibri"/>
                <a:cs typeface="Calibri"/>
              </a:rPr>
              <a:t> </a:t>
            </a:r>
            <a:r>
              <a:rPr lang="en-US" sz="4400" spc="-100" dirty="0">
                <a:latin typeface="Calibri"/>
                <a:cs typeface="Calibri"/>
              </a:rPr>
              <a:t>to come </a:t>
            </a:r>
            <a:r>
              <a:rPr lang="en-US" sz="4400" dirty="0">
                <a:latin typeface="Calibri"/>
                <a:cs typeface="Calibri"/>
              </a:rPr>
              <a:t>while sitting comfortably in our seats!</a:t>
            </a:r>
          </a:p>
        </p:txBody>
      </p:sp>
      <p:sp>
        <p:nvSpPr>
          <p:cNvPr id="6" name="Text Box 2"/>
          <p:cNvSpPr txBox="1">
            <a:spLocks noChangeArrowheads="1"/>
          </p:cNvSpPr>
          <p:nvPr/>
        </p:nvSpPr>
        <p:spPr bwMode="auto">
          <a:xfrm>
            <a:off x="1756274" y="6484"/>
            <a:ext cx="7387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Monday</a:t>
            </a:r>
            <a:r>
              <a:rPr lang="en-US" sz="3200" i="1" dirty="0">
                <a:solidFill>
                  <a:srgbClr val="FFFF00"/>
                </a:solidFill>
                <a:latin typeface="Cambria"/>
                <a:cs typeface="Cambria"/>
              </a:rPr>
              <a:t>, August 1, Colossians 1:28, 29</a:t>
            </a:r>
            <a:endParaRPr lang="en-US" sz="3200" i="1" dirty="0" smtClean="0">
              <a:solidFill>
                <a:srgbClr val="FFFF00"/>
              </a:solidFill>
              <a:latin typeface="Cambria"/>
              <a:cs typeface="Cambria"/>
            </a:endParaRPr>
          </a:p>
          <a:p>
            <a:pPr marL="108000"/>
            <a:r>
              <a:rPr lang="en-US" sz="3200" b="1" cap="small" spc="50" dirty="0" smtClean="0">
                <a:latin typeface="Cambria"/>
                <a:cs typeface="Cambria"/>
              </a:rPr>
              <a:t>The </a:t>
            </a:r>
            <a:r>
              <a:rPr lang="en-US" sz="3200" b="1" cap="small" spc="50" dirty="0">
                <a:latin typeface="Cambria"/>
                <a:cs typeface="Cambria"/>
              </a:rPr>
              <a:t>Divine-Human </a:t>
            </a:r>
            <a:r>
              <a:rPr lang="en-US" sz="3200" b="1" cap="small" spc="50" dirty="0" smtClean="0">
                <a:latin typeface="Cambria"/>
                <a:cs typeface="Cambria"/>
              </a:rPr>
              <a:t>Combination</a:t>
            </a:r>
            <a:endParaRPr lang="en-US" sz="3200" b="1" cap="small" spc="50" dirty="0">
              <a:latin typeface="Cambria"/>
              <a:cs typeface="Cambria"/>
            </a:endParaRPr>
          </a:p>
        </p:txBody>
      </p:sp>
    </p:spTree>
    <p:extLst>
      <p:ext uri="{BB962C8B-B14F-4D97-AF65-F5344CB8AC3E}">
        <p14:creationId xmlns:p14="http://schemas.microsoft.com/office/powerpoint/2010/main" val="3855332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4" y="6484"/>
            <a:ext cx="7387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Monday</a:t>
            </a:r>
            <a:r>
              <a:rPr lang="en-US" sz="3200" i="1" dirty="0">
                <a:solidFill>
                  <a:srgbClr val="FFFF00"/>
                </a:solidFill>
                <a:latin typeface="Cambria"/>
                <a:cs typeface="Cambria"/>
              </a:rPr>
              <a:t>, August </a:t>
            </a:r>
            <a:r>
              <a:rPr lang="en-US" sz="3200" i="1" dirty="0" smtClean="0">
                <a:solidFill>
                  <a:srgbClr val="FFFF00"/>
                </a:solidFill>
                <a:latin typeface="Cambria"/>
                <a:cs typeface="Cambria"/>
              </a:rPr>
              <a:t>1</a:t>
            </a:r>
          </a:p>
          <a:p>
            <a:pPr marL="108000"/>
            <a:r>
              <a:rPr lang="en-US" sz="3200" b="1" cap="small" spc="50" dirty="0">
                <a:latin typeface="Cambria"/>
                <a:cs typeface="Cambria"/>
              </a:rPr>
              <a:t>Key Points</a:t>
            </a:r>
            <a:endParaRPr lang="en-US" sz="3200" cap="small" spc="50" dirty="0">
              <a:latin typeface="Cambria"/>
              <a:cs typeface="Cambria"/>
            </a:endParaRPr>
          </a:p>
        </p:txBody>
      </p:sp>
      <p:sp>
        <p:nvSpPr>
          <p:cNvPr id="5" name="Text Box 3"/>
          <p:cNvSpPr txBox="1">
            <a:spLocks noChangeArrowheads="1"/>
          </p:cNvSpPr>
          <p:nvPr/>
        </p:nvSpPr>
        <p:spPr bwMode="auto">
          <a:xfrm>
            <a:off x="324544" y="1607186"/>
            <a:ext cx="8819456" cy="3838038"/>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eaLnBrk="1" hangingPunct="1">
              <a:lnSpc>
                <a:spcPct val="90000"/>
              </a:lnSpc>
              <a:spcBef>
                <a:spcPts val="600"/>
              </a:spcBef>
            </a:pPr>
            <a:r>
              <a:rPr lang="en-US" sz="4400" dirty="0" smtClean="0">
                <a:latin typeface="Calibri"/>
                <a:cs typeface="Calibri"/>
              </a:rPr>
              <a:t>(</a:t>
            </a:r>
            <a:r>
              <a:rPr lang="en-US" sz="4400" u="sng" dirty="0" smtClean="0">
                <a:latin typeface="Calibri"/>
                <a:cs typeface="Calibri"/>
              </a:rPr>
              <a:t>1</a:t>
            </a:r>
            <a:r>
              <a:rPr lang="en-US" sz="4400" dirty="0">
                <a:latin typeface="Calibri"/>
                <a:cs typeface="Calibri"/>
              </a:rPr>
              <a:t>) </a:t>
            </a:r>
            <a:r>
              <a:rPr lang="en-US" sz="4400" dirty="0" smtClean="0">
                <a:latin typeface="Calibri"/>
                <a:cs typeface="Calibri"/>
              </a:rPr>
              <a:t>We are straining</a:t>
            </a:r>
            <a:r>
              <a:rPr lang="en-US" sz="4400" dirty="0">
                <a:latin typeface="Calibri"/>
                <a:cs typeface="Calibri"/>
              </a:rPr>
              <a:t>, not with </a:t>
            </a:r>
            <a:r>
              <a:rPr lang="en-US" sz="4400" dirty="0" smtClean="0">
                <a:latin typeface="Calibri"/>
                <a:cs typeface="Calibri"/>
              </a:rPr>
              <a:t>every-thing </a:t>
            </a:r>
            <a:r>
              <a:rPr lang="en-US" sz="4400" dirty="0">
                <a:latin typeface="Calibri"/>
                <a:cs typeface="Calibri"/>
              </a:rPr>
              <a:t>w</a:t>
            </a:r>
            <a:r>
              <a:rPr lang="en-US" sz="4400" dirty="0" smtClean="0">
                <a:latin typeface="Calibri"/>
                <a:cs typeface="Calibri"/>
              </a:rPr>
              <a:t>e have, </a:t>
            </a:r>
            <a:r>
              <a:rPr lang="en-US" sz="4400" dirty="0">
                <a:latin typeface="Calibri"/>
                <a:cs typeface="Calibri"/>
              </a:rPr>
              <a:t>but with everything </a:t>
            </a:r>
            <a:r>
              <a:rPr lang="en-US" sz="4400" dirty="0" smtClean="0">
                <a:latin typeface="Calibri"/>
                <a:cs typeface="Calibri"/>
              </a:rPr>
              <a:t> that </a:t>
            </a:r>
            <a:r>
              <a:rPr lang="en-US" sz="4400" dirty="0">
                <a:latin typeface="Calibri"/>
                <a:cs typeface="Calibri"/>
              </a:rPr>
              <a:t>God gives </a:t>
            </a:r>
            <a:r>
              <a:rPr lang="en-US" sz="4400" dirty="0" smtClean="0">
                <a:latin typeface="Calibri"/>
                <a:cs typeface="Calibri"/>
              </a:rPr>
              <a:t>us. </a:t>
            </a:r>
            <a:endParaRPr lang="en-US" sz="4400" dirty="0">
              <a:latin typeface="Calibri"/>
              <a:cs typeface="Calibri"/>
            </a:endParaRPr>
          </a:p>
          <a:p>
            <a:pPr eaLnBrk="1" hangingPunct="1">
              <a:lnSpc>
                <a:spcPct val="90000"/>
              </a:lnSpc>
              <a:spcBef>
                <a:spcPts val="600"/>
              </a:spcBef>
              <a:tabLst/>
            </a:pPr>
            <a:r>
              <a:rPr lang="en-US" sz="4400" dirty="0" smtClean="0">
                <a:latin typeface="Calibri"/>
                <a:cs typeface="Calibri"/>
              </a:rPr>
              <a:t>(</a:t>
            </a:r>
            <a:r>
              <a:rPr lang="en-US" sz="4400" u="sng" dirty="0" smtClean="0">
                <a:latin typeface="Calibri"/>
                <a:cs typeface="Calibri"/>
              </a:rPr>
              <a:t>2</a:t>
            </a:r>
            <a:r>
              <a:rPr lang="en-US" sz="4400" dirty="0" smtClean="0">
                <a:latin typeface="Calibri"/>
                <a:cs typeface="Calibri"/>
              </a:rPr>
              <a:t>) To achieve something worthwhile in this life takes time and effort. Our discipleship in Christ is no different.</a:t>
            </a:r>
            <a:endParaRPr lang="en-US" sz="4400" dirty="0">
              <a:latin typeface="Calibri"/>
              <a:cs typeface="Calibri"/>
            </a:endParaRPr>
          </a:p>
        </p:txBody>
      </p:sp>
    </p:spTree>
    <p:extLst>
      <p:ext uri="{BB962C8B-B14F-4D97-AF65-F5344CB8AC3E}">
        <p14:creationId xmlns:p14="http://schemas.microsoft.com/office/powerpoint/2010/main" val="29483613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Tuesday, August 2</a:t>
            </a:r>
            <a:endParaRPr lang="en-US" sz="3200" i="1" dirty="0">
              <a:solidFill>
                <a:srgbClr val="FFFF00"/>
              </a:solidFill>
              <a:latin typeface="Cambria"/>
              <a:cs typeface="Cambria"/>
            </a:endParaRPr>
          </a:p>
          <a:p>
            <a:pPr marL="108000"/>
            <a:r>
              <a:rPr lang="en-US" sz="3200" b="1" cap="small" spc="50" dirty="0">
                <a:latin typeface="Cambria"/>
                <a:cs typeface="Cambria"/>
              </a:rPr>
              <a:t>The Disciplined </a:t>
            </a:r>
            <a:r>
              <a:rPr lang="en-US" sz="3200" b="1" cap="small" spc="50" dirty="0" smtClean="0">
                <a:latin typeface="Cambria"/>
                <a:cs typeface="Cambria"/>
              </a:rPr>
              <a:t>Will </a:t>
            </a:r>
            <a:r>
              <a:rPr lang="cs-CZ" sz="3200" cap="small" spc="50" dirty="0">
                <a:latin typeface="Cambria"/>
                <a:cs typeface="Cambria"/>
              </a:rPr>
              <a:t>1 Peter 1:13</a:t>
            </a:r>
            <a:endParaRPr lang="en-US" sz="3200" cap="small" spc="50" dirty="0">
              <a:latin typeface="Cambria"/>
              <a:cs typeface="Cambria"/>
            </a:endParaRPr>
          </a:p>
        </p:txBody>
      </p:sp>
      <p:sp>
        <p:nvSpPr>
          <p:cNvPr id="4" name="Text Box 3"/>
          <p:cNvSpPr txBox="1">
            <a:spLocks noChangeArrowheads="1"/>
          </p:cNvSpPr>
          <p:nvPr/>
        </p:nvSpPr>
        <p:spPr bwMode="auto">
          <a:xfrm>
            <a:off x="0" y="1158836"/>
            <a:ext cx="9144000" cy="5743175"/>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1200"/>
              </a:spcBef>
            </a:pPr>
            <a:r>
              <a:rPr lang="en-US" sz="4400" spc="-100" dirty="0" smtClean="0">
                <a:latin typeface="Calibri"/>
                <a:cs typeface="Calibri"/>
              </a:rPr>
              <a:t>One</a:t>
            </a:r>
            <a:r>
              <a:rPr lang="en-US" sz="4400" spc="-300" dirty="0" smtClean="0">
                <a:latin typeface="Calibri"/>
                <a:cs typeface="Calibri"/>
              </a:rPr>
              <a:t> </a:t>
            </a:r>
            <a:r>
              <a:rPr lang="en-US" sz="4400" spc="-100" dirty="0">
                <a:latin typeface="Calibri"/>
                <a:cs typeface="Calibri"/>
              </a:rPr>
              <a:t>of</a:t>
            </a:r>
            <a:r>
              <a:rPr lang="en-US" sz="4400" spc="-300" dirty="0">
                <a:latin typeface="Calibri"/>
                <a:cs typeface="Calibri"/>
              </a:rPr>
              <a:t> </a:t>
            </a:r>
            <a:r>
              <a:rPr lang="en-US" sz="4400" spc="-100" dirty="0">
                <a:latin typeface="Calibri"/>
                <a:cs typeface="Calibri"/>
              </a:rPr>
              <a:t>the</a:t>
            </a:r>
            <a:r>
              <a:rPr lang="en-US" sz="4400" spc="-300" dirty="0">
                <a:latin typeface="Calibri"/>
                <a:cs typeface="Calibri"/>
              </a:rPr>
              <a:t> </a:t>
            </a:r>
            <a:r>
              <a:rPr lang="en-US" sz="4400" u="sng" spc="-100" dirty="0" smtClean="0">
                <a:latin typeface="Calibri"/>
                <a:cs typeface="Calibri"/>
              </a:rPr>
              <a:t>enemies</a:t>
            </a:r>
            <a:r>
              <a:rPr lang="en-US" sz="4400" spc="-300" dirty="0" smtClean="0">
                <a:latin typeface="Calibri"/>
                <a:cs typeface="Calibri"/>
              </a:rPr>
              <a:t> </a:t>
            </a:r>
            <a:r>
              <a:rPr lang="en-US" sz="4400" u="sng" spc="-100" dirty="0">
                <a:latin typeface="Calibri"/>
                <a:cs typeface="Calibri"/>
              </a:rPr>
              <a:t>of</a:t>
            </a:r>
            <a:r>
              <a:rPr lang="en-US" sz="4400" spc="-300" dirty="0">
                <a:latin typeface="Calibri"/>
                <a:cs typeface="Calibri"/>
              </a:rPr>
              <a:t> </a:t>
            </a:r>
            <a:r>
              <a:rPr lang="en-US" sz="4400" u="sng" spc="-100" dirty="0">
                <a:latin typeface="Calibri"/>
                <a:cs typeface="Calibri"/>
              </a:rPr>
              <a:t>our</a:t>
            </a:r>
            <a:r>
              <a:rPr lang="en-US" sz="4400" spc="-300" dirty="0">
                <a:latin typeface="Calibri"/>
                <a:cs typeface="Calibri"/>
              </a:rPr>
              <a:t> </a:t>
            </a:r>
            <a:r>
              <a:rPr lang="en-US" sz="4400" u="sng" spc="-100" dirty="0">
                <a:latin typeface="Calibri"/>
                <a:cs typeface="Calibri"/>
              </a:rPr>
              <a:t>wills</a:t>
            </a:r>
            <a:r>
              <a:rPr lang="en-US" sz="4400" spc="-300" dirty="0">
                <a:latin typeface="Calibri"/>
                <a:cs typeface="Calibri"/>
              </a:rPr>
              <a:t> </a:t>
            </a:r>
            <a:r>
              <a:rPr lang="en-US" sz="4400" spc="-100" dirty="0">
                <a:latin typeface="Calibri"/>
                <a:cs typeface="Calibri"/>
              </a:rPr>
              <a:t>is</a:t>
            </a:r>
            <a:r>
              <a:rPr lang="en-US" sz="4400" spc="-300" dirty="0">
                <a:latin typeface="Calibri"/>
                <a:cs typeface="Calibri"/>
              </a:rPr>
              <a:t> </a:t>
            </a:r>
            <a:r>
              <a:rPr lang="en-US" sz="4400" spc="-100" dirty="0">
                <a:latin typeface="Calibri"/>
                <a:cs typeface="Calibri"/>
              </a:rPr>
              <a:t>our</a:t>
            </a:r>
            <a:r>
              <a:rPr lang="en-US" sz="4400" spc="-300" dirty="0">
                <a:latin typeface="Calibri"/>
                <a:cs typeface="Calibri"/>
              </a:rPr>
              <a:t> </a:t>
            </a:r>
            <a:r>
              <a:rPr lang="en-US" sz="4400" u="sng" spc="-100" dirty="0">
                <a:latin typeface="Calibri"/>
                <a:cs typeface="Calibri"/>
              </a:rPr>
              <a:t>own</a:t>
            </a:r>
            <a:r>
              <a:rPr lang="en-US" sz="4400" spc="-100" dirty="0">
                <a:latin typeface="Calibri"/>
                <a:cs typeface="Calibri"/>
              </a:rPr>
              <a:t> </a:t>
            </a:r>
            <a:r>
              <a:rPr lang="en-US" sz="4400" u="sng" dirty="0">
                <a:latin typeface="Calibri"/>
                <a:cs typeface="Calibri"/>
              </a:rPr>
              <a:t>feelings</a:t>
            </a:r>
            <a:r>
              <a:rPr lang="en-US" sz="4400" dirty="0">
                <a:latin typeface="Calibri"/>
                <a:cs typeface="Calibri"/>
              </a:rPr>
              <a:t>. </a:t>
            </a:r>
            <a:r>
              <a:rPr lang="en-US" sz="4400" dirty="0" smtClean="0">
                <a:latin typeface="Calibri"/>
                <a:cs typeface="Calibri"/>
              </a:rPr>
              <a:t>Feelings </a:t>
            </a:r>
            <a:r>
              <a:rPr lang="en-US" sz="4400" dirty="0">
                <a:latin typeface="Calibri"/>
                <a:cs typeface="Calibri"/>
              </a:rPr>
              <a:t>have </a:t>
            </a:r>
            <a:r>
              <a:rPr lang="en-US" sz="4400" dirty="0" smtClean="0">
                <a:latin typeface="Calibri"/>
                <a:cs typeface="Calibri"/>
              </a:rPr>
              <a:t>become </a:t>
            </a:r>
            <a:r>
              <a:rPr lang="en-US" sz="4400" dirty="0" err="1" smtClean="0">
                <a:latin typeface="Calibri"/>
                <a:cs typeface="Calibri"/>
              </a:rPr>
              <a:t>inti-</a:t>
            </a:r>
            <a:r>
              <a:rPr lang="en-US" sz="4400" spc="-100" dirty="0" err="1" smtClean="0">
                <a:latin typeface="Calibri"/>
                <a:cs typeface="Calibri"/>
              </a:rPr>
              <a:t>mately</a:t>
            </a:r>
            <a:r>
              <a:rPr lang="en-US" sz="4400" spc="-100" dirty="0" smtClean="0">
                <a:latin typeface="Calibri"/>
                <a:cs typeface="Calibri"/>
              </a:rPr>
              <a:t> </a:t>
            </a:r>
            <a:r>
              <a:rPr lang="en-US" sz="4400" spc="-100" dirty="0">
                <a:latin typeface="Calibri"/>
                <a:cs typeface="Calibri"/>
              </a:rPr>
              <a:t>involved in our decision-</a:t>
            </a:r>
            <a:r>
              <a:rPr lang="en-US" sz="4400" spc="-100" dirty="0" smtClean="0">
                <a:latin typeface="Calibri"/>
                <a:cs typeface="Calibri"/>
              </a:rPr>
              <a:t>making.</a:t>
            </a:r>
          </a:p>
          <a:p>
            <a:pPr algn="ctr" eaLnBrk="1" hangingPunct="1">
              <a:lnSpc>
                <a:spcPct val="90000"/>
              </a:lnSpc>
              <a:spcBef>
                <a:spcPts val="0"/>
              </a:spcBef>
            </a:pPr>
            <a:r>
              <a:rPr lang="en-US" sz="4400" dirty="0" smtClean="0">
                <a:latin typeface="Calibri"/>
                <a:cs typeface="Calibri"/>
              </a:rPr>
              <a:t>How </a:t>
            </a:r>
            <a:r>
              <a:rPr lang="en-US" sz="4400" dirty="0">
                <a:latin typeface="Calibri"/>
                <a:cs typeface="Calibri"/>
              </a:rPr>
              <a:t>I feel about something may have </a:t>
            </a:r>
            <a:r>
              <a:rPr lang="en-US" sz="4400" spc="-100" dirty="0">
                <a:latin typeface="Calibri"/>
                <a:cs typeface="Calibri"/>
              </a:rPr>
              <a:t>little to do with what is right or </a:t>
            </a:r>
            <a:r>
              <a:rPr lang="en-US" sz="4400" spc="-100" dirty="0" smtClean="0">
                <a:latin typeface="Calibri"/>
                <a:cs typeface="Calibri"/>
              </a:rPr>
              <a:t>best.</a:t>
            </a:r>
          </a:p>
          <a:p>
            <a:pPr algn="ctr" eaLnBrk="1" hangingPunct="1">
              <a:lnSpc>
                <a:spcPct val="90000"/>
              </a:lnSpc>
              <a:spcBef>
                <a:spcPts val="0"/>
              </a:spcBef>
            </a:pPr>
            <a:r>
              <a:rPr lang="en-US" sz="4400" spc="-50" dirty="0" smtClean="0">
                <a:latin typeface="Calibri"/>
                <a:cs typeface="Calibri"/>
              </a:rPr>
              <a:t>Our </a:t>
            </a:r>
            <a:r>
              <a:rPr lang="en-US" sz="4400" spc="-50" dirty="0">
                <a:latin typeface="Calibri"/>
                <a:cs typeface="Calibri"/>
              </a:rPr>
              <a:t>feelings can lie to us </a:t>
            </a:r>
            <a:r>
              <a:rPr lang="en-US" sz="4400" spc="-50" dirty="0" smtClean="0">
                <a:latin typeface="Calibri"/>
                <a:cs typeface="Calibri"/>
              </a:rPr>
              <a:t>(</a:t>
            </a:r>
            <a:r>
              <a:rPr lang="en-US" sz="4400" i="1" spc="-50" dirty="0" smtClean="0">
                <a:latin typeface="Calibri"/>
                <a:cs typeface="Calibri"/>
              </a:rPr>
              <a:t>Jer</a:t>
            </a:r>
            <a:r>
              <a:rPr lang="en-US" sz="4400" i="1" spc="-50" dirty="0">
                <a:latin typeface="Calibri"/>
                <a:cs typeface="Calibri"/>
              </a:rPr>
              <a:t>. 17:</a:t>
            </a:r>
            <a:r>
              <a:rPr lang="en-US" sz="4400" i="1" spc="-50" dirty="0" smtClean="0">
                <a:latin typeface="Calibri"/>
                <a:cs typeface="Calibri"/>
              </a:rPr>
              <a:t>9</a:t>
            </a:r>
            <a:r>
              <a:rPr lang="en-US" sz="4400" spc="-50" dirty="0" smtClean="0">
                <a:latin typeface="Calibri"/>
                <a:cs typeface="Calibri"/>
              </a:rPr>
              <a:t>) </a:t>
            </a:r>
            <a:r>
              <a:rPr lang="en-US" sz="4400" spc="-50" dirty="0">
                <a:latin typeface="Calibri"/>
                <a:cs typeface="Calibri"/>
              </a:rPr>
              <a:t>and </a:t>
            </a:r>
            <a:r>
              <a:rPr lang="en-US" sz="4400" dirty="0">
                <a:latin typeface="Calibri"/>
                <a:cs typeface="Calibri"/>
              </a:rPr>
              <a:t>can create a false picture of reality, </a:t>
            </a:r>
            <a:r>
              <a:rPr lang="en-US" sz="4400" spc="-50" dirty="0">
                <a:latin typeface="Calibri"/>
                <a:cs typeface="Calibri"/>
              </a:rPr>
              <a:t>causing us to make bad choices, setting us up </a:t>
            </a:r>
            <a:r>
              <a:rPr lang="en-US" sz="4400" spc="-50" dirty="0" smtClean="0">
                <a:latin typeface="Calibri"/>
                <a:cs typeface="Calibri"/>
              </a:rPr>
              <a:t>for </a:t>
            </a:r>
            <a:r>
              <a:rPr lang="en-US" sz="4400" spc="-50" dirty="0">
                <a:latin typeface="Calibri"/>
                <a:cs typeface="Calibri"/>
              </a:rPr>
              <a:t>a crucible of our own making.</a:t>
            </a:r>
          </a:p>
        </p:txBody>
      </p:sp>
    </p:spTree>
    <p:extLst>
      <p:ext uri="{BB962C8B-B14F-4D97-AF65-F5344CB8AC3E}">
        <p14:creationId xmlns:p14="http://schemas.microsoft.com/office/powerpoint/2010/main" val="2990696825"/>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p:tgtEl>
                                          <p:spTgt spid="6">
                                            <p:txEl>
                                              <p:pRg st="0" end="0"/>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0" end="0"/>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The Disciplined Will </a:t>
            </a:r>
            <a:endParaRPr lang="en-US" sz="3200" i="1" dirty="0" smtClean="0">
              <a:solidFill>
                <a:srgbClr val="FFFF00"/>
              </a:solidFill>
              <a:latin typeface="Cambria"/>
              <a:cs typeface="Cambria"/>
            </a:endParaRPr>
          </a:p>
          <a:p>
            <a:pPr marL="108000"/>
            <a:r>
              <a:rPr lang="en-US" sz="3200" b="1" cap="small" spc="50" dirty="0" smtClean="0">
                <a:latin typeface="Cambria"/>
                <a:cs typeface="Cambria"/>
              </a:rPr>
              <a:t>Biblical Examples</a:t>
            </a:r>
            <a:endParaRPr lang="en-US" sz="3200" cap="small" spc="50" dirty="0">
              <a:latin typeface="Cambria"/>
              <a:cs typeface="Cambria"/>
            </a:endParaRPr>
          </a:p>
        </p:txBody>
      </p:sp>
      <p:sp>
        <p:nvSpPr>
          <p:cNvPr id="4" name="Text Box 3"/>
          <p:cNvSpPr txBox="1">
            <a:spLocks noChangeArrowheads="1"/>
          </p:cNvSpPr>
          <p:nvPr/>
        </p:nvSpPr>
        <p:spPr bwMode="auto">
          <a:xfrm>
            <a:off x="0" y="1352892"/>
            <a:ext cx="9144000" cy="4524380"/>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1200"/>
              </a:spcBef>
            </a:pPr>
            <a:r>
              <a:rPr lang="en-US" sz="4400" b="1" dirty="0" smtClean="0">
                <a:latin typeface="Calibri"/>
                <a:cs typeface="Calibri"/>
              </a:rPr>
              <a:t>Eve </a:t>
            </a:r>
            <a:r>
              <a:rPr lang="en-US" sz="4400" dirty="0" smtClean="0">
                <a:latin typeface="Calibri"/>
                <a:cs typeface="Calibri"/>
              </a:rPr>
              <a:t>“saw </a:t>
            </a:r>
            <a:r>
              <a:rPr lang="en-US" sz="4400" dirty="0">
                <a:latin typeface="Calibri"/>
                <a:cs typeface="Calibri"/>
              </a:rPr>
              <a:t>that the tree was </a:t>
            </a:r>
            <a:r>
              <a:rPr lang="en-US" sz="4400" u="sng" dirty="0">
                <a:latin typeface="Calibri"/>
                <a:cs typeface="Calibri"/>
              </a:rPr>
              <a:t>good</a:t>
            </a:r>
            <a:r>
              <a:rPr lang="en-US" sz="4400" dirty="0">
                <a:latin typeface="Calibri"/>
                <a:cs typeface="Calibri"/>
              </a:rPr>
              <a:t> for food, that it was </a:t>
            </a:r>
            <a:r>
              <a:rPr lang="en-US" sz="4400" u="sng" dirty="0" smtClean="0">
                <a:latin typeface="Calibri"/>
                <a:cs typeface="Calibri"/>
              </a:rPr>
              <a:t>pleasant</a:t>
            </a:r>
            <a:r>
              <a:rPr lang="en-US" sz="4400" dirty="0" smtClean="0">
                <a:latin typeface="Calibri"/>
                <a:cs typeface="Calibri"/>
              </a:rPr>
              <a:t> </a:t>
            </a:r>
            <a:r>
              <a:rPr lang="en-US" sz="4400" dirty="0">
                <a:latin typeface="Calibri"/>
                <a:cs typeface="Calibri"/>
              </a:rPr>
              <a:t>to the eyes, and a tree </a:t>
            </a:r>
            <a:r>
              <a:rPr lang="en-US" sz="4400" u="sng" dirty="0">
                <a:latin typeface="Calibri"/>
                <a:cs typeface="Calibri"/>
              </a:rPr>
              <a:t>desirable</a:t>
            </a:r>
            <a:r>
              <a:rPr lang="en-US" sz="4400" dirty="0">
                <a:latin typeface="Calibri"/>
                <a:cs typeface="Calibri"/>
              </a:rPr>
              <a:t> to make one </a:t>
            </a:r>
            <a:r>
              <a:rPr lang="en-US" sz="4400" dirty="0" smtClean="0">
                <a:latin typeface="Calibri"/>
                <a:cs typeface="Calibri"/>
              </a:rPr>
              <a:t>wise” (</a:t>
            </a:r>
            <a:r>
              <a:rPr lang="en-US" sz="4400" i="1" dirty="0" smtClean="0">
                <a:latin typeface="Calibri"/>
                <a:cs typeface="Calibri"/>
              </a:rPr>
              <a:t>Gen</a:t>
            </a:r>
            <a:r>
              <a:rPr lang="en-US" sz="4400" i="1" dirty="0">
                <a:latin typeface="Calibri"/>
                <a:cs typeface="Calibri"/>
              </a:rPr>
              <a:t>. 3:</a:t>
            </a:r>
            <a:r>
              <a:rPr lang="en-US" sz="4400" i="1" dirty="0" smtClean="0">
                <a:latin typeface="Calibri"/>
                <a:cs typeface="Calibri"/>
              </a:rPr>
              <a:t>6</a:t>
            </a:r>
            <a:r>
              <a:rPr lang="en-US" sz="4400" dirty="0" smtClean="0">
                <a:latin typeface="Calibri"/>
                <a:cs typeface="Calibri"/>
              </a:rPr>
              <a:t>)</a:t>
            </a:r>
            <a:r>
              <a:rPr lang="en-US" sz="4400" i="1" dirty="0" smtClean="0">
                <a:latin typeface="Calibri"/>
                <a:cs typeface="Calibri"/>
              </a:rPr>
              <a:t>.</a:t>
            </a:r>
          </a:p>
          <a:p>
            <a:pPr marL="180000" eaLnBrk="1" hangingPunct="1">
              <a:lnSpc>
                <a:spcPct val="90000"/>
              </a:lnSpc>
              <a:spcBef>
                <a:spcPts val="1200"/>
              </a:spcBef>
            </a:pPr>
            <a:r>
              <a:rPr lang="en-US" sz="4400" b="1" dirty="0" smtClean="0">
                <a:latin typeface="Calibri"/>
                <a:cs typeface="Calibri"/>
              </a:rPr>
              <a:t>David </a:t>
            </a:r>
            <a:r>
              <a:rPr lang="en-US" sz="4400" dirty="0">
                <a:latin typeface="Calibri"/>
                <a:cs typeface="Calibri"/>
              </a:rPr>
              <a:t>“saw a woman bathing, and </a:t>
            </a:r>
            <a:r>
              <a:rPr lang="en-US" sz="4400" dirty="0" smtClean="0">
                <a:latin typeface="Calibri"/>
                <a:cs typeface="Calibri"/>
              </a:rPr>
              <a:t>      the </a:t>
            </a:r>
            <a:r>
              <a:rPr lang="en-US" sz="4400" dirty="0">
                <a:latin typeface="Calibri"/>
                <a:cs typeface="Calibri"/>
              </a:rPr>
              <a:t>woman was </a:t>
            </a:r>
            <a:r>
              <a:rPr lang="en-US" sz="4400" u="sng" dirty="0">
                <a:latin typeface="Calibri"/>
                <a:cs typeface="Calibri"/>
              </a:rPr>
              <a:t>very</a:t>
            </a:r>
            <a:r>
              <a:rPr lang="en-US" sz="4400" dirty="0">
                <a:latin typeface="Calibri"/>
                <a:cs typeface="Calibri"/>
              </a:rPr>
              <a:t> </a:t>
            </a:r>
            <a:r>
              <a:rPr lang="en-US" sz="4400" u="sng" dirty="0">
                <a:latin typeface="Calibri"/>
                <a:cs typeface="Calibri"/>
              </a:rPr>
              <a:t>beautiful</a:t>
            </a:r>
            <a:r>
              <a:rPr lang="en-US" sz="4400" dirty="0">
                <a:latin typeface="Calibri"/>
                <a:cs typeface="Calibri"/>
              </a:rPr>
              <a:t> to </a:t>
            </a:r>
            <a:r>
              <a:rPr lang="en-US" sz="4400" dirty="0" smtClean="0">
                <a:latin typeface="Calibri"/>
                <a:cs typeface="Calibri"/>
              </a:rPr>
              <a:t>behold” (</a:t>
            </a:r>
            <a:r>
              <a:rPr lang="en-US" sz="4400" i="1" dirty="0" smtClean="0">
                <a:latin typeface="Calibri"/>
                <a:cs typeface="Calibri"/>
              </a:rPr>
              <a:t>2 </a:t>
            </a:r>
            <a:r>
              <a:rPr lang="en-US" sz="4400" i="1" dirty="0">
                <a:latin typeface="Calibri"/>
                <a:cs typeface="Calibri"/>
              </a:rPr>
              <a:t>Sam. 11</a:t>
            </a:r>
            <a:r>
              <a:rPr lang="en-US" sz="4400" i="1" dirty="0" smtClean="0">
                <a:latin typeface="Calibri"/>
                <a:cs typeface="Calibri"/>
              </a:rPr>
              <a:t>:2</a:t>
            </a:r>
            <a:r>
              <a:rPr lang="en-US" sz="4400" dirty="0" smtClean="0">
                <a:latin typeface="Calibri"/>
                <a:cs typeface="Calibri"/>
              </a:rPr>
              <a:t>)</a:t>
            </a:r>
            <a:r>
              <a:rPr lang="en-US" sz="4400" i="1" dirty="0" smtClean="0">
                <a:latin typeface="Calibri"/>
                <a:cs typeface="Calibri"/>
              </a:rPr>
              <a:t>.</a:t>
            </a:r>
            <a:endParaRPr lang="en-US" sz="4400" i="1" dirty="0">
              <a:latin typeface="Calibri"/>
              <a:cs typeface="Calibri"/>
            </a:endParaRPr>
          </a:p>
        </p:txBody>
      </p:sp>
    </p:spTree>
    <p:extLst>
      <p:ext uri="{BB962C8B-B14F-4D97-AF65-F5344CB8AC3E}">
        <p14:creationId xmlns:p14="http://schemas.microsoft.com/office/powerpoint/2010/main" val="437432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328615" y="4708769"/>
            <a:ext cx="184666" cy="707886"/>
          </a:xfrm>
          <a:prstGeom prst="rect">
            <a:avLst/>
          </a:prstGeom>
          <a:noFill/>
        </p:spPr>
        <p:txBody>
          <a:bodyPr wrap="none" rtlCol="0">
            <a:spAutoFit/>
          </a:bodyPr>
          <a:lstStyle/>
          <a:p>
            <a:endParaRPr lang="en-US" dirty="0"/>
          </a:p>
        </p:txBody>
      </p:sp>
      <p:pic>
        <p:nvPicPr>
          <p:cNvPr id="5" name="Picture 4" descr="cover.jpg"/>
          <p:cNvPicPr>
            <a:picLocks noChangeAspect="1"/>
          </p:cNvPicPr>
          <p:nvPr/>
        </p:nvPicPr>
        <p:blipFill rotWithShape="1">
          <a:blip r:embed="rId3">
            <a:extLst>
              <a:ext uri="{28A0092B-C50C-407E-A947-70E740481C1C}">
                <a14:useLocalDpi xmlns:a14="http://schemas.microsoft.com/office/drawing/2010/main" val="0"/>
              </a:ext>
            </a:extLst>
          </a:blip>
          <a:srcRect l="3436"/>
          <a:stretch/>
        </p:blipFill>
        <p:spPr>
          <a:xfrm>
            <a:off x="5080228" y="693688"/>
            <a:ext cx="4083789" cy="1727200"/>
          </a:xfrm>
          <a:prstGeom prst="rect">
            <a:avLst/>
          </a:prstGeom>
        </p:spPr>
      </p:pic>
      <p:sp>
        <p:nvSpPr>
          <p:cNvPr id="8" name="TextBox 7"/>
          <p:cNvSpPr txBox="1"/>
          <p:nvPr/>
        </p:nvSpPr>
        <p:spPr>
          <a:xfrm>
            <a:off x="5076056" y="4797152"/>
            <a:ext cx="4067944" cy="861774"/>
          </a:xfrm>
          <a:prstGeom prst="rect">
            <a:avLst/>
          </a:prstGeom>
          <a:noFill/>
          <a:ln>
            <a:noFill/>
          </a:ln>
        </p:spPr>
        <p:txBody>
          <a:bodyPr wrap="square" rtlCol="0">
            <a:spAutoFit/>
          </a:bodyPr>
          <a:lstStyle/>
          <a:p>
            <a:pPr algn="ctr"/>
            <a:r>
              <a:rPr lang="en-US" sz="2800" dirty="0">
                <a:solidFill>
                  <a:schemeClr val="tx1">
                    <a:lumMod val="95000"/>
                  </a:schemeClr>
                </a:solidFill>
                <a:latin typeface="Calibri"/>
                <a:cs typeface="Calibri"/>
              </a:rPr>
              <a:t>Gavin </a:t>
            </a:r>
            <a:r>
              <a:rPr lang="en-US" sz="2800" dirty="0" smtClean="0">
                <a:solidFill>
                  <a:schemeClr val="tx1">
                    <a:lumMod val="95000"/>
                  </a:schemeClr>
                </a:solidFill>
                <a:latin typeface="Calibri"/>
                <a:cs typeface="Calibri"/>
              </a:rPr>
              <a:t>Anthony</a:t>
            </a:r>
          </a:p>
          <a:p>
            <a:pPr algn="ctr"/>
            <a:r>
              <a:rPr lang="en-US" sz="2200" spc="100" dirty="0" smtClean="0">
                <a:solidFill>
                  <a:schemeClr val="tx1">
                    <a:lumMod val="95000"/>
                  </a:schemeClr>
                </a:solidFill>
                <a:latin typeface="Calibri"/>
                <a:cs typeface="Calibri"/>
              </a:rPr>
              <a:t>Principal Contributor</a:t>
            </a:r>
            <a:endParaRPr lang="en-US" sz="2200" spc="100" dirty="0">
              <a:solidFill>
                <a:schemeClr val="tx1">
                  <a:lumMod val="95000"/>
                </a:schemeClr>
              </a:solidFill>
              <a:latin typeface="Calibri"/>
              <a:cs typeface="Calibri"/>
            </a:endParaRPr>
          </a:p>
        </p:txBody>
      </p:sp>
      <p:pic>
        <p:nvPicPr>
          <p:cNvPr id="6" name="Picture 5" descr="cover 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5068797" cy="6858001"/>
          </a:xfrm>
          <a:prstGeom prst="rect">
            <a:avLst/>
          </a:prstGeom>
          <a:ln>
            <a:solidFill>
              <a:schemeClr val="tx1"/>
            </a:solidFill>
          </a:ln>
        </p:spPr>
      </p:pic>
    </p:spTree>
    <p:extLst>
      <p:ext uri="{BB962C8B-B14F-4D97-AF65-F5344CB8AC3E}">
        <p14:creationId xmlns:p14="http://schemas.microsoft.com/office/powerpoint/2010/main" val="4074070272"/>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ppt_x</p:attrName>
                                        </p:attrNameLst>
                                      </p:cBhvr>
                                      <p:tavLst>
                                        <p:tav tm="0">
                                          <p:val>
                                            <p:strVal val="#ppt_x"/>
                                          </p:val>
                                        </p:tav>
                                        <p:tav tm="100000">
                                          <p:val>
                                            <p:strVal val="#ppt_x"/>
                                          </p:val>
                                        </p:tav>
                                      </p:tavLst>
                                    </p:anim>
                                    <p:anim calcmode="lin" valueType="num">
                                      <p:cBhvr>
                                        <p:cTn id="15" dur="1800" decel="100000" fill="hold"/>
                                        <p:tgtEl>
                                          <p:spTgt spid="8"/>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The Disciplined Will </a:t>
            </a:r>
            <a:endParaRPr lang="en-US" sz="3200" i="1" dirty="0" smtClean="0">
              <a:solidFill>
                <a:srgbClr val="FFFF00"/>
              </a:solidFill>
              <a:latin typeface="Cambria"/>
              <a:cs typeface="Cambria"/>
            </a:endParaRPr>
          </a:p>
          <a:p>
            <a:pPr marL="108000"/>
            <a:r>
              <a:rPr lang="en-US" sz="3200" b="1" cap="small" spc="50" dirty="0" smtClean="0">
                <a:latin typeface="Cambria"/>
                <a:cs typeface="Cambria"/>
              </a:rPr>
              <a:t>Biblical Examples</a:t>
            </a:r>
            <a:endParaRPr lang="en-US" sz="3200" cap="small" spc="50" dirty="0">
              <a:latin typeface="Cambria"/>
              <a:cs typeface="Cambria"/>
            </a:endParaRPr>
          </a:p>
        </p:txBody>
      </p:sp>
      <p:sp>
        <p:nvSpPr>
          <p:cNvPr id="4" name="Text Box 3"/>
          <p:cNvSpPr txBox="1">
            <a:spLocks noChangeArrowheads="1"/>
          </p:cNvSpPr>
          <p:nvPr/>
        </p:nvSpPr>
        <p:spPr bwMode="auto">
          <a:xfrm>
            <a:off x="0" y="1186174"/>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b="1" dirty="0" smtClean="0">
                <a:latin typeface="Calibri"/>
                <a:cs typeface="Calibri"/>
              </a:rPr>
              <a:t>Peter. </a:t>
            </a:r>
            <a:r>
              <a:rPr lang="en-US" sz="4400" dirty="0">
                <a:latin typeface="Calibri"/>
                <a:cs typeface="Calibri"/>
              </a:rPr>
              <a:t>“Now when </a:t>
            </a:r>
            <a:r>
              <a:rPr lang="en-US" sz="4400" dirty="0" smtClean="0">
                <a:latin typeface="Calibri"/>
                <a:cs typeface="Calibri"/>
              </a:rPr>
              <a:t>Peter </a:t>
            </a:r>
            <a:r>
              <a:rPr lang="en-US" sz="4400" dirty="0">
                <a:latin typeface="Calibri"/>
                <a:cs typeface="Calibri"/>
              </a:rPr>
              <a:t>had come to Antioch, I </a:t>
            </a:r>
            <a:r>
              <a:rPr lang="en-US" sz="4400" dirty="0" smtClean="0">
                <a:latin typeface="Calibri"/>
                <a:cs typeface="Calibri"/>
              </a:rPr>
              <a:t>[Paul] withstood </a:t>
            </a:r>
            <a:r>
              <a:rPr lang="en-US" sz="4400" dirty="0">
                <a:latin typeface="Calibri"/>
                <a:cs typeface="Calibri"/>
              </a:rPr>
              <a:t>him to his face, because he was to be blamed</a:t>
            </a:r>
            <a:r>
              <a:rPr lang="en-US" sz="4400" dirty="0" smtClean="0">
                <a:latin typeface="Calibri"/>
                <a:cs typeface="Calibri"/>
              </a:rPr>
              <a:t>; for </a:t>
            </a:r>
            <a:r>
              <a:rPr lang="en-US" sz="4400" dirty="0">
                <a:latin typeface="Calibri"/>
                <a:cs typeface="Calibri"/>
              </a:rPr>
              <a:t>before certain men came </a:t>
            </a:r>
            <a:r>
              <a:rPr lang="en-US" sz="4400" dirty="0" smtClean="0">
                <a:latin typeface="Calibri"/>
                <a:cs typeface="Calibri"/>
              </a:rPr>
              <a:t>from </a:t>
            </a:r>
            <a:r>
              <a:rPr lang="en-US" sz="4400" dirty="0">
                <a:latin typeface="Calibri"/>
                <a:cs typeface="Calibri"/>
              </a:rPr>
              <a:t>James, he would eat with the Gentiles; but when they came, he withdrew </a:t>
            </a:r>
            <a:r>
              <a:rPr lang="en-US" sz="4400" dirty="0" smtClean="0">
                <a:latin typeface="Calibri"/>
                <a:cs typeface="Calibri"/>
              </a:rPr>
              <a:t> and </a:t>
            </a:r>
            <a:r>
              <a:rPr lang="en-US" sz="4400" dirty="0">
                <a:latin typeface="Calibri"/>
                <a:cs typeface="Calibri"/>
              </a:rPr>
              <a:t>separated himself, </a:t>
            </a:r>
            <a:r>
              <a:rPr lang="en-US" sz="4400" u="sng" dirty="0">
                <a:latin typeface="Calibri"/>
                <a:cs typeface="Calibri"/>
              </a:rPr>
              <a:t>fearing</a:t>
            </a:r>
            <a:r>
              <a:rPr lang="en-US" sz="4400" dirty="0">
                <a:latin typeface="Calibri"/>
                <a:cs typeface="Calibri"/>
              </a:rPr>
              <a:t> </a:t>
            </a:r>
            <a:r>
              <a:rPr lang="en-US" sz="4400" dirty="0" smtClean="0">
                <a:latin typeface="Calibri"/>
                <a:cs typeface="Calibri"/>
              </a:rPr>
              <a:t>those </a:t>
            </a:r>
            <a:r>
              <a:rPr lang="en-US" sz="4400" dirty="0">
                <a:latin typeface="Calibri"/>
                <a:cs typeface="Calibri"/>
              </a:rPr>
              <a:t>who were of the </a:t>
            </a:r>
            <a:r>
              <a:rPr lang="en-US" sz="4400" dirty="0" smtClean="0">
                <a:latin typeface="Calibri"/>
                <a:cs typeface="Calibri"/>
              </a:rPr>
              <a:t>circumcision” (</a:t>
            </a:r>
            <a:r>
              <a:rPr lang="en-US" sz="4400" i="1" dirty="0" smtClean="0">
                <a:latin typeface="Calibri"/>
                <a:cs typeface="Calibri"/>
              </a:rPr>
              <a:t>Gal</a:t>
            </a:r>
            <a:r>
              <a:rPr lang="en-US" sz="4400" i="1" dirty="0">
                <a:latin typeface="Calibri"/>
                <a:cs typeface="Calibri"/>
              </a:rPr>
              <a:t>. 2</a:t>
            </a:r>
            <a:r>
              <a:rPr lang="en-US" sz="4400" i="1" dirty="0" smtClean="0">
                <a:latin typeface="Calibri"/>
                <a:cs typeface="Calibri"/>
              </a:rPr>
              <a:t>:11, 12</a:t>
            </a:r>
            <a:r>
              <a:rPr lang="en-US" sz="4400" dirty="0" smtClean="0">
                <a:latin typeface="Calibri"/>
                <a:cs typeface="Calibri"/>
              </a:rPr>
              <a:t>)</a:t>
            </a:r>
            <a:r>
              <a:rPr lang="en-US" sz="4400" i="1" dirty="0" smtClean="0">
                <a:latin typeface="Calibri"/>
                <a:cs typeface="Calibri"/>
              </a:rPr>
              <a:t>.</a:t>
            </a:r>
            <a:endParaRPr lang="en-US" sz="4400" i="1" dirty="0">
              <a:latin typeface="Calibri"/>
              <a:cs typeface="Calibri"/>
            </a:endParaRPr>
          </a:p>
        </p:txBody>
      </p:sp>
    </p:spTree>
    <p:extLst>
      <p:ext uri="{BB962C8B-B14F-4D97-AF65-F5344CB8AC3E}">
        <p14:creationId xmlns:p14="http://schemas.microsoft.com/office/powerpoint/2010/main" val="17174569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Tuesday, August 2</a:t>
            </a:r>
            <a:endParaRPr lang="en-US" sz="3200" i="1" dirty="0">
              <a:solidFill>
                <a:srgbClr val="FFFF00"/>
              </a:solidFill>
              <a:latin typeface="Cambria"/>
              <a:cs typeface="Cambria"/>
            </a:endParaRPr>
          </a:p>
          <a:p>
            <a:pPr marL="108000"/>
            <a:r>
              <a:rPr lang="en-US" sz="3200" b="1" cap="small" spc="50" dirty="0">
                <a:latin typeface="Cambria"/>
                <a:cs typeface="Cambria"/>
              </a:rPr>
              <a:t>The Disciplined </a:t>
            </a:r>
            <a:r>
              <a:rPr lang="en-US" sz="3200" b="1" cap="small" spc="50" dirty="0" smtClean="0">
                <a:latin typeface="Cambria"/>
                <a:cs typeface="Cambria"/>
              </a:rPr>
              <a:t>Will </a:t>
            </a:r>
            <a:r>
              <a:rPr lang="cs-CZ" sz="3200" cap="small" spc="50" dirty="0">
                <a:latin typeface="Cambria"/>
                <a:cs typeface="Cambria"/>
              </a:rPr>
              <a:t>1 Peter 1:13</a:t>
            </a:r>
            <a:endParaRPr lang="en-US" sz="3200" cap="small" spc="50" dirty="0">
              <a:latin typeface="Cambria"/>
              <a:cs typeface="Cambria"/>
            </a:endParaRPr>
          </a:p>
        </p:txBody>
      </p:sp>
      <p:sp>
        <p:nvSpPr>
          <p:cNvPr id="4" name="Text Box 3"/>
          <p:cNvSpPr txBox="1">
            <a:spLocks noChangeArrowheads="1"/>
          </p:cNvSpPr>
          <p:nvPr/>
        </p:nvSpPr>
        <p:spPr bwMode="auto">
          <a:xfrm>
            <a:off x="0" y="1186174"/>
            <a:ext cx="9144000" cy="5743175"/>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1200"/>
              </a:spcBef>
            </a:pPr>
            <a:r>
              <a:rPr lang="en-US" sz="4400" dirty="0" smtClean="0">
                <a:latin typeface="Calibri"/>
                <a:cs typeface="Calibri"/>
              </a:rPr>
              <a:t>“Therefore </a:t>
            </a:r>
            <a:r>
              <a:rPr lang="en-US" sz="4400" dirty="0">
                <a:latin typeface="Calibri"/>
                <a:cs typeface="Calibri"/>
              </a:rPr>
              <a:t>gird up the loins of your </a:t>
            </a:r>
            <a:r>
              <a:rPr lang="en-US" sz="4400" dirty="0" smtClean="0">
                <a:latin typeface="Calibri"/>
                <a:cs typeface="Calibri"/>
              </a:rPr>
              <a:t> </a:t>
            </a:r>
            <a:r>
              <a:rPr lang="en-US" sz="4400" spc="-100" dirty="0" smtClean="0">
                <a:latin typeface="Calibri"/>
                <a:cs typeface="Calibri"/>
              </a:rPr>
              <a:t>mind</a:t>
            </a:r>
            <a:r>
              <a:rPr lang="en-US" sz="4400" spc="-100" dirty="0">
                <a:latin typeface="Calibri"/>
                <a:cs typeface="Calibri"/>
              </a:rPr>
              <a:t>, be sober, and rest your hope fully upon the grace that is to be brought to </a:t>
            </a:r>
            <a:r>
              <a:rPr lang="en-US" sz="4400" dirty="0">
                <a:latin typeface="Calibri"/>
                <a:cs typeface="Calibri"/>
              </a:rPr>
              <a:t>you at the revelation of Jesus </a:t>
            </a:r>
            <a:r>
              <a:rPr lang="en-US" sz="4400" dirty="0" smtClean="0">
                <a:latin typeface="Calibri"/>
                <a:cs typeface="Calibri"/>
              </a:rPr>
              <a:t>Christ.”</a:t>
            </a:r>
          </a:p>
          <a:p>
            <a:pPr algn="ctr" eaLnBrk="1" hangingPunct="1">
              <a:lnSpc>
                <a:spcPct val="90000"/>
              </a:lnSpc>
              <a:spcBef>
                <a:spcPts val="600"/>
              </a:spcBef>
            </a:pPr>
            <a:r>
              <a:rPr lang="en-US" sz="4400" dirty="0" smtClean="0">
                <a:latin typeface="Calibri"/>
                <a:cs typeface="Calibri"/>
              </a:rPr>
              <a:t>Peter </a:t>
            </a:r>
            <a:r>
              <a:rPr lang="en-US" sz="4400" dirty="0">
                <a:latin typeface="Calibri"/>
                <a:cs typeface="Calibri"/>
              </a:rPr>
              <a:t>understood that the mind is the rudder for the body that we control. Take away the control of the mind, </a:t>
            </a:r>
            <a:r>
              <a:rPr lang="en-US" sz="4400" dirty="0" smtClean="0">
                <a:latin typeface="Calibri"/>
                <a:cs typeface="Calibri"/>
              </a:rPr>
              <a:t> and </a:t>
            </a:r>
            <a:r>
              <a:rPr lang="en-US" sz="4400" dirty="0">
                <a:latin typeface="Calibri"/>
                <a:cs typeface="Calibri"/>
              </a:rPr>
              <a:t>we will be controlled by </a:t>
            </a:r>
            <a:r>
              <a:rPr lang="en-US" sz="4400" dirty="0" smtClean="0">
                <a:latin typeface="Calibri"/>
                <a:cs typeface="Calibri"/>
              </a:rPr>
              <a:t>   whatever </a:t>
            </a:r>
            <a:r>
              <a:rPr lang="en-US" sz="4400" dirty="0">
                <a:latin typeface="Calibri"/>
                <a:cs typeface="Calibri"/>
              </a:rPr>
              <a:t>feelings blow our way.</a:t>
            </a:r>
          </a:p>
        </p:txBody>
      </p:sp>
    </p:spTree>
    <p:extLst>
      <p:ext uri="{BB962C8B-B14F-4D97-AF65-F5344CB8AC3E}">
        <p14:creationId xmlns:p14="http://schemas.microsoft.com/office/powerpoint/2010/main" val="42267828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Tuesday, August 2</a:t>
            </a:r>
            <a:endParaRPr lang="en-US" sz="3200" i="1" dirty="0">
              <a:solidFill>
                <a:srgbClr val="FFFF00"/>
              </a:solidFill>
              <a:latin typeface="Cambria"/>
              <a:cs typeface="Cambria"/>
            </a:endParaRPr>
          </a:p>
          <a:p>
            <a:pPr marL="108000"/>
            <a:r>
              <a:rPr lang="en-US" sz="3200" b="1" cap="small" spc="50" dirty="0" smtClean="0">
                <a:latin typeface="Cambria"/>
                <a:cs typeface="Cambria"/>
              </a:rPr>
              <a:t>Key Points</a:t>
            </a:r>
            <a:endParaRPr lang="en-US" sz="3200" cap="small" spc="50" dirty="0">
              <a:latin typeface="Cambria"/>
              <a:cs typeface="Cambria"/>
            </a:endParaRPr>
          </a:p>
        </p:txBody>
      </p:sp>
      <p:sp>
        <p:nvSpPr>
          <p:cNvPr id="5" name="Text Box 3"/>
          <p:cNvSpPr txBox="1">
            <a:spLocks noChangeArrowheads="1"/>
          </p:cNvSpPr>
          <p:nvPr/>
        </p:nvSpPr>
        <p:spPr bwMode="auto">
          <a:xfrm>
            <a:off x="324544" y="1391567"/>
            <a:ext cx="8819456" cy="513377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eaLnBrk="1" hangingPunct="1">
              <a:lnSpc>
                <a:spcPct val="90000"/>
              </a:lnSpc>
              <a:spcBef>
                <a:spcPts val="600"/>
              </a:spcBef>
            </a:pPr>
            <a:r>
              <a:rPr lang="en-US" sz="4400" dirty="0" smtClean="0">
                <a:latin typeface="Calibri"/>
                <a:cs typeface="Calibri"/>
              </a:rPr>
              <a:t>(</a:t>
            </a:r>
            <a:r>
              <a:rPr lang="en-US" sz="4400" u="sng" dirty="0" smtClean="0">
                <a:latin typeface="Calibri"/>
                <a:cs typeface="Calibri"/>
              </a:rPr>
              <a:t>1</a:t>
            </a:r>
            <a:r>
              <a:rPr lang="en-US" sz="4400" dirty="0" smtClean="0">
                <a:latin typeface="Calibri"/>
                <a:cs typeface="Calibri"/>
              </a:rPr>
              <a:t>) </a:t>
            </a:r>
            <a:r>
              <a:rPr lang="en-US" sz="4400" spc="-100" dirty="0" smtClean="0">
                <a:latin typeface="Calibri"/>
                <a:cs typeface="Calibri"/>
              </a:rPr>
              <a:t>Our</a:t>
            </a:r>
            <a:r>
              <a:rPr lang="en-US" sz="4400" spc="-300" dirty="0" smtClean="0">
                <a:latin typeface="Calibri"/>
                <a:cs typeface="Calibri"/>
              </a:rPr>
              <a:t> </a:t>
            </a:r>
            <a:r>
              <a:rPr lang="en-US" sz="4400" dirty="0" smtClean="0">
                <a:latin typeface="Calibri"/>
                <a:cs typeface="Calibri"/>
              </a:rPr>
              <a:t>feelings are </a:t>
            </a:r>
            <a:r>
              <a:rPr lang="en-US" sz="4400" spc="-100" dirty="0" smtClean="0">
                <a:latin typeface="Calibri"/>
                <a:cs typeface="Calibri"/>
              </a:rPr>
              <a:t>enemies</a:t>
            </a:r>
            <a:r>
              <a:rPr lang="en-US" sz="4400" spc="-300" dirty="0" smtClean="0">
                <a:latin typeface="Calibri"/>
                <a:cs typeface="Calibri"/>
              </a:rPr>
              <a:t> </a:t>
            </a:r>
            <a:r>
              <a:rPr lang="en-US" sz="4400" spc="-100" dirty="0">
                <a:latin typeface="Calibri"/>
                <a:cs typeface="Calibri"/>
              </a:rPr>
              <a:t>of</a:t>
            </a:r>
            <a:r>
              <a:rPr lang="en-US" sz="4400" spc="-300" dirty="0">
                <a:latin typeface="Calibri"/>
                <a:cs typeface="Calibri"/>
              </a:rPr>
              <a:t> </a:t>
            </a:r>
            <a:r>
              <a:rPr lang="en-US" sz="4400" spc="-100" dirty="0" smtClean="0">
                <a:latin typeface="Calibri"/>
                <a:cs typeface="Calibri"/>
              </a:rPr>
              <a:t>wills</a:t>
            </a:r>
            <a:r>
              <a:rPr lang="en-US" sz="4400" spc="-300" dirty="0">
                <a:latin typeface="Calibri"/>
                <a:cs typeface="Calibri"/>
              </a:rPr>
              <a:t>—</a:t>
            </a:r>
            <a:endParaRPr lang="en-US" sz="4400" spc="-300" dirty="0" smtClean="0">
              <a:latin typeface="Calibri"/>
              <a:cs typeface="Calibri"/>
            </a:endParaRPr>
          </a:p>
          <a:p>
            <a:pPr eaLnBrk="1" hangingPunct="1">
              <a:lnSpc>
                <a:spcPct val="90000"/>
              </a:lnSpc>
              <a:spcBef>
                <a:spcPts val="0"/>
              </a:spcBef>
              <a:tabLst>
                <a:tab pos="812800" algn="l"/>
              </a:tabLst>
            </a:pPr>
            <a:r>
              <a:rPr lang="en-US" sz="4400" spc="-300" dirty="0" smtClean="0">
                <a:latin typeface="Calibri"/>
                <a:cs typeface="Calibri"/>
              </a:rPr>
              <a:t>	</a:t>
            </a:r>
            <a:r>
              <a:rPr lang="en-US" sz="4400" dirty="0" smtClean="0">
                <a:latin typeface="Calibri"/>
                <a:cs typeface="Calibri"/>
              </a:rPr>
              <a:t>a. involved </a:t>
            </a:r>
            <a:r>
              <a:rPr lang="en-US" sz="4400" dirty="0">
                <a:latin typeface="Calibri"/>
                <a:cs typeface="Calibri"/>
              </a:rPr>
              <a:t>in </a:t>
            </a:r>
            <a:r>
              <a:rPr lang="en-US" sz="4400" dirty="0" smtClean="0">
                <a:latin typeface="Calibri"/>
                <a:cs typeface="Calibri"/>
              </a:rPr>
              <a:t>decision</a:t>
            </a:r>
            <a:r>
              <a:rPr lang="en-US" sz="4400" dirty="0">
                <a:latin typeface="Calibri"/>
                <a:cs typeface="Calibri"/>
              </a:rPr>
              <a:t>-making</a:t>
            </a:r>
            <a:r>
              <a:rPr lang="en-US" sz="4400" dirty="0" smtClean="0">
                <a:latin typeface="Calibri"/>
                <a:cs typeface="Calibri"/>
              </a:rPr>
              <a:t>.</a:t>
            </a:r>
          </a:p>
          <a:p>
            <a:pPr eaLnBrk="1" hangingPunct="1">
              <a:lnSpc>
                <a:spcPct val="90000"/>
              </a:lnSpc>
              <a:spcBef>
                <a:spcPts val="0"/>
              </a:spcBef>
              <a:tabLst>
                <a:tab pos="812800" algn="l"/>
              </a:tabLst>
            </a:pPr>
            <a:r>
              <a:rPr lang="en-US" sz="4400" dirty="0">
                <a:latin typeface="Calibri"/>
                <a:cs typeface="Calibri"/>
              </a:rPr>
              <a:t>	</a:t>
            </a:r>
            <a:r>
              <a:rPr lang="en-US" sz="4400" dirty="0" smtClean="0">
                <a:latin typeface="Calibri"/>
                <a:cs typeface="Calibri"/>
              </a:rPr>
              <a:t>b. </a:t>
            </a:r>
            <a:r>
              <a:rPr lang="en-US" sz="4400" spc="-70" dirty="0" smtClean="0">
                <a:latin typeface="Calibri"/>
                <a:cs typeface="Calibri"/>
              </a:rPr>
              <a:t>has little to do with right or best.</a:t>
            </a:r>
          </a:p>
          <a:p>
            <a:pPr eaLnBrk="1" hangingPunct="1">
              <a:lnSpc>
                <a:spcPct val="90000"/>
              </a:lnSpc>
              <a:spcBef>
                <a:spcPts val="0"/>
              </a:spcBef>
              <a:tabLst>
                <a:tab pos="812800" algn="l"/>
              </a:tabLst>
            </a:pPr>
            <a:r>
              <a:rPr lang="en-US" sz="4400" spc="-70" dirty="0">
                <a:latin typeface="Calibri"/>
                <a:cs typeface="Calibri"/>
              </a:rPr>
              <a:t>	</a:t>
            </a:r>
            <a:r>
              <a:rPr lang="en-US" sz="4400" spc="-70" dirty="0" smtClean="0">
                <a:latin typeface="Calibri"/>
                <a:cs typeface="Calibri"/>
              </a:rPr>
              <a:t>c. can lie to us.</a:t>
            </a:r>
          </a:p>
          <a:p>
            <a:pPr eaLnBrk="1" hangingPunct="1">
              <a:lnSpc>
                <a:spcPct val="90000"/>
              </a:lnSpc>
              <a:spcBef>
                <a:spcPts val="0"/>
              </a:spcBef>
              <a:tabLst>
                <a:tab pos="812800" algn="l"/>
              </a:tabLst>
            </a:pPr>
            <a:r>
              <a:rPr lang="en-US" sz="4400" spc="-70" dirty="0">
                <a:latin typeface="Calibri"/>
                <a:cs typeface="Calibri"/>
              </a:rPr>
              <a:t>	</a:t>
            </a:r>
            <a:r>
              <a:rPr lang="en-US" sz="4400" spc="-70" dirty="0" smtClean="0">
                <a:latin typeface="Calibri"/>
                <a:cs typeface="Calibri"/>
              </a:rPr>
              <a:t>d. cause us to make bad choices.</a:t>
            </a:r>
            <a:endParaRPr lang="en-US" sz="4400" spc="-70" dirty="0">
              <a:latin typeface="Calibri"/>
              <a:cs typeface="Calibri"/>
            </a:endParaRPr>
          </a:p>
          <a:p>
            <a:pPr eaLnBrk="1" hangingPunct="1">
              <a:lnSpc>
                <a:spcPct val="90000"/>
              </a:lnSpc>
              <a:spcBef>
                <a:spcPts val="600"/>
              </a:spcBef>
            </a:pPr>
            <a:r>
              <a:rPr lang="en-US" sz="4400" dirty="0" smtClean="0">
                <a:latin typeface="Calibri"/>
                <a:cs typeface="Calibri"/>
              </a:rPr>
              <a:t>(</a:t>
            </a:r>
            <a:r>
              <a:rPr lang="en-US" sz="4400" u="sng" dirty="0" smtClean="0">
                <a:latin typeface="Calibri"/>
                <a:cs typeface="Calibri"/>
              </a:rPr>
              <a:t>2</a:t>
            </a:r>
            <a:r>
              <a:rPr lang="en-US" sz="4400" dirty="0">
                <a:latin typeface="Calibri"/>
                <a:cs typeface="Calibri"/>
              </a:rPr>
              <a:t>) </a:t>
            </a:r>
            <a:r>
              <a:rPr lang="en-US" sz="4400" dirty="0" smtClean="0">
                <a:latin typeface="Calibri"/>
                <a:cs typeface="Calibri"/>
              </a:rPr>
              <a:t>The </a:t>
            </a:r>
            <a:r>
              <a:rPr lang="en-US" sz="4400" dirty="0">
                <a:latin typeface="Calibri"/>
                <a:cs typeface="Calibri"/>
              </a:rPr>
              <a:t>mind is the rudder </a:t>
            </a:r>
            <a:r>
              <a:rPr lang="en-US" sz="4400" dirty="0" smtClean="0">
                <a:latin typeface="Calibri"/>
                <a:cs typeface="Calibri"/>
              </a:rPr>
              <a:t>for body 			control</a:t>
            </a:r>
            <a:r>
              <a:rPr lang="en-US" sz="4400" dirty="0">
                <a:latin typeface="Calibri"/>
                <a:cs typeface="Calibri"/>
              </a:rPr>
              <a:t>. </a:t>
            </a:r>
            <a:endParaRPr lang="en-US" sz="4400" dirty="0" smtClean="0">
              <a:latin typeface="Calibri"/>
              <a:cs typeface="Calibri"/>
            </a:endParaRPr>
          </a:p>
          <a:p>
            <a:pPr eaLnBrk="1" hangingPunct="1">
              <a:lnSpc>
                <a:spcPct val="90000"/>
              </a:lnSpc>
              <a:spcBef>
                <a:spcPts val="600"/>
              </a:spcBef>
            </a:pPr>
            <a:r>
              <a:rPr lang="en-US" sz="4400" dirty="0" smtClean="0">
                <a:latin typeface="Calibri"/>
                <a:cs typeface="Calibri"/>
              </a:rPr>
              <a:t>(</a:t>
            </a:r>
            <a:r>
              <a:rPr lang="en-US" sz="4400" u="sng" dirty="0" smtClean="0">
                <a:latin typeface="Calibri"/>
                <a:cs typeface="Calibri"/>
              </a:rPr>
              <a:t>3</a:t>
            </a:r>
            <a:r>
              <a:rPr lang="en-US" sz="4400" dirty="0" smtClean="0">
                <a:latin typeface="Calibri"/>
                <a:cs typeface="Calibri"/>
              </a:rPr>
              <a:t>) Without it our feelings control us.</a:t>
            </a:r>
            <a:endParaRPr lang="en-US" sz="4400" dirty="0">
              <a:latin typeface="Calibri"/>
              <a:cs typeface="Calibri"/>
            </a:endParaRPr>
          </a:p>
        </p:txBody>
      </p:sp>
    </p:spTree>
    <p:extLst>
      <p:ext uri="{BB962C8B-B14F-4D97-AF65-F5344CB8AC3E}">
        <p14:creationId xmlns:p14="http://schemas.microsoft.com/office/powerpoint/2010/main" val="9239887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childTnLst>
                                </p:cTn>
                              </p:par>
                            </p:childTnLst>
                          </p:cTn>
                        </p:par>
                        <p:par>
                          <p:cTn id="21" fill="hold">
                            <p:stCondLst>
                              <p:cond delay="7000"/>
                            </p:stCondLst>
                            <p:childTnLst>
                              <p:par>
                                <p:cTn id="22" presetID="10" presetClass="entr" presetSubtype="0" fill="hold" grpId="0" nodeType="afterEffect">
                                  <p:stCondLst>
                                    <p:cond delay="100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childTnLst>
                                </p:cTn>
                              </p:par>
                            </p:childTnLst>
                          </p:cTn>
                        </p:par>
                        <p:par>
                          <p:cTn id="25" fill="hold">
                            <p:stCondLst>
                              <p:cond delay="9000"/>
                            </p:stCondLst>
                            <p:childTnLst>
                              <p:par>
                                <p:cTn id="26" presetID="10" presetClass="entr" presetSubtype="0" fill="hold" grpId="0" nodeType="afterEffect">
                                  <p:stCondLst>
                                    <p:cond delay="100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1000"/>
                                        <p:tgtEl>
                                          <p:spTgt spid="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Wednesday, </a:t>
            </a:r>
            <a:r>
              <a:rPr lang="en-US" sz="3200" i="1" dirty="0">
                <a:solidFill>
                  <a:srgbClr val="FFFF00"/>
                </a:solidFill>
                <a:latin typeface="Cambria"/>
                <a:cs typeface="Cambria"/>
              </a:rPr>
              <a:t>August 3</a:t>
            </a:r>
            <a:endParaRPr lang="en-US" sz="3200" i="1" dirty="0" smtClean="0">
              <a:solidFill>
                <a:srgbClr val="FFFF00"/>
              </a:solidFill>
              <a:latin typeface="Cambria"/>
              <a:cs typeface="Cambria"/>
            </a:endParaRPr>
          </a:p>
          <a:p>
            <a:pPr marL="108000"/>
            <a:r>
              <a:rPr lang="en-US" sz="3200" b="1" cap="small" spc="50" dirty="0">
                <a:latin typeface="Cambria"/>
                <a:cs typeface="Cambria"/>
              </a:rPr>
              <a:t>Radical </a:t>
            </a:r>
            <a:r>
              <a:rPr lang="en-US" sz="3200" b="1" cap="small" spc="50" dirty="0" smtClean="0">
                <a:latin typeface="Cambria"/>
                <a:cs typeface="Cambria"/>
              </a:rPr>
              <a:t>Commitment </a:t>
            </a:r>
            <a:r>
              <a:rPr lang="en-US" sz="3200" cap="small" spc="50" dirty="0" smtClean="0">
                <a:latin typeface="Cambria"/>
                <a:cs typeface="Cambria"/>
              </a:rPr>
              <a:t>(</a:t>
            </a:r>
            <a:r>
              <a:rPr lang="nb-NO" sz="3200" cap="small" spc="50" dirty="0">
                <a:latin typeface="Cambria"/>
                <a:cs typeface="Cambria"/>
              </a:rPr>
              <a:t>Matt. 5:29, NIV</a:t>
            </a:r>
            <a:r>
              <a:rPr lang="en-US" sz="3200" cap="small" spc="50" dirty="0" smtClean="0">
                <a:latin typeface="Cambria"/>
                <a:cs typeface="Cambria"/>
              </a:rPr>
              <a:t>)</a:t>
            </a:r>
            <a:endParaRPr lang="en-US" sz="3200" cap="small" spc="50" dirty="0">
              <a:latin typeface="Cambria"/>
              <a:cs typeface="Cambria"/>
            </a:endParaRPr>
          </a:p>
        </p:txBody>
      </p:sp>
      <p:sp>
        <p:nvSpPr>
          <p:cNvPr id="4" name="Text Box 3"/>
          <p:cNvSpPr txBox="1">
            <a:spLocks noChangeArrowheads="1"/>
          </p:cNvSpPr>
          <p:nvPr/>
        </p:nvSpPr>
        <p:spPr bwMode="auto">
          <a:xfrm>
            <a:off x="0" y="1163665"/>
            <a:ext cx="9144000" cy="5666231"/>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spc="-100" dirty="0">
                <a:latin typeface="Calibri"/>
                <a:cs typeface="Calibri"/>
              </a:rPr>
              <a:t>“If your right eye causes you to stumble, </a:t>
            </a:r>
            <a:r>
              <a:rPr lang="en-US" sz="4400" dirty="0">
                <a:latin typeface="Calibri"/>
                <a:cs typeface="Calibri"/>
              </a:rPr>
              <a:t>gouge it </a:t>
            </a:r>
            <a:r>
              <a:rPr lang="en-US" sz="4400" dirty="0" smtClean="0">
                <a:latin typeface="Calibri"/>
                <a:cs typeface="Calibri"/>
              </a:rPr>
              <a:t>out.... </a:t>
            </a:r>
            <a:r>
              <a:rPr lang="en-US" sz="4400" dirty="0">
                <a:latin typeface="Calibri"/>
                <a:cs typeface="Calibri"/>
              </a:rPr>
              <a:t>It is better for you to </a:t>
            </a:r>
            <a:r>
              <a:rPr lang="en-US" sz="4400" dirty="0" smtClean="0">
                <a:latin typeface="Calibri"/>
                <a:cs typeface="Calibri"/>
              </a:rPr>
              <a:t>   </a:t>
            </a:r>
            <a:r>
              <a:rPr lang="en-US" sz="4400" spc="-100" dirty="0" smtClean="0">
                <a:latin typeface="Calibri"/>
                <a:cs typeface="Calibri"/>
              </a:rPr>
              <a:t>lose </a:t>
            </a:r>
            <a:r>
              <a:rPr lang="en-US" sz="4400" spc="-100" dirty="0">
                <a:latin typeface="Calibri"/>
                <a:cs typeface="Calibri"/>
              </a:rPr>
              <a:t>one part of your body than for your </a:t>
            </a:r>
            <a:r>
              <a:rPr lang="en-US" sz="4400" dirty="0">
                <a:latin typeface="Calibri"/>
                <a:cs typeface="Calibri"/>
              </a:rPr>
              <a:t>whole body to be thrown into </a:t>
            </a:r>
            <a:r>
              <a:rPr lang="en-US" sz="4400" dirty="0" smtClean="0">
                <a:latin typeface="Calibri"/>
                <a:cs typeface="Calibri"/>
              </a:rPr>
              <a:t>hell.”</a:t>
            </a:r>
          </a:p>
          <a:p>
            <a:pPr algn="ctr" eaLnBrk="1" hangingPunct="1">
              <a:lnSpc>
                <a:spcPct val="90000"/>
              </a:lnSpc>
              <a:spcBef>
                <a:spcPts val="600"/>
              </a:spcBef>
            </a:pPr>
            <a:r>
              <a:rPr lang="en-US" sz="4400" spc="-100" dirty="0" smtClean="0">
                <a:latin typeface="Calibri"/>
                <a:cs typeface="Calibri"/>
              </a:rPr>
              <a:t>Jesus </a:t>
            </a:r>
            <a:r>
              <a:rPr lang="en-US" sz="4400" spc="-100" dirty="0">
                <a:latin typeface="Calibri"/>
                <a:cs typeface="Calibri"/>
              </a:rPr>
              <a:t>is speaking in the context of sexual </a:t>
            </a:r>
            <a:r>
              <a:rPr lang="en-US" sz="4400" spc="-50" dirty="0">
                <a:latin typeface="Calibri"/>
                <a:cs typeface="Calibri"/>
              </a:rPr>
              <a:t>sin. However, the underlying principles apply to dealing with other sin, as well. Indeed, the principles can apply to our </a:t>
            </a:r>
            <a:r>
              <a:rPr lang="en-US" sz="4400" dirty="0">
                <a:latin typeface="Calibri"/>
                <a:cs typeface="Calibri"/>
              </a:rPr>
              <a:t>growth in Christ in general</a:t>
            </a:r>
            <a:r>
              <a:rPr lang="en-US" sz="4400" dirty="0" smtClean="0">
                <a:latin typeface="Calibri"/>
                <a:cs typeface="Calibri"/>
              </a:rPr>
              <a:t>.</a:t>
            </a:r>
            <a:endParaRPr lang="en-US" sz="4400" dirty="0">
              <a:latin typeface="Calibri"/>
              <a:cs typeface="Calibri"/>
            </a:endParaRPr>
          </a:p>
        </p:txBody>
      </p:sp>
    </p:spTree>
    <p:extLst>
      <p:ext uri="{BB962C8B-B14F-4D97-AF65-F5344CB8AC3E}">
        <p14:creationId xmlns:p14="http://schemas.microsoft.com/office/powerpoint/2010/main" val="2579574842"/>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p:tgtEl>
                                          <p:spTgt spid="6">
                                            <p:txEl>
                                              <p:pRg st="0" end="0"/>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0" end="0"/>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720542" y="1334"/>
            <a:ext cx="74165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000000"/>
                </a:solidFill>
                <a:latin typeface="Cambria"/>
                <a:cs typeface="Cambria"/>
              </a:rPr>
              <a:t>Wednesday, </a:t>
            </a:r>
            <a:r>
              <a:rPr lang="en-US" sz="3200" i="1" dirty="0">
                <a:solidFill>
                  <a:srgbClr val="000000"/>
                </a:solidFill>
                <a:latin typeface="Cambria"/>
                <a:cs typeface="Cambria"/>
              </a:rPr>
              <a:t>August 3</a:t>
            </a:r>
            <a:endParaRPr lang="en-US" sz="3200" i="1" dirty="0" smtClean="0">
              <a:solidFill>
                <a:srgbClr val="000000"/>
              </a:solidFill>
              <a:latin typeface="Cambria"/>
              <a:cs typeface="Cambria"/>
            </a:endParaRPr>
          </a:p>
          <a:p>
            <a:pPr marL="108000"/>
            <a:r>
              <a:rPr lang="en-US" sz="3200" b="1" cap="small" spc="50" dirty="0">
                <a:solidFill>
                  <a:srgbClr val="000000"/>
                </a:solidFill>
                <a:latin typeface="Cambria"/>
                <a:cs typeface="Cambria"/>
              </a:rPr>
              <a:t>Radical </a:t>
            </a:r>
            <a:r>
              <a:rPr lang="en-US" sz="3200" b="1" cap="small" spc="50" dirty="0" smtClean="0">
                <a:solidFill>
                  <a:srgbClr val="000000"/>
                </a:solidFill>
                <a:latin typeface="Cambria"/>
                <a:cs typeface="Cambria"/>
              </a:rPr>
              <a:t>Commitment </a:t>
            </a:r>
            <a:r>
              <a:rPr lang="en-US" sz="3200" cap="small" spc="50" dirty="0" smtClean="0">
                <a:latin typeface="Cambria"/>
                <a:cs typeface="Cambria"/>
              </a:rPr>
              <a:t>(</a:t>
            </a:r>
            <a:r>
              <a:rPr lang="nb-NO" sz="3200" cap="small" spc="50" dirty="0" smtClean="0">
                <a:latin typeface="Cambria"/>
                <a:cs typeface="Cambria"/>
              </a:rPr>
              <a:t>Matt. 5:30, NIV</a:t>
            </a:r>
            <a:r>
              <a:rPr lang="en-US" sz="3200" cap="small" spc="50" dirty="0" smtClean="0">
                <a:latin typeface="Cambria"/>
                <a:cs typeface="Cambria"/>
              </a:rPr>
              <a:t>)</a:t>
            </a:r>
            <a:endParaRPr lang="en-US" sz="3200" cap="small" spc="50" dirty="0">
              <a:latin typeface="Cambria"/>
              <a:cs typeface="Cambria"/>
            </a:endParaRPr>
          </a:p>
        </p:txBody>
      </p:sp>
      <p:sp>
        <p:nvSpPr>
          <p:cNvPr id="6" name="Text Box 2"/>
          <p:cNvSpPr txBox="1">
            <a:spLocks noChangeArrowheads="1"/>
          </p:cNvSpPr>
          <p:nvPr/>
        </p:nvSpPr>
        <p:spPr bwMode="auto">
          <a:xfrm>
            <a:off x="1727412" y="6484"/>
            <a:ext cx="74165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Wednesday, </a:t>
            </a:r>
            <a:r>
              <a:rPr lang="en-US" sz="3200" i="1" dirty="0">
                <a:solidFill>
                  <a:srgbClr val="FFFF00"/>
                </a:solidFill>
                <a:latin typeface="Cambria"/>
                <a:cs typeface="Cambria"/>
              </a:rPr>
              <a:t>August 3</a:t>
            </a:r>
            <a:endParaRPr lang="en-US" sz="3200" i="1" dirty="0" smtClean="0">
              <a:solidFill>
                <a:srgbClr val="FFFF00"/>
              </a:solidFill>
              <a:latin typeface="Cambria"/>
              <a:cs typeface="Cambria"/>
            </a:endParaRPr>
          </a:p>
          <a:p>
            <a:pPr marL="108000"/>
            <a:r>
              <a:rPr lang="en-US" sz="3200" b="1" cap="small" spc="50" dirty="0">
                <a:latin typeface="Cambria"/>
                <a:cs typeface="Cambria"/>
              </a:rPr>
              <a:t>Radical </a:t>
            </a:r>
            <a:r>
              <a:rPr lang="en-US" sz="3200" b="1" cap="small" spc="50" dirty="0" smtClean="0">
                <a:latin typeface="Cambria"/>
                <a:cs typeface="Cambria"/>
              </a:rPr>
              <a:t>Commitment</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“And if your right hand causes you to stumble, cut it off and throw it away. </a:t>
            </a:r>
            <a:r>
              <a:rPr lang="en-US" sz="4400" dirty="0" smtClean="0">
                <a:latin typeface="Calibri"/>
                <a:cs typeface="Calibri"/>
              </a:rPr>
              <a:t>      It </a:t>
            </a:r>
            <a:r>
              <a:rPr lang="en-US" sz="4400" dirty="0">
                <a:latin typeface="Calibri"/>
                <a:cs typeface="Calibri"/>
              </a:rPr>
              <a:t>is better for you to lose one part of your body than for your whole body </a:t>
            </a:r>
            <a:r>
              <a:rPr lang="en-US" sz="4400" dirty="0" smtClean="0">
                <a:latin typeface="Calibri"/>
                <a:cs typeface="Calibri"/>
              </a:rPr>
              <a:t>  to </a:t>
            </a:r>
            <a:r>
              <a:rPr lang="en-US" sz="4400" dirty="0">
                <a:latin typeface="Calibri"/>
                <a:cs typeface="Calibri"/>
              </a:rPr>
              <a:t>go into </a:t>
            </a:r>
            <a:r>
              <a:rPr lang="en-US" sz="4400" dirty="0" smtClean="0">
                <a:latin typeface="Calibri"/>
                <a:cs typeface="Calibri"/>
              </a:rPr>
              <a:t>hell.”</a:t>
            </a:r>
          </a:p>
          <a:p>
            <a:pPr algn="ctr" eaLnBrk="1" hangingPunct="1">
              <a:lnSpc>
                <a:spcPct val="90000"/>
              </a:lnSpc>
              <a:spcBef>
                <a:spcPts val="0"/>
              </a:spcBef>
            </a:pPr>
            <a:r>
              <a:rPr lang="en-US" sz="4400" dirty="0">
                <a:latin typeface="Calibri"/>
                <a:cs typeface="Calibri"/>
              </a:rPr>
              <a:t>Radical</a:t>
            </a:r>
            <a:r>
              <a:rPr lang="en-US" sz="4400" spc="-300" dirty="0">
                <a:latin typeface="Calibri"/>
                <a:cs typeface="Calibri"/>
              </a:rPr>
              <a:t> </a:t>
            </a:r>
            <a:r>
              <a:rPr lang="en-US" sz="4400" dirty="0" smtClean="0">
                <a:latin typeface="Calibri"/>
                <a:cs typeface="Calibri"/>
              </a:rPr>
              <a:t>action</a:t>
            </a:r>
            <a:r>
              <a:rPr lang="en-US" sz="4400" spc="-300" dirty="0" smtClean="0">
                <a:latin typeface="Calibri"/>
                <a:cs typeface="Calibri"/>
              </a:rPr>
              <a:t> </a:t>
            </a:r>
            <a:r>
              <a:rPr lang="en-US" sz="4400" dirty="0" smtClean="0">
                <a:latin typeface="Calibri"/>
                <a:cs typeface="Calibri"/>
              </a:rPr>
              <a:t>is</a:t>
            </a:r>
            <a:r>
              <a:rPr lang="en-US" sz="4400" spc="-300" dirty="0" smtClean="0">
                <a:latin typeface="Calibri"/>
                <a:cs typeface="Calibri"/>
              </a:rPr>
              <a:t> </a:t>
            </a:r>
            <a:r>
              <a:rPr lang="en-US" sz="4400" dirty="0">
                <a:latin typeface="Calibri"/>
                <a:cs typeface="Calibri"/>
              </a:rPr>
              <a:t>necessary</a:t>
            </a:r>
            <a:r>
              <a:rPr lang="en-US" sz="4400" spc="-300" dirty="0">
                <a:latin typeface="Calibri"/>
                <a:cs typeface="Calibri"/>
              </a:rPr>
              <a:t> </a:t>
            </a:r>
            <a:r>
              <a:rPr lang="en-US" sz="4400" dirty="0">
                <a:latin typeface="Calibri"/>
                <a:cs typeface="Calibri"/>
              </a:rPr>
              <a:t>not</a:t>
            </a:r>
            <a:r>
              <a:rPr lang="en-US" sz="4400" spc="-300" dirty="0">
                <a:latin typeface="Calibri"/>
                <a:cs typeface="Calibri"/>
              </a:rPr>
              <a:t> </a:t>
            </a:r>
            <a:r>
              <a:rPr lang="en-US" sz="4400" dirty="0">
                <a:latin typeface="Calibri"/>
                <a:cs typeface="Calibri"/>
              </a:rPr>
              <a:t>because God has made the Christian life difficult, but because we have </a:t>
            </a:r>
            <a:r>
              <a:rPr lang="en-US" sz="4400" u="sng" dirty="0">
                <a:latin typeface="Calibri"/>
                <a:cs typeface="Calibri"/>
              </a:rPr>
              <a:t>drifted so</a:t>
            </a:r>
            <a:r>
              <a:rPr lang="en-US" sz="4400" dirty="0">
                <a:latin typeface="Calibri"/>
                <a:cs typeface="Calibri"/>
              </a:rPr>
              <a:t> </a:t>
            </a:r>
            <a:r>
              <a:rPr lang="en-US" sz="4400" u="sng" dirty="0">
                <a:latin typeface="Calibri"/>
                <a:cs typeface="Calibri"/>
              </a:rPr>
              <a:t>far</a:t>
            </a:r>
            <a:r>
              <a:rPr lang="en-US" sz="4400" dirty="0">
                <a:latin typeface="Calibri"/>
                <a:cs typeface="Calibri"/>
              </a:rPr>
              <a:t> </a:t>
            </a:r>
            <a:r>
              <a:rPr lang="en-US" sz="4400" u="sng" dirty="0">
                <a:latin typeface="Calibri"/>
                <a:cs typeface="Calibri"/>
              </a:rPr>
              <a:t>away</a:t>
            </a:r>
            <a:r>
              <a:rPr lang="en-US" sz="4400" dirty="0">
                <a:latin typeface="Calibri"/>
                <a:cs typeface="Calibri"/>
              </a:rPr>
              <a:t> from God’s plans for us</a:t>
            </a:r>
            <a:r>
              <a:rPr lang="en-US" sz="4400" dirty="0" smtClean="0">
                <a:latin typeface="Calibri"/>
                <a:cs typeface="Calibri"/>
              </a:rPr>
              <a:t>. </a:t>
            </a:r>
          </a:p>
        </p:txBody>
      </p:sp>
    </p:spTree>
    <p:extLst>
      <p:ext uri="{BB962C8B-B14F-4D97-AF65-F5344CB8AC3E}">
        <p14:creationId xmlns:p14="http://schemas.microsoft.com/office/powerpoint/2010/main" val="2878380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100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1000"/>
                                        <p:tgtEl>
                                          <p:spTgt spid="8">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8">
                                            <p:txEl>
                                              <p:pRg st="1" end="1"/>
                                            </p:txEl>
                                          </p:spTgt>
                                        </p:tgtEl>
                                      </p:cBhvr>
                                    </p:animEffect>
                                  </p:childTnLst>
                                </p:cTn>
                              </p:par>
                            </p:childTnLst>
                          </p:cTn>
                        </p:par>
                        <p:par>
                          <p:cTn id="9" fill="hold">
                            <p:stCondLst>
                              <p:cond delay="2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720542" y="1334"/>
            <a:ext cx="74165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chemeClr val="tx2"/>
                </a:solidFill>
                <a:latin typeface="Cambria"/>
                <a:cs typeface="Cambria"/>
              </a:rPr>
              <a:t>Wednesday, </a:t>
            </a:r>
            <a:r>
              <a:rPr lang="en-US" sz="3200" i="1" dirty="0">
                <a:solidFill>
                  <a:schemeClr val="tx2"/>
                </a:solidFill>
                <a:latin typeface="Cambria"/>
                <a:cs typeface="Cambria"/>
              </a:rPr>
              <a:t>August 3</a:t>
            </a:r>
            <a:endParaRPr lang="en-US" sz="3200" i="1" dirty="0" smtClean="0">
              <a:solidFill>
                <a:schemeClr val="tx2"/>
              </a:solidFill>
              <a:latin typeface="Cambria"/>
              <a:cs typeface="Cambria"/>
            </a:endParaRPr>
          </a:p>
          <a:p>
            <a:pPr marL="108000"/>
            <a:r>
              <a:rPr lang="en-US" sz="3200" b="1" cap="small" spc="50" dirty="0">
                <a:latin typeface="Cambria"/>
                <a:cs typeface="Cambria"/>
              </a:rPr>
              <a:t>Radical </a:t>
            </a:r>
            <a:r>
              <a:rPr lang="en-US" sz="3200" b="1" cap="small" spc="50" dirty="0" smtClean="0">
                <a:latin typeface="Cambria"/>
                <a:cs typeface="Cambria"/>
              </a:rPr>
              <a:t>Commitment</a:t>
            </a:r>
            <a:endParaRPr lang="en-US" sz="3200" cap="small" spc="50" dirty="0">
              <a:latin typeface="Cambria"/>
              <a:cs typeface="Cambria"/>
            </a:endParaRPr>
          </a:p>
        </p:txBody>
      </p:sp>
      <p:sp>
        <p:nvSpPr>
          <p:cNvPr id="4" name="Text Box 3"/>
          <p:cNvSpPr txBox="1">
            <a:spLocks noChangeArrowheads="1"/>
          </p:cNvSpPr>
          <p:nvPr/>
        </p:nvSpPr>
        <p:spPr bwMode="auto">
          <a:xfrm>
            <a:off x="0" y="1401439"/>
            <a:ext cx="9144000" cy="497988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Jesus isn’t calling us to harm our bodies </a:t>
            </a:r>
            <a:r>
              <a:rPr lang="en-US" sz="4400" dirty="0" smtClean="0">
                <a:latin typeface="Calibri"/>
                <a:cs typeface="Calibri"/>
              </a:rPr>
              <a:t>physically. Rather</a:t>
            </a:r>
            <a:r>
              <a:rPr lang="en-US" sz="4400" dirty="0">
                <a:latin typeface="Calibri"/>
                <a:cs typeface="Calibri"/>
              </a:rPr>
              <a:t>, He is calling us to control our minds and therefore our bodies, no matter the </a:t>
            </a:r>
            <a:r>
              <a:rPr lang="en-US" sz="4400" dirty="0" smtClean="0">
                <a:latin typeface="Calibri"/>
                <a:cs typeface="Calibri"/>
              </a:rPr>
              <a:t>cost.</a:t>
            </a:r>
          </a:p>
          <a:p>
            <a:pPr algn="ctr" eaLnBrk="1" hangingPunct="1">
              <a:lnSpc>
                <a:spcPct val="90000"/>
              </a:lnSpc>
              <a:spcBef>
                <a:spcPts val="0"/>
              </a:spcBef>
            </a:pPr>
            <a:r>
              <a:rPr lang="en-US" sz="4400" dirty="0" smtClean="0">
                <a:latin typeface="Calibri"/>
                <a:cs typeface="Calibri"/>
              </a:rPr>
              <a:t>Notice </a:t>
            </a:r>
            <a:r>
              <a:rPr lang="en-US" sz="4400" dirty="0">
                <a:latin typeface="Calibri"/>
                <a:cs typeface="Calibri"/>
              </a:rPr>
              <a:t>that the text does not say that </a:t>
            </a:r>
            <a:r>
              <a:rPr lang="en-US" sz="4400" dirty="0" smtClean="0">
                <a:latin typeface="Calibri"/>
                <a:cs typeface="Calibri"/>
              </a:rPr>
              <a:t>  we </a:t>
            </a:r>
            <a:r>
              <a:rPr lang="en-US" sz="4400" dirty="0">
                <a:latin typeface="Calibri"/>
                <a:cs typeface="Calibri"/>
              </a:rPr>
              <a:t>should pray and that God will instantly remove the sinful tendencies from our lives. </a:t>
            </a:r>
            <a:endParaRPr lang="en-US" sz="4400" dirty="0" smtClean="0">
              <a:latin typeface="Calibri"/>
              <a:cs typeface="Calibri"/>
            </a:endParaRPr>
          </a:p>
        </p:txBody>
      </p:sp>
    </p:spTree>
    <p:extLst>
      <p:ext uri="{BB962C8B-B14F-4D97-AF65-F5344CB8AC3E}">
        <p14:creationId xmlns:p14="http://schemas.microsoft.com/office/powerpoint/2010/main" val="18964497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720542" y="1334"/>
            <a:ext cx="74165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chemeClr val="tx2"/>
                </a:solidFill>
                <a:latin typeface="Cambria"/>
                <a:cs typeface="Cambria"/>
              </a:rPr>
              <a:t>Wednesday, </a:t>
            </a:r>
            <a:r>
              <a:rPr lang="en-US" sz="3200" i="1" dirty="0">
                <a:solidFill>
                  <a:schemeClr val="tx2"/>
                </a:solidFill>
                <a:latin typeface="Cambria"/>
                <a:cs typeface="Cambria"/>
              </a:rPr>
              <a:t>August 3</a:t>
            </a:r>
            <a:endParaRPr lang="en-US" sz="3200" i="1" dirty="0" smtClean="0">
              <a:solidFill>
                <a:schemeClr val="tx2"/>
              </a:solidFill>
              <a:latin typeface="Cambria"/>
              <a:cs typeface="Cambria"/>
            </a:endParaRPr>
          </a:p>
          <a:p>
            <a:pPr marL="108000"/>
            <a:r>
              <a:rPr lang="en-US" sz="3200" b="1" cap="small" spc="50" dirty="0">
                <a:latin typeface="Cambria"/>
                <a:cs typeface="Cambria"/>
              </a:rPr>
              <a:t>Radical </a:t>
            </a:r>
            <a:r>
              <a:rPr lang="en-US" sz="3200" b="1" cap="small" spc="50" dirty="0" smtClean="0">
                <a:latin typeface="Cambria"/>
                <a:cs typeface="Cambria"/>
              </a:rPr>
              <a:t>Commitment</a:t>
            </a:r>
            <a:endParaRPr lang="en-US" sz="3200" cap="small" spc="50" dirty="0">
              <a:latin typeface="Cambria"/>
              <a:cs typeface="Cambria"/>
            </a:endParaRPr>
          </a:p>
        </p:txBody>
      </p:sp>
      <p:sp>
        <p:nvSpPr>
          <p:cNvPr id="4" name="Text Box 3"/>
          <p:cNvSpPr txBox="1">
            <a:spLocks noChangeArrowheads="1"/>
          </p:cNvSpPr>
          <p:nvPr/>
        </p:nvSpPr>
        <p:spPr bwMode="auto">
          <a:xfrm>
            <a:off x="0" y="1167892"/>
            <a:ext cx="9144000" cy="5743175"/>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spc="-50" dirty="0" smtClean="0">
                <a:latin typeface="Calibri"/>
                <a:cs typeface="Calibri"/>
              </a:rPr>
              <a:t>Sometimes </a:t>
            </a:r>
            <a:r>
              <a:rPr lang="en-US" sz="4400" spc="-50" dirty="0">
                <a:latin typeface="Calibri"/>
                <a:cs typeface="Calibri"/>
              </a:rPr>
              <a:t>God may graciously do this </a:t>
            </a:r>
            <a:r>
              <a:rPr lang="en-US" sz="4400" dirty="0">
                <a:latin typeface="Calibri"/>
                <a:cs typeface="Calibri"/>
              </a:rPr>
              <a:t>for us, but often He calls us to make a radical commitment to give up something, or start doing something, that we may not feel like doing at </a:t>
            </a:r>
            <a:r>
              <a:rPr lang="en-US" sz="4400" dirty="0" smtClean="0">
                <a:latin typeface="Calibri"/>
                <a:cs typeface="Calibri"/>
              </a:rPr>
              <a:t>all.</a:t>
            </a:r>
          </a:p>
          <a:p>
            <a:pPr algn="ctr" eaLnBrk="1" hangingPunct="1">
              <a:lnSpc>
                <a:spcPct val="90000"/>
              </a:lnSpc>
              <a:spcBef>
                <a:spcPts val="1200"/>
              </a:spcBef>
            </a:pPr>
            <a:r>
              <a:rPr lang="en-US" sz="4400" spc="-50" dirty="0" smtClean="0">
                <a:latin typeface="Calibri"/>
                <a:cs typeface="Calibri"/>
              </a:rPr>
              <a:t>What </a:t>
            </a:r>
            <a:r>
              <a:rPr lang="en-US" sz="4400" spc="-50" dirty="0">
                <a:latin typeface="Calibri"/>
                <a:cs typeface="Calibri"/>
              </a:rPr>
              <a:t>a crucible that can be! The more </a:t>
            </a:r>
            <a:r>
              <a:rPr lang="en-US" sz="4400" dirty="0">
                <a:latin typeface="Calibri"/>
                <a:cs typeface="Calibri"/>
              </a:rPr>
              <a:t>often we make the right choices, the </a:t>
            </a:r>
            <a:r>
              <a:rPr lang="en-US" sz="4400" spc="-100" dirty="0">
                <a:latin typeface="Calibri"/>
                <a:cs typeface="Calibri"/>
              </a:rPr>
              <a:t>stronger we</a:t>
            </a:r>
            <a:r>
              <a:rPr lang="en-US" sz="4400" spc="-300" dirty="0">
                <a:latin typeface="Calibri"/>
                <a:cs typeface="Calibri"/>
              </a:rPr>
              <a:t> </a:t>
            </a:r>
            <a:r>
              <a:rPr lang="en-US" sz="4400" spc="-100" dirty="0">
                <a:latin typeface="Calibri"/>
                <a:cs typeface="Calibri"/>
              </a:rPr>
              <a:t>will</a:t>
            </a:r>
            <a:r>
              <a:rPr lang="en-US" sz="4400" spc="-300" dirty="0">
                <a:latin typeface="Calibri"/>
                <a:cs typeface="Calibri"/>
              </a:rPr>
              <a:t> </a:t>
            </a:r>
            <a:r>
              <a:rPr lang="en-US" sz="4400" spc="-100" dirty="0">
                <a:latin typeface="Calibri"/>
                <a:cs typeface="Calibri"/>
              </a:rPr>
              <a:t>become,</a:t>
            </a:r>
            <a:r>
              <a:rPr lang="en-US" sz="4400" spc="-300" dirty="0">
                <a:latin typeface="Calibri"/>
                <a:cs typeface="Calibri"/>
              </a:rPr>
              <a:t> </a:t>
            </a:r>
            <a:r>
              <a:rPr lang="en-US" sz="4400" spc="-100" dirty="0">
                <a:latin typeface="Calibri"/>
                <a:cs typeface="Calibri"/>
              </a:rPr>
              <a:t>and</a:t>
            </a:r>
            <a:r>
              <a:rPr lang="en-US" sz="4400" spc="-300" dirty="0">
                <a:latin typeface="Calibri"/>
                <a:cs typeface="Calibri"/>
              </a:rPr>
              <a:t> </a:t>
            </a:r>
            <a:r>
              <a:rPr lang="en-US" sz="4400" spc="-100" dirty="0">
                <a:latin typeface="Calibri"/>
                <a:cs typeface="Calibri"/>
              </a:rPr>
              <a:t>the</a:t>
            </a:r>
            <a:r>
              <a:rPr lang="en-US" sz="4400" spc="-300" dirty="0">
                <a:latin typeface="Calibri"/>
                <a:cs typeface="Calibri"/>
              </a:rPr>
              <a:t> </a:t>
            </a:r>
            <a:r>
              <a:rPr lang="en-US" sz="4400" spc="-100" dirty="0">
                <a:latin typeface="Calibri"/>
                <a:cs typeface="Calibri"/>
              </a:rPr>
              <a:t>weaker </a:t>
            </a:r>
            <a:r>
              <a:rPr lang="en-US" sz="4400" dirty="0">
                <a:latin typeface="Calibri"/>
                <a:cs typeface="Calibri"/>
              </a:rPr>
              <a:t>the power of temptation in our lives.</a:t>
            </a:r>
            <a:endParaRPr lang="en-US" sz="4400" dirty="0" smtClean="0">
              <a:latin typeface="Calibri"/>
              <a:cs typeface="Calibri"/>
            </a:endParaRPr>
          </a:p>
        </p:txBody>
      </p:sp>
    </p:spTree>
    <p:extLst>
      <p:ext uri="{BB962C8B-B14F-4D97-AF65-F5344CB8AC3E}">
        <p14:creationId xmlns:p14="http://schemas.microsoft.com/office/powerpoint/2010/main" val="35561671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720542" y="1334"/>
            <a:ext cx="74165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chemeClr val="tx2"/>
                </a:solidFill>
                <a:latin typeface="Cambria"/>
                <a:cs typeface="Cambria"/>
              </a:rPr>
              <a:t>Wednesday, </a:t>
            </a:r>
            <a:r>
              <a:rPr lang="en-US" sz="3200" i="1" dirty="0">
                <a:solidFill>
                  <a:schemeClr val="tx2"/>
                </a:solidFill>
                <a:latin typeface="Cambria"/>
                <a:cs typeface="Cambria"/>
              </a:rPr>
              <a:t>August 3</a:t>
            </a:r>
            <a:endParaRPr lang="en-US" sz="3200" i="1" dirty="0" smtClean="0">
              <a:solidFill>
                <a:schemeClr val="tx2"/>
              </a:solidFill>
              <a:latin typeface="Cambria"/>
              <a:cs typeface="Cambria"/>
            </a:endParaRPr>
          </a:p>
          <a:p>
            <a:pPr marL="108000"/>
            <a:r>
              <a:rPr lang="en-US" sz="3200" b="1" cap="small" spc="50" dirty="0">
                <a:latin typeface="Cambria"/>
                <a:cs typeface="Cambria"/>
              </a:rPr>
              <a:t>Radical </a:t>
            </a:r>
            <a:r>
              <a:rPr lang="en-US" sz="3200" b="1" cap="small" spc="50" dirty="0" smtClean="0">
                <a:latin typeface="Cambria"/>
                <a:cs typeface="Cambria"/>
              </a:rPr>
              <a:t>Commitment</a:t>
            </a:r>
            <a:endParaRPr lang="en-US" sz="3200" cap="small" spc="50" dirty="0">
              <a:latin typeface="Cambria"/>
              <a:cs typeface="Cambria"/>
            </a:endParaRPr>
          </a:p>
        </p:txBody>
      </p:sp>
      <p:sp>
        <p:nvSpPr>
          <p:cNvPr id="4" name="Text Box 3"/>
          <p:cNvSpPr txBox="1">
            <a:spLocks noChangeArrowheads="1"/>
          </p:cNvSpPr>
          <p:nvPr/>
        </p:nvSpPr>
        <p:spPr bwMode="auto">
          <a:xfrm>
            <a:off x="0" y="1329431"/>
            <a:ext cx="9144000" cy="497988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God sometimes uses crucibles to </a:t>
            </a:r>
            <a:r>
              <a:rPr lang="en-US" sz="4400" dirty="0" smtClean="0">
                <a:latin typeface="Calibri"/>
                <a:cs typeface="Calibri"/>
              </a:rPr>
              <a:t>  catch </a:t>
            </a:r>
            <a:r>
              <a:rPr lang="en-US" sz="4400" dirty="0">
                <a:latin typeface="Calibri"/>
                <a:cs typeface="Calibri"/>
              </a:rPr>
              <a:t>our attention when there are </a:t>
            </a:r>
            <a:r>
              <a:rPr lang="en-US" sz="4400" dirty="0" smtClean="0">
                <a:latin typeface="Calibri"/>
                <a:cs typeface="Calibri"/>
              </a:rPr>
              <a:t>   so </a:t>
            </a:r>
            <a:r>
              <a:rPr lang="en-US" sz="4400" dirty="0">
                <a:latin typeface="Calibri"/>
                <a:cs typeface="Calibri"/>
              </a:rPr>
              <a:t>many noisy distractions around </a:t>
            </a:r>
            <a:r>
              <a:rPr lang="en-US" sz="4400" dirty="0" smtClean="0">
                <a:latin typeface="Calibri"/>
                <a:cs typeface="Calibri"/>
              </a:rPr>
              <a:t>us.</a:t>
            </a:r>
          </a:p>
          <a:p>
            <a:pPr algn="ctr" eaLnBrk="1" hangingPunct="1">
              <a:lnSpc>
                <a:spcPct val="90000"/>
              </a:lnSpc>
              <a:spcBef>
                <a:spcPts val="0"/>
              </a:spcBef>
            </a:pPr>
            <a:r>
              <a:rPr lang="en-US" sz="4400" dirty="0" smtClean="0">
                <a:latin typeface="Calibri"/>
                <a:cs typeface="Calibri"/>
              </a:rPr>
              <a:t>It </a:t>
            </a:r>
            <a:r>
              <a:rPr lang="en-US" sz="4400" dirty="0">
                <a:latin typeface="Calibri"/>
                <a:cs typeface="Calibri"/>
              </a:rPr>
              <a:t>is in the crucible that we </a:t>
            </a:r>
            <a:r>
              <a:rPr lang="en-US" sz="4400" dirty="0" smtClean="0">
                <a:latin typeface="Calibri"/>
                <a:cs typeface="Calibri"/>
              </a:rPr>
              <a:t>realize   how </a:t>
            </a:r>
            <a:r>
              <a:rPr lang="en-US" sz="4400" dirty="0">
                <a:latin typeface="Calibri"/>
                <a:cs typeface="Calibri"/>
              </a:rPr>
              <a:t>far we have drifted from God. </a:t>
            </a:r>
            <a:r>
              <a:rPr lang="en-US" sz="4400" dirty="0" smtClean="0">
                <a:latin typeface="Calibri"/>
                <a:cs typeface="Calibri"/>
              </a:rPr>
              <a:t> The </a:t>
            </a:r>
            <a:r>
              <a:rPr lang="en-US" sz="4400" dirty="0">
                <a:latin typeface="Calibri"/>
                <a:cs typeface="Calibri"/>
              </a:rPr>
              <a:t>crucible may be God’s call for us </a:t>
            </a:r>
            <a:r>
              <a:rPr lang="en-US" sz="4400" dirty="0" smtClean="0">
                <a:latin typeface="Calibri"/>
                <a:cs typeface="Calibri"/>
              </a:rPr>
              <a:t> to </a:t>
            </a:r>
            <a:r>
              <a:rPr lang="en-US" sz="4400" dirty="0">
                <a:latin typeface="Calibri"/>
                <a:cs typeface="Calibri"/>
              </a:rPr>
              <a:t>make a radical decision to return </a:t>
            </a:r>
            <a:r>
              <a:rPr lang="en-US" sz="4400" dirty="0" smtClean="0">
                <a:latin typeface="Calibri"/>
                <a:cs typeface="Calibri"/>
              </a:rPr>
              <a:t>   to </a:t>
            </a:r>
            <a:r>
              <a:rPr lang="en-US" sz="4400" dirty="0">
                <a:latin typeface="Calibri"/>
                <a:cs typeface="Calibri"/>
              </a:rPr>
              <a:t>our Father’s plan for us.</a:t>
            </a:r>
            <a:endParaRPr lang="en-US" sz="4400" dirty="0" smtClean="0">
              <a:latin typeface="Calibri"/>
              <a:cs typeface="Calibri"/>
            </a:endParaRPr>
          </a:p>
        </p:txBody>
      </p:sp>
    </p:spTree>
    <p:extLst>
      <p:ext uri="{BB962C8B-B14F-4D97-AF65-F5344CB8AC3E}">
        <p14:creationId xmlns:p14="http://schemas.microsoft.com/office/powerpoint/2010/main" val="34540246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720542" y="1334"/>
            <a:ext cx="74165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chemeClr val="tx2"/>
                </a:solidFill>
                <a:latin typeface="Cambria"/>
                <a:cs typeface="Cambria"/>
              </a:rPr>
              <a:t>Wednesday, </a:t>
            </a:r>
            <a:r>
              <a:rPr lang="en-US" sz="3200" i="1" dirty="0">
                <a:solidFill>
                  <a:schemeClr val="tx2"/>
                </a:solidFill>
                <a:latin typeface="Cambria"/>
                <a:cs typeface="Cambria"/>
              </a:rPr>
              <a:t>August 3</a:t>
            </a:r>
            <a:endParaRPr lang="en-US" sz="3200" i="1" dirty="0" smtClean="0">
              <a:solidFill>
                <a:schemeClr val="tx2"/>
              </a:solidFill>
              <a:latin typeface="Cambria"/>
              <a:cs typeface="Cambria"/>
            </a:endParaRPr>
          </a:p>
          <a:p>
            <a:pPr marL="108000"/>
            <a:r>
              <a:rPr lang="en-US" sz="3200" b="1" cap="small" spc="50" dirty="0" smtClean="0">
                <a:latin typeface="Cambria"/>
                <a:cs typeface="Cambria"/>
              </a:rPr>
              <a:t>Key Points</a:t>
            </a:r>
            <a:endParaRPr lang="en-US" sz="3200" cap="small" spc="50" dirty="0">
              <a:latin typeface="Cambria"/>
              <a:cs typeface="Cambria"/>
            </a:endParaRPr>
          </a:p>
        </p:txBody>
      </p:sp>
      <p:sp>
        <p:nvSpPr>
          <p:cNvPr id="5" name="Text Box 3"/>
          <p:cNvSpPr txBox="1">
            <a:spLocks noChangeArrowheads="1"/>
          </p:cNvSpPr>
          <p:nvPr/>
        </p:nvSpPr>
        <p:spPr bwMode="auto">
          <a:xfrm>
            <a:off x="324544" y="1268760"/>
            <a:ext cx="8819456"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eaLnBrk="1" hangingPunct="1">
              <a:lnSpc>
                <a:spcPct val="90000"/>
              </a:lnSpc>
              <a:spcBef>
                <a:spcPts val="0"/>
              </a:spcBef>
            </a:pPr>
            <a:r>
              <a:rPr lang="en-US" sz="4400" dirty="0" smtClean="0">
                <a:latin typeface="Calibri"/>
                <a:cs typeface="Calibri"/>
              </a:rPr>
              <a:t>(</a:t>
            </a:r>
            <a:r>
              <a:rPr lang="en-US" sz="4400" u="sng" dirty="0" smtClean="0">
                <a:latin typeface="Calibri"/>
                <a:cs typeface="Calibri"/>
              </a:rPr>
              <a:t>1</a:t>
            </a:r>
            <a:r>
              <a:rPr lang="en-US" sz="4400" dirty="0" smtClean="0">
                <a:latin typeface="Calibri"/>
                <a:cs typeface="Calibri"/>
              </a:rPr>
              <a:t>) </a:t>
            </a:r>
            <a:r>
              <a:rPr lang="en-US" sz="4400" dirty="0">
                <a:latin typeface="Calibri"/>
                <a:cs typeface="Calibri"/>
              </a:rPr>
              <a:t>Radical</a:t>
            </a:r>
            <a:r>
              <a:rPr lang="en-US" sz="4400" spc="-300" dirty="0">
                <a:latin typeface="Calibri"/>
                <a:cs typeface="Calibri"/>
              </a:rPr>
              <a:t> </a:t>
            </a:r>
            <a:r>
              <a:rPr lang="en-US" sz="4400" dirty="0">
                <a:latin typeface="Calibri"/>
                <a:cs typeface="Calibri"/>
              </a:rPr>
              <a:t>action</a:t>
            </a:r>
            <a:r>
              <a:rPr lang="en-US" sz="4400" spc="-300" dirty="0">
                <a:latin typeface="Calibri"/>
                <a:cs typeface="Calibri"/>
              </a:rPr>
              <a:t> </a:t>
            </a:r>
            <a:r>
              <a:rPr lang="en-US" sz="4400" dirty="0">
                <a:latin typeface="Calibri"/>
                <a:cs typeface="Calibri"/>
              </a:rPr>
              <a:t>is</a:t>
            </a:r>
            <a:r>
              <a:rPr lang="en-US" sz="4400" spc="-300" dirty="0">
                <a:latin typeface="Calibri"/>
                <a:cs typeface="Calibri"/>
              </a:rPr>
              <a:t> </a:t>
            </a:r>
            <a:r>
              <a:rPr lang="en-US" sz="4400" dirty="0">
                <a:latin typeface="Calibri"/>
                <a:cs typeface="Calibri"/>
              </a:rPr>
              <a:t>necessary</a:t>
            </a:r>
            <a:r>
              <a:rPr lang="en-US" sz="4400" spc="-300" dirty="0">
                <a:latin typeface="Calibri"/>
                <a:cs typeface="Calibri"/>
              </a:rPr>
              <a:t> </a:t>
            </a:r>
            <a:r>
              <a:rPr lang="en-US" sz="4400" dirty="0" smtClean="0">
                <a:latin typeface="Calibri"/>
                <a:cs typeface="Calibri"/>
              </a:rPr>
              <a:t>because </a:t>
            </a:r>
            <a:r>
              <a:rPr lang="en-US" sz="4400" dirty="0">
                <a:latin typeface="Calibri"/>
                <a:cs typeface="Calibri"/>
              </a:rPr>
              <a:t>we have drifted so far away from God’s plans for us. </a:t>
            </a:r>
          </a:p>
          <a:p>
            <a:pPr eaLnBrk="1" hangingPunct="1">
              <a:lnSpc>
                <a:spcPct val="90000"/>
              </a:lnSpc>
              <a:spcBef>
                <a:spcPts val="0"/>
              </a:spcBef>
            </a:pPr>
            <a:r>
              <a:rPr lang="en-US" sz="4400" dirty="0" smtClean="0">
                <a:latin typeface="Calibri"/>
                <a:cs typeface="Calibri"/>
              </a:rPr>
              <a:t>(</a:t>
            </a:r>
            <a:r>
              <a:rPr lang="en-US" sz="4400" u="sng" dirty="0" smtClean="0">
                <a:latin typeface="Calibri"/>
                <a:cs typeface="Calibri"/>
              </a:rPr>
              <a:t>2</a:t>
            </a:r>
            <a:r>
              <a:rPr lang="en-US" sz="4400" dirty="0">
                <a:latin typeface="Calibri"/>
                <a:cs typeface="Calibri"/>
              </a:rPr>
              <a:t>) </a:t>
            </a:r>
            <a:r>
              <a:rPr lang="en-US" sz="4400" dirty="0" smtClean="0">
                <a:latin typeface="Calibri"/>
                <a:cs typeface="Calibri"/>
              </a:rPr>
              <a:t>Radical commitment calls </a:t>
            </a:r>
            <a:r>
              <a:rPr lang="en-US" sz="4400" dirty="0">
                <a:latin typeface="Calibri"/>
                <a:cs typeface="Calibri"/>
              </a:rPr>
              <a:t>us to control our minds and therefore our bodies, no matter the cost.</a:t>
            </a:r>
          </a:p>
          <a:p>
            <a:pPr eaLnBrk="1" hangingPunct="1">
              <a:lnSpc>
                <a:spcPct val="90000"/>
              </a:lnSpc>
              <a:spcBef>
                <a:spcPts val="0"/>
              </a:spcBef>
            </a:pPr>
            <a:r>
              <a:rPr lang="en-US" sz="4400" dirty="0" smtClean="0">
                <a:latin typeface="Calibri"/>
                <a:cs typeface="Calibri"/>
              </a:rPr>
              <a:t>(</a:t>
            </a:r>
            <a:r>
              <a:rPr lang="en-US" sz="4400" u="sng" dirty="0" smtClean="0">
                <a:latin typeface="Calibri"/>
                <a:cs typeface="Calibri"/>
              </a:rPr>
              <a:t>3</a:t>
            </a:r>
            <a:r>
              <a:rPr lang="en-US" sz="4400" dirty="0" smtClean="0">
                <a:latin typeface="Calibri"/>
                <a:cs typeface="Calibri"/>
              </a:rPr>
              <a:t>) </a:t>
            </a:r>
            <a:r>
              <a:rPr lang="en-US" sz="4400" dirty="0">
                <a:latin typeface="Calibri"/>
                <a:cs typeface="Calibri"/>
              </a:rPr>
              <a:t>The crucible may be God’s call for us </a:t>
            </a:r>
            <a:r>
              <a:rPr lang="en-US" sz="4400" dirty="0" smtClean="0">
                <a:latin typeface="Calibri"/>
                <a:cs typeface="Calibri"/>
              </a:rPr>
              <a:t>to </a:t>
            </a:r>
            <a:r>
              <a:rPr lang="en-US" sz="4400" dirty="0">
                <a:latin typeface="Calibri"/>
                <a:cs typeface="Calibri"/>
              </a:rPr>
              <a:t>make a radical decision to return </a:t>
            </a:r>
            <a:r>
              <a:rPr lang="en-US" sz="4400" dirty="0" smtClean="0">
                <a:latin typeface="Calibri"/>
                <a:cs typeface="Calibri"/>
              </a:rPr>
              <a:t>to </a:t>
            </a:r>
            <a:r>
              <a:rPr lang="en-US" sz="4400" dirty="0">
                <a:latin typeface="Calibri"/>
                <a:cs typeface="Calibri"/>
              </a:rPr>
              <a:t>our Father’s plan for us.</a:t>
            </a:r>
          </a:p>
        </p:txBody>
      </p:sp>
    </p:spTree>
    <p:extLst>
      <p:ext uri="{BB962C8B-B14F-4D97-AF65-F5344CB8AC3E}">
        <p14:creationId xmlns:p14="http://schemas.microsoft.com/office/powerpoint/2010/main" val="2718084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1000"/>
                                        <p:tgtEl>
                                          <p:spTgt spid="8">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8">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Thursday, </a:t>
            </a:r>
            <a:r>
              <a:rPr lang="en-US" sz="3200" i="1" dirty="0">
                <a:solidFill>
                  <a:srgbClr val="FFFF00"/>
                </a:solidFill>
                <a:latin typeface="Cambria"/>
                <a:cs typeface="Cambria"/>
              </a:rPr>
              <a:t>August 4 </a:t>
            </a:r>
          </a:p>
          <a:p>
            <a:pPr marL="108000"/>
            <a:r>
              <a:rPr lang="en-US" sz="3200" b="1" cap="small" spc="50" dirty="0" smtClean="0">
                <a:latin typeface="Cambria"/>
                <a:cs typeface="Cambria"/>
              </a:rPr>
              <a:t>The </a:t>
            </a:r>
            <a:r>
              <a:rPr lang="en-US" sz="3200" b="1" cap="small" spc="50" dirty="0">
                <a:latin typeface="Cambria"/>
                <a:cs typeface="Cambria"/>
              </a:rPr>
              <a:t>Need to Persevere </a:t>
            </a:r>
            <a:r>
              <a:rPr lang="en-US" sz="3200" cap="small" spc="50" dirty="0" smtClean="0">
                <a:latin typeface="Cambria"/>
                <a:cs typeface="Cambria"/>
              </a:rPr>
              <a:t>(</a:t>
            </a:r>
            <a:r>
              <a:rPr lang="en-US" sz="3200" cap="small" dirty="0">
                <a:latin typeface="Cambria"/>
                <a:cs typeface="Cambria"/>
              </a:rPr>
              <a:t>Genesis 32</a:t>
            </a:r>
            <a:r>
              <a:rPr lang="en-US" sz="3200" cap="small" spc="50" dirty="0" smtClean="0">
                <a:latin typeface="Cambria"/>
                <a:cs typeface="Cambria"/>
              </a:rPr>
              <a:t>)</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We can know what is right and </a:t>
            </a:r>
            <a:r>
              <a:rPr lang="en-US" sz="4400" dirty="0" err="1" smtClean="0">
                <a:latin typeface="Calibri"/>
                <a:cs typeface="Calibri"/>
              </a:rPr>
              <a:t>exer-cise</a:t>
            </a:r>
            <a:r>
              <a:rPr lang="en-US" sz="4400" dirty="0" smtClean="0">
                <a:latin typeface="Calibri"/>
                <a:cs typeface="Calibri"/>
              </a:rPr>
              <a:t> </a:t>
            </a:r>
            <a:r>
              <a:rPr lang="en-US" sz="4400" dirty="0">
                <a:latin typeface="Calibri"/>
                <a:cs typeface="Calibri"/>
              </a:rPr>
              <a:t>our wills to do the right thing; </a:t>
            </a:r>
            <a:r>
              <a:rPr lang="en-US" sz="4400" dirty="0" smtClean="0">
                <a:latin typeface="Calibri"/>
                <a:cs typeface="Calibri"/>
              </a:rPr>
              <a:t>but </a:t>
            </a:r>
            <a:r>
              <a:rPr lang="en-US" sz="4400" spc="-30" dirty="0">
                <a:latin typeface="Calibri"/>
                <a:cs typeface="Calibri"/>
              </a:rPr>
              <a:t>when we are under pressure, it can be </a:t>
            </a:r>
            <a:r>
              <a:rPr lang="en-US" sz="4400" dirty="0">
                <a:latin typeface="Calibri"/>
                <a:cs typeface="Calibri"/>
              </a:rPr>
              <a:t>very difficult to keep holding on to </a:t>
            </a:r>
            <a:r>
              <a:rPr lang="en-US" sz="4400" dirty="0" smtClean="0">
                <a:latin typeface="Calibri"/>
                <a:cs typeface="Calibri"/>
              </a:rPr>
              <a:t> God </a:t>
            </a:r>
            <a:r>
              <a:rPr lang="en-US" sz="4400" dirty="0">
                <a:latin typeface="Calibri"/>
                <a:cs typeface="Calibri"/>
              </a:rPr>
              <a:t>and His promises. That’s because we are weak and fearful. Therefore, one of the important strengths of the </a:t>
            </a:r>
            <a:r>
              <a:rPr lang="en-US" sz="4400" spc="-50" dirty="0">
                <a:latin typeface="Calibri"/>
                <a:cs typeface="Calibri"/>
              </a:rPr>
              <a:t>Christian is perseverance, the ability to keep going despite wanting to give up.</a:t>
            </a:r>
            <a:endParaRPr lang="en-US" sz="4400" spc="-50" dirty="0" smtClean="0">
              <a:latin typeface="Calibri"/>
              <a:cs typeface="Calibri"/>
            </a:endParaRPr>
          </a:p>
        </p:txBody>
      </p:sp>
    </p:spTree>
    <p:extLst>
      <p:ext uri="{BB962C8B-B14F-4D97-AF65-F5344CB8AC3E}">
        <p14:creationId xmlns:p14="http://schemas.microsoft.com/office/powerpoint/2010/main" val="2049807665"/>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p:tgtEl>
                                          <p:spTgt spid="6">
                                            <p:txEl>
                                              <p:pRg st="0" end="0"/>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0" end="0"/>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51515" y="6484"/>
            <a:ext cx="739248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In </a:t>
            </a:r>
            <a:r>
              <a:rPr lang="en-US" sz="3200" i="1" dirty="0" smtClean="0">
                <a:solidFill>
                  <a:srgbClr val="FFFF00"/>
                </a:solidFill>
                <a:latin typeface="Cambria"/>
                <a:cs typeface="Cambria"/>
              </a:rPr>
              <a:t>the </a:t>
            </a:r>
            <a:r>
              <a:rPr lang="en-US" sz="3200" i="1" dirty="0">
                <a:solidFill>
                  <a:srgbClr val="FFFF00"/>
                </a:solidFill>
                <a:latin typeface="Cambria"/>
                <a:cs typeface="Cambria"/>
              </a:rPr>
              <a:t>Crucible With </a:t>
            </a:r>
            <a:r>
              <a:rPr lang="en-US" sz="3200" i="1" dirty="0" smtClean="0">
                <a:solidFill>
                  <a:srgbClr val="FFFF00"/>
                </a:solidFill>
                <a:latin typeface="Cambria"/>
                <a:cs typeface="Cambria"/>
              </a:rPr>
              <a:t>Christ</a:t>
            </a:r>
          </a:p>
          <a:p>
            <a:pPr marL="36000"/>
            <a:r>
              <a:rPr lang="en-US" sz="3200" b="1" cap="small" spc="50" dirty="0" smtClean="0">
                <a:latin typeface="Cambria"/>
                <a:cs typeface="Cambria"/>
              </a:rPr>
              <a:t>Our Goal</a:t>
            </a:r>
            <a:endParaRPr lang="en-US" sz="3200" b="1" cap="small" dirty="0">
              <a:solidFill>
                <a:srgbClr val="C0C0C0"/>
              </a:solidFill>
              <a:latin typeface="Cambria"/>
              <a:cs typeface="Cambria"/>
            </a:endParaRPr>
          </a:p>
        </p:txBody>
      </p:sp>
      <p:sp>
        <p:nvSpPr>
          <p:cNvPr id="6" name="Rectangle 5"/>
          <p:cNvSpPr/>
          <p:nvPr/>
        </p:nvSpPr>
        <p:spPr>
          <a:xfrm>
            <a:off x="8136" y="1268760"/>
            <a:ext cx="9144000" cy="5117298"/>
          </a:xfrm>
          <a:prstGeom prst="rect">
            <a:avLst/>
          </a:prstGeom>
        </p:spPr>
        <p:txBody>
          <a:bodyPr wrap="square">
            <a:spAutoFit/>
          </a:bodyPr>
          <a:lstStyle/>
          <a:p>
            <a:pPr algn="ctr">
              <a:lnSpc>
                <a:spcPct val="90000"/>
              </a:lnSpc>
              <a:tabLst>
                <a:tab pos="711200" algn="l"/>
              </a:tabLst>
            </a:pPr>
            <a:r>
              <a:rPr lang="en-US" sz="4400" b="1" spc="100" dirty="0">
                <a:ln>
                  <a:solidFill>
                    <a:schemeClr val="tx1"/>
                  </a:solidFill>
                </a:ln>
                <a:solidFill>
                  <a:srgbClr val="C80000"/>
                </a:solidFill>
                <a:effectLst>
                  <a:glow rad="38100">
                    <a:schemeClr val="tx1">
                      <a:alpha val="25000"/>
                    </a:schemeClr>
                  </a:glow>
                </a:effectLst>
                <a:latin typeface="Calibri"/>
                <a:cs typeface="Calibri"/>
              </a:rPr>
              <a:t>We will see</a:t>
            </a:r>
          </a:p>
          <a:p>
            <a:pPr algn="ctr">
              <a:lnSpc>
                <a:spcPct val="90000"/>
              </a:lnSpc>
              <a:tabLst>
                <a:tab pos="711200" algn="l"/>
              </a:tabLst>
            </a:pPr>
            <a:r>
              <a:rPr lang="en-US" sz="4400" dirty="0" smtClean="0">
                <a:latin typeface="Calibri"/>
                <a:cs typeface="Calibri"/>
              </a:rPr>
              <a:t>how </a:t>
            </a:r>
            <a:r>
              <a:rPr lang="en-US" sz="4400" dirty="0">
                <a:latin typeface="Calibri"/>
                <a:cs typeface="Calibri"/>
              </a:rPr>
              <a:t>other flesh and blood, though radiated in faith, nevertheless faced despair, betrayal, </a:t>
            </a:r>
            <a:r>
              <a:rPr lang="en-US" sz="4400" dirty="0" smtClean="0">
                <a:latin typeface="Calibri"/>
                <a:cs typeface="Calibri"/>
              </a:rPr>
              <a:t>disappointment</a:t>
            </a:r>
            <a:r>
              <a:rPr lang="en-US" sz="4400" dirty="0">
                <a:latin typeface="Calibri"/>
                <a:cs typeface="Calibri"/>
              </a:rPr>
              <a:t>, </a:t>
            </a:r>
            <a:r>
              <a:rPr lang="en-US" sz="4400" dirty="0" smtClean="0">
                <a:latin typeface="Calibri"/>
                <a:cs typeface="Calibri"/>
              </a:rPr>
              <a:t> loss</a:t>
            </a:r>
            <a:r>
              <a:rPr lang="en-US" sz="4400" dirty="0">
                <a:latin typeface="Calibri"/>
                <a:cs typeface="Calibri"/>
              </a:rPr>
              <a:t>, injustice, and </a:t>
            </a:r>
            <a:r>
              <a:rPr lang="en-US" sz="4400" dirty="0" smtClean="0">
                <a:latin typeface="Calibri"/>
                <a:cs typeface="Calibri"/>
              </a:rPr>
              <a:t>abuse.</a:t>
            </a:r>
          </a:p>
          <a:p>
            <a:pPr algn="ctr">
              <a:lnSpc>
                <a:spcPct val="90000"/>
              </a:lnSpc>
              <a:tabLst>
                <a:tab pos="711200" algn="l"/>
              </a:tabLst>
            </a:pPr>
            <a:r>
              <a:rPr lang="en-US" sz="4400" dirty="0" smtClean="0">
                <a:latin typeface="Calibri"/>
                <a:cs typeface="Calibri"/>
              </a:rPr>
              <a:t>As </a:t>
            </a:r>
            <a:r>
              <a:rPr lang="en-US" sz="4400" dirty="0">
                <a:latin typeface="Calibri"/>
                <a:cs typeface="Calibri"/>
              </a:rPr>
              <a:t>we look at these </a:t>
            </a:r>
            <a:r>
              <a:rPr lang="en-US" sz="4400" dirty="0" smtClean="0">
                <a:latin typeface="Calibri"/>
                <a:cs typeface="Calibri"/>
              </a:rPr>
              <a:t>people</a:t>
            </a:r>
            <a:r>
              <a:rPr lang="en-US" sz="4400" dirty="0">
                <a:latin typeface="Calibri"/>
                <a:cs typeface="Calibri"/>
              </a:rPr>
              <a:t> </a:t>
            </a:r>
            <a:r>
              <a:rPr lang="en-US" sz="4400" dirty="0" smtClean="0">
                <a:latin typeface="Calibri"/>
                <a:cs typeface="Calibri"/>
              </a:rPr>
              <a:t>we </a:t>
            </a:r>
            <a:r>
              <a:rPr lang="en-US" sz="4400" dirty="0">
                <a:latin typeface="Calibri"/>
                <a:cs typeface="Calibri"/>
              </a:rPr>
              <a:t>must always see them contrasted against the background of the Cross. </a:t>
            </a:r>
            <a:endParaRPr lang="en-US" dirty="0">
              <a:latin typeface="Calibri"/>
              <a:cs typeface="Calibri"/>
            </a:endParaRPr>
          </a:p>
        </p:txBody>
      </p:sp>
    </p:spTree>
    <p:extLst>
      <p:ext uri="{BB962C8B-B14F-4D97-AF65-F5344CB8AC3E}">
        <p14:creationId xmlns:p14="http://schemas.microsoft.com/office/powerpoint/2010/main" val="3048949142"/>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100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2000"/>
                            </p:stCondLst>
                            <p:childTnLst>
                              <p:par>
                                <p:cTn id="10" presetID="10" presetClass="entr" presetSubtype="0" fill="hold"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Thursday, </a:t>
            </a:r>
            <a:r>
              <a:rPr lang="en-US" sz="3200" i="1" dirty="0">
                <a:solidFill>
                  <a:srgbClr val="FFFF00"/>
                </a:solidFill>
                <a:latin typeface="Cambria"/>
                <a:cs typeface="Cambria"/>
              </a:rPr>
              <a:t>August 4 </a:t>
            </a:r>
          </a:p>
          <a:p>
            <a:pPr marL="108000"/>
            <a:r>
              <a:rPr lang="en-US" sz="3200" b="1" cap="small" spc="50" dirty="0" smtClean="0">
                <a:latin typeface="Cambria"/>
                <a:cs typeface="Cambria"/>
              </a:rPr>
              <a:t>The </a:t>
            </a:r>
            <a:r>
              <a:rPr lang="en-US" sz="3200" b="1" cap="small" spc="50" dirty="0">
                <a:latin typeface="Cambria"/>
                <a:cs typeface="Cambria"/>
              </a:rPr>
              <a:t>Need to Persevere </a:t>
            </a:r>
            <a:r>
              <a:rPr lang="en-US" sz="3200" cap="small" spc="50" dirty="0" smtClean="0">
                <a:latin typeface="Cambria"/>
                <a:cs typeface="Cambria"/>
              </a:rPr>
              <a:t>(</a:t>
            </a:r>
            <a:r>
              <a:rPr lang="en-US" sz="3200" cap="small" dirty="0">
                <a:latin typeface="Cambria"/>
                <a:cs typeface="Cambria"/>
              </a:rPr>
              <a:t>Genesis 32</a:t>
            </a:r>
            <a:r>
              <a:rPr lang="en-US" sz="3200" cap="small" spc="50" dirty="0" smtClean="0">
                <a:latin typeface="Cambria"/>
                <a:cs typeface="Cambria"/>
              </a:rPr>
              <a:t>)</a:t>
            </a:r>
            <a:endParaRPr lang="en-US" sz="3200" cap="small" spc="50" dirty="0">
              <a:latin typeface="Cambria"/>
              <a:cs typeface="Cambria"/>
            </a:endParaRPr>
          </a:p>
        </p:txBody>
      </p:sp>
      <p:sp>
        <p:nvSpPr>
          <p:cNvPr id="4" name="Text Box 3"/>
          <p:cNvSpPr txBox="1">
            <a:spLocks noChangeArrowheads="1"/>
          </p:cNvSpPr>
          <p:nvPr/>
        </p:nvSpPr>
        <p:spPr bwMode="auto">
          <a:xfrm>
            <a:off x="0" y="1362764"/>
            <a:ext cx="9144000" cy="4370492"/>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One of the greatest examples of </a:t>
            </a:r>
            <a:r>
              <a:rPr lang="en-US" sz="4400" dirty="0" smtClean="0">
                <a:latin typeface="Calibri"/>
                <a:cs typeface="Calibri"/>
              </a:rPr>
              <a:t>perseverance </a:t>
            </a:r>
            <a:r>
              <a:rPr lang="en-US" sz="4400" dirty="0">
                <a:latin typeface="Calibri"/>
                <a:cs typeface="Calibri"/>
              </a:rPr>
              <a:t>in the Bible is </a:t>
            </a:r>
            <a:r>
              <a:rPr lang="en-US" sz="4400" dirty="0" smtClean="0">
                <a:latin typeface="Calibri"/>
                <a:cs typeface="Calibri"/>
              </a:rPr>
              <a:t>Jacob.</a:t>
            </a:r>
          </a:p>
          <a:p>
            <a:pPr algn="ctr" eaLnBrk="1" hangingPunct="1">
              <a:lnSpc>
                <a:spcPct val="90000"/>
              </a:lnSpc>
              <a:spcBef>
                <a:spcPts val="0"/>
              </a:spcBef>
            </a:pPr>
            <a:r>
              <a:rPr lang="en-US" sz="4400" dirty="0" smtClean="0">
                <a:latin typeface="Calibri"/>
                <a:cs typeface="Calibri"/>
              </a:rPr>
              <a:t>Many </a:t>
            </a:r>
            <a:r>
              <a:rPr lang="en-US" sz="4400" dirty="0">
                <a:latin typeface="Calibri"/>
                <a:cs typeface="Calibri"/>
              </a:rPr>
              <a:t>years before, Jacob had tricked his brother, Esau, and his father into giving him the birthright (</a:t>
            </a:r>
            <a:r>
              <a:rPr lang="en-US" sz="4400" i="1" dirty="0">
                <a:latin typeface="Calibri"/>
                <a:cs typeface="Calibri"/>
              </a:rPr>
              <a:t>Genesis 27</a:t>
            </a:r>
            <a:r>
              <a:rPr lang="en-US" sz="4400" dirty="0">
                <a:latin typeface="Calibri"/>
                <a:cs typeface="Calibri"/>
              </a:rPr>
              <a:t>), and ever since, he had been running </a:t>
            </a:r>
            <a:r>
              <a:rPr lang="en-US" sz="4400" dirty="0" smtClean="0">
                <a:latin typeface="Calibri"/>
                <a:cs typeface="Calibri"/>
              </a:rPr>
              <a:t>  in </a:t>
            </a:r>
            <a:r>
              <a:rPr lang="en-US" sz="4400" dirty="0">
                <a:latin typeface="Calibri"/>
                <a:cs typeface="Calibri"/>
              </a:rPr>
              <a:t>fear of Esau’s desire to kill </a:t>
            </a:r>
            <a:r>
              <a:rPr lang="en-US" sz="4400" dirty="0" smtClean="0">
                <a:latin typeface="Calibri"/>
                <a:cs typeface="Calibri"/>
              </a:rPr>
              <a:t>him.</a:t>
            </a:r>
          </a:p>
        </p:txBody>
      </p:sp>
    </p:spTree>
    <p:extLst>
      <p:ext uri="{BB962C8B-B14F-4D97-AF65-F5344CB8AC3E}">
        <p14:creationId xmlns:p14="http://schemas.microsoft.com/office/powerpoint/2010/main" val="3997212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Thursday, </a:t>
            </a:r>
            <a:r>
              <a:rPr lang="en-US" sz="3200" i="1" dirty="0">
                <a:solidFill>
                  <a:srgbClr val="FFFF00"/>
                </a:solidFill>
                <a:latin typeface="Cambria"/>
                <a:cs typeface="Cambria"/>
              </a:rPr>
              <a:t>August 4 </a:t>
            </a:r>
          </a:p>
          <a:p>
            <a:pPr marL="108000"/>
            <a:r>
              <a:rPr lang="en-US" sz="3200" b="1" cap="small" spc="50" dirty="0" smtClean="0">
                <a:latin typeface="Cambria"/>
                <a:cs typeface="Cambria"/>
              </a:rPr>
              <a:t>The </a:t>
            </a:r>
            <a:r>
              <a:rPr lang="en-US" sz="3200" b="1" cap="small" spc="50" dirty="0">
                <a:latin typeface="Cambria"/>
                <a:cs typeface="Cambria"/>
              </a:rPr>
              <a:t>Need to Persevere </a:t>
            </a:r>
            <a:r>
              <a:rPr lang="en-US" sz="3200" cap="small" spc="50" dirty="0" smtClean="0">
                <a:latin typeface="Cambria"/>
                <a:cs typeface="Cambria"/>
              </a:rPr>
              <a:t>(</a:t>
            </a:r>
            <a:r>
              <a:rPr lang="en-US" sz="3200" cap="small" dirty="0">
                <a:latin typeface="Cambria"/>
                <a:cs typeface="Cambria"/>
              </a:rPr>
              <a:t>Genesis 32</a:t>
            </a:r>
            <a:r>
              <a:rPr lang="en-US" sz="3200" cap="small" spc="50" dirty="0" smtClean="0">
                <a:latin typeface="Cambria"/>
                <a:cs typeface="Cambria"/>
              </a:rPr>
              <a:t>)</a:t>
            </a:r>
            <a:endParaRPr lang="en-US" sz="3200" cap="small" spc="50" dirty="0">
              <a:latin typeface="Cambria"/>
              <a:cs typeface="Cambria"/>
            </a:endParaRPr>
          </a:p>
        </p:txBody>
      </p:sp>
      <p:sp>
        <p:nvSpPr>
          <p:cNvPr id="4" name="Text Box 3"/>
          <p:cNvSpPr txBox="1">
            <a:spLocks noChangeArrowheads="1"/>
          </p:cNvSpPr>
          <p:nvPr/>
        </p:nvSpPr>
        <p:spPr bwMode="auto">
          <a:xfrm>
            <a:off x="0" y="1257423"/>
            <a:ext cx="9144000" cy="497988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spc="-100" dirty="0" smtClean="0">
                <a:latin typeface="Calibri"/>
                <a:cs typeface="Calibri"/>
              </a:rPr>
              <a:t>Even </a:t>
            </a:r>
            <a:r>
              <a:rPr lang="en-US" sz="4400" spc="-100" dirty="0">
                <a:latin typeface="Calibri"/>
                <a:cs typeface="Calibri"/>
              </a:rPr>
              <a:t>though he had been given wonderful promises of God’s guidance and blessing in his dream of a ladder reaching to heaven (</a:t>
            </a:r>
            <a:r>
              <a:rPr lang="en-US" sz="4400" i="1" spc="-100" dirty="0">
                <a:latin typeface="Calibri"/>
                <a:cs typeface="Calibri"/>
              </a:rPr>
              <a:t>Genesis 28</a:t>
            </a:r>
            <a:r>
              <a:rPr lang="en-US" sz="4400" spc="-100" dirty="0">
                <a:latin typeface="Calibri"/>
                <a:cs typeface="Calibri"/>
              </a:rPr>
              <a:t>), he was still scared. Jacob was desperate for God’s assurance that he was accepted and that the promises made to him </a:t>
            </a:r>
            <a:r>
              <a:rPr lang="en-US" sz="4400" spc="-100" dirty="0" smtClean="0">
                <a:latin typeface="Calibri"/>
                <a:cs typeface="Calibri"/>
              </a:rPr>
              <a:t> many </a:t>
            </a:r>
            <a:r>
              <a:rPr lang="en-US" sz="4400" spc="-100" dirty="0">
                <a:latin typeface="Calibri"/>
                <a:cs typeface="Calibri"/>
              </a:rPr>
              <a:t>years before were still </a:t>
            </a:r>
            <a:r>
              <a:rPr lang="en-US" sz="4400" spc="-100" dirty="0" smtClean="0">
                <a:latin typeface="Calibri"/>
                <a:cs typeface="Calibri"/>
              </a:rPr>
              <a:t>true.</a:t>
            </a:r>
          </a:p>
        </p:txBody>
      </p:sp>
    </p:spTree>
    <p:extLst>
      <p:ext uri="{BB962C8B-B14F-4D97-AF65-F5344CB8AC3E}">
        <p14:creationId xmlns:p14="http://schemas.microsoft.com/office/powerpoint/2010/main" val="39853129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Thursday, </a:t>
            </a:r>
            <a:r>
              <a:rPr lang="en-US" sz="3200" i="1" dirty="0">
                <a:solidFill>
                  <a:srgbClr val="FFFF00"/>
                </a:solidFill>
                <a:latin typeface="Cambria"/>
                <a:cs typeface="Cambria"/>
              </a:rPr>
              <a:t>August 4 </a:t>
            </a:r>
          </a:p>
          <a:p>
            <a:pPr marL="108000"/>
            <a:r>
              <a:rPr lang="en-US" sz="3200" b="1" cap="small" spc="50" dirty="0" smtClean="0">
                <a:latin typeface="Cambria"/>
                <a:cs typeface="Cambria"/>
              </a:rPr>
              <a:t>The </a:t>
            </a:r>
            <a:r>
              <a:rPr lang="en-US" sz="3200" b="1" cap="small" spc="50" dirty="0">
                <a:latin typeface="Cambria"/>
                <a:cs typeface="Cambria"/>
              </a:rPr>
              <a:t>Need to Persevere </a:t>
            </a:r>
            <a:r>
              <a:rPr lang="en-US" sz="3200" cap="small" spc="50" dirty="0" smtClean="0">
                <a:latin typeface="Cambria"/>
                <a:cs typeface="Cambria"/>
              </a:rPr>
              <a:t>(</a:t>
            </a:r>
            <a:r>
              <a:rPr lang="en-US" sz="3200" cap="small" dirty="0">
                <a:latin typeface="Cambria"/>
                <a:cs typeface="Cambria"/>
              </a:rPr>
              <a:t>Genesis 32</a:t>
            </a:r>
            <a:r>
              <a:rPr lang="en-US" sz="3200" cap="small" spc="50" dirty="0" smtClean="0">
                <a:latin typeface="Cambria"/>
                <a:cs typeface="Cambria"/>
              </a:rPr>
              <a:t>)</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spc="-100" dirty="0" smtClean="0">
                <a:latin typeface="Calibri"/>
                <a:cs typeface="Calibri"/>
              </a:rPr>
              <a:t>As </a:t>
            </a:r>
            <a:r>
              <a:rPr lang="en-US" sz="4400" spc="-100" dirty="0">
                <a:latin typeface="Calibri"/>
                <a:cs typeface="Calibri"/>
              </a:rPr>
              <a:t>he fought someone who was actually Jesus, Jacob had his hip dislocated. From that point on, it could not have been possible to fight, as the pain would have been too excruciating. There must have been a subtle shift from fighting to hanging on. Jacob is hanging on to Jesus through unbearable pain until he receives an assurance of His blessing. </a:t>
            </a:r>
            <a:endParaRPr lang="en-US" sz="4400" spc="-100" dirty="0" smtClean="0">
              <a:latin typeface="Calibri"/>
              <a:cs typeface="Calibri"/>
            </a:endParaRPr>
          </a:p>
        </p:txBody>
      </p:sp>
    </p:spTree>
    <p:extLst>
      <p:ext uri="{BB962C8B-B14F-4D97-AF65-F5344CB8AC3E}">
        <p14:creationId xmlns:p14="http://schemas.microsoft.com/office/powerpoint/2010/main" val="10959455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The Need to Persevere </a:t>
            </a:r>
          </a:p>
          <a:p>
            <a:pPr marL="108000"/>
            <a:r>
              <a:rPr lang="en-US" sz="3200" b="1" cap="small" spc="50" dirty="0" smtClean="0">
                <a:latin typeface="Cambria"/>
                <a:cs typeface="Cambria"/>
              </a:rPr>
              <a:t>Key Points</a:t>
            </a:r>
            <a:endParaRPr lang="en-US" sz="3200" cap="small" spc="50" dirty="0">
              <a:latin typeface="Cambria"/>
              <a:cs typeface="Cambria"/>
            </a:endParaRPr>
          </a:p>
        </p:txBody>
      </p:sp>
      <p:sp>
        <p:nvSpPr>
          <p:cNvPr id="5" name="Text Box 3"/>
          <p:cNvSpPr txBox="1">
            <a:spLocks noChangeArrowheads="1"/>
          </p:cNvSpPr>
          <p:nvPr/>
        </p:nvSpPr>
        <p:spPr bwMode="auto">
          <a:xfrm>
            <a:off x="324544" y="1463170"/>
            <a:ext cx="8819456" cy="3838038"/>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eaLnBrk="1" hangingPunct="1">
              <a:lnSpc>
                <a:spcPct val="90000"/>
              </a:lnSpc>
              <a:spcBef>
                <a:spcPts val="0"/>
              </a:spcBef>
            </a:pPr>
            <a:r>
              <a:rPr lang="en-US" sz="4400" dirty="0" smtClean="0">
                <a:latin typeface="Calibri"/>
                <a:cs typeface="Calibri"/>
              </a:rPr>
              <a:t>(</a:t>
            </a:r>
            <a:r>
              <a:rPr lang="en-US" sz="4400" u="sng" dirty="0" smtClean="0">
                <a:latin typeface="Calibri"/>
                <a:cs typeface="Calibri"/>
              </a:rPr>
              <a:t>1</a:t>
            </a:r>
            <a:r>
              <a:rPr lang="en-US" sz="4400" dirty="0" smtClean="0">
                <a:latin typeface="Calibri"/>
                <a:cs typeface="Calibri"/>
              </a:rPr>
              <a:t>) An important strength </a:t>
            </a:r>
            <a:r>
              <a:rPr lang="en-US" sz="4400" spc="-50" dirty="0" smtClean="0">
                <a:latin typeface="Calibri"/>
                <a:cs typeface="Calibri"/>
              </a:rPr>
              <a:t>is </a:t>
            </a:r>
            <a:r>
              <a:rPr lang="en-US" sz="4400" spc="-50" dirty="0" err="1" smtClean="0">
                <a:latin typeface="Calibri"/>
                <a:cs typeface="Calibri"/>
              </a:rPr>
              <a:t>perseve-rance</a:t>
            </a:r>
            <a:r>
              <a:rPr lang="en-US" sz="4400" spc="-50" dirty="0">
                <a:latin typeface="Calibri"/>
                <a:cs typeface="Calibri"/>
              </a:rPr>
              <a:t>, the ability to keep going despite wanting to give up.</a:t>
            </a:r>
          </a:p>
          <a:p>
            <a:pPr eaLnBrk="1" hangingPunct="1">
              <a:lnSpc>
                <a:spcPct val="90000"/>
              </a:lnSpc>
              <a:spcBef>
                <a:spcPts val="600"/>
              </a:spcBef>
            </a:pPr>
            <a:r>
              <a:rPr lang="en-US" sz="4400" dirty="0" smtClean="0">
                <a:latin typeface="Calibri"/>
                <a:cs typeface="Calibri"/>
              </a:rPr>
              <a:t>(</a:t>
            </a:r>
            <a:r>
              <a:rPr lang="en-US" sz="4400" u="sng" dirty="0" smtClean="0">
                <a:latin typeface="Calibri"/>
                <a:cs typeface="Calibri"/>
              </a:rPr>
              <a:t>2</a:t>
            </a:r>
            <a:r>
              <a:rPr lang="en-US" sz="4400" dirty="0">
                <a:latin typeface="Calibri"/>
                <a:cs typeface="Calibri"/>
              </a:rPr>
              <a:t>) </a:t>
            </a:r>
            <a:r>
              <a:rPr lang="en-US" sz="4400" dirty="0" smtClean="0">
                <a:latin typeface="Calibri"/>
                <a:cs typeface="Calibri"/>
              </a:rPr>
              <a:t>Lesson from Jacob: </a:t>
            </a:r>
            <a:r>
              <a:rPr lang="en-US" sz="4400" spc="-100" dirty="0">
                <a:latin typeface="Calibri"/>
                <a:cs typeface="Calibri"/>
              </a:rPr>
              <a:t>There </a:t>
            </a:r>
            <a:r>
              <a:rPr lang="en-US" sz="4400" spc="-100" dirty="0" smtClean="0">
                <a:latin typeface="Calibri"/>
                <a:cs typeface="Calibri"/>
              </a:rPr>
              <a:t>should be a </a:t>
            </a:r>
            <a:r>
              <a:rPr lang="en-US" sz="4400" spc="-100" dirty="0">
                <a:latin typeface="Calibri"/>
                <a:cs typeface="Calibri"/>
              </a:rPr>
              <a:t>shift from fighting to hanging </a:t>
            </a:r>
            <a:r>
              <a:rPr lang="en-US" sz="4400" spc="-100" dirty="0" smtClean="0">
                <a:latin typeface="Calibri"/>
                <a:cs typeface="Calibri"/>
              </a:rPr>
              <a:t>on until the assurance of blessing. </a:t>
            </a:r>
            <a:endParaRPr lang="en-US" sz="4400" dirty="0" smtClean="0">
              <a:latin typeface="Calibri"/>
              <a:cs typeface="Calibri"/>
            </a:endParaRPr>
          </a:p>
        </p:txBody>
      </p:sp>
    </p:spTree>
    <p:extLst>
      <p:ext uri="{BB962C8B-B14F-4D97-AF65-F5344CB8AC3E}">
        <p14:creationId xmlns:p14="http://schemas.microsoft.com/office/powerpoint/2010/main" val="34292600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Friday, August 5</a:t>
            </a:r>
            <a:endParaRPr lang="en-US" sz="3200" i="1" dirty="0">
              <a:solidFill>
                <a:srgbClr val="FFFF00"/>
              </a:solidFill>
              <a:latin typeface="Cambria"/>
              <a:cs typeface="Cambria"/>
            </a:endParaRPr>
          </a:p>
          <a:p>
            <a:pPr marL="108000"/>
            <a:r>
              <a:rPr lang="en-US" sz="3200" b="1" cap="small" spc="50" dirty="0" smtClean="0">
                <a:latin typeface="Cambria"/>
                <a:cs typeface="Cambria"/>
              </a:rPr>
              <a:t>Further Thought </a:t>
            </a:r>
            <a:r>
              <a:rPr lang="en-US" sz="3200" cap="small" spc="50" dirty="0" smtClean="0">
                <a:latin typeface="Cambria"/>
                <a:cs typeface="Cambria"/>
              </a:rPr>
              <a:t>(</a:t>
            </a:r>
            <a:r>
              <a:rPr lang="en-US" sz="3200" i="1" cap="small" spc="-80" dirty="0" smtClean="0">
                <a:latin typeface="Cambria"/>
                <a:cs typeface="Cambria"/>
              </a:rPr>
              <a:t>PP  </a:t>
            </a:r>
            <a:r>
              <a:rPr lang="en-US" sz="3200" cap="small" spc="-80" dirty="0" smtClean="0">
                <a:latin typeface="Cambria"/>
                <a:cs typeface="Cambria"/>
              </a:rPr>
              <a:t>248</a:t>
            </a:r>
            <a:r>
              <a:rPr lang="en-US" sz="3200" cap="small" spc="50" dirty="0" smtClean="0">
                <a:latin typeface="Cambria"/>
                <a:cs typeface="Cambria"/>
              </a:rPr>
              <a:t>)</a:t>
            </a:r>
            <a:endParaRPr lang="en-US" sz="3200" cap="small" spc="50" dirty="0">
              <a:latin typeface="Cambria"/>
              <a:cs typeface="Cambria"/>
            </a:endParaRPr>
          </a:p>
        </p:txBody>
      </p:sp>
      <p:sp>
        <p:nvSpPr>
          <p:cNvPr id="5" name="Text Box 3"/>
          <p:cNvSpPr txBox="1">
            <a:spLocks noChangeArrowheads="1"/>
          </p:cNvSpPr>
          <p:nvPr/>
        </p:nvSpPr>
        <p:spPr bwMode="auto">
          <a:xfrm>
            <a:off x="0" y="1247552"/>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spc="-100" dirty="0">
                <a:latin typeface="Calibri"/>
                <a:cs typeface="Calibri"/>
              </a:rPr>
              <a:t>“Many never attain to the position that </a:t>
            </a:r>
            <a:r>
              <a:rPr lang="en-US" sz="4400" dirty="0">
                <a:latin typeface="Calibri"/>
                <a:cs typeface="Calibri"/>
              </a:rPr>
              <a:t>they might occupy, because they </a:t>
            </a:r>
            <a:r>
              <a:rPr lang="en-US" sz="4400" spc="-50" dirty="0">
                <a:latin typeface="Calibri"/>
                <a:cs typeface="Calibri"/>
              </a:rPr>
              <a:t>wait for God to do for them that which </a:t>
            </a:r>
            <a:r>
              <a:rPr lang="en-US" sz="4400" dirty="0">
                <a:latin typeface="Calibri"/>
                <a:cs typeface="Calibri"/>
              </a:rPr>
              <a:t>He has given them power to do for themselves. All who are fitted for usefulness must be trained by the severest mental and moral discipline, and God will assist them by uniting divine power with human effort.</a:t>
            </a:r>
            <a:r>
              <a:rPr lang="en-US" sz="4400" dirty="0" smtClean="0">
                <a:latin typeface="Calibri"/>
                <a:cs typeface="Calibri"/>
              </a:rPr>
              <a:t>”</a:t>
            </a:r>
            <a:endParaRPr lang="en-US" sz="4400" dirty="0">
              <a:latin typeface="Calibri"/>
              <a:cs typeface="Calibri"/>
            </a:endParaRPr>
          </a:p>
        </p:txBody>
      </p:sp>
    </p:spTree>
    <p:extLst>
      <p:ext uri="{BB962C8B-B14F-4D97-AF65-F5344CB8AC3E}">
        <p14:creationId xmlns:p14="http://schemas.microsoft.com/office/powerpoint/2010/main" val="1070425658"/>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p:tgtEl>
                                          <p:spTgt spid="6">
                                            <p:txEl>
                                              <p:pRg st="0" end="0"/>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0" end="0"/>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64742"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Struggling With All Energy </a:t>
            </a:r>
            <a:endParaRPr lang="mr-IN" sz="3200" i="1" dirty="0">
              <a:solidFill>
                <a:srgbClr val="FFFF00"/>
              </a:solidFill>
              <a:latin typeface="Cambria"/>
              <a:cs typeface="Cambria"/>
            </a:endParaRPr>
          </a:p>
          <a:p>
            <a:pPr marL="108000"/>
            <a:r>
              <a:rPr lang="en-US" sz="3200" b="1" cap="small" spc="50" dirty="0" smtClean="0">
                <a:latin typeface="Cambria"/>
                <a:cs typeface="Cambria"/>
              </a:rPr>
              <a:t>Outline </a:t>
            </a:r>
            <a:r>
              <a:rPr lang="en-US" sz="3200" b="1" cap="small" spc="50" dirty="0">
                <a:latin typeface="Cambria"/>
                <a:cs typeface="Cambria"/>
              </a:rPr>
              <a:t>for Teaching</a:t>
            </a:r>
            <a:r>
              <a:rPr lang="en-US" sz="3200" b="1" spc="50" dirty="0">
                <a:latin typeface="Cambria"/>
                <a:cs typeface="Cambria"/>
              </a:rPr>
              <a:t>	</a:t>
            </a:r>
          </a:p>
        </p:txBody>
      </p:sp>
      <p:sp>
        <p:nvSpPr>
          <p:cNvPr id="4" name="Text Box 4"/>
          <p:cNvSpPr txBox="1">
            <a:spLocks noChangeArrowheads="1"/>
          </p:cNvSpPr>
          <p:nvPr/>
        </p:nvSpPr>
        <p:spPr bwMode="auto">
          <a:xfrm>
            <a:off x="0" y="1124744"/>
            <a:ext cx="9144000" cy="5733877"/>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spcAft>
                <a:spcPts val="600"/>
              </a:spcAft>
              <a:tabLst>
                <a:tab pos="719138" algn="l"/>
              </a:tabLst>
            </a:pPr>
            <a:r>
              <a:rPr lang="en-US" sz="4200" u="sng" cap="small" dirty="0">
                <a:latin typeface="Calibri"/>
                <a:cs typeface="Calibri"/>
              </a:rPr>
              <a:t>In Overcoming </a:t>
            </a:r>
            <a:r>
              <a:rPr lang="en-US" sz="4200" u="sng" cap="small" dirty="0" smtClean="0">
                <a:latin typeface="Calibri"/>
                <a:cs typeface="Calibri"/>
              </a:rPr>
              <a:t>Crucibles</a:t>
            </a:r>
          </a:p>
          <a:p>
            <a:pPr marL="108000" eaLnBrk="1" hangingPunct="1">
              <a:lnSpc>
                <a:spcPct val="80000"/>
              </a:lnSpc>
              <a:spcBef>
                <a:spcPts val="0"/>
              </a:spcBef>
              <a:spcAft>
                <a:spcPts val="0"/>
              </a:spcAft>
              <a:tabLst>
                <a:tab pos="719138" algn="l"/>
              </a:tabLst>
            </a:pPr>
            <a:r>
              <a:rPr lang="en-US" sz="4200" b="1" dirty="0" smtClean="0">
                <a:latin typeface="Calibri"/>
                <a:cs typeface="Calibri"/>
              </a:rPr>
              <a:t>1. </a:t>
            </a:r>
            <a:r>
              <a:rPr lang="en-US" sz="4200" dirty="0" smtClean="0">
                <a:latin typeface="Calibri"/>
                <a:cs typeface="Calibri"/>
              </a:rPr>
              <a:t>The </a:t>
            </a:r>
            <a:r>
              <a:rPr lang="en-US" sz="4200" dirty="0">
                <a:latin typeface="Calibri"/>
                <a:cs typeface="Calibri"/>
              </a:rPr>
              <a:t>Role of </a:t>
            </a:r>
            <a:r>
              <a:rPr lang="en-US" sz="4200" b="1" spc="50" dirty="0">
                <a:latin typeface="Calibri"/>
                <a:cs typeface="Calibri"/>
              </a:rPr>
              <a:t>Truth</a:t>
            </a:r>
            <a:r>
              <a:rPr lang="en-US" sz="4200" b="1" dirty="0">
                <a:latin typeface="Calibri"/>
                <a:cs typeface="Calibri"/>
              </a:rPr>
              <a:t> </a:t>
            </a:r>
            <a:r>
              <a:rPr lang="en-US" sz="4200" dirty="0">
                <a:latin typeface="Calibri"/>
                <a:cs typeface="Calibri"/>
              </a:rPr>
              <a:t> </a:t>
            </a:r>
            <a:r>
              <a:rPr lang="en-US" sz="4200" dirty="0" smtClean="0">
                <a:latin typeface="Calibri"/>
                <a:cs typeface="Calibri"/>
              </a:rPr>
              <a:t>                           </a:t>
            </a:r>
            <a:endParaRPr lang="en-US" sz="4200" dirty="0">
              <a:latin typeface="Calibri"/>
              <a:cs typeface="Calibri"/>
            </a:endParaRPr>
          </a:p>
          <a:p>
            <a:pPr marL="108000" eaLnBrk="1" hangingPunct="1">
              <a:lnSpc>
                <a:spcPct val="80000"/>
              </a:lnSpc>
              <a:spcBef>
                <a:spcPts val="0"/>
              </a:spcBef>
              <a:spcAft>
                <a:spcPts val="1200"/>
              </a:spcAft>
              <a:tabLst>
                <a:tab pos="719138" algn="l"/>
              </a:tabLst>
            </a:pPr>
            <a:r>
              <a:rPr lang="en-US" sz="4200" dirty="0" smtClean="0">
                <a:latin typeface="Calibri"/>
                <a:cs typeface="Calibri"/>
              </a:rPr>
              <a:t>	a. </a:t>
            </a:r>
            <a:r>
              <a:rPr lang="en-US" sz="4200" i="1" u="sng" spc="-100" dirty="0" smtClean="0">
                <a:latin typeface="Calibri"/>
                <a:cs typeface="Calibri"/>
              </a:rPr>
              <a:t>Sun</a:t>
            </a:r>
            <a:r>
              <a:rPr lang="en-US" sz="4200" i="1" spc="-100" dirty="0" smtClean="0">
                <a:latin typeface="Calibri"/>
                <a:cs typeface="Calibri"/>
              </a:rPr>
              <a:t>. The Spirit of Truth. </a:t>
            </a:r>
            <a:r>
              <a:rPr lang="en-US" sz="4200" i="1" spc="-100" dirty="0" smtClean="0">
                <a:latin typeface="Calibri"/>
                <a:cs typeface="Calibri"/>
              </a:rPr>
              <a:t>John 16:13</a:t>
            </a:r>
            <a:endParaRPr lang="en-US" sz="4200" i="1" spc="-100" dirty="0">
              <a:latin typeface="Calibri"/>
              <a:cs typeface="Calibri"/>
            </a:endParaRPr>
          </a:p>
          <a:p>
            <a:pPr marL="108000" eaLnBrk="1" hangingPunct="1">
              <a:lnSpc>
                <a:spcPct val="80000"/>
              </a:lnSpc>
              <a:spcBef>
                <a:spcPts val="0"/>
              </a:spcBef>
              <a:tabLst>
                <a:tab pos="719138" algn="l"/>
              </a:tabLst>
            </a:pPr>
            <a:r>
              <a:rPr lang="en-US" sz="4200" b="1" dirty="0">
                <a:latin typeface="Calibri"/>
                <a:cs typeface="Calibri"/>
              </a:rPr>
              <a:t>2</a:t>
            </a:r>
            <a:r>
              <a:rPr lang="en-US" sz="4200" dirty="0">
                <a:latin typeface="Calibri"/>
                <a:cs typeface="Calibri"/>
              </a:rPr>
              <a:t>.</a:t>
            </a:r>
            <a:r>
              <a:rPr lang="en-US" sz="4200" b="1" dirty="0">
                <a:latin typeface="Calibri"/>
                <a:cs typeface="Calibri"/>
              </a:rPr>
              <a:t> </a:t>
            </a:r>
            <a:r>
              <a:rPr lang="en-US" sz="4200" dirty="0">
                <a:latin typeface="Calibri"/>
                <a:cs typeface="Calibri"/>
              </a:rPr>
              <a:t>The Role of </a:t>
            </a:r>
            <a:r>
              <a:rPr lang="en-US" sz="4200" b="1" spc="50" dirty="0">
                <a:latin typeface="Calibri"/>
                <a:cs typeface="Calibri"/>
              </a:rPr>
              <a:t>Free Will</a:t>
            </a:r>
            <a:r>
              <a:rPr lang="en-US" sz="4200" b="1" dirty="0">
                <a:latin typeface="Calibri"/>
                <a:cs typeface="Calibri"/>
              </a:rPr>
              <a:t> </a:t>
            </a:r>
            <a:endParaRPr lang="en-US" sz="4200" dirty="0">
              <a:latin typeface="Calibri"/>
              <a:cs typeface="Calibri"/>
            </a:endParaRPr>
          </a:p>
          <a:p>
            <a:pPr marL="108000" eaLnBrk="1" hangingPunct="1">
              <a:lnSpc>
                <a:spcPct val="80000"/>
              </a:lnSpc>
              <a:spcBef>
                <a:spcPts val="0"/>
              </a:spcBef>
              <a:tabLst>
                <a:tab pos="719138" algn="l"/>
              </a:tabLst>
            </a:pPr>
            <a:r>
              <a:rPr lang="en-US" sz="4200" dirty="0">
                <a:latin typeface="Calibri"/>
                <a:cs typeface="Calibri"/>
              </a:rPr>
              <a:t>	</a:t>
            </a:r>
            <a:r>
              <a:rPr lang="en-US" sz="4200" dirty="0" smtClean="0">
                <a:latin typeface="Calibri"/>
                <a:cs typeface="Calibri"/>
              </a:rPr>
              <a:t>a. </a:t>
            </a:r>
            <a:r>
              <a:rPr lang="en-US" sz="4200" i="1" u="sng" dirty="0" smtClean="0">
                <a:latin typeface="Calibri"/>
                <a:cs typeface="Calibri"/>
              </a:rPr>
              <a:t>Mon</a:t>
            </a:r>
            <a:r>
              <a:rPr lang="en-US" sz="4200" i="1" dirty="0" smtClean="0">
                <a:latin typeface="Calibri"/>
                <a:cs typeface="Calibri"/>
              </a:rPr>
              <a:t>. Human-Divine. </a:t>
            </a:r>
            <a:r>
              <a:rPr lang="en-US" sz="4200" i="1" dirty="0" smtClean="0">
                <a:latin typeface="Calibri"/>
                <a:cs typeface="Calibri"/>
              </a:rPr>
              <a:t>Col. 1:29</a:t>
            </a:r>
            <a:endParaRPr lang="en-US" sz="4200" i="1" dirty="0">
              <a:latin typeface="Calibri"/>
              <a:cs typeface="Calibri"/>
            </a:endParaRPr>
          </a:p>
          <a:p>
            <a:pPr marL="108000" eaLnBrk="1" hangingPunct="1">
              <a:lnSpc>
                <a:spcPct val="80000"/>
              </a:lnSpc>
              <a:spcBef>
                <a:spcPts val="0"/>
              </a:spcBef>
              <a:spcAft>
                <a:spcPts val="1200"/>
              </a:spcAft>
              <a:tabLst>
                <a:tab pos="719138" algn="l"/>
              </a:tabLst>
            </a:pPr>
            <a:r>
              <a:rPr lang="en-US" sz="4200" i="1" dirty="0">
                <a:latin typeface="Calibri"/>
                <a:cs typeface="Calibri"/>
              </a:rPr>
              <a:t>	</a:t>
            </a:r>
            <a:r>
              <a:rPr lang="en-US" sz="4200" dirty="0">
                <a:latin typeface="Calibri"/>
                <a:cs typeface="Calibri"/>
              </a:rPr>
              <a:t>b</a:t>
            </a:r>
            <a:r>
              <a:rPr lang="en-US" sz="4200" dirty="0" smtClean="0">
                <a:latin typeface="Calibri"/>
                <a:cs typeface="Calibri"/>
              </a:rPr>
              <a:t>. </a:t>
            </a:r>
            <a:r>
              <a:rPr lang="en-US" sz="4200" i="1" u="sng" dirty="0" smtClean="0">
                <a:latin typeface="Calibri"/>
                <a:cs typeface="Calibri"/>
              </a:rPr>
              <a:t>Tue</a:t>
            </a:r>
            <a:r>
              <a:rPr lang="en-US" sz="4200" i="1" dirty="0" smtClean="0">
                <a:latin typeface="Calibri"/>
                <a:cs typeface="Calibri"/>
              </a:rPr>
              <a:t>. Disciplined Will. </a:t>
            </a:r>
            <a:r>
              <a:rPr lang="en-US" sz="4200" i="1" dirty="0" smtClean="0">
                <a:latin typeface="Calibri"/>
                <a:cs typeface="Calibri"/>
              </a:rPr>
              <a:t>1 Pet. 1:13</a:t>
            </a:r>
            <a:endParaRPr lang="en-US" sz="4200" i="1" dirty="0">
              <a:latin typeface="Calibri"/>
              <a:cs typeface="Calibri"/>
            </a:endParaRPr>
          </a:p>
          <a:p>
            <a:pPr marL="108000" eaLnBrk="1" hangingPunct="1">
              <a:lnSpc>
                <a:spcPct val="80000"/>
              </a:lnSpc>
              <a:spcBef>
                <a:spcPts val="0"/>
              </a:spcBef>
              <a:spcAft>
                <a:spcPts val="0"/>
              </a:spcAft>
              <a:tabLst>
                <a:tab pos="719138" algn="l"/>
              </a:tabLst>
            </a:pPr>
            <a:r>
              <a:rPr lang="en-US" sz="4200" b="1" dirty="0" smtClean="0">
                <a:latin typeface="Calibri"/>
                <a:cs typeface="Calibri"/>
              </a:rPr>
              <a:t>3</a:t>
            </a:r>
            <a:r>
              <a:rPr lang="en-US" sz="4200" dirty="0">
                <a:latin typeface="Calibri"/>
                <a:cs typeface="Calibri"/>
              </a:rPr>
              <a:t>.</a:t>
            </a:r>
            <a:r>
              <a:rPr lang="en-US" sz="4200" b="1" dirty="0">
                <a:latin typeface="Calibri"/>
                <a:cs typeface="Calibri"/>
              </a:rPr>
              <a:t> </a:t>
            </a:r>
            <a:r>
              <a:rPr lang="en-US" sz="4200" dirty="0">
                <a:latin typeface="Calibri"/>
                <a:cs typeface="Calibri"/>
              </a:rPr>
              <a:t>The Role of </a:t>
            </a:r>
            <a:r>
              <a:rPr lang="en-US" sz="4200" b="1" spc="50" dirty="0">
                <a:latin typeface="Calibri"/>
                <a:cs typeface="Calibri"/>
              </a:rPr>
              <a:t>Commitment</a:t>
            </a:r>
            <a:r>
              <a:rPr lang="en-US" sz="4200" b="1" dirty="0">
                <a:latin typeface="Calibri"/>
                <a:cs typeface="Calibri"/>
              </a:rPr>
              <a:t> </a:t>
            </a:r>
            <a:r>
              <a:rPr lang="en-US" sz="4200" dirty="0" smtClean="0">
                <a:latin typeface="Calibri"/>
                <a:cs typeface="Calibri"/>
              </a:rPr>
              <a:t>and</a:t>
            </a:r>
            <a:r>
              <a:rPr lang="en-US" sz="4200" b="1" dirty="0" smtClean="0">
                <a:latin typeface="Calibri"/>
                <a:cs typeface="Calibri"/>
              </a:rPr>
              <a:t>  	</a:t>
            </a:r>
            <a:r>
              <a:rPr lang="en-US" sz="4200" b="1" spc="50" dirty="0" smtClean="0">
                <a:latin typeface="Calibri"/>
                <a:cs typeface="Calibri"/>
              </a:rPr>
              <a:t>Perseverance</a:t>
            </a:r>
            <a:r>
              <a:rPr lang="en-US" sz="4200" b="1" dirty="0" smtClean="0">
                <a:latin typeface="Calibri"/>
                <a:cs typeface="Calibri"/>
              </a:rPr>
              <a:t> </a:t>
            </a:r>
          </a:p>
          <a:p>
            <a:pPr marL="108000" eaLnBrk="1" hangingPunct="1">
              <a:lnSpc>
                <a:spcPct val="80000"/>
              </a:lnSpc>
              <a:spcBef>
                <a:spcPts val="0"/>
              </a:spcBef>
              <a:spcAft>
                <a:spcPts val="0"/>
              </a:spcAft>
              <a:tabLst>
                <a:tab pos="719138" algn="l"/>
              </a:tabLst>
            </a:pPr>
            <a:r>
              <a:rPr lang="en-US" sz="4200" b="1" dirty="0">
                <a:latin typeface="Calibri"/>
                <a:cs typeface="Calibri"/>
              </a:rPr>
              <a:t>	</a:t>
            </a:r>
            <a:r>
              <a:rPr lang="en-US" sz="4200" dirty="0" smtClean="0">
                <a:latin typeface="Calibri"/>
                <a:cs typeface="Calibri"/>
              </a:rPr>
              <a:t>a</a:t>
            </a:r>
            <a:r>
              <a:rPr lang="en-US" sz="4200" i="1" dirty="0" smtClean="0">
                <a:latin typeface="Calibri"/>
                <a:cs typeface="Calibri"/>
              </a:rPr>
              <a:t>.</a:t>
            </a:r>
            <a:r>
              <a:rPr lang="en-US" sz="4200" i="1" spc="-300" dirty="0" smtClean="0">
                <a:latin typeface="Calibri"/>
                <a:cs typeface="Calibri"/>
              </a:rPr>
              <a:t> </a:t>
            </a:r>
            <a:r>
              <a:rPr lang="en-US" sz="4200" i="1" u="sng" dirty="0" smtClean="0">
                <a:latin typeface="Calibri"/>
                <a:cs typeface="Calibri"/>
              </a:rPr>
              <a:t>Wed</a:t>
            </a:r>
            <a:r>
              <a:rPr lang="en-US" sz="4200" i="1" spc="-300" dirty="0" smtClean="0">
                <a:latin typeface="Calibri"/>
                <a:cs typeface="Calibri"/>
              </a:rPr>
              <a:t>. </a:t>
            </a:r>
            <a:r>
              <a:rPr lang="en-US" sz="4200" i="1" dirty="0" smtClean="0">
                <a:latin typeface="Calibri"/>
                <a:cs typeface="Calibri"/>
              </a:rPr>
              <a:t>Radical</a:t>
            </a:r>
            <a:r>
              <a:rPr lang="en-US" sz="4200" i="1" spc="-300" dirty="0" smtClean="0">
                <a:latin typeface="Calibri"/>
                <a:cs typeface="Calibri"/>
              </a:rPr>
              <a:t> </a:t>
            </a:r>
            <a:r>
              <a:rPr lang="en-US" sz="4200" i="1" dirty="0" smtClean="0">
                <a:latin typeface="Calibri"/>
                <a:cs typeface="Calibri"/>
              </a:rPr>
              <a:t>Commitment.</a:t>
            </a:r>
            <a:r>
              <a:rPr lang="en-US" sz="4200" i="1" spc="-300" dirty="0" smtClean="0">
                <a:latin typeface="Calibri"/>
                <a:cs typeface="Calibri"/>
              </a:rPr>
              <a:t> </a:t>
            </a:r>
            <a:r>
              <a:rPr lang="en-US" sz="4200" i="1" dirty="0" smtClean="0">
                <a:latin typeface="Calibri"/>
                <a:cs typeface="Calibri"/>
              </a:rPr>
              <a:t>Mt</a:t>
            </a:r>
            <a:r>
              <a:rPr lang="en-US" sz="4200" i="1" spc="-300" dirty="0" smtClean="0">
                <a:latin typeface="Calibri"/>
                <a:cs typeface="Calibri"/>
              </a:rPr>
              <a:t>. </a:t>
            </a:r>
            <a:r>
              <a:rPr lang="en-US" sz="4200" i="1" dirty="0" smtClean="0">
                <a:latin typeface="Calibri"/>
                <a:cs typeface="Calibri"/>
              </a:rPr>
              <a:t>5:29</a:t>
            </a:r>
            <a:endParaRPr lang="en-US" sz="4200" i="1" dirty="0" smtClean="0">
              <a:latin typeface="Calibri"/>
              <a:cs typeface="Calibri"/>
            </a:endParaRPr>
          </a:p>
          <a:p>
            <a:pPr marL="108000" eaLnBrk="1" hangingPunct="1">
              <a:lnSpc>
                <a:spcPct val="80000"/>
              </a:lnSpc>
              <a:spcBef>
                <a:spcPts val="0"/>
              </a:spcBef>
              <a:spcAft>
                <a:spcPts val="0"/>
              </a:spcAft>
              <a:tabLst>
                <a:tab pos="719138" algn="l"/>
              </a:tabLst>
            </a:pPr>
            <a:r>
              <a:rPr lang="en-US" sz="4200" i="1" dirty="0">
                <a:latin typeface="Calibri"/>
                <a:cs typeface="Calibri"/>
              </a:rPr>
              <a:t>	</a:t>
            </a:r>
            <a:r>
              <a:rPr lang="en-US" sz="4200" dirty="0" smtClean="0">
                <a:latin typeface="Calibri"/>
                <a:cs typeface="Calibri"/>
              </a:rPr>
              <a:t>b. </a:t>
            </a:r>
            <a:r>
              <a:rPr lang="en-US" sz="4200" i="1" u="sng" dirty="0" smtClean="0">
                <a:latin typeface="Calibri"/>
                <a:cs typeface="Calibri"/>
              </a:rPr>
              <a:t>Thu</a:t>
            </a:r>
            <a:r>
              <a:rPr lang="en-US" sz="4200" i="1" dirty="0" smtClean="0">
                <a:latin typeface="Calibri"/>
                <a:cs typeface="Calibri"/>
              </a:rPr>
              <a:t>. Need to Persevere. </a:t>
            </a:r>
            <a:r>
              <a:rPr lang="en-US" sz="4200" i="1" dirty="0" smtClean="0">
                <a:latin typeface="Calibri"/>
                <a:cs typeface="Calibri"/>
              </a:rPr>
              <a:t>Gen. 32:26</a:t>
            </a:r>
            <a:endParaRPr lang="en-US" sz="4200" i="1" dirty="0">
              <a:latin typeface="Calibri"/>
              <a:cs typeface="Calibri"/>
            </a:endParaRPr>
          </a:p>
        </p:txBody>
      </p:sp>
    </p:spTree>
    <p:extLst>
      <p:ext uri="{BB962C8B-B14F-4D97-AF65-F5344CB8AC3E}">
        <p14:creationId xmlns:p14="http://schemas.microsoft.com/office/powerpoint/2010/main" val="3239157637"/>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37"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37" presetClass="entr" presetSubtype="0" fill="hold" nodeType="afterEffect">
                                  <p:stCondLst>
                                    <p:cond delay="100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37" presetClass="entr" presetSubtype="0" fill="hold" nodeType="afterEffect">
                                  <p:stCondLst>
                                    <p:cond delay="100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par>
                          <p:cTn id="46" fill="hold">
                            <p:stCondLst>
                              <p:cond delay="3000"/>
                            </p:stCondLst>
                            <p:childTnLst>
                              <p:par>
                                <p:cTn id="47" presetID="37" presetClass="entr" presetSubtype="0" fill="hold" nodeType="afterEffect">
                                  <p:stCondLst>
                                    <p:cond delay="100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animEffect transition="in" filter="fade">
                                      <p:cBhvr>
                                        <p:cTn id="57" dur="1000"/>
                                        <p:tgtEl>
                                          <p:spTgt spid="4">
                                            <p:txEl>
                                              <p:pRg st="6" end="6"/>
                                            </p:txEl>
                                          </p:spTgt>
                                        </p:tgtEl>
                                      </p:cBhvr>
                                    </p:animEffect>
                                    <p:anim calcmode="lin" valueType="num">
                                      <p:cBhvr>
                                        <p:cTn id="5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par>
                          <p:cTn id="61" fill="hold">
                            <p:stCondLst>
                              <p:cond delay="1000"/>
                            </p:stCondLst>
                            <p:childTnLst>
                              <p:par>
                                <p:cTn id="62" presetID="37" presetClass="entr" presetSubtype="0" fill="hold" nodeType="afterEffect">
                                  <p:stCondLst>
                                    <p:cond delay="1000"/>
                                  </p:stCondLst>
                                  <p:childTnLst>
                                    <p:set>
                                      <p:cBhvr>
                                        <p:cTn id="63" dur="1" fill="hold">
                                          <p:stCondLst>
                                            <p:cond delay="0"/>
                                          </p:stCondLst>
                                        </p:cTn>
                                        <p:tgtEl>
                                          <p:spTgt spid="4">
                                            <p:txEl>
                                              <p:pRg st="7" end="7"/>
                                            </p:txEl>
                                          </p:spTgt>
                                        </p:tgtEl>
                                        <p:attrNameLst>
                                          <p:attrName>style.visibility</p:attrName>
                                        </p:attrNameLst>
                                      </p:cBhvr>
                                      <p:to>
                                        <p:strVal val="visible"/>
                                      </p:to>
                                    </p:set>
                                    <p:animEffect transition="in" filter="fade">
                                      <p:cBhvr>
                                        <p:cTn id="64" dur="1000"/>
                                        <p:tgtEl>
                                          <p:spTgt spid="4">
                                            <p:txEl>
                                              <p:pRg st="7" end="7"/>
                                            </p:txEl>
                                          </p:spTgt>
                                        </p:tgtEl>
                                      </p:cBhvr>
                                    </p:animEffect>
                                    <p:anim calcmode="lin" valueType="num">
                                      <p:cBhvr>
                                        <p:cTn id="6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nodeType="afterEffect">
                                  <p:stCondLst>
                                    <p:cond delay="1000"/>
                                  </p:stCondLst>
                                  <p:childTnLst>
                                    <p:set>
                                      <p:cBhvr>
                                        <p:cTn id="70" dur="1" fill="hold">
                                          <p:stCondLst>
                                            <p:cond delay="0"/>
                                          </p:stCondLst>
                                        </p:cTn>
                                        <p:tgtEl>
                                          <p:spTgt spid="4">
                                            <p:txEl>
                                              <p:pRg st="8" end="8"/>
                                            </p:txEl>
                                          </p:spTgt>
                                        </p:tgtEl>
                                        <p:attrNameLst>
                                          <p:attrName>style.visibility</p:attrName>
                                        </p:attrNameLst>
                                      </p:cBhvr>
                                      <p:to>
                                        <p:strVal val="visible"/>
                                      </p:to>
                                    </p:set>
                                    <p:animEffect transition="in" filter="fade">
                                      <p:cBhvr>
                                        <p:cTn id="71" dur="1000"/>
                                        <p:tgtEl>
                                          <p:spTgt spid="4">
                                            <p:txEl>
                                              <p:pRg st="8" end="8"/>
                                            </p:txEl>
                                          </p:spTgt>
                                        </p:tgtEl>
                                      </p:cBhvr>
                                    </p:animEffect>
                                    <p:anim calcmode="lin" valueType="num">
                                      <p:cBhvr>
                                        <p:cTn id="7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59174" y="0"/>
            <a:ext cx="73848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Struggling With All Energy </a:t>
            </a:r>
            <a:endParaRPr lang="mr-IN" sz="3200" i="1" dirty="0">
              <a:solidFill>
                <a:srgbClr val="FFFF00"/>
              </a:solidFill>
              <a:latin typeface="Cambria"/>
              <a:cs typeface="Cambria"/>
            </a:endParaRPr>
          </a:p>
          <a:p>
            <a:pPr marL="108000"/>
            <a:r>
              <a:rPr lang="en-US" sz="3200" b="1" cap="small" spc="50" dirty="0" smtClean="0">
                <a:latin typeface="Cambria"/>
                <a:cs typeface="Cambria"/>
              </a:rPr>
              <a:t>Presentation </a:t>
            </a:r>
            <a:r>
              <a:rPr lang="en-US" sz="3200" b="1" cap="small" spc="50" dirty="0">
                <a:latin typeface="Cambria"/>
                <a:cs typeface="Cambria"/>
              </a:rPr>
              <a:t>Record</a:t>
            </a:r>
          </a:p>
        </p:txBody>
      </p:sp>
      <p:sp>
        <p:nvSpPr>
          <p:cNvPr id="6" name="Text Box 4"/>
          <p:cNvSpPr txBox="1">
            <a:spLocks noChangeArrowheads="1"/>
          </p:cNvSpPr>
          <p:nvPr/>
        </p:nvSpPr>
        <p:spPr bwMode="auto">
          <a:xfrm>
            <a:off x="23044" y="1412777"/>
            <a:ext cx="9120956" cy="487313"/>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2800" dirty="0">
                <a:latin typeface="Calibri"/>
                <a:cs typeface="Calibri"/>
              </a:rPr>
              <a:t>1</a:t>
            </a:r>
            <a:r>
              <a:rPr lang="en-US" sz="2800" b="1" dirty="0">
                <a:latin typeface="Calibri"/>
                <a:cs typeface="Calibri"/>
              </a:rPr>
              <a:t>. </a:t>
            </a:r>
            <a:r>
              <a:rPr lang="en-US" sz="2800" b="1" dirty="0" smtClean="0">
                <a:latin typeface="Calibri"/>
                <a:cs typeface="Calibri"/>
              </a:rPr>
              <a:t>PAA ‘77 Dev. </a:t>
            </a:r>
            <a:r>
              <a:rPr lang="en-US" sz="2800" dirty="0" smtClean="0">
                <a:latin typeface="Calibri"/>
                <a:cs typeface="Calibri"/>
              </a:rPr>
              <a:t>03 Jul 22 via Messenger </a:t>
            </a:r>
            <a:r>
              <a:rPr lang="en-US" sz="2800" smtClean="0">
                <a:latin typeface="Calibri"/>
                <a:cs typeface="Calibri"/>
              </a:rPr>
              <a:t>chat room</a:t>
            </a:r>
            <a:endParaRPr lang="en-US" sz="2800" i="1" dirty="0">
              <a:latin typeface="Calibri"/>
              <a:cs typeface="Calibri"/>
            </a:endParaRPr>
          </a:p>
        </p:txBody>
      </p:sp>
    </p:spTree>
    <p:extLst>
      <p:ext uri="{BB962C8B-B14F-4D97-AF65-F5344CB8AC3E}">
        <p14:creationId xmlns:p14="http://schemas.microsoft.com/office/powerpoint/2010/main" val="2544198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760469" y="8102"/>
            <a:ext cx="73835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In </a:t>
            </a:r>
            <a:r>
              <a:rPr lang="en-US" sz="3200" i="1" dirty="0" smtClean="0">
                <a:solidFill>
                  <a:srgbClr val="FFFF00"/>
                </a:solidFill>
                <a:latin typeface="Cambria"/>
                <a:cs typeface="Cambria"/>
              </a:rPr>
              <a:t>the </a:t>
            </a:r>
            <a:r>
              <a:rPr lang="en-US" sz="3200" i="1" dirty="0">
                <a:solidFill>
                  <a:srgbClr val="FFFF00"/>
                </a:solidFill>
                <a:latin typeface="Cambria"/>
                <a:cs typeface="Cambria"/>
              </a:rPr>
              <a:t>Crucible With </a:t>
            </a:r>
            <a:r>
              <a:rPr lang="en-US" sz="3200" i="1" dirty="0" smtClean="0">
                <a:solidFill>
                  <a:srgbClr val="FFFF00"/>
                </a:solidFill>
                <a:latin typeface="Cambria"/>
                <a:cs typeface="Cambria"/>
              </a:rPr>
              <a:t>Christ</a:t>
            </a:r>
            <a:endParaRPr lang="en-US" sz="3200" i="1" dirty="0">
              <a:solidFill>
                <a:srgbClr val="FFFF00"/>
              </a:solidFill>
              <a:latin typeface="Cambria"/>
              <a:cs typeface="Cambria"/>
            </a:endParaRPr>
          </a:p>
          <a:p>
            <a:pPr marL="108000"/>
            <a:r>
              <a:rPr lang="en-US" sz="3200" b="1" cap="small" spc="50" dirty="0" smtClean="0">
                <a:latin typeface="Cambria"/>
                <a:cs typeface="Cambria"/>
              </a:rPr>
              <a:t>Contents</a:t>
            </a:r>
            <a:endParaRPr lang="en-US" sz="3200" b="1" cap="small" spc="50" dirty="0">
              <a:latin typeface="Cambria"/>
              <a:cs typeface="Cambria"/>
            </a:endParaRPr>
          </a:p>
        </p:txBody>
      </p:sp>
      <p:sp>
        <p:nvSpPr>
          <p:cNvPr id="5" name="Rectangle 4"/>
          <p:cNvSpPr/>
          <p:nvPr/>
        </p:nvSpPr>
        <p:spPr>
          <a:xfrm>
            <a:off x="0" y="1311870"/>
            <a:ext cx="9144000" cy="5501506"/>
          </a:xfrm>
          <a:prstGeom prst="rect">
            <a:avLst/>
          </a:prstGeom>
        </p:spPr>
        <p:txBody>
          <a:bodyPr wrap="square">
            <a:spAutoFit/>
          </a:bodyPr>
          <a:lstStyle/>
          <a:p>
            <a:pPr marL="108000">
              <a:lnSpc>
                <a:spcPct val="90000"/>
              </a:lnSpc>
              <a:tabLst>
                <a:tab pos="5372100" algn="l"/>
              </a:tabLst>
            </a:pPr>
            <a:r>
              <a:rPr lang="en-US" sz="3000" spc="50" dirty="0" smtClean="0">
                <a:solidFill>
                  <a:schemeClr val="tx1">
                    <a:lumMod val="85000"/>
                  </a:schemeClr>
                </a:solidFill>
                <a:latin typeface="Calibri"/>
                <a:cs typeface="Calibri"/>
              </a:rPr>
              <a:t>1</a:t>
            </a:r>
            <a:r>
              <a:rPr lang="en-US" sz="3000" spc="50" dirty="0" smtClean="0">
                <a:latin typeface="Calibri"/>
                <a:cs typeface="Calibri"/>
              </a:rPr>
              <a:t> The </a:t>
            </a:r>
            <a:r>
              <a:rPr lang="en-US" sz="3000" spc="50" dirty="0">
                <a:latin typeface="Calibri"/>
                <a:cs typeface="Calibri"/>
              </a:rPr>
              <a:t>Shepherd’s </a:t>
            </a:r>
            <a:r>
              <a:rPr lang="en-US" sz="3000" spc="50" dirty="0" smtClean="0">
                <a:latin typeface="Calibri"/>
                <a:cs typeface="Calibri"/>
              </a:rPr>
              <a:t>Crucible	</a:t>
            </a:r>
            <a:r>
              <a:rPr lang="en-US" sz="3000" i="1" spc="50" dirty="0" smtClean="0">
                <a:latin typeface="Calibri"/>
                <a:cs typeface="Calibri"/>
              </a:rPr>
              <a:t>Identified in Psalm 23</a:t>
            </a:r>
          </a:p>
          <a:p>
            <a:pPr marL="108000">
              <a:lnSpc>
                <a:spcPct val="90000"/>
              </a:lnSpc>
              <a:tabLst>
                <a:tab pos="5372100" algn="l"/>
              </a:tabLst>
            </a:pPr>
            <a:r>
              <a:rPr lang="en-US" sz="3000" spc="50" dirty="0" smtClean="0">
                <a:latin typeface="Calibri"/>
                <a:cs typeface="Calibri"/>
              </a:rPr>
              <a:t>2 The </a:t>
            </a:r>
            <a:r>
              <a:rPr lang="en-US" sz="3000" spc="50" dirty="0">
                <a:latin typeface="Calibri"/>
                <a:cs typeface="Calibri"/>
              </a:rPr>
              <a:t>Crucibles </a:t>
            </a:r>
            <a:r>
              <a:rPr lang="en-US" sz="3000" spc="50" dirty="0" smtClean="0">
                <a:latin typeface="Calibri"/>
                <a:cs typeface="Calibri"/>
              </a:rPr>
              <a:t>That Come</a:t>
            </a:r>
            <a:r>
              <a:rPr lang="en-US" sz="3000" spc="50" dirty="0" smtClean="0">
                <a:solidFill>
                  <a:schemeClr val="tx2"/>
                </a:solidFill>
                <a:latin typeface="Calibri"/>
                <a:cs typeface="Calibri"/>
              </a:rPr>
              <a:t>	</a:t>
            </a:r>
            <a:r>
              <a:rPr lang="en-US" sz="3000" i="1" spc="50" dirty="0" smtClean="0">
                <a:solidFill>
                  <a:srgbClr val="FFFFFF"/>
                </a:solidFill>
                <a:latin typeface="Calibri"/>
                <a:cs typeface="Calibri"/>
              </a:rPr>
              <a:t>The reasons why</a:t>
            </a:r>
            <a:r>
              <a:rPr lang="en-US" sz="3000" spc="50" dirty="0" smtClean="0">
                <a:solidFill>
                  <a:srgbClr val="FFFFFF"/>
                </a:solidFill>
                <a:latin typeface="Calibri"/>
                <a:cs typeface="Calibri"/>
              </a:rPr>
              <a:t>                                    </a:t>
            </a:r>
            <a:r>
              <a:rPr lang="en-US" sz="3000" b="1" spc="50" dirty="0" smtClean="0">
                <a:latin typeface="Calibri"/>
                <a:cs typeface="Calibri"/>
              </a:rPr>
              <a:t>	</a:t>
            </a:r>
          </a:p>
          <a:p>
            <a:pPr marL="108000">
              <a:lnSpc>
                <a:spcPct val="90000"/>
              </a:lnSpc>
              <a:tabLst>
                <a:tab pos="5372100" algn="l"/>
              </a:tabLst>
            </a:pPr>
            <a:r>
              <a:rPr lang="en-US" sz="3000" spc="50" dirty="0" smtClean="0">
                <a:latin typeface="Calibri"/>
                <a:cs typeface="Calibri"/>
              </a:rPr>
              <a:t>3 The Birdcage	</a:t>
            </a:r>
            <a:r>
              <a:rPr lang="en-US" sz="3000" i="1" spc="50" dirty="0" smtClean="0">
                <a:latin typeface="Calibri"/>
                <a:cs typeface="Calibri"/>
              </a:rPr>
              <a:t>Israel in exodus</a:t>
            </a:r>
            <a:r>
              <a:rPr lang="en-US" sz="3000" spc="50" dirty="0" smtClean="0">
                <a:latin typeface="Calibri"/>
                <a:cs typeface="Calibri"/>
              </a:rPr>
              <a:t>                                                         </a:t>
            </a:r>
            <a:r>
              <a:rPr lang="en-US" sz="3000" b="1" spc="50" dirty="0" smtClean="0">
                <a:latin typeface="Calibri"/>
                <a:cs typeface="Calibri"/>
              </a:rPr>
              <a:t>	</a:t>
            </a:r>
          </a:p>
          <a:p>
            <a:pPr marL="108000">
              <a:lnSpc>
                <a:spcPct val="90000"/>
              </a:lnSpc>
              <a:tabLst>
                <a:tab pos="5372100" algn="l"/>
              </a:tabLst>
            </a:pPr>
            <a:r>
              <a:rPr lang="en-US" sz="3000" spc="50" dirty="0" smtClean="0">
                <a:latin typeface="Calibri"/>
                <a:cs typeface="Calibri"/>
              </a:rPr>
              <a:t>4 Seeing </a:t>
            </a:r>
            <a:r>
              <a:rPr lang="en-US" sz="3000" spc="50" dirty="0">
                <a:latin typeface="Calibri"/>
                <a:cs typeface="Calibri"/>
              </a:rPr>
              <a:t>the Goldsmith’s </a:t>
            </a:r>
            <a:r>
              <a:rPr lang="en-US" sz="3000" spc="50" dirty="0" smtClean="0">
                <a:latin typeface="Calibri"/>
                <a:cs typeface="Calibri"/>
              </a:rPr>
              <a:t>Face	</a:t>
            </a:r>
            <a:r>
              <a:rPr lang="en-US" sz="3000" i="1" spc="50" dirty="0" err="1" smtClean="0">
                <a:latin typeface="Calibri"/>
                <a:cs typeface="Calibri"/>
              </a:rPr>
              <a:t>Christlike</a:t>
            </a:r>
            <a:r>
              <a:rPr lang="en-US" sz="3000" i="1" spc="50" dirty="0" smtClean="0">
                <a:latin typeface="Calibri"/>
                <a:cs typeface="Calibri"/>
              </a:rPr>
              <a:t> character    </a:t>
            </a:r>
            <a:r>
              <a:rPr lang="en-US" sz="3000" spc="50" dirty="0" smtClean="0">
                <a:latin typeface="Calibri"/>
                <a:cs typeface="Calibri"/>
              </a:rPr>
              <a:t>                      </a:t>
            </a:r>
            <a:r>
              <a:rPr lang="en-US" sz="3000" b="1" spc="50" dirty="0" smtClean="0">
                <a:latin typeface="Calibri"/>
                <a:cs typeface="Calibri"/>
              </a:rPr>
              <a:t>	</a:t>
            </a:r>
          </a:p>
          <a:p>
            <a:pPr marL="108000">
              <a:lnSpc>
                <a:spcPct val="90000"/>
              </a:lnSpc>
              <a:tabLst>
                <a:tab pos="5372100" algn="l"/>
              </a:tabLst>
            </a:pPr>
            <a:r>
              <a:rPr lang="en-US" sz="3000" spc="50" dirty="0" smtClean="0">
                <a:solidFill>
                  <a:srgbClr val="D9D9D9"/>
                </a:solidFill>
                <a:latin typeface="Calibri"/>
                <a:cs typeface="Calibri"/>
              </a:rPr>
              <a:t>5</a:t>
            </a:r>
            <a:r>
              <a:rPr lang="en-US" sz="3000" spc="50" dirty="0" smtClean="0">
                <a:latin typeface="Calibri"/>
                <a:cs typeface="Calibri"/>
              </a:rPr>
              <a:t> Extreme Heat 	</a:t>
            </a:r>
            <a:r>
              <a:rPr lang="en-US" sz="3000" i="1" spc="50" dirty="0" smtClean="0">
                <a:latin typeface="Calibri"/>
                <a:cs typeface="Calibri"/>
              </a:rPr>
              <a:t>God’s risk                                                   </a:t>
            </a:r>
            <a:r>
              <a:rPr lang="en-US" sz="3000" b="1" spc="50" dirty="0" smtClean="0">
                <a:latin typeface="Calibri"/>
                <a:cs typeface="Calibri"/>
              </a:rPr>
              <a:t>	</a:t>
            </a:r>
          </a:p>
          <a:p>
            <a:pPr marL="108000">
              <a:lnSpc>
                <a:spcPct val="90000"/>
              </a:lnSpc>
              <a:tabLst>
                <a:tab pos="5372100" algn="l"/>
              </a:tabLst>
            </a:pPr>
            <a:r>
              <a:rPr lang="en-US" sz="3000" spc="50" dirty="0" smtClean="0">
                <a:solidFill>
                  <a:schemeClr val="tx2"/>
                </a:solidFill>
                <a:latin typeface="Calibri"/>
                <a:cs typeface="Calibri"/>
              </a:rPr>
              <a:t>6 Struggling </a:t>
            </a:r>
            <a:r>
              <a:rPr lang="en-US" sz="3000" spc="50" dirty="0">
                <a:solidFill>
                  <a:schemeClr val="tx2"/>
                </a:solidFill>
                <a:latin typeface="Calibri"/>
                <a:cs typeface="Calibri"/>
              </a:rPr>
              <a:t>With All </a:t>
            </a:r>
            <a:r>
              <a:rPr lang="en-US" sz="3000" spc="50" dirty="0" smtClean="0">
                <a:solidFill>
                  <a:schemeClr val="tx2"/>
                </a:solidFill>
                <a:latin typeface="Calibri"/>
                <a:cs typeface="Calibri"/>
              </a:rPr>
              <a:t>Energy	</a:t>
            </a:r>
            <a:r>
              <a:rPr lang="en-US" sz="3000" i="1" spc="50" dirty="0" smtClean="0">
                <a:solidFill>
                  <a:schemeClr val="tx2"/>
                </a:solidFill>
                <a:latin typeface="Calibri"/>
                <a:cs typeface="Calibri"/>
              </a:rPr>
              <a:t>Willpower</a:t>
            </a:r>
            <a:r>
              <a:rPr lang="en-US" sz="3000" spc="50" dirty="0" smtClean="0">
                <a:latin typeface="Calibri"/>
                <a:cs typeface="Calibri"/>
              </a:rPr>
              <a:t>	                                </a:t>
            </a:r>
            <a:r>
              <a:rPr lang="en-US" sz="3000" b="1" spc="50" dirty="0" smtClean="0">
                <a:latin typeface="Calibri"/>
                <a:cs typeface="Calibri"/>
              </a:rPr>
              <a:t>	</a:t>
            </a:r>
            <a:endParaRPr lang="en-US" sz="3000" b="1" spc="50" dirty="0">
              <a:latin typeface="Calibri"/>
              <a:cs typeface="Calibri"/>
            </a:endParaRPr>
          </a:p>
          <a:p>
            <a:pPr marL="108000">
              <a:lnSpc>
                <a:spcPct val="90000"/>
              </a:lnSpc>
              <a:tabLst>
                <a:tab pos="5372100" algn="l"/>
              </a:tabLst>
            </a:pPr>
            <a:r>
              <a:rPr lang="en-US" sz="3000" spc="50" dirty="0" smtClean="0">
                <a:solidFill>
                  <a:srgbClr val="D9D9D9"/>
                </a:solidFill>
                <a:latin typeface="Calibri"/>
                <a:cs typeface="Calibri"/>
              </a:rPr>
              <a:t>7</a:t>
            </a:r>
            <a:r>
              <a:rPr lang="en-US" sz="3000" spc="50" dirty="0" smtClean="0">
                <a:latin typeface="Calibri"/>
                <a:cs typeface="Calibri"/>
              </a:rPr>
              <a:t> Indestructible Hope	</a:t>
            </a:r>
            <a:r>
              <a:rPr lang="en-US" sz="3000" i="1" spc="50" dirty="0" smtClean="0">
                <a:latin typeface="Calibri"/>
                <a:cs typeface="Calibri"/>
              </a:rPr>
              <a:t>Hope</a:t>
            </a:r>
            <a:r>
              <a:rPr lang="en-US" sz="3000" spc="50" dirty="0" smtClean="0">
                <a:latin typeface="Calibri"/>
                <a:cs typeface="Calibri"/>
              </a:rPr>
              <a:t>                                         </a:t>
            </a:r>
            <a:endParaRPr lang="en-US" sz="3000" spc="50" dirty="0">
              <a:latin typeface="Calibri"/>
              <a:cs typeface="Calibri"/>
            </a:endParaRPr>
          </a:p>
          <a:p>
            <a:pPr marL="108000">
              <a:lnSpc>
                <a:spcPct val="90000"/>
              </a:lnSpc>
              <a:tabLst>
                <a:tab pos="5372100" algn="l"/>
              </a:tabLst>
            </a:pPr>
            <a:r>
              <a:rPr lang="en-US" sz="3000" spc="50" dirty="0" smtClean="0">
                <a:solidFill>
                  <a:srgbClr val="D9D9D9"/>
                </a:solidFill>
                <a:latin typeface="Calibri"/>
                <a:cs typeface="Calibri"/>
              </a:rPr>
              <a:t>8</a:t>
            </a:r>
            <a:r>
              <a:rPr lang="en-US" sz="3000" spc="50" dirty="0" smtClean="0">
                <a:latin typeface="Calibri"/>
                <a:cs typeface="Calibri"/>
              </a:rPr>
              <a:t> Seeing </a:t>
            </a:r>
            <a:r>
              <a:rPr lang="en-US" sz="3000" spc="50" dirty="0">
                <a:latin typeface="Calibri"/>
                <a:cs typeface="Calibri"/>
              </a:rPr>
              <a:t>the </a:t>
            </a:r>
            <a:r>
              <a:rPr lang="en-US" sz="3000" spc="50" dirty="0" smtClean="0">
                <a:latin typeface="Calibri"/>
                <a:cs typeface="Calibri"/>
              </a:rPr>
              <a:t>Invisible	</a:t>
            </a:r>
            <a:r>
              <a:rPr lang="en-US" sz="3000" i="1" spc="50" dirty="0" smtClean="0">
                <a:latin typeface="Calibri"/>
                <a:cs typeface="Calibri"/>
              </a:rPr>
              <a:t>Faith</a:t>
            </a:r>
            <a:r>
              <a:rPr lang="en-US" sz="3000" spc="50" dirty="0" smtClean="0">
                <a:latin typeface="Calibri"/>
                <a:cs typeface="Calibri"/>
              </a:rPr>
              <a:t>	                                            </a:t>
            </a:r>
            <a:r>
              <a:rPr lang="en-US" sz="3000" b="1" spc="50" dirty="0" smtClean="0">
                <a:latin typeface="Calibri"/>
                <a:cs typeface="Calibri"/>
              </a:rPr>
              <a:t>	</a:t>
            </a:r>
          </a:p>
          <a:p>
            <a:pPr marL="108000">
              <a:lnSpc>
                <a:spcPct val="90000"/>
              </a:lnSpc>
              <a:tabLst>
                <a:tab pos="5372100" algn="l"/>
              </a:tabLst>
            </a:pPr>
            <a:r>
              <a:rPr lang="en-US" sz="3000" spc="50" dirty="0" smtClean="0">
                <a:solidFill>
                  <a:srgbClr val="D9D9D9"/>
                </a:solidFill>
                <a:latin typeface="Calibri"/>
                <a:cs typeface="Calibri"/>
              </a:rPr>
              <a:t>9</a:t>
            </a:r>
            <a:r>
              <a:rPr lang="en-US" sz="3000" spc="50" dirty="0" smtClean="0">
                <a:latin typeface="Calibri"/>
                <a:cs typeface="Calibri"/>
              </a:rPr>
              <a:t> A </a:t>
            </a:r>
            <a:r>
              <a:rPr lang="en-US" sz="3000" spc="50" dirty="0">
                <a:latin typeface="Calibri"/>
                <a:cs typeface="Calibri"/>
              </a:rPr>
              <a:t>Life of </a:t>
            </a:r>
            <a:r>
              <a:rPr lang="en-US" sz="3000" spc="50" dirty="0" smtClean="0">
                <a:latin typeface="Calibri"/>
                <a:cs typeface="Calibri"/>
              </a:rPr>
              <a:t>Praise	</a:t>
            </a:r>
            <a:r>
              <a:rPr lang="en-US" sz="3000" i="1" spc="50" dirty="0" smtClean="0">
                <a:latin typeface="Calibri"/>
                <a:cs typeface="Calibri"/>
              </a:rPr>
              <a:t>Praise</a:t>
            </a:r>
            <a:r>
              <a:rPr lang="en-US" sz="3000" spc="50" dirty="0" smtClean="0">
                <a:latin typeface="Calibri"/>
                <a:cs typeface="Calibri"/>
              </a:rPr>
              <a:t>                                                 </a:t>
            </a:r>
          </a:p>
          <a:p>
            <a:pPr marL="108000">
              <a:lnSpc>
                <a:spcPct val="90000"/>
              </a:lnSpc>
              <a:tabLst>
                <a:tab pos="5372100" algn="l"/>
              </a:tabLst>
            </a:pPr>
            <a:r>
              <a:rPr lang="en-US" sz="3000" spc="50" dirty="0" smtClean="0">
                <a:solidFill>
                  <a:srgbClr val="D9D9D9"/>
                </a:solidFill>
                <a:latin typeface="Calibri"/>
                <a:cs typeface="Calibri"/>
              </a:rPr>
              <a:t>10</a:t>
            </a:r>
            <a:r>
              <a:rPr lang="en-US" sz="3000" spc="50" dirty="0" smtClean="0">
                <a:latin typeface="Calibri"/>
                <a:cs typeface="Calibri"/>
              </a:rPr>
              <a:t> Meekness </a:t>
            </a:r>
            <a:r>
              <a:rPr lang="en-US" sz="3000" spc="50" dirty="0">
                <a:latin typeface="Calibri"/>
                <a:cs typeface="Calibri"/>
              </a:rPr>
              <a:t>in the </a:t>
            </a:r>
            <a:r>
              <a:rPr lang="en-US" sz="3000" spc="50" dirty="0" smtClean="0">
                <a:latin typeface="Calibri"/>
                <a:cs typeface="Calibri"/>
              </a:rPr>
              <a:t>Crucible	</a:t>
            </a:r>
            <a:r>
              <a:rPr lang="en-US" sz="3000" i="1" spc="50" dirty="0" smtClean="0">
                <a:latin typeface="Calibri"/>
                <a:cs typeface="Calibri"/>
              </a:rPr>
              <a:t>Meekness</a:t>
            </a:r>
            <a:r>
              <a:rPr lang="en-US" sz="3000" spc="50" dirty="0" smtClean="0">
                <a:latin typeface="Calibri"/>
                <a:cs typeface="Calibri"/>
              </a:rPr>
              <a:t>                               </a:t>
            </a:r>
          </a:p>
          <a:p>
            <a:pPr marL="108000">
              <a:lnSpc>
                <a:spcPct val="90000"/>
              </a:lnSpc>
              <a:tabLst>
                <a:tab pos="5372100" algn="l"/>
              </a:tabLst>
            </a:pPr>
            <a:r>
              <a:rPr lang="en-US" sz="3000" spc="50" dirty="0" smtClean="0">
                <a:solidFill>
                  <a:srgbClr val="D9D9D9"/>
                </a:solidFill>
                <a:latin typeface="Calibri"/>
                <a:cs typeface="Calibri"/>
              </a:rPr>
              <a:t>11</a:t>
            </a:r>
            <a:r>
              <a:rPr lang="en-US" sz="3000" spc="50" dirty="0" smtClean="0">
                <a:latin typeface="Calibri"/>
                <a:cs typeface="Calibri"/>
              </a:rPr>
              <a:t> Waiting </a:t>
            </a:r>
            <a:r>
              <a:rPr lang="en-US" sz="3000" spc="50" dirty="0">
                <a:latin typeface="Calibri"/>
                <a:cs typeface="Calibri"/>
              </a:rPr>
              <a:t>in the </a:t>
            </a:r>
            <a:r>
              <a:rPr lang="en-US" sz="3000" spc="50" dirty="0" smtClean="0">
                <a:latin typeface="Calibri"/>
                <a:cs typeface="Calibri"/>
              </a:rPr>
              <a:t>Crucible	</a:t>
            </a:r>
            <a:r>
              <a:rPr lang="en-US" sz="3000" i="1" spc="50" dirty="0" smtClean="0">
                <a:latin typeface="Calibri"/>
                <a:cs typeface="Calibri"/>
              </a:rPr>
              <a:t>Patience</a:t>
            </a:r>
            <a:r>
              <a:rPr lang="en-US" sz="3000" spc="50" dirty="0" smtClean="0">
                <a:latin typeface="Calibri"/>
                <a:cs typeface="Calibri"/>
              </a:rPr>
              <a:t>                                          </a:t>
            </a:r>
          </a:p>
          <a:p>
            <a:pPr marL="108000">
              <a:lnSpc>
                <a:spcPct val="90000"/>
              </a:lnSpc>
              <a:tabLst>
                <a:tab pos="5372100" algn="l"/>
              </a:tabLst>
            </a:pPr>
            <a:r>
              <a:rPr lang="en-US" sz="3000" spc="50" dirty="0" smtClean="0">
                <a:solidFill>
                  <a:srgbClr val="D9D9D9"/>
                </a:solidFill>
                <a:latin typeface="Calibri"/>
                <a:cs typeface="Calibri"/>
              </a:rPr>
              <a:t>12 </a:t>
            </a:r>
            <a:r>
              <a:rPr lang="en-US" sz="3000" spc="50" dirty="0" smtClean="0">
                <a:latin typeface="Calibri"/>
                <a:cs typeface="Calibri"/>
              </a:rPr>
              <a:t>Dying </a:t>
            </a:r>
            <a:r>
              <a:rPr lang="en-US" sz="3000" spc="50" dirty="0">
                <a:latin typeface="Calibri"/>
                <a:cs typeface="Calibri"/>
              </a:rPr>
              <a:t>Like a </a:t>
            </a:r>
            <a:r>
              <a:rPr lang="en-US" sz="3000" spc="50" dirty="0" smtClean="0">
                <a:latin typeface="Calibri"/>
                <a:cs typeface="Calibri"/>
              </a:rPr>
              <a:t>Seed	</a:t>
            </a:r>
            <a:r>
              <a:rPr lang="en-US" sz="3000" i="1" spc="50" dirty="0" smtClean="0">
                <a:latin typeface="Calibri"/>
                <a:cs typeface="Calibri"/>
              </a:rPr>
              <a:t>Submission</a:t>
            </a:r>
            <a:r>
              <a:rPr lang="en-US" sz="3000" spc="50" dirty="0" smtClean="0">
                <a:latin typeface="Calibri"/>
                <a:cs typeface="Calibri"/>
              </a:rPr>
              <a:t>	                                              </a:t>
            </a:r>
          </a:p>
          <a:p>
            <a:pPr marL="108000">
              <a:lnSpc>
                <a:spcPct val="90000"/>
              </a:lnSpc>
              <a:tabLst>
                <a:tab pos="5372100" algn="l"/>
              </a:tabLst>
            </a:pPr>
            <a:r>
              <a:rPr lang="en-US" sz="3000" spc="50" dirty="0" smtClean="0">
                <a:solidFill>
                  <a:srgbClr val="D9D9D9"/>
                </a:solidFill>
                <a:latin typeface="Calibri"/>
                <a:cs typeface="Calibri"/>
              </a:rPr>
              <a:t>13</a:t>
            </a:r>
            <a:r>
              <a:rPr lang="en-US" sz="3000" spc="50" dirty="0" smtClean="0">
                <a:latin typeface="Calibri"/>
                <a:cs typeface="Calibri"/>
              </a:rPr>
              <a:t> Christ </a:t>
            </a:r>
            <a:r>
              <a:rPr lang="en-US" sz="3000" spc="50" dirty="0">
                <a:latin typeface="Calibri"/>
                <a:cs typeface="Calibri"/>
              </a:rPr>
              <a:t>in the </a:t>
            </a:r>
            <a:r>
              <a:rPr lang="en-US" sz="3000" spc="50" dirty="0" smtClean="0">
                <a:latin typeface="Calibri"/>
                <a:cs typeface="Calibri"/>
              </a:rPr>
              <a:t>Crucible	</a:t>
            </a:r>
            <a:r>
              <a:rPr lang="en-US" sz="3000" i="1" spc="50" dirty="0" smtClean="0">
                <a:latin typeface="Calibri"/>
                <a:cs typeface="Calibri"/>
              </a:rPr>
              <a:t>Christ’s suffering</a:t>
            </a:r>
            <a:endParaRPr lang="en-US" sz="3000" spc="50" dirty="0">
              <a:latin typeface="Calibri"/>
              <a:cs typeface="Calibri"/>
            </a:endParaRPr>
          </a:p>
        </p:txBody>
      </p:sp>
    </p:spTree>
    <p:extLst>
      <p:ext uri="{BB962C8B-B14F-4D97-AF65-F5344CB8AC3E}">
        <p14:creationId xmlns:p14="http://schemas.microsoft.com/office/powerpoint/2010/main" val="2266545836"/>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anim calcmode="lin" valueType="num">
                                      <p:cBhvr additive="base">
                                        <p:cTn id="7" dur="1000"/>
                                        <p:tgtEl>
                                          <p:spTgt spid="2048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048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751026" y="7233"/>
            <a:ext cx="7392974" cy="1077218"/>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In </a:t>
            </a:r>
            <a:r>
              <a:rPr lang="en-US" sz="3200" i="1" dirty="0" smtClean="0">
                <a:solidFill>
                  <a:srgbClr val="FFFF00"/>
                </a:solidFill>
                <a:latin typeface="Cambria"/>
                <a:cs typeface="Cambria"/>
              </a:rPr>
              <a:t>the </a:t>
            </a:r>
            <a:r>
              <a:rPr lang="en-US" sz="3200" i="1" dirty="0">
                <a:solidFill>
                  <a:srgbClr val="FFFF00"/>
                </a:solidFill>
                <a:latin typeface="Cambria"/>
                <a:cs typeface="Cambria"/>
              </a:rPr>
              <a:t>Crucible With </a:t>
            </a:r>
            <a:r>
              <a:rPr lang="en-US" sz="3200" i="1" dirty="0" smtClean="0">
                <a:solidFill>
                  <a:srgbClr val="FFFF00"/>
                </a:solidFill>
                <a:latin typeface="Cambria"/>
                <a:cs typeface="Cambria"/>
              </a:rPr>
              <a:t>Christ</a:t>
            </a:r>
            <a:endParaRPr lang="en-US" sz="3200" i="1" dirty="0">
              <a:solidFill>
                <a:srgbClr val="FFFF00"/>
              </a:solidFill>
              <a:latin typeface="Cambria"/>
              <a:cs typeface="Cambria"/>
            </a:endParaRPr>
          </a:p>
          <a:p>
            <a:pPr marL="108000"/>
            <a:r>
              <a:rPr lang="en-US" sz="3200" b="1" cap="small" spc="50" dirty="0" smtClean="0">
                <a:latin typeface="Cambria"/>
                <a:cs typeface="Cambria"/>
              </a:rPr>
              <a:t>Lesson 6,  August 6, 2022</a:t>
            </a:r>
            <a:endParaRPr lang="en-US" sz="3200" b="1" cap="small" spc="50" dirty="0">
              <a:latin typeface="Cambria"/>
              <a:cs typeface="Cambria"/>
            </a:endParaRPr>
          </a:p>
        </p:txBody>
      </p:sp>
      <p:sp>
        <p:nvSpPr>
          <p:cNvPr id="5" name="Rectangle 4"/>
          <p:cNvSpPr/>
          <p:nvPr/>
        </p:nvSpPr>
        <p:spPr>
          <a:xfrm>
            <a:off x="0" y="1196752"/>
            <a:ext cx="9144000" cy="1968744"/>
          </a:xfrm>
          <a:prstGeom prst="rect">
            <a:avLst/>
          </a:prstGeom>
        </p:spPr>
        <p:txBody>
          <a:bodyPr wrap="square">
            <a:spAutoFit/>
          </a:bodyPr>
          <a:lstStyle/>
          <a:p>
            <a:pPr algn="ctr">
              <a:lnSpc>
                <a:spcPct val="90000"/>
              </a:lnSpc>
            </a:pPr>
            <a:r>
              <a:rPr lang="en-US" sz="5400" dirty="0" smtClean="0">
                <a:effectLst>
                  <a:outerShdw blurRad="38100" dist="38100" dir="2700000" algn="tl">
                    <a:srgbClr val="000000"/>
                  </a:outerShdw>
                </a:effectLst>
                <a:latin typeface="Cambria"/>
                <a:cs typeface="Cambria"/>
              </a:rPr>
              <a:t> Struggling </a:t>
            </a:r>
            <a:r>
              <a:rPr lang="en-US" sz="5400" dirty="0">
                <a:effectLst>
                  <a:outerShdw blurRad="38100" dist="38100" dir="2700000" algn="tl">
                    <a:srgbClr val="000000"/>
                  </a:outerShdw>
                </a:effectLst>
                <a:latin typeface="Cambria"/>
                <a:cs typeface="Cambria"/>
              </a:rPr>
              <a:t>With </a:t>
            </a:r>
            <a:r>
              <a:rPr lang="en-US" sz="5400" dirty="0" smtClean="0">
                <a:effectLst>
                  <a:outerShdw blurRad="38100" dist="38100" dir="2700000" algn="tl">
                    <a:srgbClr val="000000"/>
                  </a:outerShdw>
                </a:effectLst>
                <a:latin typeface="Cambria"/>
                <a:cs typeface="Cambria"/>
              </a:rPr>
              <a:t>All</a:t>
            </a:r>
          </a:p>
          <a:p>
            <a:pPr algn="ctr">
              <a:lnSpc>
                <a:spcPct val="90000"/>
              </a:lnSpc>
            </a:pPr>
            <a:r>
              <a:rPr lang="en-US" sz="8000" dirty="0" smtClean="0">
                <a:effectLst>
                  <a:outerShdw blurRad="38100" dist="38100" dir="2700000" algn="tl">
                    <a:srgbClr val="000000"/>
                  </a:outerShdw>
                </a:effectLst>
                <a:latin typeface="Cambria"/>
                <a:cs typeface="Cambria"/>
              </a:rPr>
              <a:t>Energy</a:t>
            </a:r>
            <a:endParaRPr lang="en-US" sz="8000" dirty="0">
              <a:effectLst>
                <a:outerShdw blurRad="38100" dist="38100" dir="2700000" algn="tl">
                  <a:srgbClr val="000000"/>
                </a:outerShdw>
              </a:effectLst>
              <a:latin typeface="Cambria"/>
              <a:cs typeface="Cambria"/>
            </a:endParaRPr>
          </a:p>
        </p:txBody>
      </p:sp>
      <p:pic>
        <p:nvPicPr>
          <p:cNvPr id="7" name="Picture 6" descr="22.3Q 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322464"/>
            <a:ext cx="8419689" cy="3562176"/>
          </a:xfrm>
          <a:prstGeom prst="rect">
            <a:avLst/>
          </a:prstGeom>
        </p:spPr>
      </p:pic>
    </p:spTree>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511">
                                            <p:txEl>
                                              <p:pRg st="1" end="1"/>
                                            </p:txEl>
                                          </p:spTgt>
                                        </p:tgtEl>
                                        <p:attrNameLst>
                                          <p:attrName>style.visibility</p:attrName>
                                        </p:attrNameLst>
                                      </p:cBhvr>
                                      <p:to>
                                        <p:strVal val="visible"/>
                                      </p:to>
                                    </p:set>
                                    <p:animEffect transition="in" filter="slide(fromRight)">
                                      <p:cBhvr>
                                        <p:cTn id="7" dur="1000"/>
                                        <p:tgtEl>
                                          <p:spTgt spid="21511">
                                            <p:txEl>
                                              <p:pRg st="1" end="1"/>
                                            </p:txEl>
                                          </p:spTgt>
                                        </p:tgtEl>
                                      </p:cBhvr>
                                    </p:animEffect>
                                  </p:childTnLst>
                                </p:cTn>
                              </p:par>
                            </p:childTnLst>
                          </p:cTn>
                        </p:par>
                        <p:par>
                          <p:cTn id="8" fill="hold">
                            <p:stCondLst>
                              <p:cond delay="1000"/>
                            </p:stCondLst>
                            <p:childTnLst>
                              <p:par>
                                <p:cTn id="9" presetID="37"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anim calcmode="lin" valueType="num">
                                      <p:cBhvr>
                                        <p:cTn id="12"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8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4" dur="200" accel="100000" fill="hold">
                                          <p:stCondLst>
                                            <p:cond delay="180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100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anim calcmode="lin" valueType="num">
                                      <p:cBhvr>
                                        <p:cTn id="18"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8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0" dur="200" accel="100000" fill="hold">
                                          <p:stCondLst>
                                            <p:cond delay="1800"/>
                                          </p:stCondLst>
                                        </p:cTn>
                                        <p:tgtEl>
                                          <p:spTgt spid="5">
                                            <p:txEl>
                                              <p:pRg st="1" end="1"/>
                                            </p:txEl>
                                          </p:spTgt>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ppt_x</p:attrName>
                                        </p:attrNameLst>
                                      </p:cBhvr>
                                      <p:tavLst>
                                        <p:tav tm="0">
                                          <p:val>
                                            <p:strVal val="#ppt_x"/>
                                          </p:val>
                                        </p:tav>
                                        <p:tav tm="100000">
                                          <p:val>
                                            <p:strVal val="#ppt_x"/>
                                          </p:val>
                                        </p:tav>
                                      </p:tavLst>
                                    </p:anim>
                                    <p:anim calcmode="lin" valueType="num">
                                      <p:cBhvr>
                                        <p:cTn id="25" dur="1800" decel="100000" fill="hold"/>
                                        <p:tgtEl>
                                          <p:spTgt spid="7"/>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uiExpand="1" build="p"/>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46754" y="7233"/>
            <a:ext cx="733617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Struggling With </a:t>
            </a:r>
            <a:r>
              <a:rPr lang="en-US" sz="3200" i="1" dirty="0" smtClean="0">
                <a:solidFill>
                  <a:srgbClr val="FFFF00"/>
                </a:solidFill>
                <a:latin typeface="Cambria"/>
                <a:cs typeface="Cambria"/>
              </a:rPr>
              <a:t>All Energy </a:t>
            </a:r>
            <a:endParaRPr lang="mr-IN" sz="3200" i="1" dirty="0" smtClean="0">
              <a:solidFill>
                <a:srgbClr val="FFFF00"/>
              </a:solidFill>
              <a:latin typeface="Cambria"/>
              <a:cs typeface="Cambria"/>
            </a:endParaRPr>
          </a:p>
          <a:p>
            <a:pPr marL="108000"/>
            <a:r>
              <a:rPr lang="en-US" sz="3200" b="1" cap="small" spc="50" dirty="0" smtClean="0">
                <a:latin typeface="Cambria"/>
                <a:cs typeface="Cambria"/>
              </a:rPr>
              <a:t>Key </a:t>
            </a:r>
            <a:r>
              <a:rPr lang="en-US" sz="3200" b="1" cap="small" spc="50" dirty="0">
                <a:latin typeface="Cambria"/>
                <a:cs typeface="Cambria"/>
              </a:rPr>
              <a:t>Text   </a:t>
            </a:r>
          </a:p>
        </p:txBody>
      </p:sp>
      <p:sp>
        <p:nvSpPr>
          <p:cNvPr id="5" name="Text Box 7"/>
          <p:cNvSpPr txBox="1">
            <a:spLocks noChangeArrowheads="1"/>
          </p:cNvSpPr>
          <p:nvPr/>
        </p:nvSpPr>
        <p:spPr bwMode="auto">
          <a:xfrm>
            <a:off x="1856" y="1632494"/>
            <a:ext cx="9144000" cy="2516586"/>
          </a:xfrm>
          <a:prstGeom prst="rect">
            <a:avLst/>
          </a:prstGeom>
          <a:noFill/>
          <a:ln w="9525">
            <a:noFill/>
            <a:miter lim="800000"/>
            <a:headEnd/>
            <a:tailEnd/>
          </a:ln>
        </p:spPr>
        <p:txBody>
          <a:bodyPr wrap="square"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tabLst/>
            </a:pPr>
            <a:r>
              <a:rPr lang="cs-CZ" dirty="0" err="1">
                <a:latin typeface="Cambria"/>
                <a:ea typeface="Helvetica CY" charset="0"/>
                <a:cs typeface="Cambria"/>
              </a:rPr>
              <a:t>Colossians</a:t>
            </a:r>
            <a:r>
              <a:rPr lang="cs-CZ" dirty="0">
                <a:latin typeface="Cambria"/>
                <a:ea typeface="Helvetica CY" charset="0"/>
                <a:cs typeface="Cambria"/>
              </a:rPr>
              <a:t> 1:</a:t>
            </a:r>
            <a:r>
              <a:rPr lang="cs-CZ" dirty="0" smtClean="0">
                <a:latin typeface="Cambria"/>
                <a:ea typeface="Helvetica CY" charset="0"/>
                <a:cs typeface="Cambria"/>
              </a:rPr>
              <a:t>29 </a:t>
            </a:r>
            <a:r>
              <a:rPr lang="en-US" sz="3200" dirty="0" smtClean="0">
                <a:latin typeface="Cambria"/>
                <a:ea typeface="Helvetica CY" charset="0"/>
                <a:cs typeface="Cambria"/>
              </a:rPr>
              <a:t>NIV</a:t>
            </a:r>
            <a:endParaRPr lang="en-US" sz="3600" dirty="0">
              <a:latin typeface="Cambria"/>
              <a:ea typeface="Helvetica CY" charset="0"/>
              <a:cs typeface="Cambria"/>
            </a:endParaRPr>
          </a:p>
          <a:p>
            <a:pPr algn="ctr" eaLnBrk="1" hangingPunct="1">
              <a:lnSpc>
                <a:spcPct val="90000"/>
              </a:lnSpc>
              <a:spcBef>
                <a:spcPts val="600"/>
              </a:spcBef>
              <a:tabLst/>
            </a:pPr>
            <a:r>
              <a:rPr lang="en-US" sz="4400" dirty="0">
                <a:latin typeface="Calibri"/>
                <a:ea typeface="Helvetica CY" charset="0"/>
                <a:cs typeface="Calibri"/>
              </a:rPr>
              <a:t>“To this </a:t>
            </a:r>
            <a:r>
              <a:rPr lang="en-US" sz="4400" dirty="0" smtClean="0">
                <a:latin typeface="Calibri"/>
                <a:ea typeface="Helvetica CY" charset="0"/>
                <a:cs typeface="Calibri"/>
              </a:rPr>
              <a:t>end, I </a:t>
            </a:r>
            <a:r>
              <a:rPr lang="en-US" sz="4400" dirty="0">
                <a:latin typeface="Calibri"/>
                <a:ea typeface="Helvetica CY" charset="0"/>
                <a:cs typeface="Calibri"/>
              </a:rPr>
              <a:t>strenuously contend, struggling with all the energy Christ </a:t>
            </a:r>
            <a:r>
              <a:rPr lang="en-US" sz="4400" dirty="0" smtClean="0">
                <a:latin typeface="Calibri"/>
                <a:ea typeface="Helvetica CY" charset="0"/>
                <a:cs typeface="Calibri"/>
              </a:rPr>
              <a:t>    so </a:t>
            </a:r>
            <a:r>
              <a:rPr lang="en-US" sz="4400" dirty="0">
                <a:latin typeface="Calibri"/>
                <a:ea typeface="Helvetica CY" charset="0"/>
                <a:cs typeface="Calibri"/>
              </a:rPr>
              <a:t>powerfully works in </a:t>
            </a:r>
            <a:r>
              <a:rPr lang="en-US" sz="4400" dirty="0" smtClean="0">
                <a:latin typeface="Calibri"/>
                <a:ea typeface="Helvetica CY" charset="0"/>
                <a:cs typeface="Calibri"/>
              </a:rPr>
              <a:t>me.”</a:t>
            </a:r>
            <a:endParaRPr lang="en-US" sz="4400" dirty="0">
              <a:latin typeface="Calibri"/>
              <a:ea typeface="Helvetica CY" charset="0"/>
              <a:cs typeface="Calibri"/>
            </a:endParaRPr>
          </a:p>
        </p:txBody>
      </p:sp>
    </p:spTree>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Struggling With All Energy </a:t>
            </a:r>
            <a:endParaRPr lang="mr-IN" sz="3200" i="1" dirty="0">
              <a:solidFill>
                <a:srgbClr val="FFFF00"/>
              </a:solidFill>
              <a:latin typeface="Cambria"/>
              <a:cs typeface="Cambria"/>
            </a:endParaRPr>
          </a:p>
          <a:p>
            <a:pPr marL="108000"/>
            <a:r>
              <a:rPr lang="en-US" sz="3200" b="1" cap="small" spc="50" dirty="0" smtClean="0">
                <a:latin typeface="Cambria"/>
                <a:cs typeface="Cambria"/>
              </a:rPr>
              <a:t>Sabbath Afternoon, </a:t>
            </a:r>
            <a:r>
              <a:rPr lang="en-US" sz="3200" cap="small" spc="50" dirty="0" smtClean="0">
                <a:latin typeface="Cambria"/>
                <a:cs typeface="Cambria"/>
              </a:rPr>
              <a:t>July 30</a:t>
            </a:r>
            <a:endParaRPr lang="en-US" sz="3200" cap="small" spc="50" dirty="0">
              <a:latin typeface="Cambria"/>
              <a:cs typeface="Cambria"/>
            </a:endParaRPr>
          </a:p>
        </p:txBody>
      </p:sp>
      <p:sp>
        <p:nvSpPr>
          <p:cNvPr id="4" name="Text Box 3"/>
          <p:cNvSpPr txBox="1">
            <a:spLocks noChangeArrowheads="1"/>
          </p:cNvSpPr>
          <p:nvPr/>
        </p:nvSpPr>
        <p:spPr bwMode="auto">
          <a:xfrm>
            <a:off x="1379"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spc="50" dirty="0">
                <a:latin typeface="Calibri"/>
                <a:cs typeface="Calibri"/>
              </a:rPr>
              <a:t>The</a:t>
            </a:r>
            <a:r>
              <a:rPr lang="en-US" sz="4400" spc="-300" dirty="0">
                <a:latin typeface="Calibri"/>
                <a:cs typeface="Calibri"/>
              </a:rPr>
              <a:t> </a:t>
            </a:r>
            <a:r>
              <a:rPr lang="en-US" sz="4400" spc="50" dirty="0">
                <a:latin typeface="Calibri"/>
                <a:cs typeface="Calibri"/>
              </a:rPr>
              <a:t>woman</a:t>
            </a:r>
            <a:r>
              <a:rPr lang="en-US" sz="4400" spc="-300" dirty="0">
                <a:latin typeface="Calibri"/>
                <a:cs typeface="Calibri"/>
              </a:rPr>
              <a:t>’s </a:t>
            </a:r>
            <a:r>
              <a:rPr lang="en-US" sz="4400" spc="50" dirty="0">
                <a:latin typeface="Calibri"/>
                <a:cs typeface="Calibri"/>
              </a:rPr>
              <a:t>son</a:t>
            </a:r>
            <a:r>
              <a:rPr lang="en-US" sz="4400" spc="-300" dirty="0">
                <a:latin typeface="Calibri"/>
                <a:cs typeface="Calibri"/>
              </a:rPr>
              <a:t> </a:t>
            </a:r>
            <a:r>
              <a:rPr lang="en-US" sz="4400" spc="-100" dirty="0">
                <a:latin typeface="Calibri"/>
                <a:cs typeface="Calibri"/>
              </a:rPr>
              <a:t>had</a:t>
            </a:r>
            <a:r>
              <a:rPr lang="en-US" sz="4400" spc="-300" dirty="0">
                <a:latin typeface="Calibri"/>
                <a:cs typeface="Calibri"/>
              </a:rPr>
              <a:t> </a:t>
            </a:r>
            <a:r>
              <a:rPr lang="en-US" sz="4400" spc="-100" dirty="0">
                <a:latin typeface="Calibri"/>
                <a:cs typeface="Calibri"/>
              </a:rPr>
              <a:t>been</a:t>
            </a:r>
            <a:r>
              <a:rPr lang="en-US" sz="4400" spc="-300" dirty="0">
                <a:latin typeface="Calibri"/>
                <a:cs typeface="Calibri"/>
              </a:rPr>
              <a:t> </a:t>
            </a:r>
            <a:r>
              <a:rPr lang="en-US" sz="4400" spc="-100" dirty="0">
                <a:latin typeface="Calibri"/>
                <a:cs typeface="Calibri"/>
              </a:rPr>
              <a:t>murdered</a:t>
            </a:r>
            <a:r>
              <a:rPr lang="en-US" sz="4400" spc="-300" dirty="0">
                <a:latin typeface="Calibri"/>
                <a:cs typeface="Calibri"/>
              </a:rPr>
              <a:t> </a:t>
            </a:r>
            <a:r>
              <a:rPr lang="en-US" sz="4400" spc="-100" dirty="0">
                <a:latin typeface="Calibri"/>
                <a:cs typeface="Calibri"/>
              </a:rPr>
              <a:t>20 </a:t>
            </a:r>
            <a:r>
              <a:rPr lang="en-US" sz="4400" spc="-50" dirty="0">
                <a:latin typeface="Calibri"/>
                <a:cs typeface="Calibri"/>
              </a:rPr>
              <a:t>years before, and her anger and </a:t>
            </a:r>
            <a:r>
              <a:rPr lang="en-US" sz="4400" spc="-50" dirty="0" smtClean="0">
                <a:latin typeface="Calibri"/>
                <a:cs typeface="Calibri"/>
              </a:rPr>
              <a:t>bitter-</a:t>
            </a:r>
            <a:r>
              <a:rPr lang="en-US" sz="4400" dirty="0" smtClean="0">
                <a:latin typeface="Calibri"/>
                <a:cs typeface="Calibri"/>
              </a:rPr>
              <a:t>ness </a:t>
            </a:r>
            <a:r>
              <a:rPr lang="en-US" sz="4400" dirty="0">
                <a:latin typeface="Calibri"/>
                <a:cs typeface="Calibri"/>
              </a:rPr>
              <a:t>were as great as ever. The </a:t>
            </a:r>
            <a:r>
              <a:rPr lang="en-US" sz="4400" dirty="0" smtClean="0">
                <a:latin typeface="Calibri"/>
                <a:cs typeface="Calibri"/>
              </a:rPr>
              <a:t>man’s </a:t>
            </a:r>
            <a:r>
              <a:rPr lang="en-US" sz="4400" spc="-100" dirty="0" smtClean="0">
                <a:latin typeface="Calibri"/>
                <a:cs typeface="Calibri"/>
              </a:rPr>
              <a:t>daughter</a:t>
            </a:r>
            <a:r>
              <a:rPr lang="en-US" sz="4400" spc="-300" dirty="0" smtClean="0">
                <a:latin typeface="Calibri"/>
                <a:cs typeface="Calibri"/>
              </a:rPr>
              <a:t> </a:t>
            </a:r>
            <a:r>
              <a:rPr lang="en-US" sz="4400" spc="-100" dirty="0">
                <a:latin typeface="Calibri"/>
                <a:cs typeface="Calibri"/>
              </a:rPr>
              <a:t>had</a:t>
            </a:r>
            <a:r>
              <a:rPr lang="en-US" sz="4400" spc="-300" dirty="0">
                <a:latin typeface="Calibri"/>
                <a:cs typeface="Calibri"/>
              </a:rPr>
              <a:t> </a:t>
            </a:r>
            <a:r>
              <a:rPr lang="en-US" sz="4400" spc="-100" dirty="0">
                <a:latin typeface="Calibri"/>
                <a:cs typeface="Calibri"/>
              </a:rPr>
              <a:t>been</a:t>
            </a:r>
            <a:r>
              <a:rPr lang="en-US" sz="4400" spc="-300" dirty="0">
                <a:latin typeface="Calibri"/>
                <a:cs typeface="Calibri"/>
              </a:rPr>
              <a:t> </a:t>
            </a:r>
            <a:r>
              <a:rPr lang="en-US" sz="4400" spc="-100" dirty="0">
                <a:latin typeface="Calibri"/>
                <a:cs typeface="Calibri"/>
              </a:rPr>
              <a:t>murdered</a:t>
            </a:r>
            <a:r>
              <a:rPr lang="en-US" sz="4400" spc="-300" dirty="0">
                <a:latin typeface="Calibri"/>
                <a:cs typeface="Calibri"/>
              </a:rPr>
              <a:t> </a:t>
            </a:r>
            <a:r>
              <a:rPr lang="en-US" sz="4400" spc="-100" dirty="0" smtClean="0">
                <a:latin typeface="Calibri"/>
                <a:cs typeface="Calibri"/>
              </a:rPr>
              <a:t>a</a:t>
            </a:r>
            <a:r>
              <a:rPr lang="en-US" sz="4400" spc="-300" dirty="0" smtClean="0">
                <a:latin typeface="Calibri"/>
                <a:cs typeface="Calibri"/>
              </a:rPr>
              <a:t> </a:t>
            </a:r>
            <a:r>
              <a:rPr lang="en-US" sz="4400" spc="-100" dirty="0">
                <a:latin typeface="Calibri"/>
                <a:cs typeface="Calibri"/>
              </a:rPr>
              <a:t>few</a:t>
            </a:r>
            <a:r>
              <a:rPr lang="en-US" sz="4400" spc="-300" dirty="0">
                <a:latin typeface="Calibri"/>
                <a:cs typeface="Calibri"/>
              </a:rPr>
              <a:t> </a:t>
            </a:r>
            <a:r>
              <a:rPr lang="en-US" sz="4400" spc="-100" dirty="0">
                <a:latin typeface="Calibri"/>
                <a:cs typeface="Calibri"/>
              </a:rPr>
              <a:t>years </a:t>
            </a:r>
            <a:r>
              <a:rPr lang="en-US" sz="4400" dirty="0" smtClean="0">
                <a:latin typeface="Calibri"/>
                <a:cs typeface="Calibri"/>
              </a:rPr>
              <a:t>earlier, and </a:t>
            </a:r>
            <a:r>
              <a:rPr lang="en-US" sz="4400" dirty="0">
                <a:latin typeface="Calibri"/>
                <a:cs typeface="Calibri"/>
              </a:rPr>
              <a:t>spoke about </a:t>
            </a:r>
            <a:r>
              <a:rPr lang="en-US" sz="4400" dirty="0" smtClean="0">
                <a:latin typeface="Calibri"/>
                <a:cs typeface="Calibri"/>
              </a:rPr>
              <a:t>forgiveness.</a:t>
            </a:r>
          </a:p>
          <a:p>
            <a:pPr algn="ctr" eaLnBrk="1" hangingPunct="1">
              <a:lnSpc>
                <a:spcPct val="90000"/>
              </a:lnSpc>
              <a:spcBef>
                <a:spcPts val="0"/>
              </a:spcBef>
            </a:pPr>
            <a:r>
              <a:rPr lang="en-US" sz="4400" spc="-50" dirty="0" smtClean="0">
                <a:latin typeface="Calibri"/>
                <a:cs typeface="Calibri"/>
              </a:rPr>
              <a:t>How </a:t>
            </a:r>
            <a:r>
              <a:rPr lang="en-US" sz="4400" spc="-50" dirty="0">
                <a:latin typeface="Calibri"/>
                <a:cs typeface="Calibri"/>
              </a:rPr>
              <a:t>does </a:t>
            </a:r>
            <a:r>
              <a:rPr lang="en-US" sz="4400" u="sng" spc="-50" dirty="0">
                <a:latin typeface="Calibri"/>
                <a:cs typeface="Calibri"/>
              </a:rPr>
              <a:t>spiritual</a:t>
            </a:r>
            <a:r>
              <a:rPr lang="en-US" sz="4400" spc="-50" dirty="0">
                <a:latin typeface="Calibri"/>
                <a:cs typeface="Calibri"/>
              </a:rPr>
              <a:t> </a:t>
            </a:r>
            <a:r>
              <a:rPr lang="en-US" sz="4400" u="sng" spc="-50" dirty="0" smtClean="0">
                <a:latin typeface="Calibri"/>
                <a:cs typeface="Calibri"/>
              </a:rPr>
              <a:t>change</a:t>
            </a:r>
            <a:r>
              <a:rPr lang="en-US" sz="4400" spc="-50" dirty="0" smtClean="0">
                <a:latin typeface="Calibri"/>
                <a:cs typeface="Calibri"/>
              </a:rPr>
              <a:t> </a:t>
            </a:r>
            <a:r>
              <a:rPr lang="en-US" sz="4400" u="sng" spc="-50" dirty="0">
                <a:latin typeface="Calibri"/>
                <a:cs typeface="Calibri"/>
              </a:rPr>
              <a:t>occur</a:t>
            </a:r>
            <a:r>
              <a:rPr lang="en-US" sz="4400" spc="-50" dirty="0">
                <a:latin typeface="Calibri"/>
                <a:cs typeface="Calibri"/>
              </a:rPr>
              <a:t> in the </a:t>
            </a:r>
            <a:r>
              <a:rPr lang="en-US" sz="4400" spc="-20" dirty="0">
                <a:latin typeface="Calibri"/>
                <a:cs typeface="Calibri"/>
              </a:rPr>
              <a:t>life of a Christian, enabling that </a:t>
            </a:r>
            <a:r>
              <a:rPr lang="en-US" sz="4400" spc="-20" dirty="0" err="1" smtClean="0">
                <a:latin typeface="Calibri"/>
                <a:cs typeface="Calibri"/>
              </a:rPr>
              <a:t>indivi</a:t>
            </a:r>
            <a:r>
              <a:rPr lang="en-US" sz="4400" spc="-20" dirty="0" smtClean="0">
                <a:latin typeface="Calibri"/>
                <a:cs typeface="Calibri"/>
              </a:rPr>
              <a:t>-dual </a:t>
            </a:r>
            <a:r>
              <a:rPr lang="en-US" sz="4400" spc="-20" dirty="0">
                <a:latin typeface="Calibri"/>
                <a:cs typeface="Calibri"/>
              </a:rPr>
              <a:t>to </a:t>
            </a:r>
            <a:r>
              <a:rPr lang="en-US" sz="4400" u="sng" spc="-20" dirty="0">
                <a:latin typeface="Calibri"/>
                <a:cs typeface="Calibri"/>
              </a:rPr>
              <a:t>mature</a:t>
            </a:r>
            <a:r>
              <a:rPr lang="en-US" sz="4400" spc="-20" dirty="0">
                <a:latin typeface="Calibri"/>
                <a:cs typeface="Calibri"/>
              </a:rPr>
              <a:t> </a:t>
            </a:r>
            <a:r>
              <a:rPr lang="en-US" sz="4400" u="sng" spc="-20" dirty="0">
                <a:latin typeface="Calibri"/>
                <a:cs typeface="Calibri"/>
              </a:rPr>
              <a:t>through</a:t>
            </a:r>
            <a:r>
              <a:rPr lang="en-US" sz="4400" spc="-20" dirty="0">
                <a:latin typeface="Calibri"/>
                <a:cs typeface="Calibri"/>
              </a:rPr>
              <a:t> </a:t>
            </a:r>
            <a:r>
              <a:rPr lang="en-US" sz="4400" u="sng" spc="-20" dirty="0">
                <a:latin typeface="Calibri"/>
                <a:cs typeface="Calibri"/>
              </a:rPr>
              <a:t>life’s</a:t>
            </a:r>
            <a:r>
              <a:rPr lang="en-US" sz="4400" spc="-20" dirty="0">
                <a:latin typeface="Calibri"/>
                <a:cs typeface="Calibri"/>
              </a:rPr>
              <a:t> </a:t>
            </a:r>
            <a:r>
              <a:rPr lang="en-US" sz="4400" u="sng" spc="-20" dirty="0">
                <a:latin typeface="Calibri"/>
                <a:cs typeface="Calibri"/>
              </a:rPr>
              <a:t>crucibles</a:t>
            </a:r>
            <a:r>
              <a:rPr lang="en-US" sz="4400" spc="-20" dirty="0">
                <a:latin typeface="Calibri"/>
                <a:cs typeface="Calibri"/>
              </a:rPr>
              <a:t> </a:t>
            </a:r>
            <a:r>
              <a:rPr lang="en-US" sz="4400" dirty="0">
                <a:latin typeface="Calibri"/>
                <a:cs typeface="Calibri"/>
              </a:rPr>
              <a:t>rather than being </a:t>
            </a:r>
            <a:r>
              <a:rPr lang="en-US" sz="4400" dirty="0" smtClean="0">
                <a:latin typeface="Calibri"/>
                <a:cs typeface="Calibri"/>
              </a:rPr>
              <a:t>overwhelmed?</a:t>
            </a:r>
            <a:endParaRPr lang="en-US" sz="4400" dirty="0">
              <a:latin typeface="Calibri"/>
              <a:cs typeface="Calibri"/>
            </a:endParaRPr>
          </a:p>
        </p:txBody>
      </p:sp>
    </p:spTree>
    <p:extLst>
      <p:ext uri="{BB962C8B-B14F-4D97-AF65-F5344CB8AC3E}">
        <p14:creationId xmlns:p14="http://schemas.microsoft.com/office/powerpoint/2010/main" val="474980524"/>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bg2"/>
                                      </p:to>
                                    </p:animClr>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build="p" autoUpdateAnimBg="0" advAuto="10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4" y="6484"/>
            <a:ext cx="7387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Sunday, July 31</a:t>
            </a:r>
            <a:endParaRPr lang="en-US" sz="3200" i="1" dirty="0">
              <a:solidFill>
                <a:srgbClr val="FFFF00"/>
              </a:solidFill>
              <a:latin typeface="Cambria"/>
              <a:cs typeface="Cambria"/>
            </a:endParaRPr>
          </a:p>
          <a:p>
            <a:pPr marL="108000"/>
            <a:r>
              <a:rPr lang="en-US" sz="3200" b="1" cap="small" spc="50" dirty="0">
                <a:latin typeface="Cambria"/>
                <a:cs typeface="Cambria"/>
              </a:rPr>
              <a:t>The Spirit of </a:t>
            </a:r>
            <a:r>
              <a:rPr lang="en-US" sz="3200" b="1" cap="small" spc="50" dirty="0" smtClean="0">
                <a:latin typeface="Cambria"/>
                <a:cs typeface="Cambria"/>
              </a:rPr>
              <a:t>Truth </a:t>
            </a:r>
            <a:r>
              <a:rPr lang="fi-FI" sz="3200" cap="small" spc="50" dirty="0">
                <a:latin typeface="Cambria"/>
                <a:cs typeface="Cambria"/>
              </a:rPr>
              <a:t>John 16:5–15</a:t>
            </a:r>
            <a:endParaRPr lang="en-US" sz="3200" cap="small" spc="50" dirty="0">
              <a:latin typeface="Cambria"/>
              <a:cs typeface="Cambria"/>
            </a:endParaRPr>
          </a:p>
        </p:txBody>
      </p:sp>
      <p:sp>
        <p:nvSpPr>
          <p:cNvPr id="5" name="Text Box 3"/>
          <p:cNvSpPr txBox="1">
            <a:spLocks noChangeArrowheads="1"/>
          </p:cNvSpPr>
          <p:nvPr/>
        </p:nvSpPr>
        <p:spPr bwMode="auto">
          <a:xfrm>
            <a:off x="0" y="1234668"/>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smtClean="0">
                <a:latin typeface="Calibri"/>
                <a:cs typeface="Calibri"/>
              </a:rPr>
              <a:t>We </a:t>
            </a:r>
            <a:r>
              <a:rPr lang="en-US" sz="4400" dirty="0">
                <a:latin typeface="Calibri"/>
                <a:cs typeface="Calibri"/>
              </a:rPr>
              <a:t>know that God has unlimited supernatural resources that He so </a:t>
            </a:r>
            <a:r>
              <a:rPr lang="en-US" sz="4400" spc="-50" dirty="0">
                <a:latin typeface="Calibri"/>
                <a:cs typeface="Calibri"/>
              </a:rPr>
              <a:t>eagerly and freely offers us. We really </a:t>
            </a:r>
            <a:r>
              <a:rPr lang="en-US" sz="4400" dirty="0">
                <a:latin typeface="Calibri"/>
                <a:cs typeface="Calibri"/>
              </a:rPr>
              <a:t>want to take advantage of it all, and </a:t>
            </a:r>
            <a:r>
              <a:rPr lang="en-US" sz="4400" spc="-100" dirty="0">
                <a:latin typeface="Calibri"/>
                <a:cs typeface="Calibri"/>
              </a:rPr>
              <a:t>yet, our lives don’t seem to change in a way that matches what God is offering.</a:t>
            </a:r>
          </a:p>
          <a:p>
            <a:pPr algn="ctr" eaLnBrk="1" hangingPunct="1">
              <a:lnSpc>
                <a:spcPct val="90000"/>
              </a:lnSpc>
              <a:spcBef>
                <a:spcPts val="0"/>
              </a:spcBef>
            </a:pPr>
            <a:r>
              <a:rPr lang="en-US" sz="4400" spc="-100" dirty="0" smtClean="0">
                <a:latin typeface="Calibri"/>
                <a:cs typeface="Calibri"/>
              </a:rPr>
              <a:t>While </a:t>
            </a:r>
            <a:r>
              <a:rPr lang="en-US" sz="4400" spc="-100" dirty="0">
                <a:latin typeface="Calibri"/>
                <a:cs typeface="Calibri"/>
              </a:rPr>
              <a:t>the Spirit has </a:t>
            </a:r>
            <a:r>
              <a:rPr lang="en-US" sz="4400" u="sng" spc="-100" dirty="0" smtClean="0">
                <a:latin typeface="Calibri"/>
                <a:cs typeface="Calibri"/>
              </a:rPr>
              <a:t>unlimited</a:t>
            </a:r>
            <a:r>
              <a:rPr lang="en-US" sz="4400" spc="-100" dirty="0" smtClean="0">
                <a:latin typeface="Calibri"/>
                <a:cs typeface="Calibri"/>
              </a:rPr>
              <a:t> </a:t>
            </a:r>
            <a:r>
              <a:rPr lang="en-US" sz="4400" u="sng" spc="-100" dirty="0">
                <a:latin typeface="Calibri"/>
                <a:cs typeface="Calibri"/>
              </a:rPr>
              <a:t>power</a:t>
            </a:r>
            <a:r>
              <a:rPr lang="en-US" sz="4400" spc="-100" dirty="0">
                <a:latin typeface="Calibri"/>
                <a:cs typeface="Calibri"/>
              </a:rPr>
              <a:t> to </a:t>
            </a:r>
            <a:r>
              <a:rPr lang="en-US" sz="4400" spc="-50" dirty="0">
                <a:latin typeface="Calibri"/>
                <a:cs typeface="Calibri"/>
              </a:rPr>
              <a:t>transform us, it is possible by our own </a:t>
            </a:r>
            <a:r>
              <a:rPr lang="en-US" sz="4400" u="sng" dirty="0">
                <a:latin typeface="Calibri"/>
                <a:cs typeface="Calibri"/>
              </a:rPr>
              <a:t>choices</a:t>
            </a:r>
            <a:r>
              <a:rPr lang="en-US" sz="4400" dirty="0">
                <a:latin typeface="Calibri"/>
                <a:cs typeface="Calibri"/>
              </a:rPr>
              <a:t> </a:t>
            </a:r>
            <a:r>
              <a:rPr lang="en-US" sz="4400" u="sng" dirty="0">
                <a:latin typeface="Calibri"/>
                <a:cs typeface="Calibri"/>
              </a:rPr>
              <a:t>to</a:t>
            </a:r>
            <a:r>
              <a:rPr lang="en-US" sz="4400" dirty="0">
                <a:latin typeface="Calibri"/>
                <a:cs typeface="Calibri"/>
              </a:rPr>
              <a:t> </a:t>
            </a:r>
            <a:r>
              <a:rPr lang="en-US" sz="4400" u="sng" dirty="0">
                <a:latin typeface="Calibri"/>
                <a:cs typeface="Calibri"/>
              </a:rPr>
              <a:t>restrict</a:t>
            </a:r>
            <a:r>
              <a:rPr lang="en-US" sz="4400" dirty="0">
                <a:latin typeface="Calibri"/>
                <a:cs typeface="Calibri"/>
              </a:rPr>
              <a:t> what God can do.</a:t>
            </a:r>
          </a:p>
        </p:txBody>
      </p:sp>
    </p:spTree>
    <p:extLst>
      <p:ext uri="{BB962C8B-B14F-4D97-AF65-F5344CB8AC3E}">
        <p14:creationId xmlns:p14="http://schemas.microsoft.com/office/powerpoint/2010/main" val="2663697747"/>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p:tgtEl>
                                          <p:spTgt spid="6">
                                            <p:txEl>
                                              <p:pRg st="0" end="0"/>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0" end="0"/>
                                            </p:txEl>
                                          </p:spTgt>
                                        </p:tgtEl>
                                      </p:cBhvr>
                                    </p:animEffect>
                                  </p:childTnLst>
                                </p:cTn>
                              </p:par>
                            </p:childTnLst>
                          </p:cTn>
                        </p:par>
                        <p:par>
                          <p:cTn id="9" fill="hold">
                            <p:stCondLst>
                              <p:cond delay="1000"/>
                            </p:stCondLst>
                            <p:childTnLst>
                              <p:par>
                                <p:cTn id="10" presetID="12" presetClass="entr" presetSubtype="2"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6">
                                            <p:txEl>
                                              <p:pRg st="1" end="1"/>
                                            </p:txEl>
                                          </p:spTgt>
                                        </p:tgtEl>
                                      </p:cBhvr>
                                    </p:animEffect>
                                  </p:childTnLst>
                                </p:cTn>
                              </p:par>
                            </p:childTnLst>
                          </p:cTn>
                        </p:par>
                        <p:par>
                          <p:cTn id="14" fill="hold">
                            <p:stCondLst>
                              <p:cond delay="2000"/>
                            </p:stCondLst>
                            <p:childTnLst>
                              <p:par>
                                <p:cTn id="15" presetID="10" presetClass="entr" presetSubtype="0" fill="hold" grpId="0" nodeType="afterEffect">
                                  <p:stCondLst>
                                    <p:cond delay="100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34668"/>
            <a:ext cx="9144000" cy="315169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solidFill>
                  <a:schemeClr val="bg1"/>
                </a:solidFill>
                <a:latin typeface="Calibri"/>
                <a:cs typeface="Calibri"/>
              </a:rPr>
              <a:t>While the </a:t>
            </a:r>
            <a:r>
              <a:rPr lang="en-US" sz="4400" dirty="0">
                <a:latin typeface="Calibri"/>
                <a:cs typeface="Calibri"/>
              </a:rPr>
              <a:t>Holy Spirit </a:t>
            </a:r>
            <a:r>
              <a:rPr lang="en-US" sz="4400" dirty="0">
                <a:solidFill>
                  <a:srgbClr val="000000"/>
                </a:solidFill>
                <a:latin typeface="Calibri"/>
                <a:cs typeface="Calibri"/>
              </a:rPr>
              <a:t>can bring us the truth about our sinfulness, He </a:t>
            </a:r>
            <a:r>
              <a:rPr lang="en-US" sz="4400" dirty="0">
                <a:solidFill>
                  <a:schemeClr val="tx2"/>
                </a:solidFill>
                <a:latin typeface="Calibri"/>
                <a:cs typeface="Calibri"/>
              </a:rPr>
              <a:t>cannot make us repent. </a:t>
            </a:r>
            <a:r>
              <a:rPr lang="en-US" sz="4400" dirty="0">
                <a:solidFill>
                  <a:srgbClr val="000000"/>
                </a:solidFill>
                <a:latin typeface="Calibri"/>
                <a:cs typeface="Calibri"/>
              </a:rPr>
              <a:t>He also can show us </a:t>
            </a:r>
            <a:r>
              <a:rPr lang="en-US" sz="4400" dirty="0" smtClean="0">
                <a:solidFill>
                  <a:srgbClr val="000000"/>
                </a:solidFill>
                <a:latin typeface="Calibri"/>
                <a:cs typeface="Calibri"/>
              </a:rPr>
              <a:t>  the </a:t>
            </a:r>
            <a:r>
              <a:rPr lang="en-US" sz="4400" dirty="0">
                <a:solidFill>
                  <a:srgbClr val="000000"/>
                </a:solidFill>
                <a:latin typeface="Calibri"/>
                <a:cs typeface="Calibri"/>
              </a:rPr>
              <a:t>greatest truth about God, but He </a:t>
            </a:r>
            <a:r>
              <a:rPr lang="en-US" sz="4400" dirty="0" smtClean="0">
                <a:solidFill>
                  <a:srgbClr val="000000"/>
                </a:solidFill>
                <a:latin typeface="Calibri"/>
                <a:cs typeface="Calibri"/>
              </a:rPr>
              <a:t>   </a:t>
            </a:r>
            <a:r>
              <a:rPr lang="en-US" sz="4400" dirty="0" smtClean="0">
                <a:solidFill>
                  <a:srgbClr val="FFFF00"/>
                </a:solidFill>
                <a:latin typeface="Calibri"/>
                <a:cs typeface="Calibri"/>
              </a:rPr>
              <a:t>cannot </a:t>
            </a:r>
            <a:r>
              <a:rPr lang="en-US" sz="4400" dirty="0">
                <a:solidFill>
                  <a:srgbClr val="FFFF00"/>
                </a:solidFill>
                <a:latin typeface="Calibri"/>
                <a:cs typeface="Calibri"/>
              </a:rPr>
              <a:t>force us to believe or obey </a:t>
            </a:r>
            <a:r>
              <a:rPr lang="en-US" sz="4400" dirty="0" smtClean="0">
                <a:solidFill>
                  <a:srgbClr val="000000"/>
                </a:solidFill>
                <a:latin typeface="Calibri"/>
                <a:cs typeface="Calibri"/>
              </a:rPr>
              <a:t>it.</a:t>
            </a:r>
          </a:p>
        </p:txBody>
      </p:sp>
      <p:sp>
        <p:nvSpPr>
          <p:cNvPr id="6" name="Text Box 2"/>
          <p:cNvSpPr txBox="1">
            <a:spLocks noChangeArrowheads="1"/>
          </p:cNvSpPr>
          <p:nvPr/>
        </p:nvSpPr>
        <p:spPr bwMode="auto">
          <a:xfrm>
            <a:off x="1756274" y="6484"/>
            <a:ext cx="7387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Sunday, July 31</a:t>
            </a:r>
            <a:endParaRPr lang="en-US" sz="3200" i="1" dirty="0">
              <a:solidFill>
                <a:srgbClr val="FFFF00"/>
              </a:solidFill>
              <a:latin typeface="Cambria"/>
              <a:cs typeface="Cambria"/>
            </a:endParaRPr>
          </a:p>
          <a:p>
            <a:pPr marL="108000"/>
            <a:r>
              <a:rPr lang="en-US" sz="3200" b="1" cap="small" spc="50" dirty="0">
                <a:latin typeface="Cambria"/>
                <a:cs typeface="Cambria"/>
              </a:rPr>
              <a:t>The Spirit of </a:t>
            </a:r>
            <a:r>
              <a:rPr lang="en-US" sz="3200" b="1" cap="small" spc="50" dirty="0" smtClean="0">
                <a:latin typeface="Cambria"/>
                <a:cs typeface="Cambria"/>
              </a:rPr>
              <a:t>Truth </a:t>
            </a:r>
            <a:r>
              <a:rPr lang="fi-FI" sz="3200" cap="small" spc="50" dirty="0">
                <a:latin typeface="Cambria"/>
                <a:cs typeface="Cambria"/>
              </a:rPr>
              <a:t>John 16:5–15</a:t>
            </a:r>
            <a:endParaRPr lang="en-US" sz="3200" cap="small" spc="50" dirty="0">
              <a:latin typeface="Cambria"/>
              <a:cs typeface="Cambria"/>
            </a:endParaRPr>
          </a:p>
        </p:txBody>
      </p:sp>
      <p:sp>
        <p:nvSpPr>
          <p:cNvPr id="5" name="Text Box 3"/>
          <p:cNvSpPr txBox="1">
            <a:spLocks noChangeArrowheads="1"/>
          </p:cNvSpPr>
          <p:nvPr/>
        </p:nvSpPr>
        <p:spPr bwMode="auto">
          <a:xfrm>
            <a:off x="0" y="1234668"/>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While the Holy Spirit can bring us the truth about our sinfulness, He </a:t>
            </a:r>
            <a:r>
              <a:rPr lang="en-US" sz="4400" u="sng" dirty="0">
                <a:latin typeface="Calibri"/>
                <a:cs typeface="Calibri"/>
              </a:rPr>
              <a:t>cannot make</a:t>
            </a:r>
            <a:r>
              <a:rPr lang="en-US" sz="4400" dirty="0">
                <a:latin typeface="Calibri"/>
                <a:cs typeface="Calibri"/>
              </a:rPr>
              <a:t> </a:t>
            </a:r>
            <a:r>
              <a:rPr lang="en-US" sz="4400" u="sng" dirty="0">
                <a:latin typeface="Calibri"/>
                <a:cs typeface="Calibri"/>
              </a:rPr>
              <a:t>us</a:t>
            </a:r>
            <a:r>
              <a:rPr lang="en-US" sz="4400" dirty="0">
                <a:latin typeface="Calibri"/>
                <a:cs typeface="Calibri"/>
              </a:rPr>
              <a:t> </a:t>
            </a:r>
            <a:r>
              <a:rPr lang="en-US" sz="4400" u="sng" dirty="0">
                <a:latin typeface="Calibri"/>
                <a:cs typeface="Calibri"/>
              </a:rPr>
              <a:t>repent</a:t>
            </a:r>
            <a:r>
              <a:rPr lang="en-US" sz="4400" dirty="0">
                <a:latin typeface="Calibri"/>
                <a:cs typeface="Calibri"/>
              </a:rPr>
              <a:t>. He also can show us </a:t>
            </a:r>
            <a:r>
              <a:rPr lang="en-US" sz="4400" dirty="0" smtClean="0">
                <a:latin typeface="Calibri"/>
                <a:cs typeface="Calibri"/>
              </a:rPr>
              <a:t>  the </a:t>
            </a:r>
            <a:r>
              <a:rPr lang="en-US" sz="4400" dirty="0">
                <a:latin typeface="Calibri"/>
                <a:cs typeface="Calibri"/>
              </a:rPr>
              <a:t>greatest truth about God, but He </a:t>
            </a:r>
            <a:r>
              <a:rPr lang="en-US" sz="4400" dirty="0" smtClean="0">
                <a:latin typeface="Calibri"/>
                <a:cs typeface="Calibri"/>
              </a:rPr>
              <a:t>   </a:t>
            </a:r>
            <a:r>
              <a:rPr lang="en-US" sz="4400" u="sng" dirty="0" smtClean="0">
                <a:latin typeface="Calibri"/>
                <a:cs typeface="Calibri"/>
              </a:rPr>
              <a:t>cannot </a:t>
            </a:r>
            <a:r>
              <a:rPr lang="en-US" sz="4400" u="sng" dirty="0">
                <a:latin typeface="Calibri"/>
                <a:cs typeface="Calibri"/>
              </a:rPr>
              <a:t>force</a:t>
            </a:r>
            <a:r>
              <a:rPr lang="en-US" sz="4400" dirty="0">
                <a:latin typeface="Calibri"/>
                <a:cs typeface="Calibri"/>
              </a:rPr>
              <a:t> </a:t>
            </a:r>
            <a:r>
              <a:rPr lang="en-US" sz="4400" u="sng" dirty="0">
                <a:latin typeface="Calibri"/>
                <a:cs typeface="Calibri"/>
              </a:rPr>
              <a:t>us</a:t>
            </a:r>
            <a:r>
              <a:rPr lang="en-US" sz="4400" dirty="0">
                <a:latin typeface="Calibri"/>
                <a:cs typeface="Calibri"/>
              </a:rPr>
              <a:t> </a:t>
            </a:r>
            <a:r>
              <a:rPr lang="en-US" sz="4400" u="sng" dirty="0">
                <a:latin typeface="Calibri"/>
                <a:cs typeface="Calibri"/>
              </a:rPr>
              <a:t>to</a:t>
            </a:r>
            <a:r>
              <a:rPr lang="en-US" sz="4400" dirty="0">
                <a:latin typeface="Calibri"/>
                <a:cs typeface="Calibri"/>
              </a:rPr>
              <a:t> </a:t>
            </a:r>
            <a:r>
              <a:rPr lang="en-US" sz="4400" u="sng" dirty="0">
                <a:latin typeface="Calibri"/>
                <a:cs typeface="Calibri"/>
              </a:rPr>
              <a:t>believe</a:t>
            </a:r>
            <a:r>
              <a:rPr lang="en-US" sz="4400" dirty="0">
                <a:latin typeface="Calibri"/>
                <a:cs typeface="Calibri"/>
              </a:rPr>
              <a:t> or </a:t>
            </a:r>
            <a:r>
              <a:rPr lang="en-US" sz="4400" u="sng" dirty="0">
                <a:latin typeface="Calibri"/>
                <a:cs typeface="Calibri"/>
              </a:rPr>
              <a:t>obey</a:t>
            </a:r>
            <a:r>
              <a:rPr lang="en-US" sz="4400" dirty="0">
                <a:latin typeface="Calibri"/>
                <a:cs typeface="Calibri"/>
              </a:rPr>
              <a:t> </a:t>
            </a:r>
            <a:r>
              <a:rPr lang="en-US" sz="4400" dirty="0" smtClean="0">
                <a:latin typeface="Calibri"/>
                <a:cs typeface="Calibri"/>
              </a:rPr>
              <a:t>it.</a:t>
            </a:r>
          </a:p>
          <a:p>
            <a:pPr algn="ctr" eaLnBrk="1" hangingPunct="1">
              <a:lnSpc>
                <a:spcPct val="90000"/>
              </a:lnSpc>
              <a:spcBef>
                <a:spcPts val="0"/>
              </a:spcBef>
            </a:pPr>
            <a:r>
              <a:rPr lang="en-US" sz="4400" spc="-100" dirty="0" smtClean="0">
                <a:latin typeface="Calibri"/>
                <a:cs typeface="Calibri"/>
              </a:rPr>
              <a:t>If </a:t>
            </a:r>
            <a:r>
              <a:rPr lang="en-US" sz="4400" spc="-100" dirty="0">
                <a:latin typeface="Calibri"/>
                <a:cs typeface="Calibri"/>
              </a:rPr>
              <a:t>God did compel </a:t>
            </a:r>
            <a:r>
              <a:rPr lang="en-US" sz="4400" spc="-100" dirty="0" smtClean="0">
                <a:latin typeface="Calibri"/>
                <a:cs typeface="Calibri"/>
              </a:rPr>
              <a:t>us, </a:t>
            </a:r>
            <a:r>
              <a:rPr lang="en-US" sz="4400" spc="-100" dirty="0">
                <a:latin typeface="Calibri"/>
                <a:cs typeface="Calibri"/>
              </a:rPr>
              <a:t>we would lose our free will, and Satan would accuse God of manipulating our minds </a:t>
            </a:r>
            <a:r>
              <a:rPr lang="en-US" sz="4400" spc="-100" dirty="0" smtClean="0">
                <a:latin typeface="Calibri"/>
                <a:cs typeface="Calibri"/>
              </a:rPr>
              <a:t>and thus accuse </a:t>
            </a:r>
            <a:r>
              <a:rPr lang="en-US" sz="4400" spc="-100" dirty="0">
                <a:latin typeface="Calibri"/>
                <a:cs typeface="Calibri"/>
              </a:rPr>
              <a:t>God of cheating in the great controversy.</a:t>
            </a:r>
          </a:p>
        </p:txBody>
      </p:sp>
    </p:spTree>
    <p:extLst>
      <p:ext uri="{BB962C8B-B14F-4D97-AF65-F5344CB8AC3E}">
        <p14:creationId xmlns:p14="http://schemas.microsoft.com/office/powerpoint/2010/main" val="39802911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subTnLst>
                                    <p:set>
                                      <p:cBhvr override="childStyle">
                                        <p:cTn dur="1" fill="hold" display="0" masterRel="nextClick" afterEffect="1"/>
                                        <p:tgtEl>
                                          <p:spTgt spid="5">
                                            <p:txEl>
                                              <p:pRg st="0" end="0"/>
                                            </p:txEl>
                                          </p:spTgt>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P spid="5" grpId="0" build="p" autoUpdateAnimBg="0" advAuto="1000"/>
    </p:bldLst>
  </p:timing>
</p:sld>
</file>

<file path=ppt/theme/theme1.xml><?xml version="1.0" encoding="utf-8"?>
<a:theme xmlns:a="http://schemas.openxmlformats.org/drawingml/2006/main" name="•22.3Q-Preview">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4" id="{6F996561-6547-B043-9C24-1054AAE79378}" vid="{27E27E23-54F6-6443-9429-7989D4E5D8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•22.3Q-Preview.potx</Template>
  <TotalTime>9889</TotalTime>
  <Words>4706</Words>
  <Application>Microsoft Macintosh PowerPoint</Application>
  <PresentationFormat>On-screen Show (4:3)</PresentationFormat>
  <Paragraphs>244</Paragraphs>
  <Slides>36</Slides>
  <Notes>36</Notes>
  <HiddenSlides>1</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•22.3Q-Preview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392</cp:revision>
  <dcterms:created xsi:type="dcterms:W3CDTF">2021-07-03T11:23:54Z</dcterms:created>
  <dcterms:modified xsi:type="dcterms:W3CDTF">2022-08-01T13:41:07Z</dcterms:modified>
</cp:coreProperties>
</file>