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57" r:id="rId3"/>
    <p:sldId id="265" r:id="rId4"/>
    <p:sldId id="268" r:id="rId5"/>
    <p:sldId id="458" r:id="rId6"/>
    <p:sldId id="438" r:id="rId7"/>
    <p:sldId id="461" r:id="rId8"/>
    <p:sldId id="469" r:id="rId9"/>
    <p:sldId id="468" r:id="rId10"/>
    <p:sldId id="470" r:id="rId11"/>
    <p:sldId id="471" r:id="rId12"/>
    <p:sldId id="485" r:id="rId13"/>
    <p:sldId id="440" r:id="rId14"/>
    <p:sldId id="472" r:id="rId15"/>
    <p:sldId id="473" r:id="rId16"/>
    <p:sldId id="486" r:id="rId17"/>
    <p:sldId id="442" r:id="rId18"/>
    <p:sldId id="474" r:id="rId19"/>
    <p:sldId id="476" r:id="rId20"/>
    <p:sldId id="477" r:id="rId21"/>
    <p:sldId id="487" r:id="rId22"/>
    <p:sldId id="446" r:id="rId23"/>
    <p:sldId id="478" r:id="rId24"/>
    <p:sldId id="479" r:id="rId25"/>
    <p:sldId id="480" r:id="rId26"/>
    <p:sldId id="481" r:id="rId27"/>
    <p:sldId id="488" r:id="rId28"/>
    <p:sldId id="450" r:id="rId29"/>
    <p:sldId id="482" r:id="rId30"/>
    <p:sldId id="483" r:id="rId31"/>
    <p:sldId id="489" r:id="rId32"/>
    <p:sldId id="459" r:id="rId33"/>
    <p:sldId id="437" r:id="rId34"/>
    <p:sldId id="35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72852" autoAdjust="0"/>
  </p:normalViewPr>
  <p:slideViewPr>
    <p:cSldViewPr>
      <p:cViewPr varScale="1">
        <p:scale>
          <a:sx n="60" d="100"/>
          <a:sy n="60" d="100"/>
        </p:scale>
        <p:origin x="-1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Habakuk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pagkakadala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Kaya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kapitulo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3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nakapanalangin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kapani-paniwalang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panalangin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kalakasan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pinalalakad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Punong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Manunugtog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panugtog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kuwerdas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Habakuk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 3:18, 19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sangnilikha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8:22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(2)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8.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Job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nagpapasimula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personal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trahedya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Job.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nagmungkahi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Sumpain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mamatay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’ 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Job 2:9).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sumunod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any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pagtatalo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kung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saan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kaibigan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nagsikap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pasyahan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kung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bakit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nangyari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hahat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Nanatiling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tahimik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Narinig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kaya't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namumuhi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nagsisisi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abo”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Job 42:5, 6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sinagot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kaibigan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Job.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pinaglaho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pumupuspos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kadakilaan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pampalakas-loob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dumaloy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pagkatanto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kakaunti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makasumpong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kaaliwan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pinanghihinan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binibigyang-diin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kamangmangan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makakasumpong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seguridad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Ay.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pampalakas-loob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dumaloy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pagkatanto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kakaunti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makakasumpong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seguridad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Agosto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9.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Presensya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Ating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Sapagkat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Panginoon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humahawak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kamay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;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nagsasabi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matakot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ikaw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tutulungan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Isaias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41:13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tila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napakalayo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pinuntahan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presensya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tila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napakalayo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Judiong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pagkakatapon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Gayunman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pamamagitan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Isaias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tiniyak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kanila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pagpapalaya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kinabukasan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pagbalik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pinakamakapangyarihang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sansinukob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nagsasabi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bayan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kailangang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matakot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dahil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“ ‘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humahawak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kamay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.’ ”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isiping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inaakay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pangyayari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lupa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malaking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trono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napakalayo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hawakan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abala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maaaring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mahirap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tandaan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talagang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malapit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tinatandaan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Emmanuel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gayundin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Presensya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Ating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Susing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Paksa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pinuntahan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gayundin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10.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Panukala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Para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proppeta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pagkakatapon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“Sa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naupo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umiyak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Zion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maalala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137:1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sawi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naglalatag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Panggagalingan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sapalaran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mahulaang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Dala-dala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Juda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pagkakatapon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Jerusalen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29:4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Juda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(20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 ‘At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hanapin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pinagdalhang-bihag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idalangin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magkakaroon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29:7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Tatapusin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pagkakatapon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¶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naganap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pitumpung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dadalawin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tutuparin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ibabalik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dakong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29:10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magpaliwanag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nananagot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nananagot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mananagot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gandang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ipinarating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maibiging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ikabubuti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29:11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sapalaran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mahulaang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(2)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(3)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Tatapusin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pagkakatapon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12:5–13,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Griyegong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pinakamahalagang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edukasyon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Kaya,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tinuturuan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paaralan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nagpanatili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magpatuloy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napaharap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sumusubok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kapitulo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12,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napakaraming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nagtiyaga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kapani-paniwalang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makakatakbo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tatapusin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Walang-pagkasirang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Pinagmumulan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dinidisiplina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12:6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Magtiis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alang-alang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Kayo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pinapakitunguhan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dinidisiplina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?”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7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makabahagi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kabanalan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10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tinuturuan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paaralan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mahihirap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Pinagmumulan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dinidisiplina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magtiis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makabahagi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kabanalan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cap="small" spc="50" dirty="0" smtClean="0">
                <a:latin typeface="Arial"/>
                <a:cs typeface="Arial"/>
              </a:rPr>
              <a:t>(</a:t>
            </a:r>
            <a:r>
              <a:rPr lang="en-US" sz="1200" i="1" cap="small" spc="-80" dirty="0" smtClean="0">
                <a:latin typeface="Arial"/>
                <a:cs typeface="Arial"/>
              </a:rPr>
              <a:t>Patriarchs and Prophets </a:t>
            </a:r>
            <a:r>
              <a:rPr lang="en-US" sz="1200" cap="small" spc="-80" dirty="0" smtClean="0">
                <a:latin typeface="Arial"/>
                <a:cs typeface="Arial"/>
              </a:rPr>
              <a:t>248</a:t>
            </a:r>
            <a:r>
              <a:rPr lang="en-US" sz="1200" cap="small" spc="50" dirty="0" smtClean="0">
                <a:latin typeface="Arial"/>
                <a:cs typeface="Arial"/>
              </a:rPr>
              <a:t>).</a:t>
            </a:r>
            <a:r>
              <a:rPr lang="en-US" sz="1200" cap="small" spc="50" baseline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makakaabot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hawakan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alinmang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iniaakma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kapakinabangan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pinakamatinding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moral,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tutulungan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pasasanib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maka-Diyos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Hbkuku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3:18, 19.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Job 42:5, 6.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41:13..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Jer. 29:11.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Disiplin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12:6.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binibigo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ibinuhos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Espiritu Santo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(Roma 5:5)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6.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mahulaang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‘yon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kompiyansa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mahulaan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kabiguan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7.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nasasaktan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napakadaling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akalain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‘yon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sangnilikha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sama-samang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pagdaramdam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8:22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hihingi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papakinggan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dadaing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Karahasan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!’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magliligtas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hinahayaang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kasiraan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karahasan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paglalaban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pagtatalo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lumilitaw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Kaya't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pinapansin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nangingibabaw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pinaliligiran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Habakuk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1:1–4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Israel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pagkabihag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Asiryano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taga-Babilonia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sasakupin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Juda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minamasdan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tumatahimik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sinasakmal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Habakkuk 1:13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Habakuk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2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wawasakin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taga-Babilonia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Naipit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Habakuk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ganyang-ganyan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hinuhulaan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Big Picture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Habakkuk Experience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key to Habakkuk’s survival is </a:t>
            </a:r>
            <a:r>
              <a:rPr lang="en-US" sz="4400" dirty="0" smtClean="0">
                <a:latin typeface="Calibri"/>
                <a:cs typeface="Calibri"/>
              </a:rPr>
              <a:t>        that </a:t>
            </a:r>
            <a:r>
              <a:rPr lang="en-US" sz="4400" dirty="0">
                <a:latin typeface="Calibri"/>
                <a:cs typeface="Calibri"/>
              </a:rPr>
              <a:t>he is brought to see the </a:t>
            </a:r>
            <a:r>
              <a:rPr lang="en-US" sz="4400" dirty="0" smtClean="0">
                <a:latin typeface="Calibri"/>
                <a:cs typeface="Calibri"/>
              </a:rPr>
              <a:t>               </a:t>
            </a:r>
            <a:r>
              <a:rPr lang="en-US" sz="4400" spc="600" dirty="0" smtClean="0">
                <a:latin typeface="Calibri"/>
                <a:cs typeface="Calibri"/>
              </a:rPr>
              <a:t>whole picture.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Therefore</a:t>
            </a:r>
            <a:r>
              <a:rPr lang="en-US" sz="4400" dirty="0">
                <a:latin typeface="Calibri"/>
                <a:cs typeface="Calibri"/>
              </a:rPr>
              <a:t>, in chapter 3 he is able to pray an incredible prayer of praise because of what God will do in </a:t>
            </a:r>
            <a:r>
              <a:rPr lang="en-US" sz="4400" dirty="0" smtClean="0">
                <a:latin typeface="Calibri"/>
                <a:cs typeface="Calibri"/>
              </a:rPr>
              <a:t>               </a:t>
            </a:r>
            <a:r>
              <a:rPr lang="en-US" sz="4400" spc="600" dirty="0" smtClean="0">
                <a:latin typeface="Calibri"/>
                <a:cs typeface="Calibri"/>
              </a:rPr>
              <a:t>the </a:t>
            </a:r>
            <a:r>
              <a:rPr lang="en-US" sz="4400" spc="600" dirty="0">
                <a:latin typeface="Calibri"/>
                <a:cs typeface="Calibri"/>
              </a:rPr>
              <a:t>future.</a:t>
            </a:r>
          </a:p>
        </p:txBody>
      </p:sp>
    </p:spTree>
    <p:extLst>
      <p:ext uri="{BB962C8B-B14F-4D97-AF65-F5344CB8AC3E}">
        <p14:creationId xmlns:p14="http://schemas.microsoft.com/office/powerpoint/2010/main" val="33918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Big Picture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Habakkuk Experience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“Yet </a:t>
            </a:r>
            <a:r>
              <a:rPr lang="en-US" sz="4400" dirty="0">
                <a:latin typeface="Calibri"/>
                <a:cs typeface="Calibri"/>
              </a:rPr>
              <a:t>I will rejoice in the Lord,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 will joy in the God of my salvation.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Lord God is my strength;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He will make my feet like deer’s feet,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He will make me walk on my         high hills” (</a:t>
            </a:r>
            <a:r>
              <a:rPr lang="en-US" sz="4400" i="1" dirty="0" smtClean="0">
                <a:latin typeface="Calibri"/>
                <a:cs typeface="Calibri"/>
              </a:rPr>
              <a:t>Hab. 3:18, 19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spc="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8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The Big Picture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58233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 There </a:t>
            </a:r>
            <a:r>
              <a:rPr lang="en-US" sz="4400" dirty="0">
                <a:latin typeface="Calibri"/>
                <a:cs typeface="Calibri"/>
              </a:rPr>
              <a:t>is a slightly larger picture than </a:t>
            </a:r>
            <a:r>
              <a:rPr lang="en-US" sz="4400" u="sng" dirty="0">
                <a:latin typeface="Calibri"/>
                <a:cs typeface="Calibri"/>
              </a:rPr>
              <a:t>just</a:t>
            </a:r>
            <a:r>
              <a:rPr lang="en-US" sz="4400" dirty="0">
                <a:latin typeface="Calibri"/>
                <a:cs typeface="Calibri"/>
              </a:rPr>
              <a:t> “</a:t>
            </a:r>
            <a:r>
              <a:rPr lang="en-US" sz="4400" u="sng" dirty="0">
                <a:latin typeface="Calibri"/>
                <a:cs typeface="Calibri"/>
              </a:rPr>
              <a:t>me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 “The </a:t>
            </a:r>
            <a:r>
              <a:rPr lang="en-US" sz="4400" u="sng" dirty="0">
                <a:latin typeface="Calibri"/>
                <a:cs typeface="Calibri"/>
              </a:rPr>
              <a:t>whole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creation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groans...</a:t>
            </a:r>
            <a:r>
              <a:rPr lang="en-US" sz="4400" u="sng" dirty="0" smtClean="0">
                <a:latin typeface="Calibri"/>
                <a:cs typeface="Calibri"/>
              </a:rPr>
              <a:t>until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now</a:t>
            </a:r>
            <a:r>
              <a:rPr lang="en-US" sz="4400" dirty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Rom. 8:22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The key </a:t>
            </a:r>
            <a:r>
              <a:rPr lang="en-US" sz="4400" dirty="0" smtClean="0">
                <a:latin typeface="Calibri"/>
                <a:cs typeface="Calibri"/>
              </a:rPr>
              <a:t>survival to </a:t>
            </a:r>
            <a:r>
              <a:rPr lang="en-US" sz="4400" u="sng" dirty="0">
                <a:latin typeface="Calibri"/>
                <a:cs typeface="Calibri"/>
              </a:rPr>
              <a:t>see</a:t>
            </a:r>
            <a:r>
              <a:rPr lang="en-US" sz="4400" dirty="0">
                <a:latin typeface="Calibri"/>
                <a:cs typeface="Calibri"/>
              </a:rPr>
              <a:t> the                whole </a:t>
            </a:r>
            <a:r>
              <a:rPr lang="en-US" sz="4400" dirty="0" smtClean="0">
                <a:latin typeface="Calibri"/>
                <a:cs typeface="Calibri"/>
              </a:rPr>
              <a:t>picture. What </a:t>
            </a:r>
            <a:r>
              <a:rPr lang="en-US" sz="4400" u="sng" dirty="0">
                <a:latin typeface="Calibri"/>
                <a:cs typeface="Calibri"/>
              </a:rPr>
              <a:t>God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will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do</a:t>
            </a:r>
            <a:r>
              <a:rPr lang="en-US" sz="4400" dirty="0">
                <a:latin typeface="Calibri"/>
                <a:cs typeface="Calibri"/>
              </a:rPr>
              <a:t> in                the future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8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book of Job begins with great personal tragedy for Job. He loses everything, except his life and his </a:t>
            </a:r>
            <a:r>
              <a:rPr lang="en-US" sz="4400" spc="-100" dirty="0" smtClean="0">
                <a:latin typeface="Calibri"/>
                <a:cs typeface="Calibri"/>
              </a:rPr>
              <a:t>wife, </a:t>
            </a:r>
            <a:r>
              <a:rPr lang="en-US" sz="4400" spc="-100" dirty="0">
                <a:latin typeface="Calibri"/>
                <a:cs typeface="Calibri"/>
              </a:rPr>
              <a:t>and she suggests that he “ ‘curse God and die!’</a:t>
            </a:r>
            <a:r>
              <a:rPr lang="en-US" sz="4400" spc="-300" dirty="0">
                <a:latin typeface="Calibri"/>
                <a:cs typeface="Calibri"/>
              </a:rPr>
              <a:t> ”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Job 2:9, NIV</a:t>
            </a:r>
            <a:r>
              <a:rPr lang="en-US" sz="4400" spc="-100" dirty="0">
                <a:latin typeface="Calibri"/>
                <a:cs typeface="Calibri"/>
              </a:rPr>
              <a:t>). What follows is a </a:t>
            </a:r>
            <a:r>
              <a:rPr lang="en-US" sz="4400" spc="-100" dirty="0" smtClean="0">
                <a:latin typeface="Calibri"/>
                <a:cs typeface="Calibri"/>
              </a:rPr>
              <a:t>discussion </a:t>
            </a:r>
            <a:r>
              <a:rPr lang="en-US" sz="4400" spc="-100" dirty="0">
                <a:latin typeface="Calibri"/>
                <a:cs typeface="Calibri"/>
              </a:rPr>
              <a:t>in which his friends try to work out why it has all </a:t>
            </a:r>
            <a:r>
              <a:rPr lang="en-US" sz="4400" spc="-100" dirty="0" smtClean="0">
                <a:latin typeface="Calibri"/>
                <a:cs typeface="Calibri"/>
              </a:rPr>
              <a:t>happened.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Throughout </a:t>
            </a:r>
            <a:r>
              <a:rPr lang="en-US" sz="4400" b="1" spc="50" dirty="0">
                <a:latin typeface="Calibri"/>
                <a:cs typeface="Calibri"/>
              </a:rPr>
              <a:t>all of these discussions, </a:t>
            </a:r>
            <a:r>
              <a:rPr lang="en-US" sz="4400" b="1" spc="50" dirty="0" smtClean="0">
                <a:latin typeface="Calibri"/>
                <a:cs typeface="Calibri"/>
              </a:rPr>
              <a:t>          God </a:t>
            </a:r>
            <a:r>
              <a:rPr lang="en-US" sz="4400" b="1" spc="50" dirty="0">
                <a:latin typeface="Calibri"/>
                <a:cs typeface="Calibri"/>
              </a:rPr>
              <a:t>remains silent.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August 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Who </a:t>
            </a:r>
            <a:r>
              <a:rPr lang="en-US" sz="3200" b="1" cap="small" spc="50" dirty="0">
                <a:latin typeface="Cambria"/>
                <a:cs typeface="Cambria"/>
              </a:rPr>
              <a:t>Our Father Is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>
                <a:latin typeface="Calibri"/>
                <a:cs typeface="Calibri"/>
              </a:rPr>
              <a:t>“I have heard of </a:t>
            </a:r>
            <a:r>
              <a:rPr lang="en-US" sz="4400" spc="-100" dirty="0" smtClean="0">
                <a:latin typeface="Calibri"/>
                <a:cs typeface="Calibri"/>
              </a:rPr>
              <a:t>You...but </a:t>
            </a:r>
            <a:r>
              <a:rPr lang="en-US" sz="4400" spc="-100" dirty="0">
                <a:latin typeface="Calibri"/>
                <a:cs typeface="Calibri"/>
              </a:rPr>
              <a:t>now my eye sees You</a:t>
            </a:r>
            <a:r>
              <a:rPr lang="en-US" sz="4400" spc="-100" dirty="0" smtClean="0">
                <a:latin typeface="Calibri"/>
                <a:cs typeface="Calibri"/>
              </a:rPr>
              <a:t>. </a:t>
            </a:r>
            <a:r>
              <a:rPr lang="en-US" sz="4400" spc="-100" dirty="0">
                <a:latin typeface="Calibri"/>
                <a:cs typeface="Calibri"/>
              </a:rPr>
              <a:t>Therefore I </a:t>
            </a:r>
            <a:r>
              <a:rPr lang="en-US" sz="4400" spc="-100" dirty="0" smtClean="0">
                <a:latin typeface="Calibri"/>
                <a:cs typeface="Calibri"/>
              </a:rPr>
              <a:t>abhor </a:t>
            </a:r>
            <a:r>
              <a:rPr lang="en-US" sz="4400" spc="-100" dirty="0">
                <a:latin typeface="Calibri"/>
                <a:cs typeface="Calibri"/>
              </a:rPr>
              <a:t>myself</a:t>
            </a:r>
            <a:r>
              <a:rPr lang="en-US" sz="4400" spc="-100" dirty="0" smtClean="0">
                <a:latin typeface="Calibri"/>
                <a:cs typeface="Calibri"/>
              </a:rPr>
              <a:t>, and </a:t>
            </a:r>
            <a:r>
              <a:rPr lang="en-US" sz="4400" spc="-100" dirty="0">
                <a:latin typeface="Calibri"/>
                <a:cs typeface="Calibri"/>
              </a:rPr>
              <a:t>repent in dust and </a:t>
            </a:r>
            <a:r>
              <a:rPr lang="en-US" sz="4400" spc="-100" dirty="0" smtClean="0">
                <a:latin typeface="Calibri"/>
                <a:cs typeface="Calibri"/>
              </a:rPr>
              <a:t>ashes” (</a:t>
            </a:r>
            <a:r>
              <a:rPr lang="en-US" sz="4400" i="1" spc="-100" dirty="0" smtClean="0">
                <a:latin typeface="Calibri"/>
                <a:cs typeface="Calibri"/>
              </a:rPr>
              <a:t>Job 42:5, 6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>
                <a:latin typeface="Calibri"/>
                <a:cs typeface="Calibri"/>
              </a:rPr>
              <a:t>God never answers any of the “why” questions of Job’s </a:t>
            </a:r>
            <a:r>
              <a:rPr lang="en-US" sz="4400" spc="-100" dirty="0" smtClean="0">
                <a:latin typeface="Calibri"/>
                <a:cs typeface="Calibri"/>
              </a:rPr>
              <a:t>friends.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need for explanations has been eclipsed by an overwhelming picture </a:t>
            </a:r>
            <a:r>
              <a:rPr lang="en-US" sz="4400" spc="-100" dirty="0" smtClean="0">
                <a:latin typeface="Calibri"/>
                <a:cs typeface="Calibri"/>
              </a:rPr>
              <a:t>           of </a:t>
            </a:r>
            <a:r>
              <a:rPr lang="en-US" sz="4400" spc="-100" dirty="0">
                <a:latin typeface="Calibri"/>
                <a:cs typeface="Calibri"/>
              </a:rPr>
              <a:t>the magnificence of God. </a:t>
            </a:r>
            <a:endParaRPr lang="en-US" sz="4400" b="1" spc="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August 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Who </a:t>
            </a:r>
            <a:r>
              <a:rPr lang="en-US" sz="3200" b="1" cap="small" spc="50" dirty="0">
                <a:latin typeface="Cambria"/>
                <a:cs typeface="Cambria"/>
              </a:rPr>
              <a:t>Our Father Is</a:t>
            </a:r>
          </a:p>
        </p:txBody>
      </p:sp>
    </p:spTree>
    <p:extLst>
      <p:ext uri="{BB962C8B-B14F-4D97-AF65-F5344CB8AC3E}">
        <p14:creationId xmlns:p14="http://schemas.microsoft.com/office/powerpoint/2010/main" val="16174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3727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>
                <a:latin typeface="Calibri"/>
                <a:cs typeface="Calibri"/>
              </a:rPr>
              <a:t>Hope and encouragement can spring from the realization that we know so little. </a:t>
            </a:r>
            <a:r>
              <a:rPr lang="en-US" sz="4400" spc="-100" dirty="0" smtClean="0">
                <a:latin typeface="Calibri"/>
                <a:cs typeface="Calibri"/>
              </a:rPr>
              <a:t>We </a:t>
            </a:r>
            <a:r>
              <a:rPr lang="en-US" sz="4400" spc="-100" dirty="0">
                <a:latin typeface="Calibri"/>
                <a:cs typeface="Calibri"/>
              </a:rPr>
              <a:t>try to find comfort by knowing everything, and so we become </a:t>
            </a:r>
            <a:r>
              <a:rPr lang="en-US" sz="4400" spc="-100" dirty="0" smtClean="0">
                <a:latin typeface="Calibri"/>
                <a:cs typeface="Calibri"/>
              </a:rPr>
              <a:t>discouraged </a:t>
            </a:r>
            <a:r>
              <a:rPr lang="en-US" sz="4400" spc="-100" dirty="0">
                <a:latin typeface="Calibri"/>
                <a:cs typeface="Calibri"/>
              </a:rPr>
              <a:t>when we cannot </a:t>
            </a:r>
            <a:r>
              <a:rPr lang="en-US" sz="4400" spc="-100" dirty="0" smtClean="0">
                <a:latin typeface="Calibri"/>
                <a:cs typeface="Calibri"/>
              </a:rPr>
              <a:t>know.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</a:t>
            </a:r>
            <a:r>
              <a:rPr lang="en-US" sz="4400" spc="-100" dirty="0">
                <a:latin typeface="Calibri"/>
                <a:cs typeface="Calibri"/>
              </a:rPr>
              <a:t>sometimes God highlights our </a:t>
            </a:r>
            <a:r>
              <a:rPr lang="en-US" sz="4400" spc="-100" dirty="0" smtClean="0">
                <a:latin typeface="Calibri"/>
                <a:cs typeface="Calibri"/>
              </a:rPr>
              <a:t>    ignorance </a:t>
            </a:r>
            <a:r>
              <a:rPr lang="en-US" sz="4400" spc="-100" dirty="0">
                <a:latin typeface="Calibri"/>
                <a:cs typeface="Calibri"/>
              </a:rPr>
              <a:t>so that we may realize that human hope can find security only in a Being much greater than ourselves.</a:t>
            </a:r>
            <a:endParaRPr lang="en-US" sz="4400" b="1" spc="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August 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Who </a:t>
            </a:r>
            <a:r>
              <a:rPr lang="en-US" sz="3200" b="1" cap="small" spc="50" dirty="0">
                <a:latin typeface="Cambria"/>
                <a:cs typeface="Cambria"/>
              </a:rPr>
              <a:t>Our Father Is</a:t>
            </a:r>
          </a:p>
        </p:txBody>
      </p:sp>
    </p:spTree>
    <p:extLst>
      <p:ext uri="{BB962C8B-B14F-4D97-AF65-F5344CB8AC3E}">
        <p14:creationId xmlns:p14="http://schemas.microsoft.com/office/powerpoint/2010/main" val="23022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Who Our Father Is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58233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 Hope </a:t>
            </a:r>
            <a:r>
              <a:rPr lang="en-US" sz="4400" dirty="0">
                <a:latin typeface="Calibri"/>
                <a:cs typeface="Calibri"/>
              </a:rPr>
              <a:t>and encouragement can spring from the </a:t>
            </a:r>
            <a:r>
              <a:rPr lang="en-US" sz="4400" u="sng" dirty="0">
                <a:latin typeface="Calibri"/>
                <a:cs typeface="Calibri"/>
              </a:rPr>
              <a:t>realization</a:t>
            </a:r>
            <a:r>
              <a:rPr lang="en-US" sz="4400" dirty="0">
                <a:latin typeface="Calibri"/>
                <a:cs typeface="Calibri"/>
              </a:rPr>
              <a:t> that we </a:t>
            </a:r>
            <a:r>
              <a:rPr lang="en-US" sz="4400" u="sng" dirty="0">
                <a:latin typeface="Calibri"/>
                <a:cs typeface="Calibri"/>
              </a:rPr>
              <a:t>know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little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Human </a:t>
            </a:r>
            <a:r>
              <a:rPr lang="en-US" sz="4400" dirty="0">
                <a:latin typeface="Calibri"/>
                <a:cs typeface="Calibri"/>
              </a:rPr>
              <a:t>hope can find </a:t>
            </a:r>
            <a:r>
              <a:rPr lang="en-US" sz="4400" u="sng" dirty="0">
                <a:latin typeface="Calibri"/>
                <a:cs typeface="Calibri"/>
              </a:rPr>
              <a:t>security</a:t>
            </a:r>
            <a:r>
              <a:rPr lang="en-US" sz="4400" dirty="0">
                <a:latin typeface="Calibri"/>
                <a:cs typeface="Calibri"/>
              </a:rPr>
              <a:t> only in a </a:t>
            </a:r>
            <a:r>
              <a:rPr lang="en-US" sz="4400" u="sng" dirty="0">
                <a:latin typeface="Calibri"/>
                <a:cs typeface="Calibri"/>
              </a:rPr>
              <a:t>Being</a:t>
            </a:r>
            <a:r>
              <a:rPr lang="en-US" sz="4400" dirty="0">
                <a:latin typeface="Calibri"/>
                <a:cs typeface="Calibri"/>
              </a:rPr>
              <a:t> much </a:t>
            </a:r>
            <a:r>
              <a:rPr lang="en-US" sz="4400" u="sng" dirty="0">
                <a:latin typeface="Calibri"/>
                <a:cs typeface="Calibri"/>
              </a:rPr>
              <a:t>greater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than ourselves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August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Presence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“</a:t>
            </a:r>
            <a:r>
              <a:rPr lang="en-US" sz="4400" spc="-300" dirty="0" smtClean="0">
                <a:latin typeface="Calibri"/>
                <a:cs typeface="Calibri"/>
              </a:rPr>
              <a:t> ‘</a:t>
            </a:r>
            <a:r>
              <a:rPr lang="en-US" sz="4400" spc="-50" dirty="0" smtClean="0">
                <a:latin typeface="Calibri"/>
                <a:cs typeface="Calibri"/>
              </a:rPr>
              <a:t>For I am the Lord your God who takes hold of your right hand and says to you, </a:t>
            </a:r>
            <a:r>
              <a:rPr lang="en-US" sz="4400" spc="-100" dirty="0" smtClean="0">
                <a:latin typeface="Calibri"/>
                <a:cs typeface="Calibri"/>
              </a:rPr>
              <a:t>Do not fear; I will help you’</a:t>
            </a:r>
            <a:r>
              <a:rPr lang="en-US" sz="4400" spc="-300" dirty="0" smtClean="0">
                <a:latin typeface="Calibri"/>
                <a:cs typeface="Calibri"/>
              </a:rPr>
              <a:t> 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Isa.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41:13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i="1" spc="-100" dirty="0">
                <a:latin typeface="Calibri"/>
                <a:cs typeface="Calibri"/>
              </a:rPr>
              <a:t>“When God seems far away, who is </a:t>
            </a:r>
            <a:r>
              <a:rPr lang="en-US" sz="4400" i="1" spc="-100" dirty="0" smtClean="0">
                <a:latin typeface="Calibri"/>
                <a:cs typeface="Calibri"/>
              </a:rPr>
              <a:t>     the </a:t>
            </a:r>
            <a:r>
              <a:rPr lang="en-US" sz="4400" i="1" spc="-100" dirty="0">
                <a:latin typeface="Calibri"/>
                <a:cs typeface="Calibri"/>
              </a:rPr>
              <a:t>one who has moved?</a:t>
            </a:r>
            <a:r>
              <a:rPr lang="en-US" sz="4400" i="1" spc="-1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>
                <a:latin typeface="Calibri"/>
                <a:cs typeface="Calibri"/>
              </a:rPr>
              <a:t>When problems strike, we </a:t>
            </a:r>
            <a:r>
              <a:rPr lang="en-US" sz="4400" spc="-100" dirty="0" smtClean="0">
                <a:latin typeface="Calibri"/>
                <a:cs typeface="Calibri"/>
              </a:rPr>
              <a:t>presume    </a:t>
            </a:r>
            <a:r>
              <a:rPr lang="en-US" sz="4400" spc="-100" dirty="0">
                <a:latin typeface="Calibri"/>
                <a:cs typeface="Calibri"/>
              </a:rPr>
              <a:t>that God has deserted us. The truth is that He hasn’t gone anywhere.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August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Presence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God’s presence seemed very far away to the Jews in exile. Yet, through Isaiah, </a:t>
            </a:r>
            <a:r>
              <a:rPr lang="en-US" sz="4400" spc="-100" dirty="0">
                <a:latin typeface="Calibri"/>
                <a:cs typeface="Calibri"/>
              </a:rPr>
              <a:t>God assures them of future </a:t>
            </a:r>
            <a:r>
              <a:rPr lang="en-US" sz="4400" spc="-100" dirty="0" smtClean="0">
                <a:latin typeface="Calibri"/>
                <a:cs typeface="Calibri"/>
              </a:rPr>
              <a:t>deliverance.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However</a:t>
            </a:r>
            <a:r>
              <a:rPr lang="en-US" sz="4400" spc="-50" dirty="0">
                <a:latin typeface="Calibri"/>
                <a:cs typeface="Calibri"/>
              </a:rPr>
              <a:t>, while the actual return to Jerusalem was still many years in the future, God wanted His people to </a:t>
            </a:r>
            <a:r>
              <a:rPr lang="en-US" sz="4400" spc="-50" dirty="0" smtClean="0">
                <a:latin typeface="Calibri"/>
                <a:cs typeface="Calibri"/>
              </a:rPr>
              <a:t>  know </a:t>
            </a:r>
            <a:r>
              <a:rPr lang="en-US" sz="4400" spc="-50" dirty="0">
                <a:latin typeface="Calibri"/>
                <a:cs typeface="Calibri"/>
              </a:rPr>
              <a:t>that He had not moved away </a:t>
            </a:r>
            <a:r>
              <a:rPr lang="en-US" sz="4400" spc="-50" dirty="0" smtClean="0">
                <a:latin typeface="Calibri"/>
                <a:cs typeface="Calibri"/>
              </a:rPr>
              <a:t> from </a:t>
            </a:r>
            <a:r>
              <a:rPr lang="en-US" sz="4400" spc="-50" dirty="0">
                <a:latin typeface="Calibri"/>
                <a:cs typeface="Calibri"/>
              </a:rPr>
              <a:t>them and that there was every reason for hope.</a:t>
            </a:r>
          </a:p>
        </p:txBody>
      </p:sp>
    </p:spTree>
    <p:extLst>
      <p:ext uri="{BB962C8B-B14F-4D97-AF65-F5344CB8AC3E}">
        <p14:creationId xmlns:p14="http://schemas.microsoft.com/office/powerpoint/2010/main" val="2650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August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Presence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sovereign God of the universe says </a:t>
            </a:r>
            <a:r>
              <a:rPr lang="en-US" sz="4400" spc="-50" dirty="0">
                <a:latin typeface="Calibri"/>
                <a:cs typeface="Calibri"/>
              </a:rPr>
              <a:t>that His people do not need to fear, </a:t>
            </a:r>
            <a:r>
              <a:rPr lang="en-US" sz="4400" spc="-100" dirty="0">
                <a:latin typeface="Calibri"/>
                <a:cs typeface="Calibri"/>
              </a:rPr>
              <a:t>because He is the one who takes</a:t>
            </a:r>
            <a:r>
              <a:rPr lang="en-US" sz="4400" spc="-300" dirty="0">
                <a:latin typeface="Calibri"/>
                <a:cs typeface="Calibri"/>
              </a:rPr>
              <a:t> “ </a:t>
            </a:r>
            <a:r>
              <a:rPr lang="en-US" sz="4400" spc="-100" dirty="0">
                <a:latin typeface="Calibri"/>
                <a:cs typeface="Calibri"/>
              </a:rPr>
              <a:t>‘hold </a:t>
            </a:r>
            <a:r>
              <a:rPr lang="en-US" sz="4400" spc="-50" dirty="0">
                <a:latin typeface="Calibri"/>
                <a:cs typeface="Calibri"/>
              </a:rPr>
              <a:t>of your right </a:t>
            </a:r>
            <a:r>
              <a:rPr lang="en-US" sz="4400" spc="-50" dirty="0" smtClean="0">
                <a:latin typeface="Calibri"/>
                <a:cs typeface="Calibri"/>
              </a:rPr>
              <a:t>hand.’ ” </a:t>
            </a:r>
            <a:r>
              <a:rPr lang="en-US" sz="4400" spc="-50" dirty="0">
                <a:latin typeface="Calibri"/>
                <a:cs typeface="Calibri"/>
              </a:rPr>
              <a:t>It is one thing to imagine God guiding events on earth from a big throne light-years </a:t>
            </a:r>
            <a:r>
              <a:rPr lang="en-US" sz="4400" spc="-50" dirty="0" smtClean="0">
                <a:latin typeface="Calibri"/>
                <a:cs typeface="Calibri"/>
              </a:rPr>
              <a:t>away. But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it </a:t>
            </a:r>
            <a:r>
              <a:rPr lang="en-US" sz="4400" spc="-50" dirty="0">
                <a:latin typeface="Calibri"/>
                <a:cs typeface="Calibri"/>
              </a:rPr>
              <a:t>is an altogether </a:t>
            </a:r>
            <a:r>
              <a:rPr lang="en-US" sz="4400" spc="-50" dirty="0" smtClean="0">
                <a:latin typeface="Calibri"/>
                <a:cs typeface="Calibri"/>
              </a:rPr>
              <a:t>different </a:t>
            </a:r>
            <a:r>
              <a:rPr lang="en-US" sz="4400" spc="-50" dirty="0">
                <a:latin typeface="Calibri"/>
                <a:cs typeface="Calibri"/>
              </a:rPr>
              <a:t>picture to realize that He is close enough to hold </a:t>
            </a:r>
            <a:r>
              <a:rPr lang="en-US" sz="4400" spc="-100" dirty="0">
                <a:latin typeface="Calibri"/>
                <a:cs typeface="Calibri"/>
              </a:rPr>
              <a:t>the hands of His dearly beloved people.</a:t>
            </a:r>
          </a:p>
        </p:txBody>
      </p:sp>
    </p:spTree>
    <p:extLst>
      <p:ext uri="{BB962C8B-B14F-4D97-AF65-F5344CB8AC3E}">
        <p14:creationId xmlns:p14="http://schemas.microsoft.com/office/powerpoint/2010/main" val="12081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August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Presence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>
                <a:latin typeface="Calibri"/>
                <a:cs typeface="Calibri"/>
              </a:rPr>
              <a:t>When we are busy, it can be hard to remember that God is so close to </a:t>
            </a:r>
            <a:r>
              <a:rPr lang="en-US" sz="4400" spc="-100" dirty="0" smtClean="0">
                <a:latin typeface="Calibri"/>
                <a:cs typeface="Calibri"/>
              </a:rPr>
              <a:t>us.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</a:t>
            </a:r>
            <a:r>
              <a:rPr lang="en-US" sz="4400" spc="-100" dirty="0">
                <a:latin typeface="Calibri"/>
                <a:cs typeface="Calibri"/>
              </a:rPr>
              <a:t>when we do remember that He is Immanuel, “God with us,” it makes </a:t>
            </a:r>
            <a:r>
              <a:rPr lang="en-US" sz="4400" spc="-100" dirty="0" smtClean="0">
                <a:latin typeface="Calibri"/>
                <a:cs typeface="Calibri"/>
              </a:rPr>
              <a:t>    such </a:t>
            </a:r>
            <a:r>
              <a:rPr lang="en-US" sz="4400" spc="-100" dirty="0">
                <a:latin typeface="Calibri"/>
                <a:cs typeface="Calibri"/>
              </a:rPr>
              <a:t>a </a:t>
            </a:r>
            <a:r>
              <a:rPr lang="en-US" sz="4400" spc="-100" dirty="0" smtClean="0">
                <a:latin typeface="Calibri"/>
                <a:cs typeface="Calibri"/>
              </a:rPr>
              <a:t>difference.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When </a:t>
            </a:r>
            <a:r>
              <a:rPr lang="en-US" sz="4400" spc="-100" dirty="0">
                <a:latin typeface="Calibri"/>
                <a:cs typeface="Calibri"/>
              </a:rPr>
              <a:t>God’s presence is with us, so </a:t>
            </a:r>
            <a:r>
              <a:rPr lang="en-US" sz="4400" spc="-100" dirty="0" smtClean="0">
                <a:latin typeface="Calibri"/>
                <a:cs typeface="Calibri"/>
              </a:rPr>
              <a:t>     are </a:t>
            </a:r>
            <a:r>
              <a:rPr lang="en-US" sz="4400" spc="-100" dirty="0">
                <a:latin typeface="Calibri"/>
                <a:cs typeface="Calibri"/>
              </a:rPr>
              <a:t>His purposes, His promises, and </a:t>
            </a:r>
            <a:r>
              <a:rPr lang="en-US" sz="4400" spc="-100" dirty="0" smtClean="0">
                <a:latin typeface="Calibri"/>
                <a:cs typeface="Calibri"/>
              </a:rPr>
              <a:t>         His </a:t>
            </a:r>
            <a:r>
              <a:rPr lang="en-US" sz="4400" spc="-100" dirty="0">
                <a:latin typeface="Calibri"/>
                <a:cs typeface="Calibri"/>
              </a:rPr>
              <a:t>transforming power.</a:t>
            </a:r>
          </a:p>
        </p:txBody>
      </p:sp>
    </p:spTree>
    <p:extLst>
      <p:ext uri="{BB962C8B-B14F-4D97-AF65-F5344CB8AC3E}">
        <p14:creationId xmlns:p14="http://schemas.microsoft.com/office/powerpoint/2010/main" val="3577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Presence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58233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1</a:t>
            </a:r>
            <a:r>
              <a:rPr lang="en-US" sz="4400" dirty="0">
                <a:latin typeface="Calibri"/>
                <a:cs typeface="Calibri"/>
              </a:rPr>
              <a:t>) When problems strike, we presume </a:t>
            </a:r>
            <a:r>
              <a:rPr lang="en-US" sz="4400" dirty="0" smtClean="0">
                <a:latin typeface="Calibri"/>
                <a:cs typeface="Calibri"/>
              </a:rPr>
              <a:t>that </a:t>
            </a:r>
            <a:r>
              <a:rPr lang="en-US" sz="4400" dirty="0">
                <a:latin typeface="Calibri"/>
                <a:cs typeface="Calibri"/>
              </a:rPr>
              <a:t>God has deserted us. 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hasn’t gone anywhere.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) When God’s </a:t>
            </a:r>
            <a:r>
              <a:rPr lang="en-US" sz="4400" u="sng" dirty="0">
                <a:latin typeface="Calibri"/>
                <a:cs typeface="Calibri"/>
              </a:rPr>
              <a:t>presence</a:t>
            </a:r>
            <a:r>
              <a:rPr lang="en-US" sz="4400" dirty="0">
                <a:latin typeface="Calibri"/>
                <a:cs typeface="Calibri"/>
              </a:rPr>
              <a:t> is with us, </a:t>
            </a:r>
            <a:r>
              <a:rPr lang="en-US" sz="4400" dirty="0" smtClean="0">
                <a:latin typeface="Calibri"/>
                <a:cs typeface="Calibri"/>
              </a:rPr>
              <a:t>so </a:t>
            </a:r>
            <a:r>
              <a:rPr lang="en-US" sz="4400" dirty="0">
                <a:latin typeface="Calibri"/>
                <a:cs typeface="Calibri"/>
              </a:rPr>
              <a:t>are His </a:t>
            </a:r>
            <a:r>
              <a:rPr lang="en-US" sz="4400" u="sng" dirty="0">
                <a:latin typeface="Calibri"/>
                <a:cs typeface="Calibri"/>
              </a:rPr>
              <a:t>purposes</a:t>
            </a:r>
            <a:r>
              <a:rPr lang="en-US" sz="4400" dirty="0">
                <a:latin typeface="Calibri"/>
                <a:cs typeface="Calibri"/>
              </a:rPr>
              <a:t>, His </a:t>
            </a:r>
            <a:r>
              <a:rPr lang="en-US" sz="4400" u="sng" dirty="0">
                <a:latin typeface="Calibri"/>
                <a:cs typeface="Calibri"/>
              </a:rPr>
              <a:t>promises</a:t>
            </a:r>
            <a:r>
              <a:rPr lang="en-US" sz="4400" dirty="0">
                <a:latin typeface="Calibri"/>
                <a:cs typeface="Calibri"/>
              </a:rPr>
              <a:t>, and </a:t>
            </a:r>
            <a:r>
              <a:rPr lang="en-US" sz="4400" dirty="0" smtClean="0">
                <a:latin typeface="Calibri"/>
                <a:cs typeface="Calibri"/>
              </a:rPr>
              <a:t>His </a:t>
            </a:r>
            <a:r>
              <a:rPr lang="en-US" sz="4400" dirty="0">
                <a:latin typeface="Calibri"/>
                <a:cs typeface="Calibri"/>
              </a:rPr>
              <a:t>transforming </a:t>
            </a:r>
            <a:r>
              <a:rPr lang="en-US" sz="4400" u="sng" dirty="0">
                <a:latin typeface="Calibri"/>
                <a:cs typeface="Calibri"/>
              </a:rPr>
              <a:t>power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August 10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Plans for </a:t>
            </a:r>
            <a:r>
              <a:rPr lang="en-US" sz="3200" b="1" cap="small" spc="50" dirty="0" smtClean="0">
                <a:latin typeface="Cambria"/>
                <a:cs typeface="Cambria"/>
              </a:rPr>
              <a:t>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In the book of Jeremiah, the prophet </a:t>
            </a:r>
            <a:r>
              <a:rPr lang="en-US" sz="4400" dirty="0" smtClean="0">
                <a:latin typeface="Calibri"/>
                <a:cs typeface="Calibri"/>
              </a:rPr>
              <a:t>  is </a:t>
            </a:r>
            <a:r>
              <a:rPr lang="en-US" sz="4400" dirty="0">
                <a:latin typeface="Calibri"/>
                <a:cs typeface="Calibri"/>
              </a:rPr>
              <a:t>writing to people who had lost </a:t>
            </a:r>
            <a:r>
              <a:rPr lang="en-US" sz="4400" dirty="0" smtClean="0">
                <a:latin typeface="Calibri"/>
                <a:cs typeface="Calibri"/>
              </a:rPr>
              <a:t>        hope </a:t>
            </a:r>
            <a:r>
              <a:rPr lang="en-US" sz="4400" dirty="0">
                <a:latin typeface="Calibri"/>
                <a:cs typeface="Calibri"/>
              </a:rPr>
              <a:t>in their exile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By the rivers of Babylon we sat and wept when we remembered Zion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Ps. 137:</a:t>
            </a:r>
            <a:r>
              <a:rPr lang="en-US" sz="4400" i="1" dirty="0" smtClean="0">
                <a:latin typeface="Calibri"/>
                <a:cs typeface="Calibri"/>
              </a:rPr>
              <a:t>1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even though they are heart- broken, Jeremiah lays out reasons </a:t>
            </a:r>
            <a:r>
              <a:rPr lang="en-US" sz="4400" dirty="0" smtClean="0">
                <a:latin typeface="Calibri"/>
                <a:cs typeface="Calibri"/>
              </a:rPr>
              <a:t> they </a:t>
            </a:r>
            <a:r>
              <a:rPr lang="en-US" sz="4400" dirty="0">
                <a:latin typeface="Calibri"/>
                <a:cs typeface="Calibri"/>
              </a:rPr>
              <a:t>should not give up hope.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9602" y="0"/>
            <a:ext cx="74043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Plans for Us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Important Sources </a:t>
            </a:r>
            <a:r>
              <a:rPr lang="en-US" sz="3200" b="1" cap="small" spc="50" dirty="0">
                <a:latin typeface="Cambria"/>
                <a:cs typeface="Cambria"/>
              </a:rPr>
              <a:t>of </a:t>
            </a:r>
            <a:r>
              <a:rPr lang="en-US" sz="3200" b="1" cap="small" spc="50" dirty="0" smtClean="0">
                <a:latin typeface="Cambria"/>
                <a:cs typeface="Cambria"/>
              </a:rPr>
              <a:t>Hope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 Their </a:t>
            </a:r>
            <a:r>
              <a:rPr lang="en-US" sz="4400" dirty="0">
                <a:latin typeface="Calibri"/>
                <a:cs typeface="Calibri"/>
              </a:rPr>
              <a:t>situation is not the result </a:t>
            </a:r>
            <a:r>
              <a:rPr lang="en-US" sz="4400" dirty="0" smtClean="0">
                <a:latin typeface="Calibri"/>
                <a:cs typeface="Calibri"/>
              </a:rPr>
              <a:t>   of </a:t>
            </a:r>
            <a:r>
              <a:rPr lang="en-US" sz="4400" dirty="0">
                <a:latin typeface="Calibri"/>
                <a:cs typeface="Calibri"/>
              </a:rPr>
              <a:t>chance or unpredictable </a:t>
            </a:r>
            <a:r>
              <a:rPr lang="en-US" sz="4400" dirty="0" smtClean="0">
                <a:latin typeface="Calibri"/>
                <a:cs typeface="Calibri"/>
              </a:rPr>
              <a:t>evil.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God Himself says</a:t>
            </a:r>
            <a:r>
              <a:rPr lang="en-US" sz="4400" dirty="0" smtClean="0">
                <a:latin typeface="Calibri"/>
                <a:cs typeface="Calibri"/>
              </a:rPr>
              <a:t>, “</a:t>
            </a:r>
            <a:r>
              <a:rPr lang="en-US" sz="4400" dirty="0">
                <a:latin typeface="Calibri"/>
                <a:cs typeface="Calibri"/>
              </a:rPr>
              <a:t>I carried [Judah] into exile from Jerusalem to Babylon” (</a:t>
            </a:r>
            <a:r>
              <a:rPr lang="en-US" sz="4400" i="1" dirty="0">
                <a:latin typeface="Calibri"/>
                <a:cs typeface="Calibri"/>
              </a:rPr>
              <a:t>Jer. 29:</a:t>
            </a:r>
            <a:r>
              <a:rPr lang="en-US" sz="4400" i="1" dirty="0" smtClean="0">
                <a:latin typeface="Calibri"/>
                <a:cs typeface="Calibri"/>
              </a:rPr>
              <a:t>4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Though </a:t>
            </a:r>
            <a:r>
              <a:rPr lang="en-US" sz="4400" dirty="0">
                <a:latin typeface="Calibri"/>
                <a:cs typeface="Calibri"/>
              </a:rPr>
              <a:t>evil seems to surround them, Judah has never left the center of God’s hands.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0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9602" y="0"/>
            <a:ext cx="74043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Plans for Us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Important Sources </a:t>
            </a:r>
            <a:r>
              <a:rPr lang="en-US" sz="3200" b="1" cap="small" spc="50" dirty="0">
                <a:latin typeface="Cambria"/>
                <a:cs typeface="Cambria"/>
              </a:rPr>
              <a:t>of </a:t>
            </a:r>
            <a:r>
              <a:rPr lang="en-US" sz="3200" b="1" cap="small" spc="50" dirty="0" smtClean="0">
                <a:latin typeface="Cambria"/>
                <a:cs typeface="Cambria"/>
              </a:rPr>
              <a:t>Hope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29836"/>
            <a:ext cx="9144000" cy="44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can work even within their present difficulties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“ </a:t>
            </a:r>
            <a:r>
              <a:rPr lang="en-US" sz="4400" dirty="0">
                <a:latin typeface="Calibri"/>
                <a:cs typeface="Calibri"/>
              </a:rPr>
              <a:t>‘Also, seek the peace and </a:t>
            </a:r>
            <a:r>
              <a:rPr lang="en-US" sz="4400" dirty="0" err="1" smtClean="0">
                <a:latin typeface="Calibri"/>
                <a:cs typeface="Calibri"/>
              </a:rPr>
              <a:t>prospe-rity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the city to which I have </a:t>
            </a:r>
            <a:r>
              <a:rPr lang="en-US" sz="4400" dirty="0" smtClean="0">
                <a:latin typeface="Calibri"/>
                <a:cs typeface="Calibri"/>
              </a:rPr>
              <a:t>  carried </a:t>
            </a:r>
            <a:r>
              <a:rPr lang="en-US" sz="4400" dirty="0">
                <a:latin typeface="Calibri"/>
                <a:cs typeface="Calibri"/>
              </a:rPr>
              <a:t>you into exile. Pray to the Lord for it, because if it prospers, </a:t>
            </a:r>
            <a:r>
              <a:rPr lang="en-US" sz="4400" dirty="0" smtClean="0">
                <a:latin typeface="Calibri"/>
                <a:cs typeface="Calibri"/>
              </a:rPr>
              <a:t>  you </a:t>
            </a:r>
            <a:r>
              <a:rPr lang="en-US" sz="4400" dirty="0">
                <a:latin typeface="Calibri"/>
                <a:cs typeface="Calibri"/>
              </a:rPr>
              <a:t>too will prosper’ ” (</a:t>
            </a:r>
            <a:r>
              <a:rPr lang="en-US" sz="4400" i="1" dirty="0">
                <a:latin typeface="Calibri"/>
                <a:cs typeface="Calibri"/>
              </a:rPr>
              <a:t>Jer. 29:</a:t>
            </a:r>
            <a:r>
              <a:rPr lang="en-US" sz="4400" i="1" dirty="0" smtClean="0">
                <a:latin typeface="Calibri"/>
                <a:cs typeface="Calibri"/>
              </a:rPr>
              <a:t>7 </a:t>
            </a:r>
            <a:r>
              <a:rPr lang="en-US" sz="4400" i="1" dirty="0">
                <a:latin typeface="Calibri"/>
                <a:cs typeface="Calibri"/>
              </a:rPr>
              <a:t>NIV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1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9602" y="0"/>
            <a:ext cx="74043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Plans for Us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Important Sources </a:t>
            </a:r>
            <a:r>
              <a:rPr lang="en-US" sz="3200" b="1" cap="small" spc="50" dirty="0">
                <a:latin typeface="Cambria"/>
                <a:cs typeface="Cambria"/>
              </a:rPr>
              <a:t>of </a:t>
            </a:r>
            <a:r>
              <a:rPr lang="en-US" sz="3200" b="1" cap="small" spc="50" dirty="0" smtClean="0">
                <a:latin typeface="Cambria"/>
                <a:cs typeface="Cambria"/>
              </a:rPr>
              <a:t>Hope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4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3</a:t>
            </a:r>
            <a:r>
              <a:rPr lang="en-US" sz="4400" dirty="0" smtClean="0">
                <a:latin typeface="Calibri"/>
                <a:cs typeface="Calibri"/>
              </a:rPr>
              <a:t>) He </a:t>
            </a:r>
            <a:r>
              <a:rPr lang="en-US" sz="4400" dirty="0">
                <a:latin typeface="Calibri"/>
                <a:cs typeface="Calibri"/>
              </a:rPr>
              <a:t>is going to bring an end to their exile at a specific time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This is what the Lord says: ‘When seventy years are completed for Babylon, I will come to you and fulfill my good promise to bring you back to this place’ ” (</a:t>
            </a:r>
            <a:r>
              <a:rPr lang="en-US" sz="4400" i="1" dirty="0">
                <a:latin typeface="Calibri"/>
                <a:cs typeface="Calibri"/>
              </a:rPr>
              <a:t>Jer. 29: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NIV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3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9602" y="0"/>
            <a:ext cx="74043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Plans for Us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Important Sources </a:t>
            </a:r>
            <a:r>
              <a:rPr lang="en-US" sz="3200" b="1" cap="small" spc="50" dirty="0">
                <a:latin typeface="Cambria"/>
                <a:cs typeface="Cambria"/>
              </a:rPr>
              <a:t>of </a:t>
            </a:r>
            <a:r>
              <a:rPr lang="en-US" sz="3200" b="1" cap="small" spc="50" dirty="0" smtClean="0">
                <a:latin typeface="Cambria"/>
                <a:cs typeface="Cambria"/>
              </a:rPr>
              <a:t>Hope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>
                <a:latin typeface="Calibri"/>
                <a:cs typeface="Calibri"/>
              </a:rPr>
              <a:t>After God explains how He was in charge of their past, is in charge of their present, and will be in charge </a:t>
            </a:r>
            <a:r>
              <a:rPr lang="en-US" sz="4400" dirty="0" smtClean="0">
                <a:latin typeface="Calibri"/>
                <a:cs typeface="Calibri"/>
              </a:rPr>
              <a:t>        of </a:t>
            </a:r>
            <a:r>
              <a:rPr lang="en-US" sz="4400" dirty="0">
                <a:latin typeface="Calibri"/>
                <a:cs typeface="Calibri"/>
              </a:rPr>
              <a:t>their future, He then beautifully </a:t>
            </a:r>
            <a:r>
              <a:rPr lang="en-US" sz="4400" spc="-100" dirty="0">
                <a:latin typeface="Calibri"/>
                <a:cs typeface="Calibri"/>
              </a:rPr>
              <a:t>conveys His tender care for His </a:t>
            </a:r>
            <a:r>
              <a:rPr lang="en-US" sz="4400" spc="-100" dirty="0" smtClean="0">
                <a:latin typeface="Calibri"/>
                <a:cs typeface="Calibri"/>
              </a:rPr>
              <a:t>people.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“For </a:t>
            </a:r>
            <a:r>
              <a:rPr lang="en-US" sz="4400" dirty="0">
                <a:latin typeface="Calibri"/>
                <a:cs typeface="Calibri"/>
              </a:rPr>
              <a:t>I know the thoughts that I think toward you, says the Lord, thoughts </a:t>
            </a:r>
            <a:r>
              <a:rPr lang="en-US" sz="4400" dirty="0" smtClean="0">
                <a:latin typeface="Calibri"/>
                <a:cs typeface="Calibri"/>
              </a:rPr>
              <a:t>  of </a:t>
            </a:r>
            <a:r>
              <a:rPr lang="en-US" sz="4400" dirty="0">
                <a:latin typeface="Calibri"/>
                <a:cs typeface="Calibri"/>
              </a:rPr>
              <a:t>peace and not of evil, to give you </a:t>
            </a:r>
            <a:r>
              <a:rPr lang="en-US" sz="4400" dirty="0" smtClean="0">
                <a:latin typeface="Calibri"/>
                <a:cs typeface="Calibri"/>
              </a:rPr>
              <a:t>    a </a:t>
            </a:r>
            <a:r>
              <a:rPr lang="en-US" sz="4400" dirty="0">
                <a:latin typeface="Calibri"/>
                <a:cs typeface="Calibri"/>
              </a:rPr>
              <a:t>future and a </a:t>
            </a:r>
            <a:r>
              <a:rPr lang="en-US" sz="4400" dirty="0" smtClean="0">
                <a:latin typeface="Calibri"/>
                <a:cs typeface="Calibri"/>
              </a:rPr>
              <a:t>hope” (</a:t>
            </a:r>
            <a:r>
              <a:rPr lang="en-US" sz="4400" i="1" dirty="0" smtClean="0">
                <a:latin typeface="Calibri"/>
                <a:cs typeface="Calibri"/>
              </a:rPr>
              <a:t>Jer</a:t>
            </a:r>
            <a:r>
              <a:rPr lang="en-US" sz="4400" i="1" dirty="0">
                <a:latin typeface="Calibri"/>
                <a:cs typeface="Calibri"/>
              </a:rPr>
              <a:t>. 29:</a:t>
            </a:r>
            <a:r>
              <a:rPr lang="en-US" sz="4400" i="1" dirty="0" smtClean="0">
                <a:latin typeface="Calibri"/>
                <a:cs typeface="Calibri"/>
              </a:rPr>
              <a:t>11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4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Plans for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Key Points: Sources of </a:t>
            </a:r>
            <a:r>
              <a:rPr lang="en-US" sz="3200" b="1" cap="small" spc="50" dirty="0" smtClean="0">
                <a:latin typeface="Cambria"/>
                <a:cs typeface="Cambria"/>
              </a:rPr>
              <a:t>Hope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(1) Our </a:t>
            </a:r>
            <a:r>
              <a:rPr lang="en-US" sz="4400" dirty="0">
                <a:latin typeface="Calibri"/>
                <a:cs typeface="Calibri"/>
              </a:rPr>
              <a:t>situation is not the result </a:t>
            </a: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chance or unpredictable </a:t>
            </a:r>
            <a:r>
              <a:rPr lang="en-US" sz="4400" dirty="0" smtClean="0">
                <a:latin typeface="Calibri"/>
                <a:cs typeface="Calibri"/>
              </a:rPr>
              <a:t>evil. Though evil surrounds us, we are in the </a:t>
            </a:r>
            <a:r>
              <a:rPr lang="en-US" sz="4400" dirty="0">
                <a:latin typeface="Calibri"/>
                <a:cs typeface="Calibri"/>
              </a:rPr>
              <a:t>center of God’s hands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can work </a:t>
            </a:r>
            <a:r>
              <a:rPr lang="en-US" sz="4400" dirty="0" smtClean="0">
                <a:latin typeface="Calibri"/>
                <a:cs typeface="Calibri"/>
              </a:rPr>
              <a:t>within our </a:t>
            </a:r>
            <a:r>
              <a:rPr lang="en-US" sz="4400" dirty="0">
                <a:latin typeface="Calibri"/>
                <a:cs typeface="Calibri"/>
              </a:rPr>
              <a:t>present difficulties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dirty="0">
                <a:latin typeface="Calibri"/>
                <a:cs typeface="Calibri"/>
              </a:rPr>
              <a:t>3) </a:t>
            </a:r>
            <a:r>
              <a:rPr lang="en-US" sz="4400" dirty="0" smtClean="0">
                <a:latin typeface="Calibri"/>
                <a:cs typeface="Calibri"/>
              </a:rPr>
              <a:t>God will end our “exile” in His own time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988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</a:t>
            </a:r>
            <a:r>
              <a:rPr lang="en-US" sz="3200" b="1" cap="small" spc="50" dirty="0" smtClean="0">
                <a:latin typeface="Cambria"/>
                <a:cs typeface="Cambria"/>
              </a:rPr>
              <a:t>Discipline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>
                <a:latin typeface="Calibri"/>
                <a:cs typeface="Calibri"/>
              </a:rPr>
              <a:t>In Hebrews 12:5–13, Paul describes trials in the context of </a:t>
            </a:r>
            <a:r>
              <a:rPr lang="en-US" sz="4400" dirty="0" smtClean="0">
                <a:latin typeface="Calibri"/>
                <a:cs typeface="Calibri"/>
              </a:rPr>
              <a:t>discipline.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In the </a:t>
            </a:r>
            <a:r>
              <a:rPr lang="en-US" sz="4400" dirty="0">
                <a:latin typeface="Calibri"/>
                <a:cs typeface="Calibri"/>
              </a:rPr>
              <a:t>Greek world, this word was the most basic word for “education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So, to understand “discipline” is to understand how God educates us in the school of faith that Paul has been describing before in Hebrews 11.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228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Their faith was what kept them going when they were faced with all sorts of trying situations.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In chapter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12, Paul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says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that since so many people before us have persevered against incredible odds, we also can run and finish the life of faith. </a:t>
            </a:r>
            <a:r>
              <a:rPr lang="en-US" sz="4400" dirty="0">
                <a:latin typeface="Calibri"/>
                <a:cs typeface="Calibri"/>
              </a:rPr>
              <a:t>The key is to fix our eyes upon Jesus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2</a:t>
            </a:r>
            <a:r>
              <a:rPr lang="en-US" sz="4400" dirty="0">
                <a:latin typeface="Calibri"/>
                <a:cs typeface="Calibri"/>
              </a:rPr>
              <a:t>), that He may be an Example when times are difficult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spc="-300" dirty="0" smtClean="0">
                <a:latin typeface="Calibri"/>
                <a:cs typeface="Calibri"/>
              </a:rPr>
              <a:t>v. 3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</a:t>
            </a:r>
            <a:r>
              <a:rPr lang="en-US" sz="3200" b="1" cap="small" spc="50" dirty="0" smtClean="0">
                <a:latin typeface="Cambria"/>
                <a:cs typeface="Cambria"/>
              </a:rPr>
              <a:t>Discipline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2228" y="119675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>
                <a:latin typeface="Calibri"/>
                <a:cs typeface="Calibri"/>
              </a:rPr>
              <a:t>Their faith was what kept them going when they were faced with all sorts of trying situations. </a:t>
            </a:r>
            <a:r>
              <a:rPr lang="en-US" sz="4400" dirty="0" smtClean="0">
                <a:latin typeface="Calibri"/>
                <a:cs typeface="Calibri"/>
              </a:rPr>
              <a:t>In chapter </a:t>
            </a:r>
            <a:r>
              <a:rPr lang="en-US" sz="4400" dirty="0">
                <a:latin typeface="Calibri"/>
                <a:cs typeface="Calibri"/>
              </a:rPr>
              <a:t>12, Paul </a:t>
            </a:r>
            <a:r>
              <a:rPr lang="en-US" sz="4400" dirty="0" smtClean="0">
                <a:latin typeface="Calibri"/>
                <a:cs typeface="Calibri"/>
              </a:rPr>
              <a:t>says </a:t>
            </a:r>
            <a:r>
              <a:rPr lang="en-US" sz="4400" dirty="0">
                <a:latin typeface="Calibri"/>
                <a:cs typeface="Calibri"/>
              </a:rPr>
              <a:t>that since so many people before us have persevered against incredible odds, we also can run and finish the life of faith.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4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51026" y="7233"/>
            <a:ext cx="7392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 7,  August 13,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6065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Indestructible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Hope</a:t>
            </a:r>
          </a:p>
        </p:txBody>
      </p:sp>
      <p:pic>
        <p:nvPicPr>
          <p:cNvPr id="8" name="Picture 7" descr="22,3Q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2996952"/>
            <a:ext cx="9054466" cy="38307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-273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Father’s </a:t>
            </a:r>
            <a:r>
              <a:rPr lang="en-US" sz="3200" b="1" cap="small" spc="50" dirty="0" smtClean="0">
                <a:latin typeface="Cambria"/>
                <a:cs typeface="Cambria"/>
              </a:rPr>
              <a:t>Discipline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2228" y="1268760"/>
            <a:ext cx="9144000" cy="60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b="1" spc="50" dirty="0">
                <a:latin typeface="Calibri"/>
                <a:cs typeface="Calibri"/>
              </a:rPr>
              <a:t>S</a:t>
            </a:r>
            <a:r>
              <a:rPr lang="en-US" sz="4400" b="1" spc="50" dirty="0" smtClean="0">
                <a:latin typeface="Calibri"/>
                <a:cs typeface="Calibri"/>
              </a:rPr>
              <a:t>ource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discipline: </a:t>
            </a:r>
            <a:r>
              <a:rPr lang="en-US" sz="4400" dirty="0" smtClean="0">
                <a:latin typeface="Calibri"/>
                <a:cs typeface="Calibri"/>
              </a:rPr>
              <a:t>“For </a:t>
            </a:r>
            <a:r>
              <a:rPr lang="en-US" sz="4400" dirty="0">
                <a:latin typeface="Calibri"/>
                <a:cs typeface="Calibri"/>
              </a:rPr>
              <a:t>whom the Lord loves He </a:t>
            </a:r>
            <a:r>
              <a:rPr lang="en-US" sz="4400" dirty="0" smtClean="0">
                <a:latin typeface="Calibri"/>
                <a:cs typeface="Calibri"/>
              </a:rPr>
              <a:t>chastens” (</a:t>
            </a:r>
            <a:r>
              <a:rPr lang="en-US" sz="4400" i="1" dirty="0" smtClean="0">
                <a:latin typeface="Calibri"/>
                <a:cs typeface="Calibri"/>
              </a:rPr>
              <a:t>Heb. 12:6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Response</a:t>
            </a:r>
            <a:r>
              <a:rPr lang="en-US" sz="4400" dirty="0" smtClean="0">
                <a:latin typeface="Calibri"/>
                <a:cs typeface="Calibri"/>
              </a:rPr>
              <a:t> to discipline</a:t>
            </a:r>
            <a:r>
              <a:rPr lang="en-US" sz="4400" dirty="0">
                <a:latin typeface="Calibri"/>
                <a:cs typeface="Calibri"/>
              </a:rPr>
              <a:t>: “</a:t>
            </a: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you endure chastening, God deals with you as with sons; for what son is there whom a father does not chasten?”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7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Goal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discipline: </a:t>
            </a:r>
            <a:r>
              <a:rPr lang="en-US" sz="4400" dirty="0" smtClean="0">
                <a:latin typeface="Calibri"/>
                <a:cs typeface="Calibri"/>
              </a:rPr>
              <a:t>“That </a:t>
            </a:r>
            <a:r>
              <a:rPr lang="en-US" sz="4400" dirty="0">
                <a:latin typeface="Calibri"/>
                <a:cs typeface="Calibri"/>
              </a:rPr>
              <a:t>we may be partakers of His </a:t>
            </a:r>
            <a:r>
              <a:rPr lang="en-US" sz="4400" dirty="0" smtClean="0">
                <a:latin typeface="Calibri"/>
                <a:cs typeface="Calibri"/>
              </a:rPr>
              <a:t>holiness” (</a:t>
            </a:r>
            <a:r>
              <a:rPr lang="en-US" sz="4400" i="1" dirty="0" smtClean="0">
                <a:latin typeface="Calibri"/>
                <a:cs typeface="Calibri"/>
              </a:rPr>
              <a:t>v. 10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Discipline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1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understand “discipline” is to understand how God educates us in the school of faith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Hebrews 11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) The key is to fix our eyes upon </a:t>
            </a:r>
            <a:r>
              <a:rPr lang="en-US" sz="4400" dirty="0" smtClean="0">
                <a:latin typeface="Calibri"/>
                <a:cs typeface="Calibri"/>
              </a:rPr>
              <a:t>Jesus, our Example in </a:t>
            </a:r>
            <a:r>
              <a:rPr lang="en-US" sz="4400" dirty="0">
                <a:latin typeface="Calibri"/>
                <a:cs typeface="Calibri"/>
              </a:rPr>
              <a:t>difficult </a:t>
            </a:r>
            <a:r>
              <a:rPr lang="en-US" sz="4400" dirty="0" smtClean="0">
                <a:latin typeface="Calibri"/>
                <a:cs typeface="Calibri"/>
              </a:rPr>
              <a:t>times.</a:t>
            </a:r>
            <a:endParaRPr lang="en-US" sz="4400" dirty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Discipline—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Source</a:t>
            </a:r>
            <a:r>
              <a:rPr lang="en-US" sz="4400" dirty="0" smtClean="0">
                <a:latin typeface="Calibri"/>
                <a:cs typeface="Calibri"/>
              </a:rPr>
              <a:t> of: </a:t>
            </a:r>
            <a:r>
              <a:rPr lang="en-US" sz="4400" dirty="0">
                <a:latin typeface="Calibri"/>
                <a:cs typeface="Calibri"/>
              </a:rPr>
              <a:t>God’s chastening;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response</a:t>
            </a:r>
            <a:r>
              <a:rPr lang="en-US" sz="4400" dirty="0" smtClean="0">
                <a:latin typeface="Calibri"/>
                <a:cs typeface="Calibri"/>
              </a:rPr>
              <a:t> to: </a:t>
            </a:r>
            <a:r>
              <a:rPr lang="en-US" sz="4400" dirty="0">
                <a:latin typeface="Calibri"/>
                <a:cs typeface="Calibri"/>
              </a:rPr>
              <a:t>endure chastening;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goal</a:t>
            </a:r>
            <a:r>
              <a:rPr lang="en-US" sz="4400" dirty="0" smtClean="0">
                <a:latin typeface="Calibri"/>
                <a:cs typeface="Calibri"/>
              </a:rPr>
              <a:t> of: be </a:t>
            </a:r>
            <a:r>
              <a:rPr lang="en-US" sz="4400" dirty="0">
                <a:latin typeface="Calibri"/>
                <a:cs typeface="Calibri"/>
              </a:rPr>
              <a:t>partakers of His </a:t>
            </a:r>
            <a:r>
              <a:rPr lang="en-US" sz="4400" dirty="0" smtClean="0">
                <a:latin typeface="Calibri"/>
                <a:cs typeface="Calibri"/>
              </a:rPr>
              <a:t>holiness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1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75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“Many </a:t>
            </a:r>
            <a:r>
              <a:rPr lang="en-US" sz="4400" b="1" u="sng" dirty="0">
                <a:solidFill>
                  <a:schemeClr val="bg1"/>
                </a:solidFill>
                <a:latin typeface="Calibri"/>
                <a:cs typeface="Calibri"/>
              </a:rPr>
              <a:t>never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b="1" u="sng" dirty="0">
                <a:solidFill>
                  <a:schemeClr val="bg1"/>
                </a:solidFill>
                <a:latin typeface="Calibri"/>
                <a:cs typeface="Calibri"/>
              </a:rPr>
              <a:t>attain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to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position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that they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might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occupy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because they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wait for God to do for them that which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He has given them power to do for themselves. </a:t>
            </a:r>
            <a:r>
              <a:rPr lang="en-US" sz="4400" dirty="0">
                <a:latin typeface="Calibri"/>
                <a:cs typeface="Calibri"/>
              </a:rPr>
              <a:t>All who are fitted for usefulness must be trained by the severest mental and moral discipline, and God will </a:t>
            </a:r>
            <a:r>
              <a:rPr lang="en-US" sz="4400" u="sng" dirty="0">
                <a:latin typeface="Calibri"/>
                <a:cs typeface="Calibri"/>
              </a:rPr>
              <a:t>assist</a:t>
            </a:r>
            <a:r>
              <a:rPr lang="en-US" sz="4400" dirty="0">
                <a:latin typeface="Calibri"/>
                <a:cs typeface="Calibri"/>
              </a:rPr>
              <a:t> them by </a:t>
            </a:r>
            <a:r>
              <a:rPr lang="en-US" sz="4400" u="sng" dirty="0">
                <a:latin typeface="Calibri"/>
                <a:cs typeface="Calibri"/>
              </a:rPr>
              <a:t>uniting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divine power</a:t>
            </a:r>
            <a:r>
              <a:rPr lang="en-US" sz="4400" dirty="0">
                <a:latin typeface="Calibri"/>
                <a:cs typeface="Calibri"/>
              </a:rPr>
              <a:t> with </a:t>
            </a:r>
            <a:r>
              <a:rPr lang="en-US" sz="4400" u="sng" dirty="0">
                <a:latin typeface="Calibri"/>
                <a:cs typeface="Calibri"/>
              </a:rPr>
              <a:t>human effort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August 12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r>
              <a:rPr lang="en-US" sz="2400" cap="small" spc="50" dirty="0" smtClean="0">
                <a:latin typeface="Cambria"/>
                <a:cs typeface="Cambria"/>
              </a:rPr>
              <a:t>(</a:t>
            </a:r>
            <a:r>
              <a:rPr lang="en-US" sz="2400" i="1" cap="small" spc="-80" dirty="0">
                <a:latin typeface="Cambria"/>
                <a:cs typeface="Cambria"/>
              </a:rPr>
              <a:t>Patriarchs and Prophets </a:t>
            </a:r>
            <a:r>
              <a:rPr lang="en-US" sz="2400" cap="small" spc="-80" dirty="0">
                <a:latin typeface="Cambria"/>
                <a:cs typeface="Cambria"/>
              </a:rPr>
              <a:t>248</a:t>
            </a:r>
            <a:r>
              <a:rPr lang="en-US" sz="24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7552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“Many </a:t>
            </a:r>
            <a:r>
              <a:rPr lang="en-US" sz="4400" b="1" u="sng" dirty="0">
                <a:latin typeface="Calibri"/>
                <a:cs typeface="Calibri"/>
              </a:rPr>
              <a:t>never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b="1" u="sng" dirty="0">
                <a:latin typeface="Calibri"/>
                <a:cs typeface="Calibri"/>
              </a:rPr>
              <a:t>attain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the </a:t>
            </a:r>
            <a:r>
              <a:rPr lang="en-US" sz="4400" u="sng" dirty="0">
                <a:latin typeface="Calibri"/>
                <a:cs typeface="Calibri"/>
              </a:rPr>
              <a:t>position</a:t>
            </a:r>
            <a:r>
              <a:rPr lang="en-US" sz="4400" dirty="0">
                <a:latin typeface="Calibri"/>
                <a:cs typeface="Calibri"/>
              </a:rPr>
              <a:t> that they </a:t>
            </a:r>
            <a:r>
              <a:rPr lang="en-US" sz="4400" u="sng" dirty="0">
                <a:latin typeface="Calibri"/>
                <a:cs typeface="Calibri"/>
              </a:rPr>
              <a:t>might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occupy</a:t>
            </a:r>
            <a:r>
              <a:rPr lang="en-US" sz="4400" dirty="0">
                <a:latin typeface="Calibri"/>
                <a:cs typeface="Calibri"/>
              </a:rPr>
              <a:t>, because they </a:t>
            </a:r>
            <a:r>
              <a:rPr lang="en-US" sz="4400" spc="-50" dirty="0">
                <a:latin typeface="Calibri"/>
                <a:cs typeface="Calibri"/>
              </a:rPr>
              <a:t>wait for God to do for them that which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He has given them power to do for themselves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15544" y="0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Indestructible Hope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05841"/>
            <a:ext cx="9144000" cy="53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1. </a:t>
            </a:r>
            <a:r>
              <a:rPr lang="en-US" sz="4400" b="1" spc="50" dirty="0" smtClean="0">
                <a:latin typeface="Calibri"/>
                <a:cs typeface="Calibri"/>
              </a:rPr>
              <a:t>Seeing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God’s Future Plans</a:t>
            </a:r>
            <a:r>
              <a:rPr lang="en-US" sz="4400" dirty="0">
                <a:latin typeface="Calibri"/>
                <a:cs typeface="Calibri"/>
              </a:rPr>
              <a:t>	</a:t>
            </a:r>
            <a:endParaRPr lang="en-US" sz="440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i="1" u="sng" dirty="0" smtClean="0">
                <a:latin typeface="Calibri"/>
                <a:cs typeface="Calibri"/>
              </a:rPr>
              <a:t>Sun</a:t>
            </a:r>
            <a:r>
              <a:rPr lang="en-US" sz="4400" i="1" dirty="0" smtClean="0">
                <a:latin typeface="Calibri"/>
                <a:cs typeface="Calibri"/>
              </a:rPr>
              <a:t>. The Big Picture</a:t>
            </a:r>
            <a:r>
              <a:rPr lang="en-US" sz="4400" i="1" dirty="0">
                <a:latin typeface="Calibri"/>
                <a:cs typeface="Calibri"/>
              </a:rPr>
              <a:t>. Hab. 3:18, </a:t>
            </a:r>
            <a:r>
              <a:rPr lang="en-US" sz="4400" i="1" dirty="0" smtClean="0">
                <a:latin typeface="Calibri"/>
                <a:cs typeface="Calibri"/>
              </a:rPr>
              <a:t>19.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Knowing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God Who is With </a:t>
            </a:r>
            <a:r>
              <a:rPr lang="en-US" sz="4400" dirty="0" smtClean="0">
                <a:latin typeface="Calibri"/>
                <a:cs typeface="Calibri"/>
              </a:rPr>
              <a:t>Us</a:t>
            </a:r>
            <a:endParaRPr lang="en-US" sz="440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spc="-100" dirty="0" smtClean="0">
                <a:latin typeface="Calibri"/>
                <a:cs typeface="Calibri"/>
              </a:rPr>
              <a:t>Mon</a:t>
            </a:r>
            <a:r>
              <a:rPr lang="en-US" sz="4400" i="1" spc="-100" dirty="0" smtClean="0">
                <a:latin typeface="Calibri"/>
                <a:cs typeface="Calibri"/>
              </a:rPr>
              <a:t>. Who Our Father Is. Job 42: 5, 6.</a:t>
            </a:r>
            <a:endParaRPr lang="en-US" sz="4400" i="1" spc="-10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Tue</a:t>
            </a:r>
            <a:r>
              <a:rPr lang="en-US" sz="4400" i="1" dirty="0" smtClean="0">
                <a:latin typeface="Calibri"/>
                <a:cs typeface="Calibri"/>
              </a:rPr>
              <a:t>. Father’s Presence. Isa. 41:13.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dirty="0" smtClean="0">
                <a:latin typeface="Calibri"/>
                <a:cs typeface="Calibri"/>
              </a:rPr>
              <a:t>Looking</a:t>
            </a:r>
            <a:r>
              <a:rPr lang="en-US" sz="4400" b="1" spc="-1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at God’s Cares and Discipline</a:t>
            </a:r>
            <a:endParaRPr lang="en-US" sz="4400" spc="-10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spc="-70" dirty="0" smtClean="0">
                <a:latin typeface="Calibri"/>
                <a:cs typeface="Calibri"/>
              </a:rPr>
              <a:t>God’s Plans </a:t>
            </a:r>
            <a:r>
              <a:rPr lang="en-US" sz="4400" i="1" spc="-70" dirty="0" smtClean="0">
                <a:latin typeface="Calibri"/>
                <a:cs typeface="Calibri"/>
              </a:rPr>
              <a:t>for Us. Jer</a:t>
            </a:r>
            <a:r>
              <a:rPr lang="en-US" sz="4400" i="1" spc="-70" dirty="0">
                <a:latin typeface="Calibri"/>
                <a:cs typeface="Calibri"/>
              </a:rPr>
              <a:t>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70" dirty="0">
                <a:latin typeface="Calibri"/>
                <a:cs typeface="Calibri"/>
              </a:rPr>
              <a:t>29:</a:t>
            </a:r>
            <a:r>
              <a:rPr lang="en-US" sz="4400" i="1" spc="-70" dirty="0" smtClean="0">
                <a:latin typeface="Calibri"/>
                <a:cs typeface="Calibri"/>
              </a:rPr>
              <a:t>11.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spc="-50" dirty="0" smtClean="0">
                <a:latin typeface="Calibri"/>
                <a:cs typeface="Calibri"/>
              </a:rPr>
              <a:t>Thu</a:t>
            </a:r>
            <a:r>
              <a:rPr lang="en-US" sz="4400" i="1" spc="-50" dirty="0" smtClean="0">
                <a:latin typeface="Calibri"/>
                <a:cs typeface="Calibri"/>
              </a:rPr>
              <a:t>. Father’s Discipline. Heb. 12:6.</a:t>
            </a:r>
            <a:endParaRPr lang="en-US" sz="4400" i="1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9174" y="0"/>
            <a:ext cx="73848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Indestructible Hope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07 Aug 22 via Messenger chat room.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6754" y="7233"/>
            <a:ext cx="7336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Indestructible Hope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56" y="1632494"/>
            <a:ext cx="9144000" cy="31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 err="1">
                <a:latin typeface="Cambria"/>
                <a:ea typeface="Helvetica CY" charset="0"/>
                <a:cs typeface="Cambria"/>
              </a:rPr>
              <a:t>Romans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5: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5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b="1" spc="50" dirty="0" smtClean="0">
                <a:latin typeface="Calibri"/>
                <a:ea typeface="Helvetica CY" charset="0"/>
                <a:cs typeface="Calibri"/>
              </a:rPr>
              <a:t>“Now </a:t>
            </a:r>
            <a:r>
              <a:rPr lang="en-US" sz="4400" b="1" spc="50" dirty="0">
                <a:latin typeface="Calibri"/>
                <a:ea typeface="Helvetica CY" charset="0"/>
                <a:cs typeface="Calibri"/>
              </a:rPr>
              <a:t>hope </a:t>
            </a:r>
            <a:r>
              <a:rPr lang="en-US" sz="4400" b="1" spc="50" dirty="0" smtClean="0">
                <a:latin typeface="Calibri"/>
                <a:ea typeface="Helvetica CY" charset="0"/>
                <a:cs typeface="Calibri"/>
              </a:rPr>
              <a:t>does,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not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disappoint,</a:t>
            </a:r>
            <a:r>
              <a:rPr lang="en-US" sz="4400" b="1" spc="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because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love of God has been poured out in our hearts by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Holy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Spirit who was given to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us.”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Indestructible Hope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6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>
                <a:latin typeface="Calibri"/>
                <a:cs typeface="Calibri"/>
              </a:rPr>
              <a:t>Even though we </a:t>
            </a:r>
            <a:r>
              <a:rPr lang="en-US" sz="4400" spc="-100" dirty="0" smtClean="0">
                <a:latin typeface="Calibri"/>
                <a:cs typeface="Calibri"/>
              </a:rPr>
              <a:t>don’t </a:t>
            </a:r>
            <a:r>
              <a:rPr lang="en-US" sz="4400" spc="-100" dirty="0">
                <a:latin typeface="Calibri"/>
                <a:cs typeface="Calibri"/>
              </a:rPr>
              <a:t>always </a:t>
            </a:r>
            <a:r>
              <a:rPr lang="en-US" sz="4400" spc="-100" dirty="0" err="1" smtClean="0">
                <a:latin typeface="Calibri"/>
                <a:cs typeface="Calibri"/>
              </a:rPr>
              <a:t>unders-tand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God and He seems to do </a:t>
            </a:r>
            <a:r>
              <a:rPr lang="en-US" sz="4400" spc="-100" dirty="0" err="1" smtClean="0">
                <a:latin typeface="Calibri"/>
                <a:cs typeface="Calibri"/>
              </a:rPr>
              <a:t>unpredic</a:t>
            </a:r>
            <a:r>
              <a:rPr lang="en-US" sz="4400" spc="-100" dirty="0" smtClean="0">
                <a:latin typeface="Calibri"/>
                <a:cs typeface="Calibri"/>
              </a:rPr>
              <a:t>-table </a:t>
            </a:r>
            <a:r>
              <a:rPr lang="en-US" sz="4400" spc="-100" dirty="0">
                <a:latin typeface="Calibri"/>
                <a:cs typeface="Calibri"/>
              </a:rPr>
              <a:t>things, that doesn’t mean that God is against us. W</a:t>
            </a:r>
            <a:r>
              <a:rPr lang="en-US" sz="4400" spc="-100" dirty="0" smtClean="0">
                <a:latin typeface="Calibri"/>
                <a:cs typeface="Calibri"/>
              </a:rPr>
              <a:t>e simply </a:t>
            </a:r>
            <a:r>
              <a:rPr lang="en-US" sz="4400" u="sng" spc="-100" dirty="0" smtClean="0">
                <a:latin typeface="Calibri"/>
                <a:cs typeface="Calibri"/>
              </a:rPr>
              <a:t>don’t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have</a:t>
            </a:r>
            <a:r>
              <a:rPr lang="en-US" sz="4400" spc="-100" dirty="0">
                <a:latin typeface="Calibri"/>
                <a:cs typeface="Calibri"/>
              </a:rPr>
              <a:t> the </a:t>
            </a:r>
            <a:r>
              <a:rPr lang="en-US" sz="4400" u="sng" spc="-100" dirty="0">
                <a:latin typeface="Calibri"/>
                <a:cs typeface="Calibri"/>
              </a:rPr>
              <a:t>full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picture</a:t>
            </a:r>
            <a:r>
              <a:rPr lang="en-US" sz="4400" spc="-100" dirty="0">
                <a:latin typeface="Calibri"/>
                <a:cs typeface="Calibri"/>
              </a:rPr>
              <a:t> yet. But we struggle with the idea that for us to have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peace</a:t>
            </a:r>
            <a:r>
              <a:rPr lang="en-US" sz="4400" spc="-100" dirty="0">
                <a:latin typeface="Calibri"/>
                <a:cs typeface="Calibri"/>
              </a:rPr>
              <a:t>,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4400" spc="-100" dirty="0" err="1" smtClean="0">
                <a:solidFill>
                  <a:schemeClr val="tx2"/>
                </a:solidFill>
                <a:latin typeface="Calibri"/>
                <a:cs typeface="Calibri"/>
              </a:rPr>
              <a:t>confi-dence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, and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hope</a:t>
            </a:r>
            <a:r>
              <a:rPr lang="en-US" sz="4400" spc="-100" dirty="0">
                <a:latin typeface="Calibri"/>
                <a:cs typeface="Calibri"/>
              </a:rPr>
              <a:t>, God must be </a:t>
            </a:r>
            <a:r>
              <a:rPr lang="en-US" sz="4400" u="sng" spc="-100" dirty="0" err="1" smtClean="0">
                <a:latin typeface="Calibri"/>
                <a:cs typeface="Calibri"/>
              </a:rPr>
              <a:t>unders-tandable</a:t>
            </a:r>
            <a:r>
              <a:rPr lang="en-US" sz="4400" u="sng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u="sng" spc="-100" dirty="0">
                <a:latin typeface="Calibri"/>
                <a:cs typeface="Calibri"/>
              </a:rPr>
              <a:t>predictable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As </a:t>
            </a:r>
            <a:r>
              <a:rPr lang="en-US" sz="4400" spc="-100" dirty="0">
                <a:latin typeface="Calibri"/>
                <a:cs typeface="Calibri"/>
              </a:rPr>
              <a:t>such, we </a:t>
            </a:r>
            <a:r>
              <a:rPr lang="en-US" sz="4400" spc="-100" dirty="0" smtClean="0">
                <a:latin typeface="Calibri"/>
                <a:cs typeface="Calibri"/>
              </a:rPr>
              <a:t> set </a:t>
            </a:r>
            <a:r>
              <a:rPr lang="en-US" sz="4400" spc="-100" dirty="0">
                <a:latin typeface="Calibri"/>
                <a:cs typeface="Calibri"/>
              </a:rPr>
              <a:t>ourselves up for disappointment.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The Big Picture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24900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When we are hurting, it is very easy </a:t>
            </a:r>
            <a:r>
              <a:rPr lang="en-US" sz="4400" dirty="0" smtClean="0">
                <a:latin typeface="Calibri"/>
                <a:cs typeface="Calibri"/>
              </a:rPr>
              <a:t>  to </a:t>
            </a:r>
            <a:r>
              <a:rPr lang="en-US" sz="4400" dirty="0">
                <a:latin typeface="Calibri"/>
                <a:cs typeface="Calibri"/>
              </a:rPr>
              <a:t>presume that what </a:t>
            </a:r>
            <a:r>
              <a:rPr lang="en-US" sz="4400" dirty="0" smtClean="0">
                <a:latin typeface="Calibri"/>
                <a:cs typeface="Calibri"/>
              </a:rPr>
              <a:t>happens </a:t>
            </a:r>
            <a:r>
              <a:rPr lang="en-US" sz="4400" dirty="0">
                <a:latin typeface="Calibri"/>
                <a:cs typeface="Calibri"/>
              </a:rPr>
              <a:t>to us </a:t>
            </a:r>
            <a:r>
              <a:rPr lang="en-US" sz="4400" dirty="0" smtClean="0">
                <a:latin typeface="Calibri"/>
                <a:cs typeface="Calibri"/>
              </a:rPr>
              <a:t>  is </a:t>
            </a:r>
            <a:r>
              <a:rPr lang="en-US" sz="4400" dirty="0">
                <a:latin typeface="Calibri"/>
                <a:cs typeface="Calibri"/>
              </a:rPr>
              <a:t>the only thing that </a:t>
            </a:r>
            <a:r>
              <a:rPr lang="en-US" sz="4400" dirty="0" smtClean="0">
                <a:latin typeface="Calibri"/>
                <a:cs typeface="Calibri"/>
              </a:rPr>
              <a:t>matters.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there is a slightly larger picture than </a:t>
            </a:r>
            <a:r>
              <a:rPr lang="en-US" sz="4400" u="sng" dirty="0">
                <a:latin typeface="Calibri"/>
                <a:cs typeface="Calibri"/>
              </a:rPr>
              <a:t>just</a:t>
            </a:r>
            <a:r>
              <a:rPr lang="en-US" sz="4400" dirty="0">
                <a:latin typeface="Calibri"/>
                <a:cs typeface="Calibri"/>
              </a:rPr>
              <a:t> “</a:t>
            </a:r>
            <a:r>
              <a:rPr lang="en-US" sz="4400" u="sng" dirty="0" smtClean="0">
                <a:latin typeface="Calibri"/>
                <a:cs typeface="Calibri"/>
              </a:rPr>
              <a:t>me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“For </a:t>
            </a:r>
            <a:r>
              <a:rPr lang="en-US" sz="4400" dirty="0">
                <a:latin typeface="Calibri"/>
                <a:cs typeface="Calibri"/>
              </a:rPr>
              <a:t>we know that the </a:t>
            </a:r>
            <a:r>
              <a:rPr lang="en-US" sz="4400" u="sng" dirty="0">
                <a:latin typeface="Calibri"/>
                <a:cs typeface="Calibri"/>
              </a:rPr>
              <a:t>whole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creation </a:t>
            </a:r>
            <a:r>
              <a:rPr lang="en-US" sz="4400" dirty="0">
                <a:latin typeface="Calibri"/>
                <a:cs typeface="Calibri"/>
              </a:rPr>
              <a:t>groans and labors with birth pangs together </a:t>
            </a:r>
            <a:r>
              <a:rPr lang="en-US" sz="4400" u="sng" dirty="0">
                <a:latin typeface="Calibri"/>
                <a:cs typeface="Calibri"/>
              </a:rPr>
              <a:t>until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now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 smtClean="0">
                <a:latin typeface="Calibri"/>
                <a:cs typeface="Calibri"/>
              </a:rPr>
              <a:t>Rom. 8:22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Big Picture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Habakkuk Experience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“O </a:t>
            </a:r>
            <a:r>
              <a:rPr lang="en-US" sz="4400" spc="-100" dirty="0">
                <a:latin typeface="Calibri"/>
                <a:cs typeface="Calibri"/>
              </a:rPr>
              <a:t>Lord, how long shall I cry</a:t>
            </a:r>
            <a:r>
              <a:rPr lang="en-US" sz="4400" spc="-100" dirty="0" smtClean="0">
                <a:latin typeface="Calibri"/>
                <a:cs typeface="Calibri"/>
              </a:rPr>
              <a:t>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You will </a:t>
            </a:r>
            <a:r>
              <a:rPr lang="en-US" sz="4400" u="sng" spc="-150" dirty="0">
                <a:latin typeface="Calibri"/>
                <a:cs typeface="Calibri"/>
              </a:rPr>
              <a:t>not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50" dirty="0">
                <a:latin typeface="Calibri"/>
                <a:cs typeface="Calibri"/>
              </a:rPr>
              <a:t>hear</a:t>
            </a:r>
            <a:r>
              <a:rPr lang="en-US" sz="4400" spc="-150" dirty="0" smtClean="0">
                <a:latin typeface="Calibri"/>
                <a:cs typeface="Calibri"/>
              </a:rPr>
              <a:t>?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50" dirty="0" smtClean="0">
                <a:latin typeface="Calibri"/>
                <a:cs typeface="Calibri"/>
              </a:rPr>
              <a:t>Even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cry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out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150" dirty="0">
                <a:latin typeface="Calibri"/>
                <a:cs typeface="Calibri"/>
              </a:rPr>
              <a:t> You,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 smtClean="0">
                <a:latin typeface="Calibri"/>
                <a:cs typeface="Calibri"/>
              </a:rPr>
              <a:t>‘</a:t>
            </a:r>
            <a:r>
              <a:rPr lang="en-US" sz="4400" spc="-100" dirty="0" smtClean="0">
                <a:latin typeface="Calibri"/>
                <a:cs typeface="Calibri"/>
              </a:rPr>
              <a:t>Violence!</a:t>
            </a:r>
            <a:r>
              <a:rPr lang="en-US" sz="4400" spc="-150" dirty="0" smtClean="0">
                <a:latin typeface="Calibri"/>
                <a:cs typeface="Calibri"/>
              </a:rPr>
              <a:t>’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You will </a:t>
            </a:r>
            <a:r>
              <a:rPr lang="en-US" sz="4400" u="sng" spc="-100" dirty="0">
                <a:latin typeface="Calibri"/>
                <a:cs typeface="Calibri"/>
              </a:rPr>
              <a:t>not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save</a:t>
            </a:r>
            <a:r>
              <a:rPr lang="en-US" sz="4400" spc="-100" dirty="0" smtClean="0">
                <a:latin typeface="Calibri"/>
                <a:cs typeface="Calibri"/>
              </a:rPr>
              <a:t>. Why </a:t>
            </a:r>
            <a:r>
              <a:rPr lang="en-US" sz="4400" spc="-100" dirty="0">
                <a:latin typeface="Calibri"/>
                <a:cs typeface="Calibri"/>
              </a:rPr>
              <a:t>do You show </a:t>
            </a:r>
            <a:r>
              <a:rPr lang="en-US" sz="4400" spc="-150" dirty="0">
                <a:latin typeface="Calibri"/>
                <a:cs typeface="Calibri"/>
              </a:rPr>
              <a:t>me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iniquity</a:t>
            </a:r>
            <a:r>
              <a:rPr lang="en-US" sz="4400" spc="-150" dirty="0" smtClean="0">
                <a:latin typeface="Calibri"/>
                <a:cs typeface="Calibri"/>
              </a:rPr>
              <a:t>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cause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me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see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trouble?</a:t>
            </a:r>
            <a:endParaRPr lang="en-US" sz="4400" spc="-150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For plundering </a:t>
            </a:r>
            <a:r>
              <a:rPr lang="en-US" sz="4400" spc="-100" dirty="0">
                <a:latin typeface="Calibri"/>
                <a:cs typeface="Calibri"/>
              </a:rPr>
              <a:t>and violence are before me</a:t>
            </a:r>
            <a:r>
              <a:rPr lang="en-US" sz="4400" spc="-100" dirty="0" smtClean="0">
                <a:latin typeface="Calibri"/>
                <a:cs typeface="Calibri"/>
              </a:rPr>
              <a:t>; there </a:t>
            </a:r>
            <a:r>
              <a:rPr lang="en-US" sz="4400" spc="-100" dirty="0">
                <a:latin typeface="Calibri"/>
                <a:cs typeface="Calibri"/>
              </a:rPr>
              <a:t>is strife, and contention </a:t>
            </a:r>
            <a:r>
              <a:rPr lang="en-US" sz="4400" spc="-100" dirty="0" smtClean="0">
                <a:latin typeface="Calibri"/>
                <a:cs typeface="Calibri"/>
              </a:rPr>
              <a:t>arises. Therefore </a:t>
            </a:r>
            <a:r>
              <a:rPr lang="en-US" sz="4400" spc="-100" dirty="0">
                <a:latin typeface="Calibri"/>
                <a:cs typeface="Calibri"/>
              </a:rPr>
              <a:t>the law is powerless</a:t>
            </a:r>
            <a:r>
              <a:rPr lang="en-US" sz="4400" spc="-100" dirty="0" smtClean="0">
                <a:latin typeface="Calibri"/>
                <a:cs typeface="Calibri"/>
              </a:rPr>
              <a:t>, and jus-tice </a:t>
            </a:r>
            <a:r>
              <a:rPr lang="en-US" sz="4400" spc="-100" dirty="0">
                <a:latin typeface="Calibri"/>
                <a:cs typeface="Calibri"/>
              </a:rPr>
              <a:t>never goes </a:t>
            </a:r>
            <a:r>
              <a:rPr lang="en-US" sz="4400" spc="-100" dirty="0" smtClean="0">
                <a:latin typeface="Calibri"/>
                <a:cs typeface="Calibri"/>
              </a:rPr>
              <a:t>forth. For </a:t>
            </a:r>
            <a:r>
              <a:rPr lang="en-US" sz="4400" spc="-100" dirty="0">
                <a:latin typeface="Calibri"/>
                <a:cs typeface="Calibri"/>
              </a:rPr>
              <a:t>the wicked </a:t>
            </a:r>
            <a:r>
              <a:rPr lang="en-US" sz="4400" spc="-100" dirty="0" err="1" smtClean="0">
                <a:latin typeface="Calibri"/>
                <a:cs typeface="Calibri"/>
              </a:rPr>
              <a:t>sur</a:t>
            </a:r>
            <a:r>
              <a:rPr lang="en-US" sz="4400" spc="-100" dirty="0" smtClean="0">
                <a:latin typeface="Calibri"/>
                <a:cs typeface="Calibri"/>
              </a:rPr>
              <a:t>-</a:t>
            </a:r>
            <a:r>
              <a:rPr lang="en-US" sz="4400" dirty="0" smtClean="0">
                <a:latin typeface="Calibri"/>
                <a:cs typeface="Calibri"/>
              </a:rPr>
              <a:t>round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righteous... (</a:t>
            </a:r>
            <a:r>
              <a:rPr lang="en-US" sz="4400" i="1" dirty="0" smtClean="0">
                <a:latin typeface="Calibri"/>
                <a:cs typeface="Calibri"/>
              </a:rPr>
              <a:t>Hab. 1:1-4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0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Big Picture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Habakkuk Experience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Israel had been taken into captivity by the Assyrians, but God </a:t>
            </a:r>
            <a:r>
              <a:rPr lang="en-US" sz="4400" dirty="0" smtClean="0">
                <a:latin typeface="Calibri"/>
                <a:cs typeface="Calibri"/>
              </a:rPr>
              <a:t>promises </a:t>
            </a:r>
            <a:r>
              <a:rPr lang="en-US" sz="4400" dirty="0">
                <a:latin typeface="Calibri"/>
                <a:cs typeface="Calibri"/>
              </a:rPr>
              <a:t>that worse is coming: The Babylonians will now carry away the people of </a:t>
            </a:r>
            <a:r>
              <a:rPr lang="en-US" sz="4400" dirty="0" smtClean="0">
                <a:latin typeface="Calibri"/>
                <a:cs typeface="Calibri"/>
              </a:rPr>
              <a:t>Judah.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“Why </a:t>
            </a:r>
            <a:r>
              <a:rPr lang="en-US" sz="4400" dirty="0">
                <a:latin typeface="Calibri"/>
                <a:cs typeface="Calibri"/>
              </a:rPr>
              <a:t>do You look on those who deal treacherously</a:t>
            </a:r>
            <a:r>
              <a:rPr lang="en-US" sz="4400" dirty="0" smtClean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hold Your tongue when the wicked </a:t>
            </a:r>
            <a:r>
              <a:rPr lang="en-US" sz="4400" dirty="0" smtClean="0">
                <a:latin typeface="Calibri"/>
                <a:cs typeface="Calibri"/>
              </a:rPr>
              <a:t>devours a </a:t>
            </a:r>
            <a:r>
              <a:rPr lang="en-US" sz="4400" dirty="0">
                <a:latin typeface="Calibri"/>
                <a:cs typeface="Calibri"/>
              </a:rPr>
              <a:t>person </a:t>
            </a:r>
            <a:r>
              <a:rPr lang="en-US" sz="4400" dirty="0" smtClean="0">
                <a:latin typeface="Calibri"/>
                <a:cs typeface="Calibri"/>
              </a:rPr>
              <a:t>  more </a:t>
            </a:r>
            <a:r>
              <a:rPr lang="en-US" sz="4400" dirty="0">
                <a:latin typeface="Calibri"/>
                <a:cs typeface="Calibri"/>
              </a:rPr>
              <a:t>righteous than he</a:t>
            </a:r>
            <a:r>
              <a:rPr lang="en-US" sz="4400" dirty="0" smtClean="0">
                <a:latin typeface="Calibri"/>
                <a:cs typeface="Calibri"/>
              </a:rPr>
              <a:t>?” (</a:t>
            </a:r>
            <a:r>
              <a:rPr lang="en-US" sz="4400" i="1" dirty="0" smtClean="0">
                <a:latin typeface="Calibri"/>
                <a:cs typeface="Calibri"/>
              </a:rPr>
              <a:t>Hab. 1:13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4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Big Picture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Habakkuk Experience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Habakkuk 2 is God’s promise of the destruction of the Babylonians. </a:t>
            </a:r>
            <a:r>
              <a:rPr lang="en-US" sz="4400" dirty="0" smtClean="0">
                <a:latin typeface="Calibri"/>
                <a:cs typeface="Calibri"/>
              </a:rPr>
              <a:t>Habakkuk </a:t>
            </a:r>
            <a:r>
              <a:rPr lang="en-US" sz="4400" dirty="0">
                <a:latin typeface="Calibri"/>
                <a:cs typeface="Calibri"/>
              </a:rPr>
              <a:t>was trapped between the great evil surrounding him and God’s promise of worse to </a:t>
            </a:r>
            <a:r>
              <a:rPr lang="en-US" sz="4400" dirty="0" smtClean="0">
                <a:latin typeface="Calibri"/>
                <a:cs typeface="Calibri"/>
              </a:rPr>
              <a:t>come.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Yet</a:t>
            </a:r>
            <a:r>
              <a:rPr lang="en-US" sz="4400" dirty="0">
                <a:latin typeface="Calibri"/>
                <a:cs typeface="Calibri"/>
              </a:rPr>
              <a:t>, this is precisely where we find ourselves in salvation history. Great evil is around us, but the Bible </a:t>
            </a:r>
            <a:r>
              <a:rPr lang="en-US" sz="4400" dirty="0" smtClean="0">
                <a:latin typeface="Calibri"/>
                <a:cs typeface="Calibri"/>
              </a:rPr>
              <a:t>   predicts </a:t>
            </a:r>
            <a:r>
              <a:rPr lang="en-US" sz="4400" dirty="0">
                <a:latin typeface="Calibri"/>
                <a:cs typeface="Calibri"/>
              </a:rPr>
              <a:t>that much worse is to </a:t>
            </a:r>
            <a:r>
              <a:rPr lang="en-US" sz="4400" dirty="0" smtClean="0">
                <a:latin typeface="Calibri"/>
                <a:cs typeface="Calibri"/>
              </a:rPr>
              <a:t>come.</a:t>
            </a:r>
          </a:p>
        </p:txBody>
      </p:sp>
    </p:spTree>
    <p:extLst>
      <p:ext uri="{BB962C8B-B14F-4D97-AF65-F5344CB8AC3E}">
        <p14:creationId xmlns:p14="http://schemas.microsoft.com/office/powerpoint/2010/main" val="26007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•22.3Q-Preview.potx</Template>
  <TotalTime>9441</TotalTime>
  <Words>4541</Words>
  <Application>Microsoft Macintosh PowerPoint</Application>
  <PresentationFormat>On-screen Show (4:3)</PresentationFormat>
  <Paragraphs>222</Paragraphs>
  <Slides>34</Slides>
  <Notes>34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•22.3Q-Preview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378</cp:revision>
  <dcterms:created xsi:type="dcterms:W3CDTF">2021-07-03T11:23:54Z</dcterms:created>
  <dcterms:modified xsi:type="dcterms:W3CDTF">2022-08-08T02:16:20Z</dcterms:modified>
</cp:coreProperties>
</file>