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57" r:id="rId3"/>
    <p:sldId id="265" r:id="rId4"/>
    <p:sldId id="268" r:id="rId5"/>
    <p:sldId id="458" r:id="rId6"/>
    <p:sldId id="485" r:id="rId7"/>
    <p:sldId id="438" r:id="rId8"/>
    <p:sldId id="460" r:id="rId9"/>
    <p:sldId id="461" r:id="rId10"/>
    <p:sldId id="479" r:id="rId11"/>
    <p:sldId id="440" r:id="rId12"/>
    <p:sldId id="462" r:id="rId13"/>
    <p:sldId id="480" r:id="rId14"/>
    <p:sldId id="474" r:id="rId15"/>
    <p:sldId id="476" r:id="rId16"/>
    <p:sldId id="477" r:id="rId17"/>
    <p:sldId id="465" r:id="rId18"/>
    <p:sldId id="464" r:id="rId19"/>
    <p:sldId id="466" r:id="rId20"/>
    <p:sldId id="463" r:id="rId21"/>
    <p:sldId id="446" r:id="rId22"/>
    <p:sldId id="467" r:id="rId23"/>
    <p:sldId id="468" r:id="rId24"/>
    <p:sldId id="469" r:id="rId25"/>
    <p:sldId id="481" r:id="rId26"/>
    <p:sldId id="450" r:id="rId27"/>
    <p:sldId id="471" r:id="rId28"/>
    <p:sldId id="470" r:id="rId29"/>
    <p:sldId id="472" r:id="rId30"/>
    <p:sldId id="484" r:id="rId31"/>
    <p:sldId id="459" r:id="rId32"/>
    <p:sldId id="478" r:id="rId33"/>
    <p:sldId id="473" r:id="rId34"/>
    <p:sldId id="43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8008"/>
    <a:srgbClr val="FD990D"/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2" autoAdjust="0"/>
    <p:restoredTop sz="68401" autoAdjust="0"/>
  </p:normalViewPr>
  <p:slideViewPr>
    <p:cSldViewPr>
      <p:cViewPr>
        <p:scale>
          <a:sx n="50" d="100"/>
          <a:sy n="50" d="100"/>
        </p:scale>
        <p:origin x="-344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Pinagdududahan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—a.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gusto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b.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salungat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pagkamapagbigay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palalabasin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15.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humingi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Juan 14:14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makatitiyak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makinarya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from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trono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kahilingan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nananalangin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dramatikong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pumasok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katahimikan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di-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madrama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makatitiyak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makinarya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sagot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hinihingi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Agosto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16.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pinatutungkulan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problema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kawalang-kapangyarihan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¶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iniisip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tungkol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kamatayan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Jesus,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kadalasang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iniisip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tungkol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paanong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kamatayan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Jesus ay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pangyayaring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ginawa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legal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matwid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¶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Gayunman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nagdaragdag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tiyak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panig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kaligtasan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Makahulugan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lamang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dahil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nagpapakita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balang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rin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bubuhayin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¶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Inilagay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si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kanang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kamay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katayuan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awtoridad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. ¶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Itong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parehong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ginagawang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nahahanda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ngayon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!</a:t>
            </a:r>
            <a:endParaRPr lang="en-US" u="non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Yamang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naliwanagan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puso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malaman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ninyo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kung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pag-asa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pagtawag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kung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kayamanan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kaluwalhatian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pamana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banal,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at kung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di-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masukat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kadakilaan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sumasampalataya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¶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ayon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paggawa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lakas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u="sng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isinagawa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Cristo,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buhayin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mula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patay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pinaupo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sangkalangitan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higit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mataas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pamunuan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kapamahalaan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paghahari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bawat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pangalan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pinangalanan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u="sng" dirty="0" err="1" smtClean="0">
                <a:solidFill>
                  <a:schemeClr val="tx2"/>
                </a:solidFill>
                <a:latin typeface="HelveticaNeue"/>
              </a:rPr>
              <a:t>hindi</a:t>
            </a:r>
            <a:r>
              <a:rPr lang="en-US" sz="1200" u="sng" dirty="0" smtClean="0">
                <a:solidFill>
                  <a:schemeClr val="tx2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schemeClr val="tx2"/>
                </a:solidFill>
                <a:latin typeface="HelveticaNeue"/>
              </a:rPr>
              <a:t>lamang</a:t>
            </a:r>
            <a:r>
              <a:rPr lang="en-US" sz="1200" u="sng" dirty="0" smtClean="0">
                <a:solidFill>
                  <a:schemeClr val="tx2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schemeClr val="tx2"/>
                </a:solidFill>
                <a:latin typeface="HelveticaNeue"/>
              </a:rPr>
              <a:t>sa</a:t>
            </a:r>
            <a:r>
              <a:rPr lang="en-US" sz="1200" u="sng" dirty="0" smtClean="0">
                <a:solidFill>
                  <a:schemeClr val="tx2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schemeClr val="tx2"/>
                </a:solidFill>
                <a:latin typeface="HelveticaNeue"/>
              </a:rPr>
              <a:t>panahong</a:t>
            </a:r>
            <a:r>
              <a:rPr lang="en-US" sz="1200" u="sng" dirty="0" smtClean="0">
                <a:solidFill>
                  <a:schemeClr val="tx2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schemeClr val="tx2"/>
                </a:solidFill>
                <a:latin typeface="HelveticaNeue"/>
              </a:rPr>
              <a:t>ito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kundi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maging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darating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panahon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¶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inilagay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ilalim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paa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at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ginawa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siyang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ulo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sng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u="sng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iglesya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katawan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kapuspusan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pumupuspos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err="1" smtClean="0">
                <a:solidFill>
                  <a:prstClr val="black"/>
                </a:solidFill>
                <a:latin typeface="HelveticaNeue"/>
              </a:rPr>
              <a:t>Efeso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 1:18–23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Tatlong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Paksa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Pablo.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(1)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Nauunawaan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lamang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may banal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tulong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: a.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Tinawagan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pag-asa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pagbabagong-anyo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walang-katapusang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kinabukasan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; b.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unawain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naipakita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kapakanan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nagpaupo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(3)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lamang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nagbigay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uri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posibleng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Susing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Paksa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1.</a:t>
            </a:r>
            <a:r>
              <a:rPr lang="en-US" sz="1200" b="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  <a:ea typeface="ＭＳ Ｐゴシック" pitchFamily="24" charset="-128"/>
                <a:cs typeface="ＭＳ Ｐゴシック" pitchFamily="24" charset="-128"/>
              </a:rPr>
              <a:t>N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agpapakita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balang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rin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bubuhayin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¶ 2.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Inilagay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si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Muling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Pagkabuhay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dirty="0" err="1" smtClean="0">
                <a:solidFill>
                  <a:prstClr val="black"/>
                </a:solidFill>
                <a:latin typeface="HelveticaNeue"/>
              </a:rPr>
              <a:t>kanang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kamay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Ama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katayuan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awtoridad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. ¶ 3.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Tatlong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paksa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Pablo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u="none" baseline="0" dirty="0" err="1" smtClean="0">
                <a:solidFill>
                  <a:prstClr val="black"/>
                </a:solidFill>
                <a:latin typeface="HelveticaNeue"/>
              </a:rPr>
              <a:t>Efeso</a:t>
            </a:r>
            <a:r>
              <a:rPr lang="en-US" sz="1200" u="none" baseline="0" dirty="0" smtClean="0">
                <a:solidFill>
                  <a:prstClr val="black"/>
                </a:solidFill>
                <a:latin typeface="HelveticaNeue"/>
              </a:rPr>
              <a:t> 1.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17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Pasanin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Alalahanin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Ilagak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ninyo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kabalisahan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sapagkat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siya'y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nagmamalasakit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inyo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Pedro 5:7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ilagak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‘yon,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itapon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ipamigay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nagdudulot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pagkirot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isasaayos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napakadali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sobrang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meron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kumakapit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mabalisa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nakadaramang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lubusang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walang-silbi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baguhin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ayusin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lulutasin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ilagak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pasanin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magsasaayos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2.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makapagbago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problema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lulutasin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18.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Matapat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Hindi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Makita.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ipinatapon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Babilonia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anuang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giliw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pakakainin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titipunin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bisig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kandungan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maingat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papatnubayan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40:11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Lumikha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nanghihina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napapagod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man;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makatatarok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kaunawaan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40:28, 29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paniniwalang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lingid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cap="small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nilalagpasan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kahatulan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Esther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lumaladlad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drama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pakikialam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mababagong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puksain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kuwentong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kumakatawan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uusigin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sisimulan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pagkawasak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13:15 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pinahintulutang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makapagbigay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hininga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makapagsalita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maipapatay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sumasamba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halimaw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Maiisip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kakila-kilabot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umiral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iniwanan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Esther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Makita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itinapon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!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giliw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2.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Esther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19.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humihingi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...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Nang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pagpapalakad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pangungunahan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gagabayan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pag-alinlanganan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magkamali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sukdulan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aakayin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ipaliwanag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pagpapalakad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Lalagong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sumasalungat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impluwensya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pinakamamahaling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alahas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Mata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Hindi Makita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Isaias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40:31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Karangyaan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8:32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Sa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Ngalan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14:14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1:18 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c.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Tagapasan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Pasanin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1 Pedro 5:7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iniwan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Ehipto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natakot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poot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matiyagang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nagpatuloy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tulad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11:27)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13.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paninindigan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11:1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makatitiyak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ganyan-ganyan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sauluhin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matiyagang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27).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mapanghamon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mahubog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Agosto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14.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Karangyaan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batayang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umaakay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aalab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pagnanais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naniniwala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nakakatawa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bumabangga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pinaniniwalaan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nadaraman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nagmumukha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nagagalit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makuha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kumikilos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natutukso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atubiling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isapanganib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niyayakap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itinataya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8:22 The Message).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pagkamapagbigay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pag-iisip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pagdududang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palalabasin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8690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432000" eaLnBrk="1" hangingPunct="1">
              <a:lnSpc>
                <a:spcPct val="90000"/>
              </a:lnSpc>
              <a:spcBef>
                <a:spcPts val="0"/>
              </a:spcBef>
              <a:tabLst>
                <a:tab pos="10668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(1) We doubt God’s goodness—</a:t>
            </a:r>
          </a:p>
          <a:p>
            <a:pPr marL="432000" eaLnBrk="1" hangingPunct="1">
              <a:lnSpc>
                <a:spcPct val="90000"/>
              </a:lnSpc>
              <a:spcBef>
                <a:spcPts val="0"/>
              </a:spcBef>
              <a:tabLst>
                <a:tab pos="10668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(a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When </a:t>
            </a:r>
            <a:r>
              <a:rPr lang="en-US" sz="4400" dirty="0" smtClean="0">
                <a:latin typeface="Calibri"/>
                <a:cs typeface="Calibri"/>
              </a:rPr>
              <a:t>our desire is different  	from what God wants.</a:t>
            </a:r>
          </a:p>
          <a:p>
            <a:pPr marL="432000" eaLnBrk="1" hangingPunct="1">
              <a:lnSpc>
                <a:spcPct val="90000"/>
              </a:lnSpc>
              <a:spcBef>
                <a:spcPts val="0"/>
              </a:spcBef>
              <a:tabLst>
                <a:tab pos="1066800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(b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 When our </a:t>
            </a:r>
            <a:r>
              <a:rPr lang="en-US" sz="4400" dirty="0">
                <a:latin typeface="Calibri"/>
                <a:cs typeface="Calibri"/>
              </a:rPr>
              <a:t>experience clashes       </a:t>
            </a:r>
            <a:r>
              <a:rPr lang="en-US" sz="4400" dirty="0" smtClean="0">
                <a:latin typeface="Calibri"/>
                <a:cs typeface="Calibri"/>
              </a:rPr>
              <a:t>	with </a:t>
            </a:r>
            <a:r>
              <a:rPr lang="en-US" sz="4400" dirty="0">
                <a:latin typeface="Calibri"/>
                <a:cs typeface="Calibri"/>
              </a:rPr>
              <a:t>what we believe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432000" eaLnBrk="1" hangingPunct="1">
              <a:lnSpc>
                <a:spcPct val="90000"/>
              </a:lnSpc>
              <a:spcBef>
                <a:spcPts val="600"/>
              </a:spcBef>
              <a:tabLst>
                <a:tab pos="10668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(2) </a:t>
            </a:r>
            <a:r>
              <a:rPr lang="en-US" sz="4400" spc="-100" dirty="0">
                <a:latin typeface="Calibri"/>
                <a:cs typeface="Calibri"/>
              </a:rPr>
              <a:t>God’s generosity seen in Christ’s </a:t>
            </a:r>
            <a:r>
              <a:rPr lang="en-US" sz="4400" spc="-100" dirty="0" smtClean="0">
                <a:latin typeface="Calibri"/>
                <a:cs typeface="Calibri"/>
              </a:rPr>
              <a:t>	death</a:t>
            </a:r>
            <a:r>
              <a:rPr lang="en-US" sz="4400" spc="-100" dirty="0">
                <a:latin typeface="Calibri"/>
                <a:cs typeface="Calibri"/>
              </a:rPr>
              <a:t>, must have stronger impact </a:t>
            </a:r>
            <a:r>
              <a:rPr lang="en-US" sz="4400" spc="-100" dirty="0" smtClean="0">
                <a:latin typeface="Calibri"/>
                <a:cs typeface="Calibri"/>
              </a:rPr>
              <a:t> 	in our thinking </a:t>
            </a:r>
            <a:r>
              <a:rPr lang="en-US" sz="4400" spc="-100" dirty="0">
                <a:latin typeface="Calibri"/>
                <a:cs typeface="Calibri"/>
              </a:rPr>
              <a:t>than doubts that </a:t>
            </a:r>
            <a:r>
              <a:rPr lang="en-US" sz="4400" spc="-100" dirty="0" smtClean="0">
                <a:latin typeface="Calibri"/>
                <a:cs typeface="Calibri"/>
              </a:rPr>
              <a:t>	crucible </a:t>
            </a:r>
            <a:r>
              <a:rPr lang="en-US" sz="4400" spc="-100" dirty="0">
                <a:latin typeface="Calibri"/>
                <a:cs typeface="Calibri"/>
              </a:rPr>
              <a:t>generate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6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“ ‘If you ask anything in My name, </a:t>
            </a:r>
            <a:r>
              <a:rPr lang="en-US" sz="4400" dirty="0" smtClean="0">
                <a:latin typeface="Calibri"/>
                <a:cs typeface="Calibri"/>
              </a:rPr>
              <a:t>                  I </a:t>
            </a:r>
            <a:r>
              <a:rPr lang="en-US" sz="4400" dirty="0">
                <a:latin typeface="Calibri"/>
                <a:cs typeface="Calibri"/>
              </a:rPr>
              <a:t>will do it’ ” (</a:t>
            </a:r>
            <a:r>
              <a:rPr lang="en-US" sz="4400" i="1" dirty="0">
                <a:latin typeface="Calibri"/>
                <a:cs typeface="Calibri"/>
              </a:rPr>
              <a:t>John 14:</a:t>
            </a:r>
            <a:r>
              <a:rPr lang="en-US" sz="4400" i="1" dirty="0" smtClean="0">
                <a:latin typeface="Calibri"/>
                <a:cs typeface="Calibri"/>
              </a:rPr>
              <a:t>14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When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request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“in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name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Jesus,”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we can be certain </a:t>
            </a:r>
            <a:r>
              <a:rPr lang="en-US" sz="4400" spc="-100" dirty="0">
                <a:latin typeface="Calibri"/>
                <a:cs typeface="Calibri"/>
              </a:rPr>
              <a:t>that the whole </a:t>
            </a:r>
            <a:r>
              <a:rPr lang="en-US" sz="4400" spc="-100" dirty="0" err="1" smtClean="0">
                <a:latin typeface="Calibri"/>
                <a:cs typeface="Calibri"/>
              </a:rPr>
              <a:t>machi-nery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of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heaven is at work </a:t>
            </a:r>
            <a:r>
              <a:rPr lang="en-US" sz="4400" spc="-100" dirty="0">
                <a:latin typeface="Calibri"/>
                <a:cs typeface="Calibri"/>
              </a:rPr>
              <a:t>on our </a:t>
            </a:r>
            <a:r>
              <a:rPr lang="en-US" sz="4400" spc="-100" dirty="0" smtClean="0">
                <a:latin typeface="Calibri"/>
                <a:cs typeface="Calibri"/>
              </a:rPr>
              <a:t>behalf.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We </a:t>
            </a:r>
            <a:r>
              <a:rPr lang="en-US" sz="4400" spc="-50" dirty="0">
                <a:latin typeface="Calibri"/>
                <a:cs typeface="Calibri"/>
              </a:rPr>
              <a:t>may not see the </a:t>
            </a:r>
            <a:r>
              <a:rPr lang="en-US" sz="4400" u="sng" spc="-50" dirty="0">
                <a:latin typeface="Calibri"/>
                <a:cs typeface="Calibri"/>
              </a:rPr>
              <a:t>angels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working </a:t>
            </a:r>
            <a:r>
              <a:rPr lang="en-US" sz="4400" spc="-50" dirty="0" smtClean="0">
                <a:latin typeface="Calibri"/>
                <a:cs typeface="Calibri"/>
              </a:rPr>
              <a:t>around </a:t>
            </a:r>
            <a:r>
              <a:rPr lang="en-US" sz="4400" spc="-50" dirty="0">
                <a:latin typeface="Calibri"/>
                <a:cs typeface="Calibri"/>
              </a:rPr>
              <a:t>us. But they are—sent from </a:t>
            </a:r>
            <a:r>
              <a:rPr lang="en-US" sz="4400" spc="-50" dirty="0" smtClean="0">
                <a:latin typeface="Calibri"/>
                <a:cs typeface="Calibri"/>
              </a:rPr>
              <a:t>   the </a:t>
            </a:r>
            <a:r>
              <a:rPr lang="en-US" sz="4400" spc="-50" dirty="0">
                <a:latin typeface="Calibri"/>
                <a:cs typeface="Calibri"/>
              </a:rPr>
              <a:t>throne of heaven in the name of Jesus, to </a:t>
            </a:r>
            <a:r>
              <a:rPr lang="en-US" sz="4400" u="sng" spc="-50" dirty="0">
                <a:latin typeface="Calibri"/>
                <a:cs typeface="Calibri"/>
              </a:rPr>
              <a:t>fulfill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our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requests</a:t>
            </a:r>
            <a:r>
              <a:rPr lang="en-US" sz="4400" spc="-5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15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Sometimes when we pray in the         name of Jesus, we expect every-           thing to be different. However, while the power of God may come with </a:t>
            </a:r>
            <a:r>
              <a:rPr lang="en-US" sz="4400" u="sng" dirty="0" smtClean="0">
                <a:latin typeface="Calibri"/>
                <a:cs typeface="Calibri"/>
              </a:rPr>
              <a:t>dramatic</a:t>
            </a:r>
            <a:r>
              <a:rPr lang="en-US" sz="4400" dirty="0" smtClean="0">
                <a:latin typeface="Calibri"/>
                <a:cs typeface="Calibri"/>
              </a:rPr>
              <a:t> effect, it also may come in quietness, </a:t>
            </a:r>
            <a:r>
              <a:rPr lang="en-US" sz="4400" u="sng" dirty="0" smtClean="0">
                <a:latin typeface="Calibri"/>
                <a:cs typeface="Calibri"/>
              </a:rPr>
              <a:t>unnoticed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Something dramatic may not   suddenly happen, but that doesn’t mean that God is not at work for us.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15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In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678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0497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(1) When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request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“in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name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of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Jesus,” we can be certain that the   whole machinery of heaven is at work on our behalf.</a:t>
            </a:r>
          </a:p>
          <a:p>
            <a:pPr marL="36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(2) </a:t>
            </a:r>
            <a:r>
              <a:rPr lang="en-US" sz="4400" dirty="0" smtClean="0">
                <a:latin typeface="Calibri"/>
                <a:cs typeface="Calibri"/>
              </a:rPr>
              <a:t>God’s answer might be different from what we ask, </a:t>
            </a:r>
            <a:r>
              <a:rPr lang="en-US" sz="4400" dirty="0">
                <a:latin typeface="Calibri"/>
                <a:cs typeface="Calibri"/>
              </a:rPr>
              <a:t>but that doesn’t mean that God is not at work for us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August 15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54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Power of the Resurrection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The Resurrection addresses the problem of human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powerlessness</a:t>
            </a:r>
            <a:r>
              <a:rPr lang="en-US" sz="4400" dirty="0">
                <a:latin typeface="Calibri"/>
                <a:cs typeface="Calibri"/>
              </a:rPr>
              <a:t>. When we think about the life, death, and resurrection of Jesus, we often think about how the death of Jesus was the event that made us </a:t>
            </a:r>
            <a:r>
              <a:rPr lang="en-US" sz="4400" u="sng" dirty="0">
                <a:latin typeface="Calibri"/>
                <a:cs typeface="Calibri"/>
              </a:rPr>
              <a:t>legally right</a:t>
            </a:r>
            <a:r>
              <a:rPr lang="en-US" sz="4400" dirty="0">
                <a:latin typeface="Calibri"/>
                <a:cs typeface="Calibri"/>
              </a:rPr>
              <a:t> with God. </a:t>
            </a:r>
          </a:p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However, the Resurrection adds a specific dimension to </a:t>
            </a:r>
            <a:r>
              <a:rPr lang="en-US" sz="4400" dirty="0" smtClean="0">
                <a:latin typeface="Calibri"/>
                <a:cs typeface="Calibri"/>
              </a:rPr>
              <a:t>salvation.</a:t>
            </a:r>
          </a:p>
        </p:txBody>
      </p:sp>
    </p:spTree>
    <p:extLst>
      <p:ext uri="{BB962C8B-B14F-4D97-AF65-F5344CB8AC3E}">
        <p14:creationId xmlns:p14="http://schemas.microsoft.com/office/powerpoint/2010/main" val="49188670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Power of the Resurrection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resurrection of Jesus is </a:t>
            </a:r>
            <a:r>
              <a:rPr lang="en-US" sz="4400" dirty="0" smtClean="0">
                <a:latin typeface="Calibri"/>
                <a:cs typeface="Calibri"/>
              </a:rPr>
              <a:t>meaning-</a:t>
            </a:r>
            <a:r>
              <a:rPr lang="en-US" sz="4400" dirty="0" err="1" smtClean="0">
                <a:latin typeface="Calibri"/>
                <a:cs typeface="Calibri"/>
              </a:rPr>
              <a:t>ful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not just because it shows us </a:t>
            </a:r>
            <a:r>
              <a:rPr lang="en-US" sz="4400" dirty="0" smtClean="0">
                <a:latin typeface="Calibri"/>
                <a:cs typeface="Calibri"/>
              </a:rPr>
              <a:t>that</a:t>
            </a:r>
          </a:p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one </a:t>
            </a:r>
            <a:r>
              <a:rPr lang="en-US" sz="4400" spc="-50" dirty="0">
                <a:latin typeface="Calibri"/>
                <a:cs typeface="Calibri"/>
              </a:rPr>
              <a:t>day we will be resurrected, as </a:t>
            </a:r>
            <a:r>
              <a:rPr lang="en-US" sz="4400" spc="-50" dirty="0" smtClean="0">
                <a:latin typeface="Calibri"/>
                <a:cs typeface="Calibri"/>
              </a:rPr>
              <a:t>well.</a:t>
            </a:r>
          </a:p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Resurrection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placed</a:t>
            </a:r>
            <a:r>
              <a:rPr lang="en-US" sz="4400" dirty="0">
                <a:latin typeface="Calibri"/>
                <a:cs typeface="Calibri"/>
              </a:rPr>
              <a:t> Jesus at the right hand of the Father in a </a:t>
            </a:r>
            <a:r>
              <a:rPr lang="en-US" sz="4400" u="sng" dirty="0">
                <a:latin typeface="Calibri"/>
                <a:cs typeface="Calibri"/>
              </a:rPr>
              <a:t>position 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power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authority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0800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dirty="0" smtClean="0">
                <a:latin typeface="Calibri"/>
                <a:cs typeface="Calibri"/>
              </a:rPr>
              <a:t>This </a:t>
            </a:r>
            <a:r>
              <a:rPr lang="en-US" sz="4400" b="1" dirty="0">
                <a:latin typeface="Calibri"/>
                <a:cs typeface="Calibri"/>
              </a:rPr>
              <a:t>Resurrection power is the </a:t>
            </a:r>
            <a:r>
              <a:rPr lang="en-US" sz="4400" b="1" dirty="0" smtClean="0">
                <a:latin typeface="Calibri"/>
                <a:cs typeface="Calibri"/>
              </a:rPr>
              <a:t>      same </a:t>
            </a:r>
            <a:r>
              <a:rPr lang="en-US" sz="4400" b="1" dirty="0">
                <a:latin typeface="Calibri"/>
                <a:cs typeface="Calibri"/>
              </a:rPr>
              <a:t>power that God makes </a:t>
            </a:r>
            <a:r>
              <a:rPr lang="en-US" sz="4400" b="1" dirty="0" smtClean="0">
                <a:latin typeface="Calibri"/>
                <a:cs typeface="Calibri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Calibri"/>
                <a:cs typeface="Calibri"/>
              </a:rPr>
              <a:t>available for </a:t>
            </a:r>
            <a:r>
              <a:rPr lang="en-US" sz="4400" b="1" dirty="0">
                <a:solidFill>
                  <a:srgbClr val="FFFF00"/>
                </a:solidFill>
                <a:latin typeface="Calibri"/>
                <a:cs typeface="Calibri"/>
              </a:rPr>
              <a:t>us today</a:t>
            </a:r>
            <a:r>
              <a:rPr lang="en-US" sz="4400" b="1" dirty="0">
                <a:latin typeface="Calibri"/>
                <a:cs typeface="Calibri"/>
              </a:rPr>
              <a:t>!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3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“The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eyes of your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understanding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being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enlightened; that you may know what is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hope of His calling, what are the riches of the glory of His inheritance in the saints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, and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what is the exceeding greatness of His power toward us who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believe, </a:t>
            </a:r>
            <a:r>
              <a:rPr lang="en-US" sz="4400" spc="-50" dirty="0">
                <a:latin typeface="Calibri"/>
                <a:cs typeface="Calibri"/>
              </a:rPr>
              <a:t>according to the </a:t>
            </a:r>
            <a:r>
              <a:rPr lang="en-US" sz="4400" spc="-50" dirty="0">
                <a:solidFill>
                  <a:schemeClr val="tx2"/>
                </a:solidFill>
                <a:latin typeface="Calibri"/>
                <a:cs typeface="Calibri"/>
              </a:rPr>
              <a:t>working of His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mighty power </a:t>
            </a:r>
            <a:r>
              <a:rPr lang="en-US" sz="4400" spc="-100" dirty="0" smtClean="0">
                <a:solidFill>
                  <a:schemeClr val="tx2"/>
                </a:solidFill>
                <a:latin typeface="Calibri"/>
                <a:cs typeface="Calibri"/>
              </a:rPr>
              <a:t>which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He worked in Christ </a:t>
            </a:r>
            <a:r>
              <a:rPr lang="en-US" sz="4400" spc="-50" dirty="0">
                <a:solidFill>
                  <a:schemeClr val="tx2"/>
                </a:solidFill>
                <a:latin typeface="Calibri"/>
                <a:cs typeface="Calibri"/>
              </a:rPr>
              <a:t>when He raised Him from the dead </a:t>
            </a:r>
            <a:r>
              <a:rPr lang="en-US" sz="4400" spc="-50" dirty="0" smtClean="0">
                <a:latin typeface="Calibri"/>
                <a:cs typeface="Calibri"/>
              </a:rPr>
              <a:t>and</a:t>
            </a:r>
            <a:endParaRPr lang="en-US" sz="4400" spc="-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Power of the Resurrection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“The </a:t>
            </a:r>
            <a:r>
              <a:rPr lang="en-US" sz="4400" dirty="0">
                <a:latin typeface="Calibri"/>
                <a:cs typeface="Calibri"/>
              </a:rPr>
              <a:t>eyes of your </a:t>
            </a:r>
            <a:r>
              <a:rPr lang="en-US" sz="4400" dirty="0" smtClean="0">
                <a:latin typeface="Calibri"/>
                <a:cs typeface="Calibri"/>
              </a:rPr>
              <a:t>understanding </a:t>
            </a:r>
            <a:r>
              <a:rPr lang="en-US" sz="4400" dirty="0">
                <a:latin typeface="Calibri"/>
                <a:cs typeface="Calibri"/>
              </a:rPr>
              <a:t>being </a:t>
            </a:r>
            <a:r>
              <a:rPr lang="en-US" sz="4400" spc="-100" dirty="0">
                <a:latin typeface="Calibri"/>
                <a:cs typeface="Calibri"/>
              </a:rPr>
              <a:t>enlightened; that you may know what is </a:t>
            </a:r>
            <a:r>
              <a:rPr lang="en-US" sz="4400" dirty="0">
                <a:latin typeface="Calibri"/>
                <a:cs typeface="Calibri"/>
              </a:rPr>
              <a:t>the hope of His calling, what are the riches of the glory of His inheritance in the saints</a:t>
            </a:r>
            <a:r>
              <a:rPr lang="en-US" sz="4400" dirty="0" smtClean="0">
                <a:latin typeface="Calibri"/>
                <a:cs typeface="Calibri"/>
              </a:rPr>
              <a:t>, and </a:t>
            </a:r>
            <a:r>
              <a:rPr lang="en-US" sz="4400" dirty="0">
                <a:latin typeface="Calibri"/>
                <a:cs typeface="Calibri"/>
              </a:rPr>
              <a:t>what is the exceeding greatness of His power toward us who </a:t>
            </a:r>
            <a:r>
              <a:rPr lang="en-US" sz="4400" spc="-50" dirty="0">
                <a:latin typeface="Calibri"/>
                <a:cs typeface="Calibri"/>
              </a:rPr>
              <a:t>believe, </a:t>
            </a:r>
            <a:endParaRPr lang="en-US" sz="4400" spc="-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3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Power of the Resurrection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seated </a:t>
            </a:r>
            <a:r>
              <a:rPr lang="en-US" sz="4400" spc="-100" dirty="0">
                <a:latin typeface="Calibri"/>
                <a:cs typeface="Calibri"/>
              </a:rPr>
              <a:t>Him at His right hand in the </a:t>
            </a:r>
            <a:r>
              <a:rPr lang="en-US" sz="4400" spc="-100" dirty="0" err="1" smtClean="0">
                <a:latin typeface="Calibri"/>
                <a:cs typeface="Calibri"/>
              </a:rPr>
              <a:t>hea-venly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places, </a:t>
            </a:r>
            <a:r>
              <a:rPr lang="en-US" sz="4400" spc="-100" dirty="0" smtClean="0">
                <a:latin typeface="Calibri"/>
                <a:cs typeface="Calibri"/>
              </a:rPr>
              <a:t>far </a:t>
            </a:r>
            <a:r>
              <a:rPr lang="en-US" sz="4400" spc="-100" dirty="0">
                <a:latin typeface="Calibri"/>
                <a:cs typeface="Calibri"/>
              </a:rPr>
              <a:t>above all </a:t>
            </a:r>
            <a:r>
              <a:rPr lang="en-US" sz="4400" spc="-100" dirty="0" smtClean="0">
                <a:latin typeface="Calibri"/>
                <a:cs typeface="Calibri"/>
              </a:rPr>
              <a:t>principality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and power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spc="-100" dirty="0" smtClean="0">
                <a:latin typeface="Calibri"/>
                <a:cs typeface="Calibri"/>
              </a:rPr>
              <a:t>might </a:t>
            </a:r>
            <a:r>
              <a:rPr lang="en-US" sz="4400" spc="-100" dirty="0">
                <a:latin typeface="Calibri"/>
                <a:cs typeface="Calibri"/>
              </a:rPr>
              <a:t>and dominion,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every name that is named,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not only in this age but also in that which is to come.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He put </a:t>
            </a:r>
            <a:r>
              <a:rPr lang="en-US" sz="4400" u="sng" spc="-100" dirty="0">
                <a:latin typeface="Calibri"/>
                <a:cs typeface="Calibri"/>
              </a:rPr>
              <a:t>all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things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under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His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feet</a:t>
            </a:r>
            <a:r>
              <a:rPr lang="en-US" sz="4400" spc="-100" dirty="0">
                <a:latin typeface="Calibri"/>
                <a:cs typeface="Calibri"/>
              </a:rPr>
              <a:t>, and gave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Him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be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head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over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all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things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church, </a:t>
            </a:r>
            <a:r>
              <a:rPr lang="en-US" sz="4400" spc="-100" dirty="0" smtClean="0">
                <a:latin typeface="Calibri"/>
                <a:cs typeface="Calibri"/>
              </a:rPr>
              <a:t>which </a:t>
            </a:r>
            <a:r>
              <a:rPr lang="en-US" sz="4400" spc="-100" dirty="0">
                <a:latin typeface="Calibri"/>
                <a:cs typeface="Calibri"/>
              </a:rPr>
              <a:t>is His body, the </a:t>
            </a:r>
            <a:r>
              <a:rPr lang="en-US" sz="4400" spc="-100" dirty="0" smtClean="0">
                <a:latin typeface="Calibri"/>
                <a:cs typeface="Calibri"/>
              </a:rPr>
              <a:t>fullness </a:t>
            </a:r>
            <a:r>
              <a:rPr lang="en-US" sz="4400" spc="-100" dirty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Him who fills all in </a:t>
            </a:r>
            <a:r>
              <a:rPr lang="en-US" sz="4400" dirty="0" smtClean="0">
                <a:latin typeface="Calibri"/>
                <a:cs typeface="Calibri"/>
              </a:rPr>
              <a:t>all” (</a:t>
            </a:r>
            <a:r>
              <a:rPr lang="en-US" sz="4400" i="1" dirty="0" smtClean="0">
                <a:latin typeface="Calibri"/>
                <a:cs typeface="Calibri"/>
              </a:rPr>
              <a:t>Eph. 1:18–23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Power of the Resurrection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Paul’s Three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(1) Understood </a:t>
            </a:r>
            <a:r>
              <a:rPr lang="en-US" sz="4400" u="sng" dirty="0" smtClean="0">
                <a:latin typeface="Calibri"/>
                <a:cs typeface="Calibri"/>
              </a:rPr>
              <a:t>only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with divine help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	a. </a:t>
            </a:r>
            <a:r>
              <a:rPr lang="en-US" sz="4400" dirty="0">
                <a:latin typeface="Calibri"/>
                <a:cs typeface="Calibri"/>
              </a:rPr>
              <a:t>Jesus has called </a:t>
            </a:r>
            <a:r>
              <a:rPr lang="en-US" sz="4400" dirty="0" smtClean="0">
                <a:latin typeface="Calibri"/>
                <a:cs typeface="Calibri"/>
              </a:rPr>
              <a:t>us to the </a:t>
            </a:r>
            <a:r>
              <a:rPr lang="en-US" sz="4400" u="sng" dirty="0">
                <a:latin typeface="Calibri"/>
                <a:cs typeface="Calibri"/>
              </a:rPr>
              <a:t>hope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transformation and an eternal </a:t>
            </a:r>
            <a:r>
              <a:rPr lang="en-US" sz="4400" dirty="0" smtClean="0">
                <a:latin typeface="Calibri"/>
                <a:cs typeface="Calibri"/>
              </a:rPr>
              <a:t>future; 	b. understand the </a:t>
            </a:r>
            <a:r>
              <a:rPr lang="en-US" sz="4400" dirty="0">
                <a:latin typeface="Calibri"/>
                <a:cs typeface="Calibri"/>
              </a:rPr>
              <a:t>power that was </a:t>
            </a:r>
            <a:r>
              <a:rPr lang="en-US" sz="4400" dirty="0" smtClean="0">
                <a:latin typeface="Calibri"/>
                <a:cs typeface="Calibri"/>
              </a:rPr>
              <a:t>manifested in </a:t>
            </a:r>
            <a:r>
              <a:rPr lang="en-US" sz="4400" dirty="0">
                <a:latin typeface="Calibri"/>
                <a:cs typeface="Calibri"/>
              </a:rPr>
              <a:t>our behalf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(2</a:t>
            </a:r>
            <a:r>
              <a:rPr lang="en-US" sz="4400" dirty="0">
                <a:latin typeface="Calibri"/>
                <a:cs typeface="Calibri"/>
              </a:rPr>
              <a:t>) The power that is </a:t>
            </a:r>
            <a:r>
              <a:rPr lang="en-US" sz="4400" u="sng" dirty="0">
                <a:latin typeface="Calibri"/>
                <a:cs typeface="Calibri"/>
              </a:rPr>
              <a:t>available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us </a:t>
            </a:r>
            <a:r>
              <a:rPr lang="en-US" sz="4400" u="sng" spc="-50" dirty="0">
                <a:latin typeface="Calibri"/>
                <a:cs typeface="Calibri"/>
              </a:rPr>
              <a:t>today</a:t>
            </a:r>
            <a:r>
              <a:rPr lang="en-US" sz="4400" spc="-50" dirty="0">
                <a:latin typeface="Calibri"/>
                <a:cs typeface="Calibri"/>
              </a:rPr>
              <a:t> is the same power that </a:t>
            </a:r>
            <a:r>
              <a:rPr lang="en-US" sz="4400" spc="-50" dirty="0" err="1" smtClean="0">
                <a:latin typeface="Calibri"/>
                <a:cs typeface="Calibri"/>
              </a:rPr>
              <a:t>resurrec</a:t>
            </a:r>
            <a:r>
              <a:rPr lang="en-US" sz="4400" spc="-50" dirty="0" smtClean="0">
                <a:latin typeface="Calibri"/>
                <a:cs typeface="Calibri"/>
              </a:rPr>
              <a:t>-</a:t>
            </a:r>
            <a:r>
              <a:rPr lang="en-US" sz="4400" dirty="0" smtClean="0">
                <a:latin typeface="Calibri"/>
                <a:cs typeface="Calibri"/>
              </a:rPr>
              <a:t>ted </a:t>
            </a:r>
            <a:r>
              <a:rPr lang="en-US" sz="4400" dirty="0">
                <a:latin typeface="Calibri"/>
                <a:cs typeface="Calibri"/>
              </a:rPr>
              <a:t>Jesus </a:t>
            </a: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 err="1" smtClean="0">
                <a:latin typeface="Calibri"/>
                <a:cs typeface="Calibri"/>
              </a:rPr>
              <a:t>sitted</a:t>
            </a:r>
            <a:r>
              <a:rPr lang="en-US" sz="4400" dirty="0" smtClean="0">
                <a:latin typeface="Calibri"/>
                <a:cs typeface="Calibri"/>
              </a:rPr>
              <a:t> Him to </a:t>
            </a:r>
            <a:r>
              <a:rPr lang="en-US" sz="4400" dirty="0">
                <a:latin typeface="Calibri"/>
                <a:cs typeface="Calibri"/>
              </a:rPr>
              <a:t>the place of power at the Father’s right hand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endParaRPr lang="en-US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Power of the Resurrection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Paul’s Three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40114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(3</a:t>
            </a:r>
            <a:r>
              <a:rPr lang="en-US" sz="4400" dirty="0">
                <a:latin typeface="Calibri"/>
                <a:cs typeface="Calibri"/>
              </a:rPr>
              <a:t>)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Resurrection didn’t simply </a:t>
            </a:r>
            <a:r>
              <a:rPr lang="en-US" sz="4400" dirty="0" smtClean="0">
                <a:latin typeface="Calibri"/>
                <a:cs typeface="Calibri"/>
              </a:rPr>
              <a:t> give </a:t>
            </a:r>
            <a:r>
              <a:rPr lang="en-US" sz="4400" dirty="0">
                <a:latin typeface="Calibri"/>
                <a:cs typeface="Calibri"/>
              </a:rPr>
              <a:t>Jesus just any sort of </a:t>
            </a:r>
            <a:r>
              <a:rPr lang="en-US" sz="4400" dirty="0" smtClean="0">
                <a:latin typeface="Calibri"/>
                <a:cs typeface="Calibri"/>
              </a:rPr>
              <a:t>power.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  <a:tabLst>
                <a:tab pos="635000" algn="l"/>
              </a:tabLst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gave Him the power to </a:t>
            </a:r>
            <a:r>
              <a:rPr lang="en-US" sz="4400" u="sng" dirty="0">
                <a:latin typeface="Calibri"/>
                <a:cs typeface="Calibri"/>
              </a:rPr>
              <a:t>rule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provide</a:t>
            </a:r>
            <a:r>
              <a:rPr lang="en-US" sz="4400" dirty="0">
                <a:latin typeface="Calibri"/>
                <a:cs typeface="Calibri"/>
              </a:rPr>
              <a:t> every possible thing His people could ever need—</a:t>
            </a:r>
            <a:r>
              <a:rPr lang="en-US" sz="4400" u="sng" dirty="0">
                <a:latin typeface="Calibri"/>
                <a:cs typeface="Calibri"/>
              </a:rPr>
              <a:t>for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all eternity!</a:t>
            </a:r>
            <a:endParaRPr lang="en-US" sz="4400" u="sn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5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16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0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(1)The </a:t>
            </a:r>
            <a:r>
              <a:rPr lang="en-US" sz="4400" dirty="0">
                <a:latin typeface="Calibri"/>
                <a:cs typeface="Calibri"/>
              </a:rPr>
              <a:t>resurrection of Jesus </a:t>
            </a:r>
            <a:r>
              <a:rPr lang="en-US" sz="4400" dirty="0" smtClean="0">
                <a:latin typeface="Calibri"/>
                <a:cs typeface="Calibri"/>
              </a:rPr>
              <a:t>shows   </a:t>
            </a:r>
            <a:r>
              <a:rPr lang="en-US" sz="4400" spc="-50" dirty="0" smtClean="0">
                <a:latin typeface="Calibri"/>
                <a:cs typeface="Calibri"/>
              </a:rPr>
              <a:t>we </a:t>
            </a:r>
            <a:r>
              <a:rPr lang="en-US" sz="4400" spc="-50" dirty="0">
                <a:latin typeface="Calibri"/>
                <a:cs typeface="Calibri"/>
              </a:rPr>
              <a:t>will be resurrected, as well</a:t>
            </a:r>
            <a:r>
              <a:rPr lang="en-US" sz="4400" spc="-5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spc="-50" dirty="0" smtClean="0">
                <a:latin typeface="Calibri"/>
                <a:cs typeface="Calibri"/>
              </a:rPr>
              <a:t>(2) </a:t>
            </a:r>
            <a:r>
              <a:rPr lang="en-US" sz="4400" dirty="0">
                <a:latin typeface="Calibri"/>
                <a:cs typeface="Calibri"/>
              </a:rPr>
              <a:t>The Resurrection placed Jesus at the right hand of the Father in a position of power and authority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(3) Paul’s three points in Ephesians 1.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8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To Carry All Our Worry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62" y="1340768"/>
            <a:ext cx="7971590" cy="55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To Carry All Our Worry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To </a:t>
            </a:r>
            <a:r>
              <a:rPr lang="en-US" sz="4400" spc="-100" dirty="0">
                <a:latin typeface="Calibri"/>
                <a:cs typeface="Calibri"/>
              </a:rPr>
              <a:t>cast means to do just that, to throw, </a:t>
            </a:r>
            <a:r>
              <a:rPr lang="en-US" sz="4400" dirty="0">
                <a:latin typeface="Calibri"/>
                <a:cs typeface="Calibri"/>
              </a:rPr>
              <a:t>to give away, so that what is causing the aching and the concern </a:t>
            </a:r>
            <a:r>
              <a:rPr lang="en-US" sz="4400" dirty="0" smtClean="0">
                <a:latin typeface="Calibri"/>
                <a:cs typeface="Calibri"/>
              </a:rPr>
              <a:t>    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no </a:t>
            </a:r>
            <a:r>
              <a:rPr lang="en-US" sz="4400" dirty="0">
                <a:latin typeface="Calibri"/>
                <a:cs typeface="Calibri"/>
              </a:rPr>
              <a:t>longer has any connection to you.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given to our Father in heaven</a:t>
            </a:r>
            <a:r>
              <a:rPr lang="en-US" sz="4400" dirty="0" smtClean="0">
                <a:latin typeface="Calibri"/>
                <a:cs typeface="Calibri"/>
              </a:rPr>
              <a:t>,  </a:t>
            </a:r>
            <a:r>
              <a:rPr lang="en-US" sz="4400" dirty="0">
                <a:latin typeface="Calibri"/>
                <a:cs typeface="Calibri"/>
              </a:rPr>
              <a:t>who promises to sort it </a:t>
            </a:r>
            <a:r>
              <a:rPr lang="en-US" sz="4400" dirty="0" smtClean="0">
                <a:latin typeface="Calibri"/>
                <a:cs typeface="Calibri"/>
              </a:rPr>
              <a:t>out.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problem in doing this is not that it’s hard; rather, it’s that it just seems too easy, too good to be true.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5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To Carry All Our Worry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Whatever the reasons are, one reason we </a:t>
            </a:r>
            <a:r>
              <a:rPr lang="en-US" sz="4400" u="sng" spc="-100" dirty="0">
                <a:latin typeface="Calibri"/>
                <a:cs typeface="Calibri"/>
              </a:rPr>
              <a:t>hang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on</a:t>
            </a:r>
            <a:r>
              <a:rPr lang="en-US" sz="4400" spc="-100" dirty="0">
                <a:latin typeface="Calibri"/>
                <a:cs typeface="Calibri"/>
              </a:rPr>
              <a:t> to our problems is that we think we </a:t>
            </a:r>
            <a:r>
              <a:rPr lang="en-US" sz="4400" u="sng" spc="-100" dirty="0">
                <a:latin typeface="Calibri"/>
                <a:cs typeface="Calibri"/>
              </a:rPr>
              <a:t>can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sort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them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out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better</a:t>
            </a:r>
            <a:r>
              <a:rPr lang="en-US" sz="4400" spc="-100" dirty="0">
                <a:latin typeface="Calibri"/>
                <a:cs typeface="Calibri"/>
              </a:rPr>
              <a:t> than anyone else can. </a:t>
            </a:r>
            <a:endParaRPr lang="en-US" sz="4400" spc="-1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reason we </a:t>
            </a:r>
            <a:r>
              <a:rPr lang="en-US" sz="4400" u="sng" spc="-100" dirty="0">
                <a:latin typeface="Calibri"/>
                <a:cs typeface="Calibri"/>
              </a:rPr>
              <a:t>don’t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have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to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worry</a:t>
            </a:r>
            <a:r>
              <a:rPr lang="en-US" sz="4400" spc="-100" dirty="0">
                <a:latin typeface="Calibri"/>
                <a:cs typeface="Calibri"/>
              </a:rPr>
              <a:t> is that </a:t>
            </a:r>
            <a:r>
              <a:rPr lang="en-US" sz="4400" u="sng" spc="-100" dirty="0">
                <a:latin typeface="Calibri"/>
                <a:cs typeface="Calibri"/>
              </a:rPr>
              <a:t>God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cares</a:t>
            </a:r>
            <a:r>
              <a:rPr lang="en-US" sz="4400" spc="-100" dirty="0">
                <a:latin typeface="Calibri"/>
                <a:cs typeface="Calibri"/>
              </a:rPr>
              <a:t>. But does God still care enough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intervene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when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we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feel</a:t>
            </a:r>
            <a:r>
              <a:rPr lang="en-US" sz="4400" spc="-1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totally useless? </a:t>
            </a:r>
            <a:r>
              <a:rPr lang="en-US" sz="4400" spc="-100" dirty="0">
                <a:latin typeface="Calibri"/>
                <a:cs typeface="Calibri"/>
              </a:rPr>
              <a:t>The Bible says that He cares enough to transform any situation.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7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To Carry All Our Worry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54246"/>
            <a:ext cx="9144000" cy="49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Maybe our </a:t>
            </a:r>
            <a:r>
              <a:rPr lang="en-US" sz="6000" dirty="0">
                <a:solidFill>
                  <a:srgbClr val="FD8008"/>
                </a:solidFill>
                <a:latin typeface="Calibri Light"/>
                <a:cs typeface="Calibri Light"/>
              </a:rPr>
              <a:t>biggest problem </a:t>
            </a:r>
            <a:r>
              <a:rPr lang="en-US" sz="4400" dirty="0" smtClean="0">
                <a:latin typeface="Calibri"/>
                <a:cs typeface="Calibri"/>
              </a:rPr>
              <a:t>is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that </a:t>
            </a:r>
            <a:r>
              <a:rPr lang="en-US" sz="4400" dirty="0">
                <a:latin typeface="Calibri"/>
                <a:cs typeface="Calibri"/>
              </a:rPr>
              <a:t>even though we believe that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God </a:t>
            </a:r>
            <a:r>
              <a:rPr lang="en-US" sz="4400" dirty="0">
                <a:latin typeface="Calibri"/>
                <a:cs typeface="Calibri"/>
              </a:rPr>
              <a:t>knows about it and can fix it, </a:t>
            </a:r>
            <a:r>
              <a:rPr lang="en-US" sz="4400" dirty="0" smtClean="0">
                <a:latin typeface="Calibri"/>
                <a:cs typeface="Calibri"/>
              </a:rPr>
              <a:t>    </a:t>
            </a:r>
            <a:r>
              <a:rPr lang="en-US" sz="6000" dirty="0" smtClean="0">
                <a:solidFill>
                  <a:srgbClr val="FD8008"/>
                </a:solidFill>
                <a:latin typeface="Calibri Light"/>
                <a:cs typeface="Calibri Light"/>
              </a:rPr>
              <a:t>we </a:t>
            </a:r>
            <a:r>
              <a:rPr lang="en-US" sz="6000" dirty="0">
                <a:solidFill>
                  <a:srgbClr val="FD8008"/>
                </a:solidFill>
                <a:latin typeface="Calibri Light"/>
                <a:cs typeface="Calibri Light"/>
              </a:rPr>
              <a:t>don’t believe </a:t>
            </a:r>
            <a:r>
              <a:rPr lang="en-US" sz="4400" dirty="0">
                <a:latin typeface="Calibri"/>
                <a:cs typeface="Calibri"/>
              </a:rPr>
              <a:t>that He will </a:t>
            </a:r>
            <a:r>
              <a:rPr lang="en-US" sz="6000" dirty="0">
                <a:solidFill>
                  <a:srgbClr val="FD8008"/>
                </a:solidFill>
                <a:latin typeface="Calibri Light"/>
                <a:cs typeface="Calibri Light"/>
              </a:rPr>
              <a:t>resolve it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6000" dirty="0">
                <a:solidFill>
                  <a:srgbClr val="FD8008"/>
                </a:solidFill>
                <a:latin typeface="Calibri Light"/>
                <a:cs typeface="Calibri Light"/>
              </a:rPr>
              <a:t>way we</a:t>
            </a:r>
            <a:r>
              <a:rPr lang="en-US" sz="4400" dirty="0">
                <a:solidFill>
                  <a:srgbClr val="FD8008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would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6000" dirty="0" smtClean="0">
                <a:solidFill>
                  <a:srgbClr val="FD8008"/>
                </a:solidFill>
                <a:latin typeface="Calibri Light"/>
                <a:cs typeface="Calibri Light"/>
              </a:rPr>
              <a:t>like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it resolved.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9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August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75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(1)</a:t>
            </a:r>
            <a:r>
              <a:rPr lang="en-US" sz="4400" dirty="0">
                <a:latin typeface="Calibri"/>
                <a:cs typeface="Calibri"/>
              </a:rPr>
              <a:t> To cast means to give our burdens to God who will sort it out.</a:t>
            </a: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(2) </a:t>
            </a:r>
            <a:r>
              <a:rPr lang="en-US" sz="4400" spc="-100" dirty="0">
                <a:latin typeface="Calibri"/>
                <a:cs typeface="Calibri"/>
              </a:rPr>
              <a:t>The Bible says that He cares enough to transform any situation.</a:t>
            </a:r>
            <a:endParaRPr lang="en-US" sz="4400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(3) Our problem is that we </a:t>
            </a:r>
            <a:r>
              <a:rPr lang="en-US" sz="4400" dirty="0">
                <a:latin typeface="Calibri"/>
                <a:cs typeface="Calibri"/>
              </a:rPr>
              <a:t>don’t believe that He will resolve it the way we would </a:t>
            </a:r>
            <a:r>
              <a:rPr lang="en-US" sz="4400" dirty="0" smtClean="0">
                <a:latin typeface="Calibri"/>
                <a:cs typeface="Calibri"/>
              </a:rPr>
              <a:t>like </a:t>
            </a:r>
            <a:r>
              <a:rPr lang="en-US" sz="4400" dirty="0">
                <a:latin typeface="Calibri"/>
                <a:cs typeface="Calibri"/>
              </a:rPr>
              <a:t>it resolved. </a:t>
            </a:r>
          </a:p>
        </p:txBody>
      </p:sp>
    </p:spTree>
    <p:extLst>
      <p:ext uri="{BB962C8B-B14F-4D97-AF65-F5344CB8AC3E}">
        <p14:creationId xmlns:p14="http://schemas.microsoft.com/office/powerpoint/2010/main" val="12548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46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August 18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lnSpc>
                <a:spcPct val="80000"/>
              </a:lnSpc>
            </a:pPr>
            <a:r>
              <a:rPr lang="en-US" sz="3200" b="1" cap="small" spc="50" dirty="0" smtClean="0">
                <a:latin typeface="Cambria"/>
                <a:cs typeface="Cambria"/>
              </a:rPr>
              <a:t>Still </a:t>
            </a:r>
            <a:r>
              <a:rPr lang="en-US" sz="3200" b="1" cap="small" spc="50" dirty="0">
                <a:latin typeface="Cambria"/>
                <a:cs typeface="Cambria"/>
              </a:rPr>
              <a:t>Faithful When God Cannot </a:t>
            </a:r>
            <a:r>
              <a:rPr lang="en-US" sz="3200" b="1" cap="small" spc="50" dirty="0" smtClean="0">
                <a:latin typeface="Cambria"/>
                <a:cs typeface="Cambria"/>
              </a:rPr>
              <a:t>      Be </a:t>
            </a:r>
            <a:r>
              <a:rPr lang="en-US" sz="3200" b="1" cap="small" spc="50" dirty="0">
                <a:latin typeface="Cambria"/>
                <a:cs typeface="Cambria"/>
              </a:rPr>
              <a:t>Seen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35583"/>
            <a:ext cx="9144000" cy="50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To those exiled in Babylon: </a:t>
            </a:r>
            <a:r>
              <a:rPr lang="en-US" sz="4400" i="1" dirty="0">
                <a:latin typeface="Calibri"/>
                <a:cs typeface="Calibri"/>
              </a:rPr>
              <a:t>We can’t see any evidence that God cares!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Isaiah speaks so tenderly to the   people </a:t>
            </a:r>
            <a:r>
              <a:rPr lang="en-US" sz="4400" u="sng" dirty="0">
                <a:latin typeface="Calibri"/>
                <a:cs typeface="Calibri"/>
              </a:rPr>
              <a:t>about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their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He tends his flock like a shepherd: he gathers the lambs in his arms and carries them close to his heart; he gently leads those that have young” (</a:t>
            </a:r>
            <a:r>
              <a:rPr lang="en-US" sz="4400" i="1" spc="-100" dirty="0">
                <a:latin typeface="Calibri"/>
                <a:cs typeface="Calibri"/>
              </a:rPr>
              <a:t>Isa. 40:</a:t>
            </a:r>
            <a:r>
              <a:rPr lang="en-US" sz="4400" i="1" spc="-100" dirty="0" smtClean="0">
                <a:latin typeface="Calibri"/>
                <a:cs typeface="Calibri"/>
              </a:rPr>
              <a:t>11 </a:t>
            </a:r>
            <a:r>
              <a:rPr lang="en-US" i="1" spc="-100" dirty="0">
                <a:latin typeface="Calibri"/>
                <a:cs typeface="Calibri"/>
              </a:rPr>
              <a:t>NIV</a:t>
            </a:r>
            <a:r>
              <a:rPr lang="en-US" sz="4400" spc="-100" dirty="0">
                <a:latin typeface="Calibri"/>
                <a:cs typeface="Calibri"/>
              </a:rPr>
              <a:t>). </a:t>
            </a:r>
            <a:endParaRPr lang="en-US" sz="44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46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</a:pP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August 18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lnSpc>
                <a:spcPct val="80000"/>
              </a:lnSpc>
            </a:pPr>
            <a:r>
              <a:rPr lang="en-US" sz="3200" b="1" cap="small" spc="50" dirty="0" smtClean="0">
                <a:latin typeface="Cambria"/>
                <a:cs typeface="Cambria"/>
              </a:rPr>
              <a:t>Still </a:t>
            </a:r>
            <a:r>
              <a:rPr lang="en-US" sz="3200" b="1" cap="small" spc="50" dirty="0">
                <a:latin typeface="Cambria"/>
                <a:cs typeface="Cambria"/>
              </a:rPr>
              <a:t>Faithful When God Cannot </a:t>
            </a:r>
            <a:r>
              <a:rPr lang="en-US" sz="3200" b="1" cap="small" spc="50" dirty="0" smtClean="0">
                <a:latin typeface="Cambria"/>
                <a:cs typeface="Cambria"/>
              </a:rPr>
              <a:t>      Be </a:t>
            </a:r>
            <a:r>
              <a:rPr lang="en-US" sz="3200" b="1" cap="small" spc="50" dirty="0">
                <a:latin typeface="Cambria"/>
                <a:cs typeface="Cambria"/>
              </a:rPr>
              <a:t>Seen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7309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“The Lord is the everlasting God</a:t>
            </a:r>
            <a:r>
              <a:rPr lang="en-US" sz="4400" spc="-100" dirty="0" smtClean="0">
                <a:latin typeface="Calibri"/>
                <a:cs typeface="Calibri"/>
              </a:rPr>
              <a:t>, the </a:t>
            </a:r>
            <a:r>
              <a:rPr lang="en-US" sz="4400" spc="-100" dirty="0">
                <a:latin typeface="Calibri"/>
                <a:cs typeface="Calibri"/>
              </a:rPr>
              <a:t>Creator of the ends of the </a:t>
            </a:r>
            <a:r>
              <a:rPr lang="en-US" sz="4400" spc="-100" dirty="0" smtClean="0">
                <a:latin typeface="Calibri"/>
                <a:cs typeface="Calibri"/>
              </a:rPr>
              <a:t>earth. He </a:t>
            </a:r>
            <a:r>
              <a:rPr lang="en-US" sz="4400" spc="-100" dirty="0">
                <a:latin typeface="Calibri"/>
                <a:cs typeface="Calibri"/>
              </a:rPr>
              <a:t>will not grow tired or weary</a:t>
            </a:r>
            <a:r>
              <a:rPr lang="en-US" sz="4400" spc="-100" dirty="0" smtClean="0">
                <a:latin typeface="Calibri"/>
                <a:cs typeface="Calibri"/>
              </a:rPr>
              <a:t>, and </a:t>
            </a:r>
            <a:r>
              <a:rPr lang="en-US" sz="4400" spc="-100" dirty="0">
                <a:latin typeface="Calibri"/>
                <a:cs typeface="Calibri"/>
              </a:rPr>
              <a:t>his </a:t>
            </a:r>
            <a:r>
              <a:rPr lang="en-US" sz="4400" spc="-100" dirty="0" err="1" smtClean="0">
                <a:latin typeface="Calibri"/>
                <a:cs typeface="Calibri"/>
              </a:rPr>
              <a:t>unders-tanding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no one can </a:t>
            </a:r>
            <a:r>
              <a:rPr lang="en-US" sz="4400" spc="-100" dirty="0" smtClean="0">
                <a:latin typeface="Calibri"/>
                <a:cs typeface="Calibri"/>
              </a:rPr>
              <a:t>fathom. He </a:t>
            </a:r>
            <a:r>
              <a:rPr lang="en-US" sz="4400" spc="-100" dirty="0">
                <a:latin typeface="Calibri"/>
                <a:cs typeface="Calibri"/>
              </a:rPr>
              <a:t>gives </a:t>
            </a:r>
            <a:r>
              <a:rPr lang="en-US" sz="4400" spc="-120" dirty="0">
                <a:latin typeface="Calibri"/>
                <a:cs typeface="Calibri"/>
              </a:rPr>
              <a:t>strength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>
                <a:latin typeface="Calibri"/>
                <a:cs typeface="Calibri"/>
              </a:rPr>
              <a:t>to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>
                <a:latin typeface="Calibri"/>
                <a:cs typeface="Calibri"/>
              </a:rPr>
              <a:t>weary”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20" dirty="0" smtClean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Isa.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50" dirty="0">
                <a:latin typeface="Calibri"/>
                <a:cs typeface="Calibri"/>
              </a:rPr>
              <a:t>40</a:t>
            </a:r>
            <a:r>
              <a:rPr lang="en-US" sz="4400" i="1" spc="-150" dirty="0" smtClean="0">
                <a:latin typeface="Calibri"/>
                <a:cs typeface="Calibri"/>
              </a:rPr>
              <a:t>:28,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29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i="1" spc="-150" dirty="0" smtClean="0">
                <a:latin typeface="Calibri"/>
                <a:cs typeface="Calibri"/>
              </a:rPr>
              <a:t>NIV</a:t>
            </a:r>
            <a:r>
              <a:rPr lang="en-US" sz="4400" spc="-12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Isaiah </a:t>
            </a:r>
            <a:r>
              <a:rPr lang="en-US" sz="4400" u="sng" dirty="0">
                <a:latin typeface="Calibri"/>
                <a:cs typeface="Calibri"/>
              </a:rPr>
              <a:t>described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as an answer to their </a:t>
            </a:r>
            <a:r>
              <a:rPr lang="en-US" sz="4400" dirty="0">
                <a:latin typeface="Calibri"/>
                <a:cs typeface="Calibri"/>
              </a:rPr>
              <a:t>belief that “ ‘my way is hidden from the </a:t>
            </a:r>
            <a:r>
              <a:rPr lang="en-US" sz="4400" cap="small" dirty="0">
                <a:latin typeface="Calibri"/>
                <a:cs typeface="Calibri"/>
              </a:rPr>
              <a:t>Lord</a:t>
            </a:r>
            <a:r>
              <a:rPr lang="en-US" sz="4400" dirty="0">
                <a:latin typeface="Calibri"/>
                <a:cs typeface="Calibri"/>
              </a:rPr>
              <a:t>; my cause is </a:t>
            </a:r>
            <a:r>
              <a:rPr lang="en-US" sz="4400" dirty="0" smtClean="0">
                <a:latin typeface="Calibri"/>
                <a:cs typeface="Calibri"/>
              </a:rPr>
              <a:t>  disregarded </a:t>
            </a:r>
            <a:r>
              <a:rPr lang="en-US" sz="4400" dirty="0">
                <a:latin typeface="Calibri"/>
                <a:cs typeface="Calibri"/>
              </a:rPr>
              <a:t>by my God’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 27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060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Still Faithful When God Cannot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Be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Seen</a:t>
            </a:r>
          </a:p>
          <a:p>
            <a:pPr marL="36000">
              <a:lnSpc>
                <a:spcPct val="80000"/>
              </a:lnSpc>
            </a:pPr>
            <a:r>
              <a:rPr lang="en-US" sz="3200" b="1" cap="small" spc="50" dirty="0" smtClean="0">
                <a:latin typeface="Cambria"/>
                <a:cs typeface="Cambria"/>
              </a:rPr>
              <a:t>In the Book of Esther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whole story is an unfolding </a:t>
            </a:r>
            <a:r>
              <a:rPr lang="en-US" sz="4400" dirty="0" smtClean="0">
                <a:latin typeface="Calibri"/>
                <a:cs typeface="Calibri"/>
              </a:rPr>
              <a:t>   drama </a:t>
            </a:r>
            <a:r>
              <a:rPr lang="en-US" sz="4400" dirty="0">
                <a:latin typeface="Calibri"/>
                <a:cs typeface="Calibri"/>
              </a:rPr>
              <a:t>of God’s intervention to save His people from an irrevocable law to have them </a:t>
            </a:r>
            <a:r>
              <a:rPr lang="en-US" sz="4400" dirty="0" smtClean="0">
                <a:latin typeface="Calibri"/>
                <a:cs typeface="Calibri"/>
              </a:rPr>
              <a:t>destroyed.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story </a:t>
            </a:r>
            <a:r>
              <a:rPr lang="en-US" sz="4400" dirty="0" smtClean="0">
                <a:latin typeface="Calibri"/>
                <a:cs typeface="Calibri"/>
              </a:rPr>
              <a:t>also </a:t>
            </a:r>
            <a:r>
              <a:rPr lang="en-US" sz="4400" dirty="0">
                <a:latin typeface="Calibri"/>
                <a:cs typeface="Calibri"/>
              </a:rPr>
              <a:t>symbolizes a time </a:t>
            </a:r>
            <a:r>
              <a:rPr lang="en-US" sz="4400" dirty="0" smtClean="0">
                <a:latin typeface="Calibri"/>
                <a:cs typeface="Calibri"/>
              </a:rPr>
              <a:t>         in </a:t>
            </a:r>
            <a:r>
              <a:rPr lang="en-US" sz="4400" dirty="0">
                <a:latin typeface="Calibri"/>
                <a:cs typeface="Calibri"/>
              </a:rPr>
              <a:t>the future when God’s people will again be persecuted and a law again will be introduced for their </a:t>
            </a:r>
            <a:r>
              <a:rPr lang="en-US" sz="4400" dirty="0" smtClean="0">
                <a:latin typeface="Calibri"/>
                <a:cs typeface="Calibri"/>
              </a:rPr>
              <a:t>   destruction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dirty="0">
                <a:latin typeface="Calibri"/>
                <a:cs typeface="Calibri"/>
              </a:rPr>
              <a:t>Rev. 13:15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spcAft>
                <a:spcPts val="600"/>
              </a:spcAft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Still Faithful When God Cannot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Be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Seen</a:t>
            </a:r>
          </a:p>
          <a:p>
            <a:pPr marL="36000">
              <a:lnSpc>
                <a:spcPct val="80000"/>
              </a:lnSpc>
            </a:pPr>
            <a:r>
              <a:rPr lang="en-US" sz="3200" b="1" cap="small" spc="50" dirty="0" smtClean="0">
                <a:latin typeface="Cambria"/>
                <a:cs typeface="Cambria"/>
              </a:rPr>
              <a:t>In the Book of Esther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856"/>
            <a:ext cx="9144000" cy="52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Can </a:t>
            </a:r>
            <a:r>
              <a:rPr lang="en-US" sz="4400" dirty="0">
                <a:latin typeface="Calibri"/>
                <a:cs typeface="Calibri"/>
              </a:rPr>
              <a:t>you imagine how easy it would </a:t>
            </a:r>
            <a:r>
              <a:rPr lang="en-US" sz="4400" dirty="0" smtClean="0">
                <a:latin typeface="Calibri"/>
                <a:cs typeface="Calibri"/>
              </a:rPr>
              <a:t>   be </a:t>
            </a:r>
            <a:r>
              <a:rPr lang="en-US" sz="4400" dirty="0">
                <a:latin typeface="Calibri"/>
                <a:cs typeface="Calibri"/>
              </a:rPr>
              <a:t>to conclude that if such terrible circumstances existed, God </a:t>
            </a:r>
            <a:r>
              <a:rPr lang="en-US" sz="4400" dirty="0" smtClean="0">
                <a:latin typeface="Calibri"/>
                <a:cs typeface="Calibri"/>
              </a:rPr>
              <a:t>must  </a:t>
            </a:r>
            <a:r>
              <a:rPr lang="en-US" sz="4400" dirty="0">
                <a:latin typeface="Calibri"/>
                <a:cs typeface="Calibri"/>
              </a:rPr>
              <a:t>surely have deserted His people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But </a:t>
            </a:r>
            <a:r>
              <a:rPr lang="en-US" sz="6000" dirty="0">
                <a:latin typeface="Calibri Light"/>
                <a:cs typeface="Calibri Light"/>
              </a:rPr>
              <a:t>we are not to </a:t>
            </a:r>
            <a:r>
              <a:rPr lang="en-US" sz="6000" dirty="0" smtClean="0">
                <a:latin typeface="Calibri Light"/>
                <a:cs typeface="Calibri Light"/>
              </a:rPr>
              <a:t>fear.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same God who saved His chosen ones in the story of Esther will save them again in the final crisis.</a:t>
            </a:r>
          </a:p>
        </p:txBody>
      </p:sp>
    </p:spTree>
    <p:extLst>
      <p:ext uri="{BB962C8B-B14F-4D97-AF65-F5344CB8AC3E}">
        <p14:creationId xmlns:p14="http://schemas.microsoft.com/office/powerpoint/2010/main" val="2429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8,  August 20,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772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Seeing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Invisible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3" name="Picture 2" descr="L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2982640"/>
            <a:ext cx="9054466" cy="38307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hursday, August 19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58233"/>
            <a:ext cx="914400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(1)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Those </a:t>
            </a:r>
            <a:r>
              <a:rPr lang="en-US" sz="4400" dirty="0">
                <a:latin typeface="Calibri"/>
                <a:cs typeface="Calibri"/>
              </a:rPr>
              <a:t>exiled in </a:t>
            </a:r>
            <a:r>
              <a:rPr lang="en-US" sz="4400" dirty="0" smtClean="0">
                <a:latin typeface="Calibri"/>
                <a:cs typeface="Calibri"/>
              </a:rPr>
              <a:t>sin may not see   any </a:t>
            </a:r>
            <a:r>
              <a:rPr lang="en-US" sz="4400" dirty="0">
                <a:latin typeface="Calibri"/>
                <a:cs typeface="Calibri"/>
              </a:rPr>
              <a:t>evidence that God cares</a:t>
            </a:r>
            <a:r>
              <a:rPr lang="en-US" sz="4400" dirty="0" smtClean="0">
                <a:latin typeface="Calibri"/>
                <a:cs typeface="Calibri"/>
              </a:rPr>
              <a:t>! The  Bible speaks </a:t>
            </a:r>
            <a:r>
              <a:rPr lang="en-US" sz="4400" dirty="0">
                <a:latin typeface="Calibri"/>
                <a:cs typeface="Calibri"/>
              </a:rPr>
              <a:t>so tenderly to </a:t>
            </a:r>
            <a:r>
              <a:rPr lang="en-US" sz="4400" dirty="0" smtClean="0">
                <a:latin typeface="Calibri"/>
                <a:cs typeface="Calibri"/>
              </a:rPr>
              <a:t>them </a:t>
            </a:r>
            <a:r>
              <a:rPr lang="en-US" sz="4400" dirty="0">
                <a:latin typeface="Calibri"/>
                <a:cs typeface="Calibri"/>
              </a:rPr>
              <a:t>about </a:t>
            </a:r>
            <a:r>
              <a:rPr lang="en-US" sz="4400" dirty="0" smtClean="0">
                <a:latin typeface="Calibri"/>
                <a:cs typeface="Calibri"/>
              </a:rPr>
              <a:t>God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  <a:p>
            <a:pPr marL="1800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(2) </a:t>
            </a:r>
            <a:r>
              <a:rPr lang="en-US" sz="4400" dirty="0">
                <a:latin typeface="Calibri"/>
                <a:cs typeface="Calibri"/>
              </a:rPr>
              <a:t>The same God who saved His chosen ones in the story of Esther will save them again in the final crisis.</a:t>
            </a:r>
          </a:p>
        </p:txBody>
      </p:sp>
    </p:spTree>
    <p:extLst>
      <p:ext uri="{BB962C8B-B14F-4D97-AF65-F5344CB8AC3E}">
        <p14:creationId xmlns:p14="http://schemas.microsoft.com/office/powerpoint/2010/main" val="42369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“Has not God said He would give the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Holy Spirit </a:t>
            </a:r>
            <a:r>
              <a:rPr lang="en-US" sz="4400" dirty="0">
                <a:latin typeface="Calibri"/>
                <a:cs typeface="Calibri"/>
              </a:rPr>
              <a:t>to them that ask Him? And is not this Spirit a </a:t>
            </a:r>
            <a:r>
              <a:rPr lang="en-US" sz="4400" u="sng" dirty="0">
                <a:latin typeface="Calibri"/>
                <a:cs typeface="Calibri"/>
              </a:rPr>
              <a:t>rea</a:t>
            </a:r>
            <a:r>
              <a:rPr lang="en-US" sz="4400" dirty="0">
                <a:latin typeface="Calibri"/>
                <a:cs typeface="Calibri"/>
              </a:rPr>
              <a:t>l, </a:t>
            </a:r>
            <a:r>
              <a:rPr lang="en-US" sz="4400" u="sng" dirty="0">
                <a:latin typeface="Calibri"/>
                <a:cs typeface="Calibri"/>
              </a:rPr>
              <a:t>true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actual guide</a:t>
            </a:r>
            <a:r>
              <a:rPr lang="en-US" sz="4400" dirty="0" smtClean="0">
                <a:latin typeface="Calibri"/>
                <a:cs typeface="Calibri"/>
              </a:rPr>
              <a:t>? ... You </a:t>
            </a:r>
            <a:r>
              <a:rPr lang="en-US" sz="4400" dirty="0">
                <a:latin typeface="Calibri"/>
                <a:cs typeface="Calibri"/>
              </a:rPr>
              <a:t>must not for a moment doubt Him and dishonor Him thereby. </a:t>
            </a:r>
            <a:r>
              <a:rPr lang="en-US" sz="4400" spc="-80" dirty="0">
                <a:latin typeface="Calibri"/>
                <a:cs typeface="Calibri"/>
              </a:rPr>
              <a:t>When you have sought to know His will, </a:t>
            </a:r>
            <a:r>
              <a:rPr lang="en-US" sz="4400" spc="-100" dirty="0">
                <a:latin typeface="Calibri"/>
                <a:cs typeface="Calibri"/>
              </a:rPr>
              <a:t>your part in the operation with </a:t>
            </a:r>
            <a:r>
              <a:rPr lang="en-US" sz="4400" spc="-100" dirty="0" smtClean="0">
                <a:latin typeface="Calibri"/>
                <a:cs typeface="Calibri"/>
              </a:rPr>
              <a:t>God is </a:t>
            </a:r>
            <a:r>
              <a:rPr lang="en-US" sz="4400" spc="-100" dirty="0">
                <a:latin typeface="Calibri"/>
                <a:cs typeface="Calibri"/>
              </a:rPr>
              <a:t>to </a:t>
            </a:r>
            <a:r>
              <a:rPr lang="en-US" sz="4400" spc="-50" dirty="0">
                <a:latin typeface="Calibri"/>
                <a:cs typeface="Calibri"/>
              </a:rPr>
              <a:t>believe that you will be led and guided </a:t>
            </a:r>
            <a:r>
              <a:rPr lang="en-US" sz="4400" dirty="0">
                <a:latin typeface="Calibri"/>
                <a:cs typeface="Calibri"/>
              </a:rPr>
              <a:t>and blessed in the doing of His will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</a:p>
          <a:p>
            <a:pPr marL="36000"/>
            <a:r>
              <a:rPr lang="en-US" sz="3200" b="1" cap="small" dirty="0" smtClean="0">
                <a:latin typeface="Cambria"/>
                <a:cs typeface="Cambria"/>
              </a:rPr>
              <a:t>Further </a:t>
            </a:r>
            <a:r>
              <a:rPr lang="en-US" sz="3200" b="1" cap="small" dirty="0">
                <a:latin typeface="Cambria"/>
                <a:cs typeface="Cambria"/>
              </a:rPr>
              <a:t>Thought:</a:t>
            </a:r>
            <a:r>
              <a:rPr lang="en-US" sz="3200" cap="small" dirty="0">
                <a:latin typeface="Cambria"/>
                <a:cs typeface="Cambria"/>
              </a:rPr>
              <a:t> </a:t>
            </a:r>
            <a:r>
              <a:rPr lang="en-US" sz="2600" i="1" cap="small" dirty="0">
                <a:latin typeface="Cambria"/>
                <a:cs typeface="Cambria"/>
              </a:rPr>
              <a:t>Manuscript </a:t>
            </a:r>
            <a:r>
              <a:rPr lang="en-US" sz="2600" i="1" cap="small" dirty="0" smtClean="0">
                <a:latin typeface="Cambria"/>
                <a:cs typeface="Cambria"/>
              </a:rPr>
              <a:t>Releases</a:t>
            </a:r>
            <a:r>
              <a:rPr lang="en-US" sz="2600" i="1" cap="small" dirty="0">
                <a:latin typeface="Cambria"/>
                <a:cs typeface="Cambria"/>
              </a:rPr>
              <a:t> </a:t>
            </a:r>
            <a:r>
              <a:rPr lang="en-US" sz="2600" cap="small" dirty="0" smtClean="0">
                <a:latin typeface="Cambria"/>
                <a:cs typeface="Cambria"/>
              </a:rPr>
              <a:t>6:225</a:t>
            </a:r>
            <a:endParaRPr lang="en-US" sz="26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may </a:t>
            </a:r>
            <a:r>
              <a:rPr lang="en-US" sz="4400" u="sng" dirty="0">
                <a:latin typeface="Calibri"/>
                <a:cs typeface="Calibri"/>
              </a:rPr>
              <a:t>mistrust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ourselves </a:t>
            </a:r>
            <a:r>
              <a:rPr lang="en-US" sz="4400" dirty="0">
                <a:latin typeface="Calibri"/>
                <a:cs typeface="Calibri"/>
              </a:rPr>
              <a:t>lest we </a:t>
            </a:r>
            <a:r>
              <a:rPr lang="en-US" sz="4400" u="sng" dirty="0">
                <a:latin typeface="Calibri"/>
                <a:cs typeface="Calibri"/>
              </a:rPr>
              <a:t>misinterpret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teachings</a:t>
            </a:r>
            <a:r>
              <a:rPr lang="en-US" sz="4400" dirty="0">
                <a:latin typeface="Calibri"/>
                <a:cs typeface="Calibri"/>
              </a:rPr>
              <a:t>, but make even this a subject of prayer, and </a:t>
            </a:r>
            <a:r>
              <a:rPr lang="en-US" sz="4400" dirty="0" smtClean="0">
                <a:latin typeface="Calibri"/>
                <a:cs typeface="Calibri"/>
              </a:rPr>
              <a:t>  trust Him</a:t>
            </a:r>
            <a:r>
              <a:rPr lang="en-US" sz="4400" dirty="0">
                <a:latin typeface="Calibri"/>
                <a:cs typeface="Calibri"/>
              </a:rPr>
              <a:t>, still trust Him to the uttermost, that His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Holy Spirit </a:t>
            </a:r>
            <a:r>
              <a:rPr lang="en-US" sz="4400" dirty="0">
                <a:latin typeface="Calibri"/>
                <a:cs typeface="Calibri"/>
              </a:rPr>
              <a:t>will </a:t>
            </a:r>
            <a:r>
              <a:rPr lang="en-US" sz="4400" dirty="0" smtClean="0">
                <a:latin typeface="Calibri"/>
                <a:cs typeface="Calibri"/>
              </a:rPr>
              <a:t>  lead </a:t>
            </a:r>
            <a:r>
              <a:rPr lang="en-US" sz="4400" dirty="0">
                <a:latin typeface="Calibri"/>
                <a:cs typeface="Calibri"/>
              </a:rPr>
              <a:t>you to </a:t>
            </a:r>
            <a:r>
              <a:rPr lang="en-US" sz="4400" u="sng" dirty="0">
                <a:latin typeface="Calibri"/>
                <a:cs typeface="Calibri"/>
              </a:rPr>
              <a:t>interpret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aright</a:t>
            </a:r>
            <a:r>
              <a:rPr lang="en-US" sz="4400" dirty="0">
                <a:latin typeface="Calibri"/>
                <a:cs typeface="Calibri"/>
              </a:rPr>
              <a:t> His plans and the working of His providence.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</a:p>
          <a:p>
            <a:pPr marL="36000"/>
            <a:r>
              <a:rPr lang="en-US" sz="3200" b="1" cap="small" dirty="0" smtClean="0">
                <a:latin typeface="Cambria"/>
                <a:cs typeface="Cambria"/>
              </a:rPr>
              <a:t>Further </a:t>
            </a:r>
            <a:r>
              <a:rPr lang="en-US" sz="3200" b="1" cap="small" dirty="0">
                <a:latin typeface="Cambria"/>
                <a:cs typeface="Cambria"/>
              </a:rPr>
              <a:t>Thought:</a:t>
            </a:r>
            <a:r>
              <a:rPr lang="en-US" sz="3200" cap="small" dirty="0">
                <a:latin typeface="Cambria"/>
                <a:cs typeface="Cambria"/>
              </a:rPr>
              <a:t> </a:t>
            </a:r>
            <a:r>
              <a:rPr lang="en-US" sz="2600" i="1" cap="small" dirty="0">
                <a:latin typeface="Cambria"/>
                <a:cs typeface="Cambria"/>
              </a:rPr>
              <a:t>Manuscript </a:t>
            </a:r>
            <a:r>
              <a:rPr lang="en-US" sz="2600" i="1" cap="small" dirty="0" smtClean="0">
                <a:latin typeface="Cambria"/>
                <a:cs typeface="Cambria"/>
              </a:rPr>
              <a:t>Releases</a:t>
            </a:r>
            <a:r>
              <a:rPr lang="en-US" sz="2600" i="1" cap="small" dirty="0">
                <a:latin typeface="Cambria"/>
                <a:cs typeface="Cambria"/>
              </a:rPr>
              <a:t> </a:t>
            </a:r>
            <a:r>
              <a:rPr lang="en-US" sz="2600" cap="small" dirty="0" smtClean="0">
                <a:latin typeface="Cambria"/>
                <a:cs typeface="Cambria"/>
              </a:rPr>
              <a:t>6:225</a:t>
            </a:r>
            <a:endParaRPr lang="en-US" sz="26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51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26700"/>
            <a:ext cx="9144000" cy="481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spc="-100" dirty="0">
                <a:latin typeface="Calibri"/>
                <a:cs typeface="Calibri"/>
              </a:rPr>
              <a:t>“Faith </a:t>
            </a:r>
            <a:r>
              <a:rPr lang="en-US" sz="6000" spc="-100" dirty="0">
                <a:latin typeface="Calibri Light"/>
                <a:cs typeface="Calibri Light"/>
              </a:rPr>
              <a:t>grows strong </a:t>
            </a:r>
            <a:r>
              <a:rPr lang="en-US" sz="4400" spc="-100" dirty="0">
                <a:latin typeface="Calibri"/>
                <a:cs typeface="Calibri"/>
              </a:rPr>
              <a:t>by coming in </a:t>
            </a:r>
            <a:r>
              <a:rPr lang="en-US" sz="4400" spc="-100" dirty="0" smtClean="0">
                <a:latin typeface="Calibri"/>
                <a:cs typeface="Calibri"/>
              </a:rPr>
              <a:t>       </a:t>
            </a:r>
            <a:r>
              <a:rPr lang="en-US" sz="6000" spc="-100" dirty="0" smtClean="0">
                <a:latin typeface="Calibri Light"/>
                <a:cs typeface="Calibri Light"/>
              </a:rPr>
              <a:t>conflict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with </a:t>
            </a:r>
            <a:r>
              <a:rPr lang="en-US" sz="6000" spc="-100" dirty="0">
                <a:latin typeface="Calibri Light"/>
                <a:cs typeface="Calibri Light"/>
              </a:rPr>
              <a:t>doubts</a:t>
            </a:r>
            <a:r>
              <a:rPr lang="en-US" sz="4400" spc="-100" dirty="0">
                <a:latin typeface="Calibri"/>
                <a:cs typeface="Calibri"/>
              </a:rPr>
              <a:t> and </a:t>
            </a:r>
            <a:r>
              <a:rPr lang="en-US" sz="6000" spc="-100" dirty="0">
                <a:latin typeface="Calibri Light"/>
                <a:cs typeface="Calibri Light"/>
              </a:rPr>
              <a:t>opposing </a:t>
            </a:r>
            <a:r>
              <a:rPr lang="en-US" sz="6000" spc="-100" dirty="0" smtClean="0">
                <a:latin typeface="Calibri Light"/>
                <a:cs typeface="Calibri Light"/>
              </a:rPr>
              <a:t>influences.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experience gained in these trials 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is of </a:t>
            </a:r>
            <a:r>
              <a:rPr lang="en-US" sz="4400" spc="-100" dirty="0">
                <a:latin typeface="Calibri"/>
                <a:cs typeface="Calibri"/>
              </a:rPr>
              <a:t>more value than the most </a:t>
            </a:r>
            <a:r>
              <a:rPr lang="en-US" sz="4400" spc="-100" dirty="0" smtClean="0">
                <a:latin typeface="Calibri"/>
                <a:cs typeface="Calibri"/>
              </a:rPr>
              <a:t>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spc="-100" dirty="0" smtClean="0">
                <a:latin typeface="Calibri"/>
                <a:cs typeface="Calibri"/>
              </a:rPr>
              <a:t>costly </a:t>
            </a:r>
            <a:r>
              <a:rPr lang="en-US" sz="4400" spc="-100" dirty="0">
                <a:latin typeface="Calibri"/>
                <a:cs typeface="Calibri"/>
              </a:rPr>
              <a:t>jewels.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August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19</a:t>
            </a:r>
          </a:p>
          <a:p>
            <a:pPr marL="36000"/>
            <a:r>
              <a:rPr lang="en-US" sz="3200" b="1" cap="small" dirty="0" smtClean="0">
                <a:latin typeface="Cambria"/>
                <a:cs typeface="Cambria"/>
              </a:rPr>
              <a:t>Further </a:t>
            </a:r>
            <a:r>
              <a:rPr lang="en-US" sz="3200" b="1" cap="small" dirty="0">
                <a:latin typeface="Cambria"/>
                <a:cs typeface="Cambria"/>
              </a:rPr>
              <a:t>Thought:</a:t>
            </a:r>
            <a:r>
              <a:rPr lang="en-US" sz="3200" cap="small" dirty="0">
                <a:latin typeface="Cambria"/>
                <a:cs typeface="Cambria"/>
              </a:rPr>
              <a:t> </a:t>
            </a:r>
            <a:r>
              <a:rPr lang="en-US" sz="3200" i="1" cap="small" dirty="0">
                <a:latin typeface="Cambria"/>
                <a:cs typeface="Cambria"/>
              </a:rPr>
              <a:t>Testimonies </a:t>
            </a:r>
            <a:r>
              <a:rPr lang="en-US" sz="3200" i="1" cap="small" dirty="0" smtClean="0">
                <a:latin typeface="Cambria"/>
                <a:cs typeface="Cambria"/>
              </a:rPr>
              <a:t>3:555</a:t>
            </a:r>
            <a:r>
              <a:rPr lang="en-US" sz="3200" i="1" cap="small" dirty="0">
                <a:latin typeface="Cambria"/>
                <a:cs typeface="Cambria"/>
              </a:rPr>
              <a:t>.</a:t>
            </a:r>
            <a:endParaRPr lang="en-US" sz="3200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77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Seeing the Invisible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228897"/>
            <a:ext cx="9144000" cy="55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. Thru the Eye of </a:t>
            </a:r>
            <a:r>
              <a:rPr lang="en-US" sz="4400" b="1" spc="50" dirty="0" smtClean="0">
                <a:latin typeface="Calibri"/>
                <a:cs typeface="Calibri"/>
              </a:rPr>
              <a:t>Faith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</a:t>
            </a:r>
            <a:r>
              <a:rPr lang="en-US" sz="4400" i="1" u="sng" spc="-50" dirty="0" smtClean="0">
                <a:latin typeface="Calibri"/>
                <a:cs typeface="Calibri"/>
              </a:rPr>
              <a:t>Thu</a:t>
            </a:r>
            <a:r>
              <a:rPr lang="en-US" sz="4400" i="1" spc="-50" dirty="0" smtClean="0">
                <a:latin typeface="Calibri"/>
                <a:cs typeface="Calibri"/>
              </a:rPr>
              <a:t>. If God Can’t Be Seen. Isa. 40:31</a:t>
            </a:r>
            <a:endParaRPr lang="en-US" sz="4400" i="1" spc="-50" dirty="0">
              <a:latin typeface="Calibri"/>
              <a:cs typeface="Calibri"/>
            </a:endParaRPr>
          </a:p>
          <a:p>
            <a:pPr marL="3600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2. Thru Faith in the </a:t>
            </a:r>
            <a:r>
              <a:rPr lang="en-US" sz="4400" b="1" spc="50" dirty="0">
                <a:latin typeface="Calibri"/>
                <a:cs typeface="Calibri"/>
              </a:rPr>
              <a:t>Father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 	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His Extravagance. Rom. 8:32</a:t>
            </a:r>
            <a:endParaRPr lang="en-US" sz="4400" i="1" dirty="0">
              <a:latin typeface="Calibri"/>
              <a:cs typeface="Calibri"/>
            </a:endParaRPr>
          </a:p>
          <a:p>
            <a:pPr marL="3600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Thru Faith in the </a:t>
            </a:r>
            <a:r>
              <a:rPr lang="en-US" sz="4400" b="1" spc="50" dirty="0">
                <a:latin typeface="Calibri"/>
                <a:cs typeface="Calibri"/>
              </a:rPr>
              <a:t>Son</a:t>
            </a:r>
            <a:r>
              <a:rPr lang="en-US" sz="4400" b="1" dirty="0">
                <a:latin typeface="Calibri"/>
                <a:cs typeface="Calibri"/>
              </a:rPr>
              <a:t> </a:t>
            </a:r>
            <a:r>
              <a:rPr lang="en-US" sz="4400" b="1" dirty="0" smtClean="0">
                <a:latin typeface="Calibri"/>
                <a:cs typeface="Calibri"/>
              </a:rPr>
              <a:t>                          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Mon</a:t>
            </a:r>
            <a:r>
              <a:rPr lang="en-US" sz="4400" i="1" dirty="0" smtClean="0">
                <a:latin typeface="Calibri"/>
                <a:cs typeface="Calibri"/>
              </a:rPr>
              <a:t>. In Jesus’ Name. John 14:14	</a:t>
            </a:r>
            <a:r>
              <a:rPr lang="en-US" sz="4400" spc="-150" dirty="0" smtClean="0">
                <a:latin typeface="Calibri"/>
                <a:cs typeface="Calibri"/>
              </a:rPr>
              <a:t>b. </a:t>
            </a:r>
            <a:r>
              <a:rPr lang="en-US" sz="4400" spc="-150" dirty="0" smtClean="0">
                <a:latin typeface="Calibri"/>
                <a:cs typeface="Calibri"/>
              </a:rPr>
              <a:t>	</a:t>
            </a:r>
            <a:r>
              <a:rPr lang="en-US" sz="4400" i="1" u="sng" spc="-150" dirty="0" smtClean="0">
                <a:latin typeface="Calibri"/>
                <a:cs typeface="Calibri"/>
              </a:rPr>
              <a:t>Tue</a:t>
            </a:r>
            <a:r>
              <a:rPr lang="en-US" sz="4400" i="1" spc="-150" dirty="0" smtClean="0">
                <a:latin typeface="Calibri"/>
                <a:cs typeface="Calibri"/>
              </a:rPr>
              <a:t>. Resurrection’s Power. Eph.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1:</a:t>
            </a:r>
            <a:r>
              <a:rPr lang="en-US" sz="4400" i="1" spc="-150" dirty="0" smtClean="0">
                <a:latin typeface="Calibri"/>
                <a:cs typeface="Calibri"/>
              </a:rPr>
              <a:t>19,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spc="-150" dirty="0" smtClean="0">
                <a:latin typeface="Calibri"/>
                <a:cs typeface="Calibri"/>
              </a:rPr>
              <a:t>20 </a:t>
            </a:r>
            <a:r>
              <a:rPr lang="en-US" sz="4400" i="1" spc="-150" dirty="0" smtClean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Burden Bearer. 1 Pet. 5:7  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Seeing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Invisible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1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 err="1">
                <a:latin typeface="Cambria"/>
                <a:ea typeface="Helvetica CY" charset="0"/>
                <a:cs typeface="Cambria"/>
              </a:rPr>
              <a:t>Hebrews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11: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27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“By faith he forsook Egypt, not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fearing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the wrath of the king;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for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he endured as seeing Him who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is invisible.”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>
                <a:latin typeface="Calibri"/>
                <a:cs typeface="Calibri"/>
              </a:rPr>
              <a:t>“Now faith is confidence in what we hope for and assurance about what we do not see” (</a:t>
            </a:r>
            <a:r>
              <a:rPr lang="en-US" sz="4400" i="1" spc="50" dirty="0">
                <a:latin typeface="Calibri"/>
                <a:cs typeface="Calibri"/>
              </a:rPr>
              <a:t>Heb. 11:</a:t>
            </a:r>
            <a:r>
              <a:rPr lang="en-US" sz="4400" i="1" spc="50" dirty="0" smtClean="0">
                <a:latin typeface="Calibri"/>
                <a:cs typeface="Calibri"/>
              </a:rPr>
              <a:t>1 </a:t>
            </a:r>
            <a:r>
              <a:rPr lang="en-US" i="1" spc="50" dirty="0">
                <a:latin typeface="Calibri"/>
                <a:cs typeface="Calibri"/>
              </a:rPr>
              <a:t>NIV</a:t>
            </a:r>
            <a:r>
              <a:rPr lang="en-US" sz="4400" spc="50" dirty="0">
                <a:latin typeface="Calibri"/>
                <a:cs typeface="Calibri"/>
              </a:rPr>
              <a:t>)</a:t>
            </a:r>
            <a:r>
              <a:rPr lang="en-US" sz="4400" spc="5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solidFill>
                  <a:srgbClr val="FFFF00"/>
                </a:solidFill>
                <a:latin typeface="Calibri"/>
                <a:cs typeface="Calibri"/>
              </a:rPr>
              <a:t>How </a:t>
            </a:r>
            <a:r>
              <a:rPr lang="en-US" sz="4400" spc="50" dirty="0">
                <a:solidFill>
                  <a:srgbClr val="FFFF00"/>
                </a:solidFill>
                <a:latin typeface="Calibri"/>
                <a:cs typeface="Calibri"/>
              </a:rPr>
              <a:t>can we be sure about what we do not see? </a:t>
            </a:r>
            <a:r>
              <a:rPr lang="en-US" sz="4400" spc="50" dirty="0">
                <a:latin typeface="Calibri"/>
                <a:cs typeface="Calibri"/>
              </a:rPr>
              <a:t>Yet, this is exactly what Moses illustrates in our memory verse: “He persevered because he saw him who is </a:t>
            </a:r>
            <a:r>
              <a:rPr lang="en-US" sz="4400" spc="50" dirty="0" smtClean="0">
                <a:latin typeface="Calibri"/>
                <a:cs typeface="Calibri"/>
              </a:rPr>
              <a:t>invisible” (</a:t>
            </a:r>
            <a:r>
              <a:rPr lang="en-US" sz="4400" i="1" spc="50" dirty="0" smtClean="0">
                <a:latin typeface="Calibri"/>
                <a:cs typeface="Calibri"/>
              </a:rPr>
              <a:t>v. 27 </a:t>
            </a:r>
            <a:r>
              <a:rPr lang="en-US" i="1" spc="50" dirty="0">
                <a:latin typeface="Calibri"/>
                <a:cs typeface="Calibri"/>
              </a:rPr>
              <a:t>NIV</a:t>
            </a:r>
            <a:r>
              <a:rPr lang="en-US" sz="4400" spc="50" dirty="0">
                <a:latin typeface="Calibri"/>
                <a:cs typeface="Calibri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Seeing the Invisible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13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It is </a:t>
            </a:r>
            <a:r>
              <a:rPr lang="en-US" sz="4400" dirty="0" smtClean="0">
                <a:latin typeface="Calibri"/>
                <a:cs typeface="Calibri"/>
              </a:rPr>
              <a:t>more </a:t>
            </a:r>
            <a:r>
              <a:rPr lang="en-US" sz="4400" dirty="0">
                <a:latin typeface="Calibri"/>
                <a:cs typeface="Calibri"/>
              </a:rPr>
              <a:t>challenging to realize that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we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are called to see </a:t>
            </a:r>
            <a:r>
              <a:rPr lang="en-US" sz="4400" dirty="0">
                <a:latin typeface="Calibri"/>
                <a:cs typeface="Calibri"/>
              </a:rPr>
              <a:t>“him who is invisible” not simply when times are good but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especially when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everything   is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going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wrong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this we need faith, a </a:t>
            </a:r>
            <a:r>
              <a:rPr lang="en-US" sz="4400" u="sng" dirty="0" err="1">
                <a:latin typeface="Calibri"/>
                <a:cs typeface="Calibri"/>
              </a:rPr>
              <a:t>Christlike</a:t>
            </a:r>
            <a:r>
              <a:rPr lang="en-US" sz="4400" u="sng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 faith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that must be </a:t>
            </a:r>
            <a:r>
              <a:rPr lang="en-US" sz="4400" u="sng" dirty="0">
                <a:latin typeface="Calibri"/>
                <a:cs typeface="Calibri"/>
              </a:rPr>
              <a:t>shaped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 </a:t>
            </a:r>
            <a:r>
              <a:rPr lang="en-US" sz="4400" u="sng" dirty="0" smtClean="0">
                <a:latin typeface="Calibri"/>
                <a:cs typeface="Calibri"/>
              </a:rPr>
              <a:t>   truth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about God and God’s </a:t>
            </a:r>
            <a:r>
              <a:rPr lang="en-US" sz="4400" u="sng" dirty="0">
                <a:latin typeface="Calibri"/>
                <a:cs typeface="Calibri"/>
              </a:rPr>
              <a:t>kingdom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Seeing the Invisible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August 13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087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Our Father’s Extravagance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0678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wo </a:t>
            </a:r>
            <a:r>
              <a:rPr lang="en-US" sz="4400" dirty="0">
                <a:latin typeface="Calibri"/>
                <a:cs typeface="Calibri"/>
              </a:rPr>
              <a:t>rationales that </a:t>
            </a:r>
            <a:r>
              <a:rPr lang="en-US" sz="4400" dirty="0" smtClean="0">
                <a:latin typeface="Calibri"/>
                <a:cs typeface="Calibri"/>
              </a:rPr>
              <a:t>often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lead us to doubt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God’s </a:t>
            </a:r>
            <a:r>
              <a:rPr lang="en-US" sz="4400" dirty="0" smtClean="0">
                <a:latin typeface="Calibri"/>
                <a:cs typeface="Calibri"/>
              </a:rPr>
              <a:t>goodness.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, when we have a burning desire </a:t>
            </a:r>
            <a:r>
              <a:rPr lang="en-US" sz="4400" dirty="0" smtClean="0">
                <a:latin typeface="Calibri"/>
                <a:cs typeface="Calibri"/>
              </a:rPr>
              <a:t> in </a:t>
            </a:r>
            <a:r>
              <a:rPr lang="en-US" sz="4400" dirty="0">
                <a:latin typeface="Calibri"/>
                <a:cs typeface="Calibri"/>
              </a:rPr>
              <a:t>our hearts and minds for some</a:t>
            </a:r>
            <a:r>
              <a:rPr lang="en-US" sz="4400" dirty="0" smtClean="0">
                <a:latin typeface="Calibri"/>
                <a:cs typeface="Calibri"/>
              </a:rPr>
              <a:t>- thing </a:t>
            </a:r>
            <a:r>
              <a:rPr lang="en-US" sz="4400" dirty="0">
                <a:latin typeface="Calibri"/>
                <a:cs typeface="Calibri"/>
              </a:rPr>
              <a:t>that </a:t>
            </a:r>
            <a:r>
              <a:rPr lang="en-US" sz="4400" u="sng" dirty="0">
                <a:latin typeface="Calibri"/>
                <a:cs typeface="Calibri"/>
              </a:rPr>
              <a:t>we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believe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good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the    </a:t>
            </a:r>
            <a:r>
              <a:rPr lang="en-US" sz="4400" dirty="0">
                <a:latin typeface="Calibri"/>
                <a:cs typeface="Calibri"/>
              </a:rPr>
              <a:t>idea that God might want </a:t>
            </a:r>
            <a:r>
              <a:rPr lang="en-US" sz="4400" u="sng" dirty="0">
                <a:latin typeface="Calibri"/>
                <a:cs typeface="Calibri"/>
              </a:rPr>
              <a:t>something different</a:t>
            </a:r>
            <a:r>
              <a:rPr lang="en-US" sz="4400" dirty="0">
                <a:latin typeface="Calibri"/>
                <a:cs typeface="Calibri"/>
              </a:rPr>
              <a:t> for us may seem </a:t>
            </a:r>
            <a:r>
              <a:rPr lang="en-US" sz="4400" dirty="0" smtClean="0">
                <a:latin typeface="Calibri"/>
                <a:cs typeface="Calibri"/>
              </a:rPr>
              <a:t>ridiculous.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Our Father’s Extravagance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Two </a:t>
            </a:r>
            <a:r>
              <a:rPr lang="en-US" sz="3200" b="1" cap="small" spc="50" dirty="0" smtClean="0">
                <a:latin typeface="Cambria"/>
                <a:cs typeface="Cambria"/>
              </a:rPr>
              <a:t>Rationales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D9D9D9"/>
                </a:solidFill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u="sng" dirty="0">
                <a:latin typeface="Calibri"/>
                <a:cs typeface="Calibri"/>
              </a:rPr>
              <a:t>experience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clashes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   with </a:t>
            </a:r>
            <a:r>
              <a:rPr lang="en-US" sz="4400" dirty="0">
                <a:latin typeface="Calibri"/>
                <a:cs typeface="Calibri"/>
              </a:rPr>
              <a:t>what we </a:t>
            </a:r>
            <a:r>
              <a:rPr lang="en-US" sz="4400" u="sng" dirty="0" smtClean="0">
                <a:latin typeface="Calibri"/>
                <a:cs typeface="Calibri"/>
              </a:rPr>
              <a:t>believe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something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looks</a:t>
            </a:r>
            <a:r>
              <a:rPr lang="en-US" sz="4400" dirty="0" smtClean="0">
                <a:latin typeface="Calibri"/>
                <a:cs typeface="Calibri"/>
              </a:rPr>
              <a:t>, </a:t>
            </a:r>
            <a:r>
              <a:rPr lang="en-US" sz="4400" dirty="0">
                <a:latin typeface="Calibri"/>
                <a:cs typeface="Calibri"/>
              </a:rPr>
              <a:t>o</a:t>
            </a:r>
            <a:r>
              <a:rPr lang="en-US" sz="4400" dirty="0" smtClean="0">
                <a:latin typeface="Calibri"/>
                <a:cs typeface="Calibri"/>
              </a:rPr>
              <a:t>r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feels</a:t>
            </a:r>
            <a:r>
              <a:rPr lang="en-US" sz="4400" dirty="0" smtClean="0">
                <a:latin typeface="Calibri"/>
                <a:cs typeface="Calibri"/>
              </a:rPr>
              <a:t>, or       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sounds</a:t>
            </a:r>
            <a:r>
              <a:rPr lang="en-US" sz="4400" dirty="0" smtClean="0">
                <a:latin typeface="Calibri"/>
                <a:cs typeface="Calibri"/>
              </a:rPr>
              <a:t>, or </a:t>
            </a:r>
            <a:r>
              <a:rPr lang="en-US" sz="4400" dirty="0" smtClean="0">
                <a:solidFill>
                  <a:srgbClr val="FFFF00"/>
                </a:solidFill>
                <a:latin typeface="Calibri"/>
                <a:cs typeface="Calibri"/>
              </a:rPr>
              <a:t>tastes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good, then it must </a:t>
            </a:r>
            <a:r>
              <a:rPr lang="en-US" sz="4400" dirty="0" smtClean="0">
                <a:latin typeface="Calibri"/>
                <a:cs typeface="Calibri"/>
              </a:rPr>
              <a:t> be </a:t>
            </a:r>
            <a:r>
              <a:rPr lang="en-US" sz="4400" dirty="0">
                <a:latin typeface="Calibri"/>
                <a:cs typeface="Calibri"/>
              </a:rPr>
              <a:t>good. And so we get angry with </a:t>
            </a:r>
            <a:r>
              <a:rPr lang="en-US" sz="4400" dirty="0" smtClean="0">
                <a:latin typeface="Calibri"/>
                <a:cs typeface="Calibri"/>
              </a:rPr>
              <a:t> God </a:t>
            </a:r>
            <a:r>
              <a:rPr lang="en-US" sz="4400" dirty="0">
                <a:latin typeface="Calibri"/>
                <a:cs typeface="Calibri"/>
              </a:rPr>
              <a:t>when we can’t have </a:t>
            </a:r>
            <a:r>
              <a:rPr lang="en-US" sz="4400" dirty="0" smtClean="0">
                <a:latin typeface="Calibri"/>
                <a:cs typeface="Calibri"/>
              </a:rPr>
              <a:t>it.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Faith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comes into action precisely at those times we are </a:t>
            </a:r>
            <a:r>
              <a:rPr lang="en-US" sz="4400" u="sng" dirty="0">
                <a:latin typeface="Calibri"/>
                <a:cs typeface="Calibri"/>
              </a:rPr>
              <a:t>tempted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to </a:t>
            </a:r>
            <a:r>
              <a:rPr lang="en-US" sz="4400" u="sng" dirty="0" smtClean="0">
                <a:latin typeface="Calibri"/>
                <a:cs typeface="Calibri"/>
              </a:rPr>
              <a:t>    doubt </a:t>
            </a:r>
            <a:r>
              <a:rPr lang="en-US" sz="4400" dirty="0">
                <a:latin typeface="Calibri"/>
                <a:cs typeface="Calibri"/>
              </a:rPr>
              <a:t>God and His goodness.</a:t>
            </a:r>
          </a:p>
        </p:txBody>
      </p:sp>
    </p:spTree>
    <p:extLst>
      <p:ext uri="{BB962C8B-B14F-4D97-AF65-F5344CB8AC3E}">
        <p14:creationId xmlns:p14="http://schemas.microsoft.com/office/powerpoint/2010/main" val="13848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August 14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Our Father’s Extravagance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“</a:t>
            </a:r>
            <a:r>
              <a:rPr lang="en-US" sz="4400" spc="-100" dirty="0">
                <a:latin typeface="Calibri"/>
                <a:cs typeface="Calibri"/>
              </a:rPr>
              <a:t>If God </a:t>
            </a:r>
            <a:r>
              <a:rPr lang="en-US" sz="4400" u="sng" spc="-100" dirty="0">
                <a:latin typeface="Calibri"/>
                <a:cs typeface="Calibri"/>
              </a:rPr>
              <a:t>didn’t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hesitate</a:t>
            </a:r>
            <a:r>
              <a:rPr lang="en-US" sz="4400" spc="-100" dirty="0">
                <a:latin typeface="Calibri"/>
                <a:cs typeface="Calibri"/>
              </a:rPr>
              <a:t> to put everything on the </a:t>
            </a:r>
            <a:r>
              <a:rPr lang="en-US" sz="4400" spc="-100" dirty="0" smtClean="0">
                <a:latin typeface="Calibri"/>
                <a:cs typeface="Calibri"/>
              </a:rPr>
              <a:t>line for us, </a:t>
            </a:r>
            <a:r>
              <a:rPr lang="en-US" sz="4400" spc="-100" dirty="0">
                <a:latin typeface="Calibri"/>
                <a:cs typeface="Calibri"/>
              </a:rPr>
              <a:t>embracing our </a:t>
            </a:r>
            <a:r>
              <a:rPr lang="en-US" sz="4400" spc="-100" dirty="0" err="1" smtClean="0">
                <a:latin typeface="Calibri"/>
                <a:cs typeface="Calibri"/>
              </a:rPr>
              <a:t>condi-tion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u="sng" spc="-100" dirty="0">
                <a:latin typeface="Calibri"/>
                <a:cs typeface="Calibri"/>
              </a:rPr>
              <a:t>exposing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himself</a:t>
            </a:r>
            <a:r>
              <a:rPr lang="en-US" sz="4400" spc="-100" dirty="0">
                <a:latin typeface="Calibri"/>
                <a:cs typeface="Calibri"/>
              </a:rPr>
              <a:t> to the worst </a:t>
            </a:r>
            <a:r>
              <a:rPr lang="en-US" sz="4400" spc="-100" dirty="0" smtClean="0">
                <a:latin typeface="Calibri"/>
                <a:cs typeface="Calibri"/>
              </a:rPr>
              <a:t> by </a:t>
            </a:r>
            <a:r>
              <a:rPr lang="en-US" sz="4400" spc="-100" dirty="0">
                <a:latin typeface="Calibri"/>
                <a:cs typeface="Calibri"/>
              </a:rPr>
              <a:t>sending his own Son, is there </a:t>
            </a:r>
            <a:r>
              <a:rPr lang="en-US" sz="4400" spc="-100" dirty="0" smtClean="0">
                <a:solidFill>
                  <a:schemeClr val="tx2"/>
                </a:solidFill>
                <a:latin typeface="Calibri"/>
                <a:cs typeface="Calibri"/>
              </a:rPr>
              <a:t>any-thing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else he wouldn’t gladly and freely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do for us</a:t>
            </a:r>
            <a:r>
              <a:rPr lang="en-US" sz="4400" spc="-100" dirty="0">
                <a:latin typeface="Calibri"/>
                <a:cs typeface="Calibri"/>
              </a:rPr>
              <a:t>?”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Rom. 8:32 The </a:t>
            </a:r>
            <a:r>
              <a:rPr lang="en-US" sz="4400" i="1" spc="-100" dirty="0">
                <a:latin typeface="Calibri"/>
                <a:cs typeface="Calibri"/>
              </a:rPr>
              <a:t>Message</a:t>
            </a:r>
            <a:r>
              <a:rPr lang="en-US" sz="4400" spc="-100" dirty="0">
                <a:latin typeface="Calibri"/>
                <a:cs typeface="Calibri"/>
              </a:rPr>
              <a:t>)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God’s generosity seen in Christ’s death, must have </a:t>
            </a:r>
            <a:r>
              <a:rPr lang="en-US" sz="4400" u="sng" spc="-100" dirty="0" smtClean="0">
                <a:latin typeface="Calibri"/>
                <a:cs typeface="Calibri"/>
              </a:rPr>
              <a:t>stronger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impact</a:t>
            </a:r>
            <a:r>
              <a:rPr lang="en-US" sz="4400" spc="-100" dirty="0">
                <a:latin typeface="Calibri"/>
                <a:cs typeface="Calibri"/>
              </a:rPr>
              <a:t> in our </a:t>
            </a:r>
            <a:r>
              <a:rPr lang="en-US" sz="4400" spc="-100" dirty="0" smtClean="0">
                <a:latin typeface="Calibri"/>
                <a:cs typeface="Calibri"/>
              </a:rPr>
              <a:t>thin-king </a:t>
            </a:r>
            <a:r>
              <a:rPr lang="en-US" sz="4400" spc="-100" dirty="0">
                <a:latin typeface="Calibri"/>
                <a:cs typeface="Calibri"/>
              </a:rPr>
              <a:t>than </a:t>
            </a:r>
            <a:r>
              <a:rPr lang="en-US" sz="4400" spc="-100" dirty="0" smtClean="0">
                <a:latin typeface="Calibri"/>
                <a:cs typeface="Calibri"/>
              </a:rPr>
              <a:t>doubts </a:t>
            </a:r>
            <a:r>
              <a:rPr lang="en-US" sz="4400" spc="-100" dirty="0">
                <a:latin typeface="Calibri"/>
                <a:cs typeface="Calibri"/>
              </a:rPr>
              <a:t>that </a:t>
            </a:r>
            <a:r>
              <a:rPr lang="en-US" sz="4400" spc="-100" dirty="0" smtClean="0">
                <a:latin typeface="Calibri"/>
                <a:cs typeface="Calibri"/>
              </a:rPr>
              <a:t>crucible generate.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 Crucible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10205</TotalTime>
  <Words>4229</Words>
  <Application>Microsoft Macintosh PowerPoint</Application>
  <PresentationFormat>On-screen Show (4:3)</PresentationFormat>
  <Paragraphs>218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•22.3Q Crucible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404</cp:revision>
  <dcterms:created xsi:type="dcterms:W3CDTF">2021-07-03T11:23:54Z</dcterms:created>
  <dcterms:modified xsi:type="dcterms:W3CDTF">2022-08-15T15:29:48Z</dcterms:modified>
</cp:coreProperties>
</file>