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60" r:id="rId9"/>
    <p:sldId id="461" r:id="rId10"/>
    <p:sldId id="438" r:id="rId11"/>
    <p:sldId id="463" r:id="rId12"/>
    <p:sldId id="462" r:id="rId13"/>
    <p:sldId id="476" r:id="rId14"/>
    <p:sldId id="440" r:id="rId15"/>
    <p:sldId id="464" r:id="rId16"/>
    <p:sldId id="465" r:id="rId17"/>
    <p:sldId id="477" r:id="rId18"/>
    <p:sldId id="442" r:id="rId19"/>
    <p:sldId id="466" r:id="rId20"/>
    <p:sldId id="467" r:id="rId21"/>
    <p:sldId id="468" r:id="rId22"/>
    <p:sldId id="478" r:id="rId23"/>
    <p:sldId id="446" r:id="rId24"/>
    <p:sldId id="469" r:id="rId25"/>
    <p:sldId id="470" r:id="rId26"/>
    <p:sldId id="479" r:id="rId27"/>
    <p:sldId id="450" r:id="rId28"/>
    <p:sldId id="472" r:id="rId29"/>
    <p:sldId id="473" r:id="rId30"/>
    <p:sldId id="474" r:id="rId31"/>
    <p:sldId id="480" r:id="rId32"/>
    <p:sldId id="459" r:id="rId33"/>
    <p:sldId id="475" r:id="rId34"/>
    <p:sldId id="437" r:id="rId35"/>
    <p:sldId id="35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3" autoAdjust="0"/>
    <p:restoredTop sz="75148" autoAdjust="0"/>
  </p:normalViewPr>
  <p:slideViewPr>
    <p:cSldViewPr>
      <p:cViewPr varScale="1">
        <p:scale>
          <a:sx n="55" d="100"/>
          <a:sy n="55" d="100"/>
        </p:scale>
        <p:origin x="-104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21.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4.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Magalak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lagi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Panginoon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;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muli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sasabihin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Magalak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kayo.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  <a:latin typeface="HelveticaNeue-Bold"/>
              </a:rPr>
              <a:t>5 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Malaman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nawa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tao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inyong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kahinahunan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Panginoon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malapit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na.</a:t>
            </a:r>
            <a:r>
              <a:rPr lang="en-US" sz="1200" b="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  <a:latin typeface="HelveticaNeue-Bold"/>
              </a:rPr>
              <a:t>6 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Huwag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kayong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mabalisa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anumang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bagay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;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kundi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bagay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pamamagitan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panalangin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pagsamo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may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pagpapasalamat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ipaalam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ninyo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inyong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kahilingan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sz="1200" b="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  <a:latin typeface="HelveticaNeue-Bold"/>
              </a:rPr>
              <a:t>7 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At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kapayapaan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maabot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pag-iisip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mag-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iingat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inyong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puso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pag-iisip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kay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Cristo Jesus.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Pahiwatig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1.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nagagalak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lumilitaw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kakailanganin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nakadaramang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kilos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nakabase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nadarama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nakabase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magpapasimulang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hubugin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damdamin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Punto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(a)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pagkakagalak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(b)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nadaramang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(2)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kilos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22.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Pababagsakin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Pananalangin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Pader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ibinigay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napakalakas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pader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gumuho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Josue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6:16-20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pinakamalakas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pinatibay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pagsigaw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trumpeta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magdadala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Nang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tinawagan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Israelita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pagsigaw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isinulat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66:1, 2: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Magkaingay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maluwalhati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!”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Pagsisigaw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dalhin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Jerico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turuan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kalakasan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kaparaanan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malalampasan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papel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purihin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kumikilos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magtagumpay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nagmumula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papel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Agosto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23.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Buhay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Papuri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Kanilang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sabik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sasambitin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alaala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masaganang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kabutihan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isisigaw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malakas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katuwiran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Awit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145:7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papupurihan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kapaligiran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namumuhay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kilos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istilo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pamumuhay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Paanong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Isinasagawa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Papuri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1.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Samantalang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tumitingin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ating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palibot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Kung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tayo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titingin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palibot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upang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makita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kadakilaan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wala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tayong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dahilan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upang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papurihan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Siya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kapuri-puri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nilikhang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kagandahan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sangnilikha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kapuri-puri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lumalagong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2.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Samantalang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naaalaala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natin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nakita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natin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kapaligiran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maalaala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maalaala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ritwal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simbolo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nagpapaalaala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kaya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makalalampas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3.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Samantalang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pinaguusapan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natin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ito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lumabas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marinig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palibot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epekto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I1)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papuri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dapat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maging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istilo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buhay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isinasagawa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(a)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kapaligiran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(b)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inaalaala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(c)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pinag-uusapan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24.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Saksing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Humahatol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Naranasan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mahubaran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mabugbog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Pablo at Silas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ibinilanggo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matinding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naka-ipit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kadiliman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bilangguan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Bartolina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nakaupong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nakikinig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nagpasimulang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manalangin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umawit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at Silas.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lindol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natuklasan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alinman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kina Pablo o Silas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sinuman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nakatakas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tanod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bilangguan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natumbang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nanginginig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Pablo at Silas.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ginoo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16:30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papel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panalangin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at Silas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pagbabagong-loob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pamilya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Kamangha-manghang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makapagpapabago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kapalaran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palibot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at Silas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naupo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bumubulung-bulong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agrereklamo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iniisip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naligtas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gabing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‘yon?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Makapagbabago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kapalaran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nakapalibot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25.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Sandatang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Dumadaig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tanggapin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armi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agad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kumilos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militar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Jehoshafat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nagpasyang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dumulog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cap="small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Cronica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20:3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¶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Kinilala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Jehoshafat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“ ‘kami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napakaraming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dumarating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Hindi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nakatuon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Espiritu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sumakay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Jahaziel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inanunsyo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“ ‘ “Hindi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lumaban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digmaang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Manatili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puwesto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tumayo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panatag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pagtatagumpay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cap="small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alang-alang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Juda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Jerusalem.’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matakot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panghinaan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harapin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cap="small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’ 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Cronica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20:17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‘yon,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sumamba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napakalakas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lalaban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humayo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ordinaryong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digmaan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Nagtakda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Jehoshafat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koro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umawit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nagmamartsa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papalabas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napapaharap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pagtataksil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naihahambing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“Nang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magpasimulang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umawit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magpuri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cap="small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naglagay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pagtambang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-Ammon, Moab,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Bundok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Seir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sila’y’nagapi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Cronica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20:22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Namagitan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sandaling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yayamang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nagpasimulang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magpupuri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kahanga-hangang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kabanalan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sandaling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pinakikilos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26.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turuan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walang-kapantay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turuan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mamalagi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liwanag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nagliliwanag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Kalbaryo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kalilimutan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previlehiyo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mapanatili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payapang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pamamahinga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sz="1200" i="1" cap="small" dirty="0" smtClean="0">
                <a:latin typeface="Arial"/>
                <a:cs typeface="Arial"/>
              </a:rPr>
              <a:t>Ministry of Healing </a:t>
            </a:r>
            <a:r>
              <a:rPr lang="en-US" sz="1200" cap="small" dirty="0" smtClean="0">
                <a:latin typeface="Arial"/>
                <a:cs typeface="Arial"/>
              </a:rPr>
              <a:t>253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Papurihan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nalaglag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kadiliman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Purihin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tukso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... 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magdadala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kalungkutan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kadiliman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pamilya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Hindi,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magdadala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magtitipon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liwanag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trono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ikakalat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palibot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sz="1200" i="1" cap="small" dirty="0" smtClean="0">
                <a:latin typeface="Arial"/>
                <a:cs typeface="Arial"/>
              </a:rPr>
              <a:t>Testimonies </a:t>
            </a:r>
            <a:r>
              <a:rPr lang="en-US" sz="1200" dirty="0" smtClean="0">
                <a:latin typeface="Arial"/>
                <a:cs typeface="Arial"/>
              </a:rPr>
              <a:t>2:593, 594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Istilo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Pamumuhay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4:4–7.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Pagsulong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16:25–30.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c.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 Pedro 5:8.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Saksing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Humahatol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16:16:25–30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Sandatang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Dumadaig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Cronica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20:20, 21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Pangsiyam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lagi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sasabihin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4:4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Ipagdiwang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bigyang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galak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!”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(The Message).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inuulit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!”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(New Living Translation).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20.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Tumutulong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palakasin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a.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humiyaw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b.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c.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Makapagpapabago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pinakamadidilim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b.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c.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nakapalibot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d.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Tumutulong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hamon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kumikilos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a.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natural. b.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natural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isinasagawa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c.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magpabagong-loob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1376" y="0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August 21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Framework for </a:t>
            </a:r>
            <a:r>
              <a:rPr lang="en-US" sz="3200" b="1" cap="small" spc="50" dirty="0" smtClean="0">
                <a:latin typeface="Cambria"/>
                <a:cs typeface="Cambria"/>
              </a:rPr>
              <a:t>Praise</a:t>
            </a:r>
            <a:r>
              <a:rPr lang="en-US" sz="3200" cap="small" spc="50" dirty="0" smtClean="0">
                <a:latin typeface="Cambria"/>
                <a:cs typeface="Cambria"/>
              </a:rPr>
              <a:t>:</a:t>
            </a:r>
            <a:r>
              <a:rPr lang="en-US" sz="3200" b="1" cap="small" spc="50" dirty="0" smtClean="0">
                <a:latin typeface="Cambria"/>
                <a:cs typeface="Cambria"/>
              </a:rPr>
              <a:t> </a:t>
            </a:r>
            <a:r>
              <a:rPr lang="en-US" sz="3200" cap="small" spc="50" dirty="0" smtClean="0">
                <a:latin typeface="Cambria"/>
                <a:cs typeface="Cambria"/>
              </a:rPr>
              <a:t>Philippians 4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“</a:t>
            </a:r>
            <a:r>
              <a:rPr lang="en-US" sz="4400" b="1" spc="-50" baseline="30000" dirty="0" smtClean="0">
                <a:solidFill>
                  <a:schemeClr val="accent2"/>
                </a:solidFill>
                <a:latin typeface="Calibri"/>
                <a:cs typeface="Calibri"/>
              </a:rPr>
              <a:t>4</a:t>
            </a:r>
            <a:r>
              <a:rPr lang="en-US" sz="4400" spc="-50" dirty="0" smtClean="0">
                <a:latin typeface="Calibri"/>
                <a:cs typeface="Calibri"/>
              </a:rPr>
              <a:t>Rejoice </a:t>
            </a:r>
            <a:r>
              <a:rPr lang="en-US" sz="4400" spc="-50" dirty="0">
                <a:latin typeface="Calibri"/>
                <a:cs typeface="Calibri"/>
              </a:rPr>
              <a:t>in the Lord always</a:t>
            </a:r>
            <a:r>
              <a:rPr lang="en-US" sz="4400" spc="-15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 smtClean="0">
                <a:latin typeface="Calibri"/>
                <a:cs typeface="Calibri"/>
              </a:rPr>
              <a:t>...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b="1" spc="-50" baseline="30000" dirty="0" smtClean="0">
                <a:solidFill>
                  <a:srgbClr val="00FF00"/>
                </a:solidFill>
                <a:latin typeface="Calibri"/>
                <a:cs typeface="Calibri"/>
              </a:rPr>
              <a:t>5</a:t>
            </a:r>
            <a:r>
              <a:rPr lang="en-US" sz="4400" spc="-50" dirty="0" smtClean="0">
                <a:latin typeface="Calibri"/>
                <a:cs typeface="Calibri"/>
              </a:rPr>
              <a:t>Let </a:t>
            </a:r>
            <a:r>
              <a:rPr lang="en-US" sz="4400" spc="-50" dirty="0">
                <a:latin typeface="Calibri"/>
                <a:cs typeface="Calibri"/>
              </a:rPr>
              <a:t>your </a:t>
            </a:r>
            <a:r>
              <a:rPr lang="en-US" sz="4400" dirty="0" smtClean="0">
                <a:latin typeface="Calibri"/>
                <a:cs typeface="Calibri"/>
              </a:rPr>
              <a:t>gentleness </a:t>
            </a:r>
            <a:r>
              <a:rPr lang="en-US" sz="4400" dirty="0">
                <a:latin typeface="Calibri"/>
                <a:cs typeface="Calibri"/>
              </a:rPr>
              <a:t>be known to all men. The </a:t>
            </a:r>
            <a:r>
              <a:rPr lang="en-US" sz="4400" spc="-50" dirty="0">
                <a:latin typeface="Calibri"/>
                <a:cs typeface="Calibri"/>
              </a:rPr>
              <a:t>Lord is at hand</a:t>
            </a:r>
            <a:r>
              <a:rPr lang="en-US" sz="4400" spc="-50" dirty="0" smtClean="0">
                <a:latin typeface="Calibri"/>
                <a:cs typeface="Calibri"/>
              </a:rPr>
              <a:t>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b="1" spc="-50" baseline="30000" dirty="0" smtClean="0">
                <a:solidFill>
                  <a:srgbClr val="00FF00"/>
                </a:solidFill>
                <a:latin typeface="Calibri"/>
                <a:cs typeface="Calibri"/>
              </a:rPr>
              <a:t>6</a:t>
            </a:r>
            <a:r>
              <a:rPr lang="en-US" sz="4400" spc="-50" dirty="0" smtClean="0">
                <a:latin typeface="Calibri"/>
                <a:cs typeface="Calibri"/>
              </a:rPr>
              <a:t>Be </a:t>
            </a:r>
            <a:r>
              <a:rPr lang="en-US" sz="4400" spc="-50" dirty="0">
                <a:latin typeface="Calibri"/>
                <a:cs typeface="Calibri"/>
              </a:rPr>
              <a:t>anxious for nothing, </a:t>
            </a:r>
            <a:r>
              <a:rPr lang="en-US" sz="4400" dirty="0">
                <a:latin typeface="Calibri"/>
                <a:cs typeface="Calibri"/>
              </a:rPr>
              <a:t>but </a:t>
            </a:r>
            <a:r>
              <a:rPr lang="en-US" sz="4400" dirty="0" smtClean="0">
                <a:latin typeface="Calibri"/>
                <a:cs typeface="Calibri"/>
              </a:rPr>
              <a:t>in everything </a:t>
            </a:r>
            <a:r>
              <a:rPr lang="en-US" sz="4400" dirty="0">
                <a:latin typeface="Calibri"/>
                <a:cs typeface="Calibri"/>
              </a:rPr>
              <a:t>by prayer and </a:t>
            </a:r>
            <a:r>
              <a:rPr lang="en-US" sz="4400" dirty="0" smtClean="0">
                <a:latin typeface="Calibri"/>
                <a:cs typeface="Calibri"/>
              </a:rPr>
              <a:t>sup-   plication</a:t>
            </a:r>
            <a:r>
              <a:rPr lang="en-US" sz="4400" dirty="0">
                <a:latin typeface="Calibri"/>
                <a:cs typeface="Calibri"/>
              </a:rPr>
              <a:t>, with </a:t>
            </a:r>
            <a:r>
              <a:rPr lang="en-US" sz="4400" dirty="0" smtClean="0">
                <a:latin typeface="Calibri"/>
                <a:cs typeface="Calibri"/>
              </a:rPr>
              <a:t>thanksgiving</a:t>
            </a:r>
            <a:r>
              <a:rPr lang="en-US" sz="4400" dirty="0">
                <a:latin typeface="Calibri"/>
                <a:cs typeface="Calibri"/>
              </a:rPr>
              <a:t>, let your </a:t>
            </a:r>
            <a:r>
              <a:rPr lang="en-US" sz="4400" spc="-50" dirty="0">
                <a:latin typeface="Calibri"/>
                <a:cs typeface="Calibri"/>
              </a:rPr>
              <a:t>requests </a:t>
            </a:r>
            <a:r>
              <a:rPr lang="en-US" sz="4400" spc="-50" dirty="0" smtClean="0">
                <a:latin typeface="Calibri"/>
                <a:cs typeface="Calibri"/>
              </a:rPr>
              <a:t>be </a:t>
            </a:r>
            <a:r>
              <a:rPr lang="en-US" sz="4400" spc="-50" dirty="0">
                <a:latin typeface="Calibri"/>
                <a:cs typeface="Calibri"/>
              </a:rPr>
              <a:t>made known to God; </a:t>
            </a:r>
            <a:r>
              <a:rPr lang="en-US" sz="4400" b="1" spc="-50" baseline="30000" dirty="0" smtClean="0">
                <a:solidFill>
                  <a:srgbClr val="00FF00"/>
                </a:solidFill>
                <a:latin typeface="Calibri"/>
                <a:cs typeface="Calibri"/>
              </a:rPr>
              <a:t>7</a:t>
            </a:r>
            <a:r>
              <a:rPr lang="en-US" sz="4400" spc="-50" dirty="0" smtClean="0">
                <a:latin typeface="Calibri"/>
                <a:cs typeface="Calibri"/>
              </a:rPr>
              <a:t>and </a:t>
            </a:r>
            <a:r>
              <a:rPr lang="en-US" sz="4400" spc="-50" dirty="0">
                <a:latin typeface="Calibri"/>
                <a:cs typeface="Calibri"/>
              </a:rPr>
              <a:t>the peace of God, which surpasses all </a:t>
            </a:r>
            <a:r>
              <a:rPr lang="en-US" sz="4400" spc="-50" dirty="0" smtClean="0">
                <a:latin typeface="Calibri"/>
                <a:cs typeface="Calibri"/>
              </a:rPr>
              <a:t>understanding</a:t>
            </a:r>
            <a:r>
              <a:rPr lang="en-US" sz="4400" spc="-50" dirty="0">
                <a:latin typeface="Calibri"/>
                <a:cs typeface="Calibri"/>
              </a:rPr>
              <a:t>, will guard your hearts </a:t>
            </a:r>
            <a:r>
              <a:rPr lang="en-US" sz="4400" dirty="0">
                <a:latin typeface="Calibri"/>
                <a:cs typeface="Calibri"/>
              </a:rPr>
              <a:t>and minds through Christ Jesus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1376" y="0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Framework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for Praise: Philippians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</a:t>
            </a:r>
            <a:r>
              <a:rPr lang="en-US" sz="3200" b="1" cap="small" spc="50" dirty="0" smtClean="0">
                <a:latin typeface="Cambria"/>
                <a:cs typeface="Cambria"/>
              </a:rPr>
              <a:t>wo Critical Implications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05155"/>
            <a:ext cx="9144000" cy="48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If we are to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rejoice always</a:t>
            </a:r>
            <a:r>
              <a:rPr lang="en-US" sz="4400" dirty="0">
                <a:latin typeface="Calibri"/>
                <a:cs typeface="Calibri"/>
              </a:rPr>
              <a:t>, </a:t>
            </a:r>
            <a:endParaRPr lang="en-US" sz="4400" dirty="0" smtClean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) we should </a:t>
            </a:r>
            <a:r>
              <a:rPr lang="en-US" sz="4400" dirty="0">
                <a:latin typeface="Calibri"/>
                <a:cs typeface="Calibri"/>
              </a:rPr>
              <a:t>be rejoicing even </a:t>
            </a: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u="sng" dirty="0">
                <a:latin typeface="Calibri"/>
                <a:cs typeface="Calibri"/>
              </a:rPr>
              <a:t>circumstances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do </a:t>
            </a:r>
            <a:r>
              <a:rPr lang="en-US" sz="4400" u="sng" dirty="0">
                <a:latin typeface="Calibri"/>
                <a:cs typeface="Calibri"/>
              </a:rPr>
              <a:t>not</a:t>
            </a:r>
            <a:r>
              <a:rPr lang="en-US" sz="4400" dirty="0">
                <a:latin typeface="Calibri"/>
                <a:cs typeface="Calibri"/>
              </a:rPr>
              <a:t> appear </a:t>
            </a: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give any </a:t>
            </a:r>
            <a:r>
              <a:rPr lang="en-US" sz="4400" u="sng" dirty="0">
                <a:latin typeface="Calibri"/>
                <a:cs typeface="Calibri"/>
              </a:rPr>
              <a:t>grounds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rejoicing. </a:t>
            </a:r>
            <a:endParaRPr lang="en-US" sz="4400" dirty="0" smtClean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2</a:t>
            </a:r>
            <a:r>
              <a:rPr lang="en-US" sz="4400" dirty="0" smtClean="0">
                <a:latin typeface="Calibri"/>
                <a:cs typeface="Calibri"/>
              </a:rPr>
              <a:t>) we are </a:t>
            </a:r>
            <a:r>
              <a:rPr lang="en-US" sz="4400" dirty="0">
                <a:latin typeface="Calibri"/>
                <a:cs typeface="Calibri"/>
              </a:rPr>
              <a:t>going to have to learn to rejoice at times when we do </a:t>
            </a:r>
            <a:r>
              <a:rPr lang="en-US" sz="4400" u="sng" dirty="0">
                <a:latin typeface="Calibri"/>
                <a:cs typeface="Calibri"/>
              </a:rPr>
              <a:t>not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  </a:t>
            </a:r>
            <a:r>
              <a:rPr lang="en-US" sz="4400" u="sng" dirty="0" smtClean="0">
                <a:latin typeface="Calibri"/>
                <a:cs typeface="Calibri"/>
              </a:rPr>
              <a:t>feel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like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it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7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300" dirty="0" smtClean="0">
                <a:solidFill>
                  <a:srgbClr val="000000"/>
                </a:solidFill>
                <a:latin typeface="Calibri"/>
                <a:cs typeface="Calibri"/>
              </a:rPr>
              <a:t>Praise </a:t>
            </a:r>
            <a:r>
              <a:rPr lang="en-US" sz="4400" b="1" spc="300" dirty="0">
                <a:solidFill>
                  <a:srgbClr val="000000"/>
                </a:solidFill>
                <a:latin typeface="Calibri"/>
                <a:cs typeface="Calibri"/>
              </a:rPr>
              <a:t>is an act of </a:t>
            </a:r>
            <a:r>
              <a:rPr lang="en-US" sz="4400" b="1" spc="300" dirty="0" smtClean="0">
                <a:solidFill>
                  <a:srgbClr val="000000"/>
                </a:solidFill>
                <a:latin typeface="Calibri"/>
                <a:cs typeface="Calibri"/>
              </a:rPr>
              <a:t>faith.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Just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lang="en-US" sz="4400" u="sng" spc="-100" dirty="0">
                <a:latin typeface="Calibri"/>
                <a:cs typeface="Calibri"/>
              </a:rPr>
              <a:t>faith</a:t>
            </a:r>
            <a:r>
              <a:rPr lang="en-US" sz="4400" spc="-100" dirty="0">
                <a:latin typeface="Calibri"/>
                <a:cs typeface="Calibri"/>
              </a:rPr>
              <a:t> is </a:t>
            </a:r>
            <a:r>
              <a:rPr lang="en-US" sz="4400" u="sng" spc="-100" dirty="0">
                <a:latin typeface="Calibri"/>
                <a:cs typeface="Calibri"/>
              </a:rPr>
              <a:t>based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not on our circumstances but rather </a:t>
            </a:r>
            <a:r>
              <a:rPr lang="en-US" sz="4400" u="sng" spc="-100" dirty="0">
                <a:latin typeface="Calibri"/>
                <a:cs typeface="Calibri"/>
              </a:rPr>
              <a:t>on</a:t>
            </a:r>
            <a:r>
              <a:rPr lang="en-US" sz="4400" spc="-100" dirty="0">
                <a:latin typeface="Calibri"/>
                <a:cs typeface="Calibri"/>
              </a:rPr>
              <a:t> the </a:t>
            </a:r>
            <a:r>
              <a:rPr lang="en-US" sz="4400" u="sng" spc="-100" dirty="0">
                <a:latin typeface="Calibri"/>
                <a:cs typeface="Calibri"/>
              </a:rPr>
              <a:t>truth about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God</a:t>
            </a:r>
            <a:r>
              <a:rPr lang="en-US" sz="4400" spc="-100" dirty="0">
                <a:latin typeface="Calibri"/>
                <a:cs typeface="Calibri"/>
              </a:rPr>
              <a:t>,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so praise is something we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  do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not because we feel good but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because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of the truth of </a:t>
            </a:r>
            <a:r>
              <a:rPr lang="en-US" sz="4400" u="sng" spc="-100" dirty="0">
                <a:latin typeface="Calibri"/>
                <a:cs typeface="Calibri"/>
              </a:rPr>
              <a:t>who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God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is</a:t>
            </a:r>
            <a:r>
              <a:rPr lang="en-US" sz="4400" spc="-100" dirty="0">
                <a:latin typeface="Calibri"/>
                <a:cs typeface="Calibri"/>
              </a:rPr>
              <a:t> and what He </a:t>
            </a:r>
            <a:r>
              <a:rPr lang="en-US" sz="4400" u="sng" spc="-100" dirty="0">
                <a:latin typeface="Calibri"/>
                <a:cs typeface="Calibri"/>
              </a:rPr>
              <a:t>has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promised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us.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50" dirty="0" smtClean="0">
                <a:latin typeface="Calibri"/>
                <a:cs typeface="Calibri"/>
              </a:rPr>
              <a:t>It </a:t>
            </a:r>
            <a:r>
              <a:rPr lang="en-US" sz="4400" spc="-50" dirty="0">
                <a:latin typeface="Calibri"/>
                <a:cs typeface="Calibri"/>
              </a:rPr>
              <a:t>is such </a:t>
            </a:r>
            <a:r>
              <a:rPr lang="en-US" sz="4400" spc="-50" dirty="0">
                <a:solidFill>
                  <a:srgbClr val="FFFF00"/>
                </a:solidFill>
                <a:latin typeface="Calibri"/>
                <a:cs typeface="Calibri"/>
              </a:rPr>
              <a:t>faith</a:t>
            </a:r>
            <a:r>
              <a:rPr lang="en-US" sz="4400" spc="-50" dirty="0">
                <a:latin typeface="Calibri"/>
                <a:cs typeface="Calibri"/>
              </a:rPr>
              <a:t> that begins to </a:t>
            </a:r>
            <a:r>
              <a:rPr lang="en-US" sz="4400" spc="-50" dirty="0">
                <a:solidFill>
                  <a:srgbClr val="FFFF00"/>
                </a:solidFill>
                <a:latin typeface="Calibri"/>
                <a:cs typeface="Calibri"/>
              </a:rPr>
              <a:t>shape</a:t>
            </a:r>
            <a:r>
              <a:rPr lang="en-US" sz="4400" spc="-50" dirty="0">
                <a:latin typeface="Calibri"/>
                <a:cs typeface="Calibri"/>
              </a:rPr>
              <a:t> our </a:t>
            </a:r>
            <a:r>
              <a:rPr lang="en-US" sz="4400" spc="-50" dirty="0">
                <a:solidFill>
                  <a:srgbClr val="FFFF00"/>
                </a:solidFill>
                <a:latin typeface="Calibri"/>
                <a:cs typeface="Calibri"/>
              </a:rPr>
              <a:t>thoughts</a:t>
            </a:r>
            <a:r>
              <a:rPr lang="en-US" sz="4400" spc="-50" dirty="0">
                <a:latin typeface="Calibri"/>
                <a:cs typeface="Calibri"/>
              </a:rPr>
              <a:t>, </a:t>
            </a:r>
            <a:r>
              <a:rPr lang="en-US" sz="4400" spc="-50" dirty="0">
                <a:solidFill>
                  <a:srgbClr val="FFFF00"/>
                </a:solidFill>
                <a:latin typeface="Calibri"/>
                <a:cs typeface="Calibri"/>
              </a:rPr>
              <a:t>feelings</a:t>
            </a:r>
            <a:r>
              <a:rPr lang="en-US" sz="4400" spc="-50" dirty="0">
                <a:latin typeface="Calibri"/>
                <a:cs typeface="Calibri"/>
              </a:rPr>
              <a:t>, and </a:t>
            </a:r>
            <a:r>
              <a:rPr lang="en-US" sz="4400" spc="-50" dirty="0">
                <a:solidFill>
                  <a:srgbClr val="FFFF00"/>
                </a:solidFill>
                <a:latin typeface="Calibri"/>
                <a:cs typeface="Calibri"/>
              </a:rPr>
              <a:t>circumstances</a:t>
            </a:r>
            <a:r>
              <a:rPr lang="en-US" sz="4400" spc="-50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300" dirty="0" smtClean="0">
                <a:latin typeface="Calibri"/>
                <a:cs typeface="Calibri"/>
              </a:rPr>
              <a:t>Praise </a:t>
            </a:r>
            <a:r>
              <a:rPr lang="en-US" sz="4400" b="1" spc="300" dirty="0">
                <a:latin typeface="Calibri"/>
                <a:cs typeface="Calibri"/>
              </a:rPr>
              <a:t>is an act of </a:t>
            </a:r>
            <a:r>
              <a:rPr lang="en-US" sz="4400" b="1" spc="300" dirty="0" smtClean="0">
                <a:latin typeface="Calibri"/>
                <a:cs typeface="Calibri"/>
              </a:rPr>
              <a:t>faith.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Just </a:t>
            </a:r>
            <a:r>
              <a:rPr lang="en-US" sz="4400" spc="-100" dirty="0">
                <a:latin typeface="Calibri"/>
                <a:cs typeface="Calibri"/>
              </a:rPr>
              <a:t>as </a:t>
            </a:r>
            <a:r>
              <a:rPr lang="en-US" sz="4400" u="sng" spc="-100" dirty="0">
                <a:latin typeface="Calibri"/>
                <a:cs typeface="Calibri"/>
              </a:rPr>
              <a:t>faith</a:t>
            </a:r>
            <a:r>
              <a:rPr lang="en-US" sz="4400" spc="-100" dirty="0">
                <a:latin typeface="Calibri"/>
                <a:cs typeface="Calibri"/>
              </a:rPr>
              <a:t> is </a:t>
            </a:r>
            <a:r>
              <a:rPr lang="en-US" sz="4400" u="sng" spc="-100" dirty="0">
                <a:latin typeface="Calibri"/>
                <a:cs typeface="Calibri"/>
              </a:rPr>
              <a:t>based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not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on</a:t>
            </a:r>
            <a:r>
              <a:rPr lang="en-US" sz="4400" spc="-100" dirty="0">
                <a:latin typeface="Calibri"/>
                <a:cs typeface="Calibri"/>
              </a:rPr>
              <a:t> our </a:t>
            </a:r>
            <a:r>
              <a:rPr lang="en-US" sz="4400" u="sng" spc="-100" dirty="0">
                <a:latin typeface="Calibri"/>
                <a:cs typeface="Calibri"/>
              </a:rPr>
              <a:t>circumstances</a:t>
            </a:r>
            <a:r>
              <a:rPr lang="en-US" sz="4400" spc="-100" dirty="0">
                <a:latin typeface="Calibri"/>
                <a:cs typeface="Calibri"/>
              </a:rPr>
              <a:t> but rather on the truth about God, so praise is something we </a:t>
            </a:r>
            <a:r>
              <a:rPr lang="en-US" sz="4400" spc="-100" dirty="0" smtClean="0">
                <a:latin typeface="Calibri"/>
                <a:cs typeface="Calibri"/>
              </a:rPr>
              <a:t>   do </a:t>
            </a:r>
            <a:r>
              <a:rPr lang="en-US" sz="4400" spc="-100" dirty="0">
                <a:latin typeface="Calibri"/>
                <a:cs typeface="Calibri"/>
              </a:rPr>
              <a:t>not because </a:t>
            </a:r>
            <a:r>
              <a:rPr lang="en-US" sz="4400" u="sng" spc="-100" dirty="0">
                <a:latin typeface="Calibri"/>
                <a:cs typeface="Calibri"/>
              </a:rPr>
              <a:t>we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feel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good</a:t>
            </a:r>
            <a:r>
              <a:rPr lang="en-US" sz="4400" spc="-100" dirty="0">
                <a:latin typeface="Calibri"/>
                <a:cs typeface="Calibri"/>
              </a:rPr>
              <a:t> but </a:t>
            </a:r>
            <a:r>
              <a:rPr lang="en-US" sz="4400" spc="-100" dirty="0" smtClean="0">
                <a:latin typeface="Calibri"/>
                <a:cs typeface="Calibri"/>
              </a:rPr>
              <a:t> because </a:t>
            </a:r>
            <a:r>
              <a:rPr lang="en-US" sz="4400" spc="-100" dirty="0">
                <a:latin typeface="Calibri"/>
                <a:cs typeface="Calibri"/>
              </a:rPr>
              <a:t>of the truth of who God is and what He has promised </a:t>
            </a:r>
            <a:r>
              <a:rPr lang="en-US" sz="4400" spc="-100" dirty="0" smtClean="0">
                <a:latin typeface="Calibri"/>
                <a:cs typeface="Calibri"/>
              </a:rPr>
              <a:t>us.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1376" y="0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Framework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for Praise: Philippians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</a:t>
            </a:r>
            <a:r>
              <a:rPr lang="en-US" sz="3200" b="1" cap="small" spc="50" dirty="0" smtClean="0">
                <a:latin typeface="Cambria"/>
                <a:cs typeface="Cambria"/>
              </a:rPr>
              <a:t>wo Critical Implications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678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1376" y="0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August 21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96909"/>
            <a:ext cx="9144000" cy="269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(1) Rejoice (a) when </a:t>
            </a:r>
            <a:r>
              <a:rPr lang="en-US" sz="4400" dirty="0">
                <a:latin typeface="Calibri"/>
                <a:cs typeface="Calibri"/>
              </a:rPr>
              <a:t>circumstances </a:t>
            </a:r>
            <a:r>
              <a:rPr lang="en-US" sz="4400" dirty="0" smtClean="0">
                <a:latin typeface="Calibri"/>
                <a:cs typeface="Calibri"/>
              </a:rPr>
              <a:t>says no rejoicing (b)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we do not </a:t>
            </a:r>
            <a:r>
              <a:rPr lang="en-US" sz="4400" dirty="0" smtClean="0">
                <a:latin typeface="Calibri"/>
                <a:cs typeface="Calibri"/>
              </a:rPr>
              <a:t>feel </a:t>
            </a:r>
            <a:r>
              <a:rPr lang="en-US" sz="4400" dirty="0">
                <a:latin typeface="Calibri"/>
                <a:cs typeface="Calibri"/>
              </a:rPr>
              <a:t>like it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(2</a:t>
            </a:r>
            <a:r>
              <a:rPr lang="en-US" sz="4400" dirty="0">
                <a:latin typeface="Calibri"/>
                <a:cs typeface="Calibri"/>
              </a:rPr>
              <a:t>) Praise is an act of faith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4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“ ‘Shout</a:t>
            </a:r>
            <a:r>
              <a:rPr lang="en-US" sz="4400" dirty="0">
                <a:latin typeface="Calibri"/>
                <a:cs typeface="Calibri"/>
              </a:rPr>
              <a:t>, for the Lord has given you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city</a:t>
            </a:r>
            <a:r>
              <a:rPr lang="en-US" sz="4400" dirty="0" smtClean="0">
                <a:latin typeface="Calibri"/>
                <a:cs typeface="Calibri"/>
              </a:rPr>
              <a:t>!’ ... So </a:t>
            </a:r>
            <a:r>
              <a:rPr lang="en-US" sz="4400" dirty="0">
                <a:latin typeface="Calibri"/>
                <a:cs typeface="Calibri"/>
              </a:rPr>
              <a:t>the people </a:t>
            </a:r>
            <a:r>
              <a:rPr lang="en-US" sz="4400" dirty="0" smtClean="0">
                <a:latin typeface="Calibri"/>
                <a:cs typeface="Calibri"/>
              </a:rPr>
              <a:t>shouted... with </a:t>
            </a:r>
            <a:r>
              <a:rPr lang="en-US" sz="4400" dirty="0">
                <a:latin typeface="Calibri"/>
                <a:cs typeface="Calibri"/>
              </a:rPr>
              <a:t>a great shout, that the wall fell down flat.”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Joshua 6:16-20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God led them to one of the most strongly fortified cities in the whole area. God told them to shout—and   that shouting, together with the trumpets, would bring victory.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Praying Down Walls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20157"/>
            <a:ext cx="9144000" cy="467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When God called the Israelites to “shout,” it was the same type of shouting that David writes about in Psalm </a:t>
            </a:r>
            <a:r>
              <a:rPr lang="en-US" sz="4400" dirty="0" smtClean="0">
                <a:latin typeface="Calibri"/>
                <a:cs typeface="Calibri"/>
              </a:rPr>
              <a:t>66:1, 2: </a:t>
            </a: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en-US" sz="4400" u="sng" dirty="0">
                <a:latin typeface="Calibri"/>
                <a:cs typeface="Calibri"/>
              </a:rPr>
              <a:t>Shout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for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joy</a:t>
            </a:r>
            <a:r>
              <a:rPr lang="en-US" sz="4400" dirty="0">
                <a:latin typeface="Calibri"/>
                <a:cs typeface="Calibri"/>
              </a:rPr>
              <a:t> to God, </a:t>
            </a:r>
            <a:r>
              <a:rPr lang="en-US" sz="4400" dirty="0" smtClean="0">
                <a:latin typeface="Calibri"/>
                <a:cs typeface="Calibri"/>
              </a:rPr>
              <a:t> all </a:t>
            </a:r>
            <a:r>
              <a:rPr lang="en-US" sz="4400" dirty="0">
                <a:latin typeface="Calibri"/>
                <a:cs typeface="Calibri"/>
              </a:rPr>
              <a:t>the earth! Sing the glory of his name; make his praise </a:t>
            </a:r>
            <a:r>
              <a:rPr lang="en-US" sz="4400" dirty="0" smtClean="0">
                <a:latin typeface="Calibri"/>
                <a:cs typeface="Calibri"/>
              </a:rPr>
              <a:t>glorious</a:t>
            </a:r>
            <a:r>
              <a:rPr lang="en-US" sz="4400" dirty="0">
                <a:latin typeface="Calibri"/>
                <a:cs typeface="Calibri"/>
              </a:rPr>
              <a:t>!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6000" dirty="0" smtClean="0">
                <a:latin typeface="Calibri Light"/>
                <a:cs typeface="Calibri Light"/>
              </a:rPr>
              <a:t>This </a:t>
            </a:r>
            <a:r>
              <a:rPr lang="en-US" sz="6000" dirty="0">
                <a:latin typeface="Calibri Light"/>
                <a:cs typeface="Calibri Light"/>
              </a:rPr>
              <a:t>shouting was praise!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Praying Down Walls</a:t>
            </a:r>
          </a:p>
        </p:txBody>
      </p:sp>
    </p:spTree>
    <p:extLst>
      <p:ext uri="{BB962C8B-B14F-4D97-AF65-F5344CB8AC3E}">
        <p14:creationId xmlns:p14="http://schemas.microsoft.com/office/powerpoint/2010/main" val="14071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4490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God may </a:t>
            </a:r>
            <a:r>
              <a:rPr lang="en-US" sz="4400" dirty="0">
                <a:latin typeface="Calibri"/>
                <a:cs typeface="Calibri"/>
              </a:rPr>
              <a:t>bring us to a Jericho, for He may need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teach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us</a:t>
            </a:r>
            <a:r>
              <a:rPr lang="en-US" sz="4400" dirty="0">
                <a:latin typeface="Calibri"/>
                <a:cs typeface="Calibri"/>
              </a:rPr>
              <a:t> that the power to triumph does not come in our own strength and </a:t>
            </a:r>
            <a:r>
              <a:rPr lang="en-US" sz="4400" dirty="0" smtClean="0">
                <a:latin typeface="Calibri"/>
                <a:cs typeface="Calibri"/>
              </a:rPr>
              <a:t>strategies</a:t>
            </a:r>
            <a:r>
              <a:rPr lang="en-US" sz="4400" dirty="0">
                <a:latin typeface="Calibri"/>
                <a:cs typeface="Calibri"/>
              </a:rPr>
              <a:t>. Everything we need comes from outside of </a:t>
            </a:r>
            <a:r>
              <a:rPr lang="en-US" sz="4400" dirty="0" smtClean="0">
                <a:latin typeface="Calibri"/>
                <a:cs typeface="Calibri"/>
              </a:rPr>
              <a:t>ourselves.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No </a:t>
            </a:r>
            <a:r>
              <a:rPr lang="en-US" sz="4400" dirty="0">
                <a:latin typeface="Calibri"/>
                <a:cs typeface="Calibri"/>
              </a:rPr>
              <a:t>matter what is in front of us, no matter how insurmountable it may seem, </a:t>
            </a:r>
            <a:r>
              <a:rPr lang="en-US" sz="4400" u="sng" dirty="0">
                <a:latin typeface="Calibri"/>
                <a:cs typeface="Calibri"/>
              </a:rPr>
              <a:t>our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role</a:t>
            </a:r>
            <a:r>
              <a:rPr lang="en-US" sz="4400" dirty="0" smtClean="0">
                <a:latin typeface="Calibri"/>
                <a:cs typeface="Calibri"/>
              </a:rPr>
              <a:t> is </a:t>
            </a:r>
            <a:r>
              <a:rPr lang="en-US" sz="4400" dirty="0">
                <a:latin typeface="Calibri"/>
                <a:cs typeface="Calibri"/>
              </a:rPr>
              <a:t>to praise </a:t>
            </a:r>
            <a:r>
              <a:rPr lang="en-US" sz="4400" dirty="0" smtClean="0">
                <a:latin typeface="Calibri"/>
                <a:cs typeface="Calibri"/>
              </a:rPr>
              <a:t>God.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300" dirty="0" smtClean="0">
                <a:latin typeface="Calibri"/>
                <a:cs typeface="Calibri"/>
              </a:rPr>
              <a:t>This </a:t>
            </a:r>
            <a:r>
              <a:rPr lang="en-US" sz="4400" b="1" spc="300" dirty="0">
                <a:latin typeface="Calibri"/>
                <a:cs typeface="Calibri"/>
              </a:rPr>
              <a:t>is faith in action.</a:t>
            </a:r>
            <a:endParaRPr lang="en-US" sz="6000" b="1" spc="300" dirty="0">
              <a:latin typeface="Calibri Light"/>
              <a:cs typeface="Calibri Ligh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Praying Down Walls</a:t>
            </a:r>
          </a:p>
        </p:txBody>
      </p:sp>
    </p:spTree>
    <p:extLst>
      <p:ext uri="{BB962C8B-B14F-4D97-AF65-F5344CB8AC3E}">
        <p14:creationId xmlns:p14="http://schemas.microsoft.com/office/powerpoint/2010/main" val="37585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96909"/>
            <a:ext cx="9144000" cy="406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(1) Power </a:t>
            </a:r>
            <a:r>
              <a:rPr lang="en-US" sz="4400" dirty="0">
                <a:latin typeface="Calibri"/>
                <a:cs typeface="Calibri"/>
              </a:rPr>
              <a:t>to triumph does not come </a:t>
            </a:r>
            <a:r>
              <a:rPr lang="en-US" sz="4400" dirty="0" smtClean="0">
                <a:latin typeface="Calibri"/>
                <a:cs typeface="Calibri"/>
              </a:rPr>
              <a:t>from </a:t>
            </a:r>
            <a:r>
              <a:rPr lang="en-US" sz="4400" dirty="0">
                <a:latin typeface="Calibri"/>
                <a:cs typeface="Calibri"/>
              </a:rPr>
              <a:t>our own strength and </a:t>
            </a:r>
            <a:r>
              <a:rPr lang="en-US" sz="4400" dirty="0" smtClean="0">
                <a:latin typeface="Calibri"/>
                <a:cs typeface="Calibri"/>
              </a:rPr>
              <a:t>strategies.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(2</a:t>
            </a:r>
            <a:r>
              <a:rPr lang="en-US" sz="4400" dirty="0">
                <a:latin typeface="Calibri"/>
                <a:cs typeface="Calibri"/>
              </a:rPr>
              <a:t>) Everything we need comes from outside of ourselves. </a:t>
            </a:r>
            <a:endParaRPr lang="en-US" sz="4400" dirty="0" smtClean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dirty="0">
                <a:latin typeface="Calibri"/>
                <a:cs typeface="Calibri"/>
              </a:rPr>
              <a:t>3) </a:t>
            </a:r>
            <a:r>
              <a:rPr lang="en-US" sz="4400" dirty="0" smtClean="0">
                <a:latin typeface="Calibri"/>
                <a:cs typeface="Calibri"/>
              </a:rPr>
              <a:t>Our </a:t>
            </a:r>
            <a:r>
              <a:rPr lang="en-US" sz="4400" dirty="0">
                <a:latin typeface="Calibri"/>
                <a:cs typeface="Calibri"/>
              </a:rPr>
              <a:t>role is to praise </a:t>
            </a:r>
            <a:r>
              <a:rPr lang="en-US" sz="4400" dirty="0" smtClean="0">
                <a:latin typeface="Calibri"/>
                <a:cs typeface="Calibri"/>
              </a:rPr>
              <a:t>God.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9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Life of Praise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3905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50" dirty="0">
                <a:latin typeface="Calibri"/>
                <a:cs typeface="Calibri"/>
              </a:rPr>
              <a:t>“They shall </a:t>
            </a:r>
            <a:r>
              <a:rPr lang="en-US" sz="4400" spc="-50" dirty="0" smtClean="0">
                <a:latin typeface="Calibri"/>
                <a:cs typeface="Calibri"/>
              </a:rPr>
              <a:t>utter </a:t>
            </a:r>
            <a:r>
              <a:rPr lang="en-US" sz="4400" spc="-50" dirty="0">
                <a:latin typeface="Calibri"/>
                <a:cs typeface="Calibri"/>
              </a:rPr>
              <a:t>the memory of Your great goodness</a:t>
            </a:r>
            <a:r>
              <a:rPr lang="en-US" sz="4400" spc="-50" dirty="0" smtClean="0">
                <a:latin typeface="Calibri"/>
                <a:cs typeface="Calibri"/>
              </a:rPr>
              <a:t>, and </a:t>
            </a:r>
            <a:r>
              <a:rPr lang="en-US" sz="4400" spc="-50" dirty="0">
                <a:latin typeface="Calibri"/>
                <a:cs typeface="Calibri"/>
              </a:rPr>
              <a:t>shall sing of Your </a:t>
            </a:r>
            <a:r>
              <a:rPr lang="en-US" sz="4400" spc="-50" dirty="0" smtClean="0">
                <a:latin typeface="Calibri"/>
                <a:cs typeface="Calibri"/>
              </a:rPr>
              <a:t>righteousness</a:t>
            </a:r>
            <a:r>
              <a:rPr lang="en-US" sz="4400" dirty="0" smtClean="0">
                <a:latin typeface="Calibri"/>
                <a:cs typeface="Calibri"/>
              </a:rPr>
              <a:t>” (</a:t>
            </a:r>
            <a:r>
              <a:rPr lang="en-US" sz="4400" i="1" dirty="0" smtClean="0">
                <a:latin typeface="Calibri"/>
                <a:cs typeface="Calibri"/>
              </a:rPr>
              <a:t>Ps. 145:7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Praise </a:t>
            </a:r>
            <a:r>
              <a:rPr lang="en-US" sz="4400" dirty="0">
                <a:latin typeface="Calibri"/>
                <a:cs typeface="Calibri"/>
              </a:rPr>
              <a:t>is something that we must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practice</a:t>
            </a:r>
            <a:r>
              <a:rPr lang="en-US" sz="4400" dirty="0">
                <a:latin typeface="Calibri"/>
                <a:cs typeface="Calibri"/>
              </a:rPr>
              <a:t> until it </a:t>
            </a:r>
            <a:r>
              <a:rPr lang="en-US" sz="4400" u="sng" dirty="0">
                <a:latin typeface="Calibri"/>
                <a:cs typeface="Calibri"/>
              </a:rPr>
              <a:t>changes</a:t>
            </a:r>
            <a:r>
              <a:rPr lang="en-US" sz="4400" dirty="0">
                <a:latin typeface="Calibri"/>
                <a:cs typeface="Calibri"/>
              </a:rPr>
              <a:t> from being </a:t>
            </a:r>
            <a:r>
              <a:rPr lang="en-US" sz="4400" dirty="0" smtClean="0">
                <a:latin typeface="Calibri"/>
                <a:cs typeface="Calibri"/>
              </a:rPr>
              <a:t>   an </a:t>
            </a:r>
            <a:r>
              <a:rPr lang="en-US" sz="4400" u="sng" dirty="0">
                <a:latin typeface="Calibri"/>
                <a:cs typeface="Calibri"/>
              </a:rPr>
              <a:t>activity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done</a:t>
            </a:r>
            <a:r>
              <a:rPr lang="en-US" sz="4400" dirty="0">
                <a:latin typeface="Calibri"/>
                <a:cs typeface="Calibri"/>
              </a:rPr>
              <a:t> at a particular time </a:t>
            </a:r>
            <a:r>
              <a:rPr lang="en-US" sz="4400" dirty="0" smtClean="0">
                <a:latin typeface="Calibri"/>
                <a:cs typeface="Calibri"/>
              </a:rPr>
              <a:t>   to </a:t>
            </a:r>
            <a:r>
              <a:rPr lang="en-US" sz="4400" dirty="0">
                <a:latin typeface="Calibri"/>
                <a:cs typeface="Calibri"/>
              </a:rPr>
              <a:t>an </a:t>
            </a:r>
            <a:r>
              <a:rPr lang="en-US" sz="4400" u="sng" dirty="0">
                <a:latin typeface="Calibri"/>
                <a:cs typeface="Calibri"/>
              </a:rPr>
              <a:t>atmosphere</a:t>
            </a:r>
            <a:r>
              <a:rPr lang="en-US" sz="4400" dirty="0">
                <a:latin typeface="Calibri"/>
                <a:cs typeface="Calibri"/>
              </a:rPr>
              <a:t> in which we </a:t>
            </a:r>
            <a:r>
              <a:rPr lang="en-US" sz="4400" dirty="0" smtClean="0">
                <a:latin typeface="Calibri"/>
                <a:cs typeface="Calibri"/>
              </a:rPr>
              <a:t>live.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Praise </a:t>
            </a:r>
            <a:r>
              <a:rPr lang="en-US" sz="4400" dirty="0">
                <a:latin typeface="Calibri"/>
                <a:cs typeface="Calibri"/>
              </a:rPr>
              <a:t>shouldn’t so much be a </a:t>
            </a:r>
            <a:r>
              <a:rPr lang="en-US" sz="4400" u="sng" dirty="0">
                <a:latin typeface="Calibri"/>
                <a:cs typeface="Calibri"/>
              </a:rPr>
              <a:t>specific act</a:t>
            </a:r>
            <a:r>
              <a:rPr lang="en-US" sz="4400" dirty="0">
                <a:latin typeface="Calibri"/>
                <a:cs typeface="Calibri"/>
              </a:rPr>
              <a:t> but a specific </a:t>
            </a:r>
            <a:r>
              <a:rPr lang="en-US" sz="4400" u="sng" dirty="0">
                <a:latin typeface="Calibri"/>
                <a:cs typeface="Calibri"/>
              </a:rPr>
              <a:t>way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life</a:t>
            </a:r>
            <a:r>
              <a:rPr lang="en-US" sz="4400" dirty="0">
                <a:latin typeface="Calibri"/>
                <a:cs typeface="Calibri"/>
              </a:rPr>
              <a:t> itself.</a:t>
            </a:r>
          </a:p>
        </p:txBody>
      </p:sp>
    </p:spTree>
    <p:extLst>
      <p:ext uri="{BB962C8B-B14F-4D97-AF65-F5344CB8AC3E}">
        <p14:creationId xmlns:p14="http://schemas.microsoft.com/office/powerpoint/2010/main" val="29906968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Life of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Praise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How Praise is Practiced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390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87413" algn="l"/>
              </a:tabLst>
            </a:pPr>
            <a:r>
              <a:rPr lang="en-US" sz="4400" spc="-50" dirty="0" smtClean="0">
                <a:latin typeface="Calibri"/>
                <a:cs typeface="Calibri"/>
              </a:rPr>
              <a:t>(</a:t>
            </a:r>
            <a:r>
              <a:rPr lang="en-US" sz="4400" u="sng" spc="-50" dirty="0" smtClean="0">
                <a:latin typeface="Calibri"/>
                <a:cs typeface="Calibri"/>
              </a:rPr>
              <a:t>1</a:t>
            </a:r>
            <a:r>
              <a:rPr lang="en-US" sz="4400" spc="-50" dirty="0">
                <a:latin typeface="Calibri"/>
                <a:cs typeface="Calibri"/>
              </a:rPr>
              <a:t>) </a:t>
            </a:r>
            <a:r>
              <a:rPr lang="en-US" sz="4400" i="1" spc="-50" dirty="0" smtClean="0">
                <a:latin typeface="Calibri"/>
                <a:cs typeface="Calibri"/>
              </a:rPr>
              <a:t>As </a:t>
            </a:r>
            <a:r>
              <a:rPr lang="en-US" sz="4400" i="1" spc="-50" dirty="0">
                <a:latin typeface="Calibri"/>
                <a:cs typeface="Calibri"/>
              </a:rPr>
              <a:t>we look around us. </a:t>
            </a:r>
            <a:r>
              <a:rPr lang="en-US" sz="4400" dirty="0">
                <a:latin typeface="Calibri"/>
                <a:cs typeface="Calibri"/>
              </a:rPr>
              <a:t>If we do not </a:t>
            </a:r>
            <a:r>
              <a:rPr lang="en-US" sz="4400" spc="-70" dirty="0" smtClean="0">
                <a:latin typeface="Calibri"/>
                <a:cs typeface="Calibri"/>
              </a:rPr>
              <a:t>look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70" dirty="0" smtClean="0">
                <a:latin typeface="Calibri"/>
                <a:cs typeface="Calibri"/>
              </a:rPr>
              <a:t>around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7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70" dirty="0">
                <a:latin typeface="Calibri"/>
                <a:cs typeface="Calibri"/>
              </a:rPr>
              <a:t>see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7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70" dirty="0">
                <a:latin typeface="Calibri"/>
                <a:cs typeface="Calibri"/>
              </a:rPr>
              <a:t>greatness</a:t>
            </a:r>
            <a:r>
              <a:rPr lang="en-US" sz="4400" spc="-70" dirty="0">
                <a:latin typeface="Calibri"/>
                <a:cs typeface="Calibri"/>
              </a:rPr>
              <a:t> </a:t>
            </a:r>
            <a:r>
              <a:rPr lang="en-US" sz="4400" u="sng" spc="-70" dirty="0">
                <a:latin typeface="Calibri"/>
                <a:cs typeface="Calibri"/>
              </a:rPr>
              <a:t>of</a:t>
            </a:r>
            <a:r>
              <a:rPr lang="en-US" sz="4400" spc="-70" dirty="0">
                <a:latin typeface="Calibri"/>
                <a:cs typeface="Calibri"/>
              </a:rPr>
              <a:t> </a:t>
            </a:r>
            <a:r>
              <a:rPr lang="en-US" sz="4400" u="sng" spc="-70" dirty="0">
                <a:latin typeface="Calibri"/>
                <a:cs typeface="Calibri"/>
              </a:rPr>
              <a:t>God</a:t>
            </a:r>
            <a:r>
              <a:rPr lang="en-US" sz="4400" spc="-70" dirty="0">
                <a:latin typeface="Calibri"/>
                <a:cs typeface="Calibri"/>
              </a:rPr>
              <a:t>, </a:t>
            </a:r>
            <a:r>
              <a:rPr lang="en-US" sz="4400" dirty="0">
                <a:latin typeface="Calibri"/>
                <a:cs typeface="Calibri"/>
              </a:rPr>
              <a:t>we will have no reason to praise </a:t>
            </a:r>
            <a:r>
              <a:rPr lang="en-US" sz="4400" dirty="0" smtClean="0">
                <a:latin typeface="Calibri"/>
                <a:cs typeface="Calibri"/>
              </a:rPr>
              <a:t>Him.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87413" algn="l"/>
              </a:tabLst>
            </a:pPr>
            <a:r>
              <a:rPr lang="en-US" sz="4400" dirty="0" smtClean="0">
                <a:latin typeface="Calibri"/>
                <a:cs typeface="Calibri"/>
              </a:rPr>
              <a:t>	What </a:t>
            </a:r>
            <a:r>
              <a:rPr lang="en-US" sz="4400" dirty="0">
                <a:latin typeface="Calibri"/>
                <a:cs typeface="Calibri"/>
              </a:rPr>
              <a:t>can you see in the </a:t>
            </a:r>
            <a:r>
              <a:rPr lang="en-US" sz="4400" u="sng" dirty="0">
                <a:latin typeface="Calibri"/>
                <a:cs typeface="Calibri"/>
              </a:rPr>
              <a:t>created </a:t>
            </a:r>
            <a:r>
              <a:rPr lang="en-US" sz="4400" u="sng" dirty="0" smtClean="0">
                <a:latin typeface="Calibri"/>
                <a:cs typeface="Calibri"/>
              </a:rPr>
              <a:t> world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that is praiseworthy, such as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beauty of God’s creation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87413" algn="l"/>
              </a:tabLst>
            </a:pPr>
            <a:r>
              <a:rPr lang="en-US" sz="4400" dirty="0" smtClean="0">
                <a:latin typeface="Calibri"/>
                <a:cs typeface="Calibri"/>
              </a:rPr>
              <a:t>	What </a:t>
            </a:r>
            <a:r>
              <a:rPr lang="en-US" sz="4400" dirty="0">
                <a:latin typeface="Calibri"/>
                <a:cs typeface="Calibri"/>
              </a:rPr>
              <a:t>can you see in the </a:t>
            </a:r>
            <a:r>
              <a:rPr lang="en-US" sz="4400" u="sng" dirty="0">
                <a:latin typeface="Calibri"/>
                <a:cs typeface="Calibri"/>
              </a:rPr>
              <a:t>spiritual world</a:t>
            </a:r>
            <a:r>
              <a:rPr lang="en-US" sz="4400" dirty="0">
                <a:latin typeface="Calibri"/>
                <a:cs typeface="Calibri"/>
              </a:rPr>
              <a:t> that is praiseworthy, such as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growing faith in a young Christian?</a:t>
            </a:r>
          </a:p>
        </p:txBody>
      </p:sp>
    </p:spTree>
    <p:extLst>
      <p:ext uri="{BB962C8B-B14F-4D97-AF65-F5344CB8AC3E}">
        <p14:creationId xmlns:p14="http://schemas.microsoft.com/office/powerpoint/2010/main" val="39115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Life of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Praise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How Praise is Practiced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87413" algn="l"/>
              </a:tabLst>
            </a:pPr>
            <a:r>
              <a:rPr lang="en-US" sz="4400" spc="-50" dirty="0" smtClean="0">
                <a:latin typeface="Calibri"/>
                <a:cs typeface="Calibri"/>
              </a:rPr>
              <a:t>(</a:t>
            </a:r>
            <a:r>
              <a:rPr lang="en-US" sz="4400" u="sng" spc="-50" dirty="0" smtClean="0">
                <a:latin typeface="Calibri"/>
                <a:cs typeface="Calibri"/>
              </a:rPr>
              <a:t>2</a:t>
            </a:r>
            <a:r>
              <a:rPr lang="en-US" sz="4400" spc="-90" dirty="0" smtClean="0">
                <a:latin typeface="Calibri"/>
                <a:cs typeface="Calibri"/>
              </a:rPr>
              <a:t>) </a:t>
            </a:r>
            <a:r>
              <a:rPr lang="en-US" sz="4400" i="1" spc="-90" dirty="0" smtClean="0">
                <a:latin typeface="Calibri"/>
                <a:cs typeface="Calibri"/>
              </a:rPr>
              <a:t>As </a:t>
            </a:r>
            <a:r>
              <a:rPr lang="en-US" sz="4400" i="1" spc="-90" dirty="0">
                <a:latin typeface="Calibri"/>
                <a:cs typeface="Calibri"/>
              </a:rPr>
              <a:t>we remember what we have </a:t>
            </a:r>
            <a:r>
              <a:rPr lang="en-US" sz="4400" i="1" spc="-90" dirty="0" smtClean="0">
                <a:latin typeface="Calibri"/>
                <a:cs typeface="Calibri"/>
              </a:rPr>
              <a:t>seen</a:t>
            </a:r>
            <a:r>
              <a:rPr lang="en-US" sz="4400" i="1" spc="-5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87413" algn="l"/>
              </a:tabLst>
            </a:pPr>
            <a:r>
              <a:rPr lang="en-US" sz="4400" i="1" spc="-5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we want to live in an atmosphere of praise, we must be able to recall the reason for it. In what ways can </a:t>
            </a:r>
            <a:r>
              <a:rPr lang="en-US" sz="4400" dirty="0" smtClean="0">
                <a:latin typeface="Calibri"/>
                <a:cs typeface="Calibri"/>
              </a:rPr>
              <a:t>  we </a:t>
            </a:r>
            <a:r>
              <a:rPr lang="en-US" sz="4400" dirty="0">
                <a:latin typeface="Calibri"/>
                <a:cs typeface="Calibri"/>
              </a:rPr>
              <a:t>remember the great things about God </a:t>
            </a:r>
            <a:r>
              <a:rPr lang="en-US" sz="4400" dirty="0" smtClean="0">
                <a:latin typeface="Calibri"/>
                <a:cs typeface="Calibri"/>
              </a:rPr>
              <a:t>(new </a:t>
            </a:r>
            <a:r>
              <a:rPr lang="en-US" sz="4400" dirty="0">
                <a:latin typeface="Calibri"/>
                <a:cs typeface="Calibri"/>
              </a:rPr>
              <a:t>rituals or symbols that remind </a:t>
            </a:r>
            <a:r>
              <a:rPr lang="en-US" sz="4400" dirty="0" smtClean="0">
                <a:latin typeface="Calibri"/>
                <a:cs typeface="Calibri"/>
              </a:rPr>
              <a:t>us </a:t>
            </a:r>
            <a:r>
              <a:rPr lang="en-US" sz="4400" dirty="0">
                <a:latin typeface="Calibri"/>
                <a:cs typeface="Calibri"/>
              </a:rPr>
              <a:t>of His goodness), so that His </a:t>
            </a:r>
            <a:r>
              <a:rPr lang="en-US" sz="4400" dirty="0" smtClean="0">
                <a:latin typeface="Calibri"/>
                <a:cs typeface="Calibri"/>
              </a:rPr>
              <a:t>goodness </a:t>
            </a:r>
            <a:r>
              <a:rPr lang="en-US" sz="4400" dirty="0">
                <a:latin typeface="Calibri"/>
                <a:cs typeface="Calibri"/>
              </a:rPr>
              <a:t>and the truth about Him do not slip from our minds?</a:t>
            </a:r>
          </a:p>
        </p:txBody>
      </p:sp>
    </p:spTree>
    <p:extLst>
      <p:ext uri="{BB962C8B-B14F-4D97-AF65-F5344CB8AC3E}">
        <p14:creationId xmlns:p14="http://schemas.microsoft.com/office/powerpoint/2010/main" val="11661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Life of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Praise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How Praise is Practiced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87413" algn="l"/>
              </a:tabLst>
            </a:pPr>
            <a:r>
              <a:rPr lang="en-US" sz="4400" spc="-50" dirty="0" smtClean="0">
                <a:latin typeface="Calibri"/>
                <a:cs typeface="Calibri"/>
              </a:rPr>
              <a:t>(</a:t>
            </a:r>
            <a:r>
              <a:rPr lang="en-US" sz="4400" u="sng" spc="-50" dirty="0" smtClean="0">
                <a:latin typeface="Calibri"/>
                <a:cs typeface="Calibri"/>
              </a:rPr>
              <a:t>3</a:t>
            </a:r>
            <a:r>
              <a:rPr lang="en-US" sz="4400" spc="-90" dirty="0" smtClean="0">
                <a:latin typeface="Calibri"/>
                <a:cs typeface="Calibri"/>
              </a:rPr>
              <a:t>) </a:t>
            </a:r>
            <a:r>
              <a:rPr lang="en-US" sz="4400" i="1" dirty="0" smtClean="0">
                <a:latin typeface="Calibri"/>
                <a:cs typeface="Calibri"/>
              </a:rPr>
              <a:t>As </a:t>
            </a:r>
            <a:r>
              <a:rPr lang="en-US" sz="4400" i="1" dirty="0">
                <a:latin typeface="Calibri"/>
                <a:cs typeface="Calibri"/>
              </a:rPr>
              <a:t>we talk about </a:t>
            </a:r>
            <a:r>
              <a:rPr lang="en-US" sz="4400" i="1" dirty="0" smtClean="0">
                <a:latin typeface="Calibri"/>
                <a:cs typeface="Calibri"/>
              </a:rPr>
              <a:t>it.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87413" algn="l"/>
              </a:tabLst>
            </a:pPr>
            <a:r>
              <a:rPr lang="en-US" sz="4400" i="1" spc="-50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Praise is not something that we do in our heads. It is meant to come out of our mouths, to be </a:t>
            </a:r>
            <a:r>
              <a:rPr lang="en-US" sz="4400" u="sng" dirty="0">
                <a:latin typeface="Calibri"/>
                <a:cs typeface="Calibri"/>
              </a:rPr>
              <a:t>heard</a:t>
            </a:r>
            <a:r>
              <a:rPr lang="en-US" sz="4400" dirty="0">
                <a:latin typeface="Calibri"/>
                <a:cs typeface="Calibri"/>
              </a:rPr>
              <a:t> by those around </a:t>
            </a:r>
            <a:r>
              <a:rPr lang="en-US" sz="4400" dirty="0" smtClean="0">
                <a:latin typeface="Calibri"/>
                <a:cs typeface="Calibri"/>
              </a:rPr>
              <a:t>us.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8741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What </a:t>
            </a:r>
            <a:r>
              <a:rPr lang="en-US" sz="4400" u="sng" dirty="0">
                <a:latin typeface="Calibri"/>
                <a:cs typeface="Calibri"/>
              </a:rPr>
              <a:t>reasons</a:t>
            </a:r>
            <a:r>
              <a:rPr lang="en-US" sz="4400" dirty="0">
                <a:latin typeface="Calibri"/>
                <a:cs typeface="Calibri"/>
              </a:rPr>
              <a:t> can you think of to praise God verbally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8741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What </a:t>
            </a:r>
            <a:r>
              <a:rPr lang="en-US" sz="4400" dirty="0">
                <a:latin typeface="Calibri"/>
                <a:cs typeface="Calibri"/>
              </a:rPr>
              <a:t>will the </a:t>
            </a:r>
            <a:r>
              <a:rPr lang="en-US" sz="4400" u="sng" dirty="0">
                <a:latin typeface="Calibri"/>
                <a:cs typeface="Calibri"/>
              </a:rPr>
              <a:t>effect</a:t>
            </a:r>
            <a:r>
              <a:rPr lang="en-US" sz="4400" dirty="0">
                <a:latin typeface="Calibri"/>
                <a:cs typeface="Calibri"/>
              </a:rPr>
              <a:t> of such praise be, and on whom?</a:t>
            </a:r>
          </a:p>
        </p:txBody>
      </p:sp>
    </p:spTree>
    <p:extLst>
      <p:ext uri="{BB962C8B-B14F-4D97-AF65-F5344CB8AC3E}">
        <p14:creationId xmlns:p14="http://schemas.microsoft.com/office/powerpoint/2010/main" val="17355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96909"/>
            <a:ext cx="9144000" cy="3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63550" algn="l"/>
                <a:tab pos="1163638" algn="l"/>
              </a:tabLst>
            </a:pPr>
            <a:r>
              <a:rPr lang="en-US" sz="4400" dirty="0" smtClean="0">
                <a:latin typeface="Calibri"/>
                <a:cs typeface="Calibri"/>
              </a:rPr>
              <a:t>(1</a:t>
            </a:r>
            <a:r>
              <a:rPr lang="en-US" sz="4400" dirty="0">
                <a:latin typeface="Calibri"/>
                <a:cs typeface="Calibri"/>
              </a:rPr>
              <a:t>) Praise </a:t>
            </a:r>
            <a:r>
              <a:rPr lang="en-US" sz="4400" dirty="0" smtClean="0">
                <a:latin typeface="Calibri"/>
                <a:cs typeface="Calibri"/>
              </a:rPr>
              <a:t>should </a:t>
            </a:r>
            <a:r>
              <a:rPr lang="en-US" sz="4400" dirty="0">
                <a:latin typeface="Calibri"/>
                <a:cs typeface="Calibri"/>
              </a:rPr>
              <a:t>be a </a:t>
            </a:r>
            <a:r>
              <a:rPr lang="en-US" sz="4400" dirty="0" smtClean="0">
                <a:latin typeface="Calibri"/>
                <a:cs typeface="Calibri"/>
              </a:rPr>
              <a:t>way </a:t>
            </a:r>
            <a:r>
              <a:rPr lang="en-US" sz="4400" dirty="0">
                <a:latin typeface="Calibri"/>
                <a:cs typeface="Calibri"/>
              </a:rPr>
              <a:t>of </a:t>
            </a:r>
            <a:r>
              <a:rPr lang="en-US" sz="4400" dirty="0" smtClean="0">
                <a:latin typeface="Calibri"/>
                <a:cs typeface="Calibri"/>
              </a:rPr>
              <a:t>life.</a:t>
            </a:r>
            <a:endParaRPr lang="en-US" sz="4400" dirty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 smtClean="0">
                <a:latin typeface="Calibri"/>
                <a:cs typeface="Calibri"/>
              </a:rPr>
              <a:t>(2</a:t>
            </a:r>
            <a:r>
              <a:rPr lang="en-US" sz="4400" dirty="0">
                <a:latin typeface="Calibri"/>
                <a:cs typeface="Calibri"/>
              </a:rPr>
              <a:t>) Praise is </a:t>
            </a:r>
            <a:r>
              <a:rPr lang="en-US" sz="4400" dirty="0" smtClean="0">
                <a:latin typeface="Calibri"/>
                <a:cs typeface="Calibri"/>
              </a:rPr>
              <a:t>practiced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 smtClean="0">
                <a:latin typeface="Calibri"/>
                <a:cs typeface="Calibri"/>
              </a:rPr>
              <a:t>		(a</a:t>
            </a:r>
            <a:r>
              <a:rPr lang="en-US" sz="4400" dirty="0">
                <a:latin typeface="Calibri"/>
                <a:cs typeface="Calibri"/>
              </a:rPr>
              <a:t>) As we look around </a:t>
            </a:r>
            <a:r>
              <a:rPr lang="en-US" sz="4400" dirty="0" smtClean="0">
                <a:latin typeface="Calibri"/>
                <a:cs typeface="Calibri"/>
              </a:rPr>
              <a:t>us.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	(b) </a:t>
            </a:r>
            <a:r>
              <a:rPr lang="en-US" sz="4400" spc="-90" dirty="0">
                <a:latin typeface="Calibri"/>
                <a:cs typeface="Calibri"/>
              </a:rPr>
              <a:t>As we remember what we </a:t>
            </a:r>
            <a:r>
              <a:rPr lang="en-US" sz="4400" spc="-90" dirty="0" smtClean="0">
                <a:latin typeface="Calibri"/>
                <a:cs typeface="Calibri"/>
              </a:rPr>
              <a:t>         		have seen.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63550" algn="l"/>
                <a:tab pos="1163638" algn="l"/>
              </a:tabLst>
            </a:pPr>
            <a:r>
              <a:rPr lang="en-US" sz="4400" spc="-90" dirty="0">
                <a:latin typeface="Calibri"/>
                <a:cs typeface="Calibri"/>
              </a:rPr>
              <a:t>	</a:t>
            </a:r>
            <a:r>
              <a:rPr lang="en-US" sz="4400" spc="-90" dirty="0" smtClean="0">
                <a:latin typeface="Calibri"/>
                <a:cs typeface="Calibri"/>
              </a:rPr>
              <a:t>	(c) </a:t>
            </a:r>
            <a:r>
              <a:rPr lang="en-US" sz="4400" dirty="0">
                <a:latin typeface="Calibri"/>
                <a:cs typeface="Calibri"/>
              </a:rPr>
              <a:t>	As we talk about </a:t>
            </a:r>
            <a:r>
              <a:rPr lang="en-US" sz="4400" dirty="0" smtClean="0">
                <a:latin typeface="Calibri"/>
                <a:cs typeface="Calibri"/>
              </a:rPr>
              <a:t>it.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7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ugust 24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 Witness Who Convicts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Having </a:t>
            </a:r>
            <a:r>
              <a:rPr lang="en-US" sz="4400" spc="-100" dirty="0">
                <a:latin typeface="Calibri"/>
                <a:cs typeface="Calibri"/>
              </a:rPr>
              <a:t>been stripped and beaten hard, Paul and Silas were thrown into prison. </a:t>
            </a:r>
            <a:endParaRPr lang="en-US" sz="4400" spc="-1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In </a:t>
            </a:r>
            <a:r>
              <a:rPr lang="en-US" sz="4400" spc="-100" dirty="0">
                <a:latin typeface="Calibri"/>
                <a:cs typeface="Calibri"/>
              </a:rPr>
              <a:t>great physical pain and with their feet </a:t>
            </a:r>
            <a:r>
              <a:rPr lang="en-US" sz="4400" dirty="0">
                <a:latin typeface="Calibri"/>
                <a:cs typeface="Calibri"/>
              </a:rPr>
              <a:t>in stocks, they were placed in the darkness of the inner </a:t>
            </a:r>
            <a:r>
              <a:rPr lang="en-US" sz="4400" dirty="0" smtClean="0">
                <a:latin typeface="Calibri"/>
                <a:cs typeface="Calibri"/>
              </a:rPr>
              <a:t>prison.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But </a:t>
            </a:r>
            <a:r>
              <a:rPr lang="en-US" sz="4400" spc="-100" dirty="0">
                <a:latin typeface="Calibri"/>
                <a:cs typeface="Calibri"/>
              </a:rPr>
              <a:t>as the other </a:t>
            </a:r>
            <a:r>
              <a:rPr lang="en-US" sz="4400" u="sng" spc="-100" dirty="0">
                <a:latin typeface="Calibri"/>
                <a:cs typeface="Calibri"/>
              </a:rPr>
              <a:t>prisoners</a:t>
            </a:r>
            <a:r>
              <a:rPr lang="en-US" sz="4400" spc="-100" dirty="0">
                <a:latin typeface="Calibri"/>
                <a:cs typeface="Calibri"/>
              </a:rPr>
              <a:t> sat </a:t>
            </a:r>
            <a:r>
              <a:rPr lang="en-US" sz="4400" u="sng" spc="-100" dirty="0">
                <a:latin typeface="Calibri"/>
                <a:cs typeface="Calibri"/>
              </a:rPr>
              <a:t>listening</a:t>
            </a:r>
            <a:r>
              <a:rPr lang="en-US" sz="4400" spc="-100" dirty="0">
                <a:latin typeface="Calibri"/>
                <a:cs typeface="Calibri"/>
              </a:rPr>
              <a:t>, Paul and Silas begin to </a:t>
            </a:r>
            <a:r>
              <a:rPr lang="en-US" sz="4400" u="sng" spc="-100" dirty="0">
                <a:latin typeface="Calibri"/>
                <a:cs typeface="Calibri"/>
              </a:rPr>
              <a:t>pray</a:t>
            </a:r>
            <a:r>
              <a:rPr lang="en-US" sz="4400" spc="-100" dirty="0">
                <a:latin typeface="Calibri"/>
                <a:cs typeface="Calibri"/>
              </a:rPr>
              <a:t> and </a:t>
            </a:r>
            <a:r>
              <a:rPr lang="en-US" sz="4400" u="sng" spc="-100" dirty="0">
                <a:latin typeface="Calibri"/>
                <a:cs typeface="Calibri"/>
              </a:rPr>
              <a:t>sing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30" dirty="0">
                <a:latin typeface="Calibri"/>
                <a:cs typeface="Calibri"/>
              </a:rPr>
              <a:t>After the earthquake, and after he had discovered that neither Paul nor </a:t>
            </a:r>
            <a:r>
              <a:rPr lang="en-US" sz="4400" spc="-30" dirty="0" smtClean="0">
                <a:latin typeface="Calibri"/>
                <a:cs typeface="Calibri"/>
              </a:rPr>
              <a:t>Silas</a:t>
            </a:r>
            <a:endParaRPr lang="en-US" sz="4400" spc="-1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ugust 24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 Witness Who Convicts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nor any of the other prisoners had escaped, the jailer </a:t>
            </a:r>
            <a:r>
              <a:rPr lang="en-US" sz="4400" dirty="0" smtClean="0">
                <a:latin typeface="Calibri"/>
                <a:cs typeface="Calibri"/>
              </a:rPr>
              <a:t>fell </a:t>
            </a:r>
            <a:r>
              <a:rPr lang="en-US" sz="4400" dirty="0">
                <a:latin typeface="Calibri"/>
                <a:cs typeface="Calibri"/>
              </a:rPr>
              <a:t>trembling </a:t>
            </a:r>
            <a:r>
              <a:rPr lang="en-US" sz="4400" dirty="0" smtClean="0">
                <a:latin typeface="Calibri"/>
                <a:cs typeface="Calibri"/>
              </a:rPr>
              <a:t>  before </a:t>
            </a:r>
            <a:r>
              <a:rPr lang="en-US" sz="4400" dirty="0">
                <a:latin typeface="Calibri"/>
                <a:cs typeface="Calibri"/>
              </a:rPr>
              <a:t>Paul and Silas.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50" dirty="0" smtClean="0">
                <a:latin typeface="Calibri"/>
                <a:cs typeface="Calibri"/>
              </a:rPr>
              <a:t>“</a:t>
            </a:r>
            <a:r>
              <a:rPr lang="en-US" sz="4400" b="1" spc="-300" dirty="0" smtClean="0">
                <a:latin typeface="Calibri"/>
                <a:cs typeface="Calibri"/>
              </a:rPr>
              <a:t> </a:t>
            </a:r>
            <a:r>
              <a:rPr lang="en-US" sz="4400" b="1" spc="50" dirty="0" smtClean="0">
                <a:latin typeface="Calibri"/>
                <a:cs typeface="Calibri"/>
              </a:rPr>
              <a:t>‘</a:t>
            </a:r>
            <a:r>
              <a:rPr lang="en-US" sz="4400" b="1" spc="50" dirty="0">
                <a:latin typeface="Calibri"/>
                <a:cs typeface="Calibri"/>
              </a:rPr>
              <a:t>Sirs, what must I do to be saved?’</a:t>
            </a:r>
            <a:r>
              <a:rPr lang="en-US" sz="4400" b="1" spc="-300" dirty="0">
                <a:latin typeface="Calibri"/>
                <a:cs typeface="Calibri"/>
              </a:rPr>
              <a:t> </a:t>
            </a:r>
            <a:r>
              <a:rPr lang="en-US" sz="4400" b="1" spc="5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Acts </a:t>
            </a:r>
            <a:r>
              <a:rPr lang="en-US" sz="4400" i="1" dirty="0" smtClean="0">
                <a:latin typeface="Calibri"/>
                <a:cs typeface="Calibri"/>
              </a:rPr>
              <a:t>16:30 </a:t>
            </a:r>
            <a:r>
              <a:rPr lang="en-US" sz="4400" i="1" dirty="0">
                <a:latin typeface="Calibri"/>
                <a:cs typeface="Calibri"/>
              </a:rPr>
              <a:t>NIV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50" dirty="0">
                <a:latin typeface="Calibri"/>
                <a:cs typeface="Calibri"/>
              </a:rPr>
              <a:t>What </a:t>
            </a:r>
            <a:r>
              <a:rPr lang="en-US" sz="4400" spc="-50" dirty="0" smtClean="0">
                <a:latin typeface="Calibri"/>
                <a:cs typeface="Calibri"/>
              </a:rPr>
              <a:t>is </a:t>
            </a:r>
            <a:r>
              <a:rPr lang="en-US" sz="4400" u="sng" spc="-50" dirty="0" smtClean="0">
                <a:latin typeface="Calibri"/>
                <a:cs typeface="Calibri"/>
              </a:rPr>
              <a:t>role</a:t>
            </a:r>
            <a:r>
              <a:rPr lang="en-US" sz="4400" spc="-50" dirty="0" smtClean="0">
                <a:latin typeface="Calibri"/>
                <a:cs typeface="Calibri"/>
              </a:rPr>
              <a:t> of Paul </a:t>
            </a:r>
            <a:r>
              <a:rPr lang="en-US" sz="4400" spc="-50" dirty="0">
                <a:latin typeface="Calibri"/>
                <a:cs typeface="Calibri"/>
              </a:rPr>
              <a:t>and Silas’s </a:t>
            </a:r>
            <a:r>
              <a:rPr lang="en-US" sz="4400" u="sng" spc="-50" dirty="0">
                <a:latin typeface="Calibri"/>
                <a:cs typeface="Calibri"/>
              </a:rPr>
              <a:t>prayers</a:t>
            </a:r>
            <a:r>
              <a:rPr lang="en-US" sz="4400" spc="-50" dirty="0">
                <a:latin typeface="Calibri"/>
                <a:cs typeface="Calibri"/>
              </a:rPr>
              <a:t> and </a:t>
            </a:r>
            <a:r>
              <a:rPr lang="en-US" sz="4400" u="sng" spc="-50" dirty="0">
                <a:latin typeface="Calibri"/>
                <a:cs typeface="Calibri"/>
              </a:rPr>
              <a:t>songs</a:t>
            </a:r>
            <a:r>
              <a:rPr lang="en-US" sz="4400" spc="-50" dirty="0">
                <a:latin typeface="Calibri"/>
                <a:cs typeface="Calibri"/>
              </a:rPr>
              <a:t> played in the prisoners’ not running away, and in the conversion of </a:t>
            </a:r>
            <a:r>
              <a:rPr lang="en-US" sz="4400" dirty="0">
                <a:latin typeface="Calibri"/>
                <a:cs typeface="Calibri"/>
              </a:rPr>
              <a:t>this man and his whole family</a:t>
            </a:r>
            <a:r>
              <a:rPr lang="en-US" sz="4400" dirty="0" smtClean="0">
                <a:latin typeface="Calibri"/>
                <a:cs typeface="Calibri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393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ugust 24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 Witness Who Convicts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It is amazing to think that our praise can transform the eternal </a:t>
            </a:r>
            <a:r>
              <a:rPr lang="en-US" sz="4400" dirty="0" smtClean="0">
                <a:latin typeface="Calibri"/>
                <a:cs typeface="Calibri"/>
              </a:rPr>
              <a:t>destinies     of </a:t>
            </a:r>
            <a:r>
              <a:rPr lang="en-US" sz="4400" dirty="0">
                <a:latin typeface="Calibri"/>
                <a:cs typeface="Calibri"/>
              </a:rPr>
              <a:t>those around </a:t>
            </a:r>
            <a:r>
              <a:rPr lang="en-US" sz="4400" dirty="0" smtClean="0">
                <a:latin typeface="Calibri"/>
                <a:cs typeface="Calibri"/>
              </a:rPr>
              <a:t>us.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Paul and Silas had sat in the dark mumbling and complaining as prisoners often do, do you think anyone would have been saved </a:t>
            </a:r>
            <a:r>
              <a:rPr lang="en-US" sz="4400" dirty="0" smtClean="0">
                <a:latin typeface="Calibri"/>
                <a:cs typeface="Calibri"/>
              </a:rPr>
              <a:t>       that </a:t>
            </a:r>
            <a:r>
              <a:rPr lang="en-US" sz="4400" dirty="0">
                <a:latin typeface="Calibri"/>
                <a:cs typeface="Calibri"/>
              </a:rPr>
              <a:t>night?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6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ugust 24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96909"/>
            <a:ext cx="9144000" cy="343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6000" b="1" spc="600" dirty="0" smtClean="0">
                <a:latin typeface="Calibri"/>
                <a:cs typeface="Calibri"/>
              </a:rPr>
              <a:t>Praise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 smtClean="0">
                <a:latin typeface="Calibri"/>
                <a:cs typeface="Calibri"/>
              </a:rPr>
              <a:t>can </a:t>
            </a:r>
            <a:r>
              <a:rPr lang="en-US" sz="6000" dirty="0" smtClean="0">
                <a:latin typeface="Calibri"/>
                <a:cs typeface="Calibri"/>
              </a:rPr>
              <a:t>transform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eternal </a:t>
            </a:r>
            <a:r>
              <a:rPr lang="en-US" sz="6000" dirty="0" smtClean="0">
                <a:latin typeface="Calibri"/>
                <a:cs typeface="Calibri"/>
              </a:rPr>
              <a:t>destinies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 smtClean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those </a:t>
            </a:r>
            <a:r>
              <a:rPr lang="en-US" sz="6000" dirty="0">
                <a:latin typeface="Calibri"/>
                <a:cs typeface="Calibri"/>
              </a:rPr>
              <a:t>around</a:t>
            </a:r>
            <a:r>
              <a:rPr lang="en-US" sz="4400" dirty="0">
                <a:latin typeface="Calibri"/>
                <a:cs typeface="Calibri"/>
              </a:rPr>
              <a:t> us.</a:t>
            </a:r>
          </a:p>
        </p:txBody>
      </p:sp>
    </p:spTree>
    <p:extLst>
      <p:ext uri="{BB962C8B-B14F-4D97-AF65-F5344CB8AC3E}">
        <p14:creationId xmlns:p14="http://schemas.microsoft.com/office/powerpoint/2010/main" val="255469607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August 25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 Weapon That Conquers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56440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50" dirty="0">
                <a:latin typeface="Calibri"/>
                <a:cs typeface="Calibri"/>
              </a:rPr>
              <a:t>After receiving the report that a “vast </a:t>
            </a:r>
            <a:r>
              <a:rPr lang="en-US" sz="4400" dirty="0">
                <a:latin typeface="Calibri"/>
                <a:cs typeface="Calibri"/>
              </a:rPr>
              <a:t>army” was coming against him, </a:t>
            </a:r>
            <a:r>
              <a:rPr lang="en-US" sz="4400" spc="-100" dirty="0">
                <a:latin typeface="Calibri"/>
                <a:cs typeface="Calibri"/>
              </a:rPr>
              <a:t>Jehoshaphat did not immediately jump </a:t>
            </a:r>
            <a:r>
              <a:rPr lang="en-US" sz="4400" dirty="0">
                <a:latin typeface="Calibri"/>
                <a:cs typeface="Calibri"/>
              </a:rPr>
              <a:t>to military action, but “resolved to </a:t>
            </a:r>
            <a:r>
              <a:rPr lang="en-US" sz="4400" spc="-50" dirty="0">
                <a:latin typeface="Calibri"/>
                <a:cs typeface="Calibri"/>
              </a:rPr>
              <a:t>inquire of the </a:t>
            </a:r>
            <a:r>
              <a:rPr lang="en-US" sz="4400" cap="small" spc="-50" dirty="0">
                <a:latin typeface="Calibri"/>
                <a:cs typeface="Calibri"/>
              </a:rPr>
              <a:t>Lord</a:t>
            </a:r>
            <a:r>
              <a:rPr lang="en-US" sz="4400" spc="-100" dirty="0">
                <a:latin typeface="Calibri"/>
                <a:cs typeface="Calibri"/>
              </a:rPr>
              <a:t>”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2 Chron</a:t>
            </a:r>
            <a:r>
              <a:rPr lang="en-US" sz="4400" i="1" spc="-300" dirty="0">
                <a:latin typeface="Calibri"/>
                <a:cs typeface="Calibri"/>
              </a:rPr>
              <a:t>.</a:t>
            </a:r>
            <a:r>
              <a:rPr lang="en-US" sz="4400" i="1" spc="-100" dirty="0">
                <a:latin typeface="Calibri"/>
                <a:cs typeface="Calibri"/>
              </a:rPr>
              <a:t> 20:</a:t>
            </a:r>
            <a:r>
              <a:rPr lang="en-US" sz="4400" i="1" spc="-100" dirty="0" smtClean="0">
                <a:latin typeface="Calibri"/>
                <a:cs typeface="Calibri"/>
              </a:rPr>
              <a:t>3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NIV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Jehoshaphat admitted: “ </a:t>
            </a:r>
            <a:r>
              <a:rPr lang="en-US" sz="4400" dirty="0">
                <a:latin typeface="Calibri"/>
                <a:cs typeface="Calibri"/>
              </a:rPr>
              <a:t>‘we have no power to face this vast army that is attacking us. We do not know what to do, but our eyes are on you’ 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12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August 25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 Weapon That Conquers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56440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100" dirty="0">
                <a:latin typeface="Calibri"/>
                <a:cs typeface="Calibri"/>
              </a:rPr>
              <a:t>As the Spirit of the Lord came upon </a:t>
            </a:r>
            <a:r>
              <a:rPr lang="en-US" sz="4400" spc="-100" dirty="0" err="1">
                <a:latin typeface="Calibri"/>
                <a:cs typeface="Calibri"/>
              </a:rPr>
              <a:t>Jahaziel</a:t>
            </a:r>
            <a:r>
              <a:rPr lang="en-US" sz="4400" spc="-100" dirty="0">
                <a:latin typeface="Calibri"/>
                <a:cs typeface="Calibri"/>
              </a:rPr>
              <a:t>, </a:t>
            </a:r>
            <a:r>
              <a:rPr lang="en-US" sz="4400" spc="-100" dirty="0" smtClean="0">
                <a:latin typeface="Calibri"/>
                <a:cs typeface="Calibri"/>
              </a:rPr>
              <a:t>he announced</a:t>
            </a:r>
            <a:r>
              <a:rPr lang="en-US" sz="4400" spc="-300" dirty="0">
                <a:latin typeface="Calibri"/>
                <a:cs typeface="Calibri"/>
              </a:rPr>
              <a:t>: “ ‘ “</a:t>
            </a:r>
            <a:r>
              <a:rPr lang="en-US" sz="4400" spc="-100" dirty="0">
                <a:latin typeface="Calibri"/>
                <a:cs typeface="Calibri"/>
              </a:rPr>
              <a:t>You will not have to fight this battle. Take up your positions; stand firm and see the </a:t>
            </a:r>
            <a:r>
              <a:rPr lang="en-US" sz="4400" spc="-100" dirty="0" err="1" smtClean="0">
                <a:latin typeface="Calibri"/>
                <a:cs typeface="Calibri"/>
              </a:rPr>
              <a:t>delive-rance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 </a:t>
            </a:r>
            <a:r>
              <a:rPr lang="en-US" sz="4400" cap="small" spc="-100" dirty="0">
                <a:latin typeface="Calibri"/>
                <a:cs typeface="Calibri"/>
              </a:rPr>
              <a:t>Lord</a:t>
            </a:r>
            <a:r>
              <a:rPr lang="en-US" sz="4400" spc="-100" dirty="0">
                <a:latin typeface="Calibri"/>
                <a:cs typeface="Calibri"/>
              </a:rPr>
              <a:t> will give you, Judah and Jerusalem. Do not be afraid; do not be discouraged.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Go out to face them </a:t>
            </a:r>
            <a:r>
              <a:rPr lang="en-US" sz="4400" spc="-100" dirty="0" err="1" smtClean="0">
                <a:latin typeface="Calibri"/>
                <a:cs typeface="Calibri"/>
              </a:rPr>
              <a:t>tomor</a:t>
            </a:r>
            <a:r>
              <a:rPr lang="en-US" sz="4400" spc="-100" dirty="0" smtClean="0">
                <a:latin typeface="Calibri"/>
                <a:cs typeface="Calibri"/>
              </a:rPr>
              <a:t>-row</a:t>
            </a:r>
            <a:r>
              <a:rPr lang="en-US" sz="4400" spc="-100" dirty="0">
                <a:latin typeface="Calibri"/>
                <a:cs typeface="Calibri"/>
              </a:rPr>
              <a:t>, and the </a:t>
            </a:r>
            <a:r>
              <a:rPr lang="en-US" sz="4400" cap="small" spc="-100" dirty="0">
                <a:latin typeface="Calibri"/>
                <a:cs typeface="Calibri"/>
              </a:rPr>
              <a:t>Lord</a:t>
            </a:r>
            <a:r>
              <a:rPr lang="en-US" sz="4400" spc="-100" dirty="0">
                <a:latin typeface="Calibri"/>
                <a:cs typeface="Calibri"/>
              </a:rPr>
              <a:t> will be with you” </a:t>
            </a:r>
            <a:r>
              <a:rPr lang="en-US" sz="4400" spc="-300" dirty="0">
                <a:latin typeface="Calibri"/>
                <a:cs typeface="Calibri"/>
              </a:rPr>
              <a:t>’ ” </a:t>
            </a:r>
            <a:r>
              <a:rPr lang="en-US" sz="4400" spc="-300" dirty="0" smtClean="0">
                <a:latin typeface="Calibri"/>
                <a:cs typeface="Calibri"/>
              </a:rPr>
              <a:t>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2 Chron. 20:</a:t>
            </a:r>
            <a:r>
              <a:rPr lang="en-US" sz="4400" i="1" spc="-100" dirty="0" smtClean="0">
                <a:latin typeface="Calibri"/>
                <a:cs typeface="Calibri"/>
              </a:rPr>
              <a:t>17</a:t>
            </a:r>
            <a:r>
              <a:rPr lang="en-US" sz="4400" i="1" spc="-100" dirty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NIV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7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August 25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 Weapon That Conquers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56440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After </a:t>
            </a:r>
            <a:r>
              <a:rPr lang="en-US" sz="4400" dirty="0">
                <a:latin typeface="Calibri"/>
                <a:cs typeface="Calibri"/>
              </a:rPr>
              <a:t>that, they worshiped God and sang praises to Him “with a very loud voice</a:t>
            </a:r>
            <a:r>
              <a:rPr lang="en-US" sz="4400" dirty="0" smtClean="0">
                <a:latin typeface="Calibri"/>
                <a:cs typeface="Calibri"/>
              </a:rPr>
              <a:t>” (</a:t>
            </a:r>
            <a:r>
              <a:rPr lang="en-US" sz="4400" i="1" dirty="0" smtClean="0">
                <a:latin typeface="Calibri"/>
                <a:cs typeface="Calibri"/>
              </a:rPr>
              <a:t>v. 19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Even though God was going to fight for them, they still had 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go out to face the enemy.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50" dirty="0">
                <a:latin typeface="Calibri"/>
                <a:cs typeface="Calibri"/>
              </a:rPr>
              <a:t>But this was no ordinary march to war. </a:t>
            </a:r>
            <a:r>
              <a:rPr lang="en-US" sz="4400" dirty="0">
                <a:latin typeface="Calibri"/>
                <a:cs typeface="Calibri"/>
              </a:rPr>
              <a:t>Jehoshaphat </a:t>
            </a:r>
            <a:r>
              <a:rPr lang="en-US" sz="4400" u="sng" dirty="0">
                <a:latin typeface="Calibri"/>
                <a:cs typeface="Calibri"/>
              </a:rPr>
              <a:t>appointed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choir</a:t>
            </a:r>
            <a:r>
              <a:rPr lang="en-US" sz="4400" dirty="0">
                <a:latin typeface="Calibri"/>
                <a:cs typeface="Calibri"/>
              </a:rPr>
              <a:t> to </a:t>
            </a:r>
            <a:r>
              <a:rPr lang="en-US" sz="4400" dirty="0" smtClean="0">
                <a:latin typeface="Calibri"/>
                <a:cs typeface="Calibri"/>
              </a:rPr>
              <a:t>        sing </a:t>
            </a:r>
            <a:r>
              <a:rPr lang="en-US" sz="4400" dirty="0">
                <a:latin typeface="Calibri"/>
                <a:cs typeface="Calibri"/>
              </a:rPr>
              <a:t>praises to the Lord as they marched out.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6115" y="6484"/>
            <a:ext cx="74178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268760"/>
            <a:ext cx="9144000" cy="511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spc="100" dirty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We will see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other flesh and blood, though radiated in faith, nevertheless faced despair, betrayal, </a:t>
            </a:r>
            <a:r>
              <a:rPr lang="en-US" sz="4400" dirty="0" smtClean="0">
                <a:latin typeface="Calibri"/>
                <a:cs typeface="Calibri"/>
              </a:rPr>
              <a:t>disappointment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loss</a:t>
            </a:r>
            <a:r>
              <a:rPr lang="en-US" sz="4400" dirty="0">
                <a:latin typeface="Calibri"/>
                <a:cs typeface="Calibri"/>
              </a:rPr>
              <a:t>, injustice, and </a:t>
            </a:r>
            <a:r>
              <a:rPr lang="en-US" sz="4400" dirty="0" smtClean="0">
                <a:latin typeface="Calibri"/>
                <a:cs typeface="Calibri"/>
              </a:rPr>
              <a:t>abuse.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we look at these </a:t>
            </a:r>
            <a:r>
              <a:rPr lang="en-US" sz="4400" dirty="0" smtClean="0">
                <a:latin typeface="Calibri"/>
                <a:cs typeface="Calibri"/>
              </a:rPr>
              <a:t>people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always see them contrasted against the background of the Cross.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August 25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 Weapon That Conquers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5644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“As they began to sing and praise, </a:t>
            </a:r>
            <a:r>
              <a:rPr lang="en-US" sz="4400" dirty="0" smtClean="0">
                <a:latin typeface="Calibri"/>
                <a:cs typeface="Calibri"/>
              </a:rPr>
              <a:t>         the </a:t>
            </a:r>
            <a:r>
              <a:rPr lang="en-US" sz="4400" u="sng" cap="small" dirty="0">
                <a:latin typeface="Calibri"/>
                <a:cs typeface="Calibri"/>
              </a:rPr>
              <a:t>Lord</a:t>
            </a:r>
            <a:r>
              <a:rPr lang="en-US" sz="4400" dirty="0">
                <a:latin typeface="Calibri"/>
                <a:cs typeface="Calibri"/>
              </a:rPr>
              <a:t> set ambushes against the </a:t>
            </a:r>
            <a:r>
              <a:rPr lang="en-US" sz="4400" dirty="0" smtClean="0">
                <a:latin typeface="Calibri"/>
                <a:cs typeface="Calibri"/>
              </a:rPr>
              <a:t> men </a:t>
            </a:r>
            <a:r>
              <a:rPr lang="en-US" sz="4400" dirty="0">
                <a:latin typeface="Calibri"/>
                <a:cs typeface="Calibri"/>
              </a:rPr>
              <a:t>of Ammon and Moab and Mount </a:t>
            </a:r>
            <a:r>
              <a:rPr lang="en-US" sz="4400" dirty="0" err="1" smtClean="0">
                <a:latin typeface="Calibri"/>
                <a:cs typeface="Calibri"/>
              </a:rPr>
              <a:t>Seir</a:t>
            </a:r>
            <a:r>
              <a:rPr lang="en-US" sz="4400" dirty="0" smtClean="0">
                <a:latin typeface="Calibri"/>
                <a:cs typeface="Calibri"/>
              </a:rPr>
              <a:t>...and </a:t>
            </a:r>
            <a:r>
              <a:rPr lang="en-US" sz="4400" dirty="0">
                <a:latin typeface="Calibri"/>
                <a:cs typeface="Calibri"/>
              </a:rPr>
              <a:t>they were </a:t>
            </a:r>
            <a:r>
              <a:rPr lang="en-US" sz="4400" dirty="0" smtClean="0">
                <a:latin typeface="Calibri"/>
                <a:cs typeface="Calibri"/>
              </a:rPr>
              <a:t>defeated”                        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2 Chron. 20:22, NIV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God intervened </a:t>
            </a:r>
            <a:r>
              <a:rPr lang="en-US" sz="4400" dirty="0">
                <a:latin typeface="Calibri"/>
                <a:cs typeface="Calibri"/>
              </a:rPr>
              <a:t>at the very moment they exercised their faith in His promise, as they began to “praise him </a:t>
            </a:r>
            <a:r>
              <a:rPr lang="en-US" sz="4400" spc="-50" dirty="0">
                <a:latin typeface="Calibri"/>
                <a:cs typeface="Calibri"/>
              </a:rPr>
              <a:t>for the splendor of his holiness” </a:t>
            </a:r>
            <a:r>
              <a:rPr lang="en-US" sz="4400" spc="-50" dirty="0" smtClean="0">
                <a:latin typeface="Calibri"/>
                <a:cs typeface="Calibri"/>
              </a:rPr>
              <a:t>(</a:t>
            </a:r>
            <a:r>
              <a:rPr lang="en-US" sz="4400" i="1" spc="-50" dirty="0" smtClean="0">
                <a:latin typeface="Calibri"/>
                <a:cs typeface="Calibri"/>
              </a:rPr>
              <a:t>v. 21</a:t>
            </a:r>
            <a:r>
              <a:rPr lang="en-US" sz="4400" spc="-50" dirty="0" smtClean="0">
                <a:latin typeface="Calibri"/>
                <a:cs typeface="Calibri"/>
              </a:rPr>
              <a:t>)</a:t>
            </a:r>
            <a:r>
              <a:rPr lang="en-US" sz="4400" spc="-50" dirty="0">
                <a:latin typeface="Calibri"/>
                <a:cs typeface="Calibri"/>
              </a:rPr>
              <a:t>.</a:t>
            </a:r>
            <a:endParaRPr lang="en-US" sz="4400" spc="-5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August 25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96909"/>
            <a:ext cx="9144000" cy="343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>
                <a:latin typeface="Calibri"/>
                <a:cs typeface="Calibri"/>
              </a:rPr>
              <a:t>God </a:t>
            </a:r>
            <a:r>
              <a:rPr lang="en-US" sz="6000" b="1" spc="100" dirty="0" smtClean="0">
                <a:latin typeface="Calibri"/>
                <a:cs typeface="Calibri"/>
              </a:rPr>
              <a:t>intervenes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 smtClean="0">
                <a:latin typeface="Calibri"/>
                <a:cs typeface="Calibri"/>
              </a:rPr>
              <a:t>the moment </a:t>
            </a:r>
            <a:r>
              <a:rPr lang="en-US" sz="6000" dirty="0" smtClean="0">
                <a:latin typeface="Calibri"/>
                <a:cs typeface="Calibri"/>
              </a:rPr>
              <a:t>faith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 smtClean="0">
                <a:latin typeface="Calibri"/>
                <a:cs typeface="Calibri"/>
              </a:rPr>
              <a:t>is </a:t>
            </a:r>
            <a:r>
              <a:rPr lang="en-US" sz="6000" dirty="0" smtClean="0">
                <a:latin typeface="Calibri"/>
                <a:cs typeface="Calibri"/>
              </a:rPr>
              <a:t>exercised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63550" algn="l"/>
                <a:tab pos="1163638" algn="l"/>
              </a:tabLst>
            </a:pPr>
            <a:r>
              <a:rPr lang="en-US" sz="4400" dirty="0" smtClean="0">
                <a:latin typeface="Calibri"/>
                <a:cs typeface="Calibri"/>
              </a:rPr>
              <a:t>by </a:t>
            </a:r>
            <a:r>
              <a:rPr lang="en-US" sz="6000" dirty="0" smtClean="0">
                <a:latin typeface="Calibri"/>
                <a:cs typeface="Calibri"/>
              </a:rPr>
              <a:t>praising</a:t>
            </a:r>
            <a:r>
              <a:rPr lang="en-US" sz="4400" dirty="0" smtClean="0">
                <a:latin typeface="Calibri"/>
                <a:cs typeface="Calibri"/>
              </a:rPr>
              <a:t> Him.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8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August 26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</a:t>
            </a:r>
            <a:endParaRPr lang="en-US" sz="3000" i="1" cap="small" spc="-7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659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Then let us </a:t>
            </a:r>
            <a:r>
              <a:rPr lang="en-US" sz="4400" u="sng" dirty="0">
                <a:latin typeface="Calibri"/>
                <a:cs typeface="Calibri"/>
              </a:rPr>
              <a:t>educate</a:t>
            </a:r>
            <a:r>
              <a:rPr lang="en-US" sz="4400" dirty="0">
                <a:latin typeface="Calibri"/>
                <a:cs typeface="Calibri"/>
              </a:rPr>
              <a:t> our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hearts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lips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speak the </a:t>
            </a:r>
            <a:r>
              <a:rPr lang="en-US" sz="4400" u="sng" dirty="0">
                <a:latin typeface="Calibri"/>
                <a:cs typeface="Calibri"/>
              </a:rPr>
              <a:t>praise</a:t>
            </a:r>
            <a:r>
              <a:rPr lang="en-US" sz="4400" dirty="0">
                <a:latin typeface="Calibri"/>
                <a:cs typeface="Calibri"/>
              </a:rPr>
              <a:t> of God for His matchless love. Let us educate our </a:t>
            </a:r>
            <a:r>
              <a:rPr lang="en-US" sz="4400" spc="-50" dirty="0">
                <a:solidFill>
                  <a:srgbClr val="FFFF00"/>
                </a:solidFill>
                <a:latin typeface="Calibri"/>
                <a:cs typeface="Calibri"/>
              </a:rPr>
              <a:t>souls</a:t>
            </a:r>
            <a:r>
              <a:rPr lang="en-US" sz="4400" spc="-50" dirty="0">
                <a:latin typeface="Calibri"/>
                <a:cs typeface="Calibri"/>
              </a:rPr>
              <a:t> to be </a:t>
            </a:r>
            <a:r>
              <a:rPr lang="en-US" sz="4400" u="sng" spc="-50" dirty="0">
                <a:latin typeface="Calibri"/>
                <a:cs typeface="Calibri"/>
              </a:rPr>
              <a:t>hopeful</a:t>
            </a:r>
            <a:r>
              <a:rPr lang="en-US" sz="4400" spc="-50" dirty="0">
                <a:latin typeface="Calibri"/>
                <a:cs typeface="Calibri"/>
              </a:rPr>
              <a:t> and to </a:t>
            </a:r>
            <a:r>
              <a:rPr lang="en-US" sz="4400" u="sng" spc="-50" dirty="0">
                <a:latin typeface="Calibri"/>
                <a:cs typeface="Calibri"/>
              </a:rPr>
              <a:t>abide</a:t>
            </a:r>
            <a:r>
              <a:rPr lang="en-US" sz="4400" spc="-50" dirty="0">
                <a:latin typeface="Calibri"/>
                <a:cs typeface="Calibri"/>
              </a:rPr>
              <a:t> in the light shining from the cross of </a:t>
            </a:r>
            <a:r>
              <a:rPr lang="en-US" sz="4400" spc="-50" dirty="0" smtClean="0">
                <a:latin typeface="Calibri"/>
                <a:cs typeface="Calibri"/>
              </a:rPr>
              <a:t>Calvary.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Never </a:t>
            </a:r>
            <a:r>
              <a:rPr lang="en-US" sz="4400" dirty="0">
                <a:latin typeface="Calibri"/>
                <a:cs typeface="Calibri"/>
              </a:rPr>
              <a:t>should we forget that we are children of the heavenly </a:t>
            </a:r>
            <a:r>
              <a:rPr lang="en-US" sz="4400" dirty="0" smtClean="0">
                <a:latin typeface="Calibri"/>
                <a:cs typeface="Calibri"/>
              </a:rPr>
              <a:t>King.... </a:t>
            </a:r>
            <a:r>
              <a:rPr lang="en-US" sz="4400" dirty="0">
                <a:latin typeface="Calibri"/>
                <a:cs typeface="Calibri"/>
              </a:rPr>
              <a:t>It is </a:t>
            </a:r>
            <a:r>
              <a:rPr lang="en-US" sz="4400" spc="-50" dirty="0">
                <a:latin typeface="Calibri"/>
                <a:cs typeface="Calibri"/>
              </a:rPr>
              <a:t>our privilege to maintain a calm repose </a:t>
            </a:r>
            <a:r>
              <a:rPr lang="en-US" sz="4400" dirty="0">
                <a:latin typeface="Calibri"/>
                <a:cs typeface="Calibri"/>
              </a:rPr>
              <a:t>in God.”—</a:t>
            </a:r>
            <a:r>
              <a:rPr lang="en-US" sz="4400" i="1" cap="small" dirty="0">
                <a:latin typeface="Calibri"/>
                <a:cs typeface="Calibri"/>
              </a:rPr>
              <a:t>Ministry of Healing </a:t>
            </a:r>
            <a:r>
              <a:rPr lang="en-US" sz="4400" cap="small" dirty="0">
                <a:latin typeface="Calibri"/>
                <a:cs typeface="Calibri"/>
              </a:rPr>
              <a:t>253</a:t>
            </a:r>
            <a:r>
              <a:rPr lang="en-US" sz="4400" i="1" cap="small" dirty="0">
                <a:latin typeface="Calibri"/>
                <a:cs typeface="Calibri"/>
              </a:rPr>
              <a:t>. </a:t>
            </a:r>
            <a:endParaRPr lang="en-US" sz="4400" i="1" cap="small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August 26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</a:t>
            </a:r>
            <a:r>
              <a:rPr lang="en-US" sz="3200" cap="small" spc="50" dirty="0" smtClean="0">
                <a:latin typeface="Cambria"/>
                <a:cs typeface="Cambria"/>
              </a:rPr>
              <a:t>: </a:t>
            </a:r>
            <a:r>
              <a:rPr lang="en-US" sz="3000" i="1" cap="small" dirty="0" smtClean="0">
                <a:latin typeface="Cambria"/>
                <a:cs typeface="Cambria"/>
              </a:rPr>
              <a:t>Testimonies</a:t>
            </a:r>
            <a:r>
              <a:rPr lang="en-US" sz="3000" cap="small" dirty="0" smtClean="0">
                <a:latin typeface="Cambria"/>
                <a:cs typeface="Cambria"/>
              </a:rPr>
              <a:t> 2:593</a:t>
            </a:r>
            <a:r>
              <a:rPr lang="en-US" sz="3000" cap="small" dirty="0">
                <a:latin typeface="Cambria"/>
                <a:cs typeface="Cambria"/>
              </a:rPr>
              <a:t>, 594</a:t>
            </a:r>
            <a:endParaRPr lang="en-US" sz="3000" i="1" cap="small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6596"/>
            <a:ext cx="9144000" cy="61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“Praise </a:t>
            </a:r>
            <a:r>
              <a:rPr lang="en-US" sz="4400" dirty="0">
                <a:latin typeface="Calibri"/>
                <a:cs typeface="Calibri"/>
              </a:rPr>
              <a:t>the Lord even when you fall into </a:t>
            </a:r>
            <a:r>
              <a:rPr lang="en-US" sz="4400" u="sng" dirty="0">
                <a:latin typeface="Calibri"/>
                <a:cs typeface="Calibri"/>
              </a:rPr>
              <a:t>darkness</a:t>
            </a:r>
            <a:r>
              <a:rPr lang="en-US" sz="4400" dirty="0">
                <a:latin typeface="Calibri"/>
                <a:cs typeface="Calibri"/>
              </a:rPr>
              <a:t>. Praise Him even in </a:t>
            </a:r>
            <a:r>
              <a:rPr lang="en-US" sz="4400" u="sng" dirty="0">
                <a:latin typeface="Calibri"/>
                <a:cs typeface="Calibri"/>
              </a:rPr>
              <a:t>temptation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... </a:t>
            </a:r>
            <a:r>
              <a:rPr lang="en-US" sz="4400" dirty="0">
                <a:latin typeface="Calibri"/>
                <a:cs typeface="Calibri"/>
              </a:rPr>
              <a:t>Will that bring gloom and darkness into your families? No, indeed; it will bring a </a:t>
            </a:r>
            <a:r>
              <a:rPr lang="en-US" sz="4400" dirty="0" smtClean="0">
                <a:latin typeface="Calibri"/>
                <a:cs typeface="Calibri"/>
              </a:rPr>
              <a:t>sunbeam.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You </a:t>
            </a:r>
            <a:r>
              <a:rPr lang="en-US" sz="4400" dirty="0">
                <a:latin typeface="Calibri"/>
                <a:cs typeface="Calibri"/>
              </a:rPr>
              <a:t>will thus gather rays of eternal light from the throne of glory and scatter them around </a:t>
            </a:r>
            <a:r>
              <a:rPr lang="en-US" sz="4400" dirty="0" smtClean="0">
                <a:latin typeface="Calibri"/>
                <a:cs typeface="Calibri"/>
              </a:rPr>
              <a:t>you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                              —</a:t>
            </a:r>
            <a:r>
              <a:rPr lang="en-US" sz="4400" i="1" cap="small" dirty="0">
                <a:latin typeface="Calibri"/>
                <a:cs typeface="Calibri"/>
              </a:rPr>
              <a:t>Testimonies </a:t>
            </a:r>
            <a:r>
              <a:rPr lang="en-US" sz="4400" dirty="0">
                <a:latin typeface="Calibri"/>
                <a:cs typeface="Calibri"/>
              </a:rPr>
              <a:t>2:593, 594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endParaRPr lang="en-US" sz="4400" i="1" cap="small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8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 Life of Praise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40768"/>
            <a:ext cx="9144000" cy="52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Praise, a </a:t>
            </a:r>
            <a:r>
              <a:rPr lang="en-US" sz="4400" b="1" spc="50" dirty="0" smtClean="0">
                <a:latin typeface="Calibri"/>
                <a:cs typeface="Calibri"/>
              </a:rPr>
              <a:t>Lifestyle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	             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	a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i="1" u="sng" dirty="0">
                <a:latin typeface="Calibri"/>
                <a:cs typeface="Calibri"/>
              </a:rPr>
              <a:t>Sun</a:t>
            </a:r>
            <a:r>
              <a:rPr lang="en-US" sz="4400" i="1" dirty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The framework</a:t>
            </a:r>
            <a:r>
              <a:rPr lang="en-US" sz="4400" i="1" dirty="0">
                <a:latin typeface="Calibri"/>
                <a:cs typeface="Calibri"/>
              </a:rPr>
              <a:t>. Phil. 4:4–</a:t>
            </a:r>
            <a:r>
              <a:rPr lang="en-US" sz="4400" i="1" dirty="0" smtClean="0">
                <a:latin typeface="Calibri"/>
                <a:cs typeface="Calibri"/>
              </a:rPr>
              <a:t>7                    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u="sng" spc="-50" dirty="0">
                <a:latin typeface="Calibri"/>
                <a:cs typeface="Calibri"/>
              </a:rPr>
              <a:t>Tue</a:t>
            </a:r>
            <a:r>
              <a:rPr lang="en-US" sz="4400" i="1" spc="-50" dirty="0">
                <a:latin typeface="Calibri"/>
                <a:cs typeface="Calibri"/>
              </a:rPr>
              <a:t>. Development. </a:t>
            </a:r>
            <a:r>
              <a:rPr lang="en-US" sz="4400" i="1" spc="-50" dirty="0" smtClean="0">
                <a:latin typeface="Calibri"/>
                <a:cs typeface="Calibri"/>
              </a:rPr>
              <a:t>Psalm 146    </a:t>
            </a:r>
            <a:r>
              <a:rPr lang="en-US" sz="4400" i="1" spc="-50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c. </a:t>
            </a:r>
            <a:r>
              <a:rPr lang="en-US" sz="4400" i="1" u="sng" dirty="0" smtClean="0">
                <a:latin typeface="Calibri"/>
                <a:cs typeface="Calibri"/>
              </a:rPr>
              <a:t>Mon</a:t>
            </a:r>
            <a:r>
              <a:rPr lang="en-US" sz="4400" i="1" dirty="0" smtClean="0">
                <a:latin typeface="Calibri"/>
                <a:cs typeface="Calibri"/>
              </a:rPr>
              <a:t>. An example. </a:t>
            </a:r>
            <a:r>
              <a:rPr lang="en-US" sz="4400" i="1" dirty="0" smtClean="0">
                <a:latin typeface="Calibri"/>
                <a:cs typeface="Calibri"/>
              </a:rPr>
              <a:t>Joshua 5:20</a:t>
            </a:r>
            <a:endParaRPr lang="en-US" sz="4400" i="1" dirty="0" smtClean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A </a:t>
            </a:r>
            <a:r>
              <a:rPr lang="en-US" sz="4400" b="1" spc="50" dirty="0" smtClean="0">
                <a:latin typeface="Calibri"/>
                <a:cs typeface="Calibri"/>
              </a:rPr>
              <a:t>Witness </a:t>
            </a:r>
            <a:r>
              <a:rPr lang="en-US" sz="4400" dirty="0" smtClean="0">
                <a:latin typeface="Calibri"/>
                <a:cs typeface="Calibri"/>
              </a:rPr>
              <a:t>That Convicts                      	</a:t>
            </a:r>
            <a:r>
              <a:rPr lang="en-US" sz="4400" i="1" u="sng" dirty="0" smtClean="0">
                <a:latin typeface="Calibri"/>
                <a:cs typeface="Calibri"/>
              </a:rPr>
              <a:t>Wed</a:t>
            </a:r>
            <a:r>
              <a:rPr lang="en-US" sz="4400" i="1" dirty="0" smtClean="0">
                <a:latin typeface="Calibri"/>
                <a:cs typeface="Calibri"/>
              </a:rPr>
              <a:t>. An example. </a:t>
            </a:r>
            <a:r>
              <a:rPr lang="en-US" sz="4400" i="1" dirty="0">
                <a:latin typeface="Calibri"/>
                <a:cs typeface="Calibri"/>
              </a:rPr>
              <a:t>Acts 16:25–30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A </a:t>
            </a:r>
            <a:r>
              <a:rPr lang="en-US" sz="4400" b="1" spc="50" dirty="0" smtClean="0">
                <a:latin typeface="Calibri"/>
                <a:cs typeface="Calibri"/>
              </a:rPr>
              <a:t>Weapon </a:t>
            </a:r>
            <a:r>
              <a:rPr lang="en-US" sz="4400" dirty="0">
                <a:latin typeface="Calibri"/>
                <a:cs typeface="Calibri"/>
              </a:rPr>
              <a:t>That </a:t>
            </a:r>
            <a:r>
              <a:rPr lang="en-US" sz="4400" dirty="0" smtClean="0">
                <a:latin typeface="Calibri"/>
                <a:cs typeface="Calibri"/>
              </a:rPr>
              <a:t>Conquers                       	</a:t>
            </a:r>
            <a:r>
              <a:rPr lang="en-US" sz="4400" i="1" u="sng" spc="-50" dirty="0" smtClean="0">
                <a:latin typeface="Calibri"/>
                <a:cs typeface="Calibri"/>
              </a:rPr>
              <a:t>Thu</a:t>
            </a:r>
            <a:r>
              <a:rPr lang="en-US" sz="4400" i="1" spc="-50" dirty="0" smtClean="0">
                <a:latin typeface="Calibri"/>
                <a:cs typeface="Calibri"/>
              </a:rPr>
              <a:t>. An example. 2 Chron. 20:20, 21</a:t>
            </a:r>
            <a:endParaRPr lang="en-US" sz="4400" i="1" spc="-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 Life of Praise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21 Aug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187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Shepherd’s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Identified in Psalm 23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2 The </a:t>
            </a:r>
            <a:r>
              <a:rPr lang="en-US" sz="3000" spc="50" dirty="0">
                <a:latin typeface="Calibri"/>
                <a:cs typeface="Calibri"/>
              </a:rPr>
              <a:t>Crucibles </a:t>
            </a:r>
            <a:r>
              <a:rPr lang="en-US" sz="3000" spc="50" dirty="0" smtClean="0">
                <a:latin typeface="Calibri"/>
                <a:cs typeface="Calibri"/>
              </a:rPr>
              <a:t>That Come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3000" i="1" spc="50" dirty="0" smtClean="0">
                <a:solidFill>
                  <a:srgbClr val="FFFFFF"/>
                </a:solidFill>
                <a:latin typeface="Calibri"/>
                <a:cs typeface="Calibri"/>
              </a:rPr>
              <a:t>The reasons why</a:t>
            </a:r>
            <a:r>
              <a:rPr lang="en-US" sz="3000" spc="50" dirty="0" smtClean="0">
                <a:solidFill>
                  <a:srgbClr val="FFFFFF"/>
                </a:solidFill>
                <a:latin typeface="Calibri"/>
                <a:cs typeface="Calibri"/>
              </a:rPr>
              <a:t>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3 The Birdcage	</a:t>
            </a:r>
            <a:r>
              <a:rPr lang="en-US" sz="3000" i="1" spc="50" dirty="0" smtClean="0">
                <a:latin typeface="Calibri"/>
                <a:cs typeface="Calibri"/>
              </a:rPr>
              <a:t>Israel in exodus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4 Seeing </a:t>
            </a:r>
            <a:r>
              <a:rPr lang="en-US" sz="3000" spc="50" dirty="0">
                <a:latin typeface="Calibri"/>
                <a:cs typeface="Calibri"/>
              </a:rPr>
              <a:t>the Goldsmith’s </a:t>
            </a:r>
            <a:r>
              <a:rPr lang="en-US" sz="3000" spc="50" dirty="0" smtClean="0">
                <a:latin typeface="Calibri"/>
                <a:cs typeface="Calibri"/>
              </a:rPr>
              <a:t>Face	</a:t>
            </a:r>
            <a:r>
              <a:rPr lang="en-US" sz="3000" i="1" spc="50" dirty="0" err="1" smtClean="0">
                <a:latin typeface="Calibri"/>
                <a:cs typeface="Calibri"/>
              </a:rPr>
              <a:t>Christlike</a:t>
            </a:r>
            <a:r>
              <a:rPr lang="en-US" sz="3000" i="1" spc="50" dirty="0" smtClean="0">
                <a:latin typeface="Calibri"/>
                <a:cs typeface="Calibri"/>
              </a:rPr>
              <a:t> character    </a:t>
            </a:r>
            <a:r>
              <a:rPr lang="en-US" sz="3000" spc="50" dirty="0" smtClean="0">
                <a:latin typeface="Calibri"/>
                <a:cs typeface="Calibri"/>
              </a:rPr>
              <a:t>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5</a:t>
            </a:r>
            <a:r>
              <a:rPr lang="en-US" sz="3000" spc="50" dirty="0" smtClean="0">
                <a:latin typeface="Calibri"/>
                <a:cs typeface="Calibri"/>
              </a:rPr>
              <a:t> Extreme Heat 	</a:t>
            </a:r>
            <a:r>
              <a:rPr lang="en-US" sz="3000" i="1" spc="50" dirty="0" smtClean="0">
                <a:latin typeface="Calibri"/>
                <a:cs typeface="Calibri"/>
              </a:rPr>
              <a:t>God’s risk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6</a:t>
            </a:r>
            <a:r>
              <a:rPr lang="en-US" sz="3000" spc="50" dirty="0" smtClean="0">
                <a:latin typeface="Calibri"/>
                <a:cs typeface="Calibri"/>
              </a:rPr>
              <a:t> Struggling </a:t>
            </a:r>
            <a:r>
              <a:rPr lang="en-US" sz="3000" spc="50" dirty="0">
                <a:latin typeface="Calibri"/>
                <a:cs typeface="Calibri"/>
              </a:rPr>
              <a:t>With All </a:t>
            </a:r>
            <a:r>
              <a:rPr lang="en-US" sz="3000" spc="50" dirty="0" smtClean="0">
                <a:latin typeface="Calibri"/>
                <a:cs typeface="Calibri"/>
              </a:rPr>
              <a:t>Energy	</a:t>
            </a:r>
            <a:r>
              <a:rPr lang="en-US" sz="3000" i="1" spc="50" dirty="0" smtClean="0">
                <a:latin typeface="Calibri"/>
                <a:cs typeface="Calibri"/>
              </a:rPr>
              <a:t>Willpower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  <a:endParaRPr lang="en-US" sz="3000" b="1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7</a:t>
            </a:r>
            <a:r>
              <a:rPr lang="en-US" sz="3000" spc="50" dirty="0" smtClean="0">
                <a:latin typeface="Calibri"/>
                <a:cs typeface="Calibri"/>
              </a:rPr>
              <a:t> Indestructible Hope	</a:t>
            </a:r>
            <a:r>
              <a:rPr lang="en-US" sz="3000" i="1" spc="50" dirty="0" smtClean="0">
                <a:latin typeface="Calibri"/>
                <a:cs typeface="Calibri"/>
              </a:rPr>
              <a:t>Hope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</a:t>
            </a:r>
            <a:endParaRPr lang="en-US" sz="3000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8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</a:t>
            </a:r>
            <a:r>
              <a:rPr lang="en-US" sz="3000" spc="50" dirty="0" smtClean="0">
                <a:latin typeface="Calibri"/>
                <a:cs typeface="Calibri"/>
              </a:rPr>
              <a:t>Invisible	</a:t>
            </a:r>
            <a:r>
              <a:rPr lang="en-US" sz="3000" i="1" spc="50" dirty="0" smtClean="0">
                <a:latin typeface="Calibri"/>
                <a:cs typeface="Calibri"/>
              </a:rPr>
              <a:t>Faith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9 A </a:t>
            </a:r>
            <a:r>
              <a:rPr lang="en-US" sz="3000" spc="50" dirty="0">
                <a:solidFill>
                  <a:schemeClr val="tx2"/>
                </a:solidFill>
                <a:latin typeface="Calibri"/>
                <a:cs typeface="Calibri"/>
              </a:rPr>
              <a:t>Life of 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Praise	</a:t>
            </a:r>
            <a:r>
              <a:rPr lang="en-US" sz="3000" i="1" spc="50" dirty="0" smtClean="0">
                <a:solidFill>
                  <a:schemeClr val="tx2"/>
                </a:solidFill>
                <a:latin typeface="Calibri"/>
                <a:cs typeface="Calibri"/>
              </a:rPr>
              <a:t>Praise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   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10</a:t>
            </a:r>
            <a:r>
              <a:rPr lang="en-US" sz="3000" spc="50" dirty="0" smtClean="0">
                <a:latin typeface="Calibri"/>
                <a:cs typeface="Calibri"/>
              </a:rPr>
              <a:t> Meekness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Meekness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11</a:t>
            </a:r>
            <a:r>
              <a:rPr lang="en-US" sz="3000" spc="50" dirty="0" smtClean="0">
                <a:latin typeface="Calibri"/>
                <a:cs typeface="Calibri"/>
              </a:rPr>
              <a:t> Waiting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Patience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12 </a:t>
            </a:r>
            <a:r>
              <a:rPr lang="en-US" sz="3000" spc="50" dirty="0" smtClean="0">
                <a:latin typeface="Calibri"/>
                <a:cs typeface="Calibri"/>
              </a:rPr>
              <a:t>Dying </a:t>
            </a:r>
            <a:r>
              <a:rPr lang="en-US" sz="3000" spc="50" dirty="0">
                <a:latin typeface="Calibri"/>
                <a:cs typeface="Calibri"/>
              </a:rPr>
              <a:t>Like a </a:t>
            </a:r>
            <a:r>
              <a:rPr lang="en-US" sz="3000" spc="50" dirty="0" smtClean="0">
                <a:latin typeface="Calibri"/>
                <a:cs typeface="Calibri"/>
              </a:rPr>
              <a:t>Seed	</a:t>
            </a:r>
            <a:r>
              <a:rPr lang="en-US" sz="3000" i="1" spc="50" dirty="0" smtClean="0">
                <a:latin typeface="Calibri"/>
                <a:cs typeface="Calibri"/>
              </a:rPr>
              <a:t>Submission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13</a:t>
            </a:r>
            <a:r>
              <a:rPr lang="en-US" sz="3000" spc="50" dirty="0" smtClean="0">
                <a:latin typeface="Calibri"/>
                <a:cs typeface="Calibri"/>
              </a:rPr>
              <a:t> Christ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Christ’s suffering</a:t>
            </a:r>
            <a:endParaRPr lang="en-US" sz="3000" spc="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25626" y="7233"/>
            <a:ext cx="74183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Lesson 9,  August 27,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77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             A Life </a:t>
            </a:r>
            <a:r>
              <a:rPr lang="en-US" sz="5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of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Praise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3" name="Picture 2" descr="L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2" y="3140968"/>
            <a:ext cx="8705686" cy="36867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21354" y="7233"/>
            <a:ext cx="74226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Life of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Praise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46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cs-CZ" dirty="0" err="1">
                <a:latin typeface="Cambria"/>
                <a:ea typeface="Helvetica CY" charset="0"/>
                <a:cs typeface="Cambria"/>
              </a:rPr>
              <a:t>Philippians</a:t>
            </a:r>
            <a:r>
              <a:rPr lang="cs-CZ" dirty="0">
                <a:latin typeface="Cambria"/>
                <a:ea typeface="Helvetica CY" charset="0"/>
                <a:cs typeface="Cambria"/>
              </a:rPr>
              <a:t> 4: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4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“Rejoice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in the Lord always.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          Again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 say, rejoice!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tabLst/>
            </a:pP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“Celebrate </a:t>
            </a:r>
            <a:r>
              <a:rPr lang="en-US" sz="4400" dirty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God all day, every day. </a:t>
            </a: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         I </a:t>
            </a:r>
            <a:r>
              <a:rPr lang="en-US" sz="4400" dirty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mean, revel in </a:t>
            </a: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him!” (The Message)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tabLst/>
            </a:pP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“Always </a:t>
            </a:r>
            <a:r>
              <a:rPr lang="en-US" sz="4400" dirty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be full of joy in the Lord</a:t>
            </a: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.                     </a:t>
            </a:r>
            <a:r>
              <a:rPr lang="en-US" sz="4400" dirty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I say it again—rejoice</a:t>
            </a: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!” (NLT)</a:t>
            </a:r>
            <a:endParaRPr lang="en-US" sz="4400" dirty="0">
              <a:solidFill>
                <a:schemeClr val="tx1">
                  <a:lumMod val="85000"/>
                </a:schemeClr>
              </a:solidFill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329431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  <a:tab pos="1249363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Praise helps </a:t>
            </a:r>
            <a:r>
              <a:rPr lang="en-US" sz="4400" dirty="0">
                <a:latin typeface="Calibri"/>
                <a:cs typeface="Calibri"/>
              </a:rPr>
              <a:t>us sustain faith.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  <a:tab pos="1249363" algn="l"/>
              </a:tabLst>
            </a:pPr>
            <a:r>
              <a:rPr lang="en-US" sz="4400" dirty="0" smtClean="0">
                <a:latin typeface="Calibri"/>
                <a:cs typeface="Calibri"/>
              </a:rPr>
              <a:t>	a. Easy to shout with joy when  			 joyful. 	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  <a:tab pos="124936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b. Not so when crucible heats up.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  <a:tab pos="1249363" algn="l"/>
              </a:tabLst>
            </a:pPr>
            <a:r>
              <a:rPr lang="en-US" sz="4400" dirty="0" smtClean="0">
                <a:latin typeface="Calibri"/>
                <a:cs typeface="Calibri"/>
              </a:rPr>
              <a:t>  	c. When we need more than ever  		 to praise God.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Life of Praise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August 20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329431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2. Praise </a:t>
            </a:r>
            <a:r>
              <a:rPr lang="en-US" sz="4400" dirty="0">
                <a:latin typeface="Calibri"/>
                <a:cs typeface="Calibri"/>
              </a:rPr>
              <a:t>can transform 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dirty="0">
                <a:latin typeface="Calibri"/>
                <a:cs typeface="Calibri"/>
              </a:rPr>
              <a:t>D</a:t>
            </a:r>
            <a:r>
              <a:rPr lang="en-US" sz="4400" dirty="0" smtClean="0">
                <a:latin typeface="Calibri"/>
                <a:cs typeface="Calibri"/>
              </a:rPr>
              <a:t>arkest circumstances.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	b. Changes not the facts.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c. Change us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and those </a:t>
            </a:r>
            <a:r>
              <a:rPr lang="en-US" sz="4400" dirty="0">
                <a:latin typeface="Calibri"/>
                <a:cs typeface="Calibri"/>
              </a:rPr>
              <a:t>around </a:t>
            </a:r>
            <a:r>
              <a:rPr lang="en-US" sz="4400" dirty="0" smtClean="0">
                <a:latin typeface="Calibri"/>
                <a:cs typeface="Calibri"/>
              </a:rPr>
              <a:t>us.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d. </a:t>
            </a:r>
            <a:r>
              <a:rPr lang="en-US" sz="4400" dirty="0">
                <a:latin typeface="Calibri"/>
                <a:cs typeface="Calibri"/>
              </a:rPr>
              <a:t>H</a:t>
            </a:r>
            <a:r>
              <a:rPr lang="en-US" sz="4400" dirty="0" smtClean="0">
                <a:latin typeface="Calibri"/>
                <a:cs typeface="Calibri"/>
              </a:rPr>
              <a:t>elps </a:t>
            </a:r>
            <a:r>
              <a:rPr lang="en-US" sz="4400" dirty="0">
                <a:latin typeface="Calibri"/>
                <a:cs typeface="Calibri"/>
              </a:rPr>
              <a:t>us face </a:t>
            </a:r>
            <a:r>
              <a:rPr lang="en-US" sz="4400" dirty="0" smtClean="0">
                <a:latin typeface="Calibri"/>
                <a:cs typeface="Calibri"/>
              </a:rPr>
              <a:t>challenges.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Life of Praise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August 20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806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329431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3. Praise </a:t>
            </a:r>
            <a:r>
              <a:rPr lang="en-US" sz="4400" dirty="0">
                <a:latin typeface="Calibri"/>
                <a:cs typeface="Calibri"/>
              </a:rPr>
              <a:t>is faith in action. 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	a. Not always natural.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	b. Becomes </a:t>
            </a:r>
            <a:r>
              <a:rPr lang="en-US" sz="4400" dirty="0">
                <a:latin typeface="Calibri"/>
                <a:cs typeface="Calibri"/>
              </a:rPr>
              <a:t>natural </a:t>
            </a:r>
            <a:r>
              <a:rPr lang="en-US" sz="4400" dirty="0" smtClean="0">
                <a:latin typeface="Calibri"/>
                <a:cs typeface="Calibri"/>
              </a:rPr>
              <a:t>when practiced.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	c. Has power to </a:t>
            </a:r>
            <a:r>
              <a:rPr lang="en-US" sz="4400" dirty="0">
                <a:latin typeface="Calibri"/>
                <a:cs typeface="Calibri"/>
              </a:rPr>
              <a:t>convert and </a:t>
            </a:r>
            <a:r>
              <a:rPr lang="en-US" sz="4400" dirty="0" smtClean="0">
                <a:latin typeface="Calibri"/>
                <a:cs typeface="Calibri"/>
              </a:rPr>
              <a:t>	conquer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Life of Praise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August 20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077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3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•22.3Q-Preview.potx</Template>
  <TotalTime>10226</TotalTime>
  <Words>3773</Words>
  <Application>Microsoft Macintosh PowerPoint</Application>
  <PresentationFormat>On-screen Show (4:3)</PresentationFormat>
  <Paragraphs>253</Paragraphs>
  <Slides>35</Slides>
  <Notes>35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•22.3Q-Preview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397</cp:revision>
  <dcterms:created xsi:type="dcterms:W3CDTF">2021-07-03T11:23:54Z</dcterms:created>
  <dcterms:modified xsi:type="dcterms:W3CDTF">2022-08-22T10:22:58Z</dcterms:modified>
</cp:coreProperties>
</file>