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357" r:id="rId3"/>
    <p:sldId id="265" r:id="rId4"/>
    <p:sldId id="475" r:id="rId5"/>
    <p:sldId id="268" r:id="rId6"/>
    <p:sldId id="458" r:id="rId7"/>
    <p:sldId id="473" r:id="rId8"/>
    <p:sldId id="474" r:id="rId9"/>
    <p:sldId id="438" r:id="rId10"/>
    <p:sldId id="492" r:id="rId11"/>
    <p:sldId id="493" r:id="rId12"/>
    <p:sldId id="494" r:id="rId13"/>
    <p:sldId id="495" r:id="rId14"/>
    <p:sldId id="496" r:id="rId15"/>
    <p:sldId id="440" r:id="rId16"/>
    <p:sldId id="497" r:id="rId17"/>
    <p:sldId id="498" r:id="rId18"/>
    <p:sldId id="499" r:id="rId19"/>
    <p:sldId id="500" r:id="rId20"/>
    <p:sldId id="501" r:id="rId21"/>
    <p:sldId id="446" r:id="rId22"/>
    <p:sldId id="477" r:id="rId23"/>
    <p:sldId id="478" r:id="rId24"/>
    <p:sldId id="479" r:id="rId25"/>
    <p:sldId id="476" r:id="rId26"/>
    <p:sldId id="480" r:id="rId27"/>
    <p:sldId id="468" r:id="rId28"/>
    <p:sldId id="481" r:id="rId29"/>
    <p:sldId id="483" r:id="rId30"/>
    <p:sldId id="484" r:id="rId31"/>
    <p:sldId id="485" r:id="rId32"/>
    <p:sldId id="486" r:id="rId33"/>
    <p:sldId id="487" r:id="rId34"/>
    <p:sldId id="470" r:id="rId35"/>
    <p:sldId id="488" r:id="rId36"/>
    <p:sldId id="489" r:id="rId37"/>
    <p:sldId id="491" r:id="rId38"/>
    <p:sldId id="459" r:id="rId39"/>
    <p:sldId id="471" r:id="rId40"/>
    <p:sldId id="472" r:id="rId41"/>
    <p:sldId id="437" r:id="rId42"/>
    <p:sldId id="354" r:id="rId43"/>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46" autoAdjust="0"/>
    <p:restoredTop sz="55311" autoAdjust="0"/>
  </p:normalViewPr>
  <p:slideViewPr>
    <p:cSldViewPr>
      <p:cViewPr varScale="1">
        <p:scale>
          <a:sx n="46" d="100"/>
          <a:sy n="46" d="100"/>
        </p:scale>
        <p:origin x="-1592" y="-112"/>
      </p:cViewPr>
      <p:guideLst>
        <p:guide orient="horz" pos="2160"/>
        <p:guide pos="2880"/>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malalaman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ninyo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katotohanan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magpapalaya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inyo</a:t>
            </a:r>
            <a:r>
              <a:rPr lang="en-US" dirty="0" smtClean="0">
                <a:latin typeface="Arial" charset="0"/>
                <a:ea typeface="ＭＳ Ｐゴシック" charset="0"/>
                <a:cs typeface="ＭＳ Ｐゴシック" charset="0"/>
              </a:rPr>
              <a:t>” (Juan 8:32 FSV).</a:t>
            </a:r>
          </a:p>
          <a:p>
            <a:pPr eaLnBrk="1" hangingPunct="1"/>
            <a:endParaRPr lang="en-US" dirty="0" smtClean="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May </a:t>
            </a:r>
            <a:r>
              <a:rPr lang="en-US" b="0" dirty="0" err="1" smtClean="0">
                <a:latin typeface="Arial" charset="0"/>
                <a:ea typeface="ＭＳ Ｐゴシック" charset="0"/>
                <a:cs typeface="ＭＳ Ｐゴシック" charset="0"/>
              </a:rPr>
              <a:t>nagpapaliwanag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pang-</a:t>
            </a:r>
            <a:r>
              <a:rPr lang="en-US" b="0" dirty="0" err="1" smtClean="0">
                <a:latin typeface="Arial" charset="0"/>
                <a:ea typeface="ＭＳ Ｐゴシック" charset="0"/>
                <a:cs typeface="ＭＳ Ｐゴシック" charset="0"/>
              </a:rPr>
              <a:t>isang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pandiwang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uod</a:t>
            </a:r>
            <a:r>
              <a:rPr lang="en-US" b="0" dirty="0" smtClean="0">
                <a:latin typeface="Arial" charset="0"/>
                <a:ea typeface="ＭＳ Ｐゴシック" charset="0"/>
                <a:cs typeface="ＭＳ Ｐゴシック" charset="0"/>
              </a:rPr>
              <a:t>” (</a:t>
            </a:r>
            <a:r>
              <a:rPr lang="en-US" b="0" i="1" dirty="0" smtClean="0">
                <a:latin typeface="Arial" charset="0"/>
                <a:ea typeface="ＭＳ Ｐゴシック" charset="0"/>
                <a:cs typeface="ＭＳ Ｐゴシック" charset="0"/>
              </a:rPr>
              <a:t>Marcos 9:48</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na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isang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pahiwatig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sa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ipinapalagay</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na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hiwalay</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sa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katawang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kaluluwa</a:t>
            </a:r>
            <a:r>
              <a:rPr lang="en-US" b="0" i="0" dirty="0" smtClean="0">
                <a:latin typeface="Arial" charset="0"/>
                <a:ea typeface="ＭＳ Ｐゴシック" charset="0"/>
                <a:cs typeface="ＭＳ Ｐゴシック" charset="0"/>
              </a:rPr>
              <a:t> o </a:t>
            </a:r>
            <a:r>
              <a:rPr lang="en-US" b="0" i="0" dirty="0" err="1" smtClean="0">
                <a:latin typeface="Arial" charset="0"/>
                <a:ea typeface="ＭＳ Ｐゴシック" charset="0"/>
                <a:cs typeface="ＭＳ Ｐゴシック" charset="0"/>
              </a:rPr>
              <a:t>espiritu</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masama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na</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pagkatapos</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mamatay</a:t>
            </a:r>
            <a:r>
              <a:rPr lang="en-US" b="0" i="0" baseline="0" dirty="0" smtClean="0">
                <a:latin typeface="Arial" charset="0"/>
                <a:ea typeface="ＭＳ Ｐゴシック" charset="0"/>
                <a:cs typeface="ＭＳ Ｐゴシック" charset="0"/>
              </a:rPr>
              <a:t> ay </a:t>
            </a:r>
            <a:r>
              <a:rPr lang="en-US" b="0" i="0" baseline="0" dirty="0" err="1" smtClean="0">
                <a:latin typeface="Arial" charset="0"/>
                <a:ea typeface="ＭＳ Ｐゴシック" charset="0"/>
                <a:cs typeface="ＭＳ Ｐゴシック" charset="0"/>
              </a:rPr>
              <a:t>lumilipad</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impiyerno</a:t>
            </a:r>
            <a:r>
              <a:rPr lang="en-US" b="0" i="0" baseline="0" dirty="0" smtClean="0">
                <a:latin typeface="Arial" charset="0"/>
                <a:ea typeface="ＭＳ Ｐゴシック" charset="0"/>
                <a:cs typeface="ＭＳ Ｐゴシック" charset="0"/>
              </a:rPr>
              <a:t>, kung </a:t>
            </a:r>
            <a:r>
              <a:rPr lang="en-US" b="0" i="0" baseline="0" dirty="0" err="1" smtClean="0">
                <a:latin typeface="Arial" charset="0"/>
                <a:ea typeface="ＭＳ Ｐゴシック" charset="0"/>
                <a:cs typeface="ＭＳ Ｐゴシック" charset="0"/>
              </a:rPr>
              <a:t>saan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hinding-hindi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mamamatay</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nagdurusa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walang-hanggang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pagpapahirap</a:t>
            </a:r>
            <a:r>
              <a:rPr lang="en-US" b="0" i="0" baseline="0" dirty="0" smtClean="0">
                <a:latin typeface="Arial" charset="0"/>
                <a:ea typeface="ＭＳ Ｐゴシック" charset="0"/>
                <a:cs typeface="ＭＳ Ｐゴシック" charset="0"/>
              </a:rPr>
              <a:t>. ¶ 1. Hindi </a:t>
            </a:r>
            <a:r>
              <a:rPr lang="en-US" b="0" i="0" baseline="0" dirty="0" err="1" smtClean="0">
                <a:latin typeface="Arial" charset="0"/>
                <a:ea typeface="ＭＳ Ｐゴシック" charset="0"/>
                <a:cs typeface="ＭＳ Ｐゴシック" charset="0"/>
              </a:rPr>
              <a:t>ito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sumasalamin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palagay</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walang-malay</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kamatayan</a:t>
            </a:r>
            <a:r>
              <a:rPr lang="en-US" b="0" i="0" baseline="0" dirty="0" smtClean="0">
                <a:latin typeface="Arial" charset="0"/>
                <a:ea typeface="ＭＳ Ｐゴシック" charset="0"/>
                <a:cs typeface="ＭＳ Ｐゴシック" charset="0"/>
              </a:rPr>
              <a:t>. ¶ </a:t>
            </a:r>
            <a:r>
              <a:rPr lang="en-US" b="0" i="0" baseline="0" dirty="0" err="1" smtClean="0">
                <a:latin typeface="Arial" charset="0"/>
                <a:ea typeface="ＭＳ Ｐゴシック" charset="0"/>
                <a:cs typeface="ＭＳ Ｐゴシック" charset="0"/>
              </a:rPr>
              <a:t>Winawalang-bahala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Konteksto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siping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ito</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Lumang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Tipan</a:t>
            </a:r>
            <a:r>
              <a:rPr lang="en-US" b="0"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ea typeface="ＭＳ Ｐゴシック" charset="0"/>
                <a:cs typeface="ＭＳ Ｐゴシック" charset="0"/>
              </a:rPr>
              <a:t>“Kung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nakapagpapatisod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putulin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Mas </a:t>
            </a:r>
            <a:r>
              <a:rPr lang="en-US" b="0" dirty="0" err="1" smtClean="0">
                <a:latin typeface="Arial" charset="0"/>
                <a:ea typeface="ＭＳ Ｐゴシック" charset="0"/>
                <a:cs typeface="ＭＳ Ｐゴシック" charset="0"/>
              </a:rPr>
              <a:t>mabuti</a:t>
            </a:r>
            <a:r>
              <a:rPr lang="en-US" b="0" dirty="0" smtClean="0">
                <a:latin typeface="Arial" charset="0"/>
                <a:ea typeface="ＭＳ Ｐゴシック" charset="0"/>
                <a:cs typeface="ＭＳ Ｐゴシック" charset="0"/>
              </a:rPr>
              <a:t> pa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pumasok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baldado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kaysa</a:t>
            </a:r>
            <a:r>
              <a:rPr lang="en-US" b="0" dirty="0" smtClean="0">
                <a:latin typeface="Arial" charset="0"/>
                <a:ea typeface="ＭＳ Ｐゴシック" charset="0"/>
                <a:cs typeface="ＭＳ Ｐゴシック" charset="0"/>
              </a:rPr>
              <a:t> may </a:t>
            </a:r>
            <a:r>
              <a:rPr lang="en-US" b="0" dirty="0" err="1" smtClean="0">
                <a:latin typeface="Arial" charset="0"/>
                <a:ea typeface="ＭＳ Ｐゴシック" charset="0"/>
                <a:cs typeface="ＭＳ Ｐゴシック" charset="0"/>
              </a:rPr>
              <a:t>dalawang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mapunta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impiyerno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apoy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mapapatay</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saan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uod</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namamatay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apoy</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napapatay</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i="1" baseline="0" dirty="0" smtClean="0">
                <a:latin typeface="Arial" charset="0"/>
                <a:ea typeface="ＭＳ Ｐゴシック" charset="0"/>
                <a:cs typeface="ＭＳ Ｐゴシック" charset="0"/>
              </a:rPr>
              <a:t>Marcos 9:43, 44)</a:t>
            </a:r>
            <a:r>
              <a:rPr lang="en-US" b="0" i="1" baseline="0" dirty="0" smtClean="0">
                <a:latin typeface="Arial" charset="0"/>
                <a:ea typeface="ＭＳ Ｐゴシック" charset="0"/>
                <a:cs typeface="ＭＳ Ｐゴシック" charset="0"/>
              </a:rPr>
              <a:t>. </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metaporang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tanawing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ito’y</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naglalarawan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larangan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digmaan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mgakaaway</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Diyos</a:t>
            </a:r>
            <a:r>
              <a:rPr lang="en-US" b="0" i="0" baseline="0" dirty="0" smtClean="0">
                <a:latin typeface="Arial" charset="0"/>
                <a:ea typeface="ＭＳ Ｐゴシック" charset="0"/>
                <a:cs typeface="ＭＳ Ｐゴシック" charset="0"/>
              </a:rPr>
              <a:t> ay </a:t>
            </a:r>
            <a:r>
              <a:rPr lang="en-US" b="0" i="0" baseline="0" dirty="0" err="1" smtClean="0">
                <a:latin typeface="Arial" charset="0"/>
                <a:ea typeface="ＭＳ Ｐゴシック" charset="0"/>
                <a:cs typeface="ＭＳ Ｐゴシック" charset="0"/>
              </a:rPr>
              <a:t>patay</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pinupuksa</a:t>
            </a:r>
            <a:r>
              <a:rPr lang="en-US" b="0" i="0" baseline="0" dirty="0" smtClean="0">
                <a:latin typeface="Arial" charset="0"/>
                <a:ea typeface="ＭＳ Ｐゴシック" charset="0"/>
                <a:cs typeface="ＭＳ Ｐゴシック" charset="0"/>
              </a:rPr>
              <a:t>.</a:t>
            </a:r>
            <a:endParaRPr lang="en-US" i="0"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katawang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natupok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binubulok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uod</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marahil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mgauod</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pagkatapos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apoy</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Alinmang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anumang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pagtukoy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alinmang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sinasabing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kaluluwang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tinatakasan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pagwasak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lumilipat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patungong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impiyerno</a:t>
            </a:r>
            <a:r>
              <a:rPr lang="en-US" b="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metaporikang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lengguwahe</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Isaias</a:t>
            </a:r>
            <a:r>
              <a:rPr lang="en-US" b="0" dirty="0" smtClean="0">
                <a:latin typeface="Arial" charset="0"/>
                <a:ea typeface="ＭＳ Ｐゴシック" charset="0"/>
                <a:cs typeface="ＭＳ Ｐゴシック" charset="0"/>
              </a:rPr>
              <a:t> 66:24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nagpapahiwatig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yung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uod</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imortal</a:t>
            </a:r>
            <a:r>
              <a:rPr lang="en-US" b="0" dirty="0" smtClean="0">
                <a:latin typeface="Arial" charset="0"/>
                <a:ea typeface="ＭＳ Ｐゴシック" charset="0"/>
                <a:cs typeface="ＭＳ Ｐゴシック" charset="0"/>
              </a:rPr>
              <a:t>. ¶  Hindi </a:t>
            </a:r>
            <a:r>
              <a:rPr lang="en-US" b="0" dirty="0" err="1" smtClean="0">
                <a:latin typeface="Arial" charset="0"/>
                <a:ea typeface="ＭＳ Ｐゴシック" charset="0"/>
                <a:cs typeface="ＭＳ Ｐゴシック" charset="0"/>
              </a:rPr>
              <a:t>iniiwan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lubod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mapanirang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tungkulin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Nagpapatuloy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lamunin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masasama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hanggang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malipol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Kataliwas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matatapat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anak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maykagalakang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tumatahansa</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lupa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sinasamba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pinaka</a:t>
            </a:r>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err="1" smtClean="0">
                <a:latin typeface="Arial" charset="0"/>
                <a:ea typeface="ＭＳ Ｐゴシック" charset="0"/>
                <a:cs typeface="ＭＳ Ｐゴシック" charset="0"/>
              </a:rPr>
              <a:t>harapan</a:t>
            </a:r>
            <a:r>
              <a:rPr lang="en-US" b="0" dirty="0" smtClean="0">
                <a:latin typeface="Arial" charset="0"/>
                <a:ea typeface="ＭＳ Ｐゴシック" charset="0"/>
                <a:cs typeface="ＭＳ Ｐゴシック" charset="0"/>
              </a:rPr>
              <a:t> (</a:t>
            </a:r>
            <a:r>
              <a:rPr lang="en-US" b="0" i="1" dirty="0" err="1" smtClean="0">
                <a:latin typeface="Arial" charset="0"/>
                <a:ea typeface="ＭＳ Ｐゴシック" charset="0"/>
                <a:cs typeface="ＭＳ Ｐゴシック" charset="0"/>
              </a:rPr>
              <a:t>Isaias</a:t>
            </a:r>
            <a:r>
              <a:rPr lang="en-US" b="0" i="1" dirty="0" smtClean="0">
                <a:latin typeface="Arial" charset="0"/>
                <a:ea typeface="ＭＳ Ｐゴシック" charset="0"/>
                <a:cs typeface="ＭＳ Ｐゴシック" charset="0"/>
              </a:rPr>
              <a:t> 66:22, 23</a:t>
            </a:r>
            <a:r>
              <a:rPr lang="en-US" b="0" i="0" dirty="0" smtClean="0">
                <a:latin typeface="Arial" charset="0"/>
                <a:ea typeface="ＭＳ Ｐゴシック" charset="0"/>
                <a:cs typeface="ＭＳ Ｐゴシック" charset="0"/>
              </a:rPr>
              <a:t>). ¶ </a:t>
            </a:r>
            <a:r>
              <a:rPr lang="en-US" b="0" i="0" dirty="0" err="1" smtClean="0">
                <a:latin typeface="Arial" charset="0"/>
                <a:ea typeface="ＭＳ Ｐゴシック" charset="0"/>
                <a:cs typeface="ＭＳ Ｐゴシック" charset="0"/>
              </a:rPr>
              <a:t>Isinasaisip</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gayong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magkaibang</a:t>
            </a:r>
            <a:r>
              <a:rPr lang="en-US" b="0" i="0" dirty="0" smtClean="0">
                <a:latin typeface="Arial" charset="0"/>
                <a:ea typeface="ＭＳ Ｐゴシック" charset="0"/>
                <a:cs typeface="ＭＳ Ｐゴシック" charset="0"/>
              </a:rPr>
              <a:t> </a:t>
            </a:r>
            <a:r>
              <a:rPr lang="en-US" b="0" i="0" dirty="0" err="1" smtClean="0">
                <a:latin typeface="Arial" charset="0"/>
                <a:ea typeface="ＭＳ Ｐゴシック" charset="0"/>
                <a:cs typeface="ＭＳ Ｐゴシック" charset="0"/>
              </a:rPr>
              <a:t>kapalaran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isip</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hindi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kataka-takang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sinabi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ni</a:t>
            </a:r>
            <a:r>
              <a:rPr lang="en-US" b="0" i="0" baseline="0" dirty="0" smtClean="0">
                <a:latin typeface="Arial" charset="0"/>
                <a:ea typeface="ＭＳ Ｐゴシック" charset="0"/>
                <a:cs typeface="ＭＳ Ｐゴシック" charset="0"/>
              </a:rPr>
              <a:t> Jesus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malayong</a:t>
            </a:r>
            <a:r>
              <a:rPr lang="en-US" b="0" i="0" baseline="0" dirty="0" smtClean="0">
                <a:latin typeface="Arial" charset="0"/>
                <a:ea typeface="ＭＳ Ｐゴシック" charset="0"/>
                <a:cs typeface="ＭＳ Ｐゴシック" charset="0"/>
              </a:rPr>
              <a:t> mas </a:t>
            </a:r>
            <a:r>
              <a:rPr lang="en-US" b="0" i="0" baseline="0" dirty="0" err="1" smtClean="0">
                <a:latin typeface="Arial" charset="0"/>
                <a:ea typeface="ＭＳ Ｐゴシック" charset="0"/>
                <a:cs typeface="ＭＳ Ｐゴシック" charset="0"/>
              </a:rPr>
              <a:t>mabutin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para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pumsok</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kaharian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Diyosna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wala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mahalagang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bahagi</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kanyang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katawan</a:t>
            </a:r>
            <a:r>
              <a:rPr lang="en-US" b="0" i="0" baseline="0" dirty="0" smtClean="0">
                <a:latin typeface="Arial" charset="0"/>
                <a:ea typeface="ＭＳ Ｐゴシック" charset="0"/>
                <a:cs typeface="ＭＳ Ｐゴシック" charset="0"/>
              </a:rPr>
              <a:t>—</a:t>
            </a:r>
            <a:r>
              <a:rPr lang="en-US" b="0" i="0" baseline="0" dirty="0" err="1" smtClean="0">
                <a:latin typeface="Arial" charset="0"/>
                <a:ea typeface="ＭＳ Ｐゴシック" charset="0"/>
                <a:cs typeface="ＭＳ Ｐゴシック" charset="0"/>
              </a:rPr>
              <a:t>walang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kamay</a:t>
            </a:r>
            <a:r>
              <a:rPr lang="en-US" b="0" i="0" baseline="0" dirty="0" smtClean="0">
                <a:latin typeface="Arial" charset="0"/>
                <a:ea typeface="ＭＳ Ｐゴシック" charset="0"/>
                <a:cs typeface="ＭＳ Ｐゴシック" charset="0"/>
              </a:rPr>
              <a:t>, o </a:t>
            </a:r>
            <a:r>
              <a:rPr lang="en-US" b="0" i="0" baseline="0" dirty="0" err="1" smtClean="0">
                <a:latin typeface="Arial" charset="0"/>
                <a:ea typeface="ＭＳ Ｐゴシック" charset="0"/>
                <a:cs typeface="ＭＳ Ｐゴシック" charset="0"/>
              </a:rPr>
              <a:t>paa</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kahit</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mata</a:t>
            </a:r>
            <a:r>
              <a:rPr lang="en-US" b="0" i="0" baseline="0" dirty="0" smtClean="0">
                <a:latin typeface="Arial" charset="0"/>
                <a:ea typeface="ＭＳ Ｐゴシック" charset="0"/>
                <a:cs typeface="ＭＳ Ｐゴシック" charset="0"/>
              </a:rPr>
              <a:t>—</a:t>
            </a:r>
            <a:r>
              <a:rPr lang="en-US" b="0" i="0" baseline="0" dirty="0" err="1" smtClean="0">
                <a:latin typeface="Arial" charset="0"/>
                <a:ea typeface="ＭＳ Ｐゴシック" charset="0"/>
                <a:cs typeface="ＭＳ Ｐゴシック" charset="0"/>
              </a:rPr>
              <a:t>kaysa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mayroong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isang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kompletong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katawan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lilipulin</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ng</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mga</a:t>
            </a:r>
            <a:r>
              <a:rPr lang="en-US" b="0" i="0" baseline="0" dirty="0" smtClean="0">
                <a:latin typeface="Arial" charset="0"/>
                <a:ea typeface="ＭＳ Ｐゴシック" charset="0"/>
                <a:cs typeface="ＭＳ Ｐゴシック" charset="0"/>
              </a:rPr>
              <a:t> </a:t>
            </a:r>
            <a:r>
              <a:rPr lang="en-US" b="0" i="0" baseline="0" dirty="0" err="1" smtClean="0">
                <a:latin typeface="Arial" charset="0"/>
                <a:ea typeface="ＭＳ Ｐゴシック" charset="0"/>
                <a:cs typeface="ＭＳ Ｐゴシック" charset="0"/>
              </a:rPr>
              <a:t>uod</a:t>
            </a:r>
            <a:r>
              <a:rPr lang="en-US" b="0" i="0" baseline="0" dirty="0" smtClean="0">
                <a:latin typeface="Arial" charset="0"/>
                <a:ea typeface="ＭＳ Ｐゴシック" charset="0"/>
                <a:cs typeface="ＭＳ Ｐゴシック" charset="0"/>
              </a:rPr>
              <a:t> at </a:t>
            </a:r>
            <a:r>
              <a:rPr lang="en-US" b="0" i="0" baseline="0" dirty="0" err="1" smtClean="0">
                <a:latin typeface="Arial" charset="0"/>
                <a:ea typeface="ＭＳ Ｐゴシック" charset="0"/>
                <a:cs typeface="ＭＳ Ｐゴシック" charset="0"/>
              </a:rPr>
              <a:t>apoy</a:t>
            </a:r>
            <a:r>
              <a:rPr lang="en-US" b="0"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Lunes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28</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mga</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Apoy</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Impiyerno</a:t>
            </a: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dumarating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gaya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nagniningas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pugon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palalo</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gumagawa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masama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ipa</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araw</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dumarating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susunog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sabi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Panginoon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hukbo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anupa't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mag-</a:t>
            </a:r>
            <a:r>
              <a:rPr lang="en-US" dirty="0" err="1" smtClean="0">
                <a:latin typeface="Arial" charset="0"/>
                <a:ea typeface="ＭＳ Ｐゴシック" charset="0"/>
                <a:cs typeface="ＭＳ Ｐゴシック" charset="0"/>
              </a:rPr>
              <a:t>iiwan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ugat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sanga</a:t>
            </a:r>
            <a:r>
              <a:rPr lang="en-US" dirty="0" smtClean="0">
                <a:latin typeface="Arial" charset="0"/>
                <a:ea typeface="ＭＳ Ｐゴシック" charset="0"/>
                <a:cs typeface="ＭＳ Ｐゴシック" charset="0"/>
              </a:rPr>
              <a:t> man” (</a:t>
            </a:r>
            <a:r>
              <a:rPr lang="en-US" i="1" dirty="0" err="1" smtClean="0">
                <a:latin typeface="Arial" charset="0"/>
                <a:ea typeface="ＭＳ Ｐゴシック" charset="0"/>
                <a:cs typeface="ＭＳ Ｐゴシック" charset="0"/>
              </a:rPr>
              <a:t>Malakias</a:t>
            </a:r>
            <a:r>
              <a:rPr lang="en-US" i="1" dirty="0" smtClean="0">
                <a:latin typeface="Arial" charset="0"/>
                <a:ea typeface="ＭＳ Ｐゴシック" charset="0"/>
                <a:cs typeface="ＭＳ Ｐゴシック" charset="0"/>
              </a:rPr>
              <a:t> 4:1</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Kaparusahan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apoy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Judas 7</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Maitapon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apoy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katapusan</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Mateo 18:8</a:t>
            </a:r>
            <a:r>
              <a:rPr lang="en-US" i="0" baseline="0" dirty="0" smtClean="0">
                <a:latin typeface="Arial" charset="0"/>
                <a:ea typeface="ＭＳ Ｐゴシック" charset="0"/>
                <a:cs typeface="ＭＳ Ｐゴシック" charset="0"/>
              </a:rPr>
              <a:t>). ¶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mapapatay</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Marcos 9:43</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salitang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a:t>
            </a:r>
            <a:r>
              <a:rPr lang="en-US" dirty="0" smtClean="0">
                <a:latin typeface="Arial" charset="0"/>
                <a:ea typeface="ＭＳ Ｐゴシック" charset="0"/>
                <a:cs typeface="ＭＳ Ｐゴシック" charset="0"/>
              </a:rPr>
              <a:t>” ” (</a:t>
            </a:r>
            <a:r>
              <a:rPr lang="en-US" dirty="0" err="1" smtClean="0">
                <a:latin typeface="Arial" charset="0"/>
                <a:ea typeface="ＭＳ Ｐゴシック" charset="0"/>
                <a:cs typeface="ＭＳ Ｐゴシック" charset="0"/>
              </a:rPr>
              <a:t>Hebreo</a:t>
            </a:r>
            <a:r>
              <a:rPr lang="en-US"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err="1" smtClean="0">
                <a:latin typeface="Arial" charset="0"/>
                <a:ea typeface="ＭＳ Ｐゴシック" charset="0"/>
                <a:cs typeface="ＭＳ Ｐゴシック" charset="0"/>
              </a:rPr>
              <a:t>olam</a:t>
            </a:r>
            <a:r>
              <a:rPr lang="en-US" i="1"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Griyego</a:t>
            </a:r>
            <a:r>
              <a:rPr lang="en-US"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aion</a:t>
            </a:r>
            <a:r>
              <a:rPr lang="en-US" i="1" dirty="0" smtClean="0">
                <a:latin typeface="Arial" charset="0"/>
                <a:ea typeface="ＭＳ Ｐゴシック" charset="0"/>
                <a:cs typeface="ＭＳ Ｐゴシック" charset="0"/>
              </a:rPr>
              <a:t>, </a:t>
            </a:r>
            <a:r>
              <a:rPr lang="en-US" i="1" dirty="0" err="1" smtClean="0">
                <a:latin typeface="Arial" charset="0"/>
                <a:ea typeface="ＭＳ Ｐゴシック" charset="0"/>
                <a:cs typeface="ＭＳ Ｐゴシック" charset="0"/>
              </a:rPr>
              <a:t>aionios</a:t>
            </a:r>
            <a:r>
              <a:rPr lang="en-US" dirty="0" smtClean="0">
                <a:latin typeface="Arial" charset="0"/>
                <a:ea typeface="ＭＳ Ｐゴシック" charset="0"/>
                <a:cs typeface="ＭＳ Ｐゴシック" charset="0"/>
              </a:rPr>
              <a:t>) ay may </a:t>
            </a:r>
            <a:r>
              <a:rPr lang="en-US" dirty="0" err="1" smtClean="0">
                <a:latin typeface="Arial" charset="0"/>
                <a:ea typeface="ＭＳ Ｐゴシック" charset="0"/>
                <a:cs typeface="ＭＳ Ｐゴシック" charset="0"/>
              </a:rPr>
              <a:t>magkakaibang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kahulugan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depende</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pinakamalapit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konteksto</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Halimbawa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nauugnay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Deuteronomio</a:t>
            </a:r>
            <a:r>
              <a:rPr lang="en-US" i="1" baseline="0" dirty="0" smtClean="0">
                <a:latin typeface="Arial" charset="0"/>
                <a:ea typeface="ＭＳ Ｐゴシック" charset="0"/>
                <a:cs typeface="ＭＳ Ｐゴシック" charset="0"/>
              </a:rPr>
              <a:t> 33:27,</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naghahayag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kawalang-katapusan</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Kapag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nakaugnay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mr-IN" baseline="0" dirty="0" smtClean="0">
                <a:latin typeface="Arial" charset="0"/>
                <a:ea typeface="ＭＳ Ｐゴシック" charset="0"/>
                <a:cs typeface="ＭＳ Ｐゴシック" charset="0"/>
              </a:rPr>
              <a:t>(</a:t>
            </a:r>
            <a:r>
              <a:rPr lang="mr-IN" i="1" baseline="0" dirty="0" smtClean="0">
                <a:latin typeface="Arial" charset="0"/>
                <a:ea typeface="ＭＳ Ｐゴシック" charset="0"/>
                <a:cs typeface="ＭＳ Ｐゴシック" charset="0"/>
              </a:rPr>
              <a:t>Exod</a:t>
            </a:r>
            <a:r>
              <a:rPr lang="en-US" i="1" baseline="0" dirty="0" smtClean="0">
                <a:latin typeface="Arial" charset="0"/>
                <a:ea typeface="ＭＳ Ｐゴシック" charset="0"/>
                <a:cs typeface="ＭＳ Ｐゴシック" charset="0"/>
              </a:rPr>
              <a:t>o</a:t>
            </a:r>
            <a:r>
              <a:rPr lang="mr-IN" i="1" baseline="0" dirty="0" smtClean="0">
                <a:latin typeface="Arial" charset="0"/>
                <a:ea typeface="ＭＳ Ｐゴシック" charset="0"/>
                <a:cs typeface="ＭＳ Ｐゴシック" charset="0"/>
              </a:rPr>
              <a:t> 21:6, </a:t>
            </a:r>
            <a:r>
              <a:rPr lang="mr-IN" baseline="0" dirty="0" smtClean="0">
                <a:latin typeface="Arial" charset="0"/>
                <a:ea typeface="ＭＳ Ｐゴシック" charset="0"/>
                <a:cs typeface="ＭＳ Ｐゴシック" charset="0"/>
              </a:rPr>
              <a:t>“f</a:t>
            </a:r>
            <a:r>
              <a:rPr lang="en-US" baseline="0" dirty="0" err="1" smtClean="0">
                <a:latin typeface="Arial" charset="0"/>
                <a:ea typeface="ＭＳ Ｐゴシック" charset="0"/>
                <a:cs typeface="ＭＳ Ｐゴシック" charset="0"/>
              </a:rPr>
              <a:t>habambuhay</a:t>
            </a:r>
            <a:r>
              <a:rPr lang="mr-IN"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limitado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Kapag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nilalarawan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de-DE" dirty="0" smtClean="0">
                <a:latin typeface="Arial" charset="0"/>
                <a:ea typeface="ＭＳ Ｐゴシック" charset="0"/>
                <a:cs typeface="ＭＳ Ｐゴシック" charset="0"/>
              </a:rPr>
              <a:t>Mateo 18:8, 25:41, “</a:t>
            </a:r>
            <a:r>
              <a:rPr lang="de-DE" dirty="0" err="1" smtClean="0">
                <a:latin typeface="Arial" charset="0"/>
                <a:ea typeface="ＭＳ Ｐゴシック" charset="0"/>
                <a:cs typeface="ＭＳ Ｐゴシック" charset="0"/>
              </a:rPr>
              <a:t>walang</a:t>
            </a:r>
            <a:r>
              <a:rPr lang="de-DE" dirty="0" smtClean="0">
                <a:latin typeface="Arial" charset="0"/>
                <a:ea typeface="ＭＳ Ｐゴシック" charset="0"/>
                <a:cs typeface="ＭＳ Ｐゴシック" charset="0"/>
              </a:rPr>
              <a:t> </a:t>
            </a:r>
            <a:r>
              <a:rPr lang="de-DE" dirty="0" err="1" smtClean="0">
                <a:latin typeface="Arial" charset="0"/>
                <a:ea typeface="ＭＳ Ｐゴシック" charset="0"/>
                <a:cs typeface="ＭＳ Ｐゴシック" charset="0"/>
              </a:rPr>
              <a:t>katapusan</a:t>
            </a:r>
            <a:r>
              <a:rPr lang="de-DE"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nagpapahiwatig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apoy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hanggang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nitong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natutupok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sinusunog</a:t>
            </a:r>
            <a:r>
              <a:rPr lang="en-US"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Nangangahulugan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walang-hanggang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apoyay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katapusan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isipang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tutupukin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nito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masasama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lubos</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permanente</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mag-</a:t>
            </a:r>
            <a:r>
              <a:rPr lang="en-US" i="0" baseline="0" dirty="0" err="1" smtClean="0">
                <a:latin typeface="Arial" charset="0"/>
                <a:ea typeface="ＭＳ Ｐゴシック" charset="0"/>
                <a:cs typeface="ＭＳ Ｐゴシック" charset="0"/>
              </a:rPr>
              <a:t>iiwan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kanila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ugat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sanga</a:t>
            </a:r>
            <a:r>
              <a:rPr lang="en-US" i="0" baseline="0" dirty="0" smtClean="0">
                <a:latin typeface="Arial" charset="0"/>
                <a:ea typeface="ＭＳ Ｐゴシック" charset="0"/>
                <a:cs typeface="ＭＳ Ｐゴシック" charset="0"/>
              </a:rPr>
              <a:t> man’ ” (</a:t>
            </a:r>
            <a:r>
              <a:rPr lang="en-US" i="1" baseline="0" dirty="0" err="1" smtClean="0">
                <a:latin typeface="Arial" charset="0"/>
                <a:ea typeface="ＭＳ Ｐゴシック" charset="0"/>
                <a:cs typeface="ＭＳ Ｐゴシック" charset="0"/>
              </a:rPr>
              <a:t>Malakias</a:t>
            </a:r>
            <a:r>
              <a:rPr lang="en-US" i="1" baseline="0" dirty="0" smtClean="0">
                <a:latin typeface="Arial" charset="0"/>
                <a:ea typeface="ＭＳ Ｐゴシック" charset="0"/>
                <a:cs typeface="ＭＳ Ｐゴシック" charset="0"/>
              </a:rPr>
              <a:t> 4:1</a:t>
            </a:r>
            <a:r>
              <a:rPr lang="en-US" i="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Seryosong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Implikasyon</a:t>
            </a: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1. Kung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masasama</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parurusahang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magpakailanman</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gayon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kasamaan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ayhinding-hindi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malilipol</a:t>
            </a:r>
            <a:r>
              <a:rPr lang="en-US" dirty="0" smtClean="0">
                <a:latin typeface="Arial" charset="0"/>
                <a:ea typeface="ＭＳ Ｐゴシック" charset="0"/>
                <a:cs typeface="ＭＳ Ｐゴシック" charset="0"/>
              </a:rPr>
              <a:t>.</a:t>
            </a:r>
            <a:r>
              <a:rPr lang="en-US" i="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2.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nagmumulasa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nb-NO" baseline="0" dirty="0" smtClean="0">
                <a:latin typeface="Arial" charset="0"/>
                <a:ea typeface="ＭＳ Ｐゴシック" charset="0"/>
                <a:cs typeface="ＭＳ Ｐゴシック" charset="0"/>
              </a:rPr>
              <a:t>(</a:t>
            </a:r>
            <a:r>
              <a:rPr lang="nb-NO" i="1" baseline="0" dirty="0" err="1" smtClean="0">
                <a:latin typeface="Arial" charset="0"/>
                <a:ea typeface="ＭＳ Ｐゴシック" charset="0"/>
                <a:cs typeface="ＭＳ Ｐゴシック" charset="0"/>
              </a:rPr>
              <a:t>Deuteronomio</a:t>
            </a:r>
            <a:r>
              <a:rPr lang="nb-NO" i="1" baseline="0" dirty="0" smtClean="0">
                <a:latin typeface="Arial" charset="0"/>
                <a:ea typeface="ＭＳ Ｐゴシック" charset="0"/>
                <a:cs typeface="ＭＳ Ｐゴシック" charset="0"/>
              </a:rPr>
              <a:t> 32:39, </a:t>
            </a:r>
            <a:r>
              <a:rPr lang="nb-NO" i="1" baseline="0" dirty="0" err="1" smtClean="0">
                <a:latin typeface="Arial" charset="0"/>
                <a:ea typeface="ＭＳ Ｐゴシック" charset="0"/>
                <a:cs typeface="ＭＳ Ｐゴシック" charset="0"/>
              </a:rPr>
              <a:t>Awit</a:t>
            </a:r>
            <a:r>
              <a:rPr lang="nb-NO" i="1" baseline="0" dirty="0" smtClean="0">
                <a:latin typeface="Arial" charset="0"/>
                <a:ea typeface="ＭＳ Ｐゴシック" charset="0"/>
                <a:cs typeface="ＭＳ Ｐゴシック" charset="0"/>
              </a:rPr>
              <a:t> 36:9</a:t>
            </a:r>
            <a:r>
              <a:rPr lang="nb-NO"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 ‘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kasiyahan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 ” (</a:t>
            </a:r>
            <a:r>
              <a:rPr lang="en-US" i="1" baseline="0" dirty="0" smtClean="0">
                <a:latin typeface="Arial" charset="0"/>
                <a:ea typeface="ＭＳ Ｐゴシック" charset="0"/>
                <a:cs typeface="ＭＳ Ｐゴシック" charset="0"/>
              </a:rPr>
              <a:t>Ezekiel 33:11</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Bakit</a:t>
            </a:r>
            <a:r>
              <a:rPr lang="en-US" dirty="0" smtClean="0">
                <a:latin typeface="Arial" charset="0"/>
                <a:ea typeface="ＭＳ Ｐゴシック" charset="0"/>
                <a:cs typeface="ＭＳ Ｐゴシック" charset="0"/>
              </a:rPr>
              <a:t> kung </a:t>
            </a:r>
            <a:r>
              <a:rPr lang="en-US" dirty="0" err="1" smtClean="0">
                <a:latin typeface="Arial" charset="0"/>
                <a:ea typeface="ＭＳ Ｐゴシック" charset="0"/>
                <a:cs typeface="ＭＳ Ｐゴシック" charset="0"/>
              </a:rPr>
              <a:t>gayon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Siya’y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patuloy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magkakaloob</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masasama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upang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magdusa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walang-katapusang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pagpapahirap</a:t>
            </a:r>
            <a:r>
              <a:rPr lang="en-US" dirty="0" smtClean="0">
                <a:latin typeface="Arial" charset="0"/>
                <a:ea typeface="ＭＳ Ｐゴシック" charset="0"/>
                <a:cs typeface="ＭＳ Ｐゴシック" charset="0"/>
              </a:rPr>
              <a:t>? ¶ Hindi </a:t>
            </a:r>
            <a:r>
              <a:rPr lang="en-US" dirty="0" err="1" smtClean="0">
                <a:latin typeface="Arial" charset="0"/>
                <a:ea typeface="ＭＳ Ｐゴシック" charset="0"/>
                <a:cs typeface="ＭＳ Ｐゴシック" charset="0"/>
              </a:rPr>
              <a:t>ba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magiging</a:t>
            </a:r>
            <a:r>
              <a:rPr lang="en-US" dirty="0" smtClean="0">
                <a:latin typeface="Arial" charset="0"/>
                <a:ea typeface="ＭＳ Ｐゴシック" charset="0"/>
                <a:cs typeface="ＭＳ Ｐゴシック" charset="0"/>
              </a:rPr>
              <a:t> mas </a:t>
            </a:r>
            <a:r>
              <a:rPr lang="en-US" dirty="0" err="1" smtClean="0">
                <a:latin typeface="Arial" charset="0"/>
                <a:ea typeface="ＭＳ Ｐゴシック" charset="0"/>
                <a:cs typeface="ＭＳ Ｐゴシック" charset="0"/>
              </a:rPr>
              <a:t>higit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makatwiran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para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tapusin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lamang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pag-iral</a:t>
            </a:r>
            <a:r>
              <a:rPr lang="en-US"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masasama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parurusahan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gawa</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r>
            <a:r>
              <a:rPr lang="en-US" i="1" baseline="0" dirty="0" err="1" smtClean="0">
                <a:latin typeface="Arial" charset="0"/>
                <a:ea typeface="ＭＳ Ｐゴシック" charset="0"/>
                <a:cs typeface="ＭＳ Ｐゴシック" charset="0"/>
              </a:rPr>
              <a:t>Apocalipsis</a:t>
            </a:r>
            <a:r>
              <a:rPr lang="en-US" i="1" baseline="0" dirty="0" smtClean="0">
                <a:latin typeface="Arial" charset="0"/>
                <a:ea typeface="ＭＳ Ｐゴシック" charset="0"/>
                <a:cs typeface="ＭＳ Ｐゴシック" charset="0"/>
              </a:rPr>
              <a:t> 20:12</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bakit</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isangmaigsing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parurusahan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katapusan</a:t>
            </a:r>
            <a:r>
              <a:rPr lang="en-US" i="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2</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0" baseline="0" dirty="0" smtClean="0">
                <a:latin typeface="Arial" charset="0"/>
                <a:ea typeface="ＭＳ Ｐゴシック" charset="0"/>
                <a:cs typeface="ＭＳ Ｐゴシック" charset="0"/>
              </a:rPr>
              <a:t>Sa </a:t>
            </a:r>
            <a:r>
              <a:rPr lang="en-US" b="1" i="0" baseline="0" dirty="0" err="1" smtClean="0">
                <a:latin typeface="Arial" charset="0"/>
                <a:ea typeface="ＭＳ Ｐゴシック" charset="0"/>
                <a:cs typeface="ＭＳ Ｐゴシック" charset="0"/>
              </a:rPr>
              <a:t>Kamatayan</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t>
            </a:r>
            <a:r>
              <a:rPr lang="en-US" b="1" i="0" baseline="0" dirty="0" err="1" smtClean="0">
                <a:latin typeface="Arial" charset="0"/>
                <a:ea typeface="ＭＳ Ｐゴシック" charset="0"/>
                <a:cs typeface="ＭＳ Ｐゴシック" charset="0"/>
              </a:rPr>
              <a:t>-aagaw-buhay</a:t>
            </a:r>
            <a:r>
              <a:rPr lang="en-US" b="1" i="0" baseline="0" dirty="0" smtClean="0">
                <a:latin typeface="Arial" charset="0"/>
                <a:ea typeface="ＭＳ Ｐゴシック" charset="0"/>
                <a:cs typeface="ＭＳ Ｐゴシック" charset="0"/>
              </a:rPr>
              <a:t>, at </a:t>
            </a:r>
            <a:r>
              <a:rPr lang="en-US" b="1" i="0" baseline="0" dirty="0" err="1" smtClean="0">
                <a:latin typeface="Arial" charset="0"/>
                <a:ea typeface="ＭＳ Ｐゴシック" charset="0"/>
                <a:cs typeface="ＭＳ Ｐゴシック" charset="0"/>
              </a:rPr>
              <a:t>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Kinabukasang</a:t>
            </a:r>
            <a:r>
              <a:rPr lang="en-US" b="1" i="0" baseline="0" dirty="0" smtClean="0">
                <a:latin typeface="Arial" charset="0"/>
                <a:ea typeface="ＭＳ Ｐゴシック" charset="0"/>
                <a:cs typeface="ＭＳ Ｐゴシック" charset="0"/>
              </a:rPr>
              <a:t> </a:t>
            </a:r>
            <a:r>
              <a:rPr lang="en-US" b="1" i="0" baseline="0" dirty="0" err="1" smtClean="0">
                <a:latin typeface="Arial" charset="0"/>
                <a:ea typeface="ＭＳ Ｐゴシック" charset="0"/>
                <a:cs typeface="ＭＳ Ｐゴシック" charset="0"/>
              </a:rPr>
              <a:t>Pag-asa</a:t>
            </a:r>
            <a:r>
              <a:rPr lang="en-US" b="1" i="0" baseline="0" dirty="0" smtClean="0">
                <a:latin typeface="Arial" charset="0"/>
                <a:ea typeface="ＭＳ Ｐゴシック" charset="0"/>
                <a:cs typeface="ＭＳ Ｐゴシック" charset="0"/>
              </a:rPr>
              <a:t>.</a:t>
            </a:r>
            <a:endParaRPr lang="en-US" i="0" dirty="0" smtClean="0">
              <a:latin typeface="Arial" charset="0"/>
              <a:ea typeface="ＭＳ Ｐゴシック" charset="0"/>
              <a:cs typeface="ＭＳ Ｐゴシック" charset="0"/>
            </a:endParaRPr>
          </a:p>
          <a:p>
            <a:pPr eaLnBrk="1" hangingPunct="1"/>
            <a:endParaRPr lang="en-US" i="0" dirty="0" smtClean="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Lahat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reperensya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wlang-hanggang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dapat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tingnan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pagtukoy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matapos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milenyong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dagat-dagatang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Apocalipsis</a:t>
            </a:r>
            <a:r>
              <a:rPr lang="en-US" dirty="0" smtClean="0">
                <a:latin typeface="Arial" charset="0"/>
                <a:ea typeface="ＭＳ Ｐゴシック" charset="0"/>
                <a:cs typeface="ＭＳ Ｐゴシック" charset="0"/>
              </a:rPr>
              <a:t> 20. </a:t>
            </a:r>
            <a:r>
              <a:rPr lang="en-US" i="0" baseline="0" dirty="0" smtClean="0">
                <a:latin typeface="Arial" charset="0"/>
                <a:ea typeface="ＭＳ Ｐゴシック" charset="0"/>
                <a:cs typeface="ＭＳ Ｐゴシック" charset="0"/>
              </a:rPr>
              <a:t>¶ Sa </a:t>
            </a:r>
            <a:r>
              <a:rPr lang="en-US" i="0" baseline="0" dirty="0" err="1" smtClean="0">
                <a:latin typeface="Arial" charset="0"/>
                <a:ea typeface="ＭＳ Ｐゴシック" charset="0"/>
                <a:cs typeface="ＭＳ Ｐゴシック" charset="0"/>
              </a:rPr>
              <a:t>gayon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hindi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bibilikal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magsalita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naririto-na</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nagpapatuloy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nag-</a:t>
            </a:r>
            <a:r>
              <a:rPr lang="en-US" i="0" baseline="0" dirty="0" err="1" smtClean="0">
                <a:latin typeface="Arial" charset="0"/>
                <a:ea typeface="ＭＳ Ｐゴシック" charset="0"/>
                <a:cs typeface="ＭＳ Ｐゴシック" charset="0"/>
              </a:rPr>
              <a:t>aapoy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impiyerno</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Martes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29.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mga</a:t>
            </a:r>
            <a:r>
              <a:rPr lang="en-US" sz="1200" b="1" dirty="0" smtClean="0">
                <a:solidFill>
                  <a:prstClr val="black"/>
                </a:solidFill>
                <a:latin typeface="HelveticaNeue"/>
              </a:rPr>
              <a:t> Banal </a:t>
            </a:r>
            <a:r>
              <a:rPr lang="en-US" sz="1200" b="1" dirty="0" err="1" smtClean="0">
                <a:solidFill>
                  <a:prstClr val="black"/>
                </a:solidFill>
                <a:latin typeface="HelveticaNeue"/>
              </a:rPr>
              <a:t>sa</a:t>
            </a:r>
            <a:r>
              <a:rPr lang="en-US" sz="1200" b="1" dirty="0" smtClean="0">
                <a:solidFill>
                  <a:prstClr val="black"/>
                </a:solidFill>
                <a:latin typeface="HelveticaNeue"/>
              </a:rPr>
              <a:t> </a:t>
            </a:r>
            <a:r>
              <a:rPr lang="en-US" sz="1200" b="1" dirty="0" err="1" smtClean="0">
                <a:solidFill>
                  <a:prstClr val="black"/>
                </a:solidFill>
                <a:latin typeface="HelveticaNeue"/>
              </a:rPr>
              <a:t>Purgatoyo</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mamamatay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biyaya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pagkakaibigan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pa </a:t>
            </a:r>
            <a:r>
              <a:rPr lang="en-US" b="0" baseline="0" dirty="0" err="1" smtClean="0">
                <a:latin typeface="Arial" charset="0"/>
                <a:ea typeface="ＭＳ Ｐゴシック" charset="0"/>
                <a:cs typeface="ＭＳ Ｐゴシック" charset="0"/>
              </a:rPr>
              <a:t>lubusang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nadadalisay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tunay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nakakatiyak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walang-hanggang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kaligtasan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subalit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magkatapos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mamatay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sumasailalim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pagdadalisay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gayon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matamo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kabanalang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kinakailangan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pumasok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kagalakan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a:t>
            </a:r>
            <a:r>
              <a:rPr lang="en-US" sz="1200" dirty="0" smtClean="0">
                <a:latin typeface="Calibri"/>
                <a:cs typeface="Calibri"/>
              </a:rPr>
              <a:t> </a:t>
            </a:r>
            <a:r>
              <a:rPr lang="en-US" sz="1200" dirty="0" smtClean="0">
                <a:latin typeface="Arial"/>
                <a:cs typeface="Arial"/>
              </a:rPr>
              <a:t>—</a:t>
            </a:r>
            <a:r>
              <a:rPr lang="en-US" sz="1200" i="1" cap="small" dirty="0" smtClean="0">
                <a:latin typeface="Arial"/>
                <a:cs typeface="Arial"/>
              </a:rPr>
              <a:t>Catechism of the Catholic Church </a:t>
            </a:r>
            <a:r>
              <a:rPr lang="en-US" sz="1200" dirty="0" smtClean="0">
                <a:latin typeface="Arial"/>
                <a:cs typeface="Arial"/>
              </a:rPr>
              <a:t>291.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Simbahan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pinapupurihan</a:t>
            </a:r>
            <a:r>
              <a:rPr lang="en-US" b="0" baseline="0" dirty="0" smtClean="0">
                <a:latin typeface="Arial" charset="0"/>
                <a:ea typeface="ＭＳ Ｐゴシック" charset="0"/>
                <a:cs typeface="ＭＳ Ｐゴシック" charset="0"/>
              </a:rPr>
              <a:t> din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paglilimos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indulhensya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penitensiya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ginagawa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kapakanan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a:t>
            </a:r>
            <a:r>
              <a:rPr lang="en-US" sz="1200" dirty="0" smtClean="0">
                <a:latin typeface="Arial"/>
                <a:cs typeface="Arial"/>
              </a:rPr>
              <a:t>—</a:t>
            </a:r>
            <a:r>
              <a:rPr lang="en-US" sz="1200" i="1" cap="small" dirty="0" smtClean="0">
                <a:latin typeface="Arial"/>
                <a:cs typeface="Arial"/>
              </a:rPr>
              <a:t>Ibid</a:t>
            </a:r>
            <a:r>
              <a:rPr lang="en-US" sz="1200" i="1" cap="small" dirty="0" smtClean="0">
                <a:latin typeface="Calibri"/>
                <a:cs typeface="Calibri"/>
              </a:rPr>
              <a:t>.</a:t>
            </a:r>
            <a:r>
              <a:rPr lang="en-US" sz="1200" i="1" cap="small" baseline="0" dirty="0" smtClean="0">
                <a:latin typeface="Calibri"/>
                <a:cs typeface="Calibri"/>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aral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purgatoryo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pinagsasama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pagpapalagay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nag-</a:t>
            </a:r>
            <a:r>
              <a:rPr lang="en-US" baseline="0" dirty="0" err="1" smtClean="0">
                <a:latin typeface="Arial" charset="0"/>
                <a:ea typeface="ＭＳ Ｐゴシック" charset="0"/>
                <a:cs typeface="ＭＳ Ｐゴシック" charset="0"/>
              </a:rPr>
              <a:t>aapoy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impiyerno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gawi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pananalangin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Katuruang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Bibilikal</a:t>
            </a:r>
            <a:r>
              <a:rPr lang="en-US" b="0" dirty="0" smtClean="0">
                <a:latin typeface="Arial" charset="0"/>
                <a:ea typeface="ＭＳ Ｐゴシック" charset="0"/>
                <a:cs typeface="ＭＳ Ｐゴシック" charset="0"/>
              </a:rPr>
              <a:t>.</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(1)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patay</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nananatiling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walang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malay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libingan</a:t>
            </a:r>
            <a:r>
              <a:rPr lang="en-US" b="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kaisipan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kaalaman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karunungan</a:t>
            </a:r>
            <a:r>
              <a:rPr lang="en-US" i="0" baseline="0" dirty="0" smtClean="0">
                <a:latin typeface="Arial" charset="0"/>
                <a:ea typeface="ＭＳ Ｐゴシック" charset="0"/>
                <a:cs typeface="ＭＳ Ｐゴシック" charset="0"/>
              </a:rPr>
              <a:t> man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Sheol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patutunguhan</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Eklesiastes</a:t>
            </a:r>
            <a:r>
              <a:rPr lang="en-US" i="1" baseline="0" dirty="0" smtClean="0">
                <a:latin typeface="Arial" charset="0"/>
                <a:ea typeface="ＭＳ Ｐゴシック" charset="0"/>
                <a:cs typeface="ＭＳ Ｐゴシック" charset="0"/>
              </a:rPr>
              <a:t> 9:10</a:t>
            </a:r>
            <a:r>
              <a:rPr lang="en-US" i="0" baseline="0" dirty="0" smtClean="0">
                <a:latin typeface="Arial" charset="0"/>
                <a:ea typeface="ＭＳ Ｐゴシック" charset="0"/>
                <a:cs typeface="ＭＳ Ｐゴシック" charset="0"/>
              </a:rPr>
              <a:t>). ¶ (2) Si </a:t>
            </a:r>
            <a:r>
              <a:rPr lang="en-US" i="0" baseline="0" dirty="0" err="1" smtClean="0">
                <a:latin typeface="Arial" charset="0"/>
                <a:ea typeface="ＭＳ Ｐゴシック" charset="0"/>
                <a:cs typeface="ＭＳ Ｐゴシック" charset="0"/>
              </a:rPr>
              <a:t>Jesu</a:t>
            </a:r>
            <a:r>
              <a:rPr lang="en-US" i="0" baseline="0" dirty="0" smtClean="0">
                <a:latin typeface="Arial" charset="0"/>
                <a:ea typeface="ＭＳ Ｐゴシック" charset="0"/>
                <a:cs typeface="ＭＳ Ｐゴシック" charset="0"/>
              </a:rPr>
              <a:t> Cristo </a:t>
            </a:r>
            <a:r>
              <a:rPr lang="en-US" i="0" baseline="0" dirty="0" err="1" smtClean="0">
                <a:latin typeface="Arial" charset="0"/>
                <a:ea typeface="ＭＳ Ｐゴシック" charset="0"/>
                <a:cs typeface="ＭＳ Ｐゴシック" charset="0"/>
              </a:rPr>
              <a:t>lamang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ating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Tagapamagitan</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Sapagkat</a:t>
            </a:r>
            <a:r>
              <a:rPr lang="en-US" i="0" baseline="0" dirty="0" smtClean="0">
                <a:latin typeface="Arial" charset="0"/>
                <a:ea typeface="ＭＳ Ｐゴシック" charset="0"/>
                <a:cs typeface="ＭＳ Ｐゴシック" charset="0"/>
              </a:rPr>
              <a:t> may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may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tagapamagitan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si</a:t>
            </a:r>
            <a:r>
              <a:rPr lang="en-US" i="0" baseline="0" dirty="0" smtClean="0">
                <a:latin typeface="Arial" charset="0"/>
                <a:ea typeface="ＭＳ Ｐゴシック" charset="0"/>
                <a:cs typeface="ＭＳ Ｐゴシック" charset="0"/>
              </a:rPr>
              <a:t> Cristo Jesus” (</a:t>
            </a:r>
            <a:r>
              <a:rPr lang="en-US" i="1" baseline="0" dirty="0" smtClean="0">
                <a:latin typeface="Arial" charset="0"/>
                <a:ea typeface="ＭＳ Ｐゴシック" charset="0"/>
                <a:cs typeface="ＭＳ Ｐゴシック" charset="0"/>
              </a:rPr>
              <a:t>1 </a:t>
            </a:r>
            <a:r>
              <a:rPr lang="en-US" i="1" baseline="0" dirty="0" err="1" smtClean="0">
                <a:latin typeface="Arial" charset="0"/>
                <a:ea typeface="ＭＳ Ｐゴシック" charset="0"/>
                <a:cs typeface="ＭＳ Ｐゴシック" charset="0"/>
              </a:rPr>
              <a:t>Timoteo</a:t>
            </a:r>
            <a:r>
              <a:rPr lang="en-US" i="1" baseline="0" dirty="0" smtClean="0">
                <a:latin typeface="Arial" charset="0"/>
                <a:ea typeface="ＭＳ Ｐゴシック" charset="0"/>
                <a:cs typeface="ＭＳ Ｐゴシック" charset="0"/>
              </a:rPr>
              <a:t> 2:5</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(3)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katuwiran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nagkasalang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maililipat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pang </a:t>
            </a:r>
            <a:r>
              <a:rPr lang="en-US" b="0" baseline="0" dirty="0" err="1" smtClean="0">
                <a:latin typeface="Arial" charset="0"/>
                <a:ea typeface="ＭＳ Ｐゴシック" charset="0"/>
                <a:cs typeface="ＭＳ Ｐゴシック" charset="0"/>
              </a:rPr>
              <a:t>nagkasalang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katuwiran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matuwid</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sasakanya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kasamaan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masama</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sasakanya</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Ezekiel18:</a:t>
            </a:r>
            <a:r>
              <a:rPr lang="en-US" i="1" baseline="0" dirty="0" smtClean="0">
                <a:latin typeface="Arial" charset="0"/>
                <a:ea typeface="ＭＳ Ｐゴシック" charset="0"/>
                <a:cs typeface="ＭＳ Ｐゴシック" charset="0"/>
              </a:rPr>
              <a:t>20</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(4)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sinusundan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pangwakas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paghuhukom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ikalawang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pagkakatao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magsisi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mula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patibong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t>
            </a:r>
            <a:r>
              <a:rPr lang="en-US" i="0" baseline="0" dirty="0" err="1" smtClean="0">
                <a:latin typeface="Arial" charset="0"/>
                <a:ea typeface="ＭＳ Ｐゴシック" charset="0"/>
                <a:cs typeface="ＭＳ Ｐゴシック" charset="0"/>
              </a:rPr>
              <a:t>yamang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itinakda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mamatay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minsan</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pagkatapos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nito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paghuhukom</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Hebreo</a:t>
            </a:r>
            <a:r>
              <a:rPr lang="en-US" i="1" baseline="0" dirty="0" smtClean="0">
                <a:latin typeface="Arial" charset="0"/>
                <a:ea typeface="ＭＳ Ｐゴシック" charset="0"/>
                <a:cs typeface="ＭＳ Ｐゴシック" charset="0"/>
              </a:rPr>
              <a:t> 9:27</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Binabaluktot</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Karakter</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Diyos</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isipann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walang-hanggang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apoy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nagliliyab</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likha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Satanasl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purgatoyo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kanyang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imbensiyon</a:t>
            </a:r>
            <a:r>
              <a:rPr lang="en-US" b="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katuruangito’y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nagpapasinungaling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karakter</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Siya’y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ituturing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mabagsik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mapaghiganti</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nagpapatawad</a:t>
            </a:r>
            <a:r>
              <a:rPr lang="en-US" baseline="0" dirty="0" smtClean="0">
                <a:latin typeface="Arial" charset="0"/>
                <a:ea typeface="ＭＳ Ｐゴシック" charset="0"/>
                <a:cs typeface="ＭＳ Ｐゴシック" charset="0"/>
              </a:rPr>
              <a:t>.”</a:t>
            </a:r>
            <a:r>
              <a:rPr lang="en-US" sz="1200" dirty="0" smtClean="0">
                <a:latin typeface="Arial"/>
                <a:cs typeface="Arial"/>
              </a:rPr>
              <a:t>—</a:t>
            </a:r>
            <a:r>
              <a:rPr lang="en-US" sz="1200" i="1" cap="small" dirty="0" smtClean="0">
                <a:latin typeface="Arial"/>
                <a:cs typeface="Arial"/>
              </a:rPr>
              <a:t>Manuscript</a:t>
            </a:r>
            <a:r>
              <a:rPr lang="en-US" sz="1200" dirty="0" smtClean="0">
                <a:latin typeface="Arial"/>
                <a:cs typeface="Arial"/>
              </a:rPr>
              <a:t> 51, 1890. </a:t>
            </a:r>
            <a:endParaRPr lang="en-US" i="0" baseline="0" dirty="0" smtClean="0">
              <a:latin typeface="Arial"/>
              <a:ea typeface="ＭＳ Ｐゴシック" charset="0"/>
              <a:cs typeface="Aria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30. </a:t>
            </a:r>
            <a:r>
              <a:rPr lang="en-US" sz="1200" b="1" dirty="0" err="1" smtClean="0">
                <a:solidFill>
                  <a:prstClr val="black"/>
                </a:solidFill>
                <a:latin typeface="HelveticaNeue"/>
              </a:rPr>
              <a:t>Isang</a:t>
            </a:r>
            <a:r>
              <a:rPr lang="en-US" sz="1200" b="1" dirty="0" smtClean="0">
                <a:solidFill>
                  <a:prstClr val="black"/>
                </a:solidFill>
                <a:latin typeface="HelveticaNeue"/>
              </a:rPr>
              <a:t> </a:t>
            </a:r>
            <a:r>
              <a:rPr lang="en-US" sz="1200" b="1" dirty="0" err="1" smtClean="0">
                <a:solidFill>
                  <a:prstClr val="black"/>
                </a:solidFill>
                <a:latin typeface="HelveticaNeue"/>
              </a:rPr>
              <a:t>Paraisong</a:t>
            </a:r>
            <a:r>
              <a:rPr lang="en-US" sz="1200" b="1" dirty="0" smtClean="0">
                <a:solidFill>
                  <a:prstClr val="black"/>
                </a:solidFill>
                <a:latin typeface="HelveticaNeue"/>
              </a:rPr>
              <a:t> May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Kaluluwang</a:t>
            </a:r>
            <a:r>
              <a:rPr lang="en-US" sz="1200" b="1" dirty="0" smtClean="0">
                <a:solidFill>
                  <a:prstClr val="black"/>
                </a:solidFill>
                <a:latin typeface="HelveticaNeue"/>
              </a:rPr>
              <a:t> </a:t>
            </a:r>
            <a:r>
              <a:rPr lang="en-US" sz="1200" b="1" dirty="0" err="1" smtClean="0">
                <a:solidFill>
                  <a:prstClr val="black"/>
                </a:solidFill>
                <a:latin typeface="HelveticaNeue"/>
              </a:rPr>
              <a:t>Walang</a:t>
            </a:r>
            <a:r>
              <a:rPr lang="en-US" sz="1200" b="1" dirty="0" smtClean="0">
                <a:solidFill>
                  <a:prstClr val="black"/>
                </a:solidFill>
                <a:latin typeface="HelveticaNeue"/>
              </a:rPr>
              <a:t> </a:t>
            </a:r>
            <a:r>
              <a:rPr lang="en-US" sz="1200" b="1" dirty="0" err="1" smtClean="0">
                <a:solidFill>
                  <a:prstClr val="black"/>
                </a:solidFill>
                <a:latin typeface="HelveticaNeue"/>
              </a:rPr>
              <a:t>Katawan</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Bagaman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Protestante</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tinatanggap</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purgatoryo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marami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gayunama’y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naniniwala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kaluluwa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matuwid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tinatamasa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Paraiso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pinakapresensya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Diyos</a:t>
            </a:r>
            <a:r>
              <a:rPr lang="en-US" b="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May </a:t>
            </a:r>
            <a:r>
              <a:rPr lang="en-US" i="0" baseline="0" dirty="0" err="1" smtClean="0">
                <a:latin typeface="Arial" charset="0"/>
                <a:ea typeface="ＭＳ Ｐゴシック" charset="0"/>
                <a:cs typeface="ＭＳ Ｐゴシック" charset="0"/>
              </a:rPr>
              <a:t>nangangatwiran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yung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kaluluwa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lamang</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iba’y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naniniwalang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ito’y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kundi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nababatultan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pamamagitan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espirituwal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katawan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kaluwalhatian</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Apocalispis</a:t>
            </a:r>
            <a:r>
              <a:rPr lang="en-US" b="1" dirty="0" smtClean="0">
                <a:latin typeface="Arial" charset="0"/>
                <a:ea typeface="ＭＳ Ｐゴシック" charset="0"/>
                <a:cs typeface="ＭＳ Ｐゴシック" charset="0"/>
              </a:rPr>
              <a:t> 20:12</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“At </a:t>
            </a:r>
            <a:r>
              <a:rPr lang="en-US" b="0" baseline="0" dirty="0" err="1" smtClean="0">
                <a:latin typeface="Arial" charset="0"/>
                <a:ea typeface="ＭＳ Ｐゴシック" charset="0"/>
                <a:cs typeface="ＭＳ Ｐゴシック" charset="0"/>
              </a:rPr>
              <a:t>nakita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dakila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hamak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nakatayo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harapan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trono</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binuksan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aklat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Binuksan</a:t>
            </a:r>
            <a:r>
              <a:rPr lang="en-US" b="0" baseline="0" dirty="0" smtClean="0">
                <a:latin typeface="Arial" charset="0"/>
                <a:ea typeface="ＭＳ Ｐゴシック" charset="0"/>
                <a:cs typeface="ＭＳ Ｐゴシック" charset="0"/>
              </a:rPr>
              <a:t> din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pang </a:t>
            </a:r>
            <a:r>
              <a:rPr lang="en-US" b="0" baseline="0" dirty="0" err="1" smtClean="0">
                <a:latin typeface="Arial" charset="0"/>
                <a:ea typeface="ＭＳ Ｐゴシック" charset="0"/>
                <a:cs typeface="ＭＳ Ｐゴシック" charset="0"/>
              </a:rPr>
              <a:t>aklat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aklat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patay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hinatulan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gawa</a:t>
            </a:r>
            <a:r>
              <a:rPr lang="en-US" b="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Bakit</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biling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paghuhukom</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matutuwid</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tinatamasa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Paraiso</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29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Gawa</a:t>
            </a:r>
            <a:r>
              <a:rPr lang="en-US" sz="1200" b="1" dirty="0" smtClean="0">
                <a:solidFill>
                  <a:prstClr val="black"/>
                </a:solidFill>
                <a:latin typeface="HelveticaNeue"/>
              </a:rPr>
              <a:t> 2:29, 34, 35.</a:t>
            </a:r>
            <a:r>
              <a:rPr lang="en-US" b="1" baseline="0" dirty="0" smtClean="0">
                <a:latin typeface="Arial" charset="0"/>
                <a:ea typeface="ＭＳ Ｐゴシック" charset="0"/>
                <a:cs typeface="ＭＳ Ｐゴシック" charset="0"/>
              </a:rPr>
              <a:t> </a:t>
            </a:r>
            <a:r>
              <a:rPr lang="en-US" sz="1050" b="1" baseline="30000" dirty="0" smtClean="0">
                <a:solidFill>
                  <a:prstClr val="black"/>
                </a:solidFill>
                <a:latin typeface="HelveticaNeue-Bold"/>
              </a:rPr>
              <a:t>29</a:t>
            </a:r>
            <a:r>
              <a:rPr lang="en-US" sz="1050" b="1" dirty="0" smtClean="0">
                <a:solidFill>
                  <a:prstClr val="black"/>
                </a:solidFill>
                <a:latin typeface="HelveticaNeue-Bold"/>
              </a:rPr>
              <a:t> </a:t>
            </a:r>
            <a:r>
              <a:rPr lang="en-US" sz="1200" b="0" dirty="0" smtClean="0">
                <a:solidFill>
                  <a:prstClr val="black"/>
                </a:solidFill>
                <a:latin typeface="HelveticaNeue"/>
              </a:rPr>
              <a:t>“</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kapatid</a:t>
            </a:r>
            <a:r>
              <a:rPr lang="en-US" sz="1200" b="0" dirty="0" smtClean="0">
                <a:solidFill>
                  <a:prstClr val="black"/>
                </a:solidFill>
                <a:latin typeface="HelveticaNeue"/>
              </a:rPr>
              <a:t>, may </a:t>
            </a:r>
            <a:r>
              <a:rPr lang="en-US" sz="1200" b="0" dirty="0" err="1" smtClean="0">
                <a:solidFill>
                  <a:prstClr val="black"/>
                </a:solidFill>
                <a:latin typeface="HelveticaNeue"/>
              </a:rPr>
              <a:t>tiwalang</a:t>
            </a:r>
            <a:r>
              <a:rPr lang="en-US" sz="1200" b="0" dirty="0" smtClean="0">
                <a:solidFill>
                  <a:prstClr val="black"/>
                </a:solidFill>
                <a:latin typeface="HelveticaNeue"/>
              </a:rPr>
              <a:t> </a:t>
            </a:r>
            <a:r>
              <a:rPr lang="en-US" sz="1200" b="0" dirty="0" err="1" smtClean="0">
                <a:solidFill>
                  <a:prstClr val="black"/>
                </a:solidFill>
                <a:latin typeface="HelveticaNeue"/>
              </a:rPr>
              <a:t>masasabi</a:t>
            </a:r>
            <a:r>
              <a:rPr lang="en-US" sz="1200" b="0" dirty="0" smtClean="0">
                <a:solidFill>
                  <a:prstClr val="black"/>
                </a:solidFill>
                <a:latin typeface="HelveticaNeue"/>
              </a:rPr>
              <a:t> </a:t>
            </a:r>
            <a:r>
              <a:rPr lang="en-US" sz="1200" b="0" dirty="0" err="1" smtClean="0">
                <a:solidFill>
                  <a:prstClr val="black"/>
                </a:solidFill>
                <a:latin typeface="HelveticaNeue"/>
              </a:rPr>
              <a:t>ko</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inyo</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tungkol</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patriyarkang</a:t>
            </a:r>
            <a:r>
              <a:rPr lang="en-US" sz="1200" b="0" dirty="0" smtClean="0">
                <a:solidFill>
                  <a:prstClr val="black"/>
                </a:solidFill>
                <a:latin typeface="HelveticaNeue"/>
              </a:rPr>
              <a:t> </a:t>
            </a:r>
            <a:r>
              <a:rPr lang="en-US" sz="1200" b="0" dirty="0" err="1" smtClean="0">
                <a:solidFill>
                  <a:prstClr val="black"/>
                </a:solidFill>
                <a:latin typeface="HelveticaNeue"/>
              </a:rPr>
              <a:t>si</a:t>
            </a:r>
            <a:r>
              <a:rPr lang="en-US" sz="1200" b="0" dirty="0" smtClean="0">
                <a:solidFill>
                  <a:prstClr val="black"/>
                </a:solidFill>
                <a:latin typeface="HelveticaNeue"/>
              </a:rPr>
              <a:t> David. </a:t>
            </a:r>
            <a:r>
              <a:rPr lang="en-US" sz="1200" b="0" dirty="0" err="1" smtClean="0">
                <a:solidFill>
                  <a:prstClr val="black"/>
                </a:solidFill>
                <a:latin typeface="HelveticaNeue"/>
              </a:rPr>
              <a:t>Siya</a:t>
            </a:r>
            <a:r>
              <a:rPr lang="en-US" sz="1200" b="0" dirty="0" smtClean="0">
                <a:solidFill>
                  <a:prstClr val="black"/>
                </a:solidFill>
                <a:latin typeface="HelveticaNeue"/>
              </a:rPr>
              <a:t> </a:t>
            </a:r>
            <a:r>
              <a:rPr lang="en-US" sz="1200" b="0" dirty="0" err="1" smtClean="0">
                <a:solidFill>
                  <a:prstClr val="black"/>
                </a:solidFill>
                <a:latin typeface="HelveticaNeue"/>
              </a:rPr>
              <a:t>rin</a:t>
            </a:r>
            <a:r>
              <a:rPr lang="en-US" sz="1200" b="0" dirty="0" smtClean="0">
                <a:solidFill>
                  <a:prstClr val="black"/>
                </a:solidFill>
                <a:latin typeface="HelveticaNeue"/>
              </a:rPr>
              <a:t> ay </a:t>
            </a:r>
            <a:r>
              <a:rPr lang="en-US" sz="1200" b="0" dirty="0" err="1" smtClean="0">
                <a:solidFill>
                  <a:prstClr val="black"/>
                </a:solidFill>
                <a:latin typeface="HelveticaNeue"/>
              </a:rPr>
              <a:t>namatay</a:t>
            </a:r>
            <a:r>
              <a:rPr lang="en-US" sz="1200" b="0" dirty="0" smtClean="0">
                <a:solidFill>
                  <a:prstClr val="black"/>
                </a:solidFill>
                <a:latin typeface="HelveticaNeue"/>
              </a:rPr>
              <a:t> at </a:t>
            </a:r>
            <a:r>
              <a:rPr lang="en-US" sz="1200" b="0" dirty="0" err="1" smtClean="0">
                <a:solidFill>
                  <a:prstClr val="black"/>
                </a:solidFill>
                <a:latin typeface="HelveticaNeue"/>
              </a:rPr>
              <a:t>inilibing</a:t>
            </a:r>
            <a:r>
              <a:rPr lang="en-US" sz="1200" b="0" dirty="0" smtClean="0">
                <a:solidFill>
                  <a:prstClr val="black"/>
                </a:solidFill>
                <a:latin typeface="HelveticaNeue"/>
              </a:rPr>
              <a:t>, at </a:t>
            </a:r>
            <a:r>
              <a:rPr lang="en-US" sz="1200" b="0" dirty="0" err="1" smtClean="0">
                <a:solidFill>
                  <a:prstClr val="black"/>
                </a:solidFill>
                <a:latin typeface="HelveticaNeue"/>
              </a:rPr>
              <a:t>nasa</a:t>
            </a:r>
            <a:r>
              <a:rPr lang="en-US" sz="1200" b="0" dirty="0" smtClean="0">
                <a:solidFill>
                  <a:prstClr val="black"/>
                </a:solidFill>
                <a:latin typeface="HelveticaNeue"/>
              </a:rPr>
              <a:t> </a:t>
            </a:r>
            <a:r>
              <a:rPr lang="en-US" sz="1200" b="0" dirty="0" err="1" smtClean="0">
                <a:solidFill>
                  <a:prstClr val="black"/>
                </a:solidFill>
                <a:latin typeface="HelveticaNeue"/>
              </a:rPr>
              <a:t>atin</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kanyang</a:t>
            </a:r>
            <a:r>
              <a:rPr lang="en-US" sz="1200" b="0" dirty="0" smtClean="0">
                <a:solidFill>
                  <a:prstClr val="black"/>
                </a:solidFill>
                <a:latin typeface="HelveticaNeue"/>
              </a:rPr>
              <a:t> </a:t>
            </a:r>
            <a:r>
              <a:rPr lang="en-US" sz="1200" b="0" dirty="0" err="1" smtClean="0">
                <a:solidFill>
                  <a:prstClr val="black"/>
                </a:solidFill>
                <a:latin typeface="HelveticaNeue"/>
              </a:rPr>
              <a:t>libingan</a:t>
            </a:r>
            <a:r>
              <a:rPr lang="en-US" sz="1200" b="0" dirty="0" smtClean="0">
                <a:solidFill>
                  <a:prstClr val="black"/>
                </a:solidFill>
                <a:latin typeface="HelveticaNeue"/>
              </a:rPr>
              <a:t> </a:t>
            </a:r>
            <a:r>
              <a:rPr lang="en-US" sz="1200" b="0" dirty="0" err="1" smtClean="0">
                <a:solidFill>
                  <a:prstClr val="black"/>
                </a:solidFill>
                <a:latin typeface="HelveticaNeue"/>
              </a:rPr>
              <a:t>hanggang</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araw</a:t>
            </a:r>
            <a:r>
              <a:rPr lang="en-US" sz="1200" b="0" dirty="0" smtClean="0">
                <a:solidFill>
                  <a:prstClr val="black"/>
                </a:solidFill>
                <a:latin typeface="HelveticaNeue"/>
              </a:rPr>
              <a:t> </a:t>
            </a:r>
            <a:r>
              <a:rPr lang="en-US" sz="1200" b="0" dirty="0" err="1" smtClean="0">
                <a:solidFill>
                  <a:prstClr val="black"/>
                </a:solidFill>
                <a:latin typeface="HelveticaNeue"/>
              </a:rPr>
              <a:t>na</a:t>
            </a:r>
            <a:r>
              <a:rPr lang="en-US" sz="1200" b="0" dirty="0" smtClean="0">
                <a:solidFill>
                  <a:prstClr val="black"/>
                </a:solidFill>
                <a:latin typeface="HelveticaNeue"/>
              </a:rPr>
              <a:t> </a:t>
            </a:r>
            <a:r>
              <a:rPr lang="en-US" sz="1200" b="0" dirty="0" err="1" smtClean="0">
                <a:solidFill>
                  <a:prstClr val="black"/>
                </a:solidFill>
                <a:latin typeface="HelveticaNeue"/>
              </a:rPr>
              <a:t>ito</a:t>
            </a:r>
            <a:r>
              <a:rPr lang="en-US" sz="1200" b="0" dirty="0" smtClean="0">
                <a:solidFill>
                  <a:prstClr val="black"/>
                </a:solidFill>
                <a:latin typeface="HelveticaNeue"/>
              </a:rPr>
              <a:t>.</a:t>
            </a:r>
            <a:r>
              <a:rPr lang="en-US" sz="1200" b="0" baseline="0" dirty="0" smtClean="0">
                <a:solidFill>
                  <a:prstClr val="black"/>
                </a:solidFill>
                <a:latin typeface="HelveticaNeue"/>
              </a:rPr>
              <a:t> ... </a:t>
            </a:r>
            <a:r>
              <a:rPr lang="en-US" sz="1050" b="1" baseline="30000" dirty="0" smtClean="0">
                <a:solidFill>
                  <a:prstClr val="black"/>
                </a:solidFill>
                <a:latin typeface="HelveticaNeue-Bold"/>
              </a:rPr>
              <a:t>34</a:t>
            </a:r>
            <a:r>
              <a:rPr lang="en-US" sz="1050" b="1" dirty="0" smtClean="0">
                <a:solidFill>
                  <a:prstClr val="black"/>
                </a:solidFill>
                <a:latin typeface="HelveticaNeue-Bold"/>
              </a:rPr>
              <a:t> </a:t>
            </a:r>
            <a:r>
              <a:rPr lang="en-US" sz="1200" b="0" dirty="0" err="1" smtClean="0">
                <a:solidFill>
                  <a:prstClr val="black"/>
                </a:solidFill>
                <a:latin typeface="HelveticaNeue"/>
              </a:rPr>
              <a:t>Sapagkat</a:t>
            </a:r>
            <a:r>
              <a:rPr lang="en-US" sz="1200" b="0" dirty="0" smtClean="0">
                <a:solidFill>
                  <a:prstClr val="black"/>
                </a:solidFill>
                <a:latin typeface="HelveticaNeue"/>
              </a:rPr>
              <a:t> </a:t>
            </a:r>
            <a:r>
              <a:rPr lang="en-US" sz="1200" b="0" dirty="0" err="1" smtClean="0">
                <a:solidFill>
                  <a:prstClr val="black"/>
                </a:solidFill>
                <a:latin typeface="HelveticaNeue"/>
              </a:rPr>
              <a:t>hindi</a:t>
            </a:r>
            <a:r>
              <a:rPr lang="en-US" sz="1200" b="0" dirty="0" smtClean="0">
                <a:solidFill>
                  <a:prstClr val="black"/>
                </a:solidFill>
                <a:latin typeface="HelveticaNeue"/>
              </a:rPr>
              <a:t> </a:t>
            </a:r>
            <a:r>
              <a:rPr lang="en-US" sz="1200" b="0" dirty="0" err="1" smtClean="0">
                <a:solidFill>
                  <a:prstClr val="black"/>
                </a:solidFill>
                <a:latin typeface="HelveticaNeue"/>
              </a:rPr>
              <a:t>umakyat</a:t>
            </a:r>
            <a:r>
              <a:rPr lang="en-US" sz="1200" b="0" dirty="0" smtClean="0">
                <a:solidFill>
                  <a:prstClr val="black"/>
                </a:solidFill>
                <a:latin typeface="HelveticaNeue"/>
              </a:rPr>
              <a:t> </a:t>
            </a:r>
            <a:r>
              <a:rPr lang="en-US" sz="1200" b="0" dirty="0" err="1" smtClean="0">
                <a:solidFill>
                  <a:prstClr val="black"/>
                </a:solidFill>
                <a:latin typeface="HelveticaNeue"/>
              </a:rPr>
              <a:t>si</a:t>
            </a:r>
            <a:r>
              <a:rPr lang="en-US" sz="1200" b="0" dirty="0" smtClean="0">
                <a:solidFill>
                  <a:prstClr val="black"/>
                </a:solidFill>
                <a:latin typeface="HelveticaNeue"/>
              </a:rPr>
              <a:t> David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langit</a:t>
            </a:r>
            <a:r>
              <a:rPr lang="en-US" sz="1200" b="0" dirty="0" smtClean="0">
                <a:solidFill>
                  <a:prstClr val="black"/>
                </a:solidFill>
                <a:latin typeface="HelveticaNeue"/>
              </a:rPr>
              <a:t>, </a:t>
            </a:r>
            <a:r>
              <a:rPr lang="en-US" sz="1200" b="0" dirty="0" err="1" smtClean="0">
                <a:solidFill>
                  <a:prstClr val="black"/>
                </a:solidFill>
                <a:latin typeface="HelveticaNeue"/>
              </a:rPr>
              <a:t>ngunit</a:t>
            </a:r>
            <a:r>
              <a:rPr lang="en-US" sz="1200" b="0" dirty="0" smtClean="0">
                <a:solidFill>
                  <a:prstClr val="black"/>
                </a:solidFill>
                <a:latin typeface="HelveticaNeue"/>
              </a:rPr>
              <a:t> </a:t>
            </a:r>
            <a:r>
              <a:rPr lang="en-US" sz="1200" b="0" dirty="0" err="1" smtClean="0">
                <a:solidFill>
                  <a:prstClr val="black"/>
                </a:solidFill>
                <a:latin typeface="HelveticaNeue"/>
              </a:rPr>
              <a:t>siya</a:t>
            </a:r>
            <a:r>
              <a:rPr lang="en-US" sz="1200" b="0" dirty="0" smtClean="0">
                <a:solidFill>
                  <a:prstClr val="black"/>
                </a:solidFill>
                <a:latin typeface="HelveticaNeue"/>
              </a:rPr>
              <a:t> </a:t>
            </a:r>
            <a:r>
              <a:rPr lang="en-US" sz="1200" b="0" dirty="0" err="1" smtClean="0">
                <a:solidFill>
                  <a:prstClr val="black"/>
                </a:solidFill>
                <a:latin typeface="HelveticaNeue"/>
              </a:rPr>
              <a:t>rin</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nagsabi</a:t>
            </a:r>
            <a:r>
              <a:rPr lang="en-US" sz="1200" b="0" dirty="0" smtClean="0">
                <a:solidFill>
                  <a:prstClr val="black"/>
                </a:solidFill>
                <a:latin typeface="HelveticaNeue"/>
              </a:rPr>
              <a:t>, ¶</a:t>
            </a:r>
            <a:r>
              <a:rPr lang="en-US" sz="1200" b="0" baseline="0" dirty="0" smtClean="0">
                <a:solidFill>
                  <a:prstClr val="black"/>
                </a:solidFill>
                <a:latin typeface="HelveticaNeue"/>
              </a:rPr>
              <a:t> </a:t>
            </a:r>
            <a:r>
              <a:rPr lang="en-US" sz="1200" b="0" dirty="0" smtClean="0">
                <a:solidFill>
                  <a:prstClr val="black"/>
                </a:solidFill>
                <a:latin typeface="HelveticaNeue"/>
              </a:rPr>
              <a:t>‘</a:t>
            </a:r>
            <a:r>
              <a:rPr lang="en-US" sz="1200" b="0" dirty="0" err="1" smtClean="0">
                <a:solidFill>
                  <a:prstClr val="black"/>
                </a:solidFill>
                <a:latin typeface="HelveticaNeue"/>
              </a:rPr>
              <a:t>Sinabi</a:t>
            </a:r>
            <a:r>
              <a:rPr lang="en-US" sz="1200" b="0" dirty="0" smtClean="0">
                <a:solidFill>
                  <a:prstClr val="black"/>
                </a:solidFill>
                <a:latin typeface="HelveticaNeue"/>
              </a:rPr>
              <a:t> </a:t>
            </a:r>
            <a:r>
              <a:rPr lang="en-US" sz="1200" b="0" dirty="0" err="1" smtClean="0">
                <a:solidFill>
                  <a:prstClr val="black"/>
                </a:solidFill>
                <a:latin typeface="HelveticaNeue"/>
              </a:rPr>
              <a:t>ng</a:t>
            </a:r>
            <a:r>
              <a:rPr lang="en-US" sz="1200" b="0" dirty="0" smtClean="0">
                <a:solidFill>
                  <a:prstClr val="black"/>
                </a:solidFill>
                <a:latin typeface="HelveticaNeue"/>
              </a:rPr>
              <a:t> </a:t>
            </a:r>
            <a:r>
              <a:rPr lang="en-US" sz="1200" b="0" dirty="0" err="1" smtClean="0">
                <a:solidFill>
                  <a:prstClr val="black"/>
                </a:solidFill>
                <a:latin typeface="HelveticaNeue"/>
              </a:rPr>
              <a:t>Panginoon</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aking</a:t>
            </a:r>
            <a:r>
              <a:rPr lang="en-US" sz="1200" b="0" dirty="0" smtClean="0">
                <a:solidFill>
                  <a:prstClr val="black"/>
                </a:solidFill>
                <a:latin typeface="HelveticaNeue"/>
              </a:rPr>
              <a:t> </a:t>
            </a:r>
            <a:r>
              <a:rPr lang="en-US" sz="1200" b="0" dirty="0" err="1" smtClean="0">
                <a:solidFill>
                  <a:prstClr val="black"/>
                </a:solidFill>
                <a:latin typeface="HelveticaNeue"/>
              </a:rPr>
              <a:t>Panginoon</a:t>
            </a:r>
            <a:r>
              <a:rPr lang="en-US" sz="1200" b="0" dirty="0" smtClean="0">
                <a:solidFill>
                  <a:prstClr val="black"/>
                </a:solidFill>
                <a:latin typeface="HelveticaNeue"/>
              </a:rPr>
              <a:t>;</a:t>
            </a:r>
            <a:r>
              <a:rPr lang="en-US" sz="1200" b="0" baseline="0" dirty="0" smtClean="0">
                <a:solidFill>
                  <a:prstClr val="black"/>
                </a:solidFill>
                <a:latin typeface="HelveticaNeue"/>
              </a:rPr>
              <a:t> </a:t>
            </a:r>
            <a:r>
              <a:rPr lang="en-US" sz="1200" b="0" dirty="0" smtClean="0">
                <a:solidFill>
                  <a:prstClr val="black"/>
                </a:solidFill>
                <a:latin typeface="HelveticaNeue"/>
              </a:rPr>
              <a:t>“</a:t>
            </a:r>
            <a:r>
              <a:rPr lang="en-US" sz="1200" b="0" dirty="0" err="1" smtClean="0">
                <a:solidFill>
                  <a:prstClr val="black"/>
                </a:solidFill>
                <a:latin typeface="HelveticaNeue"/>
              </a:rPr>
              <a:t>Maupo</a:t>
            </a:r>
            <a:r>
              <a:rPr lang="en-US" sz="1200" b="0" dirty="0" smtClean="0">
                <a:solidFill>
                  <a:prstClr val="black"/>
                </a:solidFill>
                <a:latin typeface="HelveticaNeue"/>
              </a:rPr>
              <a:t> </a:t>
            </a:r>
            <a:r>
              <a:rPr lang="en-US" sz="1200" b="0" dirty="0" err="1" smtClean="0">
                <a:solidFill>
                  <a:prstClr val="black"/>
                </a:solidFill>
                <a:latin typeface="HelveticaNeue"/>
              </a:rPr>
              <a:t>ka</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kanan</a:t>
            </a:r>
            <a:r>
              <a:rPr lang="en-US" sz="1200" b="0" dirty="0" smtClean="0">
                <a:solidFill>
                  <a:prstClr val="black"/>
                </a:solidFill>
                <a:latin typeface="HelveticaNeue"/>
              </a:rPr>
              <a:t> </a:t>
            </a:r>
            <a:r>
              <a:rPr lang="en-US" sz="1200" b="0" dirty="0" err="1" smtClean="0">
                <a:solidFill>
                  <a:prstClr val="black"/>
                </a:solidFill>
                <a:latin typeface="HelveticaNeue"/>
              </a:rPr>
              <a:t>ko</a:t>
            </a:r>
            <a:r>
              <a:rPr lang="en-US" sz="1200" b="0" dirty="0" smtClean="0">
                <a:solidFill>
                  <a:prstClr val="black"/>
                </a:solidFill>
                <a:latin typeface="HelveticaNeue"/>
              </a:rPr>
              <a:t>,</a:t>
            </a:r>
            <a:r>
              <a:rPr lang="en-US" sz="1200" b="0" baseline="0" dirty="0" smtClean="0">
                <a:solidFill>
                  <a:prstClr val="black"/>
                </a:solidFill>
                <a:latin typeface="HelveticaNeue"/>
              </a:rPr>
              <a:t> </a:t>
            </a:r>
            <a:r>
              <a:rPr lang="ru-RU" sz="1050" b="1" baseline="30000" dirty="0" smtClean="0">
                <a:solidFill>
                  <a:prstClr val="black"/>
                </a:solidFill>
                <a:latin typeface="HelveticaNeue-Bold"/>
              </a:rPr>
              <a:t>35</a:t>
            </a:r>
            <a:r>
              <a:rPr lang="ru-RU" sz="1050" b="1" dirty="0" smtClean="0">
                <a:solidFill>
                  <a:prstClr val="black"/>
                </a:solidFill>
                <a:latin typeface="HelveticaNeue-Bold"/>
              </a:rPr>
              <a:t> </a:t>
            </a:r>
            <a:r>
              <a:rPr lang="en-US" sz="1200" b="0" dirty="0" err="1" smtClean="0">
                <a:solidFill>
                  <a:prstClr val="black"/>
                </a:solidFill>
                <a:latin typeface="HelveticaNeue"/>
              </a:rPr>
              <a:t>hanggang</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gawin</a:t>
            </a:r>
            <a:r>
              <a:rPr lang="en-US" sz="1200" b="0" dirty="0" smtClean="0">
                <a:solidFill>
                  <a:prstClr val="black"/>
                </a:solidFill>
                <a:latin typeface="HelveticaNeue"/>
              </a:rPr>
              <a:t> </a:t>
            </a:r>
            <a:r>
              <a:rPr lang="en-US" sz="1200" b="0" dirty="0" err="1" smtClean="0">
                <a:solidFill>
                  <a:prstClr val="black"/>
                </a:solidFill>
                <a:latin typeface="HelveticaNeue"/>
              </a:rPr>
              <a:t>ko</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kaaway</a:t>
            </a:r>
            <a:r>
              <a:rPr lang="en-US" sz="1200" b="0" dirty="0" smtClean="0">
                <a:solidFill>
                  <a:prstClr val="black"/>
                </a:solidFill>
                <a:latin typeface="HelveticaNeue"/>
              </a:rPr>
              <a:t> </a:t>
            </a:r>
            <a:r>
              <a:rPr lang="en-US" sz="1200" b="0" dirty="0" err="1" smtClean="0">
                <a:solidFill>
                  <a:prstClr val="black"/>
                </a:solidFill>
                <a:latin typeface="HelveticaNeue"/>
              </a:rPr>
              <a:t>mo</a:t>
            </a:r>
            <a:r>
              <a:rPr lang="en-US" sz="1200" b="0" dirty="0" smtClean="0">
                <a:solidFill>
                  <a:prstClr val="black"/>
                </a:solidFill>
                <a:latin typeface="HelveticaNeue"/>
              </a:rPr>
              <a:t> </a:t>
            </a:r>
            <a:r>
              <a:rPr lang="en-US" sz="1200" b="0" dirty="0" err="1" smtClean="0">
                <a:solidFill>
                  <a:prstClr val="black"/>
                </a:solidFill>
                <a:latin typeface="HelveticaNeue"/>
              </a:rPr>
              <a:t>na</a:t>
            </a:r>
            <a:r>
              <a:rPr lang="en-US" sz="1200" b="0" dirty="0" smtClean="0">
                <a:solidFill>
                  <a:prstClr val="black"/>
                </a:solidFill>
                <a:latin typeface="HelveticaNeue"/>
              </a:rPr>
              <a:t> </a:t>
            </a:r>
            <a:r>
              <a:rPr lang="en-US" sz="1200" b="0" dirty="0" err="1" smtClean="0">
                <a:solidFill>
                  <a:prstClr val="black"/>
                </a:solidFill>
                <a:latin typeface="HelveticaNeue"/>
              </a:rPr>
              <a:t>tuntungan</a:t>
            </a:r>
            <a:r>
              <a:rPr lang="en-US" sz="1200" b="0" dirty="0" smtClean="0">
                <a:solidFill>
                  <a:prstClr val="black"/>
                </a:solidFill>
                <a:latin typeface="HelveticaNeue"/>
              </a:rPr>
              <a:t> </a:t>
            </a:r>
            <a:r>
              <a:rPr lang="en-US" sz="1200" b="0" dirty="0" err="1" smtClean="0">
                <a:solidFill>
                  <a:prstClr val="black"/>
                </a:solidFill>
                <a:latin typeface="HelveticaNeue"/>
              </a:rPr>
              <a:t>ng</a:t>
            </a:r>
            <a:r>
              <a:rPr lang="en-US" sz="1200" b="0" dirty="0" smtClean="0">
                <a:solidFill>
                  <a:prstClr val="black"/>
                </a:solidFill>
                <a:latin typeface="HelveticaNeue"/>
              </a:rPr>
              <a:t> </a:t>
            </a:r>
            <a:r>
              <a:rPr lang="en-US" sz="1200" b="0" dirty="0" err="1" smtClean="0">
                <a:solidFill>
                  <a:prstClr val="black"/>
                </a:solidFill>
                <a:latin typeface="HelveticaNeue"/>
              </a:rPr>
              <a:t>iyong</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paa</a:t>
            </a:r>
            <a:r>
              <a:rPr lang="en-US" sz="1200" b="0" dirty="0" smtClean="0">
                <a:solidFill>
                  <a:prstClr val="black"/>
                </a:solidFill>
                <a:latin typeface="HelveticaNeue"/>
              </a:rPr>
              <a:t>.” ’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3</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Apoy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Impiyerno</a:t>
            </a:r>
            <a:endParaRPr lang="en-US" dirty="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Miyerkules</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30. </a:t>
            </a:r>
            <a:r>
              <a:rPr lang="en-US" sz="1200" b="1" dirty="0" err="1" smtClean="0">
                <a:solidFill>
                  <a:prstClr val="black"/>
                </a:solidFill>
                <a:latin typeface="HelveticaNeue"/>
              </a:rPr>
              <a:t>Isang</a:t>
            </a:r>
            <a:r>
              <a:rPr lang="en-US" sz="1200" b="1" dirty="0" smtClean="0">
                <a:solidFill>
                  <a:prstClr val="black"/>
                </a:solidFill>
                <a:latin typeface="HelveticaNeue"/>
              </a:rPr>
              <a:t> </a:t>
            </a:r>
            <a:r>
              <a:rPr lang="en-US" sz="1200" b="1" dirty="0" err="1" smtClean="0">
                <a:solidFill>
                  <a:prstClr val="black"/>
                </a:solidFill>
                <a:latin typeface="HelveticaNeue"/>
              </a:rPr>
              <a:t>Paraisong</a:t>
            </a:r>
            <a:r>
              <a:rPr lang="en-US" sz="1200" b="1" dirty="0" smtClean="0">
                <a:solidFill>
                  <a:prstClr val="black"/>
                </a:solidFill>
                <a:latin typeface="HelveticaNeue"/>
              </a:rPr>
              <a:t> May </a:t>
            </a:r>
            <a:r>
              <a:rPr lang="en-US" sz="1200" b="1" dirty="0" err="1" smtClean="0">
                <a:solidFill>
                  <a:prstClr val="black"/>
                </a:solidFill>
                <a:latin typeface="HelveticaNeue"/>
              </a:rPr>
              <a:t>mga</a:t>
            </a:r>
            <a:r>
              <a:rPr lang="en-US" sz="1200" b="1" dirty="0" smtClean="0">
                <a:solidFill>
                  <a:prstClr val="black"/>
                </a:solidFill>
                <a:latin typeface="HelveticaNeue"/>
              </a:rPr>
              <a:t> </a:t>
            </a:r>
            <a:r>
              <a:rPr lang="en-US" sz="1200" b="1" dirty="0" err="1" smtClean="0">
                <a:solidFill>
                  <a:prstClr val="black"/>
                </a:solidFill>
                <a:latin typeface="HelveticaNeue"/>
              </a:rPr>
              <a:t>kaluluwang</a:t>
            </a:r>
            <a:r>
              <a:rPr lang="en-US" sz="1200" b="1" dirty="0" smtClean="0">
                <a:solidFill>
                  <a:prstClr val="black"/>
                </a:solidFill>
                <a:latin typeface="HelveticaNeue"/>
              </a:rPr>
              <a:t> </a:t>
            </a:r>
            <a:r>
              <a:rPr lang="en-US" sz="1200" b="1" dirty="0" err="1" smtClean="0">
                <a:solidFill>
                  <a:prstClr val="black"/>
                </a:solidFill>
                <a:latin typeface="HelveticaNeue"/>
              </a:rPr>
              <a:t>Walang</a:t>
            </a:r>
            <a:r>
              <a:rPr lang="en-US" sz="1200" b="1" baseline="0" dirty="0" smtClean="0">
                <a:solidFill>
                  <a:prstClr val="black"/>
                </a:solidFill>
                <a:latin typeface="HelveticaNeue"/>
              </a:rPr>
              <a:t> </a:t>
            </a:r>
            <a:r>
              <a:rPr lang="en-US" sz="1200" b="1" baseline="0" dirty="0" err="1" smtClean="0">
                <a:solidFill>
                  <a:prstClr val="black"/>
                </a:solidFill>
                <a:latin typeface="HelveticaNeue"/>
              </a:rPr>
              <a:t>Katawan</a:t>
            </a:r>
            <a:r>
              <a:rPr lang="en-US" sz="1200" b="1" dirty="0" smtClean="0">
                <a:solidFill>
                  <a:prstClr val="black"/>
                </a:solidFill>
                <a:latin typeface="HelveticaNeue"/>
              </a:rPr>
              <a:t>.</a:t>
            </a:r>
            <a:r>
              <a:rPr lang="en-US" b="1"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Nagtuturo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Biblia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langit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au </a:t>
            </a:r>
            <a:r>
              <a:rPr lang="en-US" b="0" baseline="0" dirty="0" err="1" smtClean="0">
                <a:latin typeface="Arial" charset="0"/>
                <a:ea typeface="ＭＳ Ｐゴシック" charset="0"/>
                <a:cs typeface="ＭＳ Ｐゴシック" charset="0"/>
              </a:rPr>
              <a:t>alinamang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nailipat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Enoc</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Genesis 5:24</a:t>
            </a:r>
            <a:r>
              <a:rPr lang="en-US" i="0" baseline="0" dirty="0" smtClean="0">
                <a:latin typeface="Arial" charset="0"/>
                <a:ea typeface="ＭＳ Ｐゴシック" charset="0"/>
                <a:cs typeface="ＭＳ Ｐゴシック" charset="0"/>
              </a:rPr>
              <a:t>) at Elias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2 </a:t>
            </a:r>
            <a:r>
              <a:rPr lang="en-US" i="1" baseline="0" dirty="0" err="1" smtClean="0">
                <a:latin typeface="Arial" charset="0"/>
                <a:ea typeface="ＭＳ Ｐゴシック" charset="0"/>
                <a:cs typeface="ＭＳ Ｐゴシック" charset="0"/>
              </a:rPr>
              <a:t>Mga</a:t>
            </a:r>
            <a:r>
              <a:rPr lang="en-US" i="1"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Hari</a:t>
            </a:r>
            <a:r>
              <a:rPr lang="en-US" i="1" baseline="0" dirty="0" smtClean="0">
                <a:latin typeface="Arial" charset="0"/>
                <a:ea typeface="ＭＳ Ｐゴシック" charset="0"/>
                <a:cs typeface="ＭＳ Ｐゴシック" charset="0"/>
              </a:rPr>
              <a:t> 2:9–11</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 </a:t>
            </a:r>
            <a:r>
              <a:rPr lang="en-US" i="0" baseline="0" dirty="0" smtClean="0">
                <a:latin typeface="Arial" charset="0"/>
                <a:ea typeface="ＭＳ Ｐゴシック" charset="0"/>
                <a:cs typeface="ＭＳ Ｐゴシック" charset="0"/>
              </a:rPr>
              <a:t>¶ o </a:t>
            </a:r>
            <a:r>
              <a:rPr lang="en-US" i="0" baseline="0" dirty="0" err="1" smtClean="0">
                <a:latin typeface="Arial" charset="0"/>
                <a:ea typeface="ＭＳ Ｐゴシック" charset="0"/>
                <a:cs typeface="ＭＳ Ｐゴシック" charset="0"/>
              </a:rPr>
              <a:t>muling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binuhay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mula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pataym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gaya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ni</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Moises</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Judas 9</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yung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binangon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kasamasi</a:t>
            </a:r>
            <a:r>
              <a:rPr lang="en-US" i="0" baseline="0" dirty="0" smtClean="0">
                <a:latin typeface="Arial" charset="0"/>
                <a:ea typeface="ＭＳ Ｐゴシック" charset="0"/>
                <a:cs typeface="ＭＳ Ｐゴシック" charset="0"/>
              </a:rPr>
              <a:t> Cristo (</a:t>
            </a:r>
            <a:r>
              <a:rPr lang="en-US" i="1" baseline="0" dirty="0" smtClean="0">
                <a:latin typeface="Arial" charset="0"/>
                <a:ea typeface="ＭＳ Ｐゴシック" charset="0"/>
                <a:cs typeface="ＭＳ Ｐゴシック" charset="0"/>
              </a:rPr>
              <a:t>Mateo 27:51–53</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sz="1200" b="1" dirty="0" smtClean="0">
                <a:solidFill>
                  <a:prstClr val="black"/>
                </a:solidFill>
                <a:latin typeface="HelveticaNeue"/>
              </a:rPr>
              <a:t>1 </a:t>
            </a:r>
            <a:r>
              <a:rPr lang="en-US" sz="1200" b="1" dirty="0" err="1" smtClean="0">
                <a:solidFill>
                  <a:prstClr val="black"/>
                </a:solidFill>
                <a:latin typeface="HelveticaNeue"/>
              </a:rPr>
              <a:t>Corinto</a:t>
            </a:r>
            <a:r>
              <a:rPr lang="en-US" sz="1200" b="1" dirty="0" smtClean="0">
                <a:solidFill>
                  <a:prstClr val="black"/>
                </a:solidFill>
                <a:latin typeface="HelveticaNeue"/>
              </a:rPr>
              <a:t> 15:16-18.</a:t>
            </a:r>
            <a:r>
              <a:rPr lang="en-US" b="1" baseline="0" dirty="0" smtClean="0">
                <a:latin typeface="Arial" charset="0"/>
                <a:ea typeface="ＭＳ Ｐゴシック" charset="0"/>
                <a:cs typeface="ＭＳ Ｐゴシック" charset="0"/>
              </a:rPr>
              <a:t> </a:t>
            </a:r>
            <a:r>
              <a:rPr lang="en-US" sz="1050" b="1" baseline="30000" dirty="0" smtClean="0">
                <a:solidFill>
                  <a:prstClr val="black"/>
                </a:solidFill>
                <a:latin typeface="HelveticaNeue-Bold"/>
              </a:rPr>
              <a:t>16</a:t>
            </a:r>
            <a:r>
              <a:rPr lang="en-US" sz="1050" b="1" dirty="0" smtClean="0">
                <a:solidFill>
                  <a:prstClr val="black"/>
                </a:solidFill>
                <a:latin typeface="HelveticaNeue-Bold"/>
              </a:rPr>
              <a:t> </a:t>
            </a:r>
            <a:r>
              <a:rPr lang="en-US" sz="1200" b="0" dirty="0" smtClean="0">
                <a:solidFill>
                  <a:prstClr val="black"/>
                </a:solidFill>
                <a:latin typeface="HelveticaNeue"/>
              </a:rPr>
              <a:t>“</a:t>
            </a:r>
            <a:r>
              <a:rPr lang="en-US" sz="1200" b="0" dirty="0" err="1" smtClean="0">
                <a:solidFill>
                  <a:prstClr val="black"/>
                </a:solidFill>
                <a:latin typeface="HelveticaNeue"/>
              </a:rPr>
              <a:t>Sapagkat</a:t>
            </a:r>
            <a:r>
              <a:rPr lang="en-US" sz="1200" b="0" dirty="0" smtClean="0">
                <a:solidFill>
                  <a:prstClr val="black"/>
                </a:solidFill>
                <a:latin typeface="HelveticaNeue"/>
              </a:rPr>
              <a:t> kung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patay</a:t>
            </a:r>
            <a:r>
              <a:rPr lang="en-US" sz="1200" b="0" dirty="0" smtClean="0">
                <a:solidFill>
                  <a:prstClr val="black"/>
                </a:solidFill>
                <a:latin typeface="HelveticaNeue"/>
              </a:rPr>
              <a:t> ay </a:t>
            </a:r>
            <a:r>
              <a:rPr lang="en-US" sz="1200" b="0" dirty="0" err="1" smtClean="0">
                <a:solidFill>
                  <a:prstClr val="black"/>
                </a:solidFill>
                <a:latin typeface="HelveticaNeue"/>
              </a:rPr>
              <a:t>hindi</a:t>
            </a:r>
            <a:r>
              <a:rPr lang="en-US" sz="1200" b="0" dirty="0" smtClean="0">
                <a:solidFill>
                  <a:prstClr val="black"/>
                </a:solidFill>
                <a:latin typeface="HelveticaNeue"/>
              </a:rPr>
              <a:t> </a:t>
            </a:r>
            <a:r>
              <a:rPr lang="en-US" sz="1200" b="0" dirty="0" err="1" smtClean="0">
                <a:solidFill>
                  <a:prstClr val="black"/>
                </a:solidFill>
                <a:latin typeface="HelveticaNeue"/>
              </a:rPr>
              <a:t>muling</a:t>
            </a:r>
            <a:r>
              <a:rPr lang="en-US" sz="1200" b="0" dirty="0" smtClean="0">
                <a:solidFill>
                  <a:prstClr val="black"/>
                </a:solidFill>
                <a:latin typeface="HelveticaNeue"/>
              </a:rPr>
              <a:t> </a:t>
            </a:r>
            <a:r>
              <a:rPr lang="en-US" sz="1200" b="0" dirty="0" err="1" smtClean="0">
                <a:solidFill>
                  <a:prstClr val="black"/>
                </a:solidFill>
                <a:latin typeface="HelveticaNeue"/>
              </a:rPr>
              <a:t>binubuhay</a:t>
            </a:r>
            <a:r>
              <a:rPr lang="en-US" sz="1200" b="0" dirty="0" smtClean="0">
                <a:solidFill>
                  <a:prstClr val="black"/>
                </a:solidFill>
                <a:latin typeface="HelveticaNeue"/>
              </a:rPr>
              <a:t>, </a:t>
            </a:r>
            <a:r>
              <a:rPr lang="en-US" sz="1200" b="0" dirty="0" err="1" smtClean="0">
                <a:solidFill>
                  <a:prstClr val="black"/>
                </a:solidFill>
                <a:latin typeface="HelveticaNeue"/>
              </a:rPr>
              <a:t>si</a:t>
            </a:r>
            <a:r>
              <a:rPr lang="en-US" sz="1200" b="0" dirty="0" smtClean="0">
                <a:solidFill>
                  <a:prstClr val="black"/>
                </a:solidFill>
                <a:latin typeface="HelveticaNeue"/>
              </a:rPr>
              <a:t> Cristo man ay </a:t>
            </a:r>
            <a:r>
              <a:rPr lang="en-US" sz="1200" b="0" dirty="0" err="1" smtClean="0">
                <a:solidFill>
                  <a:prstClr val="black"/>
                </a:solidFill>
                <a:latin typeface="HelveticaNeue"/>
              </a:rPr>
              <a:t>hindi</a:t>
            </a:r>
            <a:r>
              <a:rPr lang="en-US" sz="1200" b="0" dirty="0" smtClean="0">
                <a:solidFill>
                  <a:prstClr val="black"/>
                </a:solidFill>
                <a:latin typeface="HelveticaNeue"/>
              </a:rPr>
              <a:t> </a:t>
            </a:r>
            <a:r>
              <a:rPr lang="en-US" sz="1200" b="0" dirty="0" err="1" smtClean="0">
                <a:solidFill>
                  <a:prstClr val="black"/>
                </a:solidFill>
                <a:latin typeface="HelveticaNeue"/>
              </a:rPr>
              <a:t>muling</a:t>
            </a:r>
            <a:r>
              <a:rPr lang="en-US" sz="1200" b="0" dirty="0" smtClean="0">
                <a:solidFill>
                  <a:prstClr val="black"/>
                </a:solidFill>
                <a:latin typeface="HelveticaNeue"/>
              </a:rPr>
              <a:t> </a:t>
            </a:r>
            <a:r>
              <a:rPr lang="en-US" sz="1200" b="0" dirty="0" err="1" smtClean="0">
                <a:solidFill>
                  <a:prstClr val="black"/>
                </a:solidFill>
                <a:latin typeface="HelveticaNeue"/>
              </a:rPr>
              <a:t>binuhay</a:t>
            </a:r>
            <a:r>
              <a:rPr lang="en-US" sz="1200" b="0" dirty="0" smtClean="0">
                <a:solidFill>
                  <a:prstClr val="black"/>
                </a:solidFill>
                <a:latin typeface="HelveticaNeue"/>
              </a:rPr>
              <a:t>.</a:t>
            </a:r>
            <a:r>
              <a:rPr lang="en-US" sz="1200" b="0" baseline="0" dirty="0" smtClean="0">
                <a:solidFill>
                  <a:prstClr val="black"/>
                </a:solidFill>
                <a:latin typeface="HelveticaNeue"/>
              </a:rPr>
              <a:t> </a:t>
            </a:r>
            <a:r>
              <a:rPr lang="en-US" sz="1200" b="1" baseline="30000" dirty="0" smtClean="0">
                <a:solidFill>
                  <a:prstClr val="black"/>
                </a:solidFill>
                <a:latin typeface="HelveticaNeue"/>
              </a:rPr>
              <a:t>17</a:t>
            </a:r>
            <a:r>
              <a:rPr lang="en-US" sz="1200" b="0" dirty="0" smtClean="0">
                <a:solidFill>
                  <a:prstClr val="black"/>
                </a:solidFill>
                <a:latin typeface="HelveticaNeue"/>
              </a:rPr>
              <a:t> Kung </a:t>
            </a:r>
            <a:r>
              <a:rPr lang="en-US" sz="1200" b="0" dirty="0" err="1" smtClean="0">
                <a:solidFill>
                  <a:prstClr val="black"/>
                </a:solidFill>
                <a:latin typeface="HelveticaNeue"/>
              </a:rPr>
              <a:t>si</a:t>
            </a:r>
            <a:r>
              <a:rPr lang="en-US" sz="1200" b="0" dirty="0" smtClean="0">
                <a:solidFill>
                  <a:prstClr val="black"/>
                </a:solidFill>
                <a:latin typeface="HelveticaNeue"/>
              </a:rPr>
              <a:t> Cristo ay </a:t>
            </a:r>
            <a:r>
              <a:rPr lang="en-US" sz="1200" b="0" dirty="0" err="1" smtClean="0">
                <a:solidFill>
                  <a:prstClr val="black"/>
                </a:solidFill>
                <a:latin typeface="HelveticaNeue"/>
              </a:rPr>
              <a:t>hindi</a:t>
            </a:r>
            <a:r>
              <a:rPr lang="en-US" sz="1200" b="0" dirty="0" smtClean="0">
                <a:solidFill>
                  <a:prstClr val="black"/>
                </a:solidFill>
                <a:latin typeface="HelveticaNeue"/>
              </a:rPr>
              <a:t> </a:t>
            </a:r>
            <a:r>
              <a:rPr lang="en-US" sz="1200" b="0" dirty="0" err="1" smtClean="0">
                <a:solidFill>
                  <a:prstClr val="black"/>
                </a:solidFill>
                <a:latin typeface="HelveticaNeue"/>
              </a:rPr>
              <a:t>muling</a:t>
            </a:r>
            <a:r>
              <a:rPr lang="en-US" sz="1200" b="0" dirty="0" smtClean="0">
                <a:solidFill>
                  <a:prstClr val="black"/>
                </a:solidFill>
                <a:latin typeface="HelveticaNeue"/>
              </a:rPr>
              <a:t> </a:t>
            </a:r>
            <a:r>
              <a:rPr lang="en-US" sz="1200" b="0" dirty="0" err="1" smtClean="0">
                <a:solidFill>
                  <a:prstClr val="black"/>
                </a:solidFill>
                <a:latin typeface="HelveticaNeue"/>
              </a:rPr>
              <a:t>binuhay</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inyong</a:t>
            </a:r>
            <a:r>
              <a:rPr lang="en-US" sz="1200" b="0" dirty="0" smtClean="0">
                <a:solidFill>
                  <a:prstClr val="black"/>
                </a:solidFill>
                <a:latin typeface="HelveticaNeue"/>
              </a:rPr>
              <a:t> </a:t>
            </a:r>
            <a:r>
              <a:rPr lang="en-US" sz="1200" b="0" dirty="0" err="1" smtClean="0">
                <a:solidFill>
                  <a:prstClr val="black"/>
                </a:solidFill>
                <a:latin typeface="HelveticaNeue"/>
              </a:rPr>
              <a:t>pananampalataya</a:t>
            </a:r>
            <a:r>
              <a:rPr lang="en-US" sz="1200" b="0" dirty="0" smtClean="0">
                <a:solidFill>
                  <a:prstClr val="black"/>
                </a:solidFill>
                <a:latin typeface="HelveticaNeue"/>
              </a:rPr>
              <a:t> ay </a:t>
            </a:r>
            <a:r>
              <a:rPr lang="en-US" sz="1200" b="0" dirty="0" err="1" smtClean="0">
                <a:solidFill>
                  <a:prstClr val="black"/>
                </a:solidFill>
                <a:latin typeface="HelveticaNeue"/>
              </a:rPr>
              <a:t>walang</a:t>
            </a:r>
            <a:r>
              <a:rPr lang="en-US" sz="1200" b="0" dirty="0" smtClean="0">
                <a:solidFill>
                  <a:prstClr val="black"/>
                </a:solidFill>
                <a:latin typeface="HelveticaNeue"/>
              </a:rPr>
              <a:t> </a:t>
            </a:r>
            <a:r>
              <a:rPr lang="en-US" sz="1200" b="0" dirty="0" err="1" smtClean="0">
                <a:solidFill>
                  <a:prstClr val="black"/>
                </a:solidFill>
                <a:latin typeface="HelveticaNeue"/>
              </a:rPr>
              <a:t>kabuluhan</a:t>
            </a:r>
            <a:r>
              <a:rPr lang="en-US" sz="1200" b="0" dirty="0" smtClean="0">
                <a:solidFill>
                  <a:prstClr val="black"/>
                </a:solidFill>
                <a:latin typeface="HelveticaNeue"/>
              </a:rPr>
              <a:t>, </a:t>
            </a:r>
            <a:r>
              <a:rPr lang="en-US" sz="1200" b="0" dirty="0" err="1" smtClean="0">
                <a:solidFill>
                  <a:prstClr val="black"/>
                </a:solidFill>
                <a:latin typeface="HelveticaNeue"/>
              </a:rPr>
              <a:t>kayo'y</a:t>
            </a:r>
            <a:r>
              <a:rPr lang="en-US" sz="1200" b="0" dirty="0" smtClean="0">
                <a:solidFill>
                  <a:prstClr val="black"/>
                </a:solidFill>
                <a:latin typeface="HelveticaNeue"/>
              </a:rPr>
              <a:t> </a:t>
            </a:r>
            <a:r>
              <a:rPr lang="en-US" sz="1200" b="0" dirty="0" err="1" smtClean="0">
                <a:solidFill>
                  <a:prstClr val="black"/>
                </a:solidFill>
                <a:latin typeface="HelveticaNeue"/>
              </a:rPr>
              <a:t>nananatili</a:t>
            </a:r>
            <a:r>
              <a:rPr lang="en-US" sz="1200" b="0" dirty="0" smtClean="0">
                <a:solidFill>
                  <a:prstClr val="black"/>
                </a:solidFill>
                <a:latin typeface="HelveticaNeue"/>
              </a:rPr>
              <a:t> pa </a:t>
            </a:r>
            <a:r>
              <a:rPr lang="en-US" sz="1200" b="0" dirty="0" err="1" smtClean="0">
                <a:solidFill>
                  <a:prstClr val="black"/>
                </a:solidFill>
                <a:latin typeface="HelveticaNeue"/>
              </a:rPr>
              <a:t>rin</a:t>
            </a:r>
            <a:r>
              <a:rPr lang="en-US" sz="1200" b="0" dirty="0" smtClean="0">
                <a:solidFill>
                  <a:prstClr val="black"/>
                </a:solidFill>
                <a:latin typeface="HelveticaNeue"/>
              </a:rPr>
              <a:t> </a:t>
            </a:r>
            <a:r>
              <a:rPr lang="en-US" sz="1200" b="0" dirty="0" err="1" smtClean="0">
                <a:solidFill>
                  <a:prstClr val="black"/>
                </a:solidFill>
                <a:latin typeface="HelveticaNeue"/>
              </a:rPr>
              <a:t>sa</a:t>
            </a:r>
            <a:r>
              <a:rPr lang="en-US" sz="1200" b="0" dirty="0" smtClean="0">
                <a:solidFill>
                  <a:prstClr val="black"/>
                </a:solidFill>
                <a:latin typeface="HelveticaNeue"/>
              </a:rPr>
              <a:t> </a:t>
            </a:r>
            <a:r>
              <a:rPr lang="en-US" sz="1200" b="0" dirty="0" err="1" smtClean="0">
                <a:solidFill>
                  <a:prstClr val="black"/>
                </a:solidFill>
                <a:latin typeface="HelveticaNeue"/>
              </a:rPr>
              <a:t>inyong</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kasalanan</a:t>
            </a:r>
            <a:r>
              <a:rPr lang="en-US" sz="1200" b="0" dirty="0" smtClean="0">
                <a:solidFill>
                  <a:prstClr val="black"/>
                </a:solidFill>
                <a:latin typeface="HelveticaNeue"/>
              </a:rPr>
              <a:t>.</a:t>
            </a:r>
            <a:r>
              <a:rPr lang="en-US" sz="1200" b="0" baseline="0" dirty="0" smtClean="0">
                <a:solidFill>
                  <a:prstClr val="black"/>
                </a:solidFill>
                <a:latin typeface="HelveticaNeue"/>
              </a:rPr>
              <a:t> </a:t>
            </a:r>
            <a:r>
              <a:rPr lang="en-US" sz="1200" b="1" baseline="30000" dirty="0" smtClean="0">
                <a:solidFill>
                  <a:prstClr val="black"/>
                </a:solidFill>
                <a:latin typeface="HelveticaNeue"/>
              </a:rPr>
              <a:t>18</a:t>
            </a:r>
            <a:r>
              <a:rPr lang="en-US" sz="1200" b="0" dirty="0" smtClean="0">
                <a:solidFill>
                  <a:prstClr val="black"/>
                </a:solidFill>
                <a:latin typeface="HelveticaNeue"/>
              </a:rPr>
              <a:t> Kung </a:t>
            </a:r>
            <a:r>
              <a:rPr lang="en-US" sz="1200" b="0" dirty="0" err="1" smtClean="0">
                <a:solidFill>
                  <a:prstClr val="black"/>
                </a:solidFill>
                <a:latin typeface="HelveticaNeue"/>
              </a:rPr>
              <a:t>gayon</a:t>
            </a:r>
            <a:r>
              <a:rPr lang="en-US" sz="1200" b="0" dirty="0" smtClean="0">
                <a:solidFill>
                  <a:prstClr val="black"/>
                </a:solidFill>
                <a:latin typeface="HelveticaNeue"/>
              </a:rPr>
              <a:t>, </a:t>
            </a:r>
            <a:r>
              <a:rPr lang="en-US" sz="1200" b="0" dirty="0" err="1" smtClean="0">
                <a:solidFill>
                  <a:prstClr val="black"/>
                </a:solidFill>
                <a:latin typeface="HelveticaNeue"/>
              </a:rPr>
              <a:t>ang</a:t>
            </a:r>
            <a:r>
              <a:rPr lang="en-US" sz="1200" b="0" dirty="0" smtClean="0">
                <a:solidFill>
                  <a:prstClr val="black"/>
                </a:solidFill>
                <a:latin typeface="HelveticaNeue"/>
              </a:rPr>
              <a:t> </a:t>
            </a:r>
            <a:r>
              <a:rPr lang="en-US" sz="1200" b="0" dirty="0" err="1" smtClean="0">
                <a:solidFill>
                  <a:prstClr val="black"/>
                </a:solidFill>
                <a:latin typeface="HelveticaNeue"/>
              </a:rPr>
              <a:t>mga</a:t>
            </a:r>
            <a:r>
              <a:rPr lang="en-US" sz="1200" b="0" dirty="0" smtClean="0">
                <a:solidFill>
                  <a:prstClr val="black"/>
                </a:solidFill>
                <a:latin typeface="HelveticaNeue"/>
              </a:rPr>
              <a:t> </a:t>
            </a:r>
            <a:r>
              <a:rPr lang="en-US" sz="1200" b="0" dirty="0" err="1" smtClean="0">
                <a:solidFill>
                  <a:prstClr val="black"/>
                </a:solidFill>
                <a:latin typeface="HelveticaNeue"/>
              </a:rPr>
              <a:t>namatay</a:t>
            </a:r>
            <a:r>
              <a:rPr lang="en-US" sz="1200" b="0" dirty="0" smtClean="0">
                <a:solidFill>
                  <a:prstClr val="black"/>
                </a:solidFill>
                <a:latin typeface="HelveticaNeue"/>
              </a:rPr>
              <a:t>[a] </a:t>
            </a:r>
            <a:r>
              <a:rPr lang="en-US" sz="1200" b="0" dirty="0" err="1" smtClean="0">
                <a:solidFill>
                  <a:prstClr val="black"/>
                </a:solidFill>
                <a:latin typeface="HelveticaNeue"/>
              </a:rPr>
              <a:t>kay</a:t>
            </a:r>
            <a:r>
              <a:rPr lang="en-US" sz="1200" b="0" dirty="0" smtClean="0">
                <a:solidFill>
                  <a:prstClr val="black"/>
                </a:solidFill>
                <a:latin typeface="HelveticaNeue"/>
              </a:rPr>
              <a:t> Cristo ay </a:t>
            </a:r>
            <a:r>
              <a:rPr lang="en-US" sz="1200" b="0" dirty="0" err="1" smtClean="0">
                <a:solidFill>
                  <a:prstClr val="black"/>
                </a:solidFill>
                <a:latin typeface="HelveticaNeue"/>
              </a:rPr>
              <a:t>napahamak</a:t>
            </a:r>
            <a:r>
              <a:rPr lang="en-US" sz="1200" b="0" dirty="0" smtClean="0">
                <a:solidFill>
                  <a:prstClr val="black"/>
                </a:solidFill>
                <a:latin typeface="HelveticaNeue"/>
              </a:rPr>
              <a:t>.</a:t>
            </a:r>
            <a:r>
              <a:rPr lang="en-US" sz="1200" b="0" dirty="0" smtClean="0">
                <a:solidFill>
                  <a:prstClr val="black"/>
                </a:solidFill>
                <a:latin typeface="HelveticaNeue"/>
              </a:rPr>
              <a:t>” </a:t>
            </a:r>
            <a:r>
              <a:rPr lang="en-US" sz="1200" b="0" i="1" dirty="0" err="1" smtClean="0">
                <a:solidFill>
                  <a:prstClr val="black"/>
                </a:solidFill>
                <a:latin typeface="HelveticaNeue"/>
              </a:rPr>
              <a:t>Paanong</a:t>
            </a:r>
            <a:r>
              <a:rPr lang="en-US" sz="1200" b="0" i="1" dirty="0" smtClean="0">
                <a:solidFill>
                  <a:prstClr val="black"/>
                </a:solidFill>
                <a:latin typeface="HelveticaNeue"/>
              </a:rPr>
              <a:t> </a:t>
            </a:r>
            <a:r>
              <a:rPr lang="en-US" sz="1200" b="0" i="1" dirty="0" err="1" smtClean="0">
                <a:solidFill>
                  <a:prstClr val="black"/>
                </a:solidFill>
                <a:latin typeface="HelveticaNeue"/>
              </a:rPr>
              <a:t>sila’y</a:t>
            </a:r>
            <a:r>
              <a:rPr lang="en-US" sz="1200" b="0" i="1" dirty="0" smtClean="0">
                <a:solidFill>
                  <a:prstClr val="black"/>
                </a:solidFill>
                <a:latin typeface="HelveticaNeue"/>
              </a:rPr>
              <a:t> </a:t>
            </a:r>
            <a:r>
              <a:rPr lang="en-US" sz="1200" b="0" i="1" dirty="0" err="1" smtClean="0">
                <a:solidFill>
                  <a:prstClr val="black"/>
                </a:solidFill>
                <a:latin typeface="HelveticaNeue"/>
              </a:rPr>
              <a:t>namatay</a:t>
            </a:r>
            <a:r>
              <a:rPr lang="en-US" sz="1200" b="0" i="1" dirty="0" smtClean="0">
                <a:solidFill>
                  <a:prstClr val="black"/>
                </a:solidFill>
                <a:latin typeface="HelveticaNeue"/>
              </a:rPr>
              <a:t> kung </a:t>
            </a:r>
            <a:r>
              <a:rPr lang="en-US" sz="1200" b="0" i="1" dirty="0" err="1" smtClean="0">
                <a:solidFill>
                  <a:prstClr val="black"/>
                </a:solidFill>
                <a:latin typeface="HelveticaNeue"/>
              </a:rPr>
              <a:t>sila</a:t>
            </a:r>
            <a:r>
              <a:rPr lang="en-US" sz="1200" b="0" i="1" dirty="0" smtClean="0">
                <a:solidFill>
                  <a:prstClr val="black"/>
                </a:solidFill>
                <a:latin typeface="HelveticaNeue"/>
              </a:rPr>
              <a:t> </a:t>
            </a:r>
            <a:r>
              <a:rPr lang="en-US" sz="1200" b="0" i="1" dirty="0" err="1" smtClean="0">
                <a:solidFill>
                  <a:prstClr val="black"/>
                </a:solidFill>
                <a:latin typeface="HelveticaNeue"/>
              </a:rPr>
              <a:t>na</a:t>
            </a:r>
            <a:r>
              <a:rPr lang="en-US" sz="1200" b="0" i="1" dirty="0" smtClean="0">
                <a:solidFill>
                  <a:prstClr val="black"/>
                </a:solidFill>
                <a:latin typeface="HelveticaNeue"/>
              </a:rPr>
              <a:t> ay </a:t>
            </a:r>
            <a:r>
              <a:rPr lang="en-US" sz="1200" b="0" i="1" dirty="0" err="1" smtClean="0">
                <a:solidFill>
                  <a:prstClr val="black"/>
                </a:solidFill>
                <a:latin typeface="HelveticaNeue"/>
              </a:rPr>
              <a:t>nasa</a:t>
            </a:r>
            <a:r>
              <a:rPr lang="en-US" sz="1200" b="0" i="1" dirty="0" smtClean="0">
                <a:solidFill>
                  <a:prstClr val="black"/>
                </a:solidFill>
                <a:latin typeface="HelveticaNeue"/>
              </a:rPr>
              <a:t> </a:t>
            </a:r>
            <a:r>
              <a:rPr lang="en-US" sz="1200" b="0" i="1" dirty="0" err="1" smtClean="0">
                <a:solidFill>
                  <a:prstClr val="black"/>
                </a:solidFill>
                <a:latin typeface="HelveticaNeue"/>
              </a:rPr>
              <a:t>kagalakan</a:t>
            </a:r>
            <a:r>
              <a:rPr lang="en-US" sz="1200" b="0" i="1" dirty="0" smtClean="0">
                <a:solidFill>
                  <a:prstClr val="black"/>
                </a:solidFill>
                <a:latin typeface="HelveticaNeue"/>
              </a:rPr>
              <a:t> </a:t>
            </a:r>
            <a:r>
              <a:rPr lang="en-US" sz="1200" b="0" i="1" dirty="0" err="1" smtClean="0">
                <a:solidFill>
                  <a:prstClr val="black"/>
                </a:solidFill>
                <a:latin typeface="HelveticaNeue"/>
              </a:rPr>
              <a:t>ng</a:t>
            </a:r>
            <a:r>
              <a:rPr lang="en-US" sz="1200" b="0" i="1" dirty="0" smtClean="0">
                <a:solidFill>
                  <a:prstClr val="black"/>
                </a:solidFill>
                <a:latin typeface="HelveticaNeue"/>
              </a:rPr>
              <a:t> </a:t>
            </a:r>
            <a:r>
              <a:rPr lang="en-US" sz="1200" b="0" i="1" dirty="0" err="1" smtClean="0">
                <a:solidFill>
                  <a:prstClr val="black"/>
                </a:solidFill>
                <a:latin typeface="HelveticaNeue"/>
              </a:rPr>
              <a:t>langit</a:t>
            </a:r>
            <a:r>
              <a:rPr lang="en-US" sz="1200" b="0" i="1" dirty="0" smtClean="0">
                <a:solidFill>
                  <a:prstClr val="black"/>
                </a:solidFill>
                <a:latin typeface="HelveticaNeue"/>
              </a:rPr>
              <a:t> at </a:t>
            </a:r>
            <a:r>
              <a:rPr lang="en-US" sz="1200" b="0" i="1" dirty="0" err="1" smtClean="0">
                <a:solidFill>
                  <a:prstClr val="black"/>
                </a:solidFill>
                <a:latin typeface="HelveticaNeue"/>
              </a:rPr>
              <a:t>naroroon</a:t>
            </a:r>
            <a:r>
              <a:rPr lang="en-US" sz="1200" b="0" i="1" dirty="0" smtClean="0">
                <a:solidFill>
                  <a:prstClr val="black"/>
                </a:solidFill>
                <a:latin typeface="HelveticaNeue"/>
              </a:rPr>
              <a:t> </a:t>
            </a:r>
            <a:r>
              <a:rPr lang="en-US" sz="1200" b="0" i="1" dirty="0" err="1" smtClean="0">
                <a:solidFill>
                  <a:prstClr val="black"/>
                </a:solidFill>
                <a:latin typeface="HelveticaNeue"/>
              </a:rPr>
              <a:t>na</a:t>
            </a:r>
            <a:r>
              <a:rPr lang="en-US" sz="1200" b="0" i="1" dirty="0" smtClean="0">
                <a:solidFill>
                  <a:prstClr val="black"/>
                </a:solidFill>
                <a:latin typeface="HelveticaNeue"/>
              </a:rPr>
              <a:t> </a:t>
            </a:r>
            <a:r>
              <a:rPr lang="en-US" sz="1200" b="0" i="1" dirty="0" err="1" smtClean="0">
                <a:solidFill>
                  <a:prstClr val="black"/>
                </a:solidFill>
                <a:latin typeface="HelveticaNeue"/>
              </a:rPr>
              <a:t>gaanuman</a:t>
            </a:r>
            <a:r>
              <a:rPr lang="en-US" sz="1200" b="0" i="1" dirty="0" smtClean="0">
                <a:solidFill>
                  <a:prstClr val="black"/>
                </a:solidFill>
                <a:latin typeface="HelveticaNeue"/>
              </a:rPr>
              <a:t> </a:t>
            </a:r>
            <a:r>
              <a:rPr lang="en-US" sz="1200" b="0" i="1" dirty="0" err="1" smtClean="0">
                <a:solidFill>
                  <a:prstClr val="black"/>
                </a:solidFill>
                <a:latin typeface="HelveticaNeue"/>
              </a:rPr>
              <a:t>katagal</a:t>
            </a:r>
            <a:r>
              <a:rPr lang="en-US" sz="1200" b="0" i="1" dirty="0" smtClean="0">
                <a:solidFill>
                  <a:prstClr val="black"/>
                </a:solidFill>
                <a:latin typeface="HelveticaNeue"/>
              </a:rPr>
              <a:t> </a:t>
            </a:r>
            <a:r>
              <a:rPr lang="en-US" sz="1200" b="0" i="1" dirty="0" err="1" smtClean="0">
                <a:solidFill>
                  <a:prstClr val="black"/>
                </a:solidFill>
                <a:latin typeface="HelveticaNeue"/>
              </a:rPr>
              <a:t>mula</a:t>
            </a:r>
            <a:r>
              <a:rPr lang="en-US" sz="1200" b="0" i="1" dirty="0" smtClean="0">
                <a:solidFill>
                  <a:prstClr val="black"/>
                </a:solidFill>
                <a:latin typeface="HelveticaNeue"/>
              </a:rPr>
              <a:t> </a:t>
            </a:r>
            <a:r>
              <a:rPr lang="en-US" sz="1200" b="0" i="1" dirty="0" err="1" smtClean="0">
                <a:solidFill>
                  <a:prstClr val="black"/>
                </a:solidFill>
                <a:latin typeface="HelveticaNeue"/>
              </a:rPr>
              <a:t>nang</a:t>
            </a:r>
            <a:r>
              <a:rPr lang="en-US" sz="1200" b="0" i="1" dirty="0" smtClean="0">
                <a:solidFill>
                  <a:prstClr val="black"/>
                </a:solidFill>
                <a:latin typeface="HelveticaNeue"/>
              </a:rPr>
              <a:t> </a:t>
            </a:r>
            <a:r>
              <a:rPr lang="en-US" sz="1200" b="0" i="1" dirty="0" err="1" smtClean="0">
                <a:solidFill>
                  <a:prstClr val="black"/>
                </a:solidFill>
                <a:latin typeface="HelveticaNeue"/>
              </a:rPr>
              <a:t>sila’y</a:t>
            </a:r>
            <a:r>
              <a:rPr lang="en-US" sz="1200" b="0" i="1" dirty="0" smtClean="0">
                <a:solidFill>
                  <a:prstClr val="black"/>
                </a:solidFill>
                <a:latin typeface="HelveticaNeue"/>
              </a:rPr>
              <a:t> </a:t>
            </a:r>
            <a:r>
              <a:rPr lang="en-US" sz="1200" b="0" i="1" dirty="0" err="1" smtClean="0">
                <a:solidFill>
                  <a:prstClr val="black"/>
                </a:solidFill>
                <a:latin typeface="HelveticaNeue"/>
              </a:rPr>
              <a:t>namatay</a:t>
            </a:r>
            <a:r>
              <a:rPr lang="en-US" sz="1200" b="0" i="1" dirty="0" smtClean="0">
                <a:solidFill>
                  <a:prstClr val="black"/>
                </a:solidFill>
                <a:latin typeface="HelveticaNeue"/>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32</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sz="1200" b="1" dirty="0" smtClean="0">
                <a:solidFill>
                  <a:prstClr val="black"/>
                </a:solidFill>
                <a:latin typeface="HelveticaNeue"/>
              </a:rPr>
              <a:t>1 </a:t>
            </a:r>
            <a:r>
              <a:rPr lang="en-US" sz="1200" b="1" dirty="0" err="1" smtClean="0">
                <a:solidFill>
                  <a:prstClr val="black"/>
                </a:solidFill>
                <a:latin typeface="HelveticaNeue"/>
              </a:rPr>
              <a:t>Corinto</a:t>
            </a:r>
            <a:r>
              <a:rPr lang="en-US" sz="1200" b="1" dirty="0" smtClean="0">
                <a:solidFill>
                  <a:prstClr val="black"/>
                </a:solidFill>
                <a:latin typeface="HelveticaNeue"/>
              </a:rPr>
              <a:t> 15:16-18.</a:t>
            </a:r>
            <a:r>
              <a:rPr lang="en-US" b="1" baseline="0" dirty="0" smtClean="0">
                <a:latin typeface="Arial" charset="0"/>
                <a:ea typeface="ＭＳ Ｐゴシック" charset="0"/>
                <a:cs typeface="ＭＳ Ｐゴシック" charset="0"/>
              </a:rPr>
              <a:t> </a:t>
            </a:r>
            <a:r>
              <a:rPr lang="en-US" sz="1200" b="0" dirty="0" err="1" smtClean="0">
                <a:solidFill>
                  <a:prstClr val="black"/>
                </a:solidFill>
                <a:latin typeface="HelveticaNeue"/>
              </a:rPr>
              <a:t>Isang</a:t>
            </a:r>
            <a:r>
              <a:rPr lang="en-US" sz="1200" b="0" dirty="0" smtClean="0">
                <a:solidFill>
                  <a:prstClr val="black"/>
                </a:solidFill>
                <a:latin typeface="HelveticaNeue"/>
              </a:rPr>
              <a:t> </a:t>
            </a:r>
            <a:r>
              <a:rPr lang="en-US" sz="1200" b="0" dirty="0" err="1" smtClean="0">
                <a:solidFill>
                  <a:prstClr val="black"/>
                </a:solidFill>
                <a:latin typeface="HelveticaNeue"/>
              </a:rPr>
              <a:t>sentro</a:t>
            </a:r>
            <a:r>
              <a:rPr lang="en-US" sz="1200" b="0" dirty="0" smtClean="0">
                <a:solidFill>
                  <a:prstClr val="black"/>
                </a:solidFill>
                <a:latin typeface="HelveticaNeue"/>
              </a:rPr>
              <a:t> at </a:t>
            </a:r>
            <a:r>
              <a:rPr lang="en-US" sz="1200" b="0" dirty="0" err="1" smtClean="0">
                <a:solidFill>
                  <a:prstClr val="black"/>
                </a:solidFill>
                <a:latin typeface="HelveticaNeue"/>
              </a:rPr>
              <a:t>susing</a:t>
            </a:r>
            <a:r>
              <a:rPr lang="en-US" sz="1200" b="0" dirty="0" smtClean="0">
                <a:solidFill>
                  <a:prstClr val="black"/>
                </a:solidFill>
                <a:latin typeface="HelveticaNeue"/>
              </a:rPr>
              <a:t> </a:t>
            </a:r>
            <a:r>
              <a:rPr lang="en-US" sz="1200" b="0" dirty="0" err="1" smtClean="0">
                <a:solidFill>
                  <a:prstClr val="black"/>
                </a:solidFill>
                <a:latin typeface="HelveticaNeue"/>
              </a:rPr>
              <a:t>doktrina</a:t>
            </a:r>
            <a:r>
              <a:rPr lang="en-US" sz="1200" b="0" dirty="0" smtClean="0">
                <a:solidFill>
                  <a:prstClr val="black"/>
                </a:solidFill>
                <a:latin typeface="HelveticaNeue"/>
              </a:rPr>
              <a:t> </a:t>
            </a:r>
            <a:r>
              <a:rPr lang="en-US" sz="1200" b="0" dirty="0" err="1" smtClean="0">
                <a:solidFill>
                  <a:prstClr val="black"/>
                </a:solidFill>
                <a:latin typeface="HelveticaNeue"/>
              </a:rPr>
              <a:t>ng</a:t>
            </a:r>
            <a:r>
              <a:rPr lang="en-US" sz="1200" b="0" dirty="0" smtClean="0">
                <a:solidFill>
                  <a:prstClr val="black"/>
                </a:solidFill>
                <a:latin typeface="HelveticaNeue"/>
              </a:rPr>
              <a:t> </a:t>
            </a:r>
            <a:r>
              <a:rPr lang="en-US" sz="1200" b="0" dirty="0" err="1" smtClean="0">
                <a:solidFill>
                  <a:prstClr val="black"/>
                </a:solidFill>
                <a:latin typeface="HelveticaNeue"/>
              </a:rPr>
              <a:t>Bagong</a:t>
            </a:r>
            <a:r>
              <a:rPr lang="en-US" sz="1200" b="0" dirty="0" smtClean="0">
                <a:solidFill>
                  <a:prstClr val="black"/>
                </a:solidFill>
                <a:latin typeface="HelveticaNeue"/>
              </a:rPr>
              <a:t> </a:t>
            </a:r>
            <a:r>
              <a:rPr lang="en-US" sz="1200" b="0" dirty="0" err="1" smtClean="0">
                <a:solidFill>
                  <a:prstClr val="black"/>
                </a:solidFill>
                <a:latin typeface="HelveticaNeue"/>
              </a:rPr>
              <a:t>Tipan</a:t>
            </a:r>
            <a:r>
              <a:rPr lang="en-US" sz="1200" b="0" dirty="0" smtClean="0">
                <a:solidFill>
                  <a:prstClr val="black"/>
                </a:solidFill>
                <a:latin typeface="HelveticaNeue"/>
              </a:rPr>
              <a:t>,</a:t>
            </a:r>
            <a:r>
              <a:rPr lang="en-US" sz="1200" b="0" baseline="0" dirty="0" smtClean="0">
                <a:solidFill>
                  <a:prstClr val="black"/>
                </a:solidFill>
                <a:latin typeface="HelveticaNeue"/>
              </a:rPr>
              <a:t>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muling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pagkabuhay</a:t>
            </a:r>
            <a:r>
              <a:rPr lang="en-US" sz="1200" b="0" baseline="0" dirty="0" smtClean="0">
                <a:solidFill>
                  <a:prstClr val="black"/>
                </a:solidFill>
                <a:latin typeface="HelveticaNeue"/>
              </a:rPr>
              <a:t> </a:t>
            </a:r>
            <a:r>
              <a:rPr lang="en-US" sz="1200" b="0" baseline="0" dirty="0" err="1" smtClean="0">
                <a:solidFill>
                  <a:prstClr val="black"/>
                </a:solidFill>
                <a:latin typeface="HelveticaNeue"/>
              </a:rPr>
              <a:t>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mga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patay</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kapag</a:t>
            </a:r>
            <a:r>
              <a:rPr lang="en-US" sz="1200" b="0" baseline="0" dirty="0" smtClean="0">
                <a:solidFill>
                  <a:prstClr val="black"/>
                </a:solidFill>
                <a:latin typeface="HelveticaNeue"/>
              </a:rPr>
              <a:t> </a:t>
            </a:r>
            <a:r>
              <a:rPr lang="en-US" sz="1200" b="0" baseline="0" dirty="0" err="1" smtClean="0">
                <a:solidFill>
                  <a:prstClr val="black"/>
                </a:solidFill>
                <a:latin typeface="HelveticaNeue"/>
              </a:rPr>
              <a:t>bumalik</a:t>
            </a:r>
            <a:r>
              <a:rPr lang="en-US" sz="1200" b="0" baseline="0" dirty="0" smtClean="0">
                <a:solidFill>
                  <a:prstClr val="black"/>
                </a:solidFill>
                <a:latin typeface="HelveticaNeue"/>
              </a:rPr>
              <a:t> </a:t>
            </a:r>
            <a:r>
              <a:rPr lang="en-US" sz="1200" b="0" baseline="0" dirty="0" err="1" smtClean="0">
                <a:solidFill>
                  <a:prstClr val="black"/>
                </a:solidFill>
                <a:latin typeface="HelveticaNeue"/>
              </a:rPr>
              <a:t>si</a:t>
            </a:r>
            <a:r>
              <a:rPr lang="en-US" sz="1200" b="0" baseline="0" dirty="0" smtClean="0">
                <a:solidFill>
                  <a:prstClr val="black"/>
                </a:solidFill>
                <a:latin typeface="HelveticaNeue"/>
              </a:rPr>
              <a:t> Cristo, ay </a:t>
            </a:r>
            <a:r>
              <a:rPr lang="en-US" sz="1200" b="0" baseline="0" dirty="0" err="1" smtClean="0">
                <a:solidFill>
                  <a:prstClr val="black"/>
                </a:solidFill>
                <a:latin typeface="HelveticaNeue"/>
              </a:rPr>
              <a:t>ginagawang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walang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bisa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pamamgitan</a:t>
            </a:r>
            <a:r>
              <a:rPr lang="en-US" sz="1200" b="0" baseline="0" dirty="0" smtClean="0">
                <a:solidFill>
                  <a:prstClr val="black"/>
                </a:solidFill>
                <a:latin typeface="HelveticaNeue"/>
              </a:rPr>
              <a:t> </a:t>
            </a:r>
            <a:r>
              <a:rPr lang="en-US" sz="1200" b="0" baseline="0" dirty="0" err="1" smtClean="0">
                <a:solidFill>
                  <a:prstClr val="black"/>
                </a:solidFill>
                <a:latin typeface="HelveticaNeue"/>
              </a:rPr>
              <a:t>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maling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katuruan</a:t>
            </a:r>
            <a:r>
              <a:rPr lang="en-US" sz="1200" b="0" baseline="0" dirty="0" smtClean="0">
                <a:solidFill>
                  <a:prstClr val="black"/>
                </a:solidFill>
                <a:latin typeface="HelveticaNeue"/>
              </a:rPr>
              <a:t> </a:t>
            </a:r>
            <a:r>
              <a:rPr lang="en-US" sz="1200" b="0" baseline="0" dirty="0" err="1" smtClean="0">
                <a:solidFill>
                  <a:prstClr val="black"/>
                </a:solidFill>
                <a:latin typeface="HelveticaNeue"/>
              </a:rPr>
              <a:t>na</a:t>
            </a:r>
            <a:r>
              <a:rPr lang="en-US" sz="1200" b="0" baseline="0" dirty="0" smtClean="0">
                <a:solidFill>
                  <a:prstClr val="black"/>
                </a:solidFill>
                <a:latin typeface="HelveticaNeue"/>
              </a:rPr>
              <a:t> </a:t>
            </a:r>
            <a:r>
              <a:rPr lang="en-US" sz="1200" b="0" baseline="0" dirty="0" err="1" smtClean="0">
                <a:solidFill>
                  <a:prstClr val="black"/>
                </a:solidFill>
                <a:latin typeface="HelveticaNeue"/>
              </a:rPr>
              <a:t>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matuwid</a:t>
            </a:r>
            <a:r>
              <a:rPr lang="en-US" sz="1200" b="0" baseline="0" dirty="0" smtClean="0">
                <a:solidFill>
                  <a:prstClr val="black"/>
                </a:solidFill>
                <a:latin typeface="HelveticaNeue"/>
              </a:rPr>
              <a:t> </a:t>
            </a:r>
            <a:r>
              <a:rPr lang="en-US" sz="1200" b="0" baseline="0" dirty="0" err="1" smtClean="0">
                <a:solidFill>
                  <a:prstClr val="black"/>
                </a:solidFill>
                <a:latin typeface="HelveticaNeue"/>
              </a:rPr>
              <a:t>na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patay</a:t>
            </a:r>
            <a:r>
              <a:rPr lang="en-US" sz="1200" b="0" baseline="0" dirty="0" smtClean="0">
                <a:solidFill>
                  <a:prstClr val="black"/>
                </a:solidFill>
                <a:latin typeface="HelveticaNeue"/>
              </a:rPr>
              <a:t> ay </a:t>
            </a:r>
            <a:r>
              <a:rPr lang="en-US" sz="1200" b="0" baseline="0" dirty="0" err="1" smtClean="0">
                <a:solidFill>
                  <a:prstClr val="black"/>
                </a:solidFill>
                <a:latin typeface="HelveticaNeue"/>
              </a:rPr>
              <a:t>papailanglang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sa</a:t>
            </a:r>
            <a:r>
              <a:rPr lang="en-US" sz="1200" b="0" baseline="0" dirty="0" smtClean="0">
                <a:solidFill>
                  <a:prstClr val="black"/>
                </a:solidFill>
                <a:latin typeface="HelveticaNeue"/>
              </a:rPr>
              <a:t> </a:t>
            </a:r>
            <a:r>
              <a:rPr lang="en-US" sz="1200" b="0" baseline="0" dirty="0" err="1" smtClean="0">
                <a:solidFill>
                  <a:prstClr val="black"/>
                </a:solidFill>
                <a:latin typeface="HelveticaNeue"/>
              </a:rPr>
              <a:t>kanialng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walang-hanggang</a:t>
            </a:r>
            <a:r>
              <a:rPr lang="en-US" sz="1200" b="0" baseline="0" dirty="0" smtClean="0">
                <a:solidFill>
                  <a:prstClr val="black"/>
                </a:solidFill>
                <a:latin typeface="HelveticaNeue"/>
              </a:rPr>
              <a:t> </a:t>
            </a:r>
            <a:r>
              <a:rPr lang="en-US" sz="1200" b="0" baseline="0" dirty="0" err="1" smtClean="0">
                <a:solidFill>
                  <a:prstClr val="black"/>
                </a:solidFill>
                <a:latin typeface="HelveticaNeue"/>
              </a:rPr>
              <a:t>gantimpala</a:t>
            </a:r>
            <a:r>
              <a:rPr lang="en-US" sz="1200" b="0" baseline="0" dirty="0" smtClean="0">
                <a:solidFill>
                  <a:prstClr val="black"/>
                </a:solidFill>
                <a:latin typeface="HelveticaNeue"/>
              </a:rPr>
              <a:t> </a:t>
            </a:r>
            <a:r>
              <a:rPr lang="en-US" sz="1200" b="0" baseline="0" dirty="0" err="1" smtClean="0">
                <a:solidFill>
                  <a:prstClr val="black"/>
                </a:solidFill>
                <a:latin typeface="HelveticaNeue"/>
              </a:rPr>
              <a:t>pagkatapos-na-pagkatapos</a:t>
            </a:r>
            <a:r>
              <a:rPr lang="en-US" sz="1200" b="0" baseline="0" dirty="0" smtClean="0">
                <a:solidFill>
                  <a:prstClr val="black"/>
                </a:solidFill>
                <a:latin typeface="HelveticaNeue"/>
              </a:rPr>
              <a:t> </a:t>
            </a:r>
            <a:r>
              <a:rPr lang="en-US" sz="1200" b="0" baseline="0" dirty="0" err="1" smtClean="0">
                <a:solidFill>
                  <a:prstClr val="black"/>
                </a:solidFill>
                <a:latin typeface="HelveticaNeue"/>
              </a:rPr>
              <a:t>na</a:t>
            </a:r>
            <a:r>
              <a:rPr lang="en-US" sz="1200" b="0" baseline="0" dirty="0" smtClean="0">
                <a:solidFill>
                  <a:prstClr val="black"/>
                </a:solidFill>
                <a:latin typeface="HelveticaNeue"/>
              </a:rPr>
              <a:t> </a:t>
            </a:r>
            <a:r>
              <a:rPr lang="en-US" sz="1200" b="0" baseline="0" dirty="0" err="1" smtClean="0">
                <a:solidFill>
                  <a:prstClr val="black"/>
                </a:solidFill>
                <a:latin typeface="HelveticaNeue"/>
              </a:rPr>
              <a:t>sila’y</a:t>
            </a:r>
            <a:r>
              <a:rPr lang="en-US" sz="1200" b="0" baseline="0" dirty="0" smtClean="0">
                <a:solidFill>
                  <a:prstClr val="black"/>
                </a:solidFill>
                <a:latin typeface="HelveticaNeue"/>
              </a:rPr>
              <a:t> </a:t>
            </a:r>
            <a:r>
              <a:rPr lang="en-US" sz="1200" b="0" baseline="0" dirty="0" err="1" smtClean="0">
                <a:solidFill>
                  <a:prstClr val="black"/>
                </a:solidFill>
                <a:latin typeface="HelveticaNeue"/>
              </a:rPr>
              <a:t>mamatay</a:t>
            </a:r>
            <a:r>
              <a:rPr lang="en-US" sz="1200" b="0" baseline="0" dirty="0" smtClean="0">
                <a:solidFill>
                  <a:prstClr val="black"/>
                </a:solidFill>
                <a:latin typeface="HelveticaNeue"/>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Huwebes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1. </a:t>
            </a:r>
            <a:r>
              <a:rPr lang="en-US" sz="1200" b="1" dirty="0" err="1" smtClean="0">
                <a:solidFill>
                  <a:prstClr val="black"/>
                </a:solidFill>
                <a:latin typeface="HelveticaNeue"/>
              </a:rPr>
              <a:t>ang</a:t>
            </a:r>
            <a:r>
              <a:rPr lang="en-US" sz="1200" b="1" dirty="0" smtClean="0">
                <a:solidFill>
                  <a:prstClr val="black"/>
                </a:solidFill>
                <a:latin typeface="HelveticaNeue"/>
              </a:rPr>
              <a:t> </a:t>
            </a:r>
            <a:r>
              <a:rPr lang="en-US" sz="1200" b="1" dirty="0" err="1" smtClean="0">
                <a:solidFill>
                  <a:prstClr val="black"/>
                </a:solidFill>
                <a:latin typeface="HelveticaNeue"/>
              </a:rPr>
              <a:t>Biblikal</a:t>
            </a:r>
            <a:r>
              <a:rPr lang="en-US" sz="1200" b="1" dirty="0" smtClean="0">
                <a:solidFill>
                  <a:prstClr val="black"/>
                </a:solidFill>
                <a:latin typeface="HelveticaNeue"/>
              </a:rPr>
              <a:t> </a:t>
            </a:r>
            <a:r>
              <a:rPr lang="en-US" sz="1200" b="1" dirty="0" err="1" smtClean="0">
                <a:solidFill>
                  <a:prstClr val="black"/>
                </a:solidFill>
                <a:latin typeface="HelveticaNeue"/>
              </a:rPr>
              <a:t>na</a:t>
            </a:r>
            <a:r>
              <a:rPr lang="en-US" sz="1200" b="1" dirty="0" smtClean="0">
                <a:solidFill>
                  <a:prstClr val="black"/>
                </a:solidFill>
                <a:latin typeface="HelveticaNeue"/>
              </a:rPr>
              <a:t> </a:t>
            </a:r>
            <a:r>
              <a:rPr lang="en-US" sz="1200" b="1" dirty="0" err="1" smtClean="0">
                <a:solidFill>
                  <a:prstClr val="black"/>
                </a:solidFill>
                <a:latin typeface="HelveticaNeue"/>
              </a:rPr>
              <a:t>Pananaw</a:t>
            </a:r>
            <a:r>
              <a:rPr lang="en-US" sz="1200" b="1" dirty="0" smtClean="0">
                <a:solidFill>
                  <a:prstClr val="black"/>
                </a:solidFill>
                <a:latin typeface="HelveticaNeue"/>
              </a:rPr>
              <a:t>.</a:t>
            </a:r>
            <a:r>
              <a:rPr lang="en-US" b="0" baseline="0" dirty="0" smtClean="0">
                <a:latin typeface="Arial" charset="0"/>
                <a:ea typeface="ＭＳ Ｐゴシック" charset="0"/>
                <a:cs typeface="ＭＳ Ｐゴシック" charset="0"/>
              </a:rPr>
              <a:t> </a:t>
            </a:r>
            <a:r>
              <a:rPr lang="en-US" b="0"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patotoo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tayo'y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binigyan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walang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hanggan</a:t>
            </a:r>
            <a:r>
              <a:rPr lang="en-US" dirty="0" smtClean="0">
                <a:latin typeface="Arial" charset="0"/>
                <a:ea typeface="ＭＳ Ｐゴシック" charset="0"/>
                <a:cs typeface="ＭＳ Ｐゴシック" charset="0"/>
              </a:rPr>
              <a:t>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nasa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kanyang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Anak</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Diyos</a:t>
            </a:r>
            <a:r>
              <a:rPr lang="en-US" dirty="0" smtClean="0">
                <a:latin typeface="Arial" charset="0"/>
                <a:ea typeface="ＭＳ Ｐゴシック" charset="0"/>
                <a:cs typeface="ＭＳ Ｐゴシック" charset="0"/>
              </a:rPr>
              <a:t> ay </a:t>
            </a:r>
            <a:r>
              <a:rPr lang="en-US" dirty="0" err="1" smtClean="0">
                <a:latin typeface="Arial" charset="0"/>
                <a:ea typeface="ＭＳ Ｐゴシック" charset="0"/>
                <a:cs typeface="ＭＳ Ｐゴシック" charset="0"/>
              </a:rPr>
              <a:t>hindi</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kinaroroonan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Juan 5:11, 12</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biblikal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doktrina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may </a:t>
            </a:r>
            <a:r>
              <a:rPr lang="en-US" i="0" baseline="0" dirty="0" err="1" smtClean="0">
                <a:latin typeface="Arial" charset="0"/>
                <a:ea typeface="ＭＳ Ｐゴシック" charset="0"/>
                <a:cs typeface="ＭＳ Ｐゴシック" charset="0"/>
              </a:rPr>
              <a:t>kondisyong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imortalidad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a:t>
            </a:r>
            <a:r>
              <a:rPr lang="en-US"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kataliwas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di-</a:t>
            </a:r>
            <a:r>
              <a:rPr lang="en-US" i="0" baseline="0" dirty="0" err="1" smtClean="0">
                <a:latin typeface="Arial" charset="0"/>
                <a:ea typeface="ＭＳ Ｐゴシック" charset="0"/>
                <a:cs typeface="ＭＳ Ｐゴシック" charset="0"/>
              </a:rPr>
              <a:t>bibikal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teorya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natural </a:t>
            </a:r>
            <a:r>
              <a:rPr lang="en-US" i="0" baseline="0" dirty="0" err="1" smtClean="0">
                <a:latin typeface="Arial" charset="0"/>
                <a:ea typeface="ＭＳ Ｐゴシック" charset="0"/>
                <a:cs typeface="ＭＳ Ｐゴシック" charset="0"/>
              </a:rPr>
              <a:t>na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imortalidad</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kaluluwa</a:t>
            </a:r>
            <a:r>
              <a:rPr lang="en-US" i="0" baseline="0" dirty="0" smtClean="0">
                <a:latin typeface="Arial" charset="0"/>
                <a:ea typeface="ＭＳ Ｐゴシック" charset="0"/>
                <a:cs typeface="ＭＳ Ｐゴシック" charset="0"/>
              </a:rPr>
              <a:t>—ay </a:t>
            </a:r>
            <a:r>
              <a:rPr lang="en-US" i="0" baseline="0" dirty="0" err="1" smtClean="0">
                <a:latin typeface="Arial" charset="0"/>
                <a:ea typeface="ＭＳ Ｐゴシック" charset="0"/>
                <a:cs typeface="ＭＳ Ｐゴシック" charset="0"/>
              </a:rPr>
              <a:t>malinaw</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rito</a:t>
            </a:r>
            <a:r>
              <a:rPr lang="en-US" i="0"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34</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err="1" smtClean="0">
                <a:latin typeface="Arial" charset="0"/>
                <a:ea typeface="ＭＳ Ｐゴシック" charset="0"/>
                <a:cs typeface="ＭＳ Ｐゴシック" charset="0"/>
              </a:rPr>
              <a:t>Upang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maunawaan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kahulugan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nitong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mahalagang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sipi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kailangan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nating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tandaan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Kadiyosan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“may </a:t>
            </a:r>
            <a:r>
              <a:rPr lang="en-US" b="0" baseline="0" dirty="0" err="1" smtClean="0">
                <a:latin typeface="Arial" charset="0"/>
                <a:ea typeface="ＭＳ Ｐゴシック" charset="0"/>
                <a:cs typeface="ＭＳ Ｐゴシック" charset="0"/>
              </a:rPr>
              <a:t>imortalidad</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1</a:t>
            </a:r>
            <a:r>
              <a:rPr lang="pl-PL" i="1" baseline="0" dirty="0" smtClean="0">
                <a:latin typeface="Arial" charset="0"/>
                <a:ea typeface="ＭＳ Ｐゴシック" charset="0"/>
                <a:cs typeface="ＭＳ Ｐゴシック" charset="0"/>
              </a:rPr>
              <a:t>1 Tim. 6:15, 16</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t>
            </a:r>
            <a:r>
              <a:rPr lang="en-US" baseline="0" dirty="0" err="1" smtClean="0">
                <a:latin typeface="Arial" charset="0"/>
                <a:ea typeface="ＭＳ Ｐゴシック" charset="0"/>
                <a:cs typeface="ＭＳ Ｐゴシック" charset="0"/>
              </a:rPr>
              <a:t>Pinagmumulan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sz="1200" i="1" dirty="0" err="1" smtClean="0">
                <a:latin typeface="Arial"/>
                <a:cs typeface="Arial"/>
              </a:rPr>
              <a:t>Awit</a:t>
            </a:r>
            <a:r>
              <a:rPr lang="en-US" sz="1200" i="1" dirty="0" smtClean="0">
                <a:latin typeface="Arial"/>
                <a:cs typeface="Arial"/>
              </a:rPr>
              <a:t> 36:9, </a:t>
            </a:r>
            <a:r>
              <a:rPr lang="en-US" sz="1200" i="1" dirty="0" err="1" smtClean="0">
                <a:latin typeface="Arial"/>
                <a:cs typeface="Arial"/>
              </a:rPr>
              <a:t>Colosas</a:t>
            </a:r>
            <a:r>
              <a:rPr lang="en-US" sz="1200" i="1" dirty="0" smtClean="0">
                <a:latin typeface="Arial"/>
                <a:cs typeface="Arial"/>
              </a:rPr>
              <a:t> 1:15–17, </a:t>
            </a:r>
            <a:r>
              <a:rPr lang="en-US" sz="1200" i="1" dirty="0" err="1" smtClean="0">
                <a:latin typeface="Arial"/>
                <a:cs typeface="Arial"/>
              </a:rPr>
              <a:t>Hebreo</a:t>
            </a:r>
            <a:r>
              <a:rPr lang="en-US" sz="1200" i="1" dirty="0" smtClean="0">
                <a:latin typeface="Arial"/>
                <a:cs typeface="Arial"/>
              </a:rPr>
              <a:t> 1:2</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35</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Nang </a:t>
            </a:r>
            <a:r>
              <a:rPr lang="en-US" b="0" baseline="0" dirty="0" err="1" smtClean="0">
                <a:latin typeface="Arial" charset="0"/>
                <a:ea typeface="ＭＳ Ｐゴシック" charset="0"/>
                <a:cs typeface="ＭＳ Ｐゴシック" charset="0"/>
              </a:rPr>
              <a:t>pumasok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kasalanan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sanlibutan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pagkakasala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nina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Adan</a:t>
            </a:r>
            <a:r>
              <a:rPr lang="en-US" b="0" baseline="0" dirty="0" smtClean="0">
                <a:latin typeface="Arial" charset="0"/>
                <a:ea typeface="ＭＳ Ｐゴシック" charset="0"/>
                <a:cs typeface="ＭＳ Ｐゴシック" charset="0"/>
              </a:rPr>
              <a:t> at Eva, </a:t>
            </a:r>
            <a:r>
              <a:rPr lang="en-US" b="0" baseline="0" dirty="0" err="1" smtClean="0">
                <a:latin typeface="Arial" charset="0"/>
                <a:ea typeface="ＭＳ Ｐゴシック" charset="0"/>
                <a:cs typeface="ＭＳ Ｐゴシック" charset="0"/>
              </a:rPr>
              <a:t>sila</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inapo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kabilang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tayo</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napailalim</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sumpa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pisikal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pagkawala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regalo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hanggan</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maibiging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nagpatupad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panukala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kaligtasan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mabawi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walanghanggan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pasimula</a:t>
            </a:r>
            <a:r>
              <a:rPr lang="en-US" baseline="0" dirty="0" smtClean="0">
                <a:latin typeface="Arial" charset="0"/>
                <a:ea typeface="ＭＳ Ｐゴシック" charset="0"/>
                <a:cs typeface="ＭＳ Ｐゴシック" charset="0"/>
              </a:rPr>
              <a:t>.</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Kaya't</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paanong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tao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Adan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pumasok</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kasalanan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sanlibutan</a:t>
            </a:r>
            <a:r>
              <a:rPr lang="en-US" b="0" baseline="0" dirty="0" smtClean="0">
                <a:latin typeface="Arial" charset="0"/>
                <a:ea typeface="ＭＳ Ｐゴシック" charset="0"/>
                <a:cs typeface="ＭＳ Ｐゴシック" charset="0"/>
              </a:rPr>
              <a:t>,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kasalanan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gayundin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pamamagitan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Jesu</a:t>
            </a:r>
            <a:r>
              <a:rPr lang="en-US" b="0" baseline="0" dirty="0" smtClean="0">
                <a:latin typeface="Arial" charset="0"/>
                <a:ea typeface="ＭＳ Ｐゴシック" charset="0"/>
                <a:cs typeface="ＭＳ Ｐゴシック" charset="0"/>
              </a:rPr>
              <a:t>-Cristo,”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regalo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hanggan</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naging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makukuha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a:t>
            </a:r>
            <a:r>
              <a:rPr lang="en-US" i="1" baseline="0" dirty="0" smtClean="0">
                <a:latin typeface="Arial" charset="0"/>
                <a:ea typeface="ＭＳ Ｐゴシック" charset="0"/>
                <a:cs typeface="ＭＳ Ｐゴシック" charset="0"/>
              </a:rPr>
              <a:t>Roma 5:12–21</a:t>
            </a:r>
            <a:r>
              <a:rPr lang="en-US" i="0" baseline="0" dirty="0" smtClean="0">
                <a:latin typeface="Arial" charset="0"/>
                <a:ea typeface="ＭＳ Ｐゴシック" charset="0"/>
                <a:cs typeface="ＭＳ Ｐゴシック" charset="0"/>
              </a:rPr>
              <a:t>)</a:t>
            </a:r>
            <a:r>
              <a:rPr lang="en-US" i="0"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Nangangahulugan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walanghanggan</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regalo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Diyos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pamamagitan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Cristo,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natiyak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kasalukuyan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subalit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matatamasa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pagkatapos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pangwakas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muling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matuwid</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Simpleng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Konklusyon</a:t>
            </a:r>
            <a:r>
              <a:rPr lang="en-US" sz="1200" b="0" dirty="0" smtClean="0">
                <a:solidFill>
                  <a:prstClr val="black"/>
                </a:solidFill>
                <a:latin typeface="HelveticaNeue"/>
              </a:rPr>
              <a:t>.</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walanghanggang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ipagkakaloob</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lamang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nakay</a:t>
            </a:r>
            <a:r>
              <a:rPr lang="en-US" b="0" baseline="0" dirty="0" smtClean="0">
                <a:latin typeface="Arial" charset="0"/>
                <a:ea typeface="ＭＳ Ｐゴシック" charset="0"/>
                <a:cs typeface="ＭＳ Ｐゴシック" charset="0"/>
              </a:rPr>
              <a:t> Cristo, kung </a:t>
            </a:r>
            <a:r>
              <a:rPr lang="en-US" b="0" baseline="0" dirty="0" err="1" smtClean="0">
                <a:latin typeface="Arial" charset="0"/>
                <a:ea typeface="ＭＳ Ｐゴシック" charset="0"/>
                <a:cs typeface="ＭＳ Ｐゴシック" charset="0"/>
              </a:rPr>
              <a:t>gayon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yung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Kanya</a:t>
            </a:r>
            <a:r>
              <a:rPr lang="en-US" b="0" baseline="0" dirty="0" smtClean="0">
                <a:latin typeface="Arial" charset="0"/>
                <a:ea typeface="ＭＳ Ｐゴシック" charset="0"/>
                <a:cs typeface="ＭＳ Ｐゴシック" charset="0"/>
              </a:rPr>
              <a:t> ay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hanggan</a:t>
            </a:r>
            <a:r>
              <a:rPr lang="en-US" b="0" baseline="0" dirty="0" smtClean="0">
                <a:latin typeface="Arial" charset="0"/>
                <a:ea typeface="ＭＳ Ｐゴシック" charset="0"/>
                <a:cs typeface="ＭＳ Ｐゴシック" charset="0"/>
              </a:rPr>
              <a:t>. ¶ </a:t>
            </a:r>
            <a:r>
              <a:rPr lang="en-US" b="0" baseline="0" dirty="0" err="1" smtClean="0">
                <a:latin typeface="Arial" charset="0"/>
                <a:ea typeface="ＭＳ Ｐゴシック" charset="0"/>
                <a:cs typeface="ＭＳ Ｐゴシック" charset="0"/>
              </a:rPr>
              <a:t>Kataliwas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teorya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natural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imortalidad</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kaluluwa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nagbibigay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buhay</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hanggan</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kahiman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Paraiso</a:t>
            </a:r>
            <a:r>
              <a:rPr lang="en-US" b="0" baseline="0" dirty="0" smtClean="0">
                <a:latin typeface="Arial" charset="0"/>
                <a:ea typeface="ＭＳ Ｐゴシック" charset="0"/>
                <a:cs typeface="ＭＳ Ｐゴシック" charset="0"/>
              </a:rPr>
              <a:t> o </a:t>
            </a:r>
            <a:r>
              <a:rPr lang="en-US" b="0" baseline="0" dirty="0" err="1" smtClean="0">
                <a:latin typeface="Arial" charset="0"/>
                <a:ea typeface="ＭＳ Ｐゴシック" charset="0"/>
                <a:cs typeface="ＭＳ Ｐゴシック" charset="0"/>
              </a:rPr>
              <a:t>impiyerno</a:t>
            </a:r>
            <a:r>
              <a:rPr lang="en-US" b="0" baseline="0" dirty="0" smtClean="0">
                <a:latin typeface="Arial" charset="0"/>
                <a:ea typeface="ＭＳ Ｐゴシック" charset="0"/>
                <a:cs typeface="ＭＳ Ｐゴシック" charset="0"/>
              </a:rPr>
              <a:t>—</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lahat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kahit</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yung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wala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kay</a:t>
            </a:r>
            <a:r>
              <a:rPr lang="en-US" b="0" baseline="0" dirty="0" smtClean="0">
                <a:latin typeface="Arial" charset="0"/>
                <a:ea typeface="ＭＳ Ｐゴシック" charset="0"/>
                <a:cs typeface="ＭＳ Ｐゴシック" charset="0"/>
              </a:rPr>
              <a:t> Cristo. ¶ </a:t>
            </a:r>
            <a:r>
              <a:rPr lang="en-US" b="0" baseline="0" dirty="0" err="1" smtClean="0">
                <a:latin typeface="Arial" charset="0"/>
                <a:ea typeface="ＭＳ Ｐゴシック" charset="0"/>
                <a:cs typeface="ＭＳ Ｐゴシック" charset="0"/>
              </a:rPr>
              <a:t>Gaanuman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a:t>
            </a:r>
            <a:r>
              <a:rPr lang="en-US" b="0" baseline="0" dirty="0" smtClean="0">
                <a:latin typeface="Arial" charset="0"/>
                <a:ea typeface="ＭＳ Ｐゴシック" charset="0"/>
                <a:cs typeface="ＭＳ Ｐゴシック" charset="0"/>
              </a:rPr>
              <a:t> popular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katuruang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ito,hindi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biblikal</a:t>
            </a:r>
            <a:r>
              <a:rPr lang="en-US" b="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Biyernes</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Disyembre</a:t>
            </a:r>
            <a:r>
              <a:rPr lang="en-US" b="1" baseline="0" dirty="0" smtClean="0">
                <a:latin typeface="Arial" charset="0"/>
                <a:ea typeface="ＭＳ Ｐゴシック" charset="0"/>
                <a:cs typeface="ＭＳ Ｐゴシック" charset="0"/>
              </a:rPr>
              <a:t> 1. </a:t>
            </a:r>
            <a:r>
              <a:rPr lang="en-US" b="1" baseline="0" dirty="0" err="1" smtClean="0">
                <a:latin typeface="Arial" charset="0"/>
                <a:ea typeface="ＭＳ Ｐゴシック" charset="0"/>
                <a:cs typeface="ＭＳ Ｐゴシック" charset="0"/>
              </a:rPr>
              <a:t>Karagdagang</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Isipan</a:t>
            </a:r>
            <a:r>
              <a:rPr lang="en-US" b="1" baseline="0" dirty="0" smtClean="0">
                <a:latin typeface="Arial" charset="0"/>
                <a:ea typeface="ＭＳ Ｐゴシック" charset="0"/>
                <a:cs typeface="ＭＳ Ｐゴシック" charset="0"/>
              </a:rPr>
              <a:t>. </a:t>
            </a:r>
            <a:r>
              <a:rPr lang="en-US" sz="1200" i="1" cap="small" dirty="0" smtClean="0">
                <a:latin typeface="Arial"/>
                <a:cs typeface="Arial"/>
              </a:rPr>
              <a:t>The Great Controversy 545.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Nakasalalay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pangunahing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kamalian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natural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imortalidad</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doktrina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pagiging</a:t>
            </a:r>
            <a:r>
              <a:rPr lang="en-US" baseline="0" dirty="0" smtClean="0">
                <a:latin typeface="Arial" charset="0"/>
                <a:ea typeface="ＭＳ Ｐゴシック" charset="0"/>
                <a:cs typeface="ＭＳ Ｐゴシック" charset="0"/>
              </a:rPr>
              <a:t> may </a:t>
            </a:r>
            <a:r>
              <a:rPr lang="en-US" baseline="0" dirty="0" err="1" smtClean="0">
                <a:latin typeface="Arial" charset="0"/>
                <a:ea typeface="ＭＳ Ｐゴシック" charset="0"/>
                <a:cs typeface="ＭＳ Ｐゴシック" charset="0"/>
              </a:rPr>
              <a:t>malay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a:t>
            </a:r>
            <a:r>
              <a:rPr lang="en-US" baseline="0" dirty="0" smtClean="0">
                <a:latin typeface="Arial" charset="0"/>
                <a:ea typeface="ＭＳ Ｐゴシック" charset="0"/>
                <a:cs typeface="ＭＳ Ｐゴシック" charset="0"/>
              </a:rPr>
              <a:t>—</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doktrina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gaya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katapusang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pagpapahirap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salungat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katuruan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Kasulatan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katwiran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ating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damdamin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sangkatauhan</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popula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natubos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langit</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nalalaman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lahat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nagyayari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39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latin typeface="Arial" charset="0"/>
                <a:ea typeface="ＭＳ Ｐゴシック" charset="0"/>
                <a:cs typeface="ＭＳ Ｐゴシック" charset="0"/>
              </a:rPr>
              <a:t>sa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buhay</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kanilang</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mga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kaibigan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iniwan</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nila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Subalit</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paano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ito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na</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magiging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panggagalingan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kaligayahan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nalalaman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kabagabagan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nabubuhay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masaksihan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kasalanang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nagawa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sarili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buhay</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pinagtitiisan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kalungkutan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pagkabigo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dalamhati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buahy</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Gaano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karami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kagalakan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langi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matatamasa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umaali-aligid</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4</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 </a:t>
            </a:r>
            <a:r>
              <a:rPr lang="en-US" b="1" dirty="0" err="1" smtClean="0">
                <a:latin typeface="Arial" charset="0"/>
                <a:ea typeface="ＭＳ Ｐゴシック" charset="0"/>
                <a:cs typeface="ＭＳ Ｐゴシック" charset="0"/>
              </a:rPr>
              <a:t>Linggong</a:t>
            </a:r>
            <a:r>
              <a:rPr lang="en-US" b="1" dirty="0" smtClean="0">
                <a:latin typeface="Arial" charset="0"/>
                <a:ea typeface="ＭＳ Ｐゴシック" charset="0"/>
                <a:cs typeface="ＭＳ Ｐゴシック" charset="0"/>
              </a:rPr>
              <a:t> Ito</a:t>
            </a:r>
            <a:r>
              <a:rPr lang="en-US" b="1" i="0" baseline="0" dirty="0" smtClean="0">
                <a:latin typeface="Arial" charset="0"/>
                <a:ea typeface="ＭＳ Ｐゴシック" charset="0"/>
                <a:cs typeface="ＭＳ Ｐゴシック" charset="0"/>
              </a:rPr>
              <a:t>.</a:t>
            </a:r>
            <a:r>
              <a:rPr lang="en-US" b="0" i="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Ating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patutungkulan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ilan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dito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mga</a:t>
            </a:r>
            <a:r>
              <a:rPr lang="en-US" b="0" baseline="0" dirty="0" smtClean="0">
                <a:latin typeface="Arial" charset="0"/>
                <a:ea typeface="ＭＳ Ｐゴシック" charset="0"/>
                <a:cs typeface="ＭＳ Ｐゴシック" charset="0"/>
              </a:rPr>
              <a:t> di-</a:t>
            </a:r>
            <a:r>
              <a:rPr lang="en-US" b="0" baseline="0" dirty="0" err="1" smtClean="0">
                <a:latin typeface="Arial" charset="0"/>
                <a:ea typeface="ＭＳ Ｐゴシック" charset="0"/>
                <a:cs typeface="ＭＳ Ｐゴシック" charset="0"/>
              </a:rPr>
              <a:t>biblikal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teorya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gayundin</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biblikal</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pananaw</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sa</a:t>
            </a:r>
            <a:r>
              <a:rPr lang="en-US" b="0" baseline="0" dirty="0" smtClean="0">
                <a:latin typeface="Arial" charset="0"/>
                <a:ea typeface="ＭＳ Ｐゴシック" charset="0"/>
                <a:cs typeface="ＭＳ Ｐゴシック" charset="0"/>
              </a:rPr>
              <a:t> kung </a:t>
            </a:r>
            <a:r>
              <a:rPr lang="en-US" b="0" baseline="0" dirty="0" err="1" smtClean="0">
                <a:latin typeface="Arial" charset="0"/>
                <a:ea typeface="ＭＳ Ｐゴシック" charset="0"/>
                <a:cs typeface="ＭＳ Ｐゴシック" charset="0"/>
              </a:rPr>
              <a:t>ano</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nangyayari</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pagkatapos</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ang</a:t>
            </a:r>
            <a:r>
              <a:rPr lang="en-US" b="0" baseline="0" dirty="0" smtClean="0">
                <a:latin typeface="Arial" charset="0"/>
                <a:ea typeface="ＭＳ Ｐゴシック" charset="0"/>
                <a:cs typeface="ＭＳ Ｐゴシック" charset="0"/>
              </a:rPr>
              <a:t> </a:t>
            </a:r>
            <a:r>
              <a:rPr lang="en-US" b="0" baseline="0" dirty="0" err="1" smtClean="0">
                <a:latin typeface="Arial" charset="0"/>
                <a:ea typeface="ＭＳ Ｐゴシック" charset="0"/>
                <a:cs typeface="ＭＳ Ｐゴシック" charset="0"/>
              </a:rPr>
              <a:t>kamatayan</a:t>
            </a:r>
            <a:r>
              <a:rPr lang="en-US" b="0" baseline="0" dirty="0" smtClean="0">
                <a:latin typeface="Arial" charset="0"/>
                <a:ea typeface="ＭＳ Ｐゴシック" charset="0"/>
                <a:cs typeface="ＭＳ Ｐゴシック" charset="0"/>
              </a:rPr>
              <a:t>.</a:t>
            </a:r>
            <a:endParaRPr lang="en-US" b="0" baseline="0" dirty="0" smtClean="0">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40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Sa </a:t>
            </a:r>
            <a:r>
              <a:rPr lang="en-US"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kaibigan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lupa</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paanong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lubos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kasuklam-suklam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karakarakang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iiwan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hininga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katawan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di-</a:t>
            </a:r>
            <a:r>
              <a:rPr lang="en-US" baseline="0" dirty="0" err="1" smtClean="0">
                <a:latin typeface="Arial" charset="0"/>
                <a:ea typeface="ＭＳ Ｐゴシック" charset="0"/>
                <a:cs typeface="ＭＳ Ｐゴシック" charset="0"/>
              </a:rPr>
              <a:t>nagsisisi</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ipadadala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apoy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impiyerno</a:t>
            </a:r>
            <a:r>
              <a:rPr lang="en-US" baseline="0" dirty="0" smtClean="0">
                <a:latin typeface="Arial" charset="0"/>
                <a:ea typeface="ＭＳ Ｐゴシック" charset="0"/>
                <a:cs typeface="ＭＳ Ｐゴシック" charset="0"/>
              </a:rPr>
              <a:t>! ¶ Sa </a:t>
            </a:r>
            <a:r>
              <a:rPr lang="en-US" baseline="0" dirty="0" err="1" smtClean="0">
                <a:latin typeface="Arial" charset="0"/>
                <a:ea typeface="ＭＳ Ｐゴシック" charset="0"/>
                <a:cs typeface="ＭＳ Ｐゴシック" charset="0"/>
              </a:rPr>
              <a:t>anung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lalim</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dalamhati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ilalaglag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nakikita</a:t>
            </a:r>
            <a:r>
              <a:rPr lang="en-US" baseline="0" dirty="0" smtClean="0">
                <a:latin typeface="Arial" charset="0"/>
                <a:ea typeface="ＭＳ Ｐゴシック" charset="0"/>
                <a:cs typeface="ＭＳ Ｐゴシック" charset="0"/>
              </a:rPr>
              <a:t> nag </a:t>
            </a:r>
            <a:r>
              <a:rPr lang="en-US" baseline="0" dirty="0" err="1" smtClean="0">
                <a:latin typeface="Arial" charset="0"/>
                <a:ea typeface="ＭＳ Ｐゴシック" charset="0"/>
                <a:cs typeface="ＭＳ Ｐゴシック" charset="0"/>
              </a:rPr>
              <a:t>kanilang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kaibigan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lilipat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libingan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handa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upang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pumasok</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katapusang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kaswian</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kasalan</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41</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i="1" baseline="0" dirty="0" err="1" smtClean="0">
                <a:latin typeface="Arial" charset="0"/>
                <a:ea typeface="ＭＳ Ｐゴシック" charset="0"/>
                <a:cs typeface="ＭＳ Ｐゴシック" charset="0"/>
              </a:rPr>
              <a:t>Balangkas</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para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sa</a:t>
            </a:r>
            <a:r>
              <a:rPr lang="en-US" b="1" i="1" baseline="0" dirty="0" smtClean="0">
                <a:latin typeface="Arial" charset="0"/>
                <a:ea typeface="ＭＳ Ｐゴシック" charset="0"/>
                <a:cs typeface="ＭＳ Ｐゴシック" charset="0"/>
              </a:rPr>
              <a:t> </a:t>
            </a:r>
            <a:r>
              <a:rPr lang="en-US" b="1" i="1" baseline="0" dirty="0" err="1" smtClean="0">
                <a:latin typeface="Arial" charset="0"/>
                <a:ea typeface="ＭＳ Ｐゴシック" charset="0"/>
                <a:cs typeface="ＭＳ Ｐゴシック" charset="0"/>
              </a:rPr>
              <a:t>Pagtuturo</a:t>
            </a:r>
            <a:r>
              <a:rPr lang="en-US" b="1" i="1" baseline="0" dirty="0" smtClean="0">
                <a:latin typeface="Arial" charset="0"/>
                <a:ea typeface="ＭＳ Ｐゴシック" charset="0"/>
                <a:cs typeface="ＭＳ Ｐゴシック" charset="0"/>
              </a:rPr>
              <a:t>.</a:t>
            </a:r>
          </a:p>
          <a:p>
            <a:pPr marL="228600" marR="0" indent="-228600" algn="l" defTabSz="914400" rtl="0" eaLnBrk="1" fontAlgn="base" latinLnBrk="0" hangingPunct="1">
              <a:lnSpc>
                <a:spcPct val="100000"/>
              </a:lnSpc>
              <a:spcBef>
                <a:spcPct val="30000"/>
              </a:spcBef>
              <a:spcAft>
                <a:spcPct val="0"/>
              </a:spcAft>
              <a:buClrTx/>
              <a:buSzTx/>
              <a:buFontTx/>
              <a:buAutoNum type="arabicParenBoth"/>
              <a:tabLst/>
              <a:defRPr/>
            </a:pPr>
            <a:r>
              <a:rPr lang="en-US" baseline="0" dirty="0" smtClean="0">
                <a:latin typeface="Arial" charset="0"/>
                <a:ea typeface="ＭＳ Ｐゴシック" charset="0"/>
                <a:cs typeface="ＭＳ Ｐゴシック" charset="0"/>
              </a:rPr>
              <a:t>Sa </a:t>
            </a:r>
            <a:r>
              <a:rPr lang="en-US" baseline="0" dirty="0" err="1" smtClean="0">
                <a:latin typeface="Arial" charset="0"/>
                <a:ea typeface="ＭＳ Ｐゴシック" charset="0"/>
                <a:cs typeface="ＭＳ Ｐゴシック" charset="0"/>
              </a:rPr>
              <a:t>Impiyerno</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Purgatoryo</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 </a:t>
            </a:r>
            <a:r>
              <a:rPr lang="en-US" i="1" baseline="0" dirty="0" err="1" smtClean="0">
                <a:latin typeface="Arial" charset="0"/>
                <a:ea typeface="ＭＳ Ｐゴシック" charset="0"/>
                <a:cs typeface="ＭＳ Ｐゴシック" charset="0"/>
              </a:rPr>
              <a:t>Linggo</a:t>
            </a:r>
            <a:r>
              <a:rPr lang="en-US" i="1"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Walang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Kamatayang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Uod</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Marcos 9:48.</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b. </a:t>
            </a:r>
            <a:r>
              <a:rPr lang="en-US" i="1" baseline="0" dirty="0" err="1" smtClean="0">
                <a:latin typeface="Arial" charset="0"/>
                <a:ea typeface="ＭＳ Ｐゴシック" charset="0"/>
                <a:cs typeface="ＭＳ Ｐゴシック" charset="0"/>
              </a:rPr>
              <a:t>Lunes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a:t>
            </a:r>
            <a:r>
              <a:rPr lang="mr-IN" i="0" baseline="0" dirty="0" smtClean="0">
                <a:latin typeface="Arial" charset="0"/>
                <a:ea typeface="ＭＳ Ｐゴシック" charset="0"/>
                <a:cs typeface="ＭＳ Ｐゴシック" charset="0"/>
              </a:rPr>
              <a:t>–</a:t>
            </a:r>
            <a:r>
              <a:rPr lang="en-US" i="0" baseline="0" dirty="0" err="1" smtClean="0">
                <a:latin typeface="Arial" charset="0"/>
                <a:ea typeface="ＭＳ Ｐゴシック" charset="0"/>
                <a:cs typeface="ＭＳ Ｐゴシック" charset="0"/>
              </a:rPr>
              <a:t>hanggang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Apoy</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Malakias</a:t>
            </a:r>
            <a:r>
              <a:rPr lang="en-US" i="1" baseline="0" dirty="0" smtClean="0">
                <a:latin typeface="Arial" charset="0"/>
                <a:ea typeface="ＭＳ Ｐゴシック" charset="0"/>
                <a:cs typeface="ＭＳ Ｐゴシック" charset="0"/>
              </a:rPr>
              <a:t> 4:1.</a:t>
            </a:r>
            <a:endParaRPr lang="en-US" i="0"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r>
              <a:rPr lang="en-US" baseline="0" dirty="0" smtClean="0">
                <a:latin typeface="Arial" charset="0"/>
                <a:ea typeface="ＭＳ Ｐゴシック" charset="0"/>
                <a:cs typeface="ＭＳ Ｐゴシック" charset="0"/>
              </a:rPr>
              <a:t>c. </a:t>
            </a:r>
            <a:r>
              <a:rPr lang="en-US" i="1" baseline="0" dirty="0" err="1" smtClean="0">
                <a:latin typeface="Arial" charset="0"/>
                <a:ea typeface="ＭＳ Ｐゴシック" charset="0"/>
                <a:cs typeface="ＭＳ Ｐゴシック" charset="0"/>
              </a:rPr>
              <a:t>Martes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Mga</a:t>
            </a:r>
            <a:r>
              <a:rPr lang="en-US" i="0" baseline="0" dirty="0" smtClean="0">
                <a:latin typeface="Arial" charset="0"/>
                <a:ea typeface="ＭＳ Ｐゴシック" charset="0"/>
                <a:cs typeface="ＭＳ Ｐゴシック" charset="0"/>
              </a:rPr>
              <a:t> Banal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Purgatoryo</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Hebreo</a:t>
            </a:r>
            <a:r>
              <a:rPr lang="en-US" i="1" baseline="0" dirty="0" smtClean="0">
                <a:latin typeface="Arial" charset="0"/>
                <a:ea typeface="ＭＳ Ｐゴシック" charset="0"/>
                <a:cs typeface="ＭＳ Ｐゴシック" charset="0"/>
              </a:rPr>
              <a:t> 9:7.</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2) </a:t>
            </a:r>
            <a:r>
              <a:rPr lang="en-US" baseline="0" dirty="0" smtClean="0">
                <a:latin typeface="Arial" charset="0"/>
                <a:ea typeface="ＭＳ Ｐゴシック" charset="0"/>
                <a:cs typeface="ＭＳ Ｐゴシック" charset="0"/>
              </a:rPr>
              <a:t>Sa </a:t>
            </a:r>
            <a:r>
              <a:rPr lang="en-US" baseline="0" dirty="0" err="1" smtClean="0">
                <a:latin typeface="Arial" charset="0"/>
                <a:ea typeface="ＭＳ Ｐゴシック" charset="0"/>
                <a:cs typeface="ＭＳ Ｐゴシック" charset="0"/>
              </a:rPr>
              <a:t>Paraiso</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Miyerkules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Nagtatamasa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Paraiso</a:t>
            </a: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Apocalipsis</a:t>
            </a:r>
            <a:r>
              <a:rPr lang="en-US" i="1" baseline="0" dirty="0" smtClean="0">
                <a:latin typeface="Arial" charset="0"/>
                <a:ea typeface="ＭＳ Ｐゴシック" charset="0"/>
                <a:cs typeface="ＭＳ Ｐゴシック" charset="0"/>
              </a:rPr>
              <a:t> 20:12.</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latin typeface="Arial" charset="0"/>
                <a:ea typeface="ＭＳ Ｐゴシック" charset="0"/>
                <a:cs typeface="ＭＳ Ｐゴシック" charset="0"/>
              </a:rPr>
              <a:t>(</a:t>
            </a:r>
            <a:r>
              <a:rPr lang="en-US" baseline="0" dirty="0" smtClean="0">
                <a:latin typeface="Arial" charset="0"/>
                <a:ea typeface="ＭＳ Ｐゴシック" charset="0"/>
                <a:cs typeface="ＭＳ Ｐゴシック" charset="0"/>
              </a:rPr>
              <a:t>3)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Pananaw</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Biblia</a:t>
            </a:r>
            <a:endParaRPr lang="en-US" baseline="0" dirty="0" smtClean="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i="0" baseline="0" dirty="0" smtClean="0">
                <a:latin typeface="Arial" charset="0"/>
                <a:ea typeface="ＭＳ Ｐゴシック" charset="0"/>
                <a:cs typeface="ＭＳ Ｐゴシック" charset="0"/>
              </a:rPr>
              <a:t>     </a:t>
            </a:r>
            <a:r>
              <a:rPr lang="en-US" i="1" baseline="0" dirty="0" err="1" smtClean="0">
                <a:latin typeface="Arial" charset="0"/>
                <a:ea typeface="ＭＳ Ｐゴシック" charset="0"/>
                <a:cs typeface="ＭＳ Ｐゴシック" charset="0"/>
              </a:rPr>
              <a:t>Huwebes</a:t>
            </a:r>
            <a:r>
              <a:rPr lang="en-US" i="1"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Walang-Hanggang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Buhay</a:t>
            </a:r>
            <a:r>
              <a:rPr lang="en-US" i="0"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1 Juan 5:12.</a:t>
            </a:r>
            <a:endParaRPr lang="en-US" i="1" dirty="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42</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5</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a:t>
            </a:r>
            <a:r>
              <a:rPr lang="en-US" b="0" dirty="0" err="1" smtClean="0">
                <a:latin typeface="Arial" charset="0"/>
                <a:ea typeface="ＭＳ Ｐゴシック" charset="0"/>
                <a:cs typeface="ＭＳ Ｐゴシック" charset="0"/>
              </a:rPr>
              <a:t>Kundi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subukin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ninyo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lahat</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bagay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panghawakan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ninyo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mabuti</a:t>
            </a:r>
            <a:r>
              <a:rPr lang="en-US" b="0" dirty="0" smtClean="0">
                <a:latin typeface="Arial" charset="0"/>
                <a:ea typeface="ＭＳ Ｐゴシック" charset="0"/>
                <a:cs typeface="ＭＳ Ｐゴシック" charset="0"/>
              </a:rPr>
              <a:t>” </a:t>
            </a:r>
            <a:r>
              <a:rPr lang="en-US" i="1" dirty="0" smtClean="0">
                <a:latin typeface="Arial" charset="0"/>
                <a:ea typeface="ＭＳ Ｐゴシック" charset="0"/>
                <a:cs typeface="ＭＳ Ｐゴシック" charset="0"/>
              </a:rPr>
              <a:t>(</a:t>
            </a:r>
            <a:r>
              <a:rPr lang="en-US" i="1" dirty="0" smtClean="0">
                <a:latin typeface="Arial" charset="0"/>
                <a:ea typeface="ＭＳ Ｐゴシック" charset="0"/>
                <a:cs typeface="ＭＳ Ｐゴシック" charset="0"/>
              </a:rPr>
              <a:t>1 </a:t>
            </a:r>
            <a:r>
              <a:rPr lang="en-US" i="1" dirty="0" err="1" smtClean="0">
                <a:latin typeface="Arial" charset="0"/>
                <a:ea typeface="ＭＳ Ｐゴシック" charset="0"/>
                <a:cs typeface="ＭＳ Ｐゴシック" charset="0"/>
              </a:rPr>
              <a:t>Tesalonica</a:t>
            </a:r>
            <a:r>
              <a:rPr lang="en-US" i="1" dirty="0" smtClean="0">
                <a:latin typeface="Arial" charset="0"/>
                <a:ea typeface="ＭＳ Ｐゴシック" charset="0"/>
                <a:cs typeface="ＭＳ Ｐゴシック" charset="0"/>
              </a:rPr>
              <a:t> 5:21)</a:t>
            </a:r>
            <a:r>
              <a:rPr lang="en-US" i="1"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6</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ea typeface="ＭＳ Ｐゴシック" charset="0"/>
                <a:cs typeface="ＭＳ Ｐゴシック" charset="0"/>
              </a:rPr>
              <a:t>Sabbath </a:t>
            </a:r>
            <a:r>
              <a:rPr lang="en-US" b="1" dirty="0" err="1" smtClean="0">
                <a:latin typeface="Arial" charset="0"/>
                <a:ea typeface="ＭＳ Ｐゴシック" charset="0"/>
                <a:cs typeface="ＭＳ Ｐゴシック" charset="0"/>
              </a:rPr>
              <a:t>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Hapon</a:t>
            </a:r>
            <a:r>
              <a:rPr lang="en-US" b="1" dirty="0" smtClean="0">
                <a:latin typeface="Arial" charset="0"/>
                <a:ea typeface="ＭＳ Ｐゴシック" charset="0"/>
                <a:cs typeface="ＭＳ Ｐゴシック" charset="0"/>
              </a:rPr>
              <a:t>,</a:t>
            </a:r>
            <a:r>
              <a:rPr lang="en-US" b="1" baseline="0"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26.</a:t>
            </a:r>
            <a:r>
              <a:rPr lang="en-US" b="1"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Isinulat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Italyanong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si</a:t>
            </a:r>
            <a:r>
              <a:rPr lang="en-US" baseline="0" dirty="0" smtClean="0">
                <a:latin typeface="Arial" charset="0"/>
                <a:ea typeface="ＭＳ Ｐゴシック" charset="0"/>
                <a:cs typeface="ＭＳ Ｐゴシック" charset="0"/>
              </a:rPr>
              <a:t> Dante Alighieri (1265–1321)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kanyang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tanyag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likahin</a:t>
            </a:r>
            <a:r>
              <a:rPr lang="en-US" baseline="0" dirty="0" smtClean="0">
                <a:latin typeface="Arial" charset="0"/>
                <a:ea typeface="ＭＳ Ｐゴシック" charset="0"/>
                <a:cs typeface="ＭＳ Ｐゴシック" charset="0"/>
              </a:rPr>
              <a:t>, </a:t>
            </a:r>
            <a:r>
              <a:rPr lang="en-US" i="1" baseline="0" dirty="0" smtClean="0">
                <a:latin typeface="Arial" charset="0"/>
                <a:ea typeface="ＭＳ Ｐゴシック" charset="0"/>
                <a:cs typeface="ＭＳ Ｐゴシック" charset="0"/>
              </a:rPr>
              <a:t>The Divine Comedy, </a:t>
            </a:r>
            <a:r>
              <a:rPr lang="en-US" i="0" baseline="0" dirty="0" err="1" smtClean="0">
                <a:latin typeface="Arial" charset="0"/>
                <a:ea typeface="ＭＳ Ｐゴシック" charset="0"/>
                <a:cs typeface="ＭＳ Ｐゴシック" charset="0"/>
              </a:rPr>
              <a:t>tungkol</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isang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kathang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paglalakbay</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kaluluwa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pagkatapos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kamatayan</a:t>
            </a:r>
            <a:r>
              <a:rPr lang="en-US" i="0" baseline="0" dirty="0" smtClean="0">
                <a:latin typeface="Arial" charset="0"/>
                <a:ea typeface="ＭＳ Ｐゴシック" charset="0"/>
                <a:cs typeface="ＭＳ Ｐゴシック" charset="0"/>
              </a:rPr>
              <a:t>. ¶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kaluluwa</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nagpunta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alinman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impiyerno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ilalim</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lupa</a:t>
            </a:r>
            <a:r>
              <a:rPr lang="en-US" i="0" baseline="0" dirty="0" smtClean="0">
                <a:latin typeface="Arial" charset="0"/>
                <a:ea typeface="ＭＳ Ｐゴシック" charset="0"/>
                <a:cs typeface="ＭＳ Ｐゴシック" charset="0"/>
              </a:rPr>
              <a:t>; o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purgatoryo</a:t>
            </a:r>
            <a:r>
              <a:rPr lang="en-US" i="0" baseline="0" dirty="0" smtClean="0">
                <a:latin typeface="Arial" charset="0"/>
                <a:ea typeface="ＭＳ Ｐゴシック" charset="0"/>
                <a:cs typeface="ＭＳ Ｐゴシック" charset="0"/>
              </a:rPr>
              <a:t>, kung </a:t>
            </a:r>
            <a:r>
              <a:rPr lang="en-US" i="0" baseline="0" dirty="0" err="1" smtClean="0">
                <a:latin typeface="Arial" charset="0"/>
                <a:ea typeface="ＭＳ Ｐゴシック" charset="0"/>
                <a:cs typeface="ＭＳ Ｐゴシック" charset="0"/>
              </a:rPr>
              <a:t>saan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espiritu</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tao</a:t>
            </a:r>
            <a:r>
              <a:rPr lang="en-US" i="0" baseline="0" dirty="0" smtClean="0">
                <a:latin typeface="Arial" charset="0"/>
                <a:ea typeface="ＭＳ Ｐゴシック" charset="0"/>
                <a:cs typeface="ＭＳ Ｐゴシック" charset="0"/>
              </a:rPr>
              <a:t> ay </a:t>
            </a:r>
            <a:r>
              <a:rPr lang="en-US" i="0" baseline="0" dirty="0" err="1" smtClean="0">
                <a:latin typeface="Arial" charset="0"/>
                <a:ea typeface="ＭＳ Ｐゴシック" charset="0"/>
                <a:cs typeface="ＭＳ Ｐゴシック" charset="0"/>
              </a:rPr>
              <a:t>malilinis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ang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sarili</a:t>
            </a:r>
            <a:r>
              <a:rPr lang="en-US" i="0" baseline="0" dirty="0" smtClean="0">
                <a:latin typeface="Arial" charset="0"/>
                <a:ea typeface="ＭＳ Ｐゴシック" charset="0"/>
                <a:cs typeface="ＭＳ Ｐゴシック" charset="0"/>
              </a:rPr>
              <a:t> at </a:t>
            </a:r>
            <a:r>
              <a:rPr lang="en-US" i="0" baseline="0" dirty="0" err="1" smtClean="0">
                <a:latin typeface="Arial" charset="0"/>
                <a:ea typeface="ＭＳ Ｐゴシック" charset="0"/>
                <a:cs typeface="ＭＳ Ｐゴシック" charset="0"/>
              </a:rPr>
              <a:t>magiging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marapat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pag-akyat</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langit</a:t>
            </a:r>
            <a:r>
              <a:rPr lang="en-US" i="0" baseline="0" dirty="0" smtClean="0">
                <a:latin typeface="Arial" charset="0"/>
                <a:ea typeface="ＭＳ Ｐゴシック" charset="0"/>
                <a:cs typeface="ＭＳ Ｐゴシック" charset="0"/>
              </a:rPr>
              <a:t>; o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Paraiso</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sa</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harapan</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ng</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Diyos</a:t>
            </a:r>
            <a:r>
              <a:rPr lang="en-US" i="0" baseline="0" dirty="0" smtClean="0">
                <a:latin typeface="Arial" charset="0"/>
                <a:ea typeface="ＭＳ Ｐゴシック" charset="0"/>
                <a:cs typeface="ＭＳ Ｐゴシック" charset="0"/>
              </a:rPr>
              <a:t> </a:t>
            </a:r>
            <a:r>
              <a:rPr lang="en-US" i="0" baseline="0" dirty="0" err="1" smtClean="0">
                <a:latin typeface="Arial" charset="0"/>
                <a:ea typeface="ＭＳ Ｐゴシック" charset="0"/>
                <a:cs typeface="ＭＳ Ｐゴシック" charset="0"/>
              </a:rPr>
              <a:t>mismo</a:t>
            </a:r>
            <a:r>
              <a:rPr lang="en-US" i="0"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7</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latin typeface="Arial" charset="0"/>
                <a:ea typeface="ＭＳ Ｐゴシック" charset="0"/>
                <a:cs typeface="ＭＳ Ｐゴシック" charset="0"/>
              </a:rPr>
              <a:t>Bagaman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isangtula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lamang</a:t>
            </a:r>
            <a:r>
              <a:rPr lang="en-US" baseline="0" dirty="0" smtClean="0">
                <a:latin typeface="Arial" charset="0"/>
                <a:ea typeface="ＭＳ Ｐゴシック" charset="0"/>
                <a:cs typeface="ＭＳ Ｐゴシック" charset="0"/>
              </a:rPr>
              <a:t> at </a:t>
            </a:r>
            <a:r>
              <a:rPr lang="en-US" baseline="0" dirty="0" err="1" smtClean="0">
                <a:latin typeface="Arial" charset="0"/>
                <a:ea typeface="ＭＳ Ｐゴシック" charset="0"/>
                <a:cs typeface="ＭＳ Ｐゴシック" charset="0"/>
              </a:rPr>
              <a:t>kathang-isip</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ni</a:t>
            </a:r>
            <a:r>
              <a:rPr lang="en-US" baseline="0" dirty="0" smtClean="0">
                <a:latin typeface="Arial" charset="0"/>
                <a:ea typeface="ＭＳ Ｐゴシック" charset="0"/>
                <a:cs typeface="ＭＳ Ｐゴシック" charset="0"/>
              </a:rPr>
              <a:t> Dante ay </a:t>
            </a:r>
            <a:r>
              <a:rPr lang="en-US" baseline="0" dirty="0" err="1" smtClean="0">
                <a:latin typeface="Arial" charset="0"/>
                <a:ea typeface="ＭＳ Ｐゴシック" charset="0"/>
                <a:cs typeface="ＭＳ Ｐゴシック" charset="0"/>
              </a:rPr>
              <a:t>nauwing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pagkakaroon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napakalaking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impluwensya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Kristiyanong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teolohiya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lalo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Romano </a:t>
            </a:r>
            <a:r>
              <a:rPr lang="en-US" baseline="0" dirty="0" err="1" smtClean="0">
                <a:latin typeface="Arial" charset="0"/>
                <a:ea typeface="ＭＳ Ｐゴシック" charset="0"/>
                <a:cs typeface="ＭＳ Ｐゴシック" charset="0"/>
              </a:rPr>
              <a:t>Katolikong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teiolohiya</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mahalang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pagpapalagay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pagpunta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walang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kamatayang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alinmang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impiyerno</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purgatoryo</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Paraiso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batayan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iglesyang</a:t>
            </a:r>
            <a:r>
              <a:rPr lang="en-US" baseline="0" dirty="0" smtClean="0">
                <a:latin typeface="Arial" charset="0"/>
                <a:ea typeface="ＭＳ Ｐゴシック" charset="0"/>
                <a:cs typeface="ＭＳ Ｐゴシック" charset="0"/>
              </a:rPr>
              <a:t> ‘yon. ¶ </a:t>
            </a:r>
            <a:r>
              <a:rPr lang="en-US" baseline="0" dirty="0" err="1" smtClean="0">
                <a:latin typeface="Arial" charset="0"/>
                <a:ea typeface="ＭＳ Ｐゴシック" charset="0"/>
                <a:cs typeface="ＭＳ Ｐゴシック" charset="0"/>
              </a:rPr>
              <a:t>Maraming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makalumang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Protestanteng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denominsyon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naniniwala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rin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imortal</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pagkatapos</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8</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latin typeface="Arial" charset="0"/>
                <a:ea typeface="ＭＳ Ｐゴシック" charset="0"/>
                <a:cs typeface="ＭＳ Ｐゴシック" charset="0"/>
              </a:rPr>
              <a:t>Mamatay</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umaakyat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alinman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Paraiso</a:t>
            </a:r>
            <a:r>
              <a:rPr lang="en-US" baseline="0" dirty="0" smtClean="0">
                <a:latin typeface="Arial" charset="0"/>
                <a:ea typeface="ＭＳ Ｐゴシック" charset="0"/>
                <a:cs typeface="ＭＳ Ｐゴシック" charset="0"/>
              </a:rPr>
              <a:t> o </a:t>
            </a:r>
            <a:r>
              <a:rPr lang="en-US" baseline="0" dirty="0" err="1" smtClean="0">
                <a:latin typeface="Arial" charset="0"/>
                <a:ea typeface="ＭＳ Ｐゴシック" charset="0"/>
                <a:cs typeface="ＭＳ Ｐゴシック" charset="0"/>
              </a:rPr>
              <a:t>bumababa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impiyerno</a:t>
            </a:r>
            <a:r>
              <a:rPr lang="en-US" baseline="0" dirty="0" smtClean="0">
                <a:latin typeface="Arial" charset="0"/>
                <a:ea typeface="ＭＳ Ｐゴシック" charset="0"/>
                <a:cs typeface="ＭＳ Ｐゴシック" charset="0"/>
              </a:rPr>
              <a:t>. ¶ </a:t>
            </a:r>
            <a:r>
              <a:rPr lang="en-US" baseline="0" dirty="0" err="1" smtClean="0">
                <a:latin typeface="Arial" charset="0"/>
                <a:ea typeface="ＭＳ Ｐゴシック" charset="0"/>
                <a:cs typeface="ＭＳ Ｐゴシック" charset="0"/>
              </a:rPr>
              <a:t>Tunay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kaluluwa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hinding-hindi</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namamatay</a:t>
            </a:r>
            <a:r>
              <a:rPr lang="en-US" baseline="0" dirty="0" smtClean="0">
                <a:latin typeface="Arial" charset="0"/>
                <a:ea typeface="ＭＳ Ｐゴシック" charset="0"/>
                <a:cs typeface="ＭＳ Ｐゴシック" charset="0"/>
              </a:rPr>
              <a:t>, kung </a:t>
            </a:r>
            <a:r>
              <a:rPr lang="en-US" baseline="0" dirty="0" err="1" smtClean="0">
                <a:latin typeface="Arial" charset="0"/>
                <a:ea typeface="ＭＳ Ｐゴシック" charset="0"/>
                <a:cs typeface="ＭＳ Ｐゴシック" charset="0"/>
              </a:rPr>
              <a:t>gayon</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kailangang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pumunta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ito</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lugar</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pagkatapos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mamatay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katawan</a:t>
            </a:r>
            <a:r>
              <a:rPr lang="en-US" baseline="0" dirty="0" smtClean="0">
                <a:latin typeface="Arial" charset="0"/>
                <a:ea typeface="ＭＳ Ｐゴシック" charset="0"/>
                <a:cs typeface="ＭＳ Ｐゴシック" charset="0"/>
              </a:rPr>
              <a:t>. ¶ Sa </a:t>
            </a:r>
            <a:r>
              <a:rPr lang="en-US" baseline="0" dirty="0" err="1" smtClean="0">
                <a:latin typeface="Arial" charset="0"/>
                <a:ea typeface="ＭＳ Ｐゴシック" charset="0"/>
                <a:cs typeface="ＭＳ Ｐゴシック" charset="0"/>
              </a:rPr>
              <a:t>maising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salita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isang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maling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pagkaunawa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likas</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tao</a:t>
            </a:r>
            <a:r>
              <a:rPr lang="en-US" baseline="0" dirty="0" smtClean="0">
                <a:latin typeface="Arial" charset="0"/>
                <a:ea typeface="ＭＳ Ｐゴシック" charset="0"/>
                <a:cs typeface="ＭＳ Ｐゴシック" charset="0"/>
              </a:rPr>
              <a:t> ay </a:t>
            </a:r>
            <a:r>
              <a:rPr lang="en-US" baseline="0" dirty="0" err="1" smtClean="0">
                <a:latin typeface="Arial" charset="0"/>
                <a:ea typeface="ＭＳ Ｐゴシック" charset="0"/>
                <a:cs typeface="ＭＳ Ｐゴシック" charset="0"/>
              </a:rPr>
              <a:t>umakay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sa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mga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nakatatakot</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na</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kamaliang</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teolohikal</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9</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err="1" smtClean="0">
                <a:latin typeface="Arial" charset="0"/>
                <a:ea typeface="ＭＳ Ｐゴシック" charset="0"/>
                <a:cs typeface="ＭＳ Ｐゴシック" charset="0"/>
              </a:rPr>
              <a:t>Linggo</a:t>
            </a:r>
            <a:r>
              <a:rPr lang="en-US" b="1" dirty="0" smtClean="0">
                <a:latin typeface="Arial" charset="0"/>
                <a:ea typeface="ＭＳ Ｐゴシック" charset="0"/>
                <a:cs typeface="ＭＳ Ｐゴシック" charset="0"/>
              </a:rPr>
              <a:t>, </a:t>
            </a:r>
            <a:r>
              <a:rPr lang="en-US" b="1" baseline="0" dirty="0" err="1" smtClean="0">
                <a:latin typeface="Arial" charset="0"/>
                <a:ea typeface="ＭＳ Ｐゴシック" charset="0"/>
                <a:cs typeface="ＭＳ Ｐゴシック" charset="0"/>
              </a:rPr>
              <a:t>Nobyembre</a:t>
            </a:r>
            <a:r>
              <a:rPr lang="en-US" b="1" baseline="0" dirty="0" smtClean="0">
                <a:latin typeface="Arial" charset="0"/>
                <a:ea typeface="ＭＳ Ｐゴシック" charset="0"/>
                <a:cs typeface="ＭＳ Ｐゴシック" charset="0"/>
              </a:rPr>
              <a:t> 27</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Mga</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Walang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Kamatayang</a:t>
            </a:r>
            <a:r>
              <a:rPr lang="en-US" b="1" dirty="0" smtClean="0">
                <a:latin typeface="Arial" charset="0"/>
                <a:ea typeface="ＭＳ Ｐゴシック" charset="0"/>
                <a:cs typeface="ＭＳ Ｐゴシック" charset="0"/>
              </a:rPr>
              <a:t> </a:t>
            </a:r>
            <a:r>
              <a:rPr lang="en-US" b="1" dirty="0" err="1" smtClean="0">
                <a:latin typeface="Arial" charset="0"/>
                <a:ea typeface="ＭＳ Ｐゴシック" charset="0"/>
                <a:cs typeface="ＭＳ Ｐゴシック" charset="0"/>
              </a:rPr>
              <a:t>Uod</a:t>
            </a:r>
            <a:r>
              <a:rPr lang="en-US" b="1" dirty="0" smtClean="0">
                <a:latin typeface="Arial" charset="0"/>
                <a:ea typeface="ＭＳ Ｐゴシック" charset="0"/>
                <a:cs typeface="ＭＳ Ｐゴシック" charset="0"/>
              </a:rPr>
              <a:t>? “</a:t>
            </a:r>
            <a:r>
              <a:rPr lang="en-US" b="0" dirty="0" smtClean="0">
                <a:latin typeface="Arial" charset="0"/>
                <a:ea typeface="ＭＳ Ｐゴシック" charset="0"/>
                <a:cs typeface="ＭＳ Ｐゴシック" charset="0"/>
              </a:rPr>
              <a:t>Kung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nakapagpapatisod</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putulin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ito</a:t>
            </a:r>
            <a:r>
              <a:rPr lang="en-US" b="0" dirty="0" smtClean="0">
                <a:latin typeface="Arial" charset="0"/>
                <a:ea typeface="ＭＳ Ｐゴシック" charset="0"/>
                <a:cs typeface="ＭＳ Ｐゴシック" charset="0"/>
              </a:rPr>
              <a:t>. Mas </a:t>
            </a:r>
            <a:r>
              <a:rPr lang="en-US" b="0" dirty="0" err="1" smtClean="0">
                <a:latin typeface="Arial" charset="0"/>
                <a:ea typeface="ＭＳ Ｐゴシック" charset="0"/>
                <a:cs typeface="ＭＳ Ｐゴシック" charset="0"/>
              </a:rPr>
              <a:t>mabuti</a:t>
            </a:r>
            <a:r>
              <a:rPr lang="en-US" b="0" dirty="0" smtClean="0">
                <a:latin typeface="Arial" charset="0"/>
                <a:ea typeface="ＭＳ Ｐゴシック" charset="0"/>
                <a:cs typeface="ＭＳ Ｐゴシック" charset="0"/>
              </a:rPr>
              <a:t> pa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iyo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pumasok</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buhay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baldado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kaysa</a:t>
            </a:r>
            <a:r>
              <a:rPr lang="en-US" b="0" dirty="0" smtClean="0">
                <a:latin typeface="Arial" charset="0"/>
                <a:ea typeface="ＭＳ Ｐゴシック" charset="0"/>
                <a:cs typeface="ＭＳ Ｐゴシック" charset="0"/>
              </a:rPr>
              <a:t> may </a:t>
            </a:r>
            <a:r>
              <a:rPr lang="en-US" b="0" dirty="0" err="1" smtClean="0">
                <a:latin typeface="Arial" charset="0"/>
                <a:ea typeface="ＭＳ Ｐゴシック" charset="0"/>
                <a:cs typeface="ＭＳ Ｐゴシック" charset="0"/>
              </a:rPr>
              <a:t>dalawang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kamay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mapunta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impiyerno</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sa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apoy</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mapapatay</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a:t>
            </a:r>
            <a:r>
              <a:rPr lang="en-US" b="0" dirty="0" smtClean="0">
                <a:latin typeface="Arial" charset="0"/>
                <a:ea typeface="ＭＳ Ｐゴシック" charset="0"/>
                <a:cs typeface="ＭＳ Ｐゴシック" charset="0"/>
              </a:rPr>
              <a:t> kung </a:t>
            </a:r>
            <a:r>
              <a:rPr lang="en-US" b="0" dirty="0" err="1" smtClean="0">
                <a:latin typeface="Arial" charset="0"/>
                <a:ea typeface="ＭＳ Ｐゴシック" charset="0"/>
                <a:cs typeface="ＭＳ Ｐゴシック" charset="0"/>
              </a:rPr>
              <a:t>saan</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kanilang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mga</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uod</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namamatay</a:t>
            </a:r>
            <a:r>
              <a:rPr lang="en-US" b="0" dirty="0" smtClean="0">
                <a:latin typeface="Arial" charset="0"/>
                <a:ea typeface="ＭＳ Ｐゴシック" charset="0"/>
                <a:cs typeface="ＭＳ Ｐゴシック" charset="0"/>
              </a:rPr>
              <a:t>, at </a:t>
            </a:r>
            <a:r>
              <a:rPr lang="en-US" b="0" dirty="0" err="1" smtClean="0">
                <a:latin typeface="Arial" charset="0"/>
                <a:ea typeface="ＭＳ Ｐゴシック" charset="0"/>
                <a:cs typeface="ＭＳ Ｐゴシック" charset="0"/>
              </a:rPr>
              <a:t>ang</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apoy</a:t>
            </a:r>
            <a:r>
              <a:rPr lang="en-US" b="0" dirty="0" smtClean="0">
                <a:latin typeface="Arial" charset="0"/>
                <a:ea typeface="ＭＳ Ｐゴシック" charset="0"/>
                <a:cs typeface="ＭＳ Ｐゴシック" charset="0"/>
              </a:rPr>
              <a:t> ay </a:t>
            </a:r>
            <a:r>
              <a:rPr lang="en-US" b="0" dirty="0" err="1" smtClean="0">
                <a:latin typeface="Arial" charset="0"/>
                <a:ea typeface="ＭＳ Ｐゴシック" charset="0"/>
                <a:cs typeface="ＭＳ Ｐゴシック" charset="0"/>
              </a:rPr>
              <a:t>hindi</a:t>
            </a:r>
            <a:r>
              <a:rPr lang="en-US" b="0" dirty="0" smtClean="0">
                <a:latin typeface="Arial" charset="0"/>
                <a:ea typeface="ＭＳ Ｐゴシック" charset="0"/>
                <a:cs typeface="ＭＳ Ｐゴシック" charset="0"/>
              </a:rPr>
              <a:t> </a:t>
            </a:r>
            <a:r>
              <a:rPr lang="en-US" b="0" dirty="0" err="1" smtClean="0">
                <a:latin typeface="Arial" charset="0"/>
                <a:ea typeface="ＭＳ Ｐゴシック" charset="0"/>
                <a:cs typeface="ＭＳ Ｐゴシック" charset="0"/>
              </a:rPr>
              <a:t>napapatay</a:t>
            </a:r>
            <a:r>
              <a:rPr lang="en-US" b="0" dirty="0" smtClean="0">
                <a:latin typeface="Arial" charset="0"/>
                <a:ea typeface="ＭＳ Ｐゴシック" charset="0"/>
                <a:cs typeface="ＭＳ Ｐゴシック" charset="0"/>
              </a:rPr>
              <a:t>”</a:t>
            </a:r>
            <a:r>
              <a:rPr lang="en-US" b="0" baseline="0" dirty="0" smtClean="0">
                <a:latin typeface="Arial" charset="0"/>
                <a:ea typeface="ＭＳ Ｐゴシック" charset="0"/>
                <a:cs typeface="ＭＳ Ｐゴシック" charset="0"/>
              </a:rPr>
              <a:t> (</a:t>
            </a:r>
            <a:r>
              <a:rPr lang="en-US" b="0" i="1" baseline="0" dirty="0" smtClean="0">
                <a:latin typeface="Arial" charset="0"/>
                <a:ea typeface="ＭＳ Ｐゴシック" charset="0"/>
                <a:cs typeface="ＭＳ Ｐゴシック" charset="0"/>
              </a:rPr>
              <a:t>Marcos 9:43, 44).</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5950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373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ver_422B.jpg"/>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3864" y="0"/>
            <a:ext cx="807615" cy="1129348"/>
          </a:xfrm>
          <a:prstGeom prst="rect">
            <a:avLst/>
          </a:prstGeom>
          <a:ln>
            <a:solidFill>
              <a:srgbClr val="FFFFFF"/>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2.wdp"/><Relationship Id="rId5" Type="http://schemas.openxmlformats.org/officeDocument/2006/relationships/image" Target="../media/image8.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1819119"/>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114519"/>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12"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3"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algn="ctr">
              <a:lnSpc>
                <a:spcPct val="90000"/>
              </a:lnSpc>
            </a:pPr>
            <a:r>
              <a:rPr lang="en-US" sz="3600" dirty="0" smtClean="0">
                <a:latin typeface="Cambria"/>
                <a:cs typeface="Cambria"/>
              </a:rPr>
              <a:t>Oct • Nov </a:t>
            </a:r>
            <a:r>
              <a:rPr lang="en-US" sz="3600" dirty="0">
                <a:latin typeface="Cambria"/>
                <a:cs typeface="Cambria"/>
              </a:rPr>
              <a:t>• </a:t>
            </a:r>
            <a:r>
              <a:rPr lang="en-US" sz="3600" dirty="0" smtClean="0">
                <a:latin typeface="Cambria"/>
                <a:cs typeface="Cambria"/>
              </a:rPr>
              <a:t>Dec 2022</a:t>
            </a:r>
            <a:endParaRPr lang="en-US" sz="3600" dirty="0">
              <a:latin typeface="Cambria"/>
              <a:cs typeface="Cambria"/>
            </a:endParaRPr>
          </a:p>
        </p:txBody>
      </p:sp>
      <p:pic>
        <p:nvPicPr>
          <p:cNvPr id="15" name="Picture 14"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556792"/>
            <a:ext cx="1224136" cy="1530169"/>
          </a:xfrm>
          <a:prstGeom prst="rect">
            <a:avLst/>
          </a:prstGeom>
        </p:spPr>
      </p:pic>
      <p:sp>
        <p:nvSpPr>
          <p:cNvPr id="16" name="TextBox 15"/>
          <p:cNvSpPr txBox="1"/>
          <p:nvPr/>
        </p:nvSpPr>
        <p:spPr>
          <a:xfrm>
            <a:off x="0" y="4665910"/>
            <a:ext cx="9144000" cy="923330"/>
          </a:xfrm>
          <a:prstGeom prst="rect">
            <a:avLst/>
          </a:prstGeom>
          <a:noFill/>
        </p:spPr>
        <p:txBody>
          <a:bodyPr wrap="square" rtlCol="0">
            <a:spAutoFit/>
          </a:bodyPr>
          <a:lstStyle/>
          <a:p>
            <a:pPr algn="ctr"/>
            <a:r>
              <a:rPr lang="en-US" sz="5400" b="1" cap="small" spc="200" dirty="0" smtClean="0">
                <a:solidFill>
                  <a:srgbClr val="FFFFFF"/>
                </a:solidFill>
                <a:effectLst/>
                <a:latin typeface="Cambria"/>
                <a:cs typeface="Cambria"/>
              </a:rPr>
              <a:t>Teacher’s Preview</a:t>
            </a:r>
            <a:endParaRPr lang="en-US" sz="5400" b="1" cap="small" spc="200" dirty="0">
              <a:solidFill>
                <a:srgbClr val="FFFFFF"/>
              </a:solidFill>
              <a:effectLst/>
              <a:latin typeface="Cambria"/>
              <a:cs typeface="Cambria"/>
            </a:endParaRPr>
          </a:p>
        </p:txBody>
      </p:sp>
      <p:sp>
        <p:nvSpPr>
          <p:cNvPr id="17" name="Text Box 22"/>
          <p:cNvSpPr txBox="1">
            <a:spLocks noChangeArrowheads="1"/>
          </p:cNvSpPr>
          <p:nvPr/>
        </p:nvSpPr>
        <p:spPr bwMode="auto">
          <a:xfrm>
            <a:off x="0" y="60212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800" dirty="0" err="1">
                <a:latin typeface="Calibri"/>
                <a:cs typeface="Calibri"/>
              </a:rPr>
              <a:t>powerpoint</a:t>
            </a:r>
            <a:r>
              <a:rPr lang="en-US" sz="2800" dirty="0">
                <a:latin typeface="Calibri"/>
                <a:cs typeface="Calibri"/>
              </a:rPr>
              <a:t> presentation designed by </a:t>
            </a:r>
            <a:r>
              <a:rPr lang="en-US" sz="2800" dirty="0" err="1">
                <a:latin typeface="Calibri"/>
                <a:cs typeface="Calibri"/>
              </a:rPr>
              <a:t>claro</a:t>
            </a:r>
            <a:r>
              <a:rPr lang="en-US" sz="2800" dirty="0">
                <a:latin typeface="Calibri"/>
                <a:cs typeface="Calibri"/>
              </a:rPr>
              <a:t> </a:t>
            </a:r>
            <a:r>
              <a:rPr lang="en-US" sz="2800" dirty="0" err="1">
                <a:latin typeface="Calibri"/>
                <a:cs typeface="Calibri"/>
              </a:rPr>
              <a:t>ruiz</a:t>
            </a:r>
            <a:r>
              <a:rPr lang="en-US" sz="2800" dirty="0">
                <a:latin typeface="Calibri"/>
                <a:cs typeface="Calibri"/>
              </a:rPr>
              <a:t> </a:t>
            </a:r>
            <a:r>
              <a:rPr lang="en-US" sz="2800" dirty="0" err="1" smtClean="0">
                <a:latin typeface="Calibri"/>
                <a:cs typeface="Calibri"/>
              </a:rPr>
              <a:t>vicente</a:t>
            </a:r>
            <a:endParaRPr lang="en-US" sz="28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2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19559"/>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solidFill>
                  <a:srgbClr val="000000"/>
                </a:solidFill>
                <a:latin typeface="Calibri"/>
                <a:cs typeface="Calibri"/>
              </a:rPr>
              <a:t>Some interpret the singular noun “worm”(</a:t>
            </a:r>
            <a:r>
              <a:rPr lang="en-US" sz="4400" i="1" dirty="0" smtClean="0">
                <a:solidFill>
                  <a:srgbClr val="000000"/>
                </a:solidFill>
                <a:latin typeface="Calibri"/>
                <a:cs typeface="Calibri"/>
              </a:rPr>
              <a:t>Mark 9:48</a:t>
            </a:r>
            <a:r>
              <a:rPr lang="en-US" sz="4400" dirty="0" smtClean="0">
                <a:solidFill>
                  <a:srgbClr val="000000"/>
                </a:solidFill>
                <a:latin typeface="Calibri"/>
                <a:cs typeface="Calibri"/>
              </a:rPr>
              <a:t>) as an allusion to the supposed </a:t>
            </a:r>
            <a:r>
              <a:rPr lang="en-US" sz="4400" u="sng" dirty="0" smtClean="0">
                <a:solidFill>
                  <a:srgbClr val="000000"/>
                </a:solidFill>
                <a:latin typeface="Calibri"/>
                <a:cs typeface="Calibri"/>
              </a:rPr>
              <a:t>disembodied</a:t>
            </a:r>
            <a:r>
              <a:rPr lang="en-US" sz="4400" dirty="0" smtClean="0">
                <a:solidFill>
                  <a:srgbClr val="000000"/>
                </a:solidFill>
                <a:latin typeface="Calibri"/>
                <a:cs typeface="Calibri"/>
              </a:rPr>
              <a:t> </a:t>
            </a:r>
            <a:r>
              <a:rPr lang="en-US" sz="4400" u="sng" dirty="0" smtClean="0">
                <a:solidFill>
                  <a:srgbClr val="000000"/>
                </a:solidFill>
                <a:latin typeface="Calibri"/>
                <a:cs typeface="Calibri"/>
              </a:rPr>
              <a:t>soul</a:t>
            </a:r>
            <a:r>
              <a:rPr lang="en-US" sz="4400" dirty="0" smtClean="0">
                <a:solidFill>
                  <a:srgbClr val="000000"/>
                </a:solidFill>
                <a:latin typeface="Calibri"/>
                <a:cs typeface="Calibri"/>
              </a:rPr>
              <a:t> or </a:t>
            </a:r>
            <a:r>
              <a:rPr lang="en-US" sz="4400" u="sng" dirty="0" smtClean="0">
                <a:solidFill>
                  <a:srgbClr val="000000"/>
                </a:solidFill>
                <a:latin typeface="Calibri"/>
                <a:cs typeface="Calibri"/>
              </a:rPr>
              <a:t>spirit</a:t>
            </a:r>
            <a:r>
              <a:rPr lang="en-US" sz="4400" dirty="0" smtClean="0">
                <a:solidFill>
                  <a:srgbClr val="000000"/>
                </a:solidFill>
                <a:latin typeface="Calibri"/>
                <a:cs typeface="Calibri"/>
              </a:rPr>
              <a:t> of the wicked that, after death, flies into hell, where it never dies and suffers eternal torment.</a:t>
            </a:r>
          </a:p>
          <a:p>
            <a:pPr marL="180000" eaLnBrk="1" hangingPunct="1">
              <a:lnSpc>
                <a:spcPct val="90000"/>
              </a:lnSpc>
              <a:spcBef>
                <a:spcPts val="0"/>
              </a:spcBef>
              <a:tabLst>
                <a:tab pos="717550" algn="l"/>
              </a:tabLst>
            </a:pPr>
            <a:r>
              <a:rPr lang="en-US" sz="4400" spc="-70" dirty="0" smtClean="0">
                <a:solidFill>
                  <a:srgbClr val="000000"/>
                </a:solidFill>
                <a:latin typeface="Calibri"/>
                <a:cs typeface="Calibri"/>
              </a:rPr>
              <a:t>1</a:t>
            </a:r>
            <a:r>
              <a:rPr lang="en-US" sz="4400" spc="-70" dirty="0">
                <a:solidFill>
                  <a:srgbClr val="000000"/>
                </a:solidFill>
                <a:latin typeface="Calibri"/>
                <a:cs typeface="Calibri"/>
              </a:rPr>
              <a:t>. </a:t>
            </a:r>
            <a:r>
              <a:rPr lang="en-US" sz="4400" spc="-70" dirty="0" smtClean="0">
                <a:solidFill>
                  <a:srgbClr val="000000"/>
                </a:solidFill>
                <a:latin typeface="Calibri"/>
                <a:cs typeface="Calibri"/>
              </a:rPr>
              <a:t>Does </a:t>
            </a:r>
            <a:r>
              <a:rPr lang="en-US" sz="4400" spc="-70" dirty="0">
                <a:solidFill>
                  <a:srgbClr val="000000"/>
                </a:solidFill>
                <a:latin typeface="Calibri"/>
                <a:cs typeface="Calibri"/>
              </a:rPr>
              <a:t>not reflect the biblical notion of</a:t>
            </a:r>
            <a:r>
              <a:rPr lang="en-US" sz="4400" spc="-100" dirty="0">
                <a:solidFill>
                  <a:srgbClr val="000000"/>
                </a:solidFill>
                <a:latin typeface="Calibri"/>
                <a:cs typeface="Calibri"/>
              </a:rPr>
              <a:t> </a:t>
            </a:r>
            <a:r>
              <a:rPr lang="en-US" sz="4400" dirty="0" smtClean="0">
                <a:solidFill>
                  <a:srgbClr val="000000"/>
                </a:solidFill>
                <a:latin typeface="Calibri"/>
                <a:cs typeface="Calibri"/>
              </a:rPr>
              <a:t>unconscious death. </a:t>
            </a:r>
            <a:r>
              <a:rPr lang="en-US" sz="4400" b="1" dirty="0">
                <a:latin typeface="Calibri"/>
                <a:cs typeface="Calibri"/>
              </a:rPr>
              <a:t>2. </a:t>
            </a:r>
            <a:r>
              <a:rPr lang="en-US" sz="4400" dirty="0" smtClean="0">
                <a:latin typeface="Calibri"/>
                <a:cs typeface="Calibri"/>
              </a:rPr>
              <a:t>Ignores</a:t>
            </a:r>
            <a:r>
              <a:rPr lang="en-US" sz="4400" b="1" dirty="0" smtClean="0">
                <a:latin typeface="Calibri"/>
                <a:cs typeface="Calibri"/>
              </a:rPr>
              <a:t> </a:t>
            </a:r>
            <a:r>
              <a:rPr lang="en-US" sz="4400" dirty="0">
                <a:latin typeface="Calibri"/>
                <a:cs typeface="Calibri"/>
              </a:rPr>
              <a:t>the Old </a:t>
            </a:r>
            <a:r>
              <a:rPr lang="en-US" sz="4400" spc="-40" dirty="0" smtClean="0">
                <a:latin typeface="Calibri"/>
                <a:cs typeface="Calibri"/>
              </a:rPr>
              <a:t>Testament </a:t>
            </a:r>
            <a:r>
              <a:rPr lang="en-US" sz="4400" spc="-40" dirty="0">
                <a:latin typeface="Calibri"/>
                <a:cs typeface="Calibri"/>
              </a:rPr>
              <a:t>background of this passage.</a:t>
            </a:r>
            <a:endParaRPr lang="en-US" sz="4400" spc="-4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31955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latin typeface="Calibri"/>
                <a:cs typeface="Calibri"/>
              </a:rPr>
              <a:t>Some interpret the singular noun “worm”(</a:t>
            </a:r>
            <a:r>
              <a:rPr lang="en-US" sz="4400" i="1" dirty="0" smtClean="0">
                <a:latin typeface="Calibri"/>
                <a:cs typeface="Calibri"/>
              </a:rPr>
              <a:t>Mark 9:48</a:t>
            </a:r>
            <a:r>
              <a:rPr lang="en-US" sz="4400" dirty="0" smtClean="0">
                <a:latin typeface="Calibri"/>
                <a:cs typeface="Calibri"/>
              </a:rPr>
              <a:t>) as an allusion to the supposed </a:t>
            </a:r>
            <a:r>
              <a:rPr lang="en-US" sz="4400" u="sng" dirty="0" smtClean="0">
                <a:latin typeface="Calibri"/>
                <a:cs typeface="Calibri"/>
              </a:rPr>
              <a:t>disembodied</a:t>
            </a:r>
            <a:r>
              <a:rPr lang="en-US" sz="4400" dirty="0" smtClean="0">
                <a:latin typeface="Calibri"/>
                <a:cs typeface="Calibri"/>
              </a:rPr>
              <a:t> </a:t>
            </a:r>
            <a:r>
              <a:rPr lang="en-US" sz="4400" u="sng" dirty="0" smtClean="0">
                <a:latin typeface="Calibri"/>
                <a:cs typeface="Calibri"/>
              </a:rPr>
              <a:t>soul</a:t>
            </a:r>
            <a:r>
              <a:rPr lang="en-US" sz="4400" dirty="0" smtClean="0">
                <a:latin typeface="Calibri"/>
                <a:cs typeface="Calibri"/>
              </a:rPr>
              <a:t> or </a:t>
            </a:r>
            <a:r>
              <a:rPr lang="en-US" sz="4400" u="sng" dirty="0" smtClean="0">
                <a:latin typeface="Calibri"/>
                <a:cs typeface="Calibri"/>
              </a:rPr>
              <a:t>spirit</a:t>
            </a:r>
            <a:r>
              <a:rPr lang="en-US" sz="4400" dirty="0" smtClean="0">
                <a:latin typeface="Calibri"/>
                <a:cs typeface="Calibri"/>
              </a:rPr>
              <a:t> of the wicked that, after death, flies into hell, where it never dies and suffers eternal torment.</a:t>
            </a:r>
          </a:p>
          <a:p>
            <a:pPr marL="180000" eaLnBrk="1" hangingPunct="1">
              <a:lnSpc>
                <a:spcPct val="90000"/>
              </a:lnSpc>
              <a:spcBef>
                <a:spcPts val="0"/>
              </a:spcBef>
              <a:tabLst>
                <a:tab pos="717550" algn="l"/>
              </a:tabLst>
            </a:pPr>
            <a:r>
              <a:rPr lang="en-US" sz="4400" b="1" spc="-70" dirty="0" smtClean="0">
                <a:latin typeface="Calibri"/>
                <a:cs typeface="Calibri"/>
              </a:rPr>
              <a:t>1</a:t>
            </a:r>
            <a:r>
              <a:rPr lang="en-US" sz="4400" b="1" spc="-70" dirty="0">
                <a:latin typeface="Calibri"/>
                <a:cs typeface="Calibri"/>
              </a:rPr>
              <a:t>. </a:t>
            </a:r>
            <a:r>
              <a:rPr lang="en-US" sz="4400" spc="-70" dirty="0" smtClean="0">
                <a:latin typeface="Calibri"/>
                <a:cs typeface="Calibri"/>
              </a:rPr>
              <a:t>Does </a:t>
            </a:r>
            <a:r>
              <a:rPr lang="en-US" sz="4400" spc="-70" dirty="0">
                <a:latin typeface="Calibri"/>
                <a:cs typeface="Calibri"/>
              </a:rPr>
              <a:t>not reflect the biblical notion of</a:t>
            </a:r>
            <a:r>
              <a:rPr lang="en-US" sz="4400" spc="-100" dirty="0">
                <a:latin typeface="Calibri"/>
                <a:cs typeface="Calibri"/>
              </a:rPr>
              <a:t> </a:t>
            </a:r>
            <a:r>
              <a:rPr lang="en-US" sz="4400" dirty="0" smtClean="0">
                <a:latin typeface="Calibri"/>
                <a:cs typeface="Calibri"/>
              </a:rPr>
              <a:t>unconscious death. </a:t>
            </a:r>
            <a:endParaRPr lang="en-US" sz="4400" spc="-40" dirty="0">
              <a:latin typeface="Calibri"/>
              <a:cs typeface="Calibri"/>
            </a:endParaRPr>
          </a:p>
        </p:txBody>
      </p:sp>
    </p:spTree>
    <p:extLst>
      <p:ext uri="{BB962C8B-B14F-4D97-AF65-F5344CB8AC3E}">
        <p14:creationId xmlns:p14="http://schemas.microsoft.com/office/powerpoint/2010/main" val="197921138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19559"/>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solidFill>
                  <a:schemeClr val="bg1"/>
                </a:solidFill>
                <a:latin typeface="Calibri"/>
                <a:cs typeface="Calibri"/>
              </a:rPr>
              <a:t>“ </a:t>
            </a:r>
            <a:r>
              <a:rPr lang="en-US" sz="4400" dirty="0">
                <a:solidFill>
                  <a:schemeClr val="bg1"/>
                </a:solidFill>
                <a:latin typeface="Calibri"/>
                <a:cs typeface="Calibri"/>
              </a:rPr>
              <a:t>‘And they will go out and look on the dead bodies of those who rebelled against me; the </a:t>
            </a:r>
            <a:r>
              <a:rPr lang="en-US" sz="4400" u="sng" dirty="0">
                <a:solidFill>
                  <a:schemeClr val="bg1"/>
                </a:solidFill>
                <a:latin typeface="Calibri"/>
                <a:cs typeface="Calibri"/>
              </a:rPr>
              <a:t>worms</a:t>
            </a:r>
            <a:r>
              <a:rPr lang="en-US" sz="4400" dirty="0">
                <a:solidFill>
                  <a:schemeClr val="bg1"/>
                </a:solidFill>
                <a:latin typeface="Calibri"/>
                <a:cs typeface="Calibri"/>
              </a:rPr>
              <a:t> that eat them will not die, the fire that burns them will not be quenched, and they will be loathsome to all mankind’ ” </a:t>
            </a:r>
            <a:r>
              <a:rPr lang="en-US" sz="4400" dirty="0" smtClean="0">
                <a:solidFill>
                  <a:schemeClr val="bg1"/>
                </a:solidFill>
                <a:latin typeface="Calibri"/>
                <a:cs typeface="Calibri"/>
              </a:rPr>
              <a:t>(</a:t>
            </a:r>
            <a:r>
              <a:rPr lang="en-US" sz="4400" i="1" dirty="0">
                <a:solidFill>
                  <a:schemeClr val="bg1"/>
                </a:solidFill>
                <a:latin typeface="Calibri"/>
                <a:cs typeface="Calibri"/>
              </a:rPr>
              <a:t>Isaiah 66:</a:t>
            </a:r>
            <a:r>
              <a:rPr lang="en-US" sz="4400" i="1" dirty="0" smtClean="0">
                <a:solidFill>
                  <a:schemeClr val="bg1"/>
                </a:solidFill>
                <a:latin typeface="Calibri"/>
                <a:cs typeface="Calibri"/>
              </a:rPr>
              <a:t>24 </a:t>
            </a:r>
            <a:r>
              <a:rPr lang="en-US" sz="4400" dirty="0" smtClean="0">
                <a:solidFill>
                  <a:schemeClr val="bg1"/>
                </a:solidFill>
                <a:latin typeface="Calibri"/>
                <a:cs typeface="Calibri"/>
              </a:rPr>
              <a:t>NIV</a:t>
            </a:r>
            <a:r>
              <a:rPr lang="en-US" sz="4400" dirty="0">
                <a:solidFill>
                  <a:schemeClr val="bg1"/>
                </a:solidFill>
                <a:latin typeface="Calibri"/>
                <a:cs typeface="Calibri"/>
              </a:rPr>
              <a:t>). </a:t>
            </a:r>
            <a:r>
              <a:rPr lang="en-US" sz="4400" dirty="0" smtClean="0">
                <a:solidFill>
                  <a:srgbClr val="FFFFFF"/>
                </a:solidFill>
                <a:latin typeface="Calibri"/>
                <a:cs typeface="Calibri"/>
              </a:rPr>
              <a:t>This metaphorical </a:t>
            </a:r>
            <a:r>
              <a:rPr lang="en-US" sz="4400" dirty="0">
                <a:solidFill>
                  <a:srgbClr val="FFFFFF"/>
                </a:solidFill>
                <a:latin typeface="Calibri"/>
                <a:cs typeface="Calibri"/>
              </a:rPr>
              <a:t>scene portrays a battlefield with God’s enemies dead </a:t>
            </a:r>
            <a:r>
              <a:rPr lang="en-US" sz="4400" dirty="0" smtClean="0">
                <a:solidFill>
                  <a:srgbClr val="FFFFFF"/>
                </a:solidFill>
                <a:latin typeface="Calibri"/>
                <a:cs typeface="Calibri"/>
              </a:rPr>
              <a:t>and </a:t>
            </a:r>
            <a:r>
              <a:rPr lang="en-US" sz="4400" dirty="0">
                <a:solidFill>
                  <a:srgbClr val="FFFFFF"/>
                </a:solidFill>
                <a:latin typeface="Calibri"/>
                <a:cs typeface="Calibri"/>
              </a:rPr>
              <a:t>being destroyed. </a:t>
            </a:r>
            <a:endParaRPr lang="en-US" sz="4400" spc="-4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319559"/>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solidFill>
                  <a:srgbClr val="FFFFFF"/>
                </a:solidFill>
                <a:latin typeface="Calibri"/>
                <a:cs typeface="Calibri"/>
              </a:rPr>
              <a:t>“ ‘And they will go out and look on the dead bodies of those who rebelled against me; the </a:t>
            </a:r>
            <a:r>
              <a:rPr lang="en-US" sz="4400" u="sng" dirty="0" smtClean="0">
                <a:solidFill>
                  <a:srgbClr val="FFFFFF"/>
                </a:solidFill>
                <a:latin typeface="Calibri"/>
                <a:cs typeface="Calibri"/>
              </a:rPr>
              <a:t>worms</a:t>
            </a:r>
            <a:r>
              <a:rPr lang="en-US" sz="4400" dirty="0" smtClean="0">
                <a:solidFill>
                  <a:srgbClr val="FFFFFF"/>
                </a:solidFill>
                <a:latin typeface="Calibri"/>
                <a:cs typeface="Calibri"/>
              </a:rPr>
              <a:t> that eat them will not die, the fire that burns them will not be quenched, and they will be loathsome to all mankind’ ” (</a:t>
            </a:r>
            <a:r>
              <a:rPr lang="en-US" sz="4400" i="1" dirty="0" smtClean="0">
                <a:solidFill>
                  <a:srgbClr val="FFFFFF"/>
                </a:solidFill>
                <a:latin typeface="Calibri"/>
                <a:cs typeface="Calibri"/>
              </a:rPr>
              <a:t>Isaiah 66:24 </a:t>
            </a:r>
            <a:r>
              <a:rPr lang="en-US" sz="4400" dirty="0" smtClean="0">
                <a:solidFill>
                  <a:srgbClr val="FFFFFF"/>
                </a:solidFill>
                <a:latin typeface="Calibri"/>
                <a:cs typeface="Calibri"/>
              </a:rPr>
              <a:t>NIV)</a:t>
            </a:r>
            <a:r>
              <a:rPr lang="en-US" sz="4400" dirty="0">
                <a:solidFill>
                  <a:srgbClr val="FFFFFF"/>
                </a:solidFill>
                <a:latin typeface="Calibri"/>
                <a:cs typeface="Calibri"/>
              </a:rPr>
              <a:t>. </a:t>
            </a:r>
            <a:endParaRPr lang="en-US" sz="4400" spc="-40" dirty="0">
              <a:latin typeface="Calibri"/>
              <a:cs typeface="Calibri"/>
            </a:endParaRPr>
          </a:p>
        </p:txBody>
      </p:sp>
    </p:spTree>
    <p:extLst>
      <p:ext uri="{BB962C8B-B14F-4D97-AF65-F5344CB8AC3E}">
        <p14:creationId xmlns:p14="http://schemas.microsoft.com/office/powerpoint/2010/main" val="283284237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506780"/>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tab pos="717550" algn="l"/>
              </a:tabLst>
            </a:pPr>
            <a:r>
              <a:rPr lang="en-US" sz="4400" dirty="0">
                <a:latin typeface="Calibri"/>
                <a:cs typeface="Calibri"/>
              </a:rPr>
              <a:t>The bodies not </a:t>
            </a:r>
            <a:r>
              <a:rPr lang="en-US" sz="4400" dirty="0" smtClean="0">
                <a:latin typeface="Calibri"/>
                <a:cs typeface="Calibri"/>
              </a:rPr>
              <a:t>consumed </a:t>
            </a:r>
            <a:r>
              <a:rPr lang="en-US" sz="4400" dirty="0">
                <a:latin typeface="Calibri"/>
                <a:cs typeface="Calibri"/>
              </a:rPr>
              <a:t>by fire are decomposed by worms, or perhaps first by worms and then by </a:t>
            </a:r>
            <a:r>
              <a:rPr lang="en-US" sz="4400" dirty="0" smtClean="0">
                <a:latin typeface="Calibri"/>
                <a:cs typeface="Calibri"/>
              </a:rPr>
              <a:t>fire.</a:t>
            </a:r>
          </a:p>
          <a:p>
            <a:pPr algn="ctr" eaLnBrk="1" hangingPunct="1">
              <a:lnSpc>
                <a:spcPct val="90000"/>
              </a:lnSpc>
              <a:spcBef>
                <a:spcPts val="0"/>
              </a:spcBef>
              <a:tabLst>
                <a:tab pos="717550" algn="l"/>
              </a:tabLst>
            </a:pPr>
            <a:r>
              <a:rPr lang="en-US" sz="4400" dirty="0" smtClean="0">
                <a:latin typeface="Calibri"/>
                <a:cs typeface="Calibri"/>
              </a:rPr>
              <a:t>Either </a:t>
            </a:r>
            <a:r>
              <a:rPr lang="en-US" sz="4400" dirty="0">
                <a:latin typeface="Calibri"/>
                <a:cs typeface="Calibri"/>
              </a:rPr>
              <a:t>way, there is no reference whatsoever to any alleged soul escaping the destruction of the body and flying into hell.</a:t>
            </a:r>
            <a:endParaRPr lang="en-US" sz="4400" spc="-40" dirty="0">
              <a:latin typeface="Calibri"/>
              <a:cs typeface="Calibri"/>
            </a:endParaRPr>
          </a:p>
        </p:txBody>
      </p:sp>
    </p:spTree>
    <p:extLst>
      <p:ext uri="{BB962C8B-B14F-4D97-AF65-F5344CB8AC3E}">
        <p14:creationId xmlns:p14="http://schemas.microsoft.com/office/powerpoint/2010/main" val="253531460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196752"/>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spc="-100" dirty="0" smtClean="0">
                <a:solidFill>
                  <a:schemeClr val="bg1"/>
                </a:solidFill>
                <a:latin typeface="Calibri"/>
                <a:cs typeface="Calibri"/>
              </a:rPr>
              <a:t>The </a:t>
            </a:r>
            <a:r>
              <a:rPr lang="en-US" sz="4400" spc="-100" dirty="0">
                <a:solidFill>
                  <a:schemeClr val="bg1"/>
                </a:solidFill>
                <a:latin typeface="Calibri"/>
                <a:cs typeface="Calibri"/>
              </a:rPr>
              <a:t>metaphoric language of Isaiah 66:24 </a:t>
            </a:r>
            <a:r>
              <a:rPr lang="en-US" sz="4400" spc="-100" dirty="0" smtClean="0">
                <a:solidFill>
                  <a:schemeClr val="bg1"/>
                </a:solidFill>
                <a:latin typeface="Calibri"/>
                <a:cs typeface="Calibri"/>
              </a:rPr>
              <a:t>does </a:t>
            </a:r>
            <a:r>
              <a:rPr lang="en-US" sz="4400" spc="-100" dirty="0">
                <a:solidFill>
                  <a:schemeClr val="bg1"/>
                </a:solidFill>
                <a:latin typeface="Calibri"/>
                <a:cs typeface="Calibri"/>
              </a:rPr>
              <a:t>not imply that those worms are </a:t>
            </a:r>
            <a:r>
              <a:rPr lang="en-US" sz="4400" spc="-100" dirty="0" err="1" smtClean="0">
                <a:solidFill>
                  <a:schemeClr val="bg1"/>
                </a:solidFill>
                <a:latin typeface="Calibri"/>
                <a:cs typeface="Calibri"/>
              </a:rPr>
              <a:t>im</a:t>
            </a:r>
            <a:r>
              <a:rPr lang="en-US" sz="4400" spc="-100" dirty="0" smtClean="0">
                <a:solidFill>
                  <a:schemeClr val="bg1"/>
                </a:solidFill>
                <a:latin typeface="Calibri"/>
                <a:cs typeface="Calibri"/>
              </a:rPr>
              <a:t>-mortal</a:t>
            </a:r>
            <a:r>
              <a:rPr lang="en-US" sz="4400" spc="-100" dirty="0">
                <a:solidFill>
                  <a:schemeClr val="bg1"/>
                </a:solidFill>
                <a:latin typeface="Calibri"/>
                <a:cs typeface="Calibri"/>
              </a:rPr>
              <a:t>. </a:t>
            </a:r>
            <a:r>
              <a:rPr lang="en-US" sz="4400" spc="-100" dirty="0" smtClean="0">
                <a:solidFill>
                  <a:srgbClr val="000000"/>
                </a:solidFill>
                <a:latin typeface="Calibri"/>
                <a:cs typeface="Calibri"/>
              </a:rPr>
              <a:t>The worms </a:t>
            </a:r>
            <a:r>
              <a:rPr lang="en-US" sz="4400" spc="-100" dirty="0">
                <a:solidFill>
                  <a:srgbClr val="000000"/>
                </a:solidFill>
                <a:latin typeface="Calibri"/>
                <a:cs typeface="Calibri"/>
              </a:rPr>
              <a:t>do not leave their destructive task incomplete. </a:t>
            </a:r>
            <a:r>
              <a:rPr lang="en-US" sz="4400" spc="-100" dirty="0" smtClean="0">
                <a:solidFill>
                  <a:srgbClr val="000000"/>
                </a:solidFill>
                <a:latin typeface="Calibri"/>
                <a:cs typeface="Calibri"/>
              </a:rPr>
              <a:t>They </a:t>
            </a:r>
            <a:r>
              <a:rPr lang="en-US" sz="4400" spc="-100" dirty="0" err="1" smtClean="0">
                <a:solidFill>
                  <a:srgbClr val="000000"/>
                </a:solidFill>
                <a:latin typeface="Calibri"/>
                <a:cs typeface="Calibri"/>
              </a:rPr>
              <a:t>conti-nue</a:t>
            </a:r>
            <a:r>
              <a:rPr lang="en-US" sz="4400" spc="-100" dirty="0" smtClean="0">
                <a:solidFill>
                  <a:srgbClr val="000000"/>
                </a:solidFill>
                <a:latin typeface="Calibri"/>
                <a:cs typeface="Calibri"/>
              </a:rPr>
              <a:t> </a:t>
            </a:r>
            <a:r>
              <a:rPr lang="en-US" sz="4400" spc="-100" dirty="0">
                <a:solidFill>
                  <a:srgbClr val="000000"/>
                </a:solidFill>
                <a:latin typeface="Calibri"/>
                <a:cs typeface="Calibri"/>
              </a:rPr>
              <a:t>to devour the bodies of the wicked until these bodies are destroyed. </a:t>
            </a:r>
            <a:r>
              <a:rPr lang="en-US" sz="4400" spc="-100" dirty="0">
                <a:latin typeface="Calibri"/>
                <a:cs typeface="Calibri"/>
              </a:rPr>
              <a:t>By </a:t>
            </a:r>
            <a:r>
              <a:rPr lang="en-US" sz="4400" spc="-100" dirty="0" smtClean="0">
                <a:latin typeface="Calibri"/>
                <a:cs typeface="Calibri"/>
              </a:rPr>
              <a:t>con-</a:t>
            </a:r>
            <a:r>
              <a:rPr lang="en-US" sz="4400" spc="-100" dirty="0" err="1" smtClean="0">
                <a:latin typeface="Calibri"/>
                <a:cs typeface="Calibri"/>
              </a:rPr>
              <a:t>trast</a:t>
            </a:r>
            <a:r>
              <a:rPr lang="en-US" sz="4400" spc="-100" dirty="0">
                <a:latin typeface="Calibri"/>
                <a:cs typeface="Calibri"/>
              </a:rPr>
              <a:t>, God’s faithful children will joyfully abide in “ ‘the new heavens and the new earth’ ” and worship God in His </a:t>
            </a:r>
            <a:r>
              <a:rPr lang="en-US" sz="4400" spc="-100" dirty="0" smtClean="0">
                <a:latin typeface="Calibri"/>
                <a:cs typeface="Calibri"/>
              </a:rPr>
              <a:t>very</a:t>
            </a:r>
            <a:endParaRPr lang="en-US" sz="4400" spc="-100" dirty="0">
              <a:latin typeface="Calibri"/>
              <a:cs typeface="Calibri"/>
            </a:endParaRPr>
          </a:p>
        </p:txBody>
      </p:sp>
      <p:sp>
        <p:nvSpPr>
          <p:cNvPr id="4" name="Text Box 3"/>
          <p:cNvSpPr txBox="1">
            <a:spLocks noChangeArrowheads="1"/>
          </p:cNvSpPr>
          <p:nvPr/>
        </p:nvSpPr>
        <p:spPr bwMode="auto">
          <a:xfrm>
            <a:off x="0" y="1196752"/>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spc="-100" dirty="0" smtClean="0">
                <a:solidFill>
                  <a:schemeClr val="bg1"/>
                </a:solidFill>
                <a:latin typeface="Calibri"/>
                <a:cs typeface="Calibri"/>
              </a:rPr>
              <a:t>The </a:t>
            </a:r>
            <a:r>
              <a:rPr lang="en-US" sz="4400" spc="-100" dirty="0">
                <a:solidFill>
                  <a:schemeClr val="bg1"/>
                </a:solidFill>
                <a:latin typeface="Calibri"/>
                <a:cs typeface="Calibri"/>
              </a:rPr>
              <a:t>metaphoric language of Isaiah 66:24 </a:t>
            </a:r>
            <a:r>
              <a:rPr lang="en-US" sz="4400" spc="-100" dirty="0" smtClean="0">
                <a:solidFill>
                  <a:schemeClr val="bg1"/>
                </a:solidFill>
                <a:latin typeface="Calibri"/>
                <a:cs typeface="Calibri"/>
              </a:rPr>
              <a:t>does </a:t>
            </a:r>
            <a:r>
              <a:rPr lang="en-US" sz="4400" spc="-100" dirty="0">
                <a:solidFill>
                  <a:schemeClr val="bg1"/>
                </a:solidFill>
                <a:latin typeface="Calibri"/>
                <a:cs typeface="Calibri"/>
              </a:rPr>
              <a:t>not imply that those worms are </a:t>
            </a:r>
            <a:r>
              <a:rPr lang="en-US" sz="4400" spc="-100" dirty="0" err="1" smtClean="0">
                <a:solidFill>
                  <a:schemeClr val="bg1"/>
                </a:solidFill>
                <a:latin typeface="Calibri"/>
                <a:cs typeface="Calibri"/>
              </a:rPr>
              <a:t>im</a:t>
            </a:r>
            <a:r>
              <a:rPr lang="en-US" sz="4400" spc="-100" dirty="0" smtClean="0">
                <a:solidFill>
                  <a:schemeClr val="bg1"/>
                </a:solidFill>
                <a:latin typeface="Calibri"/>
                <a:cs typeface="Calibri"/>
              </a:rPr>
              <a:t>-mortal</a:t>
            </a:r>
            <a:r>
              <a:rPr lang="en-US" sz="4400" spc="-100" dirty="0">
                <a:solidFill>
                  <a:schemeClr val="bg1"/>
                </a:solidFill>
                <a:latin typeface="Calibri"/>
                <a:cs typeface="Calibri"/>
              </a:rPr>
              <a:t>. </a:t>
            </a:r>
            <a:r>
              <a:rPr lang="en-US" sz="4400" spc="-100" dirty="0" smtClean="0">
                <a:latin typeface="Calibri"/>
                <a:cs typeface="Calibri"/>
              </a:rPr>
              <a:t>The worms </a:t>
            </a:r>
            <a:r>
              <a:rPr lang="en-US" sz="4400" spc="-100" dirty="0">
                <a:latin typeface="Calibri"/>
                <a:cs typeface="Calibri"/>
              </a:rPr>
              <a:t>do not leave their destructive task incomplete. </a:t>
            </a:r>
            <a:r>
              <a:rPr lang="en-US" sz="4400" spc="-100" dirty="0" smtClean="0">
                <a:latin typeface="Calibri"/>
                <a:cs typeface="Calibri"/>
              </a:rPr>
              <a:t>They </a:t>
            </a:r>
            <a:r>
              <a:rPr lang="en-US" sz="4400" spc="-100" dirty="0" err="1" smtClean="0">
                <a:latin typeface="Calibri"/>
                <a:cs typeface="Calibri"/>
              </a:rPr>
              <a:t>conti-nue</a:t>
            </a:r>
            <a:r>
              <a:rPr lang="en-US" sz="4400" spc="-100" dirty="0" smtClean="0">
                <a:latin typeface="Calibri"/>
                <a:cs typeface="Calibri"/>
              </a:rPr>
              <a:t> </a:t>
            </a:r>
            <a:r>
              <a:rPr lang="en-US" sz="4400" spc="-100" dirty="0">
                <a:latin typeface="Calibri"/>
                <a:cs typeface="Calibri"/>
              </a:rPr>
              <a:t>to devour the bodies of the wicked until these bodies are destroyed. </a:t>
            </a:r>
            <a:endParaRPr lang="en-US" sz="4400" spc="-1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196752"/>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spc="-100" dirty="0" smtClean="0">
                <a:latin typeface="Calibri"/>
                <a:cs typeface="Calibri"/>
              </a:rPr>
              <a:t>The </a:t>
            </a:r>
            <a:r>
              <a:rPr lang="en-US" sz="4400" spc="-100" dirty="0">
                <a:latin typeface="Calibri"/>
                <a:cs typeface="Calibri"/>
              </a:rPr>
              <a:t>metaphoric language of Isaiah 66:24 </a:t>
            </a:r>
            <a:r>
              <a:rPr lang="en-US" sz="4400" spc="-100" dirty="0" smtClean="0">
                <a:latin typeface="Calibri"/>
                <a:cs typeface="Calibri"/>
              </a:rPr>
              <a:t>does </a:t>
            </a:r>
            <a:r>
              <a:rPr lang="en-US" sz="4400" spc="-100" dirty="0">
                <a:latin typeface="Calibri"/>
                <a:cs typeface="Calibri"/>
              </a:rPr>
              <a:t>not imply that those worms are </a:t>
            </a:r>
            <a:r>
              <a:rPr lang="en-US" sz="4400" spc="-100" dirty="0" err="1" smtClean="0">
                <a:latin typeface="Calibri"/>
                <a:cs typeface="Calibri"/>
              </a:rPr>
              <a:t>im</a:t>
            </a:r>
            <a:r>
              <a:rPr lang="en-US" sz="4400" spc="-100" dirty="0" smtClean="0">
                <a:latin typeface="Calibri"/>
                <a:cs typeface="Calibri"/>
              </a:rPr>
              <a:t>-mortal</a:t>
            </a:r>
            <a:r>
              <a:rPr lang="en-US" sz="4400" spc="-100" dirty="0">
                <a:latin typeface="Calibri"/>
                <a:cs typeface="Calibri"/>
              </a:rPr>
              <a:t>. </a:t>
            </a:r>
            <a:endParaRPr lang="en-US" sz="4400" spc="-100" dirty="0">
              <a:latin typeface="Calibri"/>
              <a:cs typeface="Calibri"/>
            </a:endParaRPr>
          </a:p>
        </p:txBody>
      </p:sp>
    </p:spTree>
    <p:extLst>
      <p:ext uri="{BB962C8B-B14F-4D97-AF65-F5344CB8AC3E}">
        <p14:creationId xmlns:p14="http://schemas.microsoft.com/office/powerpoint/2010/main" val="218375303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4" grpId="0" build="p" autoUpdateAnimBg="0"/>
      <p:bldP spid="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96098"/>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solidFill>
                  <a:srgbClr val="000000"/>
                </a:solidFill>
                <a:latin typeface="Calibri"/>
                <a:cs typeface="Calibri"/>
              </a:rPr>
              <a:t>presence </a:t>
            </a:r>
            <a:r>
              <a:rPr lang="en-US" sz="4400" dirty="0">
                <a:solidFill>
                  <a:srgbClr val="000000"/>
                </a:solidFill>
                <a:latin typeface="Calibri"/>
                <a:cs typeface="Calibri"/>
              </a:rPr>
              <a:t>(</a:t>
            </a:r>
            <a:r>
              <a:rPr lang="en-US" sz="4400" i="1" dirty="0">
                <a:solidFill>
                  <a:srgbClr val="000000"/>
                </a:solidFill>
                <a:latin typeface="Calibri"/>
                <a:cs typeface="Calibri"/>
              </a:rPr>
              <a:t>Isa. 66:22, 23</a:t>
            </a:r>
            <a:r>
              <a:rPr lang="en-US" sz="4400" dirty="0">
                <a:solidFill>
                  <a:srgbClr val="000000"/>
                </a:solidFill>
                <a:latin typeface="Calibri"/>
                <a:cs typeface="Calibri"/>
              </a:rPr>
              <a:t>, NIV). </a:t>
            </a:r>
            <a:r>
              <a:rPr lang="en-US" sz="4400" dirty="0">
                <a:latin typeface="Calibri"/>
                <a:cs typeface="Calibri"/>
              </a:rPr>
              <a:t>With such contrasting destinies in mind, no wonder Jesus stated that it would be far better for someone to enter the kingdom of God without a crucial part of his or her body—without a hand, </a:t>
            </a:r>
            <a:r>
              <a:rPr lang="en-US" sz="4400" dirty="0" smtClean="0">
                <a:latin typeface="Calibri"/>
                <a:cs typeface="Calibri"/>
              </a:rPr>
              <a:t> or </a:t>
            </a:r>
            <a:r>
              <a:rPr lang="en-US" sz="4400" dirty="0">
                <a:latin typeface="Calibri"/>
                <a:cs typeface="Calibri"/>
              </a:rPr>
              <a:t>foot, or even an eye—than to have a perfect body that will be destroyed by worms and fire (</a:t>
            </a:r>
            <a:r>
              <a:rPr lang="en-US" sz="4400" i="1" dirty="0">
                <a:latin typeface="Calibri"/>
                <a:cs typeface="Calibri"/>
              </a:rPr>
              <a:t>Mark 9:42–48</a:t>
            </a:r>
            <a:r>
              <a:rPr lang="en-US" sz="4400" dirty="0">
                <a:latin typeface="Calibri"/>
                <a:cs typeface="Calibri"/>
              </a:rPr>
              <a:t>).</a:t>
            </a:r>
            <a:endParaRPr lang="en-US" sz="4400" dirty="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296098"/>
            <a:ext cx="9144000" cy="71410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latin typeface="Calibri"/>
                <a:cs typeface="Calibri"/>
              </a:rPr>
              <a:t>presence </a:t>
            </a:r>
            <a:r>
              <a:rPr lang="en-US" sz="4400" dirty="0">
                <a:latin typeface="Calibri"/>
                <a:cs typeface="Calibri"/>
              </a:rPr>
              <a:t>(</a:t>
            </a:r>
            <a:r>
              <a:rPr lang="en-US" sz="4400" i="1" dirty="0">
                <a:latin typeface="Calibri"/>
                <a:cs typeface="Calibri"/>
              </a:rPr>
              <a:t>Isa. 66:22, 23</a:t>
            </a:r>
            <a:r>
              <a:rPr lang="en-US" sz="4400" dirty="0">
                <a:latin typeface="Calibri"/>
                <a:cs typeface="Calibri"/>
              </a:rPr>
              <a:t>, NIV). </a:t>
            </a:r>
            <a:endParaRPr lang="en-US" sz="4400" dirty="0">
              <a:latin typeface="Calibri"/>
              <a:cs typeface="Calibri"/>
            </a:endParaRPr>
          </a:p>
        </p:txBody>
      </p:sp>
    </p:spTree>
    <p:extLst>
      <p:ext uri="{BB962C8B-B14F-4D97-AF65-F5344CB8AC3E}">
        <p14:creationId xmlns:p14="http://schemas.microsoft.com/office/powerpoint/2010/main" val="258745223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6623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spcAft>
                <a:spcPts val="600"/>
              </a:spcAft>
            </a:pPr>
            <a:r>
              <a:rPr lang="en-US" sz="4400" spc="-100" dirty="0" smtClean="0">
                <a:latin typeface="Calibri"/>
                <a:cs typeface="Calibri"/>
              </a:rPr>
              <a:t>“The day </a:t>
            </a:r>
            <a:r>
              <a:rPr lang="en-US" sz="4400" spc="-100" dirty="0">
                <a:latin typeface="Calibri"/>
                <a:cs typeface="Calibri"/>
              </a:rPr>
              <a:t>is coming</a:t>
            </a:r>
            <a:r>
              <a:rPr lang="en-US" sz="4400" spc="-100" dirty="0" smtClean="0">
                <a:latin typeface="Calibri"/>
                <a:cs typeface="Calibri"/>
              </a:rPr>
              <a:t>, burning </a:t>
            </a:r>
            <a:r>
              <a:rPr lang="en-US" sz="4400" spc="-100" dirty="0">
                <a:latin typeface="Calibri"/>
                <a:cs typeface="Calibri"/>
              </a:rPr>
              <a:t>like an oven</a:t>
            </a:r>
            <a:r>
              <a:rPr lang="en-US" sz="4400" spc="-100" dirty="0" smtClean="0">
                <a:latin typeface="Calibri"/>
                <a:cs typeface="Calibri"/>
              </a:rPr>
              <a:t>, and...all </a:t>
            </a:r>
            <a:r>
              <a:rPr lang="en-US" sz="4400" spc="-100" dirty="0">
                <a:latin typeface="Calibri"/>
                <a:cs typeface="Calibri"/>
              </a:rPr>
              <a:t>who do wickedly will be </a:t>
            </a:r>
            <a:r>
              <a:rPr lang="en-US" sz="4400" spc="-100" dirty="0" smtClean="0">
                <a:latin typeface="Calibri"/>
                <a:cs typeface="Calibri"/>
              </a:rPr>
              <a:t>stubble. </a:t>
            </a:r>
            <a:r>
              <a:rPr lang="en-US" sz="4400" spc="-20" dirty="0">
                <a:latin typeface="Calibri"/>
                <a:cs typeface="Calibri"/>
              </a:rPr>
              <a:t>A</a:t>
            </a:r>
            <a:r>
              <a:rPr lang="en-US" sz="4400" spc="-20" dirty="0" smtClean="0">
                <a:latin typeface="Calibri"/>
                <a:cs typeface="Calibri"/>
              </a:rPr>
              <a:t>nd </a:t>
            </a:r>
            <a:r>
              <a:rPr lang="en-US" sz="4400" spc="-20" dirty="0">
                <a:latin typeface="Calibri"/>
                <a:cs typeface="Calibri"/>
              </a:rPr>
              <a:t>the day which is coming shall burn them up</a:t>
            </a:r>
            <a:r>
              <a:rPr lang="en-US" sz="4400" spc="-20" dirty="0" smtClean="0">
                <a:latin typeface="Calibri"/>
                <a:cs typeface="Calibri"/>
              </a:rPr>
              <a:t>,...That </a:t>
            </a:r>
            <a:r>
              <a:rPr lang="en-US" sz="4400" spc="-20" dirty="0">
                <a:latin typeface="Calibri"/>
                <a:cs typeface="Calibri"/>
              </a:rPr>
              <a:t>will leave them neither </a:t>
            </a:r>
            <a:r>
              <a:rPr lang="en-US" sz="4400" dirty="0">
                <a:latin typeface="Calibri"/>
                <a:cs typeface="Calibri"/>
              </a:rPr>
              <a:t>root </a:t>
            </a:r>
            <a:r>
              <a:rPr lang="en-US" sz="4400" dirty="0" smtClean="0">
                <a:latin typeface="Calibri"/>
                <a:cs typeface="Calibri"/>
              </a:rPr>
              <a:t>nor branch” (</a:t>
            </a:r>
            <a:r>
              <a:rPr lang="en-US" sz="4400" i="1" dirty="0" smtClean="0">
                <a:latin typeface="Calibri"/>
                <a:cs typeface="Calibri"/>
              </a:rPr>
              <a:t>Mal. 4:1</a:t>
            </a:r>
            <a:r>
              <a:rPr lang="en-US" sz="4400" dirty="0" smtClean="0">
                <a:latin typeface="Calibri"/>
                <a:cs typeface="Calibri"/>
              </a:rPr>
              <a:t>).</a:t>
            </a:r>
          </a:p>
          <a:p>
            <a:pPr marL="108000" eaLnBrk="1" hangingPunct="1">
              <a:lnSpc>
                <a:spcPct val="90000"/>
              </a:lnSpc>
              <a:spcBef>
                <a:spcPts val="0"/>
              </a:spcBef>
            </a:pPr>
            <a:r>
              <a:rPr lang="en-US" sz="4400" dirty="0" smtClean="0">
                <a:latin typeface="Calibri"/>
                <a:cs typeface="Calibri"/>
              </a:rPr>
              <a:t>“Vengeance </a:t>
            </a:r>
            <a:r>
              <a:rPr lang="en-US" sz="4400" dirty="0">
                <a:latin typeface="Calibri"/>
                <a:cs typeface="Calibri"/>
              </a:rPr>
              <a:t>of eternal </a:t>
            </a:r>
            <a:r>
              <a:rPr lang="en-US" sz="4400" dirty="0" smtClean="0">
                <a:latin typeface="Calibri"/>
                <a:cs typeface="Calibri"/>
              </a:rPr>
              <a:t>fire” (</a:t>
            </a:r>
            <a:r>
              <a:rPr lang="en-US" sz="4400" i="1" dirty="0" smtClean="0">
                <a:latin typeface="Calibri"/>
                <a:cs typeface="Calibri"/>
              </a:rPr>
              <a:t>Jude 7</a:t>
            </a:r>
            <a:r>
              <a:rPr lang="en-US" sz="4400" dirty="0" smtClean="0">
                <a:latin typeface="Calibri"/>
                <a:cs typeface="Calibri"/>
              </a:rPr>
              <a:t>).</a:t>
            </a:r>
          </a:p>
          <a:p>
            <a:pPr marL="108000" eaLnBrk="1" hangingPunct="1">
              <a:lnSpc>
                <a:spcPct val="90000"/>
              </a:lnSpc>
              <a:spcBef>
                <a:spcPts val="0"/>
              </a:spcBef>
            </a:pPr>
            <a:r>
              <a:rPr lang="en-US" sz="4400" dirty="0" smtClean="0">
                <a:latin typeface="Calibri"/>
                <a:cs typeface="Calibri"/>
              </a:rPr>
              <a:t>“Into </a:t>
            </a:r>
            <a:r>
              <a:rPr lang="en-US" sz="4400" dirty="0">
                <a:latin typeface="Calibri"/>
                <a:cs typeface="Calibri"/>
              </a:rPr>
              <a:t>the everlasting </a:t>
            </a:r>
            <a:r>
              <a:rPr lang="en-US" sz="4400" dirty="0" smtClean="0">
                <a:latin typeface="Calibri"/>
                <a:cs typeface="Calibri"/>
              </a:rPr>
              <a:t>fire” (</a:t>
            </a:r>
            <a:r>
              <a:rPr lang="en-US" sz="4400" i="1" dirty="0" smtClean="0">
                <a:latin typeface="Calibri"/>
                <a:cs typeface="Calibri"/>
              </a:rPr>
              <a:t>Matt. 18:8</a:t>
            </a:r>
            <a:r>
              <a:rPr lang="en-US" sz="4400" dirty="0" smtClean="0">
                <a:latin typeface="Calibri"/>
                <a:cs typeface="Calibri"/>
              </a:rPr>
              <a:t>).</a:t>
            </a:r>
          </a:p>
          <a:p>
            <a:pPr marL="108000" eaLnBrk="1" hangingPunct="1">
              <a:lnSpc>
                <a:spcPct val="90000"/>
              </a:lnSpc>
              <a:spcBef>
                <a:spcPts val="0"/>
              </a:spcBef>
            </a:pPr>
            <a:r>
              <a:rPr lang="en-US" sz="4400" dirty="0" smtClean="0">
                <a:latin typeface="Calibri"/>
                <a:cs typeface="Calibri"/>
              </a:rPr>
              <a:t>“Fire </a:t>
            </a:r>
            <a:r>
              <a:rPr lang="en-US" sz="4400" dirty="0">
                <a:latin typeface="Calibri"/>
                <a:cs typeface="Calibri"/>
              </a:rPr>
              <a:t>that shall never </a:t>
            </a:r>
            <a:r>
              <a:rPr lang="en-US" sz="4400" dirty="0" smtClean="0">
                <a:latin typeface="Calibri"/>
                <a:cs typeface="Calibri"/>
              </a:rPr>
              <a:t>be quenched”</a:t>
            </a:r>
          </a:p>
          <a:p>
            <a:pPr marL="108000" eaLnBrk="1" hangingPunct="1">
              <a:lnSpc>
                <a:spcPct val="90000"/>
              </a:lnSpc>
              <a:spcBef>
                <a:spcPts val="0"/>
              </a:spcBef>
            </a:pPr>
            <a:r>
              <a:rPr lang="en-US" sz="4400" dirty="0">
                <a:latin typeface="Calibri"/>
                <a:cs typeface="Calibri"/>
              </a:rPr>
              <a:t> </a:t>
            </a:r>
            <a:r>
              <a:rPr lang="en-US" sz="4400" dirty="0" smtClean="0">
                <a:latin typeface="Calibri"/>
                <a:cs typeface="Calibri"/>
              </a:rPr>
              <a:t> (</a:t>
            </a:r>
            <a:r>
              <a:rPr lang="en-US" sz="4400" i="1" dirty="0" smtClean="0">
                <a:latin typeface="Calibri"/>
                <a:cs typeface="Calibri"/>
              </a:rPr>
              <a:t>Mark 9:43</a:t>
            </a:r>
            <a:r>
              <a:rPr lang="en-US" sz="4400" dirty="0" smtClean="0">
                <a:latin typeface="Calibri"/>
                <a:cs typeface="Calibri"/>
              </a:rPr>
              <a:t>).</a:t>
            </a:r>
            <a:endParaRPr lang="en-US" sz="440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November </a:t>
            </a:r>
            <a:r>
              <a:rPr lang="en-US" sz="3200" i="1" dirty="0" smtClean="0">
                <a:solidFill>
                  <a:srgbClr val="FFFF00"/>
                </a:solidFill>
                <a:latin typeface="Cambria"/>
                <a:cs typeface="Cambria"/>
              </a:rPr>
              <a:t>28</a:t>
            </a:r>
          </a:p>
          <a:p>
            <a:pPr marL="36000"/>
            <a:r>
              <a:rPr lang="en-US" sz="3200" b="1" cap="small" spc="50" dirty="0" smtClean="0">
                <a:latin typeface="Cambria"/>
                <a:cs typeface="Cambria"/>
              </a:rPr>
              <a:t>The </a:t>
            </a:r>
            <a:r>
              <a:rPr lang="en-US" sz="3200" b="1" cap="small" spc="50" dirty="0">
                <a:latin typeface="Cambria"/>
                <a:cs typeface="Cambria"/>
              </a:rPr>
              <a:t>Fires of Hell</a:t>
            </a:r>
          </a:p>
        </p:txBody>
      </p:sp>
    </p:spTree>
    <p:extLst>
      <p:ext uri="{BB962C8B-B14F-4D97-AF65-F5344CB8AC3E}">
        <p14:creationId xmlns:p14="http://schemas.microsoft.com/office/powerpoint/2010/main" val="3313056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68487"/>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chemeClr val="bg1"/>
                </a:solidFill>
                <a:latin typeface="Calibri"/>
                <a:cs typeface="Calibri"/>
              </a:rPr>
              <a:t>The word “eternal” (Hebrew ‘</a:t>
            </a:r>
            <a:r>
              <a:rPr lang="en-US" sz="4400" dirty="0" err="1">
                <a:solidFill>
                  <a:schemeClr val="bg1"/>
                </a:solidFill>
                <a:latin typeface="Calibri"/>
                <a:cs typeface="Calibri"/>
              </a:rPr>
              <a:t>olam</a:t>
            </a:r>
            <a:r>
              <a:rPr lang="en-US" sz="4400" dirty="0">
                <a:solidFill>
                  <a:schemeClr val="bg1"/>
                </a:solidFill>
                <a:latin typeface="Calibri"/>
                <a:cs typeface="Calibri"/>
              </a:rPr>
              <a:t>; Greek </a:t>
            </a:r>
            <a:r>
              <a:rPr lang="en-US" sz="4400" dirty="0" err="1">
                <a:solidFill>
                  <a:schemeClr val="bg1"/>
                </a:solidFill>
                <a:latin typeface="Calibri"/>
                <a:cs typeface="Calibri"/>
              </a:rPr>
              <a:t>aion</a:t>
            </a:r>
            <a:r>
              <a:rPr lang="en-US" sz="4400" dirty="0">
                <a:solidFill>
                  <a:schemeClr val="bg1"/>
                </a:solidFill>
                <a:latin typeface="Calibri"/>
                <a:cs typeface="Calibri"/>
              </a:rPr>
              <a:t>, </a:t>
            </a:r>
            <a:r>
              <a:rPr lang="en-US" sz="4400" dirty="0" err="1">
                <a:solidFill>
                  <a:schemeClr val="bg1"/>
                </a:solidFill>
                <a:latin typeface="Calibri"/>
                <a:cs typeface="Calibri"/>
              </a:rPr>
              <a:t>aionios</a:t>
            </a:r>
            <a:r>
              <a:rPr lang="en-US" sz="4400" dirty="0">
                <a:solidFill>
                  <a:schemeClr val="bg1"/>
                </a:solidFill>
                <a:latin typeface="Calibri"/>
                <a:cs typeface="Calibri"/>
              </a:rPr>
              <a:t>) carries </a:t>
            </a:r>
            <a:r>
              <a:rPr lang="en-US" sz="4400" dirty="0" smtClean="0">
                <a:solidFill>
                  <a:schemeClr val="bg1"/>
                </a:solidFill>
                <a:latin typeface="Calibri"/>
                <a:cs typeface="Calibri"/>
              </a:rPr>
              <a:t>different </a:t>
            </a:r>
            <a:r>
              <a:rPr lang="en-US" sz="4400" dirty="0">
                <a:solidFill>
                  <a:schemeClr val="bg1"/>
                </a:solidFill>
                <a:latin typeface="Calibri"/>
                <a:cs typeface="Calibri"/>
              </a:rPr>
              <a:t>meanings, depending on the </a:t>
            </a:r>
            <a:r>
              <a:rPr lang="en-US" sz="4400" dirty="0" err="1" smtClean="0">
                <a:solidFill>
                  <a:schemeClr val="bg1"/>
                </a:solidFill>
                <a:latin typeface="Calibri"/>
                <a:cs typeface="Calibri"/>
              </a:rPr>
              <a:t>imme-diate</a:t>
            </a:r>
            <a:r>
              <a:rPr lang="en-US" sz="4400" dirty="0" smtClean="0">
                <a:solidFill>
                  <a:schemeClr val="bg1"/>
                </a:solidFill>
                <a:latin typeface="Calibri"/>
                <a:cs typeface="Calibri"/>
              </a:rPr>
              <a:t> </a:t>
            </a:r>
            <a:r>
              <a:rPr lang="en-US" sz="4400" dirty="0">
                <a:solidFill>
                  <a:srgbClr val="000000"/>
                </a:solidFill>
                <a:latin typeface="Calibri"/>
                <a:cs typeface="Calibri"/>
              </a:rPr>
              <a:t>context. For example, when associated with God (</a:t>
            </a:r>
            <a:r>
              <a:rPr lang="en-US" sz="4400" i="1" dirty="0">
                <a:solidFill>
                  <a:srgbClr val="000000"/>
                </a:solidFill>
                <a:latin typeface="Calibri"/>
                <a:cs typeface="Calibri"/>
              </a:rPr>
              <a:t>Deut. 33:27</a:t>
            </a:r>
            <a:r>
              <a:rPr lang="en-US" sz="4400" dirty="0">
                <a:solidFill>
                  <a:srgbClr val="000000"/>
                </a:solidFill>
                <a:latin typeface="Calibri"/>
                <a:cs typeface="Calibri"/>
              </a:rPr>
              <a:t>, “everlasting”), the word expresses </a:t>
            </a:r>
            <a:r>
              <a:rPr lang="en-US" sz="4400" dirty="0" smtClean="0">
                <a:solidFill>
                  <a:srgbClr val="000000"/>
                </a:solidFill>
                <a:latin typeface="Calibri"/>
                <a:cs typeface="Calibri"/>
              </a:rPr>
              <a:t>  His </a:t>
            </a:r>
            <a:r>
              <a:rPr lang="en-US" sz="4400" dirty="0">
                <a:solidFill>
                  <a:srgbClr val="000000"/>
                </a:solidFill>
                <a:latin typeface="Calibri"/>
                <a:cs typeface="Calibri"/>
              </a:rPr>
              <a:t>eternity. </a:t>
            </a:r>
            <a:r>
              <a:rPr lang="en-US" sz="4400" dirty="0">
                <a:latin typeface="Calibri"/>
                <a:cs typeface="Calibri"/>
              </a:rPr>
              <a:t>When related to human beings (</a:t>
            </a:r>
            <a:r>
              <a:rPr lang="en-US" sz="4400" i="1" dirty="0">
                <a:latin typeface="Calibri"/>
                <a:cs typeface="Calibri"/>
              </a:rPr>
              <a:t>Exod. 21:6</a:t>
            </a:r>
            <a:r>
              <a:rPr lang="en-US" sz="4400" dirty="0">
                <a:latin typeface="Calibri"/>
                <a:cs typeface="Calibri"/>
              </a:rPr>
              <a:t>, “forever”), the word is limited by their life span. </a:t>
            </a:r>
            <a:endParaRPr lang="en-US" sz="4400" dirty="0">
              <a:latin typeface="Calibri"/>
              <a:cs typeface="Calibri"/>
            </a:endParaRPr>
          </a:p>
        </p:txBody>
      </p:sp>
      <p:sp>
        <p:nvSpPr>
          <p:cNvPr id="5" name="Text Box 3"/>
          <p:cNvSpPr txBox="1">
            <a:spLocks noChangeArrowheads="1"/>
          </p:cNvSpPr>
          <p:nvPr/>
        </p:nvSpPr>
        <p:spPr bwMode="auto">
          <a:xfrm>
            <a:off x="0" y="1268487"/>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chemeClr val="bg1"/>
                </a:solidFill>
                <a:latin typeface="Calibri"/>
                <a:cs typeface="Calibri"/>
              </a:rPr>
              <a:t>The word “eternal” (Hebrew ‘</a:t>
            </a:r>
            <a:r>
              <a:rPr lang="en-US" sz="4400" dirty="0" err="1">
                <a:solidFill>
                  <a:schemeClr val="bg1"/>
                </a:solidFill>
                <a:latin typeface="Calibri"/>
                <a:cs typeface="Calibri"/>
              </a:rPr>
              <a:t>olam</a:t>
            </a:r>
            <a:r>
              <a:rPr lang="en-US" sz="4400" dirty="0">
                <a:solidFill>
                  <a:schemeClr val="bg1"/>
                </a:solidFill>
                <a:latin typeface="Calibri"/>
                <a:cs typeface="Calibri"/>
              </a:rPr>
              <a:t>; Greek </a:t>
            </a:r>
            <a:r>
              <a:rPr lang="en-US" sz="4400" dirty="0" err="1">
                <a:solidFill>
                  <a:schemeClr val="bg1"/>
                </a:solidFill>
                <a:latin typeface="Calibri"/>
                <a:cs typeface="Calibri"/>
              </a:rPr>
              <a:t>aion</a:t>
            </a:r>
            <a:r>
              <a:rPr lang="en-US" sz="4400" dirty="0">
                <a:solidFill>
                  <a:schemeClr val="bg1"/>
                </a:solidFill>
                <a:latin typeface="Calibri"/>
                <a:cs typeface="Calibri"/>
              </a:rPr>
              <a:t>, </a:t>
            </a:r>
            <a:r>
              <a:rPr lang="en-US" sz="4400" dirty="0" err="1">
                <a:solidFill>
                  <a:schemeClr val="bg1"/>
                </a:solidFill>
                <a:latin typeface="Calibri"/>
                <a:cs typeface="Calibri"/>
              </a:rPr>
              <a:t>aionios</a:t>
            </a:r>
            <a:r>
              <a:rPr lang="en-US" sz="4400" dirty="0">
                <a:solidFill>
                  <a:schemeClr val="bg1"/>
                </a:solidFill>
                <a:latin typeface="Calibri"/>
                <a:cs typeface="Calibri"/>
              </a:rPr>
              <a:t>) carries </a:t>
            </a:r>
            <a:r>
              <a:rPr lang="en-US" sz="4400" dirty="0" smtClean="0">
                <a:solidFill>
                  <a:schemeClr val="bg1"/>
                </a:solidFill>
                <a:latin typeface="Calibri"/>
                <a:cs typeface="Calibri"/>
              </a:rPr>
              <a:t>different </a:t>
            </a:r>
            <a:r>
              <a:rPr lang="en-US" sz="4400" dirty="0">
                <a:solidFill>
                  <a:schemeClr val="bg1"/>
                </a:solidFill>
                <a:latin typeface="Calibri"/>
                <a:cs typeface="Calibri"/>
              </a:rPr>
              <a:t>meanings, depending on the </a:t>
            </a:r>
            <a:r>
              <a:rPr lang="en-US" sz="4400" dirty="0" err="1" smtClean="0">
                <a:solidFill>
                  <a:schemeClr val="bg1"/>
                </a:solidFill>
                <a:latin typeface="Calibri"/>
                <a:cs typeface="Calibri"/>
              </a:rPr>
              <a:t>imme-diate</a:t>
            </a:r>
            <a:r>
              <a:rPr lang="en-US" sz="4400" dirty="0" smtClean="0">
                <a:solidFill>
                  <a:schemeClr val="bg1"/>
                </a:solidFill>
                <a:latin typeface="Calibri"/>
                <a:cs typeface="Calibri"/>
              </a:rPr>
              <a:t> </a:t>
            </a:r>
            <a:r>
              <a:rPr lang="en-US" sz="4400" dirty="0">
                <a:solidFill>
                  <a:schemeClr val="bg1"/>
                </a:solidFill>
                <a:latin typeface="Calibri"/>
                <a:cs typeface="Calibri"/>
              </a:rPr>
              <a:t>context. </a:t>
            </a:r>
            <a:r>
              <a:rPr lang="en-US" sz="4400" dirty="0">
                <a:latin typeface="Calibri"/>
                <a:cs typeface="Calibri"/>
              </a:rPr>
              <a:t>For example, when associated with God (</a:t>
            </a:r>
            <a:r>
              <a:rPr lang="en-US" sz="4400" i="1" dirty="0">
                <a:latin typeface="Calibri"/>
                <a:cs typeface="Calibri"/>
              </a:rPr>
              <a:t>Deut. 33:27</a:t>
            </a:r>
            <a:r>
              <a:rPr lang="en-US" sz="4400" dirty="0">
                <a:latin typeface="Calibri"/>
                <a:cs typeface="Calibri"/>
              </a:rPr>
              <a:t>, “everlasting”), the word expresses </a:t>
            </a:r>
            <a:r>
              <a:rPr lang="en-US" sz="4400" dirty="0" smtClean="0">
                <a:latin typeface="Calibri"/>
                <a:cs typeface="Calibri"/>
              </a:rPr>
              <a:t>  His </a:t>
            </a:r>
            <a:r>
              <a:rPr lang="en-US" sz="4400" dirty="0">
                <a:latin typeface="Calibri"/>
                <a:cs typeface="Calibri"/>
              </a:rPr>
              <a:t>eternity. </a:t>
            </a:r>
            <a:endParaRPr lang="en-US" sz="4400" dirty="0">
              <a:latin typeface="Calibri"/>
              <a:cs typeface="Calibri"/>
            </a:endParaRPr>
          </a:p>
        </p:txBody>
      </p:sp>
      <p:sp>
        <p:nvSpPr>
          <p:cNvPr id="4" name="Text Box 3"/>
          <p:cNvSpPr txBox="1">
            <a:spLocks noChangeArrowheads="1"/>
          </p:cNvSpPr>
          <p:nvPr/>
        </p:nvSpPr>
        <p:spPr bwMode="auto">
          <a:xfrm>
            <a:off x="0" y="1268487"/>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latin typeface="Calibri"/>
                <a:cs typeface="Calibri"/>
              </a:rPr>
              <a:t>The word “eternal” (Hebrew </a:t>
            </a:r>
            <a:r>
              <a:rPr lang="en-US" sz="4400" i="1" dirty="0">
                <a:latin typeface="Calibri"/>
                <a:cs typeface="Calibri"/>
              </a:rPr>
              <a:t>‘</a:t>
            </a:r>
            <a:r>
              <a:rPr lang="en-US" sz="4400" i="1" dirty="0" err="1">
                <a:latin typeface="Calibri"/>
                <a:cs typeface="Calibri"/>
              </a:rPr>
              <a:t>olam</a:t>
            </a:r>
            <a:r>
              <a:rPr lang="en-US" sz="4400" i="1" dirty="0">
                <a:latin typeface="Calibri"/>
                <a:cs typeface="Calibri"/>
              </a:rPr>
              <a:t>; </a:t>
            </a:r>
            <a:r>
              <a:rPr lang="en-US" sz="4400" dirty="0">
                <a:latin typeface="Calibri"/>
                <a:cs typeface="Calibri"/>
              </a:rPr>
              <a:t>Greek </a:t>
            </a:r>
            <a:r>
              <a:rPr lang="en-US" sz="4400" i="1" dirty="0" err="1">
                <a:latin typeface="Calibri"/>
                <a:cs typeface="Calibri"/>
              </a:rPr>
              <a:t>aion</a:t>
            </a:r>
            <a:r>
              <a:rPr lang="en-US" sz="4400" i="1" dirty="0">
                <a:latin typeface="Calibri"/>
                <a:cs typeface="Calibri"/>
              </a:rPr>
              <a:t>, </a:t>
            </a:r>
            <a:r>
              <a:rPr lang="en-US" sz="4400" i="1" dirty="0" err="1">
                <a:latin typeface="Calibri"/>
                <a:cs typeface="Calibri"/>
              </a:rPr>
              <a:t>aionios</a:t>
            </a:r>
            <a:r>
              <a:rPr lang="en-US" sz="4400" dirty="0">
                <a:latin typeface="Calibri"/>
                <a:cs typeface="Calibri"/>
              </a:rPr>
              <a:t>) carries </a:t>
            </a:r>
            <a:r>
              <a:rPr lang="en-US" sz="4400" dirty="0" smtClean="0">
                <a:latin typeface="Calibri"/>
                <a:cs typeface="Calibri"/>
              </a:rPr>
              <a:t>different </a:t>
            </a:r>
            <a:r>
              <a:rPr lang="en-US" sz="4400" dirty="0">
                <a:latin typeface="Calibri"/>
                <a:cs typeface="Calibri"/>
              </a:rPr>
              <a:t>meanings, depending on the </a:t>
            </a:r>
            <a:r>
              <a:rPr lang="en-US" sz="4400" dirty="0" err="1" smtClean="0">
                <a:latin typeface="Calibri"/>
                <a:cs typeface="Calibri"/>
              </a:rPr>
              <a:t>imme-diate</a:t>
            </a:r>
            <a:r>
              <a:rPr lang="en-US" sz="4400" dirty="0" smtClean="0">
                <a:latin typeface="Calibri"/>
                <a:cs typeface="Calibri"/>
              </a:rPr>
              <a:t> </a:t>
            </a:r>
            <a:r>
              <a:rPr lang="en-US" sz="4400" dirty="0">
                <a:latin typeface="Calibri"/>
                <a:cs typeface="Calibri"/>
              </a:rPr>
              <a:t>context. </a:t>
            </a:r>
            <a:endParaRPr lang="en-US" sz="440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November </a:t>
            </a:r>
            <a:r>
              <a:rPr lang="en-US" sz="3200" i="1" dirty="0" smtClean="0">
                <a:solidFill>
                  <a:srgbClr val="FFFF00"/>
                </a:solidFill>
                <a:latin typeface="Cambria"/>
                <a:cs typeface="Cambria"/>
              </a:rPr>
              <a:t>28</a:t>
            </a:r>
          </a:p>
          <a:p>
            <a:pPr marL="36000"/>
            <a:r>
              <a:rPr lang="en-US" sz="3200" b="1" cap="small" spc="50" dirty="0" smtClean="0">
                <a:latin typeface="Cambria"/>
                <a:cs typeface="Cambria"/>
              </a:rPr>
              <a:t>The </a:t>
            </a:r>
            <a:r>
              <a:rPr lang="en-US" sz="3200" b="1" cap="small" spc="50" dirty="0">
                <a:latin typeface="Cambria"/>
                <a:cs typeface="Cambria"/>
              </a:rPr>
              <a:t>Fires of Hell</a:t>
            </a:r>
          </a:p>
        </p:txBody>
      </p:sp>
    </p:spTree>
    <p:extLst>
      <p:ext uri="{BB962C8B-B14F-4D97-AF65-F5344CB8AC3E}">
        <p14:creationId xmlns:p14="http://schemas.microsoft.com/office/powerpoint/2010/main" val="9134414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0143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150" dirty="0" smtClean="0">
                <a:solidFill>
                  <a:srgbClr val="000000"/>
                </a:solidFill>
                <a:latin typeface="Calibri"/>
                <a:cs typeface="Calibri"/>
              </a:rPr>
              <a:t>When </a:t>
            </a:r>
            <a:r>
              <a:rPr lang="en-US" sz="4400" spc="-150" dirty="0">
                <a:solidFill>
                  <a:srgbClr val="000000"/>
                </a:solidFill>
                <a:latin typeface="Calibri"/>
                <a:cs typeface="Calibri"/>
              </a:rPr>
              <a:t>qualifying fire (Matt. 18:8, </a:t>
            </a:r>
            <a:r>
              <a:rPr lang="en-US" sz="4400" spc="-150" dirty="0" smtClean="0">
                <a:solidFill>
                  <a:srgbClr val="000000"/>
                </a:solidFill>
                <a:latin typeface="Calibri"/>
                <a:cs typeface="Calibri"/>
              </a:rPr>
              <a:t>25</a:t>
            </a:r>
            <a:r>
              <a:rPr lang="en-US" sz="4400" spc="-150" dirty="0">
                <a:solidFill>
                  <a:srgbClr val="000000"/>
                </a:solidFill>
                <a:latin typeface="Calibri"/>
                <a:cs typeface="Calibri"/>
              </a:rPr>
              <a:t>:41, “everlasting”), it implies that the fire will not go out until it fully consumes what is being burned. </a:t>
            </a:r>
            <a:r>
              <a:rPr lang="en-US" sz="4400" spc="-150" dirty="0">
                <a:latin typeface="Calibri"/>
                <a:cs typeface="Calibri"/>
              </a:rPr>
              <a:t>This means that the “eternal fire” will be eternal in the sense that it will consume the wicked </a:t>
            </a:r>
            <a:r>
              <a:rPr lang="en-US" sz="4400" spc="-150" dirty="0" smtClean="0">
                <a:latin typeface="Calibri"/>
                <a:cs typeface="Calibri"/>
              </a:rPr>
              <a:t>com-</a:t>
            </a:r>
            <a:r>
              <a:rPr lang="en-US" sz="4400" spc="-150" dirty="0" err="1" smtClean="0">
                <a:latin typeface="Calibri"/>
                <a:cs typeface="Calibri"/>
              </a:rPr>
              <a:t>pletely</a:t>
            </a:r>
            <a:r>
              <a:rPr lang="en-US" sz="4400" spc="-150" dirty="0" smtClean="0">
                <a:latin typeface="Calibri"/>
                <a:cs typeface="Calibri"/>
              </a:rPr>
              <a:t> </a:t>
            </a:r>
            <a:r>
              <a:rPr lang="en-US" sz="4400" spc="-150" dirty="0">
                <a:latin typeface="Calibri"/>
                <a:cs typeface="Calibri"/>
              </a:rPr>
              <a:t>and irreversibly, leaving them </a:t>
            </a:r>
            <a:r>
              <a:rPr lang="en-US" sz="4400" spc="-150" dirty="0" smtClean="0">
                <a:latin typeface="Calibri"/>
                <a:cs typeface="Calibri"/>
              </a:rPr>
              <a:t>        “ </a:t>
            </a:r>
            <a:r>
              <a:rPr lang="en-US" sz="4400" spc="-150" dirty="0">
                <a:latin typeface="Calibri"/>
                <a:cs typeface="Calibri"/>
              </a:rPr>
              <a:t>‘neither root nor branch’ ” (</a:t>
            </a:r>
            <a:r>
              <a:rPr lang="en-US" sz="4400" i="1" spc="-150" dirty="0">
                <a:latin typeface="Calibri"/>
                <a:cs typeface="Calibri"/>
              </a:rPr>
              <a:t>Mal. 4:</a:t>
            </a:r>
            <a:r>
              <a:rPr lang="en-US" sz="4400" i="1" spc="-150" dirty="0" smtClean="0">
                <a:latin typeface="Calibri"/>
                <a:cs typeface="Calibri"/>
              </a:rPr>
              <a:t>1</a:t>
            </a:r>
            <a:r>
              <a:rPr lang="en-US" sz="4400" spc="-150" dirty="0" smtClean="0">
                <a:latin typeface="Calibri"/>
                <a:cs typeface="Calibri"/>
              </a:rPr>
              <a:t>)</a:t>
            </a:r>
            <a:r>
              <a:rPr lang="en-US" sz="4400" spc="-150" dirty="0">
                <a:latin typeface="Calibri"/>
                <a:cs typeface="Calibri"/>
              </a:rPr>
              <a:t>.</a:t>
            </a:r>
            <a:endParaRPr lang="en-US" sz="4400" spc="-150" dirty="0">
              <a:latin typeface="Calibri"/>
              <a:cs typeface="Calibri"/>
            </a:endParaRPr>
          </a:p>
        </p:txBody>
      </p:sp>
      <p:sp>
        <p:nvSpPr>
          <p:cNvPr id="4" name="Text Box 3"/>
          <p:cNvSpPr txBox="1">
            <a:spLocks noChangeArrowheads="1"/>
          </p:cNvSpPr>
          <p:nvPr/>
        </p:nvSpPr>
        <p:spPr bwMode="auto">
          <a:xfrm>
            <a:off x="0" y="1401439"/>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spc="-150" dirty="0" smtClean="0">
                <a:latin typeface="Calibri"/>
                <a:cs typeface="Calibri"/>
              </a:rPr>
              <a:t>When </a:t>
            </a:r>
            <a:r>
              <a:rPr lang="en-US" sz="4400" spc="-150" dirty="0">
                <a:latin typeface="Calibri"/>
                <a:cs typeface="Calibri"/>
              </a:rPr>
              <a:t>qualifying fire (</a:t>
            </a:r>
            <a:r>
              <a:rPr lang="en-US" sz="4400" i="1" spc="-150" dirty="0">
                <a:latin typeface="Calibri"/>
                <a:cs typeface="Calibri"/>
              </a:rPr>
              <a:t>Matt. 18:8, </a:t>
            </a:r>
            <a:r>
              <a:rPr lang="en-US" sz="4400" i="1" spc="-150" dirty="0" smtClean="0">
                <a:latin typeface="Calibri"/>
                <a:cs typeface="Calibri"/>
              </a:rPr>
              <a:t>25</a:t>
            </a:r>
            <a:r>
              <a:rPr lang="en-US" sz="4400" i="1" spc="-150" dirty="0">
                <a:latin typeface="Calibri"/>
                <a:cs typeface="Calibri"/>
              </a:rPr>
              <a:t>:41, </a:t>
            </a:r>
            <a:r>
              <a:rPr lang="en-US" sz="4400" spc="-150" dirty="0">
                <a:latin typeface="Calibri"/>
                <a:cs typeface="Calibri"/>
              </a:rPr>
              <a:t>“everlasting”), it implies that the fire will not go out </a:t>
            </a:r>
            <a:r>
              <a:rPr lang="en-US" sz="4400" spc="-150" dirty="0">
                <a:solidFill>
                  <a:schemeClr val="tx2"/>
                </a:solidFill>
                <a:latin typeface="Calibri"/>
                <a:cs typeface="Calibri"/>
              </a:rPr>
              <a:t>until it fully consumes </a:t>
            </a:r>
            <a:r>
              <a:rPr lang="en-US" sz="4400" spc="-150" dirty="0">
                <a:latin typeface="Calibri"/>
                <a:cs typeface="Calibri"/>
              </a:rPr>
              <a:t>what is being burned. </a:t>
            </a:r>
            <a:endParaRPr lang="en-US" sz="4400" spc="-15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Monday</a:t>
            </a:r>
            <a:r>
              <a:rPr lang="en-US" sz="3200" i="1" dirty="0">
                <a:solidFill>
                  <a:srgbClr val="FFFF00"/>
                </a:solidFill>
                <a:latin typeface="Cambria"/>
                <a:cs typeface="Cambria"/>
              </a:rPr>
              <a:t>, November </a:t>
            </a:r>
            <a:r>
              <a:rPr lang="en-US" sz="3200" i="1" dirty="0" smtClean="0">
                <a:solidFill>
                  <a:srgbClr val="FFFF00"/>
                </a:solidFill>
                <a:latin typeface="Cambria"/>
                <a:cs typeface="Cambria"/>
              </a:rPr>
              <a:t>28</a:t>
            </a:r>
          </a:p>
          <a:p>
            <a:pPr marL="36000"/>
            <a:r>
              <a:rPr lang="en-US" sz="3200" b="1" cap="small" spc="50" dirty="0" smtClean="0">
                <a:latin typeface="Cambria"/>
                <a:cs typeface="Cambria"/>
              </a:rPr>
              <a:t>The </a:t>
            </a:r>
            <a:r>
              <a:rPr lang="en-US" sz="3200" b="1" cap="small" spc="50" dirty="0">
                <a:latin typeface="Cambria"/>
                <a:cs typeface="Cambria"/>
              </a:rPr>
              <a:t>Fires of Hell</a:t>
            </a:r>
          </a:p>
        </p:txBody>
      </p:sp>
    </p:spTree>
    <p:extLst>
      <p:ext uri="{BB962C8B-B14F-4D97-AF65-F5344CB8AC3E}">
        <p14:creationId xmlns:p14="http://schemas.microsoft.com/office/powerpoint/2010/main" val="405596265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602249"/>
            <a:ext cx="9144000" cy="3914983"/>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smtClean="0">
                <a:latin typeface="Calibri"/>
                <a:cs typeface="Calibri"/>
              </a:rPr>
              <a:t>1. If </a:t>
            </a:r>
            <a:r>
              <a:rPr lang="en-US" sz="4400" dirty="0">
                <a:latin typeface="Calibri"/>
                <a:cs typeface="Calibri"/>
              </a:rPr>
              <a:t>the wicked are punished forever, then evil will never be </a:t>
            </a:r>
            <a:r>
              <a:rPr lang="en-US" sz="4400" dirty="0" smtClean="0">
                <a:latin typeface="Calibri"/>
                <a:cs typeface="Calibri"/>
              </a:rPr>
              <a:t>eradicated.</a:t>
            </a:r>
          </a:p>
          <a:p>
            <a:pPr marL="180000" eaLnBrk="1" hangingPunct="1">
              <a:lnSpc>
                <a:spcPct val="90000"/>
              </a:lnSpc>
              <a:spcBef>
                <a:spcPts val="0"/>
              </a:spcBef>
              <a:spcAft>
                <a:spcPts val="0"/>
              </a:spcAft>
            </a:pPr>
            <a:r>
              <a:rPr lang="en-US" sz="4400" dirty="0" smtClean="0">
                <a:latin typeface="Calibri"/>
                <a:cs typeface="Calibri"/>
              </a:rPr>
              <a:t>2. All </a:t>
            </a:r>
            <a:r>
              <a:rPr lang="en-US" sz="4400" dirty="0">
                <a:latin typeface="Calibri"/>
                <a:cs typeface="Calibri"/>
              </a:rPr>
              <a:t>human life derives from God (</a:t>
            </a:r>
            <a:r>
              <a:rPr lang="en-US" sz="4400" i="1" dirty="0">
                <a:latin typeface="Calibri"/>
                <a:cs typeface="Calibri"/>
              </a:rPr>
              <a:t>Deut. 32:39, Ps. 36:9</a:t>
            </a:r>
            <a:r>
              <a:rPr lang="en-US" sz="4400" dirty="0">
                <a:latin typeface="Calibri"/>
                <a:cs typeface="Calibri"/>
              </a:rPr>
              <a:t>), who has </a:t>
            </a:r>
            <a:r>
              <a:rPr lang="en-US" sz="4400" dirty="0" smtClean="0">
                <a:latin typeface="Calibri"/>
                <a:cs typeface="Calibri"/>
              </a:rPr>
              <a:t>                “ </a:t>
            </a:r>
            <a:r>
              <a:rPr lang="en-US" sz="4400" dirty="0">
                <a:latin typeface="Calibri"/>
                <a:cs typeface="Calibri"/>
              </a:rPr>
              <a:t>‘ “no pleasure in the death of the wicked” ’ ” (</a:t>
            </a:r>
            <a:r>
              <a:rPr lang="en-US" sz="4400" i="1" dirty="0">
                <a:latin typeface="Calibri"/>
                <a:cs typeface="Calibri"/>
              </a:rPr>
              <a:t>Ezek. 33:</a:t>
            </a:r>
            <a:r>
              <a:rPr lang="en-US" sz="4400" i="1" dirty="0" smtClean="0">
                <a:latin typeface="Calibri"/>
                <a:cs typeface="Calibri"/>
              </a:rPr>
              <a:t>11</a:t>
            </a:r>
            <a:r>
              <a:rPr lang="en-US" sz="4400" dirty="0" smtClean="0">
                <a:latin typeface="Calibri"/>
                <a:cs typeface="Calibri"/>
              </a:rPr>
              <a:t>)</a:t>
            </a:r>
            <a:r>
              <a:rPr lang="en-US" sz="4400" dirty="0">
                <a:latin typeface="Calibri"/>
                <a:cs typeface="Calibri"/>
              </a:rPr>
              <a:t>. </a:t>
            </a:r>
            <a:endParaRPr lang="en-US" sz="4400" dirty="0">
              <a:latin typeface="Calibri"/>
              <a:cs typeface="Calibri"/>
            </a:endParaRPr>
          </a:p>
        </p:txBody>
      </p:sp>
      <p:sp>
        <p:nvSpPr>
          <p:cNvPr id="6"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Fires of Hell</a:t>
            </a:r>
          </a:p>
          <a:p>
            <a:pPr marL="36000"/>
            <a:r>
              <a:rPr lang="en-US" sz="3200" b="1" cap="small" spc="50" dirty="0" smtClean="0">
                <a:latin typeface="Cambria"/>
                <a:cs typeface="Cambria"/>
              </a:rPr>
              <a:t>Serious implications</a:t>
            </a:r>
            <a:endParaRPr lang="en-US" sz="3200" b="1" cap="small" spc="50" dirty="0">
              <a:latin typeface="Cambria"/>
              <a:cs typeface="Cambria"/>
            </a:endParaRPr>
          </a:p>
        </p:txBody>
      </p:sp>
    </p:spTree>
    <p:extLst>
      <p:ext uri="{BB962C8B-B14F-4D97-AF65-F5344CB8AC3E}">
        <p14:creationId xmlns:p14="http://schemas.microsoft.com/office/powerpoint/2010/main" val="277610603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257935"/>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Why </a:t>
            </a:r>
            <a:r>
              <a:rPr lang="en-US" sz="4400" dirty="0">
                <a:solidFill>
                  <a:schemeClr val="bg1"/>
                </a:solidFill>
                <a:latin typeface="Calibri"/>
                <a:cs typeface="Calibri"/>
              </a:rPr>
              <a:t>then would He continue to grant </a:t>
            </a:r>
            <a:r>
              <a:rPr lang="en-US" sz="4400" dirty="0" smtClean="0">
                <a:solidFill>
                  <a:schemeClr val="bg1"/>
                </a:solidFill>
                <a:latin typeface="Calibri"/>
                <a:cs typeface="Calibri"/>
              </a:rPr>
              <a:t>  life </a:t>
            </a:r>
            <a:r>
              <a:rPr lang="en-US" sz="4400" dirty="0">
                <a:solidFill>
                  <a:schemeClr val="bg1"/>
                </a:solidFill>
                <a:latin typeface="Calibri"/>
                <a:cs typeface="Calibri"/>
              </a:rPr>
              <a:t>to </a:t>
            </a:r>
            <a:r>
              <a:rPr lang="en-US" sz="4400" dirty="0">
                <a:solidFill>
                  <a:srgbClr val="000000"/>
                </a:solidFill>
                <a:latin typeface="Calibri"/>
                <a:cs typeface="Calibri"/>
              </a:rPr>
              <a:t>the wicked to suffer in endless torment? Would it not be much more reasonable for Him just to end their existence? </a:t>
            </a:r>
            <a:r>
              <a:rPr lang="en-US" sz="4400" dirty="0">
                <a:latin typeface="Calibri"/>
                <a:cs typeface="Calibri"/>
              </a:rPr>
              <a:t>If the wicked will be punished “</a:t>
            </a:r>
            <a:r>
              <a:rPr lang="en-US" sz="4400" dirty="0" smtClean="0">
                <a:latin typeface="Calibri"/>
                <a:cs typeface="Calibri"/>
              </a:rPr>
              <a:t>according </a:t>
            </a:r>
            <a:r>
              <a:rPr lang="en-US" sz="4400" dirty="0">
                <a:latin typeface="Calibri"/>
                <a:cs typeface="Calibri"/>
              </a:rPr>
              <a:t>to their works” (</a:t>
            </a:r>
            <a:r>
              <a:rPr lang="en-US" sz="4400" i="1" dirty="0">
                <a:latin typeface="Calibri"/>
                <a:cs typeface="Calibri"/>
              </a:rPr>
              <a:t>Rev. 20:</a:t>
            </a:r>
            <a:r>
              <a:rPr lang="en-US" sz="4400" i="1" dirty="0" smtClean="0">
                <a:latin typeface="Calibri"/>
                <a:cs typeface="Calibri"/>
              </a:rPr>
              <a:t>12</a:t>
            </a:r>
            <a:r>
              <a:rPr lang="en-US" sz="4400" dirty="0" smtClean="0">
                <a:latin typeface="Calibri"/>
                <a:cs typeface="Calibri"/>
              </a:rPr>
              <a:t>)</a:t>
            </a:r>
            <a:r>
              <a:rPr lang="en-US" sz="4400" dirty="0">
                <a:latin typeface="Calibri"/>
                <a:cs typeface="Calibri"/>
              </a:rPr>
              <a:t>, why then should a short human life be punished endlessly?</a:t>
            </a:r>
            <a:endParaRPr lang="en-US" sz="4400" dirty="0">
              <a:latin typeface="Calibri"/>
              <a:cs typeface="Calibri"/>
            </a:endParaRPr>
          </a:p>
        </p:txBody>
      </p:sp>
      <p:sp>
        <p:nvSpPr>
          <p:cNvPr id="7" name="Text Box 3"/>
          <p:cNvSpPr txBox="1">
            <a:spLocks noChangeArrowheads="1"/>
          </p:cNvSpPr>
          <p:nvPr/>
        </p:nvSpPr>
        <p:spPr bwMode="auto">
          <a:xfrm>
            <a:off x="0" y="1257935"/>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Why </a:t>
            </a:r>
            <a:r>
              <a:rPr lang="en-US" sz="4400" dirty="0">
                <a:solidFill>
                  <a:schemeClr val="bg1"/>
                </a:solidFill>
                <a:latin typeface="Calibri"/>
                <a:cs typeface="Calibri"/>
              </a:rPr>
              <a:t>then would He continue to grant </a:t>
            </a:r>
            <a:r>
              <a:rPr lang="en-US" sz="4400" dirty="0" smtClean="0">
                <a:solidFill>
                  <a:schemeClr val="bg1"/>
                </a:solidFill>
                <a:latin typeface="Calibri"/>
                <a:cs typeface="Calibri"/>
              </a:rPr>
              <a:t>  life </a:t>
            </a:r>
            <a:r>
              <a:rPr lang="en-US" sz="4400" dirty="0">
                <a:solidFill>
                  <a:schemeClr val="bg1"/>
                </a:solidFill>
                <a:latin typeface="Calibri"/>
                <a:cs typeface="Calibri"/>
              </a:rPr>
              <a:t>to the wicked to suffer in endless torment? </a:t>
            </a:r>
            <a:r>
              <a:rPr lang="en-US" sz="4400" dirty="0">
                <a:latin typeface="Calibri"/>
                <a:cs typeface="Calibri"/>
              </a:rPr>
              <a:t>Would it not be much more reasonable for Him just to end their existence? </a:t>
            </a:r>
            <a:endParaRPr lang="en-US" sz="4400" dirty="0">
              <a:latin typeface="Calibri"/>
              <a:cs typeface="Calibri"/>
            </a:endParaRPr>
          </a:p>
        </p:txBody>
      </p:sp>
      <p:sp>
        <p:nvSpPr>
          <p:cNvPr id="4" name="Text Box 3"/>
          <p:cNvSpPr txBox="1">
            <a:spLocks noChangeArrowheads="1"/>
          </p:cNvSpPr>
          <p:nvPr/>
        </p:nvSpPr>
        <p:spPr bwMode="auto">
          <a:xfrm>
            <a:off x="0" y="1257935"/>
            <a:ext cx="9144000" cy="19329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latin typeface="Calibri"/>
                <a:cs typeface="Calibri"/>
              </a:rPr>
              <a:t>Why </a:t>
            </a:r>
            <a:r>
              <a:rPr lang="en-US" sz="4400" dirty="0">
                <a:latin typeface="Calibri"/>
                <a:cs typeface="Calibri"/>
              </a:rPr>
              <a:t>then would He continue to grant </a:t>
            </a:r>
            <a:r>
              <a:rPr lang="en-US" sz="4400" dirty="0" smtClean="0">
                <a:latin typeface="Calibri"/>
                <a:cs typeface="Calibri"/>
              </a:rPr>
              <a:t>  life </a:t>
            </a:r>
            <a:r>
              <a:rPr lang="en-US" sz="4400" dirty="0">
                <a:latin typeface="Calibri"/>
                <a:cs typeface="Calibri"/>
              </a:rPr>
              <a:t>to the wicked to suffer in endless torment? </a:t>
            </a:r>
            <a:endParaRPr lang="en-US" sz="4400" dirty="0">
              <a:latin typeface="Calibri"/>
              <a:cs typeface="Calibri"/>
            </a:endParaRPr>
          </a:p>
        </p:txBody>
      </p:sp>
      <p:sp>
        <p:nvSpPr>
          <p:cNvPr id="5"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Fires of Hell</a:t>
            </a:r>
          </a:p>
          <a:p>
            <a:pPr marL="36000"/>
            <a:r>
              <a:rPr lang="en-US" sz="3200" b="1" cap="small" spc="50" dirty="0" smtClean="0">
                <a:latin typeface="Cambria"/>
                <a:cs typeface="Cambria"/>
              </a:rPr>
              <a:t>Serious implications</a:t>
            </a:r>
            <a:endParaRPr lang="en-US" sz="3200" b="1" cap="small" spc="50" dirty="0">
              <a:latin typeface="Cambria"/>
              <a:cs typeface="Cambria"/>
            </a:endParaRPr>
          </a:p>
        </p:txBody>
      </p:sp>
    </p:spTree>
    <p:extLst>
      <p:ext uri="{BB962C8B-B14F-4D97-AF65-F5344CB8AC3E}">
        <p14:creationId xmlns:p14="http://schemas.microsoft.com/office/powerpoint/2010/main" val="374877113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1000"/>
      <p:bldP spid="7" grpId="0" build="p" autoUpdateAnimBg="0" advAuto="1000"/>
      <p:bldP spid="4"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5076825" y="4797425"/>
            <a:ext cx="4067175" cy="862013"/>
          </a:xfrm>
          <a:prstGeom prst="rect">
            <a:avLst/>
          </a:prstGeom>
          <a:noFill/>
          <a:ln>
            <a:noFill/>
          </a:ln>
        </p:spPr>
        <p:txBody>
          <a:bodyPr>
            <a:spAutoFit/>
          </a:bodyPr>
          <a:lstStyle/>
          <a:p>
            <a:pPr algn="ctr">
              <a:defRPr/>
            </a:pPr>
            <a:r>
              <a:rPr lang="en-US" sz="2800" dirty="0" smtClean="0">
                <a:solidFill>
                  <a:schemeClr val="tx1">
                    <a:lumMod val="95000"/>
                  </a:schemeClr>
                </a:solidFill>
                <a:latin typeface="Calibri"/>
                <a:ea typeface="ＭＳ Ｐゴシック" charset="0"/>
                <a:cs typeface="Calibri"/>
              </a:rPr>
              <a:t>Alberto R. </a:t>
            </a:r>
            <a:r>
              <a:rPr lang="en-US" sz="2800" dirty="0" err="1" smtClean="0">
                <a:solidFill>
                  <a:schemeClr val="tx1">
                    <a:lumMod val="95000"/>
                  </a:schemeClr>
                </a:solidFill>
                <a:latin typeface="Calibri"/>
                <a:ea typeface="ＭＳ Ｐゴシック" charset="0"/>
                <a:cs typeface="Calibri"/>
              </a:rPr>
              <a:t>Timm</a:t>
            </a:r>
            <a:endParaRPr lang="en-US" sz="2800" dirty="0">
              <a:solidFill>
                <a:schemeClr val="tx1">
                  <a:lumMod val="95000"/>
                </a:schemeClr>
              </a:solidFill>
              <a:latin typeface="Calibri"/>
              <a:ea typeface="ＭＳ Ｐゴシック" charset="0"/>
              <a:cs typeface="Calibri"/>
            </a:endParaRPr>
          </a:p>
          <a:p>
            <a:pPr algn="ct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10" name="Picture 9" descr="cover_422B.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496" y="0"/>
            <a:ext cx="4904267" cy="6858000"/>
          </a:xfrm>
          <a:prstGeom prst="rect">
            <a:avLst/>
          </a:prstGeom>
        </p:spPr>
      </p:pic>
      <p:pic>
        <p:nvPicPr>
          <p:cNvPr id="11" name="Picture 10" descr="cover_422C.jp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966334" y="980727"/>
            <a:ext cx="4177666" cy="3568423"/>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ppt_x</p:attrName>
                                        </p:attrNameLst>
                                      </p:cBhvr>
                                      <p:tavLst>
                                        <p:tav tm="0">
                                          <p:val>
                                            <p:fltVal val="0.5"/>
                                          </p:val>
                                        </p:tav>
                                        <p:tav tm="100000">
                                          <p:val>
                                            <p:strVal val="#ppt_x"/>
                                          </p:val>
                                        </p:tav>
                                      </p:tavLst>
                                    </p:anim>
                                    <p:anim calcmode="lin" valueType="num">
                                      <p:cBhvr>
                                        <p:cTn id="10" dur="20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3000"/>
                            </p:stCondLst>
                            <p:childTnLst>
                              <p:par>
                                <p:cTn id="12" presetID="23" presetClass="entr" presetSubtype="528"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ppt_x</p:attrName>
                                        </p:attrNameLst>
                                      </p:cBhvr>
                                      <p:tavLst>
                                        <p:tav tm="0">
                                          <p:val>
                                            <p:fltVal val="0.5"/>
                                          </p:val>
                                        </p:tav>
                                        <p:tav tm="100000">
                                          <p:val>
                                            <p:strVal val="#ppt_x"/>
                                          </p:val>
                                        </p:tav>
                                      </p:tavLst>
                                    </p:anim>
                                    <p:anim calcmode="lin" valueType="num">
                                      <p:cBhvr>
                                        <p:cTn id="17" dur="2000" fill="hold"/>
                                        <p:tgtEl>
                                          <p:spTgt spid="11"/>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ppt_x</p:attrName>
                                        </p:attrNameLst>
                                      </p:cBhvr>
                                      <p:tavLst>
                                        <p:tav tm="0">
                                          <p:val>
                                            <p:fltVal val="0.5"/>
                                          </p:val>
                                        </p:tav>
                                        <p:tav tm="100000">
                                          <p:val>
                                            <p:strVal val="#ppt_x"/>
                                          </p:val>
                                        </p:tav>
                                      </p:tavLst>
                                    </p:anim>
                                    <p:anim calcmode="lin" valueType="num">
                                      <p:cBhvr>
                                        <p:cTn id="23"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7935"/>
            <a:ext cx="9144000" cy="563340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4400" dirty="0">
                <a:latin typeface="Calibri"/>
                <a:cs typeface="Calibri"/>
              </a:rPr>
              <a:t>All Bible references to the </a:t>
            </a:r>
            <a:r>
              <a:rPr lang="en-US" sz="4400" dirty="0" smtClean="0">
                <a:latin typeface="Calibri"/>
                <a:cs typeface="Calibri"/>
              </a:rPr>
              <a:t>                   </a:t>
            </a:r>
            <a:r>
              <a:rPr lang="en-US" sz="6000" dirty="0" smtClean="0">
                <a:latin typeface="Calibri Light"/>
                <a:cs typeface="Calibri Light"/>
              </a:rPr>
              <a:t>“</a:t>
            </a:r>
            <a:r>
              <a:rPr lang="en-US" sz="6000" dirty="0">
                <a:latin typeface="Calibri Light"/>
                <a:cs typeface="Calibri Light"/>
              </a:rPr>
              <a:t>eternal fire” </a:t>
            </a:r>
            <a:r>
              <a:rPr lang="en-US" sz="6000" dirty="0" smtClean="0">
                <a:latin typeface="Calibri Light"/>
                <a:cs typeface="Calibri Light"/>
              </a:rPr>
              <a:t>                                          </a:t>
            </a:r>
            <a:r>
              <a:rPr lang="en-US" sz="4400" dirty="0" smtClean="0">
                <a:latin typeface="Calibri"/>
                <a:cs typeface="Calibri"/>
              </a:rPr>
              <a:t>should </a:t>
            </a:r>
            <a:r>
              <a:rPr lang="en-US" sz="4400" dirty="0">
                <a:latin typeface="Calibri"/>
                <a:cs typeface="Calibri"/>
              </a:rPr>
              <a:t>be seen as allusions to the </a:t>
            </a:r>
            <a:r>
              <a:rPr lang="en-US" sz="6000" dirty="0" err="1">
                <a:latin typeface="Calibri Light"/>
                <a:cs typeface="Calibri Light"/>
              </a:rPr>
              <a:t>postmillennium</a:t>
            </a:r>
            <a:r>
              <a:rPr lang="en-US" sz="6000" dirty="0">
                <a:latin typeface="Calibri Light"/>
                <a:cs typeface="Calibri Light"/>
              </a:rPr>
              <a:t> “lake of fire” </a:t>
            </a:r>
            <a:r>
              <a:rPr lang="en-US" sz="6000" dirty="0" smtClean="0">
                <a:latin typeface="Calibri Light"/>
                <a:cs typeface="Calibri Light"/>
              </a:rPr>
              <a:t>                       </a:t>
            </a:r>
            <a:r>
              <a:rPr lang="en-US" sz="4400" dirty="0" smtClean="0">
                <a:latin typeface="Calibri"/>
                <a:cs typeface="Calibri"/>
              </a:rPr>
              <a:t>of </a:t>
            </a:r>
            <a:r>
              <a:rPr lang="en-US" sz="4400" dirty="0">
                <a:latin typeface="Calibri"/>
                <a:cs typeface="Calibri"/>
              </a:rPr>
              <a:t>Revelation </a:t>
            </a:r>
            <a:r>
              <a:rPr lang="en-US" sz="4400" dirty="0" smtClean="0">
                <a:latin typeface="Calibri"/>
                <a:cs typeface="Calibri"/>
              </a:rPr>
              <a:t>20.</a:t>
            </a:r>
          </a:p>
          <a:p>
            <a:pPr algn="ctr" eaLnBrk="1" hangingPunct="1">
              <a:lnSpc>
                <a:spcPct val="80000"/>
              </a:lnSpc>
              <a:spcBef>
                <a:spcPts val="0"/>
              </a:spcBef>
              <a:spcAft>
                <a:spcPts val="0"/>
              </a:spcAft>
            </a:pPr>
            <a:r>
              <a:rPr lang="en-US" sz="4400" dirty="0" smtClean="0">
                <a:latin typeface="Calibri"/>
                <a:cs typeface="Calibri"/>
              </a:rPr>
              <a:t>Thus</a:t>
            </a:r>
            <a:r>
              <a:rPr lang="en-US" sz="4400" dirty="0">
                <a:latin typeface="Calibri"/>
                <a:cs typeface="Calibri"/>
              </a:rPr>
              <a:t>, it is unbiblical to speak of an </a:t>
            </a:r>
            <a:r>
              <a:rPr lang="en-US" sz="6000" dirty="0">
                <a:latin typeface="Calibri Light"/>
                <a:cs typeface="Calibri Light"/>
              </a:rPr>
              <a:t>already-present, </a:t>
            </a:r>
            <a:r>
              <a:rPr lang="en-US" sz="6000" dirty="0" smtClean="0">
                <a:latin typeface="Calibri Light"/>
                <a:cs typeface="Calibri Light"/>
              </a:rPr>
              <a:t>                      ever</a:t>
            </a:r>
            <a:r>
              <a:rPr lang="en-US" sz="6000" dirty="0">
                <a:latin typeface="Calibri Light"/>
                <a:cs typeface="Calibri Light"/>
              </a:rPr>
              <a:t>-burning hell.</a:t>
            </a:r>
            <a:endParaRPr lang="en-US" sz="6000" dirty="0">
              <a:latin typeface="Calibri Light"/>
              <a:cs typeface="Calibri Light"/>
            </a:endParaRPr>
          </a:p>
        </p:txBody>
      </p:sp>
      <p:sp>
        <p:nvSpPr>
          <p:cNvPr id="5" name="Text Box 2"/>
          <p:cNvSpPr txBox="1">
            <a:spLocks noChangeArrowheads="1"/>
          </p:cNvSpPr>
          <p:nvPr/>
        </p:nvSpPr>
        <p:spPr bwMode="auto">
          <a:xfrm>
            <a:off x="1730874" y="6484"/>
            <a:ext cx="74131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Fires of Hell</a:t>
            </a:r>
          </a:p>
          <a:p>
            <a:pPr marL="36000"/>
            <a:r>
              <a:rPr lang="en-US" sz="3200" b="1" cap="small" spc="50" dirty="0" smtClean="0">
                <a:latin typeface="Cambria"/>
                <a:cs typeface="Cambria"/>
              </a:rPr>
              <a:t>Serious implications</a:t>
            </a:r>
            <a:endParaRPr lang="en-US" sz="3200" b="1" cap="small" spc="50" dirty="0">
              <a:latin typeface="Cambria"/>
              <a:cs typeface="Cambria"/>
            </a:endParaRPr>
          </a:p>
        </p:txBody>
      </p:sp>
    </p:spTree>
    <p:extLst>
      <p:ext uri="{BB962C8B-B14F-4D97-AF65-F5344CB8AC3E}">
        <p14:creationId xmlns:p14="http://schemas.microsoft.com/office/powerpoint/2010/main" val="77942004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a:t>
            </a:r>
            <a:r>
              <a:rPr lang="en-US" sz="3200" i="1" dirty="0" smtClean="0">
                <a:solidFill>
                  <a:srgbClr val="FFFF00"/>
                </a:solidFill>
                <a:latin typeface="Cambria"/>
                <a:cs typeface="Cambria"/>
              </a:rPr>
              <a:t>29</a:t>
            </a:r>
          </a:p>
          <a:p>
            <a:pPr marL="36000"/>
            <a:r>
              <a:rPr lang="en-US" sz="3200" b="1" cap="small" spc="50" dirty="0" smtClean="0">
                <a:latin typeface="Cambria"/>
                <a:cs typeface="Cambria"/>
              </a:rPr>
              <a:t>The </a:t>
            </a:r>
            <a:r>
              <a:rPr lang="en-US" sz="3200" b="1" cap="small" spc="50" dirty="0">
                <a:latin typeface="Cambria"/>
                <a:cs typeface="Cambria"/>
              </a:rPr>
              <a:t>Saints in Purgatory</a:t>
            </a:r>
            <a:endParaRPr lang="en-US" sz="3200" cap="small" spc="50" dirty="0">
              <a:latin typeface="Cambria"/>
              <a:cs typeface="Cambria"/>
            </a:endParaRPr>
          </a:p>
        </p:txBody>
      </p:sp>
      <p:sp>
        <p:nvSpPr>
          <p:cNvPr id="4" name="Text Box 3"/>
          <p:cNvSpPr txBox="1">
            <a:spLocks noChangeArrowheads="1"/>
          </p:cNvSpPr>
          <p:nvPr/>
        </p:nvSpPr>
        <p:spPr bwMode="auto">
          <a:xfrm>
            <a:off x="0" y="1329431"/>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“All </a:t>
            </a:r>
            <a:r>
              <a:rPr lang="en-US" sz="4400" dirty="0">
                <a:latin typeface="Calibri"/>
                <a:cs typeface="Calibri"/>
              </a:rPr>
              <a:t>who die in God’s grace and </a:t>
            </a:r>
            <a:r>
              <a:rPr lang="en-US" sz="4400" dirty="0" smtClean="0">
                <a:latin typeface="Calibri"/>
                <a:cs typeface="Calibri"/>
              </a:rPr>
              <a:t>friend-ship</a:t>
            </a:r>
            <a:r>
              <a:rPr lang="en-US" sz="4400" dirty="0">
                <a:latin typeface="Calibri"/>
                <a:cs typeface="Calibri"/>
              </a:rPr>
              <a:t>, but still imperfectly purified, are indeed assured of their eternal </a:t>
            </a:r>
            <a:r>
              <a:rPr lang="en-US" sz="4400" dirty="0" err="1" smtClean="0">
                <a:latin typeface="Calibri"/>
                <a:cs typeface="Calibri"/>
              </a:rPr>
              <a:t>salva-tion</a:t>
            </a:r>
            <a:r>
              <a:rPr lang="en-US" sz="4400" dirty="0">
                <a:latin typeface="Calibri"/>
                <a:cs typeface="Calibri"/>
              </a:rPr>
              <a:t>; but after death they undergo purification, so as to achieve the holiness necessary to enter the joy of heaven.”—</a:t>
            </a:r>
            <a:r>
              <a:rPr lang="en-US" sz="4400" i="1" cap="small" dirty="0">
                <a:latin typeface="Calibri"/>
                <a:cs typeface="Calibri"/>
              </a:rPr>
              <a:t>Catechism of the Catholic Church </a:t>
            </a:r>
            <a:r>
              <a:rPr lang="en-US" sz="4400" dirty="0" smtClean="0">
                <a:latin typeface="Calibri"/>
                <a:cs typeface="Calibri"/>
              </a:rPr>
              <a:t>291</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25795748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Tuesday, </a:t>
            </a:r>
            <a:r>
              <a:rPr lang="en-US" sz="3200" i="1" dirty="0">
                <a:solidFill>
                  <a:srgbClr val="FFFF00"/>
                </a:solidFill>
                <a:latin typeface="Cambria"/>
                <a:cs typeface="Cambria"/>
              </a:rPr>
              <a:t>November </a:t>
            </a:r>
            <a:r>
              <a:rPr lang="en-US" sz="3200" i="1" dirty="0" smtClean="0">
                <a:solidFill>
                  <a:srgbClr val="FFFF00"/>
                </a:solidFill>
                <a:latin typeface="Cambria"/>
                <a:cs typeface="Cambria"/>
              </a:rPr>
              <a:t>29</a:t>
            </a:r>
          </a:p>
          <a:p>
            <a:pPr marL="36000"/>
            <a:r>
              <a:rPr lang="en-US" sz="3200" b="1" cap="small" spc="50" dirty="0" smtClean="0">
                <a:latin typeface="Cambria"/>
                <a:cs typeface="Cambria"/>
              </a:rPr>
              <a:t>The </a:t>
            </a:r>
            <a:r>
              <a:rPr lang="en-US" sz="3200" b="1" cap="small" spc="50" dirty="0">
                <a:latin typeface="Cambria"/>
                <a:cs typeface="Cambria"/>
              </a:rPr>
              <a:t>Saints in Purgatory</a:t>
            </a:r>
            <a:endParaRPr lang="en-US" sz="3200" cap="small" spc="50" dirty="0">
              <a:latin typeface="Cambria"/>
              <a:cs typeface="Cambria"/>
            </a:endParaRPr>
          </a:p>
        </p:txBody>
      </p:sp>
      <p:sp>
        <p:nvSpPr>
          <p:cNvPr id="4" name="Text Box 3"/>
          <p:cNvSpPr txBox="1">
            <a:spLocks noChangeArrowheads="1"/>
          </p:cNvSpPr>
          <p:nvPr/>
        </p:nvSpPr>
        <p:spPr bwMode="auto">
          <a:xfrm>
            <a:off x="0" y="1329431"/>
            <a:ext cx="9144000" cy="513377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a:latin typeface="Calibri"/>
                <a:cs typeface="Calibri"/>
              </a:rPr>
              <a:t>“The Church also commends </a:t>
            </a:r>
            <a:r>
              <a:rPr lang="en-US" sz="4400" dirty="0" smtClean="0">
                <a:latin typeface="Calibri"/>
                <a:cs typeface="Calibri"/>
              </a:rPr>
              <a:t>alms-giving</a:t>
            </a:r>
            <a:r>
              <a:rPr lang="en-US" sz="4400" dirty="0">
                <a:latin typeface="Calibri"/>
                <a:cs typeface="Calibri"/>
              </a:rPr>
              <a:t>, indulgences, and works of penance undertaken on behalf of the dead.”</a:t>
            </a:r>
            <a:r>
              <a:rPr lang="en-US" sz="4400" dirty="0" smtClean="0">
                <a:latin typeface="Calibri"/>
                <a:cs typeface="Calibri"/>
              </a:rPr>
              <a:t>—</a:t>
            </a:r>
            <a:r>
              <a:rPr lang="en-US" sz="4400" i="1" cap="small" dirty="0" smtClean="0">
                <a:latin typeface="Calibri"/>
                <a:cs typeface="Calibri"/>
              </a:rPr>
              <a:t>Ibid.</a:t>
            </a:r>
          </a:p>
          <a:p>
            <a:pPr marL="180000" eaLnBrk="1" hangingPunct="1">
              <a:lnSpc>
                <a:spcPct val="90000"/>
              </a:lnSpc>
              <a:spcBef>
                <a:spcPts val="0"/>
              </a:spcBef>
              <a:spcAft>
                <a:spcPts val="1200"/>
              </a:spcAft>
            </a:pPr>
            <a:r>
              <a:rPr lang="en-US" sz="4400" dirty="0" smtClean="0">
                <a:latin typeface="Calibri"/>
                <a:cs typeface="Calibri"/>
              </a:rPr>
              <a:t>The </a:t>
            </a:r>
            <a:r>
              <a:rPr lang="en-US" sz="4400" dirty="0">
                <a:latin typeface="Calibri"/>
                <a:cs typeface="Calibri"/>
              </a:rPr>
              <a:t>dogma of purgatory combines </a:t>
            </a:r>
            <a:r>
              <a:rPr lang="en-US" sz="4400" dirty="0" smtClean="0">
                <a:latin typeface="Calibri"/>
                <a:cs typeface="Calibri"/>
              </a:rPr>
              <a:t> the </a:t>
            </a:r>
            <a:r>
              <a:rPr lang="en-US" sz="4400" dirty="0">
                <a:latin typeface="Calibri"/>
                <a:cs typeface="Calibri"/>
              </a:rPr>
              <a:t>pagan notion of a burning hell with the pagan practice of praying for the dead. </a:t>
            </a:r>
            <a:endParaRPr lang="en-US" sz="4400" dirty="0" smtClean="0">
              <a:latin typeface="Calibri"/>
              <a:cs typeface="Calibri"/>
            </a:endParaRPr>
          </a:p>
        </p:txBody>
      </p:sp>
    </p:spTree>
    <p:extLst>
      <p:ext uri="{BB962C8B-B14F-4D97-AF65-F5344CB8AC3E}">
        <p14:creationId xmlns:p14="http://schemas.microsoft.com/office/powerpoint/2010/main" val="3311790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Saints in </a:t>
            </a:r>
            <a:r>
              <a:rPr lang="en-US" sz="3200" i="1" dirty="0" smtClean="0">
                <a:solidFill>
                  <a:srgbClr val="FFFF00"/>
                </a:solidFill>
                <a:latin typeface="Cambria"/>
                <a:cs typeface="Cambria"/>
              </a:rPr>
              <a:t>Purgatory</a:t>
            </a:r>
          </a:p>
          <a:p>
            <a:pPr marL="36000"/>
            <a:r>
              <a:rPr lang="en-US" sz="3200" b="1" cap="small" spc="50" dirty="0" err="1" smtClean="0">
                <a:latin typeface="Cambria"/>
                <a:cs typeface="Cambria"/>
              </a:rPr>
              <a:t>Boblical</a:t>
            </a:r>
            <a:r>
              <a:rPr lang="en-US" sz="3200" b="1" cap="small" spc="50" smtClean="0">
                <a:latin typeface="Cambria"/>
                <a:cs typeface="Cambria"/>
              </a:rPr>
              <a:t> Teachings</a:t>
            </a:r>
            <a:endParaRPr lang="en-US" sz="3200" cap="small" spc="50" dirty="0">
              <a:latin typeface="Cambria"/>
              <a:cs typeface="Cambria"/>
            </a:endParaRPr>
          </a:p>
        </p:txBody>
      </p:sp>
      <p:sp>
        <p:nvSpPr>
          <p:cNvPr id="4" name="Text Box 3"/>
          <p:cNvSpPr txBox="1">
            <a:spLocks noChangeArrowheads="1"/>
          </p:cNvSpPr>
          <p:nvPr/>
        </p:nvSpPr>
        <p:spPr bwMode="auto">
          <a:xfrm>
            <a:off x="0" y="1176265"/>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tabLst>
                <a:tab pos="982663" algn="l"/>
              </a:tabLst>
            </a:pPr>
            <a:r>
              <a:rPr lang="en-US" sz="4400" dirty="0" smtClean="0">
                <a:latin typeface="Calibri"/>
                <a:cs typeface="Calibri"/>
              </a:rPr>
              <a:t>(1) The </a:t>
            </a:r>
            <a:r>
              <a:rPr lang="en-US" sz="4400" dirty="0">
                <a:latin typeface="Calibri"/>
                <a:cs typeface="Calibri"/>
              </a:rPr>
              <a:t>dead remain resting unconsciously in their </a:t>
            </a:r>
            <a:r>
              <a:rPr lang="en-US" sz="4400" dirty="0" smtClean="0">
                <a:latin typeface="Calibri"/>
                <a:cs typeface="Calibri"/>
              </a:rPr>
              <a:t>graves.</a:t>
            </a:r>
          </a:p>
          <a:p>
            <a:pPr marL="180000" eaLnBrk="1" hangingPunct="1">
              <a:lnSpc>
                <a:spcPct val="90000"/>
              </a:lnSpc>
              <a:spcBef>
                <a:spcPts val="0"/>
              </a:spcBef>
              <a:spcAft>
                <a:spcPts val="1200"/>
              </a:spcAft>
              <a:tabLst>
                <a:tab pos="982663" algn="l"/>
              </a:tabLst>
            </a:pPr>
            <a:r>
              <a:rPr lang="en-US" sz="4400" dirty="0" smtClean="0">
                <a:latin typeface="Calibri"/>
                <a:cs typeface="Calibri"/>
              </a:rPr>
              <a:t>	“There </a:t>
            </a:r>
            <a:r>
              <a:rPr lang="en-US" sz="4400" dirty="0">
                <a:latin typeface="Calibri"/>
                <a:cs typeface="Calibri"/>
              </a:rPr>
              <a:t>is no work or device or </a:t>
            </a:r>
            <a:r>
              <a:rPr lang="en-US" sz="4400" dirty="0" smtClean="0">
                <a:latin typeface="Calibri"/>
                <a:cs typeface="Calibri"/>
              </a:rPr>
              <a:t>knowledge </a:t>
            </a:r>
            <a:r>
              <a:rPr lang="en-US" sz="4400" dirty="0">
                <a:latin typeface="Calibri"/>
                <a:cs typeface="Calibri"/>
              </a:rPr>
              <a:t>or wisdom in the grave where you are </a:t>
            </a:r>
            <a:r>
              <a:rPr lang="en-US" sz="4400" dirty="0" smtClean="0">
                <a:latin typeface="Calibri"/>
                <a:cs typeface="Calibri"/>
              </a:rPr>
              <a:t>going” </a:t>
            </a:r>
            <a:r>
              <a:rPr lang="en-US" sz="4400" dirty="0" smtClean="0">
                <a:latin typeface="Calibri"/>
                <a:cs typeface="Calibri"/>
              </a:rPr>
              <a:t>(</a:t>
            </a:r>
            <a:r>
              <a:rPr lang="en-US" sz="4400" i="1" dirty="0" smtClean="0">
                <a:latin typeface="Calibri"/>
                <a:cs typeface="Calibri"/>
              </a:rPr>
              <a:t>Eccl. 9:10</a:t>
            </a:r>
            <a:r>
              <a:rPr lang="en-US" sz="4400" dirty="0" smtClean="0">
                <a:latin typeface="Calibri"/>
                <a:cs typeface="Calibri"/>
              </a:rPr>
              <a:t>)</a:t>
            </a:r>
            <a:r>
              <a:rPr lang="en-US" sz="4400" dirty="0" smtClean="0">
                <a:latin typeface="Calibri"/>
                <a:cs typeface="Calibri"/>
              </a:rPr>
              <a:t>.</a:t>
            </a:r>
          </a:p>
          <a:p>
            <a:pPr marL="180000" eaLnBrk="1" hangingPunct="1">
              <a:lnSpc>
                <a:spcPct val="90000"/>
              </a:lnSpc>
              <a:spcBef>
                <a:spcPts val="0"/>
              </a:spcBef>
              <a:spcAft>
                <a:spcPts val="0"/>
              </a:spcAft>
              <a:tabLst>
                <a:tab pos="982663" algn="l"/>
              </a:tabLst>
            </a:pPr>
            <a:r>
              <a:rPr lang="en-US" sz="4400" dirty="0" smtClean="0">
                <a:latin typeface="Calibri"/>
                <a:cs typeface="Calibri"/>
              </a:rPr>
              <a:t>(2) Our </a:t>
            </a:r>
            <a:r>
              <a:rPr lang="en-US" sz="4400" dirty="0">
                <a:latin typeface="Calibri"/>
                <a:cs typeface="Calibri"/>
              </a:rPr>
              <a:t>only Mediator is Jesus Christ.</a:t>
            </a:r>
          </a:p>
          <a:p>
            <a:pPr marL="180000" eaLnBrk="1" hangingPunct="1">
              <a:lnSpc>
                <a:spcPct val="90000"/>
              </a:lnSpc>
              <a:spcBef>
                <a:spcPts val="0"/>
              </a:spcBef>
              <a:spcAft>
                <a:spcPts val="1200"/>
              </a:spcAft>
              <a:tabLst>
                <a:tab pos="982663" algn="l"/>
              </a:tabLst>
            </a:pPr>
            <a:r>
              <a:rPr lang="en-US" sz="4400" dirty="0" smtClean="0">
                <a:latin typeface="Calibri"/>
                <a:cs typeface="Calibri"/>
              </a:rPr>
              <a:t>	“</a:t>
            </a:r>
            <a:r>
              <a:rPr lang="en-US" sz="4400" dirty="0">
                <a:latin typeface="Calibri"/>
                <a:cs typeface="Calibri"/>
              </a:rPr>
              <a:t>For there is one God and one Mediator between God and men, the Man Christ Jesus” </a:t>
            </a:r>
            <a:r>
              <a:rPr lang="en-US" sz="4400" dirty="0" smtClean="0">
                <a:latin typeface="Calibri"/>
                <a:cs typeface="Calibri"/>
              </a:rPr>
              <a:t>(</a:t>
            </a:r>
            <a:r>
              <a:rPr lang="en-US" sz="4400" i="1" dirty="0" smtClean="0">
                <a:latin typeface="Calibri"/>
                <a:cs typeface="Calibri"/>
              </a:rPr>
              <a:t>1 Tim. 2:5</a:t>
            </a:r>
            <a:r>
              <a:rPr lang="en-US" sz="4400" dirty="0" smtClean="0">
                <a:latin typeface="Calibri"/>
                <a:cs typeface="Calibri"/>
              </a:rPr>
              <a:t>)</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3685424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Saints in </a:t>
            </a:r>
            <a:r>
              <a:rPr lang="en-US" sz="3200" i="1" dirty="0" smtClean="0">
                <a:solidFill>
                  <a:srgbClr val="FFFF00"/>
                </a:solidFill>
                <a:latin typeface="Cambria"/>
                <a:cs typeface="Cambria"/>
              </a:rPr>
              <a:t>Purgatory</a:t>
            </a:r>
          </a:p>
          <a:p>
            <a:pPr marL="36000"/>
            <a:r>
              <a:rPr lang="en-US" sz="3200" b="1" cap="small" spc="50" dirty="0" err="1" smtClean="0">
                <a:latin typeface="Cambria"/>
                <a:cs typeface="Cambria"/>
              </a:rPr>
              <a:t>Boblical</a:t>
            </a:r>
            <a:r>
              <a:rPr lang="en-US" sz="3200" b="1" cap="small" spc="50" smtClean="0">
                <a:latin typeface="Cambria"/>
                <a:cs typeface="Cambria"/>
              </a:rPr>
              <a:t> Teachings</a:t>
            </a:r>
            <a:endParaRPr lang="en-US" sz="3200" cap="small" spc="50" dirty="0">
              <a:latin typeface="Cambria"/>
              <a:cs typeface="Cambria"/>
            </a:endParaRPr>
          </a:p>
        </p:txBody>
      </p:sp>
      <p:sp>
        <p:nvSpPr>
          <p:cNvPr id="4" name="Text Box 3"/>
          <p:cNvSpPr txBox="1">
            <a:spLocks noChangeArrowheads="1"/>
          </p:cNvSpPr>
          <p:nvPr/>
        </p:nvSpPr>
        <p:spPr bwMode="auto">
          <a:xfrm>
            <a:off x="0" y="1352892"/>
            <a:ext cx="9144000" cy="4524380"/>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tabLst>
                <a:tab pos="901700" algn="l"/>
              </a:tabLst>
            </a:pPr>
            <a:r>
              <a:rPr lang="en-US" sz="4400" dirty="0" smtClean="0">
                <a:latin typeface="Calibri"/>
                <a:cs typeface="Calibri"/>
              </a:rPr>
              <a:t>(3) </a:t>
            </a:r>
            <a:r>
              <a:rPr lang="en-US" sz="4400" dirty="0">
                <a:latin typeface="Calibri"/>
                <a:cs typeface="Calibri"/>
              </a:rPr>
              <a:t>The righteousness of one fallen human being cannot be transferred </a:t>
            </a:r>
            <a:r>
              <a:rPr lang="en-US" sz="4400" dirty="0" smtClean="0">
                <a:latin typeface="Calibri"/>
                <a:cs typeface="Calibri"/>
              </a:rPr>
              <a:t> to </a:t>
            </a:r>
            <a:r>
              <a:rPr lang="en-US" sz="4400" dirty="0">
                <a:latin typeface="Calibri"/>
                <a:cs typeface="Calibri"/>
              </a:rPr>
              <a:t>another fallen human being</a:t>
            </a:r>
            <a:r>
              <a:rPr lang="en-US" sz="4400" dirty="0" smtClean="0">
                <a:latin typeface="Calibri"/>
                <a:cs typeface="Calibri"/>
              </a:rPr>
              <a:t>. </a:t>
            </a:r>
            <a:endParaRPr lang="en-US" sz="4400" dirty="0">
              <a:latin typeface="Calibri"/>
              <a:cs typeface="Calibri"/>
            </a:endParaRPr>
          </a:p>
          <a:p>
            <a:pPr marL="180000" eaLnBrk="1" hangingPunct="1">
              <a:lnSpc>
                <a:spcPct val="90000"/>
              </a:lnSpc>
              <a:spcBef>
                <a:spcPts val="0"/>
              </a:spcBef>
              <a:tabLst>
                <a:tab pos="901700" algn="l"/>
              </a:tabLst>
            </a:pPr>
            <a:r>
              <a:rPr lang="en-US" sz="4400" dirty="0" smtClean="0">
                <a:latin typeface="Calibri"/>
                <a:cs typeface="Calibri"/>
              </a:rPr>
              <a:t>	“</a:t>
            </a:r>
            <a:r>
              <a:rPr lang="en-US" sz="4400" dirty="0">
                <a:latin typeface="Calibri"/>
                <a:cs typeface="Calibri"/>
              </a:rPr>
              <a:t>The righteousness of the righteous shall be upon himself, and the wickedness of the wicked shall be upon </a:t>
            </a:r>
            <a:r>
              <a:rPr lang="en-US" sz="4400" dirty="0" smtClean="0">
                <a:latin typeface="Calibri"/>
                <a:cs typeface="Calibri"/>
              </a:rPr>
              <a:t>himself” </a:t>
            </a:r>
            <a:r>
              <a:rPr lang="en-US" sz="4400" dirty="0">
                <a:latin typeface="Calibri"/>
                <a:cs typeface="Calibri"/>
              </a:rPr>
              <a:t>(</a:t>
            </a:r>
            <a:r>
              <a:rPr lang="en-US" sz="4400" i="1" dirty="0" err="1">
                <a:latin typeface="Calibri"/>
                <a:cs typeface="Calibri"/>
              </a:rPr>
              <a:t>Eze</a:t>
            </a:r>
            <a:r>
              <a:rPr lang="en-US" sz="4400" i="1" dirty="0">
                <a:latin typeface="Calibri"/>
                <a:cs typeface="Calibri"/>
              </a:rPr>
              <a:t>. 18:</a:t>
            </a:r>
            <a:r>
              <a:rPr lang="en-US" sz="4400" i="1" dirty="0" smtClean="0">
                <a:latin typeface="Calibri"/>
                <a:cs typeface="Calibri"/>
              </a:rPr>
              <a:t>20</a:t>
            </a:r>
            <a:r>
              <a:rPr lang="en-US" sz="4400" dirty="0" smtClean="0">
                <a:latin typeface="Calibri"/>
                <a:cs typeface="Calibri"/>
              </a:rPr>
              <a:t>)</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2123843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Saints in </a:t>
            </a:r>
            <a:r>
              <a:rPr lang="en-US" sz="3200" i="1" dirty="0" smtClean="0">
                <a:solidFill>
                  <a:srgbClr val="FFFF00"/>
                </a:solidFill>
                <a:latin typeface="Cambria"/>
                <a:cs typeface="Cambria"/>
              </a:rPr>
              <a:t>Purgatory</a:t>
            </a:r>
          </a:p>
          <a:p>
            <a:pPr marL="36000"/>
            <a:r>
              <a:rPr lang="en-US" sz="3200" b="1" cap="small" spc="50" dirty="0" err="1" smtClean="0">
                <a:latin typeface="Cambria"/>
                <a:cs typeface="Cambria"/>
              </a:rPr>
              <a:t>Boblical</a:t>
            </a:r>
            <a:r>
              <a:rPr lang="en-US" sz="3200" b="1" cap="small" spc="50" dirty="0" smtClean="0">
                <a:latin typeface="Cambria"/>
                <a:cs typeface="Cambria"/>
              </a:rPr>
              <a:t> Teachings</a:t>
            </a:r>
            <a:endParaRPr lang="en-US" sz="3200" cap="small" spc="50" dirty="0">
              <a:latin typeface="Cambria"/>
              <a:cs typeface="Cambria"/>
            </a:endParaRPr>
          </a:p>
        </p:txBody>
      </p:sp>
      <p:sp>
        <p:nvSpPr>
          <p:cNvPr id="4" name="Text Box 3"/>
          <p:cNvSpPr txBox="1">
            <a:spLocks noChangeArrowheads="1"/>
          </p:cNvSpPr>
          <p:nvPr/>
        </p:nvSpPr>
        <p:spPr bwMode="auto">
          <a:xfrm>
            <a:off x="0" y="1448361"/>
            <a:ext cx="9144000" cy="4068871"/>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smtClean="0">
                <a:latin typeface="Calibri"/>
                <a:cs typeface="Calibri"/>
              </a:rPr>
              <a:t>(4) </a:t>
            </a:r>
            <a:r>
              <a:rPr lang="en-US" sz="4400" dirty="0">
                <a:latin typeface="Calibri"/>
                <a:cs typeface="Calibri"/>
              </a:rPr>
              <a:t>D</a:t>
            </a:r>
            <a:r>
              <a:rPr lang="en-US" sz="4400" dirty="0" smtClean="0">
                <a:latin typeface="Calibri"/>
                <a:cs typeface="Calibri"/>
              </a:rPr>
              <a:t>eath </a:t>
            </a:r>
            <a:r>
              <a:rPr lang="en-US" sz="4400" dirty="0">
                <a:latin typeface="Calibri"/>
                <a:cs typeface="Calibri"/>
              </a:rPr>
              <a:t>is followed by the final judgment, without any second chance to repent from the pitfalls of this </a:t>
            </a:r>
            <a:r>
              <a:rPr lang="en-US" sz="4400" dirty="0" smtClean="0">
                <a:latin typeface="Calibri"/>
                <a:cs typeface="Calibri"/>
              </a:rPr>
              <a:t>life.</a:t>
            </a:r>
          </a:p>
          <a:p>
            <a:pPr marL="180000" eaLnBrk="1" hangingPunct="1">
              <a:lnSpc>
                <a:spcPct val="90000"/>
              </a:lnSpc>
              <a:spcBef>
                <a:spcPts val="0"/>
              </a:spcBef>
              <a:spcAft>
                <a:spcPts val="0"/>
              </a:spcAft>
            </a:pPr>
            <a:r>
              <a:rPr lang="en-US" sz="4400" dirty="0" smtClean="0">
                <a:latin typeface="Calibri"/>
                <a:cs typeface="Calibri"/>
              </a:rPr>
              <a:t>“</a:t>
            </a:r>
            <a:r>
              <a:rPr lang="en-US" sz="4400" dirty="0">
                <a:latin typeface="Calibri"/>
                <a:cs typeface="Calibri"/>
              </a:rPr>
              <a:t>And as it is appointed for men to die once, but after this the </a:t>
            </a:r>
            <a:r>
              <a:rPr lang="en-US" sz="4400" dirty="0" smtClean="0">
                <a:latin typeface="Calibri"/>
                <a:cs typeface="Calibri"/>
              </a:rPr>
              <a:t>judgment”</a:t>
            </a:r>
          </a:p>
          <a:p>
            <a:pPr marL="180000" eaLnBrk="1" hangingPunct="1">
              <a:lnSpc>
                <a:spcPct val="90000"/>
              </a:lnSpc>
              <a:spcBef>
                <a:spcPts val="0"/>
              </a:spcBef>
              <a:spcAft>
                <a:spcPts val="0"/>
              </a:spcAft>
            </a:pPr>
            <a:r>
              <a:rPr lang="en-US" sz="4400" dirty="0" smtClean="0">
                <a:latin typeface="Calibri"/>
                <a:cs typeface="Calibri"/>
              </a:rPr>
              <a:t>(</a:t>
            </a:r>
            <a:r>
              <a:rPr lang="en-US" sz="4400" i="1" dirty="0" smtClean="0">
                <a:latin typeface="Calibri"/>
                <a:cs typeface="Calibri"/>
              </a:rPr>
              <a:t>Heb. 9:27</a:t>
            </a:r>
            <a:r>
              <a:rPr lang="en-US" sz="4400" dirty="0" smtClean="0">
                <a:latin typeface="Calibri"/>
                <a:cs typeface="Calibri"/>
              </a:rPr>
              <a:t>).  </a:t>
            </a:r>
          </a:p>
        </p:txBody>
      </p:sp>
    </p:spTree>
    <p:extLst>
      <p:ext uri="{BB962C8B-B14F-4D97-AF65-F5344CB8AC3E}">
        <p14:creationId xmlns:p14="http://schemas.microsoft.com/office/powerpoint/2010/main" val="447794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Saints in </a:t>
            </a:r>
            <a:r>
              <a:rPr lang="en-US" sz="3200" i="1" dirty="0" smtClean="0">
                <a:solidFill>
                  <a:srgbClr val="FFFF00"/>
                </a:solidFill>
                <a:latin typeface="Cambria"/>
                <a:cs typeface="Cambria"/>
              </a:rPr>
              <a:t>Purgatory</a:t>
            </a:r>
          </a:p>
          <a:p>
            <a:pPr marL="36000"/>
            <a:r>
              <a:rPr lang="en-US" sz="3200" b="1" cap="small" spc="50" dirty="0" smtClean="0">
                <a:latin typeface="Cambria"/>
                <a:cs typeface="Cambria"/>
              </a:rPr>
              <a:t>Distorts God’s Character</a:t>
            </a:r>
            <a:endParaRPr lang="en-US" sz="3200" b="1" cap="small" spc="50" dirty="0">
              <a:latin typeface="Cambria"/>
              <a:cs typeface="Cambria"/>
            </a:endParaRPr>
          </a:p>
        </p:txBody>
      </p:sp>
      <p:sp>
        <p:nvSpPr>
          <p:cNvPr id="4" name="Text Box 3"/>
          <p:cNvSpPr txBox="1">
            <a:spLocks noChangeArrowheads="1"/>
          </p:cNvSpPr>
          <p:nvPr/>
        </p:nvSpPr>
        <p:spPr bwMode="auto">
          <a:xfrm>
            <a:off x="0" y="1448361"/>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1200"/>
              </a:spcAft>
            </a:pPr>
            <a:r>
              <a:rPr lang="en-US" sz="4400" dirty="0" smtClean="0">
                <a:latin typeface="Calibri"/>
                <a:cs typeface="Calibri"/>
              </a:rPr>
              <a:t>“The </a:t>
            </a:r>
            <a:r>
              <a:rPr lang="en-US" sz="4400" dirty="0">
                <a:latin typeface="Calibri"/>
                <a:cs typeface="Calibri"/>
              </a:rPr>
              <a:t>idea of an eternally burning hell was the production of Satan; </a:t>
            </a:r>
            <a:r>
              <a:rPr lang="en-US" sz="4400" dirty="0" err="1" smtClean="0">
                <a:latin typeface="Calibri"/>
                <a:cs typeface="Calibri"/>
              </a:rPr>
              <a:t>purga</a:t>
            </a:r>
            <a:r>
              <a:rPr lang="en-US" sz="4400" dirty="0" smtClean="0">
                <a:latin typeface="Calibri"/>
                <a:cs typeface="Calibri"/>
              </a:rPr>
              <a:t>-tory </a:t>
            </a:r>
            <a:r>
              <a:rPr lang="en-US" sz="4400" dirty="0">
                <a:latin typeface="Calibri"/>
                <a:cs typeface="Calibri"/>
              </a:rPr>
              <a:t>is his invention. These </a:t>
            </a:r>
            <a:r>
              <a:rPr lang="en-US" sz="4400" dirty="0" smtClean="0">
                <a:latin typeface="Calibri"/>
                <a:cs typeface="Calibri"/>
              </a:rPr>
              <a:t>teachings </a:t>
            </a:r>
            <a:r>
              <a:rPr lang="en-US" sz="4400" dirty="0">
                <a:latin typeface="Calibri"/>
                <a:cs typeface="Calibri"/>
              </a:rPr>
              <a:t>falsify the character of God, that He shall be regarded as severe, </a:t>
            </a:r>
            <a:r>
              <a:rPr lang="en-US" sz="4400" dirty="0" smtClean="0">
                <a:latin typeface="Calibri"/>
                <a:cs typeface="Calibri"/>
              </a:rPr>
              <a:t>revenge-</a:t>
            </a:r>
            <a:r>
              <a:rPr lang="en-US" sz="4400" dirty="0" err="1" smtClean="0">
                <a:latin typeface="Calibri"/>
                <a:cs typeface="Calibri"/>
              </a:rPr>
              <a:t>ful</a:t>
            </a:r>
            <a:r>
              <a:rPr lang="en-US" sz="4400" dirty="0">
                <a:latin typeface="Calibri"/>
                <a:cs typeface="Calibri"/>
              </a:rPr>
              <a:t>, arbitrary, and not exercising forgiveness.”</a:t>
            </a:r>
            <a:r>
              <a:rPr lang="en-US" sz="4400" dirty="0" smtClean="0">
                <a:latin typeface="Calibri"/>
                <a:cs typeface="Calibri"/>
              </a:rPr>
              <a:t>—</a:t>
            </a:r>
            <a:r>
              <a:rPr lang="en-US" sz="4400" i="1" cap="small" dirty="0" smtClean="0">
                <a:latin typeface="Calibri"/>
                <a:cs typeface="Calibri"/>
              </a:rPr>
              <a:t>Manuscript</a:t>
            </a:r>
            <a:r>
              <a:rPr lang="en-US" sz="4400" dirty="0" smtClean="0">
                <a:latin typeface="Calibri"/>
                <a:cs typeface="Calibri"/>
              </a:rPr>
              <a:t> </a:t>
            </a:r>
            <a:r>
              <a:rPr lang="en-US" sz="4400" dirty="0">
                <a:latin typeface="Calibri"/>
                <a:cs typeface="Calibri"/>
              </a:rPr>
              <a:t>51, 1890. </a:t>
            </a:r>
            <a:endParaRPr lang="en-US" sz="4400" dirty="0" smtClean="0">
              <a:latin typeface="Calibri"/>
              <a:cs typeface="Calibri"/>
            </a:endParaRPr>
          </a:p>
        </p:txBody>
      </p:sp>
    </p:spTree>
    <p:extLst>
      <p:ext uri="{BB962C8B-B14F-4D97-AF65-F5344CB8AC3E}">
        <p14:creationId xmlns:p14="http://schemas.microsoft.com/office/powerpoint/2010/main" val="1260705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37726"/>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solidFill>
                  <a:schemeClr val="bg1"/>
                </a:solidFill>
                <a:latin typeface="Calibri"/>
                <a:cs typeface="Calibri"/>
              </a:rPr>
              <a:t>Though </a:t>
            </a:r>
            <a:r>
              <a:rPr lang="en-US" sz="4400" dirty="0">
                <a:solidFill>
                  <a:schemeClr val="bg1"/>
                </a:solidFill>
                <a:latin typeface="Calibri"/>
                <a:cs typeface="Calibri"/>
              </a:rPr>
              <a:t>Protestants don’t accept purgatory, many nevertheless believe that the souls of the righteous dead are already enjoying Paradise in the very presence </a:t>
            </a:r>
            <a:r>
              <a:rPr lang="en-US" sz="4400" dirty="0">
                <a:solidFill>
                  <a:srgbClr val="000000"/>
                </a:solidFill>
                <a:latin typeface="Calibri"/>
                <a:cs typeface="Calibri"/>
              </a:rPr>
              <a:t>of God. Some argue that those “souls” are just </a:t>
            </a:r>
            <a:r>
              <a:rPr lang="en-US" sz="4400" dirty="0" err="1" smtClean="0">
                <a:solidFill>
                  <a:srgbClr val="000000"/>
                </a:solidFill>
                <a:latin typeface="Calibri"/>
                <a:cs typeface="Calibri"/>
              </a:rPr>
              <a:t>disem</a:t>
            </a:r>
            <a:r>
              <a:rPr lang="en-US" sz="4400" dirty="0" smtClean="0">
                <a:solidFill>
                  <a:srgbClr val="000000"/>
                </a:solidFill>
                <a:latin typeface="Calibri"/>
                <a:cs typeface="Calibri"/>
              </a:rPr>
              <a:t>-bodied </a:t>
            </a:r>
            <a:r>
              <a:rPr lang="en-US" sz="4400" dirty="0">
                <a:solidFill>
                  <a:srgbClr val="000000"/>
                </a:solidFill>
                <a:latin typeface="Calibri"/>
                <a:cs typeface="Calibri"/>
              </a:rPr>
              <a:t>spirits; </a:t>
            </a:r>
            <a:r>
              <a:rPr lang="en-US" sz="4400" dirty="0">
                <a:latin typeface="Calibri"/>
                <a:cs typeface="Calibri"/>
              </a:rPr>
              <a:t>others believe they are disembodied spirits but covered by a spiritual body of glory.</a:t>
            </a:r>
            <a:endParaRPr lang="en-US" sz="4400" dirty="0" smtClean="0">
              <a:latin typeface="Calibri"/>
              <a:cs typeface="Calibri"/>
            </a:endParaRPr>
          </a:p>
        </p:txBody>
      </p:sp>
      <p:sp>
        <p:nvSpPr>
          <p:cNvPr id="5" name="Text Box 3"/>
          <p:cNvSpPr txBox="1">
            <a:spLocks noChangeArrowheads="1"/>
          </p:cNvSpPr>
          <p:nvPr/>
        </p:nvSpPr>
        <p:spPr bwMode="auto">
          <a:xfrm>
            <a:off x="0" y="1237726"/>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solidFill>
                  <a:schemeClr val="bg1"/>
                </a:solidFill>
                <a:latin typeface="Calibri"/>
                <a:cs typeface="Calibri"/>
              </a:rPr>
              <a:t>Though </a:t>
            </a:r>
            <a:r>
              <a:rPr lang="en-US" sz="4400" dirty="0">
                <a:solidFill>
                  <a:schemeClr val="bg1"/>
                </a:solidFill>
                <a:latin typeface="Calibri"/>
                <a:cs typeface="Calibri"/>
              </a:rPr>
              <a:t>Protestants don’t accept purgatory, many nevertheless believe that the souls of the righteous dead are already enjoying Paradise in the very presence of God. </a:t>
            </a:r>
            <a:r>
              <a:rPr lang="en-US" sz="4400" dirty="0">
                <a:latin typeface="Calibri"/>
                <a:cs typeface="Calibri"/>
              </a:rPr>
              <a:t>Some argue that those “souls” are just </a:t>
            </a:r>
            <a:r>
              <a:rPr lang="en-US" sz="4400" dirty="0" err="1" smtClean="0">
                <a:latin typeface="Calibri"/>
                <a:cs typeface="Calibri"/>
              </a:rPr>
              <a:t>disem</a:t>
            </a:r>
            <a:r>
              <a:rPr lang="en-US" sz="4400" dirty="0" smtClean="0">
                <a:latin typeface="Calibri"/>
                <a:cs typeface="Calibri"/>
              </a:rPr>
              <a:t>-bodied </a:t>
            </a:r>
            <a:r>
              <a:rPr lang="en-US" sz="4400" dirty="0">
                <a:latin typeface="Calibri"/>
                <a:cs typeface="Calibri"/>
              </a:rPr>
              <a:t>spirits; </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a:t>
            </a:r>
            <a:r>
              <a:rPr lang="en-US" sz="3200" i="1" dirty="0">
                <a:solidFill>
                  <a:srgbClr val="FFFF00"/>
                </a:solidFill>
                <a:latin typeface="Cambria"/>
                <a:cs typeface="Cambria"/>
              </a:rPr>
              <a:t>, November </a:t>
            </a:r>
            <a:r>
              <a:rPr lang="en-US" sz="3200" i="1" dirty="0" smtClean="0">
                <a:solidFill>
                  <a:srgbClr val="FFFF00"/>
                </a:solidFill>
                <a:latin typeface="Cambria"/>
                <a:cs typeface="Cambria"/>
              </a:rPr>
              <a:t>30</a:t>
            </a:r>
          </a:p>
          <a:p>
            <a:pPr marL="36000"/>
            <a:r>
              <a:rPr lang="en-US" sz="3200" b="1" cap="small" spc="50" dirty="0" smtClean="0">
                <a:latin typeface="Cambria"/>
                <a:cs typeface="Cambria"/>
              </a:rPr>
              <a:t>A </a:t>
            </a:r>
            <a:r>
              <a:rPr lang="en-US" sz="3200" b="1" cap="small" spc="50" dirty="0">
                <a:latin typeface="Cambria"/>
                <a:cs typeface="Cambria"/>
              </a:rPr>
              <a:t>Paradise With Disembodied Souls</a:t>
            </a:r>
            <a:endParaRPr lang="en-US" sz="3200" cap="small" spc="50" dirty="0">
              <a:latin typeface="Cambria"/>
              <a:cs typeface="Cambria"/>
            </a:endParaRPr>
          </a:p>
        </p:txBody>
      </p:sp>
      <p:sp>
        <p:nvSpPr>
          <p:cNvPr id="4" name="Text Box 3"/>
          <p:cNvSpPr txBox="1">
            <a:spLocks noChangeArrowheads="1"/>
          </p:cNvSpPr>
          <p:nvPr/>
        </p:nvSpPr>
        <p:spPr bwMode="auto">
          <a:xfrm>
            <a:off x="0" y="1237726"/>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Though </a:t>
            </a:r>
            <a:r>
              <a:rPr lang="en-US" sz="4400" dirty="0">
                <a:latin typeface="Calibri"/>
                <a:cs typeface="Calibri"/>
              </a:rPr>
              <a:t>Protestants don’t accept purgatory, many nevertheless believe that the souls of the righteous dead are already enjoying Paradise in the very presence of God. </a:t>
            </a:r>
            <a:endParaRPr lang="en-US" sz="4400" dirty="0" smtClean="0">
              <a:latin typeface="Calibri"/>
              <a:cs typeface="Calibri"/>
            </a:endParaRPr>
          </a:p>
        </p:txBody>
      </p:sp>
    </p:spTree>
    <p:extLst>
      <p:ext uri="{BB962C8B-B14F-4D97-AF65-F5344CB8AC3E}">
        <p14:creationId xmlns:p14="http://schemas.microsoft.com/office/powerpoint/2010/main" val="6914363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A Paradise With Disembodied </a:t>
            </a:r>
            <a:r>
              <a:rPr lang="en-US" sz="3200" i="1" dirty="0" smtClean="0">
                <a:solidFill>
                  <a:srgbClr val="FFFF00"/>
                </a:solidFill>
                <a:latin typeface="Cambria"/>
                <a:cs typeface="Cambria"/>
              </a:rPr>
              <a:t>Souls</a:t>
            </a:r>
          </a:p>
          <a:p>
            <a:pPr marL="36000"/>
            <a:r>
              <a:rPr lang="en-US" sz="3200" b="1" cap="small" spc="50" dirty="0">
                <a:latin typeface="Cambria"/>
                <a:cs typeface="Cambria"/>
              </a:rPr>
              <a:t>Revelation 20:</a:t>
            </a:r>
            <a:r>
              <a:rPr lang="en-US" sz="3200" b="1" cap="small" spc="50" dirty="0" smtClean="0">
                <a:latin typeface="Cambria"/>
                <a:cs typeface="Cambria"/>
              </a:rPr>
              <a:t>12</a:t>
            </a:r>
            <a:endParaRPr lang="en-US" sz="3200" cap="small" spc="50" dirty="0">
              <a:latin typeface="Cambria"/>
              <a:cs typeface="Cambria"/>
            </a:endParaRPr>
          </a:p>
        </p:txBody>
      </p:sp>
      <p:sp>
        <p:nvSpPr>
          <p:cNvPr id="4" name="Text Box 3"/>
          <p:cNvSpPr txBox="1">
            <a:spLocks noChangeArrowheads="1"/>
          </p:cNvSpPr>
          <p:nvPr/>
        </p:nvSpPr>
        <p:spPr bwMode="auto">
          <a:xfrm>
            <a:off x="0" y="123772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latin typeface="Calibri"/>
                <a:cs typeface="Calibri"/>
              </a:rPr>
              <a:t>“And </a:t>
            </a:r>
            <a:r>
              <a:rPr lang="en-US" sz="4400" dirty="0">
                <a:latin typeface="Calibri"/>
                <a:cs typeface="Calibri"/>
              </a:rPr>
              <a:t>I saw the dead, small and great, standing before </a:t>
            </a:r>
            <a:r>
              <a:rPr lang="en-US" sz="4400" dirty="0" smtClean="0">
                <a:latin typeface="Calibri"/>
                <a:cs typeface="Calibri"/>
              </a:rPr>
              <a:t>God</a:t>
            </a:r>
            <a:r>
              <a:rPr lang="en-US" sz="4400" dirty="0">
                <a:latin typeface="Calibri"/>
                <a:cs typeface="Calibri"/>
              </a:rPr>
              <a:t>, and books were opened. And another book was opened, which is the Book of Life. And the dead were judged according to their </a:t>
            </a:r>
            <a:r>
              <a:rPr lang="en-US" sz="4400" dirty="0" smtClean="0">
                <a:latin typeface="Calibri"/>
                <a:cs typeface="Calibri"/>
              </a:rPr>
              <a:t>works....”</a:t>
            </a:r>
          </a:p>
          <a:p>
            <a:pPr marL="180000" eaLnBrk="1" hangingPunct="1">
              <a:lnSpc>
                <a:spcPct val="90000"/>
              </a:lnSpc>
              <a:spcBef>
                <a:spcPts val="0"/>
              </a:spcBef>
              <a:tabLst>
                <a:tab pos="717550" algn="l"/>
              </a:tabLst>
            </a:pPr>
            <a:r>
              <a:rPr lang="en-US" sz="4400" dirty="0" smtClean="0">
                <a:latin typeface="Calibri"/>
                <a:cs typeface="Calibri"/>
              </a:rPr>
              <a:t>	Why </a:t>
            </a:r>
            <a:r>
              <a:rPr lang="en-US" sz="4400" dirty="0">
                <a:latin typeface="Calibri"/>
                <a:cs typeface="Calibri"/>
              </a:rPr>
              <a:t>is there a resurrection and a judgment </a:t>
            </a:r>
            <a:r>
              <a:rPr lang="en-US" sz="4400" dirty="0" smtClean="0">
                <a:latin typeface="Calibri"/>
                <a:cs typeface="Calibri"/>
              </a:rPr>
              <a:t>if </a:t>
            </a:r>
            <a:r>
              <a:rPr lang="en-US" sz="4400" dirty="0">
                <a:latin typeface="Calibri"/>
                <a:cs typeface="Calibri"/>
              </a:rPr>
              <a:t>the souls of the righteous are already enjoying Paradise</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4200381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44577"/>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b="1" baseline="30000" dirty="0" smtClean="0">
                <a:latin typeface="Calibri"/>
                <a:cs typeface="Calibri"/>
              </a:rPr>
              <a:t>29</a:t>
            </a:r>
            <a:r>
              <a:rPr lang="en-US" sz="4400" dirty="0" smtClean="0">
                <a:latin typeface="Calibri"/>
                <a:cs typeface="Calibri"/>
              </a:rPr>
              <a:t> “</a:t>
            </a:r>
            <a:r>
              <a:rPr lang="en-US" sz="4400" dirty="0">
                <a:latin typeface="Calibri"/>
                <a:cs typeface="Calibri"/>
              </a:rPr>
              <a:t>L</a:t>
            </a:r>
            <a:r>
              <a:rPr lang="en-US" sz="4400" dirty="0" smtClean="0">
                <a:latin typeface="Calibri"/>
                <a:cs typeface="Calibri"/>
              </a:rPr>
              <a:t>et </a:t>
            </a:r>
            <a:r>
              <a:rPr lang="en-US" sz="4400" dirty="0">
                <a:latin typeface="Calibri"/>
                <a:cs typeface="Calibri"/>
              </a:rPr>
              <a:t>me speak freely to you of the patriarch David, that he is both </a:t>
            </a:r>
            <a:r>
              <a:rPr lang="en-US" sz="4400" u="sng" dirty="0">
                <a:latin typeface="Calibri"/>
                <a:cs typeface="Calibri"/>
              </a:rPr>
              <a:t>dead</a:t>
            </a:r>
            <a:r>
              <a:rPr lang="en-US" sz="4400" dirty="0">
                <a:latin typeface="Calibri"/>
                <a:cs typeface="Calibri"/>
              </a:rPr>
              <a:t> and </a:t>
            </a:r>
            <a:r>
              <a:rPr lang="en-US" sz="4400" u="sng" dirty="0">
                <a:latin typeface="Calibri"/>
                <a:cs typeface="Calibri"/>
              </a:rPr>
              <a:t>buried</a:t>
            </a:r>
            <a:r>
              <a:rPr lang="en-US" sz="4400" dirty="0">
                <a:latin typeface="Calibri"/>
                <a:cs typeface="Calibri"/>
              </a:rPr>
              <a:t>, and his tomb is with us to this day. </a:t>
            </a:r>
            <a:r>
              <a:rPr lang="en-US" sz="4400" dirty="0" smtClean="0">
                <a:latin typeface="Calibri"/>
                <a:cs typeface="Calibri"/>
              </a:rPr>
              <a:t>... </a:t>
            </a:r>
            <a:r>
              <a:rPr lang="en-US" sz="4400" b="1" baseline="30000" dirty="0" smtClean="0">
                <a:latin typeface="Calibri"/>
                <a:cs typeface="Calibri"/>
              </a:rPr>
              <a:t>34</a:t>
            </a:r>
            <a:r>
              <a:rPr lang="en-US" sz="4400" dirty="0" smtClean="0">
                <a:latin typeface="Calibri"/>
                <a:cs typeface="Calibri"/>
              </a:rPr>
              <a:t> </a:t>
            </a:r>
            <a:r>
              <a:rPr lang="en-US" sz="4400" dirty="0">
                <a:latin typeface="Calibri"/>
                <a:cs typeface="Calibri"/>
              </a:rPr>
              <a:t>“For David did </a:t>
            </a:r>
            <a:r>
              <a:rPr lang="en-US" sz="4400" u="sng" dirty="0">
                <a:latin typeface="Calibri"/>
                <a:cs typeface="Calibri"/>
              </a:rPr>
              <a:t>not</a:t>
            </a:r>
            <a:r>
              <a:rPr lang="en-US" sz="4400" dirty="0">
                <a:latin typeface="Calibri"/>
                <a:cs typeface="Calibri"/>
              </a:rPr>
              <a:t> </a:t>
            </a:r>
            <a:r>
              <a:rPr lang="en-US" sz="4400" u="sng" dirty="0">
                <a:latin typeface="Calibri"/>
                <a:cs typeface="Calibri"/>
              </a:rPr>
              <a:t>ascend</a:t>
            </a:r>
            <a:r>
              <a:rPr lang="en-US" sz="4400" dirty="0">
                <a:latin typeface="Calibri"/>
                <a:cs typeface="Calibri"/>
              </a:rPr>
              <a:t> into the heavens, but he says himself:</a:t>
            </a:r>
          </a:p>
          <a:p>
            <a:pPr marL="180000" eaLnBrk="1" hangingPunct="1">
              <a:lnSpc>
                <a:spcPct val="90000"/>
              </a:lnSpc>
              <a:spcBef>
                <a:spcPts val="0"/>
              </a:spcBef>
              <a:tabLst>
                <a:tab pos="717550" algn="l"/>
              </a:tabLst>
            </a:pPr>
            <a:r>
              <a:rPr lang="en-US" sz="4400" dirty="0" smtClean="0">
                <a:latin typeface="Calibri"/>
                <a:cs typeface="Calibri"/>
              </a:rPr>
              <a:t>	‘</a:t>
            </a:r>
            <a:r>
              <a:rPr lang="en-US" sz="4400" dirty="0">
                <a:latin typeface="Calibri"/>
                <a:cs typeface="Calibri"/>
              </a:rPr>
              <a:t>The </a:t>
            </a:r>
            <a:r>
              <a:rPr lang="en-US" sz="4400" cap="small" dirty="0">
                <a:latin typeface="Calibri"/>
                <a:cs typeface="Calibri"/>
              </a:rPr>
              <a:t>Lord</a:t>
            </a:r>
            <a:r>
              <a:rPr lang="en-US" sz="4400" dirty="0">
                <a:latin typeface="Calibri"/>
                <a:cs typeface="Calibri"/>
              </a:rPr>
              <a:t> said to my Lord</a:t>
            </a:r>
            <a:r>
              <a:rPr lang="en-US" sz="4400" dirty="0" smtClean="0">
                <a:latin typeface="Calibri"/>
                <a:cs typeface="Calibri"/>
              </a:rPr>
              <a:t>, “</a:t>
            </a:r>
            <a:r>
              <a:rPr lang="en-US" sz="4400" dirty="0">
                <a:latin typeface="Calibri"/>
                <a:cs typeface="Calibri"/>
              </a:rPr>
              <a:t>Sit at </a:t>
            </a:r>
            <a:r>
              <a:rPr lang="en-US" sz="4400" dirty="0" smtClean="0">
                <a:latin typeface="Calibri"/>
                <a:cs typeface="Calibri"/>
              </a:rPr>
              <a:t>	My </a:t>
            </a:r>
            <a:r>
              <a:rPr lang="en-US" sz="4400" dirty="0">
                <a:latin typeface="Calibri"/>
                <a:cs typeface="Calibri"/>
              </a:rPr>
              <a:t>right hand</a:t>
            </a:r>
            <a:r>
              <a:rPr lang="en-US" sz="4400" dirty="0" smtClean="0">
                <a:latin typeface="Calibri"/>
                <a:cs typeface="Calibri"/>
              </a:rPr>
              <a:t>, </a:t>
            </a:r>
            <a:r>
              <a:rPr lang="en-US" sz="4400" b="1" baseline="30000" dirty="0" smtClean="0">
                <a:latin typeface="Calibri"/>
                <a:cs typeface="Calibri"/>
              </a:rPr>
              <a:t>35</a:t>
            </a:r>
            <a:r>
              <a:rPr lang="en-US" sz="4400" dirty="0" smtClean="0">
                <a:latin typeface="Calibri"/>
                <a:cs typeface="Calibri"/>
              </a:rPr>
              <a:t> </a:t>
            </a:r>
            <a:r>
              <a:rPr lang="en-US" sz="4400" dirty="0">
                <a:latin typeface="Calibri"/>
                <a:cs typeface="Calibri"/>
              </a:rPr>
              <a:t>Till I make Your </a:t>
            </a:r>
            <a:r>
              <a:rPr lang="en-US" sz="4400" dirty="0" smtClean="0">
                <a:latin typeface="Calibri"/>
                <a:cs typeface="Calibri"/>
              </a:rPr>
              <a:t>	enemies </a:t>
            </a:r>
            <a:r>
              <a:rPr lang="en-US" sz="4400" dirty="0">
                <a:latin typeface="Calibri"/>
                <a:cs typeface="Calibri"/>
              </a:rPr>
              <a:t>Your footstool.” </a:t>
            </a:r>
            <a:r>
              <a:rPr lang="en-US" sz="4400" dirty="0" smtClean="0">
                <a:latin typeface="Calibri"/>
                <a:cs typeface="Calibri"/>
              </a:rPr>
              <a:t>’ ”</a:t>
            </a:r>
          </a:p>
        </p:txBody>
      </p:sp>
      <p:sp>
        <p:nvSpPr>
          <p:cNvPr id="5"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A Paradise With Disembodied </a:t>
            </a:r>
            <a:r>
              <a:rPr lang="en-US" sz="3200" i="1" dirty="0" smtClean="0">
                <a:solidFill>
                  <a:srgbClr val="FFFF00"/>
                </a:solidFill>
                <a:latin typeface="Cambria"/>
                <a:cs typeface="Cambria"/>
              </a:rPr>
              <a:t>Souls</a:t>
            </a:r>
          </a:p>
          <a:p>
            <a:pPr marL="36000"/>
            <a:r>
              <a:rPr lang="en-US" sz="3200" b="1" cap="small" spc="50" dirty="0" smtClean="0">
                <a:latin typeface="Cambria"/>
                <a:cs typeface="Cambria"/>
              </a:rPr>
              <a:t>Acts 2:29, 34, 35</a:t>
            </a:r>
            <a:endParaRPr lang="en-US" sz="3200" cap="small" spc="50" dirty="0">
              <a:latin typeface="Cambria"/>
              <a:cs typeface="Cambria"/>
            </a:endParaRPr>
          </a:p>
        </p:txBody>
      </p:sp>
    </p:spTree>
    <p:extLst>
      <p:ext uri="{BB962C8B-B14F-4D97-AF65-F5344CB8AC3E}">
        <p14:creationId xmlns:p14="http://schemas.microsoft.com/office/powerpoint/2010/main" val="2604196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On Death, Dying, and the Future Hope</a:t>
            </a:r>
          </a:p>
          <a:p>
            <a:pPr marL="36000">
              <a:defRPr/>
            </a:pPr>
            <a:r>
              <a:rPr lang="en-US" sz="3200" b="1" cap="small" spc="50" dirty="0" smtClean="0">
                <a:latin typeface="Cambria"/>
                <a:cs typeface="Cambria"/>
              </a:rPr>
              <a:t>Lesson 10,  December 3, 2022</a:t>
            </a:r>
            <a:endParaRPr lang="en-US" sz="3200" b="1" cap="small" spc="50" dirty="0">
              <a:latin typeface="Cambria"/>
              <a:cs typeface="Cambria"/>
            </a:endParaRPr>
          </a:p>
        </p:txBody>
      </p:sp>
      <p:sp>
        <p:nvSpPr>
          <p:cNvPr id="7" name="Rectangle 6"/>
          <p:cNvSpPr/>
          <p:nvPr/>
        </p:nvSpPr>
        <p:spPr>
          <a:xfrm>
            <a:off x="0" y="1412875"/>
            <a:ext cx="9144000" cy="1015663"/>
          </a:xfrm>
          <a:prstGeom prst="rect">
            <a:avLst/>
          </a:prstGeom>
        </p:spPr>
        <p:txBody>
          <a:bodyPr>
            <a:spAutoFit/>
          </a:bodyPr>
          <a:lstStyle/>
          <a:p>
            <a:pPr marL="1260000">
              <a:lnSpc>
                <a:spcPct val="70000"/>
              </a:lnSpc>
              <a:defRPr/>
            </a:pPr>
            <a:r>
              <a:rPr lang="en-US" sz="5400" dirty="0">
                <a:effectLst>
                  <a:outerShdw blurRad="38100" dist="38100" dir="2700000" algn="tl">
                    <a:srgbClr val="000000"/>
                  </a:outerShdw>
                </a:effectLst>
                <a:latin typeface="Cambria"/>
                <a:cs typeface="Cambria"/>
              </a:rPr>
              <a:t>The Fires of </a:t>
            </a:r>
            <a:r>
              <a:rPr lang="en-US" sz="8000" dirty="0">
                <a:effectLst>
                  <a:outerShdw blurRad="38100" dist="38100" dir="2700000" algn="tl">
                    <a:srgbClr val="000000"/>
                  </a:outerShdw>
                </a:effectLst>
                <a:latin typeface="Cambria"/>
                <a:cs typeface="Cambria"/>
              </a:rPr>
              <a:t>Hell </a:t>
            </a:r>
            <a:endParaRPr lang="en-US" sz="8000" dirty="0">
              <a:effectLst>
                <a:outerShdw blurRad="38100" dist="38100" dir="2700000" algn="tl">
                  <a:srgbClr val="000000"/>
                </a:outerShdw>
              </a:effectLst>
              <a:latin typeface="Cambria"/>
              <a:ea typeface="ＭＳ Ｐゴシック" charset="0"/>
              <a:cs typeface="Cambria"/>
            </a:endParaRPr>
          </a:p>
        </p:txBody>
      </p:sp>
      <p:pic>
        <p:nvPicPr>
          <p:cNvPr id="2" name="Picture 1" descr="L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40" y="2896096"/>
            <a:ext cx="7792060" cy="3296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2000" fill="hold"/>
                                        <p:tgtEl>
                                          <p:spTgt spid="7"/>
                                        </p:tgtEl>
                                        <p:attrNameLst>
                                          <p:attrName>ppt_w</p:attrName>
                                        </p:attrNameLst>
                                      </p:cBhvr>
                                      <p:tavLst>
                                        <p:tav tm="0">
                                          <p:val>
                                            <p:fltVal val="0"/>
                                          </p:val>
                                        </p:tav>
                                        <p:tav tm="100000">
                                          <p:val>
                                            <p:strVal val="#ppt_w"/>
                                          </p:val>
                                        </p:tav>
                                      </p:tavLst>
                                    </p:anim>
                                    <p:anim calcmode="lin" valueType="num">
                                      <p:cBhvr>
                                        <p:cTn id="12" dur="2000" fill="hold"/>
                                        <p:tgtEl>
                                          <p:spTgt spid="7"/>
                                        </p:tgtEl>
                                        <p:attrNameLst>
                                          <p:attrName>ppt_h</p:attrName>
                                        </p:attrNameLst>
                                      </p:cBhvr>
                                      <p:tavLst>
                                        <p:tav tm="0">
                                          <p:val>
                                            <p:fltVal val="0"/>
                                          </p:val>
                                        </p:tav>
                                        <p:tav tm="100000">
                                          <p:val>
                                            <p:strVal val="#ppt_h"/>
                                          </p:val>
                                        </p:tav>
                                      </p:tavLst>
                                    </p:anim>
                                  </p:childTnLst>
                                </p:cTn>
                              </p:par>
                              <p:par>
                                <p:cTn id="13" presetID="23" presetClass="entr" presetSubtype="528"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ppt_x</p:attrName>
                                        </p:attrNameLst>
                                      </p:cBhvr>
                                      <p:tavLst>
                                        <p:tav tm="0">
                                          <p:val>
                                            <p:fltVal val="0.5"/>
                                          </p:val>
                                        </p:tav>
                                        <p:tav tm="100000">
                                          <p:val>
                                            <p:strVal val="#ppt_x"/>
                                          </p:val>
                                        </p:tav>
                                      </p:tavLst>
                                    </p:anim>
                                    <p:anim calcmode="lin" valueType="num">
                                      <p:cBhvr>
                                        <p:cTn id="18"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Wednesday</a:t>
            </a:r>
            <a:r>
              <a:rPr lang="en-US" sz="3200" i="1" dirty="0">
                <a:solidFill>
                  <a:srgbClr val="FFFF00"/>
                </a:solidFill>
                <a:latin typeface="Cambria"/>
                <a:cs typeface="Cambria"/>
              </a:rPr>
              <a:t>, November </a:t>
            </a:r>
            <a:r>
              <a:rPr lang="en-US" sz="3200" i="1" dirty="0" smtClean="0">
                <a:solidFill>
                  <a:srgbClr val="FFFF00"/>
                </a:solidFill>
                <a:latin typeface="Cambria"/>
                <a:cs typeface="Cambria"/>
              </a:rPr>
              <a:t>30</a:t>
            </a:r>
          </a:p>
          <a:p>
            <a:pPr marL="36000"/>
            <a:r>
              <a:rPr lang="en-US" sz="3200" b="1" cap="small" spc="50" dirty="0" smtClean="0">
                <a:latin typeface="Cambria"/>
                <a:cs typeface="Cambria"/>
              </a:rPr>
              <a:t>A </a:t>
            </a:r>
            <a:r>
              <a:rPr lang="en-US" sz="3200" b="1" cap="small" spc="50" dirty="0">
                <a:latin typeface="Cambria"/>
                <a:cs typeface="Cambria"/>
              </a:rPr>
              <a:t>Paradise With Disembodied Souls</a:t>
            </a:r>
            <a:endParaRPr lang="en-US" sz="3200" cap="small" spc="50" dirty="0">
              <a:latin typeface="Cambria"/>
              <a:cs typeface="Cambria"/>
            </a:endParaRPr>
          </a:p>
        </p:txBody>
      </p:sp>
      <p:sp>
        <p:nvSpPr>
          <p:cNvPr id="4" name="Text Box 3"/>
          <p:cNvSpPr txBox="1">
            <a:spLocks noChangeArrowheads="1"/>
          </p:cNvSpPr>
          <p:nvPr/>
        </p:nvSpPr>
        <p:spPr bwMode="auto">
          <a:xfrm>
            <a:off x="0" y="1329431"/>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The </a:t>
            </a:r>
            <a:r>
              <a:rPr lang="en-US" sz="4400" dirty="0">
                <a:latin typeface="Calibri"/>
                <a:cs typeface="Calibri"/>
              </a:rPr>
              <a:t>Bible teaches that all human beings who are already in heaven </a:t>
            </a:r>
            <a:r>
              <a:rPr lang="en-US" sz="4400" dirty="0" smtClean="0">
                <a:latin typeface="Calibri"/>
                <a:cs typeface="Calibri"/>
              </a:rPr>
              <a:t> were </a:t>
            </a:r>
            <a:r>
              <a:rPr lang="en-US" sz="4400" dirty="0">
                <a:latin typeface="Calibri"/>
                <a:cs typeface="Calibri"/>
              </a:rPr>
              <a:t>either </a:t>
            </a:r>
            <a:r>
              <a:rPr lang="en-US" sz="4400" u="sng" dirty="0">
                <a:latin typeface="Calibri"/>
                <a:cs typeface="Calibri"/>
              </a:rPr>
              <a:t>translated</a:t>
            </a:r>
            <a:r>
              <a:rPr lang="en-US" sz="4400" dirty="0">
                <a:latin typeface="Calibri"/>
                <a:cs typeface="Calibri"/>
              </a:rPr>
              <a:t> alive, as in the case of Enoch (</a:t>
            </a:r>
            <a:r>
              <a:rPr lang="en-US" sz="4400" i="1" dirty="0">
                <a:latin typeface="Calibri"/>
                <a:cs typeface="Calibri"/>
              </a:rPr>
              <a:t>Gen. 5:24</a:t>
            </a:r>
            <a:r>
              <a:rPr lang="en-US" sz="4400" dirty="0">
                <a:latin typeface="Calibri"/>
                <a:cs typeface="Calibri"/>
              </a:rPr>
              <a:t>) and Elijah </a:t>
            </a:r>
            <a:r>
              <a:rPr lang="en-US" sz="4400" dirty="0" smtClean="0">
                <a:latin typeface="Calibri"/>
                <a:cs typeface="Calibri"/>
              </a:rPr>
              <a:t>   (</a:t>
            </a:r>
            <a:r>
              <a:rPr lang="en-US" sz="4400" i="1" dirty="0">
                <a:latin typeface="Calibri"/>
                <a:cs typeface="Calibri"/>
              </a:rPr>
              <a:t>2 Kings 2:9–11</a:t>
            </a:r>
            <a:r>
              <a:rPr lang="en-US" sz="4400" dirty="0">
                <a:latin typeface="Calibri"/>
                <a:cs typeface="Calibri"/>
              </a:rPr>
              <a:t>)</a:t>
            </a:r>
            <a:r>
              <a:rPr lang="en-US" sz="4400" dirty="0" smtClean="0">
                <a:latin typeface="Calibri"/>
                <a:cs typeface="Calibri"/>
              </a:rPr>
              <a:t>,</a:t>
            </a:r>
          </a:p>
          <a:p>
            <a:pPr algn="ctr" eaLnBrk="1" hangingPunct="1">
              <a:lnSpc>
                <a:spcPct val="90000"/>
              </a:lnSpc>
              <a:spcBef>
                <a:spcPts val="0"/>
              </a:spcBef>
            </a:pPr>
            <a:r>
              <a:rPr lang="en-US" sz="4400" dirty="0" smtClean="0">
                <a:latin typeface="Calibri"/>
                <a:cs typeface="Calibri"/>
              </a:rPr>
              <a:t>or </a:t>
            </a:r>
            <a:r>
              <a:rPr lang="en-US" sz="4400" u="sng" dirty="0">
                <a:latin typeface="Calibri"/>
                <a:cs typeface="Calibri"/>
              </a:rPr>
              <a:t>resurrected</a:t>
            </a:r>
            <a:r>
              <a:rPr lang="en-US" sz="4400" dirty="0">
                <a:latin typeface="Calibri"/>
                <a:cs typeface="Calibri"/>
              </a:rPr>
              <a:t> from the dead, as Moses (</a:t>
            </a:r>
            <a:r>
              <a:rPr lang="en-US" sz="4400" i="1" dirty="0">
                <a:latin typeface="Calibri"/>
                <a:cs typeface="Calibri"/>
              </a:rPr>
              <a:t>Jude 9</a:t>
            </a:r>
            <a:r>
              <a:rPr lang="en-US" sz="4400" dirty="0">
                <a:latin typeface="Calibri"/>
                <a:cs typeface="Calibri"/>
              </a:rPr>
              <a:t>) and those raised with Christ (</a:t>
            </a:r>
            <a:r>
              <a:rPr lang="en-US" sz="4400" i="1" dirty="0">
                <a:latin typeface="Calibri"/>
                <a:cs typeface="Calibri"/>
              </a:rPr>
              <a:t>Matt. 27:51–53</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1319540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1244577"/>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b="1" baseline="30000" dirty="0" smtClean="0">
                <a:solidFill>
                  <a:srgbClr val="000000"/>
                </a:solidFill>
                <a:latin typeface="Calibri"/>
                <a:cs typeface="Calibri"/>
              </a:rPr>
              <a:t>16</a:t>
            </a:r>
            <a:r>
              <a:rPr lang="en-US" sz="4400" dirty="0" smtClean="0">
                <a:solidFill>
                  <a:srgbClr val="000000"/>
                </a:solidFill>
                <a:latin typeface="Calibri"/>
                <a:cs typeface="Calibri"/>
              </a:rPr>
              <a:t> “For </a:t>
            </a:r>
            <a:r>
              <a:rPr lang="en-US" sz="4400" dirty="0">
                <a:solidFill>
                  <a:srgbClr val="000000"/>
                </a:solidFill>
                <a:latin typeface="Calibri"/>
                <a:cs typeface="Calibri"/>
              </a:rPr>
              <a:t>if the dead do not rise, then Christ is not risen. </a:t>
            </a:r>
            <a:r>
              <a:rPr lang="en-US" sz="4400" b="1" baseline="30000" dirty="0">
                <a:solidFill>
                  <a:srgbClr val="000000"/>
                </a:solidFill>
                <a:latin typeface="Calibri"/>
                <a:cs typeface="Calibri"/>
              </a:rPr>
              <a:t>17</a:t>
            </a:r>
            <a:r>
              <a:rPr lang="en-US" sz="4400" dirty="0">
                <a:solidFill>
                  <a:srgbClr val="000000"/>
                </a:solidFill>
                <a:latin typeface="Calibri"/>
                <a:cs typeface="Calibri"/>
              </a:rPr>
              <a:t> And if Christ is not risen, your faith is futile; you are still in your sins! </a:t>
            </a:r>
            <a:r>
              <a:rPr lang="en-US" sz="4400" b="1" baseline="30000" dirty="0">
                <a:solidFill>
                  <a:srgbClr val="000000"/>
                </a:solidFill>
                <a:latin typeface="Calibri"/>
                <a:cs typeface="Calibri"/>
              </a:rPr>
              <a:t>18</a:t>
            </a:r>
            <a:r>
              <a:rPr lang="en-US" sz="4400" dirty="0">
                <a:solidFill>
                  <a:srgbClr val="000000"/>
                </a:solidFill>
                <a:latin typeface="Calibri"/>
                <a:cs typeface="Calibri"/>
              </a:rPr>
              <a:t> Then also those who have </a:t>
            </a:r>
            <a:r>
              <a:rPr lang="en-US" sz="4400" dirty="0" smtClean="0">
                <a:solidFill>
                  <a:srgbClr val="000000"/>
                </a:solidFill>
                <a:latin typeface="Calibri"/>
                <a:cs typeface="Calibri"/>
              </a:rPr>
              <a:t>fallen </a:t>
            </a:r>
            <a:r>
              <a:rPr lang="en-US" sz="4400" dirty="0">
                <a:solidFill>
                  <a:srgbClr val="000000"/>
                </a:solidFill>
                <a:latin typeface="Calibri"/>
                <a:cs typeface="Calibri"/>
              </a:rPr>
              <a:t>asleep in Christ have perished</a:t>
            </a:r>
            <a:r>
              <a:rPr lang="en-US" sz="4400" dirty="0" smtClean="0">
                <a:solidFill>
                  <a:srgbClr val="000000"/>
                </a:solidFill>
                <a:latin typeface="Calibri"/>
                <a:cs typeface="Calibri"/>
              </a:rPr>
              <a:t>.”  </a:t>
            </a:r>
            <a:r>
              <a:rPr lang="en-US" sz="4400" i="1" dirty="0" smtClean="0">
                <a:latin typeface="Calibri"/>
                <a:cs typeface="Calibri"/>
              </a:rPr>
              <a:t>How </a:t>
            </a:r>
            <a:r>
              <a:rPr lang="en-US" sz="4400" i="1" dirty="0">
                <a:latin typeface="Calibri"/>
                <a:cs typeface="Calibri"/>
              </a:rPr>
              <a:t>could they have perished if they are already in the </a:t>
            </a:r>
            <a:r>
              <a:rPr lang="en-US" sz="4400" i="1" dirty="0" smtClean="0">
                <a:latin typeface="Calibri"/>
                <a:cs typeface="Calibri"/>
              </a:rPr>
              <a:t> bliss </a:t>
            </a:r>
            <a:r>
              <a:rPr lang="en-US" sz="4400" i="1" dirty="0">
                <a:latin typeface="Calibri"/>
                <a:cs typeface="Calibri"/>
              </a:rPr>
              <a:t>of heaven and have been there for however long since they died? </a:t>
            </a:r>
            <a:endParaRPr lang="en-US" sz="4400" i="1" dirty="0" smtClean="0">
              <a:latin typeface="Calibri"/>
              <a:cs typeface="Calibri"/>
            </a:endParaRPr>
          </a:p>
        </p:txBody>
      </p:sp>
      <p:sp>
        <p:nvSpPr>
          <p:cNvPr id="4" name="Text Box 3"/>
          <p:cNvSpPr txBox="1">
            <a:spLocks noChangeArrowheads="1"/>
          </p:cNvSpPr>
          <p:nvPr/>
        </p:nvSpPr>
        <p:spPr bwMode="auto">
          <a:xfrm>
            <a:off x="0" y="1244577"/>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b="1" baseline="30000" dirty="0" smtClean="0">
                <a:latin typeface="Calibri"/>
                <a:cs typeface="Calibri"/>
              </a:rPr>
              <a:t>16</a:t>
            </a:r>
            <a:r>
              <a:rPr lang="en-US" sz="4400" dirty="0" smtClean="0">
                <a:latin typeface="Calibri"/>
                <a:cs typeface="Calibri"/>
              </a:rPr>
              <a:t> “For </a:t>
            </a:r>
            <a:r>
              <a:rPr lang="en-US" sz="4400" dirty="0">
                <a:latin typeface="Calibri"/>
                <a:cs typeface="Calibri"/>
              </a:rPr>
              <a:t>if the dead do not rise, then Christ is not risen. </a:t>
            </a:r>
            <a:r>
              <a:rPr lang="en-US" sz="4400" b="1" baseline="30000" dirty="0">
                <a:latin typeface="Calibri"/>
                <a:cs typeface="Calibri"/>
              </a:rPr>
              <a:t>17</a:t>
            </a:r>
            <a:r>
              <a:rPr lang="en-US" sz="4400" dirty="0">
                <a:latin typeface="Calibri"/>
                <a:cs typeface="Calibri"/>
              </a:rPr>
              <a:t> And if Christ is not risen, your faith is futile; you are still in your sins! </a:t>
            </a:r>
            <a:r>
              <a:rPr lang="en-US" sz="4400" b="1" baseline="30000" dirty="0">
                <a:latin typeface="Calibri"/>
                <a:cs typeface="Calibri"/>
              </a:rPr>
              <a:t>18</a:t>
            </a:r>
            <a:r>
              <a:rPr lang="en-US" sz="4400" dirty="0">
                <a:latin typeface="Calibri"/>
                <a:cs typeface="Calibri"/>
              </a:rPr>
              <a:t> Then also those who have </a:t>
            </a:r>
            <a:r>
              <a:rPr lang="en-US" sz="4400" dirty="0" smtClean="0">
                <a:latin typeface="Calibri"/>
                <a:cs typeface="Calibri"/>
              </a:rPr>
              <a:t>fallen </a:t>
            </a:r>
            <a:r>
              <a:rPr lang="en-US" sz="4400" dirty="0">
                <a:latin typeface="Calibri"/>
                <a:cs typeface="Calibri"/>
              </a:rPr>
              <a:t>asleep in Christ have perished</a:t>
            </a:r>
            <a:r>
              <a:rPr lang="en-US" sz="4400" dirty="0" smtClean="0">
                <a:latin typeface="Calibri"/>
                <a:cs typeface="Calibri"/>
              </a:rPr>
              <a:t>.”</a:t>
            </a:r>
            <a:endParaRPr lang="en-US" sz="4400" i="1" dirty="0" smtClean="0">
              <a:latin typeface="Calibri"/>
              <a:cs typeface="Calibri"/>
            </a:endParaRPr>
          </a:p>
        </p:txBody>
      </p:sp>
      <p:sp>
        <p:nvSpPr>
          <p:cNvPr id="5"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A Paradise With Disembodied </a:t>
            </a:r>
            <a:r>
              <a:rPr lang="en-US" sz="3200" i="1" dirty="0" smtClean="0">
                <a:solidFill>
                  <a:srgbClr val="FFFF00"/>
                </a:solidFill>
                <a:latin typeface="Cambria"/>
                <a:cs typeface="Cambria"/>
              </a:rPr>
              <a:t>Souls</a:t>
            </a:r>
          </a:p>
          <a:p>
            <a:pPr marL="36000"/>
            <a:r>
              <a:rPr lang="en-US" sz="3200" b="1" cap="small" spc="50" dirty="0" smtClean="0">
                <a:latin typeface="Cambria"/>
                <a:cs typeface="Cambria"/>
              </a:rPr>
              <a:t>1 Corinthians 15:16-18</a:t>
            </a:r>
            <a:endParaRPr lang="en-US" sz="3200" cap="small" spc="50" dirty="0">
              <a:latin typeface="Cambria"/>
              <a:cs typeface="Cambria"/>
            </a:endParaRPr>
          </a:p>
        </p:txBody>
      </p:sp>
    </p:spTree>
    <p:extLst>
      <p:ext uri="{BB962C8B-B14F-4D97-AF65-F5344CB8AC3E}">
        <p14:creationId xmlns:p14="http://schemas.microsoft.com/office/powerpoint/2010/main" val="20315206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P spid="4"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44577"/>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tabLst>
                <a:tab pos="717550" algn="l"/>
              </a:tabLst>
            </a:pPr>
            <a:r>
              <a:rPr lang="en-US" sz="4400" dirty="0" smtClean="0">
                <a:latin typeface="Calibri"/>
                <a:cs typeface="Calibri"/>
              </a:rPr>
              <a:t>A </a:t>
            </a:r>
            <a:r>
              <a:rPr lang="en-US" sz="4400" dirty="0">
                <a:latin typeface="Calibri"/>
                <a:cs typeface="Calibri"/>
              </a:rPr>
              <a:t>central and key doctrine of the </a:t>
            </a:r>
            <a:r>
              <a:rPr lang="en-US" sz="4400" dirty="0" smtClean="0">
                <a:latin typeface="Calibri"/>
                <a:cs typeface="Calibri"/>
              </a:rPr>
              <a:t>New </a:t>
            </a:r>
            <a:r>
              <a:rPr lang="en-US" sz="4400" dirty="0">
                <a:latin typeface="Calibri"/>
                <a:cs typeface="Calibri"/>
              </a:rPr>
              <a:t>Testament, the resurrection of the dead when Christ returns,</a:t>
            </a:r>
            <a:r>
              <a:rPr lang="en-US" sz="4400" spc="-300" dirty="0">
                <a:latin typeface="Calibri"/>
                <a:cs typeface="Calibri"/>
              </a:rPr>
              <a:t> </a:t>
            </a:r>
            <a:r>
              <a:rPr lang="en-US" sz="4400" dirty="0">
                <a:solidFill>
                  <a:schemeClr val="tx2"/>
                </a:solidFill>
                <a:latin typeface="Calibri"/>
                <a:cs typeface="Calibri"/>
              </a:rPr>
              <a:t>is made </a:t>
            </a:r>
            <a:r>
              <a:rPr lang="en-US" sz="4400" dirty="0" smtClean="0">
                <a:solidFill>
                  <a:schemeClr val="tx2"/>
                </a:solidFill>
                <a:latin typeface="Calibri"/>
                <a:cs typeface="Calibri"/>
              </a:rPr>
              <a:t>null </a:t>
            </a:r>
            <a:r>
              <a:rPr lang="en-US" sz="4400" dirty="0">
                <a:solidFill>
                  <a:schemeClr val="tx2"/>
                </a:solidFill>
                <a:latin typeface="Calibri"/>
                <a:cs typeface="Calibri"/>
              </a:rPr>
              <a:t>and void </a:t>
            </a:r>
            <a:r>
              <a:rPr lang="en-US" sz="4400" dirty="0">
                <a:latin typeface="Calibri"/>
                <a:cs typeface="Calibri"/>
              </a:rPr>
              <a:t>by the false teaching that the righteous dead soar off to their eternal reward right after they die.</a:t>
            </a:r>
            <a:endParaRPr lang="en-US" sz="4400" dirty="0" smtClean="0">
              <a:latin typeface="Calibri"/>
              <a:cs typeface="Calibri"/>
            </a:endParaRPr>
          </a:p>
        </p:txBody>
      </p:sp>
      <p:sp>
        <p:nvSpPr>
          <p:cNvPr id="5"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A Paradise With Disembodied </a:t>
            </a:r>
            <a:r>
              <a:rPr lang="en-US" sz="3200" i="1" dirty="0" smtClean="0">
                <a:solidFill>
                  <a:srgbClr val="FFFF00"/>
                </a:solidFill>
                <a:latin typeface="Cambria"/>
                <a:cs typeface="Cambria"/>
              </a:rPr>
              <a:t>Souls</a:t>
            </a:r>
          </a:p>
          <a:p>
            <a:pPr marL="36000"/>
            <a:r>
              <a:rPr lang="en-US" sz="3200" b="1" cap="small" spc="50" dirty="0" smtClean="0">
                <a:latin typeface="Cambria"/>
                <a:cs typeface="Cambria"/>
              </a:rPr>
              <a:t>1 Corinthians 15:16-18</a:t>
            </a:r>
            <a:endParaRPr lang="en-US" sz="3200" cap="small" spc="50" dirty="0">
              <a:latin typeface="Cambria"/>
              <a:cs typeface="Cambria"/>
            </a:endParaRPr>
          </a:p>
        </p:txBody>
      </p:sp>
    </p:spTree>
    <p:extLst>
      <p:ext uri="{BB962C8B-B14F-4D97-AF65-F5344CB8AC3E}">
        <p14:creationId xmlns:p14="http://schemas.microsoft.com/office/powerpoint/2010/main" val="2185005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December 1</a:t>
            </a:r>
          </a:p>
          <a:p>
            <a:pPr marL="36000"/>
            <a:r>
              <a:rPr lang="en-US" sz="3200" b="1" cap="small" spc="50" dirty="0" smtClean="0">
                <a:latin typeface="Cambria"/>
                <a:cs typeface="Cambria"/>
              </a:rPr>
              <a:t>The </a:t>
            </a:r>
            <a:r>
              <a:rPr lang="en-US" sz="3200" b="1" cap="small" spc="50" dirty="0">
                <a:latin typeface="Cambria"/>
                <a:cs typeface="Cambria"/>
              </a:rPr>
              <a:t>Biblical View</a:t>
            </a:r>
            <a:endParaRPr lang="en-US" sz="3200" cap="small" spc="50" dirty="0">
              <a:latin typeface="Cambria"/>
              <a:cs typeface="Cambria"/>
            </a:endParaRPr>
          </a:p>
        </p:txBody>
      </p:sp>
      <p:sp>
        <p:nvSpPr>
          <p:cNvPr id="4" name="Text Box 3"/>
          <p:cNvSpPr txBox="1">
            <a:spLocks noChangeArrowheads="1"/>
          </p:cNvSpPr>
          <p:nvPr/>
        </p:nvSpPr>
        <p:spPr bwMode="auto">
          <a:xfrm>
            <a:off x="0" y="1155098"/>
            <a:ext cx="9144000" cy="57431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pPr>
            <a:r>
              <a:rPr lang="en-US" sz="4400" dirty="0">
                <a:latin typeface="Calibri"/>
                <a:cs typeface="Calibri"/>
              </a:rPr>
              <a:t>“And this is the testimony: that God has given us eternal life, and this life is </a:t>
            </a:r>
            <a:r>
              <a:rPr lang="en-US" sz="4400" spc="-30" dirty="0">
                <a:latin typeface="Calibri"/>
                <a:cs typeface="Calibri"/>
              </a:rPr>
              <a:t>in His Son. </a:t>
            </a:r>
            <a:r>
              <a:rPr lang="en-US" sz="4400" spc="-30" dirty="0" smtClean="0">
                <a:latin typeface="Calibri"/>
                <a:cs typeface="Calibri"/>
              </a:rPr>
              <a:t>He </a:t>
            </a:r>
            <a:r>
              <a:rPr lang="en-US" sz="4400" spc="-30" dirty="0">
                <a:latin typeface="Calibri"/>
                <a:cs typeface="Calibri"/>
              </a:rPr>
              <a:t>who has the Son has </a:t>
            </a:r>
            <a:r>
              <a:rPr lang="en-US" sz="4400" spc="-30" dirty="0" smtClean="0">
                <a:latin typeface="Calibri"/>
                <a:cs typeface="Calibri"/>
              </a:rPr>
              <a:t>life</a:t>
            </a:r>
            <a:r>
              <a:rPr lang="en-US" sz="4400" spc="-30" dirty="0">
                <a:latin typeface="Calibri"/>
                <a:cs typeface="Calibri"/>
              </a:rPr>
              <a:t>; </a:t>
            </a:r>
            <a:r>
              <a:rPr lang="en-US" sz="4400" dirty="0">
                <a:latin typeface="Calibri"/>
                <a:cs typeface="Calibri"/>
              </a:rPr>
              <a:t>he who does not have the Son of God does not have </a:t>
            </a:r>
            <a:r>
              <a:rPr lang="en-US" sz="4400" dirty="0" smtClean="0">
                <a:latin typeface="Calibri"/>
                <a:cs typeface="Calibri"/>
              </a:rPr>
              <a:t>life” (</a:t>
            </a:r>
            <a:r>
              <a:rPr lang="en-US" sz="4400" i="1" dirty="0" smtClean="0">
                <a:latin typeface="Calibri"/>
                <a:cs typeface="Calibri"/>
              </a:rPr>
              <a:t>1 John 5:11, 12</a:t>
            </a:r>
            <a:r>
              <a:rPr lang="en-US" sz="4400" dirty="0" smtClean="0">
                <a:latin typeface="Calibri"/>
                <a:cs typeface="Calibri"/>
              </a:rPr>
              <a:t>).</a:t>
            </a:r>
          </a:p>
          <a:p>
            <a:pPr algn="ctr" eaLnBrk="1" hangingPunct="1">
              <a:lnSpc>
                <a:spcPct val="90000"/>
              </a:lnSpc>
              <a:spcBef>
                <a:spcPts val="0"/>
              </a:spcBef>
              <a:spcAft>
                <a:spcPts val="600"/>
              </a:spcAft>
            </a:pPr>
            <a:r>
              <a:rPr lang="en-US" sz="4400" dirty="0" smtClean="0">
                <a:latin typeface="Calibri"/>
                <a:cs typeface="Calibri"/>
              </a:rPr>
              <a:t>The </a:t>
            </a:r>
            <a:r>
              <a:rPr lang="en-US" sz="4400" dirty="0">
                <a:latin typeface="Calibri"/>
                <a:cs typeface="Calibri"/>
              </a:rPr>
              <a:t>biblical doctrine of conditional </a:t>
            </a:r>
            <a:r>
              <a:rPr lang="en-US" sz="4400" dirty="0" err="1" smtClean="0">
                <a:latin typeface="Calibri"/>
                <a:cs typeface="Calibri"/>
              </a:rPr>
              <a:t>im</a:t>
            </a:r>
            <a:r>
              <a:rPr lang="en-US" sz="4400" dirty="0" smtClean="0">
                <a:latin typeface="Calibri"/>
                <a:cs typeface="Calibri"/>
              </a:rPr>
              <a:t>-mortality </a:t>
            </a:r>
            <a:r>
              <a:rPr lang="en-US" sz="4400" dirty="0">
                <a:latin typeface="Calibri"/>
                <a:cs typeface="Calibri"/>
              </a:rPr>
              <a:t>of </a:t>
            </a:r>
            <a:r>
              <a:rPr lang="en-US" sz="4400" dirty="0" smtClean="0">
                <a:latin typeface="Calibri"/>
                <a:cs typeface="Calibri"/>
              </a:rPr>
              <a:t>humans—</a:t>
            </a:r>
            <a:r>
              <a:rPr lang="en-US" sz="4400" dirty="0">
                <a:latin typeface="Calibri"/>
                <a:cs typeface="Calibri"/>
              </a:rPr>
              <a:t>in contrast to </a:t>
            </a:r>
            <a:r>
              <a:rPr lang="en-US" sz="4400" dirty="0" smtClean="0">
                <a:latin typeface="Calibri"/>
                <a:cs typeface="Calibri"/>
              </a:rPr>
              <a:t>  </a:t>
            </a:r>
            <a:r>
              <a:rPr lang="en-US" sz="4400" spc="-70" dirty="0" smtClean="0">
                <a:latin typeface="Calibri"/>
                <a:cs typeface="Calibri"/>
              </a:rPr>
              <a:t>the </a:t>
            </a:r>
            <a:r>
              <a:rPr lang="en-US" sz="4400" spc="-70" dirty="0" err="1">
                <a:latin typeface="Calibri"/>
                <a:cs typeface="Calibri"/>
              </a:rPr>
              <a:t>nonbiblical</a:t>
            </a:r>
            <a:r>
              <a:rPr lang="en-US" sz="4400" spc="-70" dirty="0">
                <a:latin typeface="Calibri"/>
                <a:cs typeface="Calibri"/>
              </a:rPr>
              <a:t> theory of the natural </a:t>
            </a:r>
            <a:r>
              <a:rPr lang="en-US" sz="4400" spc="-70" dirty="0" err="1" smtClean="0">
                <a:latin typeface="Calibri"/>
                <a:cs typeface="Calibri"/>
              </a:rPr>
              <a:t>im</a:t>
            </a:r>
            <a:r>
              <a:rPr lang="en-US" sz="4400" spc="-70" dirty="0" smtClean="0">
                <a:latin typeface="Calibri"/>
                <a:cs typeface="Calibri"/>
              </a:rPr>
              <a:t>-</a:t>
            </a:r>
            <a:r>
              <a:rPr lang="en-US" sz="4400" dirty="0" smtClean="0">
                <a:latin typeface="Calibri"/>
                <a:cs typeface="Calibri"/>
              </a:rPr>
              <a:t>mortality </a:t>
            </a:r>
            <a:r>
              <a:rPr lang="en-US" sz="4400" dirty="0">
                <a:latin typeface="Calibri"/>
                <a:cs typeface="Calibri"/>
              </a:rPr>
              <a:t>of the soul—is </a:t>
            </a:r>
            <a:r>
              <a:rPr lang="en-US" sz="4400" dirty="0" smtClean="0">
                <a:latin typeface="Calibri"/>
                <a:cs typeface="Calibri"/>
              </a:rPr>
              <a:t>explicit here. </a:t>
            </a:r>
          </a:p>
        </p:txBody>
      </p:sp>
    </p:spTree>
    <p:extLst>
      <p:ext uri="{BB962C8B-B14F-4D97-AF65-F5344CB8AC3E}">
        <p14:creationId xmlns:p14="http://schemas.microsoft.com/office/powerpoint/2010/main" val="22764915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December 1</a:t>
            </a:r>
          </a:p>
          <a:p>
            <a:pPr marL="36000"/>
            <a:r>
              <a:rPr lang="en-US" sz="3200" b="1" cap="small" spc="50" dirty="0" smtClean="0">
                <a:latin typeface="Cambria"/>
                <a:cs typeface="Cambria"/>
              </a:rPr>
              <a:t>The </a:t>
            </a:r>
            <a:r>
              <a:rPr lang="en-US" sz="3200" b="1" cap="small" spc="50" dirty="0">
                <a:latin typeface="Cambria"/>
                <a:cs typeface="Cambria"/>
              </a:rPr>
              <a:t>Biblical View</a:t>
            </a:r>
            <a:endParaRPr lang="en-US" sz="3200" cap="small" spc="50" dirty="0">
              <a:latin typeface="Cambria"/>
              <a:cs typeface="Cambria"/>
            </a:endParaRPr>
          </a:p>
        </p:txBody>
      </p:sp>
      <p:sp>
        <p:nvSpPr>
          <p:cNvPr id="4" name="Text Box 3"/>
          <p:cNvSpPr txBox="1">
            <a:spLocks noChangeArrowheads="1"/>
          </p:cNvSpPr>
          <p:nvPr/>
        </p:nvSpPr>
        <p:spPr bwMode="auto">
          <a:xfrm>
            <a:off x="0" y="1155098"/>
            <a:ext cx="9144000" cy="5715475"/>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pPr>
            <a:r>
              <a:rPr lang="en-US" sz="4400" dirty="0">
                <a:latin typeface="Calibri"/>
                <a:cs typeface="Calibri"/>
              </a:rPr>
              <a:t>To grasp the meaning of this </a:t>
            </a:r>
            <a:r>
              <a:rPr lang="en-US" sz="4400" dirty="0" smtClean="0">
                <a:latin typeface="Calibri"/>
                <a:cs typeface="Calibri"/>
              </a:rPr>
              <a:t>          significant </a:t>
            </a:r>
            <a:r>
              <a:rPr lang="en-US" sz="4400" dirty="0">
                <a:latin typeface="Calibri"/>
                <a:cs typeface="Calibri"/>
              </a:rPr>
              <a:t>passage, </a:t>
            </a:r>
            <a:r>
              <a:rPr lang="en-US" sz="4400" dirty="0" smtClean="0">
                <a:latin typeface="Calibri"/>
                <a:cs typeface="Calibri"/>
              </a:rPr>
              <a:t>                                     we </a:t>
            </a:r>
            <a:r>
              <a:rPr lang="en-US" sz="4400" dirty="0">
                <a:latin typeface="Calibri"/>
                <a:cs typeface="Calibri"/>
              </a:rPr>
              <a:t>have to remember that only </a:t>
            </a:r>
            <a:r>
              <a:rPr lang="en-US" sz="4400" dirty="0" smtClean="0">
                <a:latin typeface="Calibri"/>
                <a:cs typeface="Calibri"/>
              </a:rPr>
              <a:t>the</a:t>
            </a:r>
          </a:p>
          <a:p>
            <a:pPr algn="ctr" eaLnBrk="1" hangingPunct="1">
              <a:lnSpc>
                <a:spcPct val="80000"/>
              </a:lnSpc>
              <a:spcBef>
                <a:spcPts val="0"/>
              </a:spcBef>
              <a:spcAft>
                <a:spcPts val="600"/>
              </a:spcAft>
            </a:pPr>
            <a:r>
              <a:rPr lang="en-US" sz="6000" dirty="0" smtClean="0">
                <a:latin typeface="Calibri Light"/>
                <a:cs typeface="Calibri Light"/>
              </a:rPr>
              <a:t>Godhead </a:t>
            </a:r>
            <a:r>
              <a:rPr lang="en-US" sz="6000" dirty="0">
                <a:latin typeface="Calibri Light"/>
                <a:cs typeface="Calibri Light"/>
              </a:rPr>
              <a:t>“</a:t>
            </a:r>
            <a:r>
              <a:rPr lang="en-US" sz="6000" dirty="0" smtClean="0">
                <a:latin typeface="Calibri Light"/>
                <a:cs typeface="Calibri Light"/>
              </a:rPr>
              <a:t>has immortality”</a:t>
            </a:r>
          </a:p>
          <a:p>
            <a:pPr algn="ctr" eaLnBrk="1" hangingPunct="1">
              <a:lnSpc>
                <a:spcPct val="90000"/>
              </a:lnSpc>
              <a:spcBef>
                <a:spcPts val="0"/>
              </a:spcBef>
              <a:spcAft>
                <a:spcPts val="600"/>
              </a:spcAft>
            </a:pPr>
            <a:r>
              <a:rPr lang="en-US" sz="4400" dirty="0" smtClean="0">
                <a:latin typeface="Calibri"/>
                <a:cs typeface="Calibri"/>
              </a:rPr>
              <a:t>(</a:t>
            </a:r>
            <a:r>
              <a:rPr lang="en-US" sz="4400" i="1" dirty="0">
                <a:latin typeface="Calibri"/>
                <a:cs typeface="Calibri"/>
              </a:rPr>
              <a:t>1 Tim. 6:15, </a:t>
            </a:r>
            <a:r>
              <a:rPr lang="en-US" sz="4400" i="1" dirty="0" smtClean="0">
                <a:latin typeface="Calibri"/>
                <a:cs typeface="Calibri"/>
              </a:rPr>
              <a:t>16</a:t>
            </a:r>
            <a:r>
              <a:rPr lang="en-US" sz="4400" dirty="0" smtClean="0">
                <a:latin typeface="Calibri"/>
                <a:cs typeface="Calibri"/>
              </a:rPr>
              <a:t>)</a:t>
            </a:r>
            <a:endParaRPr lang="en-US" sz="4400" dirty="0" smtClean="0">
              <a:latin typeface="Calibri"/>
              <a:cs typeface="Calibri"/>
            </a:endParaRPr>
          </a:p>
          <a:p>
            <a:pPr algn="ctr" eaLnBrk="1" hangingPunct="1">
              <a:lnSpc>
                <a:spcPct val="90000"/>
              </a:lnSpc>
              <a:spcBef>
                <a:spcPts val="0"/>
              </a:spcBef>
              <a:spcAft>
                <a:spcPts val="600"/>
              </a:spcAft>
            </a:pPr>
            <a:r>
              <a:rPr lang="en-US" sz="4400" dirty="0" smtClean="0">
                <a:latin typeface="Calibri"/>
                <a:cs typeface="Calibri"/>
              </a:rPr>
              <a:t>and </a:t>
            </a:r>
            <a:r>
              <a:rPr lang="en-US" sz="4400" dirty="0">
                <a:latin typeface="Calibri"/>
                <a:cs typeface="Calibri"/>
              </a:rPr>
              <a:t>is the </a:t>
            </a:r>
            <a:r>
              <a:rPr lang="en-US" sz="4400" dirty="0" smtClean="0">
                <a:latin typeface="Calibri"/>
                <a:cs typeface="Calibri"/>
              </a:rPr>
              <a:t>only</a:t>
            </a:r>
          </a:p>
          <a:p>
            <a:pPr algn="ctr" eaLnBrk="1" hangingPunct="1">
              <a:lnSpc>
                <a:spcPct val="80000"/>
              </a:lnSpc>
              <a:spcBef>
                <a:spcPts val="0"/>
              </a:spcBef>
              <a:spcAft>
                <a:spcPts val="600"/>
              </a:spcAft>
            </a:pPr>
            <a:r>
              <a:rPr lang="en-US" sz="6000" dirty="0" smtClean="0">
                <a:latin typeface="Calibri Light"/>
                <a:cs typeface="Calibri Light"/>
              </a:rPr>
              <a:t>Source </a:t>
            </a:r>
            <a:r>
              <a:rPr lang="en-US" sz="6000" dirty="0">
                <a:latin typeface="Calibri Light"/>
                <a:cs typeface="Calibri Light"/>
              </a:rPr>
              <a:t>of </a:t>
            </a:r>
            <a:r>
              <a:rPr lang="en-US" sz="6000" dirty="0" smtClean="0">
                <a:latin typeface="Calibri Light"/>
                <a:cs typeface="Calibri Light"/>
              </a:rPr>
              <a:t>life</a:t>
            </a:r>
          </a:p>
          <a:p>
            <a:pPr algn="ctr" eaLnBrk="1" hangingPunct="1">
              <a:lnSpc>
                <a:spcPct val="90000"/>
              </a:lnSpc>
              <a:spcBef>
                <a:spcPts val="0"/>
              </a:spcBef>
              <a:spcAft>
                <a:spcPts val="600"/>
              </a:spcAft>
            </a:pPr>
            <a:r>
              <a:rPr lang="en-US" sz="4400" dirty="0" smtClean="0">
                <a:latin typeface="Calibri"/>
                <a:cs typeface="Calibri"/>
              </a:rPr>
              <a:t>(</a:t>
            </a:r>
            <a:r>
              <a:rPr lang="en-US" sz="4400" i="1" dirty="0">
                <a:latin typeface="Calibri"/>
                <a:cs typeface="Calibri"/>
              </a:rPr>
              <a:t>Ps. 36:9, Col. 1:15–17, Heb. 1:2</a:t>
            </a:r>
            <a:r>
              <a:rPr lang="en-US" sz="4400" dirty="0">
                <a:latin typeface="Calibri"/>
                <a:cs typeface="Calibri"/>
              </a:rPr>
              <a:t>).</a:t>
            </a:r>
            <a:endParaRPr lang="en-US" sz="4400" dirty="0" smtClean="0">
              <a:latin typeface="Calibri"/>
              <a:cs typeface="Calibri"/>
            </a:endParaRPr>
          </a:p>
        </p:txBody>
      </p:sp>
    </p:spTree>
    <p:extLst>
      <p:ext uri="{BB962C8B-B14F-4D97-AF65-F5344CB8AC3E}">
        <p14:creationId xmlns:p14="http://schemas.microsoft.com/office/powerpoint/2010/main" val="797102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tx2"/>
                                      </p:to>
                                    </p:animClr>
                                  </p:subTnLst>
                                </p:cTn>
                              </p:par>
                            </p:childTnLst>
                          </p:cTn>
                        </p:par>
                        <p:par>
                          <p:cTn id="13" fill="hold">
                            <p:stCondLst>
                              <p:cond delay="1000"/>
                            </p:stCondLst>
                            <p:childTnLst>
                              <p:par>
                                <p:cTn id="14" presetID="10" presetClass="entr" presetSubtype="0" fill="hold" grpId="0" nodeType="afterEffect">
                                  <p:stCondLst>
                                    <p:cond delay="1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tx2"/>
                                      </p:to>
                                    </p:animClr>
                                  </p:subTnLst>
                                </p:cTn>
                              </p:par>
                            </p:childTnLst>
                          </p:cTn>
                        </p:par>
                        <p:par>
                          <p:cTn id="26" fill="hold">
                            <p:stCondLst>
                              <p:cond delay="2000"/>
                            </p:stCondLst>
                            <p:childTnLst>
                              <p:par>
                                <p:cTn id="27" presetID="10" presetClass="entr" presetSubtype="0" fill="hold" grpId="0" nodeType="afterEffect">
                                  <p:stCondLst>
                                    <p:cond delay="100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37046"/>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solidFill>
                  <a:schemeClr val="bg1"/>
                </a:solidFill>
                <a:latin typeface="Calibri"/>
                <a:cs typeface="Calibri"/>
              </a:rPr>
              <a:t>When sin entered the world through the fall of Adam and </a:t>
            </a:r>
            <a:r>
              <a:rPr lang="en-US" sz="4400" dirty="0" smtClean="0">
                <a:solidFill>
                  <a:schemeClr val="bg1"/>
                </a:solidFill>
                <a:latin typeface="Calibri"/>
                <a:cs typeface="Calibri"/>
              </a:rPr>
              <a:t>Eve, </a:t>
            </a:r>
            <a:r>
              <a:rPr lang="en-US" sz="4400" dirty="0">
                <a:solidFill>
                  <a:schemeClr val="bg1"/>
                </a:solidFill>
                <a:latin typeface="Calibri"/>
                <a:cs typeface="Calibri"/>
              </a:rPr>
              <a:t>they and all their descendants (including us) came under the curse of physical death and lost the gift of eternal life. </a:t>
            </a:r>
            <a:r>
              <a:rPr lang="en-US" sz="4400" dirty="0">
                <a:latin typeface="Calibri"/>
                <a:cs typeface="Calibri"/>
              </a:rPr>
              <a:t>But our </a:t>
            </a:r>
            <a:r>
              <a:rPr lang="en-US" sz="4400" dirty="0" smtClean="0">
                <a:latin typeface="Calibri"/>
                <a:cs typeface="Calibri"/>
              </a:rPr>
              <a:t>loving </a:t>
            </a:r>
            <a:r>
              <a:rPr lang="en-US" sz="4400" dirty="0">
                <a:latin typeface="Calibri"/>
                <a:cs typeface="Calibri"/>
              </a:rPr>
              <a:t>God implemented the plan of salvation for human beings to </a:t>
            </a:r>
            <a:r>
              <a:rPr lang="en-US" sz="4400" dirty="0">
                <a:solidFill>
                  <a:srgbClr val="FFFF00"/>
                </a:solidFill>
                <a:latin typeface="Calibri"/>
                <a:cs typeface="Calibri"/>
              </a:rPr>
              <a:t>regain eternal life</a:t>
            </a:r>
            <a:r>
              <a:rPr lang="en-US" sz="4400" dirty="0">
                <a:latin typeface="Calibri"/>
                <a:cs typeface="Calibri"/>
              </a:rPr>
              <a:t>, the life that was to have been theirs from the start. </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December 1</a:t>
            </a:r>
          </a:p>
          <a:p>
            <a:pPr marL="36000"/>
            <a:r>
              <a:rPr lang="en-US" sz="3200" b="1" cap="small" spc="50" dirty="0" smtClean="0">
                <a:latin typeface="Cambria"/>
                <a:cs typeface="Cambria"/>
              </a:rPr>
              <a:t>The </a:t>
            </a:r>
            <a:r>
              <a:rPr lang="en-US" sz="3200" b="1" cap="small" spc="50" dirty="0">
                <a:latin typeface="Cambria"/>
                <a:cs typeface="Cambria"/>
              </a:rPr>
              <a:t>Biblical View</a:t>
            </a:r>
            <a:endParaRPr lang="en-US" sz="3200" cap="small" spc="50" dirty="0">
              <a:latin typeface="Cambria"/>
              <a:cs typeface="Cambria"/>
            </a:endParaRPr>
          </a:p>
        </p:txBody>
      </p:sp>
      <p:sp>
        <p:nvSpPr>
          <p:cNvPr id="4" name="Text Box 3"/>
          <p:cNvSpPr txBox="1">
            <a:spLocks noChangeArrowheads="1"/>
          </p:cNvSpPr>
          <p:nvPr/>
        </p:nvSpPr>
        <p:spPr bwMode="auto">
          <a:xfrm>
            <a:off x="0" y="1237046"/>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a:latin typeface="Calibri"/>
                <a:cs typeface="Calibri"/>
              </a:rPr>
              <a:t>When sin entered the world through the fall of Adam and </a:t>
            </a:r>
            <a:r>
              <a:rPr lang="en-US" sz="4400" dirty="0" smtClean="0">
                <a:latin typeface="Calibri"/>
                <a:cs typeface="Calibri"/>
              </a:rPr>
              <a:t>Eve, </a:t>
            </a:r>
            <a:r>
              <a:rPr lang="en-US" sz="4400" dirty="0">
                <a:latin typeface="Calibri"/>
                <a:cs typeface="Calibri"/>
              </a:rPr>
              <a:t>they and all their descendants (including us) came under the curse of physical death and </a:t>
            </a:r>
            <a:r>
              <a:rPr lang="en-US" sz="4400" dirty="0">
                <a:solidFill>
                  <a:schemeClr val="tx2"/>
                </a:solidFill>
                <a:latin typeface="Calibri"/>
                <a:cs typeface="Calibri"/>
              </a:rPr>
              <a:t>lost the gift of eternal life</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4124364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57533"/>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“Just </a:t>
            </a:r>
            <a:r>
              <a:rPr lang="en-US" sz="4400" dirty="0">
                <a:solidFill>
                  <a:schemeClr val="bg1"/>
                </a:solidFill>
                <a:latin typeface="Calibri"/>
                <a:cs typeface="Calibri"/>
              </a:rPr>
              <a:t>as through one man [Adam] sin entered the world, and death through sin,” so through “the one Man, Jesus Christ,” the </a:t>
            </a:r>
            <a:r>
              <a:rPr lang="en-US" sz="4400" dirty="0" smtClean="0">
                <a:solidFill>
                  <a:schemeClr val="bg1"/>
                </a:solidFill>
                <a:latin typeface="Calibri"/>
                <a:cs typeface="Calibri"/>
              </a:rPr>
              <a:t>gift </a:t>
            </a:r>
            <a:r>
              <a:rPr lang="en-US" sz="4400" dirty="0">
                <a:solidFill>
                  <a:schemeClr val="bg1"/>
                </a:solidFill>
                <a:latin typeface="Calibri"/>
                <a:cs typeface="Calibri"/>
              </a:rPr>
              <a:t>of eternal life became available to all </a:t>
            </a:r>
            <a:r>
              <a:rPr lang="en-US" sz="4400" dirty="0" smtClean="0">
                <a:solidFill>
                  <a:schemeClr val="bg1"/>
                </a:solidFill>
                <a:latin typeface="Calibri"/>
                <a:cs typeface="Calibri"/>
              </a:rPr>
              <a:t>(</a:t>
            </a:r>
            <a:r>
              <a:rPr lang="en-US" sz="4400" i="1" dirty="0">
                <a:solidFill>
                  <a:schemeClr val="bg1"/>
                </a:solidFill>
                <a:latin typeface="Calibri"/>
                <a:cs typeface="Calibri"/>
              </a:rPr>
              <a:t>Rom. 5:12–</a:t>
            </a:r>
            <a:r>
              <a:rPr lang="en-US" sz="4400" i="1" dirty="0" smtClean="0">
                <a:solidFill>
                  <a:schemeClr val="bg1"/>
                </a:solidFill>
                <a:latin typeface="Calibri"/>
                <a:cs typeface="Calibri"/>
              </a:rPr>
              <a:t>21</a:t>
            </a:r>
            <a:r>
              <a:rPr lang="en-US" sz="4400" dirty="0" smtClean="0">
                <a:solidFill>
                  <a:schemeClr val="bg1"/>
                </a:solidFill>
                <a:latin typeface="Calibri"/>
                <a:cs typeface="Calibri"/>
              </a:rPr>
              <a:t>)</a:t>
            </a:r>
            <a:r>
              <a:rPr lang="en-US" sz="4400" dirty="0">
                <a:solidFill>
                  <a:schemeClr val="bg1"/>
                </a:solidFill>
                <a:latin typeface="Calibri"/>
                <a:cs typeface="Calibri"/>
              </a:rPr>
              <a:t>. </a:t>
            </a:r>
            <a:r>
              <a:rPr lang="en-US" sz="4400" dirty="0">
                <a:latin typeface="Calibri"/>
                <a:cs typeface="Calibri"/>
              </a:rPr>
              <a:t>This means that eternal life is a gift of God </a:t>
            </a:r>
            <a:r>
              <a:rPr lang="en-US" sz="4400" spc="-10" dirty="0">
                <a:latin typeface="Calibri"/>
                <a:cs typeface="Calibri"/>
              </a:rPr>
              <a:t>through Christ, which is secured in the </a:t>
            </a:r>
            <a:r>
              <a:rPr lang="en-US" sz="4400" spc="-50" dirty="0">
                <a:latin typeface="Calibri"/>
                <a:cs typeface="Calibri"/>
              </a:rPr>
              <a:t>present but fully enjoyed only after the </a:t>
            </a:r>
            <a:r>
              <a:rPr lang="en-US" sz="4400" dirty="0">
                <a:latin typeface="Calibri"/>
                <a:cs typeface="Calibri"/>
              </a:rPr>
              <a:t>final resurrection of the righteous.</a:t>
            </a:r>
            <a:endParaRPr lang="en-US" sz="44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Thursday, December 1</a:t>
            </a:r>
          </a:p>
          <a:p>
            <a:pPr marL="36000"/>
            <a:r>
              <a:rPr lang="en-US" sz="3200" b="1" cap="small" spc="50" dirty="0" smtClean="0">
                <a:latin typeface="Cambria"/>
                <a:cs typeface="Cambria"/>
              </a:rPr>
              <a:t>The </a:t>
            </a:r>
            <a:r>
              <a:rPr lang="en-US" sz="3200" b="1" cap="small" spc="50" dirty="0">
                <a:latin typeface="Cambria"/>
                <a:cs typeface="Cambria"/>
              </a:rPr>
              <a:t>Biblical View</a:t>
            </a:r>
            <a:endParaRPr lang="en-US" sz="3200" cap="small" spc="50" dirty="0">
              <a:latin typeface="Cambria"/>
              <a:cs typeface="Cambria"/>
            </a:endParaRPr>
          </a:p>
        </p:txBody>
      </p:sp>
      <p:sp>
        <p:nvSpPr>
          <p:cNvPr id="4" name="Text Box 3"/>
          <p:cNvSpPr txBox="1">
            <a:spLocks noChangeArrowheads="1"/>
          </p:cNvSpPr>
          <p:nvPr/>
        </p:nvSpPr>
        <p:spPr bwMode="auto">
          <a:xfrm>
            <a:off x="0" y="1257533"/>
            <a:ext cx="9144000" cy="3151697"/>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latin typeface="Calibri"/>
                <a:cs typeface="Calibri"/>
              </a:rPr>
              <a:t>“Just </a:t>
            </a:r>
            <a:r>
              <a:rPr lang="en-US" sz="4400" dirty="0">
                <a:latin typeface="Calibri"/>
                <a:cs typeface="Calibri"/>
              </a:rPr>
              <a:t>as through one man [Adam] sin entered the world, and death through sin,” so through “the one Man, Jesus Christ,” the </a:t>
            </a:r>
            <a:r>
              <a:rPr lang="en-US" sz="4400" dirty="0" smtClean="0">
                <a:latin typeface="Calibri"/>
                <a:cs typeface="Calibri"/>
              </a:rPr>
              <a:t>gift </a:t>
            </a:r>
            <a:r>
              <a:rPr lang="en-US" sz="4400" dirty="0">
                <a:latin typeface="Calibri"/>
                <a:cs typeface="Calibri"/>
              </a:rPr>
              <a:t>of eternal life became available to all </a:t>
            </a:r>
            <a:r>
              <a:rPr lang="en-US" sz="4400" dirty="0" smtClean="0">
                <a:latin typeface="Calibri"/>
                <a:cs typeface="Calibri"/>
              </a:rPr>
              <a:t>(</a:t>
            </a:r>
            <a:r>
              <a:rPr lang="en-US" sz="4400" i="1" dirty="0">
                <a:latin typeface="Calibri"/>
                <a:cs typeface="Calibri"/>
              </a:rPr>
              <a:t>Rom. 5:12–</a:t>
            </a:r>
            <a:r>
              <a:rPr lang="en-US" sz="4400" i="1" dirty="0" smtClean="0">
                <a:latin typeface="Calibri"/>
                <a:cs typeface="Calibri"/>
              </a:rPr>
              <a:t>21</a:t>
            </a:r>
            <a:r>
              <a:rPr lang="en-US" sz="4400" dirty="0" smtClean="0">
                <a:latin typeface="Calibri"/>
                <a:cs typeface="Calibri"/>
              </a:rPr>
              <a:t>)</a:t>
            </a:r>
            <a:r>
              <a:rPr lang="en-US" sz="4400" dirty="0">
                <a:latin typeface="Calibri"/>
                <a:cs typeface="Calibri"/>
              </a:rPr>
              <a:t>. </a:t>
            </a:r>
            <a:endParaRPr lang="en-US" sz="4400" dirty="0" smtClean="0">
              <a:latin typeface="Calibri"/>
              <a:cs typeface="Calibri"/>
            </a:endParaRPr>
          </a:p>
        </p:txBody>
      </p:sp>
    </p:spTree>
    <p:extLst>
      <p:ext uri="{BB962C8B-B14F-4D97-AF65-F5344CB8AC3E}">
        <p14:creationId xmlns:p14="http://schemas.microsoft.com/office/powerpoint/2010/main" val="3088344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57533"/>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If </a:t>
            </a:r>
            <a:r>
              <a:rPr lang="en-US" sz="4400" dirty="0">
                <a:solidFill>
                  <a:schemeClr val="bg1"/>
                </a:solidFill>
                <a:latin typeface="Calibri"/>
                <a:cs typeface="Calibri"/>
              </a:rPr>
              <a:t>everlasting life is granted only to those who are in Christ, then those who are </a:t>
            </a:r>
            <a:r>
              <a:rPr lang="en-US" sz="4400" dirty="0">
                <a:solidFill>
                  <a:srgbClr val="000000"/>
                </a:solidFill>
                <a:latin typeface="Calibri"/>
                <a:cs typeface="Calibri"/>
              </a:rPr>
              <a:t>not in Him do not have </a:t>
            </a:r>
            <a:r>
              <a:rPr lang="en-US" sz="4400" dirty="0" smtClean="0">
                <a:solidFill>
                  <a:srgbClr val="000000"/>
                </a:solidFill>
                <a:latin typeface="Calibri"/>
                <a:cs typeface="Calibri"/>
              </a:rPr>
              <a:t>ever-lasting life. </a:t>
            </a:r>
            <a:r>
              <a:rPr lang="en-US" sz="4400" dirty="0">
                <a:solidFill>
                  <a:srgbClr val="000000"/>
                </a:solidFill>
                <a:latin typeface="Calibri"/>
                <a:cs typeface="Calibri"/>
              </a:rPr>
              <a:t>By contrast, the theory of the natural immortality of the soul grants everlasting life—whether in Paradise or in hell—to </a:t>
            </a:r>
            <a:r>
              <a:rPr lang="en-US" sz="4400" dirty="0" smtClean="0">
                <a:solidFill>
                  <a:srgbClr val="000000"/>
                </a:solidFill>
                <a:latin typeface="Calibri"/>
                <a:cs typeface="Calibri"/>
              </a:rPr>
              <a:t>all, </a:t>
            </a:r>
            <a:r>
              <a:rPr lang="en-US" sz="4400" dirty="0">
                <a:solidFill>
                  <a:srgbClr val="000000"/>
                </a:solidFill>
                <a:latin typeface="Calibri"/>
                <a:cs typeface="Calibri"/>
              </a:rPr>
              <a:t>even to those who are not in Christ. </a:t>
            </a:r>
            <a:r>
              <a:rPr lang="en-US" sz="4400" dirty="0">
                <a:latin typeface="Calibri"/>
                <a:cs typeface="Calibri"/>
              </a:rPr>
              <a:t>However </a:t>
            </a:r>
            <a:r>
              <a:rPr lang="en-US" sz="4400" spc="-50" dirty="0">
                <a:latin typeface="Calibri"/>
                <a:cs typeface="Calibri"/>
              </a:rPr>
              <a:t>popular this teaching, </a:t>
            </a:r>
            <a:r>
              <a:rPr lang="en-US" sz="4400" b="1" spc="50" dirty="0">
                <a:latin typeface="Calibri"/>
                <a:cs typeface="Calibri"/>
              </a:rPr>
              <a:t>it is not biblical.</a:t>
            </a:r>
            <a:endParaRPr lang="en-US" sz="4400" b="1" spc="50" dirty="0" smtClean="0">
              <a:latin typeface="Calibri"/>
              <a:cs typeface="Calibri"/>
            </a:endParaRPr>
          </a:p>
        </p:txBody>
      </p:sp>
      <p:sp>
        <p:nvSpPr>
          <p:cNvPr id="5" name="Text Box 3"/>
          <p:cNvSpPr txBox="1">
            <a:spLocks noChangeArrowheads="1"/>
          </p:cNvSpPr>
          <p:nvPr/>
        </p:nvSpPr>
        <p:spPr bwMode="auto">
          <a:xfrm>
            <a:off x="0" y="1257533"/>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solidFill>
                  <a:schemeClr val="bg1"/>
                </a:solidFill>
                <a:latin typeface="Calibri"/>
                <a:cs typeface="Calibri"/>
              </a:rPr>
              <a:t>If </a:t>
            </a:r>
            <a:r>
              <a:rPr lang="en-US" sz="4400" dirty="0">
                <a:solidFill>
                  <a:schemeClr val="bg1"/>
                </a:solidFill>
                <a:latin typeface="Calibri"/>
                <a:cs typeface="Calibri"/>
              </a:rPr>
              <a:t>everlasting life is granted only to those who are in Christ, then those who are not in Him do not have </a:t>
            </a:r>
            <a:r>
              <a:rPr lang="en-US" sz="4400" dirty="0" smtClean="0">
                <a:solidFill>
                  <a:schemeClr val="bg1"/>
                </a:solidFill>
                <a:latin typeface="Calibri"/>
                <a:cs typeface="Calibri"/>
              </a:rPr>
              <a:t>ever-lasting life. </a:t>
            </a:r>
            <a:r>
              <a:rPr lang="en-US" sz="4400" dirty="0">
                <a:latin typeface="Calibri"/>
                <a:cs typeface="Calibri"/>
              </a:rPr>
              <a:t>By contrast, the theory of the natural immortality of the soul grants everlasting life—whether in Paradise or in hell—to </a:t>
            </a:r>
            <a:r>
              <a:rPr lang="en-US" sz="4400" dirty="0" smtClean="0">
                <a:latin typeface="Calibri"/>
                <a:cs typeface="Calibri"/>
              </a:rPr>
              <a:t>all, </a:t>
            </a:r>
            <a:r>
              <a:rPr lang="en-US" sz="4400" dirty="0">
                <a:latin typeface="Calibri"/>
                <a:cs typeface="Calibri"/>
              </a:rPr>
              <a:t>even to those who are not in Christ. </a:t>
            </a:r>
            <a:endParaRPr lang="en-US" sz="4400" b="1" spc="5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Biblical View</a:t>
            </a:r>
          </a:p>
          <a:p>
            <a:pPr marL="36000"/>
            <a:r>
              <a:rPr lang="en-US" sz="3200" b="1" cap="small" spc="50" dirty="0" smtClean="0">
                <a:latin typeface="Cambria"/>
                <a:cs typeface="Cambria"/>
              </a:rPr>
              <a:t>The Simple Conclusion</a:t>
            </a:r>
            <a:endParaRPr lang="en-US" sz="3200" cap="small" spc="50" dirty="0">
              <a:latin typeface="Cambria"/>
              <a:cs typeface="Cambria"/>
            </a:endParaRPr>
          </a:p>
        </p:txBody>
      </p:sp>
      <p:sp>
        <p:nvSpPr>
          <p:cNvPr id="4" name="Text Box 3"/>
          <p:cNvSpPr txBox="1">
            <a:spLocks noChangeArrowheads="1"/>
          </p:cNvSpPr>
          <p:nvPr/>
        </p:nvSpPr>
        <p:spPr bwMode="auto">
          <a:xfrm>
            <a:off x="0" y="1257533"/>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0"/>
              </a:spcAft>
            </a:pPr>
            <a:r>
              <a:rPr lang="en-US" sz="4400" dirty="0" smtClean="0">
                <a:latin typeface="Calibri"/>
                <a:cs typeface="Calibri"/>
              </a:rPr>
              <a:t>If </a:t>
            </a:r>
            <a:r>
              <a:rPr lang="en-US" sz="4400" dirty="0">
                <a:latin typeface="Calibri"/>
                <a:cs typeface="Calibri"/>
              </a:rPr>
              <a:t>everlasting life is granted only to those who are in Christ, then those who are not in Him do not have </a:t>
            </a:r>
            <a:r>
              <a:rPr lang="en-US" sz="4400" dirty="0" smtClean="0">
                <a:latin typeface="Calibri"/>
                <a:cs typeface="Calibri"/>
              </a:rPr>
              <a:t>ever-lasting life. </a:t>
            </a:r>
            <a:endParaRPr lang="en-US" sz="4400" b="1" spc="50" dirty="0" smtClean="0">
              <a:latin typeface="Calibri"/>
              <a:cs typeface="Calibri"/>
            </a:endParaRPr>
          </a:p>
        </p:txBody>
      </p:sp>
    </p:spTree>
    <p:extLst>
      <p:ext uri="{BB962C8B-B14F-4D97-AF65-F5344CB8AC3E}">
        <p14:creationId xmlns:p14="http://schemas.microsoft.com/office/powerpoint/2010/main" val="32162988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solidFill>
                  <a:schemeClr val="bg1"/>
                </a:solidFill>
                <a:latin typeface="Calibri"/>
                <a:cs typeface="Calibri"/>
              </a:rPr>
              <a:t>“Upon the </a:t>
            </a:r>
            <a:r>
              <a:rPr lang="en-US" sz="4400" spc="-100" dirty="0" smtClean="0">
                <a:solidFill>
                  <a:schemeClr val="bg1"/>
                </a:solidFill>
                <a:latin typeface="Calibri"/>
                <a:cs typeface="Calibri"/>
              </a:rPr>
              <a:t>fundamental </a:t>
            </a:r>
            <a:r>
              <a:rPr lang="en-US" sz="4400" spc="-100" dirty="0">
                <a:solidFill>
                  <a:schemeClr val="bg1"/>
                </a:solidFill>
                <a:latin typeface="Calibri"/>
                <a:cs typeface="Calibri"/>
              </a:rPr>
              <a:t>error of natural immortality rests the doctrine of </a:t>
            </a:r>
            <a:r>
              <a:rPr lang="en-US" sz="4400" spc="-100" dirty="0" smtClean="0">
                <a:solidFill>
                  <a:schemeClr val="bg1"/>
                </a:solidFill>
                <a:latin typeface="Calibri"/>
                <a:cs typeface="Calibri"/>
              </a:rPr>
              <a:t>cons-</a:t>
            </a:r>
            <a:r>
              <a:rPr lang="en-US" sz="4400" spc="-100" dirty="0" err="1" smtClean="0">
                <a:solidFill>
                  <a:schemeClr val="bg1"/>
                </a:solidFill>
                <a:latin typeface="Calibri"/>
                <a:cs typeface="Calibri"/>
              </a:rPr>
              <a:t>ciousness</a:t>
            </a:r>
            <a:r>
              <a:rPr lang="en-US" sz="4400" spc="-100" dirty="0" smtClean="0">
                <a:solidFill>
                  <a:schemeClr val="bg1"/>
                </a:solidFill>
                <a:latin typeface="Calibri"/>
                <a:cs typeface="Calibri"/>
              </a:rPr>
              <a:t> </a:t>
            </a:r>
            <a:r>
              <a:rPr lang="en-US" sz="4400" spc="-100" dirty="0">
                <a:solidFill>
                  <a:schemeClr val="bg1"/>
                </a:solidFill>
                <a:latin typeface="Calibri"/>
                <a:cs typeface="Calibri"/>
              </a:rPr>
              <a:t>in death—a doctrine, like </a:t>
            </a:r>
            <a:r>
              <a:rPr lang="en-US" sz="4400" spc="-100" dirty="0" err="1" smtClean="0">
                <a:solidFill>
                  <a:schemeClr val="bg1"/>
                </a:solidFill>
                <a:latin typeface="Calibri"/>
                <a:cs typeface="Calibri"/>
              </a:rPr>
              <a:t>eter-nal</a:t>
            </a:r>
            <a:r>
              <a:rPr lang="en-US" sz="4400" spc="-100" dirty="0" smtClean="0">
                <a:solidFill>
                  <a:schemeClr val="bg1"/>
                </a:solidFill>
                <a:latin typeface="Calibri"/>
                <a:cs typeface="Calibri"/>
              </a:rPr>
              <a:t> </a:t>
            </a:r>
            <a:r>
              <a:rPr lang="en-US" sz="4400" spc="-100" dirty="0">
                <a:solidFill>
                  <a:schemeClr val="bg1"/>
                </a:solidFill>
                <a:latin typeface="Calibri"/>
                <a:cs typeface="Calibri"/>
              </a:rPr>
              <a:t>torment, opposed to the teachings of the Scriptures, to the dictates of reason, and to our </a:t>
            </a:r>
            <a:r>
              <a:rPr lang="en-US" sz="4400" spc="-100" dirty="0" smtClean="0">
                <a:solidFill>
                  <a:schemeClr val="bg1"/>
                </a:solidFill>
                <a:latin typeface="Calibri"/>
                <a:cs typeface="Calibri"/>
              </a:rPr>
              <a:t>feelings </a:t>
            </a:r>
            <a:r>
              <a:rPr lang="en-US" sz="4400" spc="-100" dirty="0">
                <a:solidFill>
                  <a:schemeClr val="bg1"/>
                </a:solidFill>
                <a:latin typeface="Calibri"/>
                <a:cs typeface="Calibri"/>
              </a:rPr>
              <a:t>of humanity. </a:t>
            </a:r>
            <a:r>
              <a:rPr lang="en-US" sz="4400" spc="-100" dirty="0" smtClean="0">
                <a:latin typeface="Calibri"/>
                <a:cs typeface="Calibri"/>
              </a:rPr>
              <a:t>Accor-ding </a:t>
            </a:r>
            <a:r>
              <a:rPr lang="en-US" sz="4400" spc="-100" dirty="0">
                <a:latin typeface="Calibri"/>
                <a:cs typeface="Calibri"/>
              </a:rPr>
              <a:t>to the popular belief, the redeemed in heaven are acquainted with all that takes place on the earth and </a:t>
            </a:r>
            <a:r>
              <a:rPr lang="en-US" sz="4400" spc="-100" dirty="0" smtClean="0">
                <a:latin typeface="Calibri"/>
                <a:cs typeface="Calibri"/>
              </a:rPr>
              <a:t>especially</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 December 2</a:t>
            </a:r>
            <a:endParaRPr lang="en-US" sz="3200" i="1" dirty="0">
              <a:solidFill>
                <a:srgbClr val="FFFF00"/>
              </a:solidFill>
              <a:latin typeface="Cambria"/>
              <a:cs typeface="Cambria"/>
            </a:endParaRPr>
          </a:p>
          <a:p>
            <a:pPr marL="36000"/>
            <a:r>
              <a:rPr lang="en-US" sz="3200" b="1" cap="small" spc="50" dirty="0" smtClean="0">
                <a:latin typeface="Cambria"/>
                <a:cs typeface="Cambria"/>
              </a:rPr>
              <a:t>Further Thought</a:t>
            </a:r>
            <a:r>
              <a:rPr lang="en-US" sz="3200" cap="small" spc="50" dirty="0" smtClean="0">
                <a:latin typeface="Cambria"/>
                <a:cs typeface="Cambria"/>
              </a:rPr>
              <a:t>:</a:t>
            </a:r>
            <a:r>
              <a:rPr lang="en-US" sz="3200" b="1" cap="small" spc="50" dirty="0" smtClean="0">
                <a:latin typeface="Cambria"/>
                <a:cs typeface="Cambria"/>
              </a:rPr>
              <a:t> </a:t>
            </a:r>
            <a:r>
              <a:rPr lang="en-US" sz="2500" i="1" cap="small" dirty="0">
                <a:latin typeface="Cambria"/>
                <a:cs typeface="Cambria"/>
              </a:rPr>
              <a:t>The Great </a:t>
            </a:r>
            <a:r>
              <a:rPr lang="en-US" sz="2500" i="1" cap="small" dirty="0" smtClean="0">
                <a:latin typeface="Cambria"/>
                <a:cs typeface="Cambria"/>
              </a:rPr>
              <a:t>Controversy</a:t>
            </a:r>
            <a:r>
              <a:rPr lang="en-US" sz="2500" i="1" cap="small" dirty="0">
                <a:latin typeface="Cambria"/>
                <a:cs typeface="Cambria"/>
              </a:rPr>
              <a:t> </a:t>
            </a:r>
            <a:r>
              <a:rPr lang="en-US" sz="2500" i="1" cap="small" dirty="0" smtClean="0">
                <a:latin typeface="Cambria"/>
                <a:cs typeface="Cambria"/>
              </a:rPr>
              <a:t>545</a:t>
            </a:r>
            <a:r>
              <a:rPr lang="en-US" sz="2500" i="1" cap="small" dirty="0">
                <a:latin typeface="Cambria"/>
                <a:cs typeface="Cambria"/>
              </a:rPr>
              <a:t>. </a:t>
            </a:r>
          </a:p>
        </p:txBody>
      </p:sp>
      <p:sp>
        <p:nvSpPr>
          <p:cNvPr id="4" name="Text Box 3"/>
          <p:cNvSpPr txBox="1">
            <a:spLocks noChangeArrowheads="1"/>
          </p:cNvSpPr>
          <p:nvPr/>
        </p:nvSpPr>
        <p:spPr bwMode="auto">
          <a:xfrm>
            <a:off x="0" y="1224090"/>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a:latin typeface="Calibri"/>
                <a:cs typeface="Calibri"/>
              </a:rPr>
              <a:t>“Upon the </a:t>
            </a:r>
            <a:r>
              <a:rPr lang="en-US" sz="4400" spc="-100" dirty="0" smtClean="0">
                <a:latin typeface="Calibri"/>
                <a:cs typeface="Calibri"/>
              </a:rPr>
              <a:t>fundamental </a:t>
            </a:r>
            <a:r>
              <a:rPr lang="en-US" sz="4400" spc="-100" dirty="0">
                <a:latin typeface="Calibri"/>
                <a:cs typeface="Calibri"/>
              </a:rPr>
              <a:t>error of natural immortality rests the doctrine of </a:t>
            </a:r>
            <a:r>
              <a:rPr lang="en-US" sz="4400" spc="-100" dirty="0" smtClean="0">
                <a:latin typeface="Calibri"/>
                <a:cs typeface="Calibri"/>
              </a:rPr>
              <a:t>cons-</a:t>
            </a:r>
            <a:r>
              <a:rPr lang="en-US" sz="4400" spc="-100" dirty="0" err="1" smtClean="0">
                <a:latin typeface="Calibri"/>
                <a:cs typeface="Calibri"/>
              </a:rPr>
              <a:t>ciousness</a:t>
            </a:r>
            <a:r>
              <a:rPr lang="en-US" sz="4400" spc="-100" dirty="0" smtClean="0">
                <a:latin typeface="Calibri"/>
                <a:cs typeface="Calibri"/>
              </a:rPr>
              <a:t> </a:t>
            </a:r>
            <a:r>
              <a:rPr lang="en-US" sz="4400" spc="-100" dirty="0">
                <a:latin typeface="Calibri"/>
                <a:cs typeface="Calibri"/>
              </a:rPr>
              <a:t>in death—a doctrine, like </a:t>
            </a:r>
            <a:r>
              <a:rPr lang="en-US" sz="4400" spc="-100" dirty="0" err="1" smtClean="0">
                <a:latin typeface="Calibri"/>
                <a:cs typeface="Calibri"/>
              </a:rPr>
              <a:t>eter-nal</a:t>
            </a:r>
            <a:r>
              <a:rPr lang="en-US" sz="4400" spc="-100" dirty="0" smtClean="0">
                <a:latin typeface="Calibri"/>
                <a:cs typeface="Calibri"/>
              </a:rPr>
              <a:t> </a:t>
            </a:r>
            <a:r>
              <a:rPr lang="en-US" sz="4400" spc="-100" dirty="0">
                <a:latin typeface="Calibri"/>
                <a:cs typeface="Calibri"/>
              </a:rPr>
              <a:t>torment, opposed to the teachings of the Scriptures, to the dictates of reason, and to our </a:t>
            </a:r>
            <a:r>
              <a:rPr lang="en-US" sz="4400" spc="-100" dirty="0" smtClean="0">
                <a:latin typeface="Calibri"/>
                <a:cs typeface="Calibri"/>
              </a:rPr>
              <a:t>feelings </a:t>
            </a:r>
            <a:r>
              <a:rPr lang="en-US" sz="4400" spc="-100" dirty="0">
                <a:latin typeface="Calibri"/>
                <a:cs typeface="Calibri"/>
              </a:rPr>
              <a:t>of humanity. </a:t>
            </a:r>
            <a:endParaRPr lang="en-US" sz="4400" spc="-100" dirty="0" smtClean="0">
              <a:latin typeface="Calibri"/>
              <a:cs typeface="Calibri"/>
            </a:endParaRPr>
          </a:p>
        </p:txBody>
      </p:sp>
    </p:spTree>
    <p:extLst>
      <p:ext uri="{BB962C8B-B14F-4D97-AF65-F5344CB8AC3E}">
        <p14:creationId xmlns:p14="http://schemas.microsoft.com/office/powerpoint/2010/main" val="1070425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P spid="4" grpId="0" build="p" autoUpdateAnimBg="0" advAuto="100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with </a:t>
            </a:r>
            <a:r>
              <a:rPr lang="en-US" sz="4400" spc="-100" dirty="0">
                <a:solidFill>
                  <a:srgbClr val="000000"/>
                </a:solidFill>
                <a:latin typeface="Calibri"/>
                <a:cs typeface="Calibri"/>
              </a:rPr>
              <a:t>the lives of the friends whom they have left behind. But how could it be a source of happiness to the dead to know the troubles of the living, to witness the sins committed by their own loved ones, and to see them enduring all the </a:t>
            </a:r>
            <a:r>
              <a:rPr lang="en-US" sz="4400" spc="-100" dirty="0" err="1" smtClean="0">
                <a:solidFill>
                  <a:srgbClr val="000000"/>
                </a:solidFill>
                <a:latin typeface="Calibri"/>
                <a:cs typeface="Calibri"/>
              </a:rPr>
              <a:t>sor</a:t>
            </a:r>
            <a:r>
              <a:rPr lang="en-US" sz="4400" spc="-100" dirty="0" smtClean="0">
                <a:solidFill>
                  <a:srgbClr val="000000"/>
                </a:solidFill>
                <a:latin typeface="Calibri"/>
                <a:cs typeface="Calibri"/>
              </a:rPr>
              <a:t>-rows</a:t>
            </a:r>
            <a:r>
              <a:rPr lang="en-US" sz="4400" spc="-100" dirty="0">
                <a:solidFill>
                  <a:srgbClr val="000000"/>
                </a:solidFill>
                <a:latin typeface="Calibri"/>
                <a:cs typeface="Calibri"/>
              </a:rPr>
              <a:t>, disappointments, and anguish of life? </a:t>
            </a:r>
            <a:r>
              <a:rPr lang="en-US" sz="4400" spc="-100" dirty="0">
                <a:latin typeface="Calibri"/>
                <a:cs typeface="Calibri"/>
              </a:rPr>
              <a:t>How much of heaven’s bliss would be enjoyed by those who were </a:t>
            </a:r>
            <a:r>
              <a:rPr lang="en-US" sz="4400" spc="-100" dirty="0" smtClean="0">
                <a:latin typeface="Calibri"/>
                <a:cs typeface="Calibri"/>
              </a:rPr>
              <a:t>hovering</a:t>
            </a:r>
          </a:p>
        </p:txBody>
      </p:sp>
      <p:sp>
        <p:nvSpPr>
          <p:cNvPr id="5" name="Text Box 3"/>
          <p:cNvSpPr txBox="1">
            <a:spLocks noChangeArrowheads="1"/>
          </p:cNvSpPr>
          <p:nvPr/>
        </p:nvSpPr>
        <p:spPr bwMode="auto">
          <a:xfrm>
            <a:off x="0" y="1224090"/>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with </a:t>
            </a:r>
            <a:r>
              <a:rPr lang="en-US" sz="4400" spc="-100" dirty="0">
                <a:solidFill>
                  <a:srgbClr val="000000"/>
                </a:solidFill>
                <a:latin typeface="Calibri"/>
                <a:cs typeface="Calibri"/>
              </a:rPr>
              <a:t>the lives of the friends whom they have left behind. </a:t>
            </a:r>
            <a:r>
              <a:rPr lang="en-US" sz="4400" spc="-100" dirty="0">
                <a:latin typeface="Calibri"/>
                <a:cs typeface="Calibri"/>
              </a:rPr>
              <a:t>But how could it be a source of happiness to the dead to know the troubles of the living, to witness the sins committed by their own loved ones, and to see them enduring all the </a:t>
            </a:r>
            <a:r>
              <a:rPr lang="en-US" sz="4400" spc="-100" dirty="0" err="1" smtClean="0">
                <a:latin typeface="Calibri"/>
                <a:cs typeface="Calibri"/>
              </a:rPr>
              <a:t>sor</a:t>
            </a:r>
            <a:r>
              <a:rPr lang="en-US" sz="4400" spc="-100" dirty="0" smtClean="0">
                <a:latin typeface="Calibri"/>
                <a:cs typeface="Calibri"/>
              </a:rPr>
              <a:t>-rows</a:t>
            </a:r>
            <a:r>
              <a:rPr lang="en-US" sz="4400" spc="-100" dirty="0">
                <a:latin typeface="Calibri"/>
                <a:cs typeface="Calibri"/>
              </a:rPr>
              <a:t>, disappointments, and anguish of life? </a:t>
            </a:r>
            <a:endParaRPr lang="en-US" sz="4400" spc="-100" dirty="0" smtClean="0">
              <a:latin typeface="Calibri"/>
              <a:cs typeface="Calibri"/>
            </a:endParaRP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 December 2</a:t>
            </a:r>
            <a:endParaRPr lang="en-US" sz="3200" i="1" dirty="0">
              <a:solidFill>
                <a:srgbClr val="FFFF00"/>
              </a:solidFill>
              <a:latin typeface="Cambria"/>
              <a:cs typeface="Cambria"/>
            </a:endParaRPr>
          </a:p>
          <a:p>
            <a:pPr marL="36000"/>
            <a:r>
              <a:rPr lang="en-US" sz="3200" b="1" cap="small" spc="50" dirty="0" smtClean="0">
                <a:latin typeface="Cambria"/>
                <a:cs typeface="Cambria"/>
              </a:rPr>
              <a:t>Further Thought</a:t>
            </a:r>
            <a:r>
              <a:rPr lang="en-US" sz="3200" cap="small" spc="50" dirty="0" smtClean="0">
                <a:latin typeface="Cambria"/>
                <a:cs typeface="Cambria"/>
              </a:rPr>
              <a:t>:</a:t>
            </a:r>
            <a:r>
              <a:rPr lang="en-US" sz="3200" b="1" cap="small" spc="50" dirty="0" smtClean="0">
                <a:latin typeface="Cambria"/>
                <a:cs typeface="Cambria"/>
              </a:rPr>
              <a:t> </a:t>
            </a:r>
            <a:r>
              <a:rPr lang="en-US" sz="2500" i="1" cap="small" dirty="0">
                <a:latin typeface="Cambria"/>
                <a:cs typeface="Cambria"/>
              </a:rPr>
              <a:t>The Great </a:t>
            </a:r>
            <a:r>
              <a:rPr lang="en-US" sz="2500" i="1" cap="small" dirty="0" smtClean="0">
                <a:latin typeface="Cambria"/>
                <a:cs typeface="Cambria"/>
              </a:rPr>
              <a:t>Controversy</a:t>
            </a:r>
            <a:r>
              <a:rPr lang="en-US" sz="2500" i="1" cap="small" dirty="0">
                <a:latin typeface="Cambria"/>
                <a:cs typeface="Cambria"/>
              </a:rPr>
              <a:t> </a:t>
            </a:r>
            <a:r>
              <a:rPr lang="en-US" sz="2500" i="1" cap="small" dirty="0" smtClean="0">
                <a:latin typeface="Cambria"/>
                <a:cs typeface="Cambria"/>
              </a:rPr>
              <a:t>545</a:t>
            </a:r>
            <a:r>
              <a:rPr lang="en-US" sz="2500" i="1" cap="small" dirty="0">
                <a:latin typeface="Cambria"/>
                <a:cs typeface="Cambria"/>
              </a:rPr>
              <a:t>. </a:t>
            </a:r>
          </a:p>
        </p:txBody>
      </p:sp>
      <p:sp>
        <p:nvSpPr>
          <p:cNvPr id="4" name="Text Box 3"/>
          <p:cNvSpPr txBox="1">
            <a:spLocks noChangeArrowheads="1"/>
          </p:cNvSpPr>
          <p:nvPr/>
        </p:nvSpPr>
        <p:spPr bwMode="auto">
          <a:xfrm>
            <a:off x="0" y="1224090"/>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latin typeface="Calibri"/>
                <a:cs typeface="Calibri"/>
              </a:rPr>
              <a:t>with </a:t>
            </a:r>
            <a:r>
              <a:rPr lang="en-US" sz="4400" spc="-100" dirty="0">
                <a:latin typeface="Calibri"/>
                <a:cs typeface="Calibri"/>
              </a:rPr>
              <a:t>the lives of the friends whom they have left behind. </a:t>
            </a:r>
            <a:endParaRPr lang="en-US" sz="4400" spc="-100" dirty="0" smtClean="0">
              <a:latin typeface="Calibri"/>
              <a:cs typeface="Calibri"/>
            </a:endParaRPr>
          </a:p>
        </p:txBody>
      </p:sp>
    </p:spTree>
    <p:extLst>
      <p:ext uri="{BB962C8B-B14F-4D97-AF65-F5344CB8AC3E}">
        <p14:creationId xmlns:p14="http://schemas.microsoft.com/office/powerpoint/2010/main" val="232215355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5" grpId="0" build="p" autoUpdateAnimBg="0" advAuto="1000"/>
      <p:bldP spid="4" grpId="0" build="p" autoUpdateAnimBg="0" advAuto="1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25612" y="6350"/>
            <a:ext cx="74183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smtClean="0">
                <a:solidFill>
                  <a:srgbClr val="FFFF00"/>
                </a:solidFill>
                <a:latin typeface="Cambria"/>
                <a:cs typeface="Cambria"/>
              </a:rPr>
              <a:t>The </a:t>
            </a:r>
            <a:r>
              <a:rPr lang="en-US" sz="3200" i="1" dirty="0">
                <a:solidFill>
                  <a:srgbClr val="FFFF00"/>
                </a:solidFill>
                <a:latin typeface="Cambria"/>
                <a:cs typeface="Cambria"/>
              </a:rPr>
              <a:t>Fires of Hell </a:t>
            </a:r>
          </a:p>
          <a:p>
            <a:pPr marL="36000">
              <a:defRPr/>
            </a:pPr>
            <a:r>
              <a:rPr lang="en-US" sz="3200" b="1" cap="small" spc="50" dirty="0" smtClean="0">
                <a:latin typeface="Cambria"/>
                <a:cs typeface="Cambria"/>
              </a:rPr>
              <a:t>This Week</a:t>
            </a:r>
            <a:endParaRPr lang="en-US" sz="3200" b="1" cap="small" spc="50" dirty="0">
              <a:latin typeface="Cambria"/>
              <a:cs typeface="Cambria"/>
            </a:endParaRPr>
          </a:p>
        </p:txBody>
      </p:sp>
      <p:sp>
        <p:nvSpPr>
          <p:cNvPr id="7" name="Rectangle 6"/>
          <p:cNvSpPr>
            <a:spLocks noChangeArrowheads="1"/>
          </p:cNvSpPr>
          <p:nvPr/>
        </p:nvSpPr>
        <p:spPr bwMode="auto">
          <a:xfrm>
            <a:off x="7938" y="1692788"/>
            <a:ext cx="9144000" cy="420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Aft>
                <a:spcPts val="600"/>
              </a:spcAft>
              <a:tabLst>
                <a:tab pos="711200" algn="l"/>
              </a:tabLst>
            </a:pPr>
            <a:r>
              <a:rPr lang="en-US" sz="4400" dirty="0" smtClean="0">
                <a:latin typeface="Calibri" charset="0"/>
                <a:cs typeface="Calibri" charset="0"/>
              </a:rPr>
              <a:t>We will </a:t>
            </a:r>
            <a:r>
              <a:rPr lang="en-US" sz="4400" dirty="0">
                <a:latin typeface="Calibri" charset="0"/>
                <a:cs typeface="Calibri" charset="0"/>
              </a:rPr>
              <a:t>deal with </a:t>
            </a:r>
            <a:r>
              <a:rPr lang="en-US" sz="4400" dirty="0" smtClean="0">
                <a:latin typeface="Calibri" charset="0"/>
                <a:cs typeface="Calibri" charset="0"/>
              </a:rPr>
              <a:t>                                      some </a:t>
            </a:r>
            <a:r>
              <a:rPr lang="en-US" sz="4400" dirty="0">
                <a:latin typeface="Calibri" charset="0"/>
                <a:cs typeface="Calibri" charset="0"/>
              </a:rPr>
              <a:t>of these </a:t>
            </a:r>
            <a:r>
              <a:rPr lang="en-US" sz="4400" dirty="0" smtClean="0">
                <a:latin typeface="Calibri" charset="0"/>
                <a:cs typeface="Calibri" charset="0"/>
              </a:rPr>
              <a:t>                                      </a:t>
            </a:r>
            <a:r>
              <a:rPr lang="en-US" sz="6000" dirty="0" smtClean="0">
                <a:latin typeface="Calibri Light"/>
                <a:cs typeface="Calibri Light"/>
              </a:rPr>
              <a:t>unbiblical </a:t>
            </a:r>
            <a:r>
              <a:rPr lang="en-US" sz="6000" dirty="0">
                <a:latin typeface="Calibri Light"/>
                <a:cs typeface="Calibri Light"/>
              </a:rPr>
              <a:t>theories, </a:t>
            </a:r>
            <a:r>
              <a:rPr lang="en-US" sz="6000" dirty="0" smtClean="0">
                <a:latin typeface="Calibri Light"/>
                <a:cs typeface="Calibri Light"/>
              </a:rPr>
              <a:t>                                     </a:t>
            </a:r>
            <a:r>
              <a:rPr lang="en-US" sz="4400" dirty="0" smtClean="0">
                <a:latin typeface="Calibri" charset="0"/>
                <a:cs typeface="Calibri" charset="0"/>
              </a:rPr>
              <a:t>as </a:t>
            </a:r>
            <a:r>
              <a:rPr lang="en-US" sz="4400" dirty="0">
                <a:latin typeface="Calibri" charset="0"/>
                <a:cs typeface="Calibri" charset="0"/>
              </a:rPr>
              <a:t>well as with </a:t>
            </a:r>
            <a:r>
              <a:rPr lang="en-US" sz="4400" dirty="0" smtClean="0">
                <a:latin typeface="Calibri" charset="0"/>
                <a:cs typeface="Calibri" charset="0"/>
              </a:rPr>
              <a:t>                                             the </a:t>
            </a:r>
            <a:r>
              <a:rPr lang="en-US" sz="6000" dirty="0">
                <a:latin typeface="Calibri Light"/>
                <a:cs typeface="Calibri Light"/>
              </a:rPr>
              <a:t>biblical view </a:t>
            </a:r>
            <a:r>
              <a:rPr lang="en-US" sz="4400" dirty="0">
                <a:latin typeface="Calibri" charset="0"/>
                <a:cs typeface="Calibri" charset="0"/>
              </a:rPr>
              <a:t>of </a:t>
            </a:r>
            <a:r>
              <a:rPr lang="en-US" sz="4400" dirty="0" smtClean="0">
                <a:latin typeface="Calibri" charset="0"/>
                <a:cs typeface="Calibri" charset="0"/>
              </a:rPr>
              <a:t>                                   what </a:t>
            </a:r>
            <a:r>
              <a:rPr lang="en-US" sz="4400" dirty="0">
                <a:latin typeface="Calibri" charset="0"/>
                <a:cs typeface="Calibri" charset="0"/>
              </a:rPr>
              <a:t>happens after death.</a:t>
            </a:r>
            <a:endParaRPr lang="en-US" dirty="0">
              <a:latin typeface="Calibri" charset="0"/>
              <a:cs typeface="Calibri" charset="0"/>
            </a:endParaRPr>
          </a:p>
        </p:txBody>
      </p:sp>
    </p:spTree>
    <p:extLst>
      <p:ext uri="{BB962C8B-B14F-4D97-AF65-F5344CB8AC3E}">
        <p14:creationId xmlns:p14="http://schemas.microsoft.com/office/powerpoint/2010/main" val="309815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Friday, December 2</a:t>
            </a:r>
            <a:endParaRPr lang="en-US" sz="3200" i="1" dirty="0">
              <a:solidFill>
                <a:srgbClr val="FFFF00"/>
              </a:solidFill>
              <a:latin typeface="Cambria"/>
              <a:cs typeface="Cambria"/>
            </a:endParaRPr>
          </a:p>
          <a:p>
            <a:pPr marL="36000"/>
            <a:r>
              <a:rPr lang="en-US" sz="3200" b="1" cap="small" spc="50" dirty="0" smtClean="0">
                <a:latin typeface="Cambria"/>
                <a:cs typeface="Cambria"/>
              </a:rPr>
              <a:t>Further Thought</a:t>
            </a:r>
            <a:r>
              <a:rPr lang="en-US" sz="3200" cap="small" spc="50" dirty="0" smtClean="0">
                <a:latin typeface="Cambria"/>
                <a:cs typeface="Cambria"/>
              </a:rPr>
              <a:t>:</a:t>
            </a:r>
            <a:r>
              <a:rPr lang="en-US" sz="3200" b="1" cap="small" spc="50" dirty="0" smtClean="0">
                <a:latin typeface="Cambria"/>
                <a:cs typeface="Cambria"/>
              </a:rPr>
              <a:t> </a:t>
            </a:r>
            <a:r>
              <a:rPr lang="en-US" sz="2500" i="1" cap="small" dirty="0">
                <a:latin typeface="Cambria"/>
                <a:cs typeface="Cambria"/>
              </a:rPr>
              <a:t>The Great </a:t>
            </a:r>
            <a:r>
              <a:rPr lang="en-US" sz="2500" i="1" cap="small" dirty="0" smtClean="0">
                <a:latin typeface="Cambria"/>
                <a:cs typeface="Cambria"/>
              </a:rPr>
              <a:t>Controversy</a:t>
            </a:r>
            <a:r>
              <a:rPr lang="en-US" sz="2500" i="1" cap="small" dirty="0">
                <a:latin typeface="Cambria"/>
                <a:cs typeface="Cambria"/>
              </a:rPr>
              <a:t> </a:t>
            </a:r>
            <a:r>
              <a:rPr lang="en-US" sz="2500" i="1" cap="small" dirty="0" smtClean="0">
                <a:latin typeface="Cambria"/>
                <a:cs typeface="Cambria"/>
              </a:rPr>
              <a:t>545</a:t>
            </a:r>
            <a:r>
              <a:rPr lang="en-US" sz="2500" i="1" cap="small" dirty="0">
                <a:latin typeface="Cambria"/>
                <a:cs typeface="Cambria"/>
              </a:rPr>
              <a:t>. </a:t>
            </a:r>
          </a:p>
        </p:txBody>
      </p:sp>
      <p:sp>
        <p:nvSpPr>
          <p:cNvPr id="4" name="Text Box 3"/>
          <p:cNvSpPr txBox="1">
            <a:spLocks noChangeArrowheads="1"/>
          </p:cNvSpPr>
          <p:nvPr/>
        </p:nvSpPr>
        <p:spPr bwMode="auto">
          <a:xfrm>
            <a:off x="0"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dirty="0" smtClean="0">
                <a:latin typeface="Calibri"/>
                <a:cs typeface="Calibri"/>
              </a:rPr>
              <a:t>over </a:t>
            </a:r>
            <a:r>
              <a:rPr lang="en-US" sz="4400" dirty="0">
                <a:latin typeface="Calibri"/>
                <a:cs typeface="Calibri"/>
              </a:rPr>
              <a:t>their friends on earth? And how utterly revolting is the belief that as soon as the breath leaves the body the soul of the impenitent is consigned to the flames of hell! To what depths of anguish must those be plunged who see their friends passing to the grave unprepared, to enter upon an eternity of woe and sin!”</a:t>
            </a:r>
            <a:endParaRPr lang="en-US" sz="4400" dirty="0" smtClean="0">
              <a:latin typeface="Calibri"/>
              <a:cs typeface="Calibri"/>
            </a:endParaRPr>
          </a:p>
        </p:txBody>
      </p:sp>
    </p:spTree>
    <p:extLst>
      <p:ext uri="{BB962C8B-B14F-4D97-AF65-F5344CB8AC3E}">
        <p14:creationId xmlns:p14="http://schemas.microsoft.com/office/powerpoint/2010/main" val="212353415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29780" y="0"/>
            <a:ext cx="74142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Fires of Hell </a:t>
            </a:r>
          </a:p>
          <a:p>
            <a:pPr marL="36000"/>
            <a:r>
              <a:rPr lang="en-US" sz="3200" b="1" cap="small" spc="50" dirty="0" smtClean="0">
                <a:latin typeface="Cambria"/>
                <a:cs typeface="Cambria"/>
              </a:rPr>
              <a:t>Outline </a:t>
            </a:r>
            <a:r>
              <a:rPr lang="en-US" sz="3200" b="1" cap="small" spc="50" dirty="0">
                <a:latin typeface="Cambria"/>
                <a:cs typeface="Cambria"/>
              </a:rPr>
              <a:t>for Teaching</a:t>
            </a:r>
            <a:r>
              <a:rPr lang="en-US" sz="3200" b="1" spc="50" dirty="0">
                <a:latin typeface="Cambria"/>
                <a:cs typeface="Cambria"/>
              </a:rPr>
              <a:t>	</a:t>
            </a:r>
          </a:p>
        </p:txBody>
      </p:sp>
      <p:sp>
        <p:nvSpPr>
          <p:cNvPr id="4" name="Text Box 4"/>
          <p:cNvSpPr txBox="1">
            <a:spLocks noChangeArrowheads="1"/>
          </p:cNvSpPr>
          <p:nvPr/>
        </p:nvSpPr>
        <p:spPr bwMode="auto">
          <a:xfrm>
            <a:off x="0" y="1382785"/>
            <a:ext cx="9144000" cy="5286575"/>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spcAft>
                <a:spcPts val="600"/>
              </a:spcAft>
              <a:tabLst>
                <a:tab pos="719138" algn="l"/>
              </a:tabLst>
            </a:pPr>
            <a:r>
              <a:rPr lang="en-US" sz="4400" dirty="0" smtClean="0">
                <a:latin typeface="Calibri"/>
                <a:cs typeface="Calibri"/>
              </a:rPr>
              <a:t>1. In </a:t>
            </a:r>
            <a:r>
              <a:rPr lang="en-US" sz="4400" b="1" spc="50" dirty="0" smtClean="0">
                <a:latin typeface="Calibri"/>
                <a:cs typeface="Calibri"/>
              </a:rPr>
              <a:t>Hell</a:t>
            </a:r>
            <a:r>
              <a:rPr lang="en-US" sz="4400" b="1" dirty="0" smtClean="0">
                <a:latin typeface="Calibri"/>
                <a:cs typeface="Calibri"/>
              </a:rPr>
              <a:t> </a:t>
            </a:r>
            <a:r>
              <a:rPr lang="en-US" sz="4400" dirty="0" smtClean="0">
                <a:latin typeface="Calibri"/>
                <a:cs typeface="Calibri"/>
              </a:rPr>
              <a:t>and </a:t>
            </a:r>
            <a:r>
              <a:rPr lang="en-US" sz="4400" b="1" spc="50" dirty="0" smtClean="0">
                <a:latin typeface="Calibri"/>
                <a:cs typeface="Calibri"/>
              </a:rPr>
              <a:t>Purgatory</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tabLst>
                <a:tab pos="719138" algn="l"/>
              </a:tabLst>
            </a:pPr>
            <a:r>
              <a:rPr lang="en-US" sz="4400" i="1" dirty="0" smtClean="0">
                <a:latin typeface="Calibri"/>
                <a:cs typeface="Calibri"/>
              </a:rPr>
              <a:t>	</a:t>
            </a:r>
            <a:r>
              <a:rPr lang="en-US" sz="4400" dirty="0" smtClean="0">
                <a:latin typeface="Calibri"/>
                <a:cs typeface="Calibri"/>
              </a:rPr>
              <a:t>a. </a:t>
            </a:r>
            <a:r>
              <a:rPr lang="en-US" sz="4400" i="1" dirty="0" smtClean="0">
                <a:latin typeface="Calibri"/>
                <a:cs typeface="Calibri"/>
              </a:rPr>
              <a:t>Sun. </a:t>
            </a:r>
            <a:r>
              <a:rPr lang="en-US" sz="4400" dirty="0" smtClean="0">
                <a:latin typeface="Calibri"/>
                <a:cs typeface="Calibri"/>
              </a:rPr>
              <a:t>Immortal Worms? </a:t>
            </a:r>
            <a:r>
              <a:rPr lang="en-US" sz="4400" i="1" spc="-150" dirty="0" smtClean="0">
                <a:latin typeface="Calibri"/>
                <a:cs typeface="Calibri"/>
              </a:rPr>
              <a:t>Mark</a:t>
            </a:r>
            <a:r>
              <a:rPr lang="en-US" sz="4400" i="1" spc="-300" dirty="0" smtClean="0">
                <a:latin typeface="Calibri"/>
                <a:cs typeface="Calibri"/>
              </a:rPr>
              <a:t> </a:t>
            </a:r>
            <a:r>
              <a:rPr lang="en-US" sz="4400" i="1" spc="-150" dirty="0" smtClean="0">
                <a:latin typeface="Calibri"/>
                <a:cs typeface="Calibri"/>
              </a:rPr>
              <a:t>9:48</a:t>
            </a:r>
            <a:r>
              <a:rPr lang="en-US" sz="4400" i="1" dirty="0" smtClean="0">
                <a:latin typeface="Calibri"/>
                <a:cs typeface="Calibri"/>
              </a:rPr>
              <a:t>.          </a:t>
            </a:r>
            <a:r>
              <a:rPr lang="en-US" sz="4400" i="1" dirty="0" smtClean="0">
                <a:latin typeface="Calibri"/>
                <a:cs typeface="Calibri"/>
              </a:rPr>
              <a:t>	</a:t>
            </a:r>
            <a:r>
              <a:rPr lang="en-US" sz="4400" dirty="0" smtClean="0">
                <a:latin typeface="Calibri"/>
                <a:cs typeface="Calibri"/>
              </a:rPr>
              <a:t>b. </a:t>
            </a:r>
            <a:r>
              <a:rPr lang="en-US" sz="4400" i="1" dirty="0">
                <a:latin typeface="Calibri"/>
                <a:cs typeface="Calibri"/>
              </a:rPr>
              <a:t>Mon. </a:t>
            </a:r>
            <a:r>
              <a:rPr lang="en-US" sz="4400" dirty="0" smtClean="0">
                <a:latin typeface="Calibri"/>
                <a:cs typeface="Calibri"/>
              </a:rPr>
              <a:t>Eternal Fire. </a:t>
            </a:r>
            <a:r>
              <a:rPr lang="en-US" sz="4400" i="1" dirty="0" smtClean="0">
                <a:latin typeface="Calibri"/>
                <a:cs typeface="Calibri"/>
              </a:rPr>
              <a:t>Mal. 4:1.</a:t>
            </a:r>
            <a:endParaRPr lang="en-US" sz="4400" i="1" dirty="0">
              <a:latin typeface="Calibri"/>
              <a:cs typeface="Calibri"/>
            </a:endParaRPr>
          </a:p>
          <a:p>
            <a:pPr marL="180000" eaLnBrk="1" hangingPunct="1">
              <a:lnSpc>
                <a:spcPct val="90000"/>
              </a:lnSpc>
              <a:spcBef>
                <a:spcPts val="0"/>
              </a:spcBef>
              <a:spcAft>
                <a:spcPts val="1200"/>
              </a:spcAft>
              <a:tabLst>
                <a:tab pos="719138" algn="l"/>
              </a:tabLst>
            </a:pPr>
            <a:r>
              <a:rPr lang="en-US" sz="4400" i="1" dirty="0">
                <a:latin typeface="Calibri"/>
                <a:cs typeface="Calibri"/>
              </a:rPr>
              <a:t>	</a:t>
            </a:r>
            <a:r>
              <a:rPr lang="en-US" sz="4400" dirty="0">
                <a:latin typeface="Calibri"/>
                <a:cs typeface="Calibri"/>
              </a:rPr>
              <a:t>c</a:t>
            </a:r>
            <a:r>
              <a:rPr lang="en-US" sz="4400" dirty="0" smtClean="0">
                <a:latin typeface="Calibri"/>
                <a:cs typeface="Calibri"/>
              </a:rPr>
              <a:t>. </a:t>
            </a:r>
            <a:r>
              <a:rPr lang="en-US" sz="4400" i="1" dirty="0">
                <a:latin typeface="Calibri"/>
                <a:cs typeface="Calibri"/>
              </a:rPr>
              <a:t>Tue.</a:t>
            </a:r>
            <a:r>
              <a:rPr lang="en-US" sz="4400" i="1" spc="-300" dirty="0">
                <a:latin typeface="Calibri"/>
                <a:cs typeface="Calibri"/>
              </a:rPr>
              <a:t> </a:t>
            </a:r>
            <a:r>
              <a:rPr lang="en-US" sz="4400" dirty="0" smtClean="0">
                <a:latin typeface="Calibri"/>
                <a:cs typeface="Calibri"/>
              </a:rPr>
              <a:t>Saints</a:t>
            </a:r>
            <a:r>
              <a:rPr lang="en-US" sz="4400" spc="-300" dirty="0" smtClean="0">
                <a:latin typeface="Calibri"/>
                <a:cs typeface="Calibri"/>
              </a:rPr>
              <a:t> </a:t>
            </a:r>
            <a:r>
              <a:rPr lang="en-US" sz="4400" dirty="0" smtClean="0">
                <a:latin typeface="Calibri"/>
                <a:cs typeface="Calibri"/>
              </a:rPr>
              <a:t>in Purgatory</a:t>
            </a:r>
            <a:r>
              <a:rPr lang="en-US" sz="4400" i="1" dirty="0" smtClean="0">
                <a:latin typeface="Calibri"/>
                <a:cs typeface="Calibri"/>
              </a:rPr>
              <a:t>.</a:t>
            </a:r>
            <a:r>
              <a:rPr lang="en-US" sz="4400" i="1" spc="-300" dirty="0" smtClean="0">
                <a:latin typeface="Calibri"/>
                <a:cs typeface="Calibri"/>
              </a:rPr>
              <a:t> </a:t>
            </a:r>
            <a:r>
              <a:rPr lang="en-US" sz="4400" i="1" spc="-150" dirty="0" smtClean="0">
                <a:latin typeface="Calibri"/>
                <a:cs typeface="Calibri"/>
              </a:rPr>
              <a:t>Heb.</a:t>
            </a:r>
            <a:r>
              <a:rPr lang="en-US" sz="4400" i="1" spc="-300" dirty="0" smtClean="0">
                <a:latin typeface="Calibri"/>
                <a:cs typeface="Calibri"/>
              </a:rPr>
              <a:t> </a:t>
            </a:r>
            <a:r>
              <a:rPr lang="en-US" sz="4400" i="1" spc="-150" dirty="0">
                <a:latin typeface="Calibri"/>
                <a:cs typeface="Calibri"/>
              </a:rPr>
              <a:t>9</a:t>
            </a:r>
            <a:r>
              <a:rPr lang="en-US" sz="4400" i="1" spc="-150" dirty="0" smtClean="0">
                <a:latin typeface="Calibri"/>
                <a:cs typeface="Calibri"/>
              </a:rPr>
              <a:t>:27.</a:t>
            </a:r>
            <a:endParaRPr lang="en-US" sz="4400" i="1" spc="-150" dirty="0">
              <a:latin typeface="Calibri"/>
              <a:cs typeface="Calibri"/>
            </a:endParaRPr>
          </a:p>
          <a:p>
            <a:pPr marL="180000" eaLnBrk="1" hangingPunct="1">
              <a:lnSpc>
                <a:spcPct val="90000"/>
              </a:lnSpc>
              <a:spcBef>
                <a:spcPts val="0"/>
              </a:spcBef>
              <a:tabLst>
                <a:tab pos="719138" algn="l"/>
              </a:tabLst>
            </a:pPr>
            <a:r>
              <a:rPr lang="en-US" sz="4400" dirty="0" smtClean="0">
                <a:latin typeface="Calibri"/>
                <a:cs typeface="Calibri"/>
              </a:rPr>
              <a:t>2</a:t>
            </a:r>
            <a:r>
              <a:rPr lang="en-US" sz="4400" dirty="0">
                <a:latin typeface="Calibri"/>
                <a:cs typeface="Calibri"/>
              </a:rPr>
              <a:t>. </a:t>
            </a:r>
            <a:r>
              <a:rPr lang="en-US" sz="4400" dirty="0" smtClean="0">
                <a:latin typeface="Calibri"/>
                <a:cs typeface="Calibri"/>
              </a:rPr>
              <a:t>In </a:t>
            </a:r>
            <a:r>
              <a:rPr lang="en-US" sz="4400" b="1" spc="50" dirty="0" smtClean="0">
                <a:latin typeface="Calibri"/>
                <a:cs typeface="Calibri"/>
              </a:rPr>
              <a:t>Paradise</a:t>
            </a:r>
            <a:r>
              <a:rPr lang="en-US" sz="4400" dirty="0" smtClean="0">
                <a:latin typeface="Calibri"/>
                <a:cs typeface="Calibri"/>
              </a:rPr>
              <a:t> </a:t>
            </a:r>
            <a:r>
              <a:rPr lang="en-US" sz="4400" dirty="0">
                <a:latin typeface="Calibri"/>
                <a:cs typeface="Calibri"/>
              </a:rPr>
              <a:t>	 	</a:t>
            </a:r>
            <a:r>
              <a:rPr lang="en-US" sz="4400" dirty="0" smtClean="0">
                <a:latin typeface="Calibri"/>
                <a:cs typeface="Calibri"/>
              </a:rPr>
              <a:t>                          </a:t>
            </a:r>
          </a:p>
          <a:p>
            <a:pPr marL="180000" eaLnBrk="1" hangingPunct="1">
              <a:lnSpc>
                <a:spcPct val="90000"/>
              </a:lnSpc>
              <a:spcBef>
                <a:spcPts val="0"/>
              </a:spcBef>
              <a:spcAft>
                <a:spcPts val="600"/>
              </a:spcAft>
              <a:tabLst>
                <a:tab pos="719138" algn="l"/>
              </a:tabLst>
            </a:pPr>
            <a:r>
              <a:rPr lang="en-US" sz="4400" dirty="0">
                <a:latin typeface="Calibri"/>
                <a:cs typeface="Calibri"/>
              </a:rPr>
              <a:t>	</a:t>
            </a:r>
            <a:r>
              <a:rPr lang="en-US" sz="4400" i="1" dirty="0" smtClean="0">
                <a:latin typeface="Calibri"/>
                <a:cs typeface="Calibri"/>
              </a:rPr>
              <a:t>Wed. </a:t>
            </a:r>
            <a:r>
              <a:rPr lang="en-US" sz="4400" dirty="0" smtClean="0">
                <a:latin typeface="Calibri"/>
                <a:cs typeface="Calibri"/>
              </a:rPr>
              <a:t>Enjoying Paradise</a:t>
            </a:r>
            <a:r>
              <a:rPr lang="en-US" sz="4400" dirty="0">
                <a:latin typeface="Calibri"/>
                <a:cs typeface="Calibri"/>
              </a:rPr>
              <a:t>?</a:t>
            </a:r>
            <a:r>
              <a:rPr lang="en-US" sz="4400" i="1" dirty="0" smtClean="0">
                <a:latin typeface="Calibri"/>
                <a:cs typeface="Calibri"/>
              </a:rPr>
              <a:t> Rev. 20:12.</a:t>
            </a:r>
            <a:endParaRPr lang="en-US" sz="4400" i="1" dirty="0">
              <a:latin typeface="Calibri"/>
              <a:cs typeface="Calibri"/>
            </a:endParaRPr>
          </a:p>
          <a:p>
            <a:pPr marL="180000" eaLnBrk="1" hangingPunct="1">
              <a:lnSpc>
                <a:spcPct val="90000"/>
              </a:lnSpc>
              <a:spcBef>
                <a:spcPts val="0"/>
              </a:spcBef>
              <a:tabLst>
                <a:tab pos="719138" algn="l"/>
              </a:tabLst>
            </a:pPr>
            <a:r>
              <a:rPr lang="en-US" sz="4400" dirty="0" smtClean="0">
                <a:latin typeface="Calibri"/>
                <a:cs typeface="Calibri"/>
              </a:rPr>
              <a:t>3</a:t>
            </a:r>
            <a:r>
              <a:rPr lang="en-US" sz="4400" dirty="0">
                <a:latin typeface="Calibri"/>
                <a:cs typeface="Calibri"/>
              </a:rPr>
              <a:t>. </a:t>
            </a:r>
            <a:r>
              <a:rPr lang="en-US" sz="4400" dirty="0" smtClean="0">
                <a:latin typeface="Calibri"/>
                <a:cs typeface="Calibri"/>
              </a:rPr>
              <a:t>The </a:t>
            </a:r>
            <a:r>
              <a:rPr lang="en-US" sz="4400" b="1" spc="50" dirty="0" smtClean="0">
                <a:latin typeface="Calibri"/>
                <a:cs typeface="Calibri"/>
              </a:rPr>
              <a:t>Biblical </a:t>
            </a:r>
            <a:r>
              <a:rPr lang="en-US" sz="4400" dirty="0" smtClean="0">
                <a:latin typeface="Calibri"/>
                <a:cs typeface="Calibri"/>
              </a:rPr>
              <a:t>View </a:t>
            </a:r>
            <a:r>
              <a:rPr lang="en-US" sz="4400" b="1" spc="50" dirty="0" smtClean="0">
                <a:latin typeface="Calibri"/>
                <a:cs typeface="Calibri"/>
              </a:rPr>
              <a:t>                              </a:t>
            </a:r>
            <a:endParaRPr lang="en-US" sz="4400" dirty="0">
              <a:latin typeface="Calibri"/>
              <a:cs typeface="Calibri"/>
            </a:endParaRPr>
          </a:p>
          <a:p>
            <a:pPr marL="180000" eaLnBrk="1" hangingPunct="1">
              <a:lnSpc>
                <a:spcPct val="90000"/>
              </a:lnSpc>
              <a:spcBef>
                <a:spcPts val="0"/>
              </a:spcBef>
              <a:tabLst>
                <a:tab pos="719138" algn="l"/>
              </a:tabLst>
            </a:pPr>
            <a:r>
              <a:rPr lang="en-US" sz="4400" dirty="0">
                <a:latin typeface="Calibri"/>
                <a:cs typeface="Calibri"/>
              </a:rPr>
              <a:t>	</a:t>
            </a:r>
            <a:r>
              <a:rPr lang="en-US" sz="4400" i="1" dirty="0" smtClean="0">
                <a:latin typeface="Calibri"/>
                <a:cs typeface="Calibri"/>
              </a:rPr>
              <a:t>Thu. </a:t>
            </a:r>
            <a:r>
              <a:rPr lang="en-US" sz="4400" dirty="0" smtClean="0">
                <a:latin typeface="Calibri"/>
                <a:cs typeface="Calibri"/>
              </a:rPr>
              <a:t>Eternal Life. </a:t>
            </a:r>
            <a:r>
              <a:rPr lang="en-US" sz="4400" i="1" dirty="0" smtClean="0">
                <a:latin typeface="Calibri"/>
                <a:cs typeface="Calibri"/>
              </a:rPr>
              <a:t>1 John 5:12.</a:t>
            </a:r>
            <a:endParaRPr lang="en-US" sz="4400" i="1" dirty="0">
              <a:latin typeface="Calibri"/>
              <a:cs typeface="Calibri"/>
            </a:endParaRPr>
          </a:p>
        </p:txBody>
      </p:sp>
    </p:spTree>
    <p:extLst>
      <p:ext uri="{BB962C8B-B14F-4D97-AF65-F5344CB8AC3E}">
        <p14:creationId xmlns:p14="http://schemas.microsoft.com/office/powerpoint/2010/main" val="32391576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1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3774" y="0"/>
            <a:ext cx="74102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Cambria"/>
                <a:cs typeface="Cambria"/>
              </a:rPr>
              <a:t>The Fires of Hell </a:t>
            </a:r>
          </a:p>
          <a:p>
            <a:pPr marL="36000"/>
            <a:r>
              <a:rPr lang="en-US" sz="3200" b="1" cap="small" spc="50" dirty="0" smtClean="0">
                <a:latin typeface="Cambria"/>
                <a:cs typeface="Cambria"/>
              </a:rPr>
              <a:t>Presentation </a:t>
            </a:r>
            <a:r>
              <a:rPr lang="en-US" sz="3200" b="1" cap="small" spc="50" dirty="0">
                <a:latin typeface="Cambria"/>
                <a:cs typeface="Cambria"/>
              </a:rPr>
              <a:t>Record</a:t>
            </a:r>
          </a:p>
        </p:txBody>
      </p:sp>
      <p:sp>
        <p:nvSpPr>
          <p:cNvPr id="6" name="Text Box 4"/>
          <p:cNvSpPr txBox="1">
            <a:spLocks noChangeArrowheads="1"/>
          </p:cNvSpPr>
          <p:nvPr/>
        </p:nvSpPr>
        <p:spPr bwMode="auto">
          <a:xfrm>
            <a:off x="23044" y="1412777"/>
            <a:ext cx="9120956" cy="487313"/>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2800" dirty="0">
                <a:latin typeface="Calibri"/>
                <a:cs typeface="Calibri"/>
              </a:rPr>
              <a:t>1</a:t>
            </a:r>
            <a:r>
              <a:rPr lang="en-US" sz="2800" b="1" dirty="0">
                <a:latin typeface="Calibri"/>
                <a:cs typeface="Calibri"/>
              </a:rPr>
              <a:t>. </a:t>
            </a:r>
            <a:r>
              <a:rPr lang="en-US" sz="2800" b="1" dirty="0" smtClean="0">
                <a:latin typeface="Calibri"/>
                <a:cs typeface="Calibri"/>
              </a:rPr>
              <a:t>PAA ‘77 Dev. </a:t>
            </a:r>
            <a:r>
              <a:rPr lang="en-US" sz="2800" dirty="0" smtClean="0">
                <a:latin typeface="Calibri"/>
                <a:cs typeface="Calibri"/>
              </a:rPr>
              <a:t>27 Nov 22 via Messenger chat room</a:t>
            </a:r>
            <a:endParaRPr lang="en-US" sz="2800" i="1" dirty="0">
              <a:latin typeface="Calibri"/>
              <a:cs typeface="Calibri"/>
            </a:endParaRPr>
          </a:p>
        </p:txBody>
      </p:sp>
    </p:spTree>
    <p:extLst>
      <p:ext uri="{BB962C8B-B14F-4D97-AF65-F5344CB8AC3E}">
        <p14:creationId xmlns:p14="http://schemas.microsoft.com/office/powerpoint/2010/main" val="2544198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56" y="1804907"/>
            <a:ext cx="9144000" cy="1984133"/>
          </a:xfrm>
          <a:prstGeom prst="rect">
            <a:avLst/>
          </a:prstGeom>
          <a:noFill/>
          <a:ln w="9525">
            <a:noFill/>
            <a:miter lim="800000"/>
            <a:headEnd/>
            <a:tailEnd/>
          </a:ln>
        </p:spPr>
        <p:txBody>
          <a:bodyPr wrap="square"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pPr>
            <a:r>
              <a:rPr lang="cs-CZ" dirty="0" smtClean="0">
                <a:latin typeface="Cambria"/>
                <a:ea typeface="Helvetica CY" charset="0"/>
                <a:cs typeface="Cambria"/>
              </a:rPr>
              <a:t>1 </a:t>
            </a:r>
            <a:r>
              <a:rPr lang="cs-CZ" dirty="0" err="1" smtClean="0">
                <a:latin typeface="Cambria"/>
                <a:ea typeface="Helvetica CY" charset="0"/>
                <a:cs typeface="Cambria"/>
              </a:rPr>
              <a:t>Thessalonians</a:t>
            </a:r>
            <a:r>
              <a:rPr lang="cs-CZ" dirty="0" smtClean="0">
                <a:latin typeface="Cambria"/>
                <a:ea typeface="Helvetica CY" charset="0"/>
                <a:cs typeface="Cambria"/>
              </a:rPr>
              <a:t> </a:t>
            </a:r>
            <a:r>
              <a:rPr lang="cs-CZ" dirty="0">
                <a:latin typeface="Cambria"/>
                <a:ea typeface="Helvetica CY" charset="0"/>
                <a:cs typeface="Cambria"/>
              </a:rPr>
              <a:t>5:</a:t>
            </a:r>
            <a:r>
              <a:rPr lang="cs-CZ" dirty="0" smtClean="0">
                <a:latin typeface="Cambria"/>
                <a:ea typeface="Helvetica CY" charset="0"/>
                <a:cs typeface="Cambria"/>
              </a:rPr>
              <a:t>21 </a:t>
            </a:r>
            <a:r>
              <a:rPr lang="en-US" sz="3200" dirty="0" smtClean="0">
                <a:latin typeface="Cambria"/>
                <a:ea typeface="Helvetica CY" charset="0"/>
                <a:cs typeface="Cambria"/>
              </a:rPr>
              <a:t>NKJV</a:t>
            </a:r>
            <a:endParaRPr lang="en-US" sz="3600" dirty="0">
              <a:latin typeface="Cambria"/>
              <a:ea typeface="Helvetica CY" charset="0"/>
              <a:cs typeface="Cambria"/>
            </a:endParaRPr>
          </a:p>
          <a:p>
            <a:pPr algn="ctr" eaLnBrk="1" hangingPunct="1">
              <a:lnSpc>
                <a:spcPct val="90000"/>
              </a:lnSpc>
              <a:spcBef>
                <a:spcPts val="600"/>
              </a:spcBef>
              <a:tabLst/>
            </a:pPr>
            <a:r>
              <a:rPr lang="en-US" sz="4400" dirty="0" smtClean="0">
                <a:latin typeface="Calibri"/>
                <a:ea typeface="Helvetica CY" charset="0"/>
                <a:cs typeface="Calibri"/>
              </a:rPr>
              <a:t>“Test all things; hold fast                         what is good.”</a:t>
            </a:r>
            <a:endParaRPr lang="en-US" sz="4400" dirty="0">
              <a:latin typeface="Calibri"/>
              <a:ea typeface="Helvetica CY" charset="0"/>
              <a:cs typeface="Calibri"/>
            </a:endParaRPr>
          </a:p>
        </p:txBody>
      </p:sp>
      <p:sp>
        <p:nvSpPr>
          <p:cNvPr id="5" name="Text Box 4"/>
          <p:cNvSpPr txBox="1">
            <a:spLocks noChangeArrowheads="1"/>
          </p:cNvSpPr>
          <p:nvPr/>
        </p:nvSpPr>
        <p:spPr bwMode="auto">
          <a:xfrm>
            <a:off x="1729316" y="7938"/>
            <a:ext cx="74146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Fires of Hell </a:t>
            </a:r>
            <a:endParaRPr lang="en-US" sz="3200" i="1" dirty="0">
              <a:solidFill>
                <a:srgbClr val="FFFF00"/>
              </a:solidFill>
              <a:latin typeface="Cambria"/>
              <a:cs typeface="Cambria"/>
            </a:endParaRPr>
          </a:p>
          <a:p>
            <a:pPr marL="36000">
              <a:defRPr/>
            </a:pPr>
            <a:r>
              <a:rPr lang="en-US" sz="3200" b="1" cap="small" spc="50" dirty="0" smtClean="0">
                <a:latin typeface="Cambria"/>
                <a:cs typeface="Cambria"/>
              </a:rPr>
              <a:t>Key Text   </a:t>
            </a:r>
            <a:endParaRPr lang="en-US" sz="3200" b="1" cap="small" spc="5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a:solidFill>
                  <a:schemeClr val="bg1"/>
                </a:solidFill>
                <a:latin typeface="Calibri"/>
                <a:cs typeface="Calibri"/>
              </a:rPr>
              <a:t>Italian poet Dante Alighieri (1265–1321) wrote his famous work, </a:t>
            </a:r>
            <a:r>
              <a:rPr lang="en-US" sz="4400" i="1" spc="-100" dirty="0">
                <a:solidFill>
                  <a:schemeClr val="bg1"/>
                </a:solidFill>
                <a:latin typeface="Calibri"/>
                <a:cs typeface="Calibri"/>
              </a:rPr>
              <a:t>The Divine Comedy</a:t>
            </a:r>
            <a:r>
              <a:rPr lang="en-US" sz="4400" spc="-100" dirty="0">
                <a:solidFill>
                  <a:schemeClr val="bg1"/>
                </a:solidFill>
                <a:latin typeface="Calibri"/>
                <a:cs typeface="Calibri"/>
              </a:rPr>
              <a:t>, about a fictional journey of the soul after death. </a:t>
            </a:r>
            <a:r>
              <a:rPr lang="en-US" sz="4400" spc="-100" dirty="0" smtClean="0">
                <a:latin typeface="Calibri"/>
                <a:cs typeface="Calibri"/>
              </a:rPr>
              <a:t>The soul went either to the </a:t>
            </a:r>
            <a:r>
              <a:rPr lang="en-US" sz="4400" i="1" spc="-100" dirty="0" smtClean="0">
                <a:latin typeface="Calibri"/>
                <a:cs typeface="Calibri"/>
              </a:rPr>
              <a:t>inferno</a:t>
            </a:r>
            <a:r>
              <a:rPr lang="en-US" sz="4400" spc="-100" dirty="0" smtClean="0">
                <a:latin typeface="Calibri"/>
                <a:cs typeface="Calibri"/>
              </a:rPr>
              <a:t> (hell) within the earth; or to purgatory, where the human spirit can purge itself and become worthy of ascending to heaven; or to Paradise, to the presence of God Himself.</a:t>
            </a:r>
            <a:endParaRPr lang="en-US" sz="4400" spc="-100" dirty="0">
              <a:latin typeface="Calibri"/>
              <a:cs typeface="Calibri"/>
            </a:endParaRPr>
          </a:p>
        </p:txBody>
      </p:sp>
      <p:sp>
        <p:nvSpPr>
          <p:cNvPr id="5" name="Text Box 3"/>
          <p:cNvSpPr txBox="1">
            <a:spLocks noChangeArrowheads="1"/>
          </p:cNvSpPr>
          <p:nvPr/>
        </p:nvSpPr>
        <p:spPr bwMode="auto">
          <a:xfrm>
            <a:off x="1379"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spc="-100" dirty="0">
                <a:latin typeface="Calibri"/>
                <a:cs typeface="Calibri"/>
              </a:rPr>
              <a:t>Italian poet Dante Alighieri (1265–1321) wrote his famous work, </a:t>
            </a:r>
            <a:r>
              <a:rPr lang="en-US" sz="4400" i="1" spc="-100" dirty="0">
                <a:latin typeface="Calibri"/>
                <a:cs typeface="Calibri"/>
              </a:rPr>
              <a:t>The Divine Comedy</a:t>
            </a:r>
            <a:r>
              <a:rPr lang="en-US" sz="4400" spc="-100" dirty="0">
                <a:latin typeface="Calibri"/>
                <a:cs typeface="Calibri"/>
              </a:rPr>
              <a:t>, about a fictional journey of the soul after death.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Fires of Hell </a:t>
            </a:r>
          </a:p>
          <a:p>
            <a:pPr marL="36000"/>
            <a:r>
              <a:rPr lang="en-US" sz="3200" b="1" cap="small" spc="50" dirty="0" smtClean="0">
                <a:latin typeface="Cambria"/>
                <a:cs typeface="Cambria"/>
              </a:rPr>
              <a:t>Sabbath Afternoon, </a:t>
            </a:r>
            <a:r>
              <a:rPr lang="en-US" sz="3200" cap="small" spc="50" dirty="0" smtClean="0">
                <a:latin typeface="Cambria"/>
                <a:cs typeface="Cambria"/>
              </a:rPr>
              <a:t>November 26</a:t>
            </a:r>
            <a:endParaRPr lang="en-US" sz="3200" cap="small" spc="50" dirty="0">
              <a:latin typeface="Cambria"/>
              <a:cs typeface="Cambria"/>
            </a:endParaRPr>
          </a:p>
        </p:txBody>
      </p:sp>
    </p:spTree>
    <p:extLst>
      <p:ext uri="{BB962C8B-B14F-4D97-AF65-F5344CB8AC3E}">
        <p14:creationId xmlns:p14="http://schemas.microsoft.com/office/powerpoint/2010/main" val="4749805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P spid="5" grpId="0" build="p" autoUpdateAnimBg="0" advAuto="100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379" y="1224090"/>
            <a:ext cx="9144000" cy="558928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Though </a:t>
            </a:r>
            <a:r>
              <a:rPr lang="en-US" sz="4400" spc="-100" dirty="0">
                <a:solidFill>
                  <a:srgbClr val="000000"/>
                </a:solidFill>
                <a:latin typeface="Calibri"/>
                <a:cs typeface="Calibri"/>
              </a:rPr>
              <a:t>only a poem, fiction, Dante’s words ended up having a great deal of influence on Christian theology, </a:t>
            </a:r>
            <a:r>
              <a:rPr lang="en-US" sz="4400" spc="-100" dirty="0" err="1" smtClean="0">
                <a:solidFill>
                  <a:srgbClr val="000000"/>
                </a:solidFill>
                <a:latin typeface="Calibri"/>
                <a:cs typeface="Calibri"/>
              </a:rPr>
              <a:t>espe-cially</a:t>
            </a:r>
            <a:r>
              <a:rPr lang="en-US" sz="4400" spc="-100" dirty="0" smtClean="0">
                <a:solidFill>
                  <a:srgbClr val="000000"/>
                </a:solidFill>
                <a:latin typeface="Calibri"/>
                <a:cs typeface="Calibri"/>
              </a:rPr>
              <a:t> </a:t>
            </a:r>
            <a:r>
              <a:rPr lang="en-US" sz="4400" spc="-100" dirty="0">
                <a:solidFill>
                  <a:srgbClr val="000000"/>
                </a:solidFill>
                <a:latin typeface="Calibri"/>
                <a:cs typeface="Calibri"/>
              </a:rPr>
              <a:t>Roman Catholic theology. The basic notion of an immortal soul’s going either to hell, or to purgatory, or to Paradise is foundational to that church. </a:t>
            </a:r>
            <a:r>
              <a:rPr lang="en-US" sz="4400" spc="-100" dirty="0">
                <a:latin typeface="Calibri"/>
                <a:cs typeface="Calibri"/>
              </a:rPr>
              <a:t>Many </a:t>
            </a:r>
            <a:r>
              <a:rPr lang="en-US" sz="4400" spc="-100" dirty="0" smtClean="0">
                <a:latin typeface="Calibri"/>
                <a:cs typeface="Calibri"/>
              </a:rPr>
              <a:t>con-</a:t>
            </a:r>
            <a:r>
              <a:rPr lang="en-US" sz="4400" spc="-100" dirty="0" err="1" smtClean="0">
                <a:latin typeface="Calibri"/>
                <a:cs typeface="Calibri"/>
              </a:rPr>
              <a:t>servative</a:t>
            </a:r>
            <a:r>
              <a:rPr lang="en-US" sz="4400" spc="-100" dirty="0" smtClean="0">
                <a:latin typeface="Calibri"/>
                <a:cs typeface="Calibri"/>
              </a:rPr>
              <a:t> </a:t>
            </a:r>
            <a:r>
              <a:rPr lang="en-US" sz="4400" spc="-100" dirty="0">
                <a:latin typeface="Calibri"/>
                <a:cs typeface="Calibri"/>
              </a:rPr>
              <a:t>Protestant denominations also believe in an immortal soul that </a:t>
            </a:r>
            <a:r>
              <a:rPr lang="en-US" sz="4400" spc="-100" dirty="0" smtClean="0">
                <a:latin typeface="Calibri"/>
                <a:cs typeface="Calibri"/>
              </a:rPr>
              <a:t>after</a:t>
            </a:r>
            <a:endParaRPr lang="en-US" sz="4400" spc="-100" dirty="0">
              <a:latin typeface="Calibri"/>
              <a:cs typeface="Calibri"/>
            </a:endParaRPr>
          </a:p>
        </p:txBody>
      </p:sp>
      <p:sp>
        <p:nvSpPr>
          <p:cNvPr id="4" name="Text Box 3"/>
          <p:cNvSpPr txBox="1">
            <a:spLocks noChangeArrowheads="1"/>
          </p:cNvSpPr>
          <p:nvPr/>
        </p:nvSpPr>
        <p:spPr bwMode="auto">
          <a:xfrm>
            <a:off x="1379" y="1224090"/>
            <a:ext cx="9144000" cy="4370492"/>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solidFill>
                  <a:srgbClr val="000000"/>
                </a:solidFill>
                <a:latin typeface="Calibri"/>
                <a:cs typeface="Calibri"/>
              </a:rPr>
              <a:t>Though </a:t>
            </a:r>
            <a:r>
              <a:rPr lang="en-US" sz="4400" spc="-100" dirty="0">
                <a:solidFill>
                  <a:srgbClr val="000000"/>
                </a:solidFill>
                <a:latin typeface="Calibri"/>
                <a:cs typeface="Calibri"/>
              </a:rPr>
              <a:t>only a poem, fiction, Dante’s words ended up having a great deal of influence on Christian theology, </a:t>
            </a:r>
            <a:r>
              <a:rPr lang="en-US" sz="4400" spc="-100" dirty="0" err="1" smtClean="0">
                <a:solidFill>
                  <a:srgbClr val="000000"/>
                </a:solidFill>
                <a:latin typeface="Calibri"/>
                <a:cs typeface="Calibri"/>
              </a:rPr>
              <a:t>espe-cially</a:t>
            </a:r>
            <a:r>
              <a:rPr lang="en-US" sz="4400" spc="-100" dirty="0" smtClean="0">
                <a:solidFill>
                  <a:srgbClr val="000000"/>
                </a:solidFill>
                <a:latin typeface="Calibri"/>
                <a:cs typeface="Calibri"/>
              </a:rPr>
              <a:t> </a:t>
            </a:r>
            <a:r>
              <a:rPr lang="en-US" sz="4400" spc="-100" dirty="0">
                <a:solidFill>
                  <a:srgbClr val="000000"/>
                </a:solidFill>
                <a:latin typeface="Calibri"/>
                <a:cs typeface="Calibri"/>
              </a:rPr>
              <a:t>Roman Catholic theology. </a:t>
            </a:r>
            <a:r>
              <a:rPr lang="en-US" sz="4400" spc="-100" dirty="0">
                <a:latin typeface="Calibri"/>
                <a:cs typeface="Calibri"/>
              </a:rPr>
              <a:t>The basic notion of an immortal soul’s going either to </a:t>
            </a:r>
            <a:r>
              <a:rPr lang="en-US" sz="4400" u="sng" spc="-100" dirty="0">
                <a:latin typeface="Calibri"/>
                <a:cs typeface="Calibri"/>
              </a:rPr>
              <a:t>hell</a:t>
            </a:r>
            <a:r>
              <a:rPr lang="en-US" sz="4400" spc="-100" dirty="0">
                <a:latin typeface="Calibri"/>
                <a:cs typeface="Calibri"/>
              </a:rPr>
              <a:t>, or to </a:t>
            </a:r>
            <a:r>
              <a:rPr lang="en-US" sz="4400" u="sng" spc="-100" dirty="0">
                <a:latin typeface="Calibri"/>
                <a:cs typeface="Calibri"/>
              </a:rPr>
              <a:t>purgatory</a:t>
            </a:r>
            <a:r>
              <a:rPr lang="en-US" sz="4400" spc="-100" dirty="0">
                <a:latin typeface="Calibri"/>
                <a:cs typeface="Calibri"/>
              </a:rPr>
              <a:t>, or to </a:t>
            </a:r>
            <a:r>
              <a:rPr lang="en-US" sz="4400" u="sng" spc="-100" dirty="0">
                <a:latin typeface="Calibri"/>
                <a:cs typeface="Calibri"/>
              </a:rPr>
              <a:t>Paradise</a:t>
            </a:r>
            <a:r>
              <a:rPr lang="en-US" sz="4400" spc="-100" dirty="0">
                <a:latin typeface="Calibri"/>
                <a:cs typeface="Calibri"/>
              </a:rPr>
              <a:t> is foundational to that church. </a:t>
            </a:r>
          </a:p>
        </p:txBody>
      </p:sp>
      <p:sp>
        <p:nvSpPr>
          <p:cNvPr id="5" name="Text Box 3"/>
          <p:cNvSpPr txBox="1">
            <a:spLocks noChangeArrowheads="1"/>
          </p:cNvSpPr>
          <p:nvPr/>
        </p:nvSpPr>
        <p:spPr bwMode="auto">
          <a:xfrm>
            <a:off x="1379" y="1224090"/>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08000" eaLnBrk="1" hangingPunct="1">
              <a:lnSpc>
                <a:spcPct val="90000"/>
              </a:lnSpc>
              <a:spcBef>
                <a:spcPts val="0"/>
              </a:spcBef>
            </a:pPr>
            <a:r>
              <a:rPr lang="en-US" sz="4400" spc="-100" dirty="0" smtClean="0">
                <a:latin typeface="Calibri"/>
                <a:cs typeface="Calibri"/>
              </a:rPr>
              <a:t>Though </a:t>
            </a:r>
            <a:r>
              <a:rPr lang="en-US" sz="4400" spc="-100" dirty="0">
                <a:latin typeface="Calibri"/>
                <a:cs typeface="Calibri"/>
              </a:rPr>
              <a:t>only a poem, fiction, Dante’s words ended up having a great deal of influence on Christian theology, </a:t>
            </a:r>
            <a:r>
              <a:rPr lang="en-US" sz="4400" spc="-100" dirty="0" err="1" smtClean="0">
                <a:latin typeface="Calibri"/>
                <a:cs typeface="Calibri"/>
              </a:rPr>
              <a:t>espe-cially</a:t>
            </a:r>
            <a:r>
              <a:rPr lang="en-US" sz="4400" spc="-100" dirty="0" smtClean="0">
                <a:latin typeface="Calibri"/>
                <a:cs typeface="Calibri"/>
              </a:rPr>
              <a:t> </a:t>
            </a:r>
            <a:r>
              <a:rPr lang="en-US" sz="4400" spc="-100" dirty="0">
                <a:latin typeface="Calibri"/>
                <a:cs typeface="Calibri"/>
              </a:rPr>
              <a:t>Roman Catholic theology.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Fires of Hell </a:t>
            </a:r>
          </a:p>
          <a:p>
            <a:pPr marL="36000"/>
            <a:r>
              <a:rPr lang="en-US" sz="3200" b="1" cap="small" spc="50" dirty="0" smtClean="0">
                <a:latin typeface="Cambria"/>
                <a:cs typeface="Cambria"/>
              </a:rPr>
              <a:t>Sabbath Afternoon, </a:t>
            </a:r>
            <a:r>
              <a:rPr lang="en-US" sz="3200" cap="small" spc="50" dirty="0" smtClean="0">
                <a:latin typeface="Cambria"/>
                <a:cs typeface="Cambria"/>
              </a:rPr>
              <a:t>November 26</a:t>
            </a:r>
            <a:endParaRPr lang="en-US" sz="3200" cap="small" spc="50" dirty="0">
              <a:latin typeface="Cambria"/>
              <a:cs typeface="Cambria"/>
            </a:endParaRPr>
          </a:p>
        </p:txBody>
      </p:sp>
    </p:spTree>
    <p:extLst>
      <p:ext uri="{BB962C8B-B14F-4D97-AF65-F5344CB8AC3E}">
        <p14:creationId xmlns:p14="http://schemas.microsoft.com/office/powerpoint/2010/main" val="1191766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P spid="5"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379" y="1362764"/>
            <a:ext cx="9144000" cy="376109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solidFill>
                  <a:srgbClr val="000000"/>
                </a:solidFill>
                <a:latin typeface="Calibri"/>
                <a:cs typeface="Calibri"/>
              </a:rPr>
              <a:t>death </a:t>
            </a:r>
            <a:r>
              <a:rPr lang="en-US" sz="4400" dirty="0">
                <a:solidFill>
                  <a:srgbClr val="000000"/>
                </a:solidFill>
                <a:latin typeface="Calibri"/>
                <a:cs typeface="Calibri"/>
              </a:rPr>
              <a:t>ascends either to Paradise or descends to hell. Indeed, if the human soul</a:t>
            </a:r>
            <a:r>
              <a:rPr lang="en-US" sz="4400" spc="-150" dirty="0">
                <a:solidFill>
                  <a:srgbClr val="000000"/>
                </a:solidFill>
                <a:latin typeface="Calibri"/>
                <a:cs typeface="Calibri"/>
              </a:rPr>
              <a:t> </a:t>
            </a:r>
            <a:r>
              <a:rPr lang="en-US" sz="4400" dirty="0">
                <a:solidFill>
                  <a:srgbClr val="000000"/>
                </a:solidFill>
                <a:latin typeface="Calibri"/>
                <a:cs typeface="Calibri"/>
              </a:rPr>
              <a:t>never</a:t>
            </a:r>
            <a:r>
              <a:rPr lang="en-US" sz="4400" spc="-150" dirty="0">
                <a:solidFill>
                  <a:srgbClr val="000000"/>
                </a:solidFill>
                <a:latin typeface="Calibri"/>
                <a:cs typeface="Calibri"/>
              </a:rPr>
              <a:t> </a:t>
            </a:r>
            <a:r>
              <a:rPr lang="en-US" sz="4400" dirty="0">
                <a:solidFill>
                  <a:srgbClr val="000000"/>
                </a:solidFill>
                <a:latin typeface="Calibri"/>
                <a:cs typeface="Calibri"/>
              </a:rPr>
              <a:t>dies,</a:t>
            </a:r>
            <a:r>
              <a:rPr lang="en-US" sz="4400" spc="-300" dirty="0">
                <a:solidFill>
                  <a:srgbClr val="000000"/>
                </a:solidFill>
                <a:latin typeface="Calibri"/>
                <a:cs typeface="Calibri"/>
              </a:rPr>
              <a:t> </a:t>
            </a:r>
            <a:r>
              <a:rPr lang="en-US" sz="4400" dirty="0">
                <a:solidFill>
                  <a:srgbClr val="000000"/>
                </a:solidFill>
                <a:latin typeface="Calibri"/>
                <a:cs typeface="Calibri"/>
              </a:rPr>
              <a:t>then</a:t>
            </a:r>
            <a:r>
              <a:rPr lang="en-US" sz="4400" spc="-150" dirty="0">
                <a:solidFill>
                  <a:srgbClr val="000000"/>
                </a:solidFill>
                <a:latin typeface="Calibri"/>
                <a:cs typeface="Calibri"/>
              </a:rPr>
              <a:t> </a:t>
            </a:r>
            <a:r>
              <a:rPr lang="en-US" sz="4400" dirty="0">
                <a:solidFill>
                  <a:srgbClr val="000000"/>
                </a:solidFill>
                <a:latin typeface="Calibri"/>
                <a:cs typeface="Calibri"/>
              </a:rPr>
              <a:t>it</a:t>
            </a:r>
            <a:r>
              <a:rPr lang="en-US" sz="4400" spc="-150" dirty="0">
                <a:solidFill>
                  <a:srgbClr val="000000"/>
                </a:solidFill>
                <a:latin typeface="Calibri"/>
                <a:cs typeface="Calibri"/>
              </a:rPr>
              <a:t> </a:t>
            </a:r>
            <a:r>
              <a:rPr lang="en-US" sz="4400" dirty="0">
                <a:solidFill>
                  <a:srgbClr val="000000"/>
                </a:solidFill>
                <a:latin typeface="Calibri"/>
                <a:cs typeface="Calibri"/>
              </a:rPr>
              <a:t>has</a:t>
            </a:r>
            <a:r>
              <a:rPr lang="en-US" sz="4400" spc="-150" dirty="0">
                <a:solidFill>
                  <a:srgbClr val="000000"/>
                </a:solidFill>
                <a:latin typeface="Calibri"/>
                <a:cs typeface="Calibri"/>
              </a:rPr>
              <a:t> </a:t>
            </a:r>
            <a:r>
              <a:rPr lang="en-US" sz="4400" dirty="0">
                <a:solidFill>
                  <a:srgbClr val="000000"/>
                </a:solidFill>
                <a:latin typeface="Calibri"/>
                <a:cs typeface="Calibri"/>
              </a:rPr>
              <a:t>to</a:t>
            </a:r>
            <a:r>
              <a:rPr lang="en-US" sz="4400" spc="-150" dirty="0">
                <a:solidFill>
                  <a:srgbClr val="000000"/>
                </a:solidFill>
                <a:latin typeface="Calibri"/>
                <a:cs typeface="Calibri"/>
              </a:rPr>
              <a:t> </a:t>
            </a:r>
            <a:r>
              <a:rPr lang="en-US" sz="4400" dirty="0">
                <a:solidFill>
                  <a:srgbClr val="000000"/>
                </a:solidFill>
                <a:latin typeface="Calibri"/>
                <a:cs typeface="Calibri"/>
              </a:rPr>
              <a:t>go</a:t>
            </a:r>
            <a:r>
              <a:rPr lang="en-US" sz="4400" spc="-150" dirty="0">
                <a:solidFill>
                  <a:srgbClr val="000000"/>
                </a:solidFill>
                <a:latin typeface="Calibri"/>
                <a:cs typeface="Calibri"/>
              </a:rPr>
              <a:t> </a:t>
            </a:r>
            <a:r>
              <a:rPr lang="en-US" sz="4400" dirty="0" smtClean="0">
                <a:solidFill>
                  <a:srgbClr val="000000"/>
                </a:solidFill>
                <a:latin typeface="Calibri"/>
                <a:cs typeface="Calibri"/>
              </a:rPr>
              <a:t>some- where </a:t>
            </a:r>
            <a:r>
              <a:rPr lang="en-US" sz="4400" dirty="0">
                <a:solidFill>
                  <a:srgbClr val="000000"/>
                </a:solidFill>
                <a:latin typeface="Calibri"/>
                <a:cs typeface="Calibri"/>
              </a:rPr>
              <a:t>after the body dies. </a:t>
            </a:r>
            <a:r>
              <a:rPr lang="en-US" sz="4400" dirty="0">
                <a:latin typeface="Calibri"/>
                <a:cs typeface="Calibri"/>
              </a:rPr>
              <a:t>In short, a false understanding of human nature has led to terrible theological errors.</a:t>
            </a:r>
          </a:p>
        </p:txBody>
      </p:sp>
      <p:sp>
        <p:nvSpPr>
          <p:cNvPr id="4" name="Text Box 3"/>
          <p:cNvSpPr txBox="1">
            <a:spLocks noChangeArrowheads="1"/>
          </p:cNvSpPr>
          <p:nvPr/>
        </p:nvSpPr>
        <p:spPr bwMode="auto">
          <a:xfrm>
            <a:off x="1379" y="1362764"/>
            <a:ext cx="9144000" cy="254229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solidFill>
                  <a:srgbClr val="000000"/>
                </a:solidFill>
                <a:latin typeface="Calibri"/>
                <a:cs typeface="Calibri"/>
              </a:rPr>
              <a:t>death </a:t>
            </a:r>
            <a:r>
              <a:rPr lang="en-US" sz="4400" dirty="0">
                <a:solidFill>
                  <a:srgbClr val="000000"/>
                </a:solidFill>
                <a:latin typeface="Calibri"/>
                <a:cs typeface="Calibri"/>
              </a:rPr>
              <a:t>ascends either to Paradise or descends to hell. </a:t>
            </a:r>
            <a:r>
              <a:rPr lang="en-US" sz="4400" dirty="0">
                <a:latin typeface="Calibri"/>
                <a:cs typeface="Calibri"/>
              </a:rPr>
              <a:t>Indeed, if the human soul</a:t>
            </a:r>
            <a:r>
              <a:rPr lang="en-US" sz="4400" spc="-150" dirty="0">
                <a:latin typeface="Calibri"/>
                <a:cs typeface="Calibri"/>
              </a:rPr>
              <a:t> </a:t>
            </a:r>
            <a:r>
              <a:rPr lang="en-US" sz="4400" dirty="0">
                <a:latin typeface="Calibri"/>
                <a:cs typeface="Calibri"/>
              </a:rPr>
              <a:t>never</a:t>
            </a:r>
            <a:r>
              <a:rPr lang="en-US" sz="4400" spc="-150" dirty="0">
                <a:latin typeface="Calibri"/>
                <a:cs typeface="Calibri"/>
              </a:rPr>
              <a:t> </a:t>
            </a:r>
            <a:r>
              <a:rPr lang="en-US" sz="4400" dirty="0">
                <a:latin typeface="Calibri"/>
                <a:cs typeface="Calibri"/>
              </a:rPr>
              <a:t>dies,</a:t>
            </a:r>
            <a:r>
              <a:rPr lang="en-US" sz="4400" spc="-300" dirty="0">
                <a:latin typeface="Calibri"/>
                <a:cs typeface="Calibri"/>
              </a:rPr>
              <a:t> </a:t>
            </a:r>
            <a:r>
              <a:rPr lang="en-US" sz="4400" dirty="0">
                <a:latin typeface="Calibri"/>
                <a:cs typeface="Calibri"/>
              </a:rPr>
              <a:t>then</a:t>
            </a:r>
            <a:r>
              <a:rPr lang="en-US" sz="4400" spc="-150" dirty="0">
                <a:latin typeface="Calibri"/>
                <a:cs typeface="Calibri"/>
              </a:rPr>
              <a:t> </a:t>
            </a:r>
            <a:r>
              <a:rPr lang="en-US" sz="4400" dirty="0">
                <a:latin typeface="Calibri"/>
                <a:cs typeface="Calibri"/>
              </a:rPr>
              <a:t>it</a:t>
            </a:r>
            <a:r>
              <a:rPr lang="en-US" sz="4400" spc="-150" dirty="0">
                <a:latin typeface="Calibri"/>
                <a:cs typeface="Calibri"/>
              </a:rPr>
              <a:t> </a:t>
            </a:r>
            <a:r>
              <a:rPr lang="en-US" sz="4400" dirty="0">
                <a:latin typeface="Calibri"/>
                <a:cs typeface="Calibri"/>
              </a:rPr>
              <a:t>has</a:t>
            </a:r>
            <a:r>
              <a:rPr lang="en-US" sz="4400" spc="-150" dirty="0">
                <a:latin typeface="Calibri"/>
                <a:cs typeface="Calibri"/>
              </a:rPr>
              <a:t> </a:t>
            </a:r>
            <a:r>
              <a:rPr lang="en-US" sz="4400" dirty="0">
                <a:latin typeface="Calibri"/>
                <a:cs typeface="Calibri"/>
              </a:rPr>
              <a:t>to</a:t>
            </a:r>
            <a:r>
              <a:rPr lang="en-US" sz="4400" spc="-150" dirty="0">
                <a:latin typeface="Calibri"/>
                <a:cs typeface="Calibri"/>
              </a:rPr>
              <a:t> </a:t>
            </a:r>
            <a:r>
              <a:rPr lang="en-US" sz="4400" dirty="0">
                <a:latin typeface="Calibri"/>
                <a:cs typeface="Calibri"/>
              </a:rPr>
              <a:t>go</a:t>
            </a:r>
            <a:r>
              <a:rPr lang="en-US" sz="4400" spc="-150" dirty="0">
                <a:latin typeface="Calibri"/>
                <a:cs typeface="Calibri"/>
              </a:rPr>
              <a:t> </a:t>
            </a:r>
            <a:r>
              <a:rPr lang="en-US" sz="4400" dirty="0" smtClean="0">
                <a:latin typeface="Calibri"/>
                <a:cs typeface="Calibri"/>
              </a:rPr>
              <a:t>some- where </a:t>
            </a:r>
            <a:r>
              <a:rPr lang="en-US" sz="4400" dirty="0">
                <a:latin typeface="Calibri"/>
                <a:cs typeface="Calibri"/>
              </a:rPr>
              <a:t>after the body dies. </a:t>
            </a:r>
          </a:p>
        </p:txBody>
      </p:sp>
      <p:sp>
        <p:nvSpPr>
          <p:cNvPr id="5" name="Text Box 3"/>
          <p:cNvSpPr txBox="1">
            <a:spLocks noChangeArrowheads="1"/>
          </p:cNvSpPr>
          <p:nvPr/>
        </p:nvSpPr>
        <p:spPr bwMode="auto">
          <a:xfrm>
            <a:off x="1379" y="1362764"/>
            <a:ext cx="9144000" cy="1323504"/>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00" eaLnBrk="1" hangingPunct="1">
              <a:lnSpc>
                <a:spcPct val="90000"/>
              </a:lnSpc>
              <a:spcBef>
                <a:spcPts val="0"/>
              </a:spcBef>
            </a:pPr>
            <a:r>
              <a:rPr lang="en-US" sz="4400" dirty="0" smtClean="0">
                <a:latin typeface="Calibri"/>
                <a:cs typeface="Calibri"/>
              </a:rPr>
              <a:t>death </a:t>
            </a:r>
            <a:r>
              <a:rPr lang="en-US" sz="4400" dirty="0">
                <a:latin typeface="Calibri"/>
                <a:cs typeface="Calibri"/>
              </a:rPr>
              <a:t>ascends either to Paradise or descends to hell. </a:t>
            </a:r>
          </a:p>
        </p:txBody>
      </p:sp>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The </a:t>
            </a:r>
            <a:r>
              <a:rPr lang="en-US" sz="3200" i="1" dirty="0">
                <a:solidFill>
                  <a:srgbClr val="FFFF00"/>
                </a:solidFill>
                <a:latin typeface="Cambria"/>
                <a:cs typeface="Cambria"/>
              </a:rPr>
              <a:t>Fires of Hell </a:t>
            </a:r>
          </a:p>
          <a:p>
            <a:pPr marL="36000"/>
            <a:r>
              <a:rPr lang="en-US" sz="3200" b="1" cap="small" spc="50" dirty="0" smtClean="0">
                <a:latin typeface="Cambria"/>
                <a:cs typeface="Cambria"/>
              </a:rPr>
              <a:t>Sabbath Afternoon, </a:t>
            </a:r>
            <a:r>
              <a:rPr lang="en-US" sz="3200" cap="small" spc="50" dirty="0" smtClean="0">
                <a:latin typeface="Cambria"/>
                <a:cs typeface="Cambria"/>
              </a:rPr>
              <a:t>November 26</a:t>
            </a:r>
            <a:endParaRPr lang="en-US" sz="3200" cap="small" spc="50" dirty="0">
              <a:latin typeface="Cambria"/>
              <a:cs typeface="Cambria"/>
            </a:endParaRPr>
          </a:p>
        </p:txBody>
      </p:sp>
    </p:spTree>
    <p:extLst>
      <p:ext uri="{BB962C8B-B14F-4D97-AF65-F5344CB8AC3E}">
        <p14:creationId xmlns:p14="http://schemas.microsoft.com/office/powerpoint/2010/main" val="1816446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P spid="4" grpId="0" build="p" autoUpdateAnimBg="0" advAuto="1000"/>
      <p:bldP spid="5"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30874" y="6484"/>
            <a:ext cx="74131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smtClean="0">
                <a:solidFill>
                  <a:srgbClr val="FFFF00"/>
                </a:solidFill>
                <a:latin typeface="Cambria"/>
                <a:cs typeface="Cambria"/>
              </a:rPr>
              <a:t>Sunday, November 27</a:t>
            </a:r>
            <a:endParaRPr lang="en-US" sz="3200" i="1" dirty="0">
              <a:solidFill>
                <a:srgbClr val="FFFF00"/>
              </a:solidFill>
              <a:latin typeface="Cambria"/>
              <a:cs typeface="Cambria"/>
            </a:endParaRPr>
          </a:p>
          <a:p>
            <a:pPr marL="36000"/>
            <a:r>
              <a:rPr lang="en-US" sz="3200" b="1" cap="small" spc="50" dirty="0" smtClean="0">
                <a:latin typeface="Cambria"/>
                <a:cs typeface="Cambria"/>
              </a:rPr>
              <a:t>Immortal </a:t>
            </a:r>
            <a:r>
              <a:rPr lang="en-US" sz="3200" b="1" cap="small" spc="50" dirty="0">
                <a:latin typeface="Cambria"/>
                <a:cs typeface="Cambria"/>
              </a:rPr>
              <a:t>Worms?</a:t>
            </a:r>
          </a:p>
        </p:txBody>
      </p:sp>
      <p:sp>
        <p:nvSpPr>
          <p:cNvPr id="5" name="Text Box 3"/>
          <p:cNvSpPr txBox="1">
            <a:spLocks noChangeArrowheads="1"/>
          </p:cNvSpPr>
          <p:nvPr/>
        </p:nvSpPr>
        <p:spPr bwMode="auto">
          <a:xfrm>
            <a:off x="0" y="1319559"/>
            <a:ext cx="9144000" cy="4979889"/>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4400" dirty="0" smtClean="0">
                <a:latin typeface="Calibri"/>
                <a:cs typeface="Calibri"/>
              </a:rPr>
              <a:t>“If </a:t>
            </a:r>
            <a:r>
              <a:rPr lang="en-US" sz="4400" dirty="0">
                <a:latin typeface="Calibri"/>
                <a:cs typeface="Calibri"/>
              </a:rPr>
              <a:t>your hand causes you to sin, cut it off. It is better for you to enter into </a:t>
            </a:r>
            <a:r>
              <a:rPr lang="en-US" sz="4400" dirty="0" smtClean="0">
                <a:latin typeface="Calibri"/>
                <a:cs typeface="Calibri"/>
              </a:rPr>
              <a:t>  life maimed</a:t>
            </a:r>
            <a:r>
              <a:rPr lang="en-US" sz="4400" dirty="0">
                <a:latin typeface="Calibri"/>
                <a:cs typeface="Calibri"/>
              </a:rPr>
              <a:t>, rather than having two hands, to go to </a:t>
            </a:r>
            <a:r>
              <a:rPr lang="en-US" sz="4400" dirty="0" smtClean="0">
                <a:latin typeface="Calibri"/>
                <a:cs typeface="Calibri"/>
              </a:rPr>
              <a:t>hell</a:t>
            </a:r>
            <a:r>
              <a:rPr lang="en-US" sz="4400" dirty="0">
                <a:latin typeface="Calibri"/>
                <a:cs typeface="Calibri"/>
              </a:rPr>
              <a:t>, into the fire </a:t>
            </a:r>
            <a:r>
              <a:rPr lang="en-US" sz="4400" dirty="0" smtClean="0">
                <a:latin typeface="Calibri"/>
                <a:cs typeface="Calibri"/>
              </a:rPr>
              <a:t>that </a:t>
            </a:r>
            <a:r>
              <a:rPr lang="en-US" sz="4400" dirty="0">
                <a:latin typeface="Calibri"/>
                <a:cs typeface="Calibri"/>
              </a:rPr>
              <a:t>shall never be quenched</a:t>
            </a:r>
            <a:r>
              <a:rPr lang="en-US" sz="4400" dirty="0" smtClean="0">
                <a:latin typeface="Calibri"/>
                <a:cs typeface="Calibri"/>
              </a:rPr>
              <a:t>—where</a:t>
            </a:r>
            <a:endParaRPr lang="en-US" sz="4400" dirty="0">
              <a:latin typeface="Calibri"/>
              <a:cs typeface="Calibri"/>
            </a:endParaRPr>
          </a:p>
          <a:p>
            <a:pPr algn="ctr" eaLnBrk="1" hangingPunct="1">
              <a:lnSpc>
                <a:spcPct val="90000"/>
              </a:lnSpc>
              <a:spcBef>
                <a:spcPts val="0"/>
              </a:spcBef>
            </a:pPr>
            <a:r>
              <a:rPr lang="en-US" sz="4400" dirty="0" smtClean="0">
                <a:latin typeface="Calibri"/>
                <a:cs typeface="Calibri"/>
              </a:rPr>
              <a:t>‘</a:t>
            </a:r>
            <a:r>
              <a:rPr lang="en-US" sz="4400" dirty="0">
                <a:latin typeface="Calibri"/>
                <a:cs typeface="Calibri"/>
              </a:rPr>
              <a:t>Their worm does not die</a:t>
            </a:r>
          </a:p>
          <a:p>
            <a:pPr algn="ctr" eaLnBrk="1" hangingPunct="1">
              <a:lnSpc>
                <a:spcPct val="90000"/>
              </a:lnSpc>
              <a:spcBef>
                <a:spcPts val="0"/>
              </a:spcBef>
            </a:pPr>
            <a:r>
              <a:rPr lang="en-US" sz="4400" dirty="0">
                <a:latin typeface="Calibri"/>
                <a:cs typeface="Calibri"/>
              </a:rPr>
              <a:t>And the fire is not </a:t>
            </a:r>
            <a:r>
              <a:rPr lang="en-US" sz="4400" dirty="0" smtClean="0">
                <a:latin typeface="Calibri"/>
                <a:cs typeface="Calibri"/>
              </a:rPr>
              <a:t>quenched’ ”     </a:t>
            </a:r>
          </a:p>
          <a:p>
            <a:pPr algn="ctr" eaLnBrk="1" hangingPunct="1">
              <a:lnSpc>
                <a:spcPct val="90000"/>
              </a:lnSpc>
              <a:spcBef>
                <a:spcPts val="0"/>
              </a:spcBef>
            </a:pPr>
            <a:r>
              <a:rPr lang="en-US" sz="4400" dirty="0" smtClean="0">
                <a:latin typeface="Calibri"/>
                <a:cs typeface="Calibri"/>
              </a:rPr>
              <a:t>(</a:t>
            </a:r>
            <a:r>
              <a:rPr lang="mr-IN" sz="4400" i="1" dirty="0">
                <a:latin typeface="Calibri"/>
                <a:cs typeface="Calibri"/>
              </a:rPr>
              <a:t>Mark 9:</a:t>
            </a:r>
            <a:r>
              <a:rPr lang="mr-IN" sz="4400" i="1" dirty="0" smtClean="0">
                <a:latin typeface="Calibri"/>
                <a:cs typeface="Calibri"/>
              </a:rPr>
              <a:t>4</a:t>
            </a:r>
            <a:r>
              <a:rPr lang="en-US" sz="4400" i="1" dirty="0" smtClean="0">
                <a:latin typeface="Calibri"/>
                <a:cs typeface="Calibri"/>
              </a:rPr>
              <a:t>3, </a:t>
            </a:r>
            <a:r>
              <a:rPr lang="mr-IN" sz="4400" i="1" dirty="0" smtClean="0">
                <a:latin typeface="Calibri"/>
                <a:cs typeface="Calibri"/>
              </a:rPr>
              <a:t>4</a:t>
            </a:r>
            <a:r>
              <a:rPr lang="en-US" sz="4400" i="1" dirty="0" smtClean="0">
                <a:latin typeface="Calibri"/>
                <a:cs typeface="Calibri"/>
              </a:rPr>
              <a:t>4</a:t>
            </a:r>
            <a:r>
              <a:rPr lang="en-US" sz="4400" dirty="0" smtClean="0">
                <a:latin typeface="Calibri"/>
                <a:cs typeface="Calibri"/>
              </a:rPr>
              <a:t>).</a:t>
            </a:r>
            <a:endParaRPr lang="en-US" sz="4400" dirty="0">
              <a:latin typeface="Calibri"/>
              <a:cs typeface="Calibri"/>
            </a:endParaRPr>
          </a:p>
        </p:txBody>
      </p:sp>
    </p:spTree>
    <p:extLst>
      <p:ext uri="{BB962C8B-B14F-4D97-AF65-F5344CB8AC3E}">
        <p14:creationId xmlns:p14="http://schemas.microsoft.com/office/powerpoint/2010/main" val="2663697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utoUpdateAnimBg="0"/>
    </p:bldLst>
  </p:timing>
</p:sld>
</file>

<file path=ppt/theme/theme1.xml><?xml version="1.0" encoding="utf-8"?>
<a:theme xmlns:a="http://schemas.openxmlformats.org/drawingml/2006/main" name="•22.4Q-Preview">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4" id="{6F996561-6547-B043-9C24-1054AAE79378}" vid="{27E27E23-54F6-6443-9429-7989D4E5D8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•22.4Q-Preview.potx</Template>
  <TotalTime>10454</TotalTime>
  <Words>6207</Words>
  <Application>Microsoft Macintosh PowerPoint</Application>
  <PresentationFormat>On-screen Show (4:3)</PresentationFormat>
  <Paragraphs>280</Paragraphs>
  <Slides>42</Slides>
  <Notes>42</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•22.4Q-Preview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353</cp:revision>
  <dcterms:created xsi:type="dcterms:W3CDTF">2021-07-03T11:23:54Z</dcterms:created>
  <dcterms:modified xsi:type="dcterms:W3CDTF">2022-11-29T04:00:09Z</dcterms:modified>
</cp:coreProperties>
</file>