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7" r:id="rId3"/>
    <p:sldId id="265" r:id="rId4"/>
    <p:sldId id="268" r:id="rId5"/>
    <p:sldId id="458" r:id="rId6"/>
    <p:sldId id="494" r:id="rId7"/>
    <p:sldId id="495" r:id="rId8"/>
    <p:sldId id="438" r:id="rId9"/>
    <p:sldId id="496" r:id="rId10"/>
    <p:sldId id="497" r:id="rId11"/>
    <p:sldId id="498" r:id="rId12"/>
    <p:sldId id="500" r:id="rId13"/>
    <p:sldId id="440" r:id="rId14"/>
    <p:sldId id="501" r:id="rId15"/>
    <p:sldId id="502" r:id="rId16"/>
    <p:sldId id="503" r:id="rId17"/>
    <p:sldId id="504" r:id="rId18"/>
    <p:sldId id="483" r:id="rId19"/>
    <p:sldId id="505" r:id="rId20"/>
    <p:sldId id="506" r:id="rId21"/>
    <p:sldId id="507" r:id="rId22"/>
    <p:sldId id="508" r:id="rId23"/>
    <p:sldId id="487" r:id="rId24"/>
    <p:sldId id="509" r:id="rId25"/>
    <p:sldId id="510" r:id="rId26"/>
    <p:sldId id="511" r:id="rId27"/>
    <p:sldId id="470" r:id="rId28"/>
    <p:sldId id="512" r:id="rId29"/>
    <p:sldId id="513" r:id="rId30"/>
    <p:sldId id="516" r:id="rId31"/>
    <p:sldId id="517" r:id="rId32"/>
    <p:sldId id="459" r:id="rId33"/>
    <p:sldId id="518" r:id="rId34"/>
    <p:sldId id="43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5" autoAdjust="0"/>
    <p:restoredTop sz="65539" autoAdjust="0"/>
  </p:normalViewPr>
  <p:slideViewPr>
    <p:cSldViewPr>
      <p:cViewPr varScale="1">
        <p:scale>
          <a:sx n="52" d="100"/>
          <a:sy n="52" d="100"/>
        </p:scale>
        <p:origin x="-24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nilibot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Galilea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sinagoga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ipinangangaral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nagpapagaling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sakit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karamdaman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4:23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kikilalanin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pinagsamasama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di-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persona,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matatakdaan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nayayakap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sinasaklaw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elemento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pinagsamasama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mapaghihiwalay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isauli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ibalik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pagkakalikha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isulong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pag-unlad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sz="1200" i="1" cap="small" spc="0" dirty="0" smtClean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lang="en-US" sz="1200" spc="0" dirty="0" smtClean="0">
                <a:solidFill>
                  <a:srgbClr val="FFFFFF"/>
                </a:solidFill>
                <a:latin typeface="Arial"/>
                <a:cs typeface="Arial"/>
              </a:rPr>
              <a:t> 15, 16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b="0" i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katubusan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Ito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hinahangad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ihanda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pagbabalik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pandalawahang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teorya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mortal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lumikha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iba’t-ibang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teorya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1.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Matatandang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Pilosopo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pagkabilanggo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napalaya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Inulit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pagpapabahay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Panteista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banal;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pinagsamasama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6:19, 20; 10:31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Santo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kayo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kaya't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luwalhatiin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6:19, 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“Kaya kung kayo man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kumakain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umiinom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ikaluluwalhati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10:31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Nasira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Naisauli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nilikha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wangis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1:26, 27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naipakita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askpetong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nasira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katubusan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isauli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kalusugan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pagsasauling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panghabambuhay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malulubos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idinadalangin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kalusugan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3 Juan 1:2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sinasakop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askpeto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isaalang-alang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pag-iingat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kalusugan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relihiyosong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tungkulin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ikaluluwalhati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indibiduwal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iwasan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1:1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malulutas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Tinalakay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isyu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lumalabas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pakikiapid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pagnanakaw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pangangalunya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kasakiman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pandaraya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kahalayan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pagkainggit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paninirang-puri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kapalaluan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kahangalan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Mark 7:21, 22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b="0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nakakaalam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turuan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1Corinto 2:16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isusulat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Jeremias</a:t>
            </a:r>
            <a:r>
              <a:rPr lang="en-US" sz="1200" i="1" dirty="0" smtClean="0">
                <a:latin typeface="Arial"/>
                <a:cs typeface="Arial"/>
              </a:rPr>
              <a:t> 31:31–33</a:t>
            </a:r>
            <a:r>
              <a:rPr lang="en-US" sz="1200" dirty="0" smtClean="0">
                <a:latin typeface="Arial"/>
                <a:cs typeface="Arial"/>
              </a:rPr>
              <a:t>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Pinalawak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pinalalim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utos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pagtatangka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tingnan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lang="en-US" sz="1200" i="1" dirty="0" err="1" smtClean="0">
                <a:latin typeface="Arial"/>
                <a:cs typeface="Arial"/>
              </a:rPr>
              <a:t>ang</a:t>
            </a:r>
            <a:r>
              <a:rPr lang="en-US" sz="1200" i="1" dirty="0" smtClean="0">
                <a:latin typeface="Arial"/>
                <a:cs typeface="Arial"/>
              </a:rPr>
              <a:t> Mateo 5:17–48</a:t>
            </a:r>
            <a:r>
              <a:rPr lang="en-US" sz="1200" dirty="0" smtClean="0">
                <a:latin typeface="Arial"/>
                <a:cs typeface="Arial"/>
              </a:rPr>
              <a:t>). 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¶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Upang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mapapanagumpayan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lamang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natin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tukso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sa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pamamagitan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nagpapabagong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biyaya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Diyos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at,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sa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antas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mga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pag-iisaip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at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balakin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dapat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nating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angkinin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pangakong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‘yon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upang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patigilin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masasamang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aseline="0" dirty="0" err="1" smtClean="0">
                <a:latin typeface="Arial"/>
                <a:ea typeface="ＭＳ Ｐゴシック" charset="0"/>
                <a:cs typeface="Arial"/>
              </a:rPr>
              <a:t>isipan</a:t>
            </a: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0" dirty="0" smtClean="0">
                <a:latin typeface="Arial"/>
                <a:cs typeface="Arial"/>
              </a:rPr>
              <a:t>Selected Messages </a:t>
            </a:r>
            <a:r>
              <a:rPr lang="en-US" sz="1200" b="1" cap="small" spc="0" dirty="0" smtClean="0">
                <a:latin typeface="Arial"/>
                <a:cs typeface="Arial"/>
              </a:rPr>
              <a:t>1:337.</a:t>
            </a:r>
            <a:r>
              <a:rPr lang="en-US" sz="1200" b="1" cap="small" spc="0" baseline="0" dirty="0" smtClean="0">
                <a:latin typeface="Arial"/>
                <a:cs typeface="Arial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nagkaisa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magniningning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pag-uugali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kokontrolin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pinaka-anyo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mababago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pananatili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magtutuon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nagpapabagong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panlabas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askpeto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sasaksi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maghahari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7. </a:t>
            </a: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Pamamatnubay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Espiritu.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Ahente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¶ •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nagbubuhos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dirty="0" smtClean="0">
                <a:latin typeface="Calibri"/>
                <a:cs typeface="Calibri"/>
              </a:rPr>
              <a:t>(</a:t>
            </a:r>
            <a:r>
              <a:rPr lang="en-US" i="1" spc="0" dirty="0" smtClean="0">
                <a:latin typeface="Arial"/>
                <a:cs typeface="Arial"/>
              </a:rPr>
              <a:t>Roma 5:5</a:t>
            </a:r>
            <a:r>
              <a:rPr lang="en-US" spc="0" dirty="0" smtClean="0">
                <a:latin typeface="Arial"/>
                <a:cs typeface="Arial"/>
              </a:rPr>
              <a:t>) ¶</a:t>
            </a:r>
            <a:r>
              <a:rPr lang="en-US" spc="0" baseline="0" dirty="0" smtClean="0">
                <a:latin typeface="Arial"/>
                <a:cs typeface="Arial"/>
              </a:rPr>
              <a:t> •</a:t>
            </a:r>
            <a:r>
              <a:rPr lang="en-US" spc="0" baseline="0" dirty="0" err="1" smtClean="0">
                <a:latin typeface="Arial"/>
                <a:cs typeface="Arial"/>
              </a:rPr>
              <a:t>umaakay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sa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nagliligtas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na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karanasan</a:t>
            </a:r>
            <a:r>
              <a:rPr lang="en-US" spc="0" baseline="0" dirty="0" smtClean="0">
                <a:latin typeface="Arial"/>
                <a:cs typeface="Arial"/>
              </a:rPr>
              <a:t> ¶ •</a:t>
            </a:r>
            <a:r>
              <a:rPr lang="en-US" spc="0" baseline="0" dirty="0" err="1" smtClean="0">
                <a:latin typeface="Arial"/>
                <a:cs typeface="Arial"/>
              </a:rPr>
              <a:t>gumagabay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sa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lahat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ng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baseline="0" dirty="0" err="1" smtClean="0">
                <a:latin typeface="Arial"/>
                <a:cs typeface="Arial"/>
              </a:rPr>
              <a:t>katotohanan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dirty="0" smtClean="0">
                <a:latin typeface="Arial"/>
                <a:cs typeface="Arial"/>
              </a:rPr>
              <a:t>(</a:t>
            </a:r>
            <a:r>
              <a:rPr lang="en-US" i="1" spc="0" dirty="0" smtClean="0">
                <a:latin typeface="Arial"/>
                <a:cs typeface="Arial"/>
              </a:rPr>
              <a:t>Juan 16:13</a:t>
            </a:r>
            <a:r>
              <a:rPr lang="en-US" spc="0" dirty="0" smtClean="0">
                <a:latin typeface="Arial"/>
                <a:cs typeface="Arial"/>
              </a:rPr>
              <a:t>) ¶ •</a:t>
            </a:r>
            <a:r>
              <a:rPr lang="en-US" spc="0" dirty="0" err="1" smtClean="0">
                <a:latin typeface="Arial"/>
                <a:cs typeface="Arial"/>
              </a:rPr>
              <a:t>nagbibigay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kapangyarihan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para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sa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misyon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ebanghelyo</a:t>
            </a:r>
            <a:r>
              <a:rPr lang="en-US" spc="0" baseline="0" dirty="0" smtClean="0">
                <a:latin typeface="Arial"/>
                <a:cs typeface="Arial"/>
              </a:rPr>
              <a:t> </a:t>
            </a:r>
            <a:r>
              <a:rPr lang="en-US" spc="0" dirty="0" smtClean="0">
                <a:latin typeface="Arial"/>
                <a:cs typeface="Arial"/>
              </a:rPr>
              <a:t>(</a:t>
            </a:r>
            <a:r>
              <a:rPr lang="en-US" i="1" spc="0" dirty="0" err="1" smtClean="0">
                <a:latin typeface="Arial"/>
                <a:cs typeface="Arial"/>
              </a:rPr>
              <a:t>Mga</a:t>
            </a:r>
            <a:r>
              <a:rPr lang="en-US" i="1" spc="0" dirty="0" smtClean="0">
                <a:latin typeface="Arial"/>
                <a:cs typeface="Arial"/>
              </a:rPr>
              <a:t> </a:t>
            </a:r>
            <a:r>
              <a:rPr lang="en-US" i="1" spc="0" dirty="0" err="1" smtClean="0">
                <a:latin typeface="Arial"/>
                <a:cs typeface="Arial"/>
              </a:rPr>
              <a:t>Gawa</a:t>
            </a:r>
            <a:r>
              <a:rPr lang="en-US" i="1" spc="0" dirty="0" smtClean="0">
                <a:latin typeface="Arial"/>
                <a:cs typeface="Arial"/>
              </a:rPr>
              <a:t> 1:8</a:t>
            </a:r>
            <a:r>
              <a:rPr lang="en-US" spc="0" dirty="0" smtClean="0">
                <a:latin typeface="Arial"/>
                <a:cs typeface="Arial"/>
              </a:rPr>
              <a:t>) ¶ •</a:t>
            </a:r>
            <a:r>
              <a:rPr lang="en-US" spc="0" dirty="0" err="1" smtClean="0">
                <a:latin typeface="Arial"/>
                <a:cs typeface="Arial"/>
              </a:rPr>
              <a:t>sinasalungat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gawain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ni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Satanas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na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pasamain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likas</a:t>
            </a:r>
            <a:r>
              <a:rPr lang="en-US" spc="0" dirty="0" smtClean="0">
                <a:latin typeface="Arial"/>
                <a:cs typeface="Arial"/>
              </a:rPr>
              <a:t> at </a:t>
            </a:r>
            <a:r>
              <a:rPr lang="en-US" spc="0" dirty="0" err="1" smtClean="0">
                <a:latin typeface="Arial"/>
                <a:cs typeface="Arial"/>
              </a:rPr>
              <a:t>gawain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ng</a:t>
            </a:r>
            <a:r>
              <a:rPr lang="en-US" spc="0" dirty="0" smtClean="0">
                <a:latin typeface="Arial"/>
                <a:cs typeface="Arial"/>
              </a:rPr>
              <a:t> Banal </a:t>
            </a:r>
            <a:r>
              <a:rPr lang="en-US" spc="0" dirty="0" err="1" smtClean="0">
                <a:latin typeface="Arial"/>
                <a:cs typeface="Arial"/>
              </a:rPr>
              <a:t>na</a:t>
            </a:r>
            <a:r>
              <a:rPr lang="en-US" spc="0" dirty="0" smtClean="0">
                <a:latin typeface="Arial"/>
                <a:cs typeface="Arial"/>
              </a:rPr>
              <a:t> Espiritu </a:t>
            </a:r>
            <a:r>
              <a:rPr lang="en-US" spc="0" dirty="0" smtClean="0">
                <a:latin typeface="Arial"/>
                <a:cs typeface="Arial"/>
              </a:rPr>
              <a:t>¶ (</a:t>
            </a:r>
            <a:r>
              <a:rPr lang="en-US" spc="0" dirty="0" smtClean="0">
                <a:latin typeface="Arial"/>
                <a:cs typeface="Arial"/>
              </a:rPr>
              <a:t>a) </a:t>
            </a:r>
            <a:r>
              <a:rPr lang="en-US" spc="0" dirty="0" err="1" smtClean="0">
                <a:latin typeface="Arial"/>
                <a:cs typeface="Arial"/>
              </a:rPr>
              <a:t>tanggihan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Kanyang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personalidad</a:t>
            </a:r>
            <a:r>
              <a:rPr lang="en-US" spc="0" dirty="0" smtClean="0">
                <a:latin typeface="Arial"/>
                <a:cs typeface="Arial"/>
              </a:rPr>
              <a:t> (b) </a:t>
            </a:r>
            <a:r>
              <a:rPr lang="en-US" spc="0" dirty="0" err="1" smtClean="0">
                <a:latin typeface="Arial"/>
                <a:cs typeface="Arial"/>
              </a:rPr>
              <a:t>pahalagahan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Kanyang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mga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kaloob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higit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sa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Kanyang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nagpapabagong</a:t>
            </a:r>
            <a:r>
              <a:rPr lang="en-US" spc="0" dirty="0" smtClean="0">
                <a:latin typeface="Arial"/>
                <a:cs typeface="Arial"/>
              </a:rPr>
              <a:t> </a:t>
            </a:r>
            <a:r>
              <a:rPr lang="en-US" spc="0" dirty="0" err="1" smtClean="0">
                <a:latin typeface="Arial"/>
                <a:cs typeface="Arial"/>
              </a:rPr>
              <a:t>kapangyarihan</a:t>
            </a:r>
            <a:r>
              <a:rPr lang="en-US" spc="0" dirty="0" smtClean="0">
                <a:latin typeface="Arial"/>
                <a:cs typeface="Arial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spc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spc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papasok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gumaganap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...,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nagpropesiya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kami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nagpalayas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demonyo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at...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kami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At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ipahahayag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’ 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7:21–23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aakayin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tuwing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lumuhod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magpanibago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ipagkakaloob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nagpapanauli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nagpapabanal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pangunguna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tama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iwasan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paghahangad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18.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Handa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Pagpapakita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mapagbantay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pagtatangka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abalahin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Sino,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maingat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panganib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tuminging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magtuon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makamundo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magpapalugod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makakaakay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8.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Hnda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Pagpapakita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magbantay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pagtatangka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abalahin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Sino,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maingat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panganib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pagtalikod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nakatuon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makamundo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makapagpapalugod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makakaakay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b="0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‘yon?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nagpapatuloy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paghahanda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pagpapabukas-bukas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akayin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magrelaks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Magtatagal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’ “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24:48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Mundo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Ps. 95:7, 8</a:t>
            </a:r>
            <a:r>
              <a:rPr lang="en-US" sz="1200" dirty="0" smtClean="0">
                <a:latin typeface="Arial"/>
                <a:cs typeface="Arial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nagpapatuloy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magpatuloy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hilig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tumalikod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matigas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mapagduda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mapangutya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Kaya,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magpanukala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Jesus—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19.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“”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Isakabuhayan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balisa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mamighati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kabagabagan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iisip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natatakot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makatindig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panatilihin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endParaRPr lang="en-US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mamumuhay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mapanalangining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makikipaglaban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maniniwalang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pagpapalain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nagtatagumpay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matutupad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kahilingan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i="0" cap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b="0" i="0" cap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-10" dirty="0" smtClean="0">
                <a:latin typeface="Arial"/>
                <a:cs typeface="Arial"/>
              </a:rPr>
              <a:t>—“The Light of the World,” </a:t>
            </a:r>
            <a:r>
              <a:rPr lang="en-US" sz="1200" i="1" cap="small" spc="-10" dirty="0" smtClean="0">
                <a:latin typeface="Arial"/>
                <a:cs typeface="Arial"/>
              </a:rPr>
              <a:t>Signs </a:t>
            </a:r>
            <a:r>
              <a:rPr lang="en-US" sz="1200" i="1" cap="small" dirty="0" smtClean="0">
                <a:latin typeface="Arial"/>
                <a:cs typeface="Arial"/>
              </a:rPr>
              <a:t>of the Times</a:t>
            </a:r>
            <a:r>
              <a:rPr lang="en-US" sz="1200" dirty="0" smtClean="0">
                <a:latin typeface="Arial"/>
                <a:cs typeface="Arial"/>
              </a:rPr>
              <a:t>, October 20, 1887.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2:52.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6:19, 20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Mental.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c.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8:14–16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endParaRPr lang="en-US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3:14, 15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Pakabanalin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ingatang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kapintasan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-Cristo”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(1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5:23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10.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globalisasyon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globalisasyon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mamamangha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dagat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7, 8, 12, 16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Itinatampok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globalisasyon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ipangangaral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wika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14:6, 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kapighatian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Timoteo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iihip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tatalikod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pakikinig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tainga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kathang-isip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Timoteo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kabanalan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panlilinlang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naglalagay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pundasyon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espirituwalismo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lumilikha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simpatiya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Roma.”</a:t>
            </a:r>
            <a:r>
              <a:rPr lang="en-US" sz="1200" spc="0" dirty="0" smtClean="0">
                <a:latin typeface="Arial"/>
                <a:cs typeface="Arial"/>
              </a:rPr>
              <a:t>—</a:t>
            </a:r>
            <a:r>
              <a:rPr lang="en-US" sz="1200" i="1" cap="small" spc="0" dirty="0" smtClean="0">
                <a:latin typeface="Arial"/>
                <a:cs typeface="Arial"/>
              </a:rPr>
              <a:t>The Great Controversy 588.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11.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Huwaran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 Jesus: </a:t>
            </a:r>
            <a:r>
              <a:rPr lang="en-US" sz="1200" i="1" cap="small" spc="0" dirty="0" smtClean="0">
                <a:latin typeface="Arial"/>
                <a:cs typeface="Arial"/>
              </a:rPr>
              <a:t>The Desire of Ages 68, 69</a:t>
            </a:r>
            <a:r>
              <a:rPr lang="en-US" b="1" spc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spc="0" dirty="0" smtClean="0">
                <a:latin typeface="Arial" charset="0"/>
                <a:ea typeface="ＭＳ Ｐゴシック" charset="0"/>
                <a:cs typeface="ＭＳ Ｐゴシック" charset="0"/>
              </a:rPr>
              <a:t>Si Jesus </a:t>
            </a:r>
            <a:r>
              <a:rPr lang="en-US" b="0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Tao,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paglago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binubuo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askpeto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Lucas 2:52 “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karunungan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[mental]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pangangatawan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[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],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kalugud-lugod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] at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b="0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sosyal</a:t>
            </a:r>
            <a:r>
              <a:rPr lang="en-US" b="0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].” 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aktibo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matindi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pagkamaalalahanin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dunong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edad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spc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endParaRPr lang="en-US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napakaganda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pagkakabalase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unti-unting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pagkabata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nahahanda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paglingkuran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pagtiyagang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makagagambala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pagkamatapat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isasakrepisyo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integridad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prinsipyo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makasariling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468684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81" y="1175931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“And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Jesus went about all Galilee, </a:t>
            </a:r>
            <a:r>
              <a:rPr lang="en-US" sz="4400" u="sng" spc="-60" dirty="0">
                <a:solidFill>
                  <a:srgbClr val="000000"/>
                </a:solidFill>
                <a:latin typeface="Calibri"/>
                <a:cs typeface="Calibri"/>
              </a:rPr>
              <a:t>teaching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 in their synagogues, </a:t>
            </a:r>
            <a:r>
              <a:rPr lang="en-US" sz="4400" u="sng" spc="-60" dirty="0">
                <a:solidFill>
                  <a:srgbClr val="000000"/>
                </a:solidFill>
                <a:latin typeface="Calibri"/>
                <a:cs typeface="Calibri"/>
              </a:rPr>
              <a:t>preaching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the gospel of the kingdom, and </a:t>
            </a:r>
            <a:r>
              <a:rPr lang="en-US" sz="4400" u="sng" spc="-30" dirty="0">
                <a:solidFill>
                  <a:srgbClr val="000000"/>
                </a:solidFill>
                <a:latin typeface="Calibri"/>
                <a:cs typeface="Calibri"/>
              </a:rPr>
              <a:t>healing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all kinds of sickness and all kinds of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disease among the 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people”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80" dirty="0" smtClean="0">
                <a:solidFill>
                  <a:srgbClr val="000000"/>
                </a:solidFill>
                <a:latin typeface="Calibri"/>
                <a:cs typeface="Calibri"/>
              </a:rPr>
              <a:t>Matt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4400" i="1" spc="-80" dirty="0" smtClean="0">
                <a:solidFill>
                  <a:srgbClr val="000000"/>
                </a:solidFill>
                <a:latin typeface="Calibri"/>
                <a:cs typeface="Calibri"/>
              </a:rPr>
              <a:t> 4:23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If we recognize that a human being is an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indivisible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person, then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restrict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religion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 spiritual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matters only. </a:t>
            </a:r>
            <a:r>
              <a:rPr lang="en-US" sz="4400" spc="-30" dirty="0" smtClean="0">
                <a:solidFill>
                  <a:srgbClr val="FFFFFF"/>
                </a:solidFill>
                <a:latin typeface="Calibri"/>
                <a:cs typeface="Calibri"/>
              </a:rPr>
              <a:t>The truth actually </a:t>
            </a:r>
            <a:r>
              <a:rPr lang="en-US" sz="4400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embra</a:t>
            </a:r>
            <a:r>
              <a:rPr lang="en-US" sz="4400" spc="-3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</a:t>
            </a:r>
            <a:r>
              <a:rPr lang="en-US" sz="3200" b="1" cap="small" spc="100" dirty="0">
                <a:latin typeface="Cambria"/>
                <a:cs typeface="Cambria"/>
              </a:rPr>
              <a:t>Model of </a:t>
            </a:r>
            <a:r>
              <a:rPr lang="en-US" sz="3200" b="1" cap="small" spc="100" dirty="0" smtClean="0">
                <a:latin typeface="Cambria"/>
                <a:cs typeface="Cambria"/>
              </a:rPr>
              <a:t>Jesus</a:t>
            </a:r>
            <a:endParaRPr lang="en-US" sz="2600" i="1" cap="small" spc="-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85476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“And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Jesus went about all Galilee, </a:t>
            </a:r>
            <a:r>
              <a:rPr lang="en-US" sz="4400" u="sng" spc="-60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lang="en-US" sz="4400" spc="-60" dirty="0">
                <a:solidFill>
                  <a:srgbClr val="FFFFFF"/>
                </a:solidFill>
                <a:latin typeface="Calibri"/>
                <a:cs typeface="Calibri"/>
              </a:rPr>
              <a:t> in their synagogues, </a:t>
            </a:r>
            <a:r>
              <a:rPr lang="en-US" sz="4400" u="sng" spc="-60" dirty="0">
                <a:solidFill>
                  <a:srgbClr val="FFFFFF"/>
                </a:solidFill>
                <a:latin typeface="Calibri"/>
                <a:cs typeface="Calibri"/>
              </a:rPr>
              <a:t>preaching</a:t>
            </a:r>
            <a:r>
              <a:rPr lang="en-US" sz="4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30" dirty="0">
                <a:solidFill>
                  <a:srgbClr val="FFFFFF"/>
                </a:solidFill>
                <a:latin typeface="Calibri"/>
                <a:cs typeface="Calibri"/>
              </a:rPr>
              <a:t>the gospel of the kingdom, and </a:t>
            </a:r>
            <a:r>
              <a:rPr lang="en-US" sz="4400" u="sng" spc="-30" dirty="0">
                <a:solidFill>
                  <a:srgbClr val="FFFFFF"/>
                </a:solidFill>
                <a:latin typeface="Calibri"/>
                <a:cs typeface="Calibri"/>
              </a:rPr>
              <a:t>healing</a:t>
            </a:r>
            <a:r>
              <a:rPr lang="en-US" sz="4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all kinds of sickness and all kinds of </a:t>
            </a:r>
            <a:r>
              <a:rPr lang="en-US" sz="4400" spc="-60" dirty="0">
                <a:solidFill>
                  <a:srgbClr val="FFFFFF"/>
                </a:solidFill>
                <a:latin typeface="Calibri"/>
                <a:cs typeface="Calibri"/>
              </a:rPr>
              <a:t>disease among the </a:t>
            </a:r>
            <a:r>
              <a:rPr lang="en-US" sz="4400" spc="-60" dirty="0" smtClean="0">
                <a:solidFill>
                  <a:srgbClr val="FFFFFF"/>
                </a:solidFill>
                <a:latin typeface="Calibri"/>
                <a:cs typeface="Calibri"/>
              </a:rPr>
              <a:t>people”</a:t>
            </a:r>
            <a:r>
              <a:rPr lang="en-US" sz="4400" spc="-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7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4400" i="1" spc="-80" dirty="0" smtClean="0">
                <a:solidFill>
                  <a:srgbClr val="FFFFFF"/>
                </a:solidFill>
                <a:latin typeface="Calibri"/>
                <a:cs typeface="Calibri"/>
              </a:rPr>
              <a:t>Matt</a:t>
            </a:r>
            <a:r>
              <a:rPr lang="en-US" sz="4400" i="1" spc="-15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4400" i="1" spc="-80" dirty="0" smtClean="0">
                <a:solidFill>
                  <a:srgbClr val="FFFFFF"/>
                </a:solidFill>
                <a:latin typeface="Calibri"/>
                <a:cs typeface="Calibri"/>
              </a:rPr>
              <a:t> 4:23</a:t>
            </a:r>
            <a:r>
              <a:rPr lang="en-US" sz="4400" spc="-70" dirty="0" smtClean="0">
                <a:solidFill>
                  <a:srgbClr val="FFFFFF"/>
                </a:solidFill>
                <a:latin typeface="Calibri"/>
                <a:cs typeface="Calibri"/>
              </a:rPr>
              <a:t>).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80" dirty="0">
                <a:solidFill>
                  <a:srgbClr val="FFFFFF"/>
                </a:solidFill>
                <a:latin typeface="Calibri"/>
                <a:cs typeface="Calibri"/>
              </a:rPr>
              <a:t>If we recognize that a human being is an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indivisible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person, then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>
                <a:solidFill>
                  <a:srgbClr val="FFFFFF"/>
                </a:solidFill>
                <a:latin typeface="Calibri"/>
                <a:cs typeface="Calibri"/>
              </a:rPr>
              <a:t>restrict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religion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to spiritual </a:t>
            </a:r>
            <a:r>
              <a:rPr lang="en-US" sz="4400" spc="-30" dirty="0">
                <a:solidFill>
                  <a:srgbClr val="FFFFFF"/>
                </a:solidFill>
                <a:latin typeface="Calibri"/>
                <a:cs typeface="Calibri"/>
              </a:rPr>
              <a:t>matters only. 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1000"/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ces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our whole being, covers our entire 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life span, and comprises all dimensions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of our life.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Our physical and spiritual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elements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are so powerfully integrated that they really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dirty="0" smtClean="0">
                <a:solidFill>
                  <a:srgbClr val="FFFFFF"/>
                </a:solidFill>
                <a:latin typeface="Calibri"/>
                <a:cs typeface="Calibri"/>
              </a:rPr>
              <a:t>separated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though, as fallen beings, we will </a:t>
            </a:r>
            <a:r>
              <a:rPr lang="en-US" sz="4400" spc="-50" dirty="0">
                <a:solidFill>
                  <a:srgbClr val="FFFFFF"/>
                </a:solidFill>
                <a:latin typeface="Calibri"/>
                <a:cs typeface="Calibri"/>
              </a:rPr>
              <a:t>never be equal to the depiction of Jesus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as presented above, we are by God’s </a:t>
            </a:r>
            <a:r>
              <a:rPr lang="en-US" sz="4400" spc="-20" dirty="0">
                <a:solidFill>
                  <a:srgbClr val="FFFFFF"/>
                </a:solidFill>
                <a:latin typeface="Calibri"/>
                <a:cs typeface="Calibri"/>
              </a:rPr>
              <a:t>grace to emulate it because “</a:t>
            </a:r>
            <a:r>
              <a:rPr lang="en-US" sz="4400" u="sng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4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spc="-20" dirty="0" smtClean="0">
                <a:solidFill>
                  <a:srgbClr val="FFFFFF"/>
                </a:solidFill>
                <a:latin typeface="Calibri"/>
                <a:cs typeface="Calibri"/>
              </a:rPr>
              <a:t>restore</a:t>
            </a:r>
            <a:endParaRPr lang="en-US" sz="4400" u="sng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</a:t>
            </a:r>
            <a:r>
              <a:rPr lang="en-US" sz="3200" b="1" cap="small" spc="100" dirty="0">
                <a:latin typeface="Cambria"/>
                <a:cs typeface="Cambria"/>
              </a:rPr>
              <a:t>Model of </a:t>
            </a:r>
            <a:r>
              <a:rPr lang="en-US" sz="3200" b="1" cap="small" spc="100" dirty="0" smtClean="0">
                <a:latin typeface="Cambria"/>
                <a:cs typeface="Cambria"/>
              </a:rPr>
              <a:t>Jesus</a:t>
            </a:r>
            <a:endParaRPr lang="en-US" sz="2600" i="1" cap="small" spc="-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err="1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our whole being, covers our entire </a:t>
            </a:r>
            <a:r>
              <a:rPr lang="en-US" sz="4400" spc="-10" dirty="0">
                <a:solidFill>
                  <a:srgbClr val="FFFFFF"/>
                </a:solidFill>
                <a:latin typeface="Calibri"/>
                <a:cs typeface="Calibri"/>
              </a:rPr>
              <a:t>life span, and comprises all dimensions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of our life. </a:t>
            </a:r>
          </a:p>
        </p:txBody>
      </p:sp>
    </p:spTree>
    <p:extLst>
      <p:ext uri="{BB962C8B-B14F-4D97-AF65-F5344CB8AC3E}">
        <p14:creationId xmlns:p14="http://schemas.microsoft.com/office/powerpoint/2010/main" val="32432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40" dirty="0" smtClean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lang="en-US" sz="4400" spc="-40" dirty="0">
                <a:solidFill>
                  <a:srgbClr val="000000"/>
                </a:solidFill>
                <a:latin typeface="Calibri"/>
                <a:cs typeface="Calibri"/>
              </a:rPr>
              <a:t>man the image of his Maker, to bring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him back to 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perfection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which he was created, to promote 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develop-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ment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mind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soul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”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cap="small" spc="-100" dirty="0" smtClean="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15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, 16) is the work of redemption.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This is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what God seeks to do in His people as </a:t>
            </a:r>
            <a:r>
              <a:rPr lang="en-US" sz="4400" spc="-40" dirty="0">
                <a:solidFill>
                  <a:srgbClr val="FFFFFF"/>
                </a:solidFill>
                <a:latin typeface="Calibri"/>
                <a:cs typeface="Calibri"/>
              </a:rPr>
              <a:t>part of the process </a:t>
            </a:r>
            <a:r>
              <a:rPr lang="en-US" sz="4400" u="sng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4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spc="-40" dirty="0">
                <a:solidFill>
                  <a:srgbClr val="FFFFFF"/>
                </a:solidFill>
                <a:latin typeface="Calibri"/>
                <a:cs typeface="Calibri"/>
              </a:rPr>
              <a:t>prepare</a:t>
            </a:r>
            <a:r>
              <a:rPr lang="en-US" sz="4400" spc="-40" dirty="0">
                <a:solidFill>
                  <a:srgbClr val="FFFFFF"/>
                </a:solidFill>
                <a:latin typeface="Calibri"/>
                <a:cs typeface="Calibri"/>
              </a:rPr>
              <a:t> them for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His return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</a:t>
            </a:r>
            <a:r>
              <a:rPr lang="en-US" sz="3200" b="1" cap="small" spc="100" dirty="0">
                <a:latin typeface="Cambria"/>
                <a:cs typeface="Cambria"/>
              </a:rPr>
              <a:t>Model of </a:t>
            </a:r>
            <a:r>
              <a:rPr lang="en-US" sz="3200" b="1" cap="small" spc="100" dirty="0" smtClean="0">
                <a:latin typeface="Cambria"/>
                <a:cs typeface="Cambria"/>
              </a:rPr>
              <a:t>Jesus</a:t>
            </a:r>
            <a:endParaRPr lang="en-US" sz="2600" i="1" cap="small" spc="-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40" dirty="0" smtClean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lang="en-US" sz="4400" spc="-40" dirty="0">
                <a:solidFill>
                  <a:srgbClr val="FFFFFF"/>
                </a:solidFill>
                <a:latin typeface="Calibri"/>
                <a:cs typeface="Calibri"/>
              </a:rPr>
              <a:t>man the image of his Maker, </a:t>
            </a:r>
            <a:r>
              <a:rPr lang="en-US" sz="4400" u="sng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4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spc="-40" dirty="0">
                <a:solidFill>
                  <a:srgbClr val="FFFFFF"/>
                </a:solidFill>
                <a:latin typeface="Calibri"/>
                <a:cs typeface="Calibri"/>
              </a:rPr>
              <a:t>bring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him back to the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perfection 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in which he was created,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lang="en-US" sz="4400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develop-</a:t>
            </a:r>
            <a:r>
              <a:rPr lang="en-US" sz="4400" spc="-100" dirty="0" err="1" smtClean="0">
                <a:solidFill>
                  <a:srgbClr val="FFFFFF"/>
                </a:solidFill>
                <a:latin typeface="Calibri"/>
                <a:cs typeface="Calibri"/>
              </a:rPr>
              <a:t>ment</a:t>
            </a:r>
            <a:r>
              <a:rPr lang="en-US" sz="4400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lang="en-US" sz="4400" spc="-300" dirty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lang="en-US" sz="4400" spc="-1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4400" i="1" cap="small" spc="-100" dirty="0" smtClean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lang="en-US" sz="4400" spc="-100" dirty="0" smtClean="0">
                <a:solidFill>
                  <a:srgbClr val="FFFFFF"/>
                </a:solidFill>
                <a:latin typeface="Calibri"/>
                <a:cs typeface="Calibri"/>
              </a:rPr>
              <a:t> 15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, 16)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is the work of redemption</a:t>
            </a:r>
            <a:r>
              <a:rPr lang="en-US" sz="4400" spc="-1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3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spc="-100" dirty="0" smtClean="0">
                <a:latin typeface="Calibri"/>
                <a:cs typeface="Calibri"/>
              </a:rPr>
              <a:t>1. </a:t>
            </a: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dualistic theory of a mortal body with an immortal soul has </a:t>
            </a:r>
            <a:r>
              <a:rPr lang="en-US" sz="4400" spc="-100" dirty="0" smtClean="0">
                <a:latin typeface="Calibri"/>
                <a:cs typeface="Calibri"/>
              </a:rPr>
              <a:t>generated </a:t>
            </a:r>
            <a:r>
              <a:rPr lang="en-US" sz="4400" spc="-100" dirty="0">
                <a:latin typeface="Calibri"/>
                <a:cs typeface="Calibri"/>
              </a:rPr>
              <a:t>various theories about the human </a:t>
            </a:r>
            <a:r>
              <a:rPr lang="en-US" sz="4400" spc="-100" dirty="0" smtClean="0">
                <a:latin typeface="Calibri"/>
                <a:cs typeface="Calibri"/>
              </a:rPr>
              <a:t>body.</a:t>
            </a:r>
            <a:endParaRPr lang="en-US" sz="4400" spc="-1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50" dirty="0" smtClean="0">
                <a:latin typeface="Calibri"/>
                <a:cs typeface="Calibri"/>
              </a:rPr>
              <a:t>Ancient </a:t>
            </a:r>
            <a:r>
              <a:rPr lang="en-US" sz="4400" b="1" spc="50" dirty="0">
                <a:latin typeface="Calibri"/>
                <a:cs typeface="Calibri"/>
              </a:rPr>
              <a:t>Greek </a:t>
            </a:r>
            <a:r>
              <a:rPr lang="en-US" sz="4400" b="1" spc="50" dirty="0" smtClean="0">
                <a:latin typeface="Calibri"/>
                <a:cs typeface="Calibri"/>
              </a:rPr>
              <a:t>Philosophers</a:t>
            </a:r>
            <a:r>
              <a:rPr lang="en-US" sz="4400" spc="-100" dirty="0" smtClean="0">
                <a:latin typeface="Calibri"/>
                <a:cs typeface="Calibri"/>
              </a:rPr>
              <a:t>: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prison </a:t>
            </a:r>
            <a:r>
              <a:rPr lang="en-US" sz="4400" dirty="0">
                <a:latin typeface="Calibri"/>
                <a:cs typeface="Calibri"/>
              </a:rPr>
              <a:t>of the </a:t>
            </a:r>
            <a:r>
              <a:rPr lang="en-US" sz="4400" dirty="0" smtClean="0">
                <a:latin typeface="Calibri"/>
                <a:cs typeface="Calibri"/>
              </a:rPr>
              <a:t>soul liberated </a:t>
            </a:r>
            <a:r>
              <a:rPr lang="en-US" sz="4400" dirty="0">
                <a:latin typeface="Calibri"/>
                <a:cs typeface="Calibri"/>
              </a:rPr>
              <a:t>by </a:t>
            </a:r>
            <a:r>
              <a:rPr lang="en-US" sz="4400" dirty="0" smtClean="0">
                <a:latin typeface="Calibri"/>
                <a:cs typeface="Calibri"/>
              </a:rPr>
              <a:t>death.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Echoed </a:t>
            </a:r>
            <a:r>
              <a:rPr lang="en-US" sz="4400" dirty="0" smtClean="0">
                <a:latin typeface="Calibri"/>
                <a:cs typeface="Calibri"/>
              </a:rPr>
              <a:t>by Christians—the </a:t>
            </a:r>
            <a:r>
              <a:rPr lang="en-US" sz="4400" dirty="0">
                <a:latin typeface="Calibri"/>
                <a:cs typeface="Calibri"/>
              </a:rPr>
              <a:t>temporal housing of the immortal soul, which will be reintegrated with the body at the resurrection.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12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Body as a Temple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1844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2. </a:t>
            </a:r>
            <a:r>
              <a:rPr lang="en-US" sz="4400" b="1" spc="50" dirty="0" smtClean="0">
                <a:latin typeface="Calibri"/>
                <a:cs typeface="Calibri"/>
              </a:rPr>
              <a:t>Pantheists</a:t>
            </a:r>
            <a:r>
              <a:rPr lang="en-US" sz="4400" b="1" spc="-100" dirty="0" smtClean="0">
                <a:latin typeface="Calibri"/>
                <a:cs typeface="Calibri"/>
              </a:rPr>
              <a:t>: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human body </a:t>
            </a:r>
            <a:r>
              <a:rPr lang="en-US" sz="4400" dirty="0" smtClean="0">
                <a:latin typeface="Calibri"/>
                <a:cs typeface="Calibri"/>
              </a:rPr>
              <a:t>is divine</a:t>
            </a:r>
            <a:r>
              <a:rPr lang="en-US" sz="4400" dirty="0">
                <a:latin typeface="Calibri"/>
                <a:cs typeface="Calibri"/>
              </a:rPr>
              <a:t>; they believe that God and </a:t>
            </a:r>
            <a:r>
              <a:rPr lang="en-US" sz="4400" dirty="0" smtClean="0">
                <a:latin typeface="Calibri"/>
                <a:cs typeface="Calibri"/>
              </a:rPr>
              <a:t>        the </a:t>
            </a:r>
            <a:r>
              <a:rPr lang="en-US" sz="4400" dirty="0">
                <a:latin typeface="Calibri"/>
                <a:cs typeface="Calibri"/>
              </a:rPr>
              <a:t>universe are one and the </a:t>
            </a:r>
            <a:r>
              <a:rPr lang="en-US" sz="4400" dirty="0" smtClean="0">
                <a:latin typeface="Calibri"/>
                <a:cs typeface="Calibri"/>
              </a:rPr>
              <a:t>same.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All </a:t>
            </a:r>
            <a:r>
              <a:rPr lang="en-US" sz="4400" dirty="0">
                <a:latin typeface="Calibri"/>
                <a:cs typeface="Calibri"/>
              </a:rPr>
              <a:t>things are God and the human body is part of the one single, integrated, and universal divine substance.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Body as a Temple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Dualistic Theory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11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“Or do you not know that </a:t>
            </a:r>
            <a:r>
              <a:rPr lang="en-US" sz="4400" dirty="0" smtClean="0">
                <a:latin typeface="Calibri"/>
                <a:cs typeface="Calibri"/>
              </a:rPr>
              <a:t>your </a:t>
            </a:r>
            <a:r>
              <a:rPr lang="en-US" sz="4400" dirty="0">
                <a:latin typeface="Calibri"/>
                <a:cs typeface="Calibri"/>
              </a:rPr>
              <a:t>body is the temple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Holy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Spirit</a:t>
            </a:r>
            <a:r>
              <a:rPr lang="en-US" sz="4400" dirty="0">
                <a:latin typeface="Calibri"/>
                <a:cs typeface="Calibri"/>
              </a:rPr>
              <a:t> who is in </a:t>
            </a:r>
            <a:r>
              <a:rPr lang="en-US" sz="4400" spc="-90" dirty="0">
                <a:latin typeface="Calibri"/>
                <a:cs typeface="Calibri"/>
              </a:rPr>
              <a:t>you, whom you have from God,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90" dirty="0">
                <a:latin typeface="Calibri"/>
                <a:cs typeface="Calibri"/>
              </a:rPr>
              <a:t>and you </a:t>
            </a:r>
            <a:r>
              <a:rPr lang="en-US" sz="4400" spc="-100" dirty="0">
                <a:latin typeface="Calibri"/>
                <a:cs typeface="Calibri"/>
              </a:rPr>
              <a:t>are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your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own</a:t>
            </a:r>
            <a:r>
              <a:rPr lang="en-US" sz="4400" spc="-100" dirty="0">
                <a:latin typeface="Calibri"/>
                <a:cs typeface="Calibri"/>
              </a:rPr>
              <a:t>? </a:t>
            </a:r>
            <a:r>
              <a:rPr lang="en-US" sz="4400" spc="-100" dirty="0" smtClean="0">
                <a:latin typeface="Calibri"/>
                <a:cs typeface="Calibri"/>
              </a:rPr>
              <a:t>For </a:t>
            </a:r>
            <a:r>
              <a:rPr lang="en-US" sz="4400" spc="-100" dirty="0">
                <a:latin typeface="Calibri"/>
                <a:cs typeface="Calibri"/>
              </a:rPr>
              <a:t>you were bought </a:t>
            </a:r>
            <a:r>
              <a:rPr lang="en-US" sz="4400" spc="-40" dirty="0">
                <a:latin typeface="Calibri"/>
                <a:cs typeface="Calibri"/>
              </a:rPr>
              <a:t>at a price; </a:t>
            </a:r>
            <a:r>
              <a:rPr lang="en-US" sz="4400" spc="-40" dirty="0" smtClean="0">
                <a:latin typeface="Calibri"/>
                <a:cs typeface="Calibri"/>
              </a:rPr>
              <a:t>therefore </a:t>
            </a:r>
            <a:r>
              <a:rPr lang="en-US" sz="4400" spc="-40" dirty="0">
                <a:latin typeface="Calibri"/>
                <a:cs typeface="Calibri"/>
              </a:rPr>
              <a:t>glorify God in your </a:t>
            </a:r>
            <a:r>
              <a:rPr lang="en-US" sz="4400" spc="-100" dirty="0">
                <a:latin typeface="Calibri"/>
                <a:cs typeface="Calibri"/>
              </a:rPr>
              <a:t>body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in your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spirit,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which are </a:t>
            </a:r>
            <a:r>
              <a:rPr lang="en-US" sz="4400" spc="-100" dirty="0" smtClean="0">
                <a:latin typeface="Calibri"/>
                <a:cs typeface="Calibri"/>
              </a:rPr>
              <a:t>God</a:t>
            </a:r>
            <a:r>
              <a:rPr lang="en-US" sz="4400" spc="-300" dirty="0" smtClean="0">
                <a:latin typeface="Calibri"/>
                <a:cs typeface="Calibri"/>
              </a:rPr>
              <a:t>’s.”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“Therefore</a:t>
            </a:r>
            <a:r>
              <a:rPr lang="en-US" sz="4400" dirty="0">
                <a:latin typeface="Calibri"/>
                <a:cs typeface="Calibri"/>
              </a:rPr>
              <a:t>, whether you eat or drink, or whatever you do, </a:t>
            </a:r>
            <a:r>
              <a:rPr lang="en-US" sz="4400" u="sng" dirty="0">
                <a:latin typeface="Calibri"/>
                <a:cs typeface="Calibri"/>
              </a:rPr>
              <a:t>do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glory 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Body as a Temple</a:t>
            </a:r>
          </a:p>
          <a:p>
            <a:pPr marL="36000"/>
            <a:r>
              <a:rPr lang="pt-BR" sz="3200" b="1" cap="small" spc="50" dirty="0">
                <a:latin typeface="Cambria"/>
                <a:cs typeface="Cambria"/>
              </a:rPr>
              <a:t>1 </a:t>
            </a:r>
            <a:r>
              <a:rPr lang="pt-BR" sz="3200" b="1" cap="small" spc="50" dirty="0" smtClean="0">
                <a:latin typeface="Cambria"/>
                <a:cs typeface="Cambria"/>
              </a:rPr>
              <a:t>Corinthians </a:t>
            </a:r>
            <a:r>
              <a:rPr lang="pt-BR" sz="3200" b="1" cap="small" spc="50" dirty="0">
                <a:latin typeface="Cambria"/>
                <a:cs typeface="Cambria"/>
              </a:rPr>
              <a:t>6:19, </a:t>
            </a:r>
            <a:r>
              <a:rPr lang="pt-BR" sz="3200" b="1" cap="small" spc="50" dirty="0" smtClean="0">
                <a:latin typeface="Cambria"/>
                <a:cs typeface="Cambria"/>
              </a:rPr>
              <a:t>20; 10:31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2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Adam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Eve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were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created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in God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’s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own image and likeness 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Gen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:26,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27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), which was reflected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their character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4400" spc="-100" dirty="0" err="1" smtClean="0">
                <a:solidFill>
                  <a:schemeClr val="bg1"/>
                </a:solidFill>
                <a:latin typeface="Calibri"/>
                <a:cs typeface="Calibri"/>
              </a:rPr>
              <a:t>phy-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sical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aspect.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Because that image was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marred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by sin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, the work of redemption is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restore them,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including their physical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health, to their original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condition. </a:t>
            </a:r>
            <a:r>
              <a:rPr lang="en-US" sz="4400" dirty="0" smtClean="0">
                <a:latin typeface="Calibri"/>
                <a:cs typeface="Calibri"/>
              </a:rPr>
              <a:t>This restoration </a:t>
            </a:r>
            <a:r>
              <a:rPr lang="en-US" sz="4400" dirty="0">
                <a:latin typeface="Calibri"/>
                <a:cs typeface="Calibri"/>
              </a:rPr>
              <a:t>is a lifetime process </a:t>
            </a:r>
            <a:r>
              <a:rPr lang="en-US" sz="4400" dirty="0" smtClean="0">
                <a:latin typeface="Calibri"/>
                <a:cs typeface="Calibri"/>
              </a:rPr>
              <a:t>com-</a:t>
            </a:r>
            <a:r>
              <a:rPr lang="en-US" sz="4400" dirty="0" err="1" smtClean="0">
                <a:latin typeface="Calibri"/>
                <a:cs typeface="Calibri"/>
              </a:rPr>
              <a:t>pleted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only at Christ’s second </a:t>
            </a:r>
            <a:r>
              <a:rPr lang="en-US" sz="4400" dirty="0" smtClean="0">
                <a:latin typeface="Calibri"/>
                <a:cs typeface="Calibri"/>
              </a:rPr>
              <a:t>coming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Adam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Eve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were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created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in God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’s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own image and likeness 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Gen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:26,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27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), which was reflected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their character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4400" spc="-100" dirty="0" err="1" smtClean="0">
                <a:solidFill>
                  <a:schemeClr val="bg1"/>
                </a:solidFill>
                <a:latin typeface="Calibri"/>
                <a:cs typeface="Calibri"/>
              </a:rPr>
              <a:t>phy-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sical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aspect. </a:t>
            </a:r>
            <a:r>
              <a:rPr lang="en-US" sz="4400" dirty="0">
                <a:latin typeface="Calibri"/>
                <a:cs typeface="Calibri"/>
              </a:rPr>
              <a:t>Because that image was </a:t>
            </a:r>
            <a:r>
              <a:rPr lang="en-US" sz="4400" spc="-100" dirty="0">
                <a:latin typeface="Calibri"/>
                <a:cs typeface="Calibri"/>
              </a:rPr>
              <a:t>marred </a:t>
            </a:r>
            <a:r>
              <a:rPr lang="en-US" sz="4400" spc="-100" dirty="0" smtClean="0">
                <a:latin typeface="Calibri"/>
                <a:cs typeface="Calibri"/>
              </a:rPr>
              <a:t>by sin</a:t>
            </a:r>
            <a:r>
              <a:rPr lang="en-US" sz="4400" spc="-100" dirty="0">
                <a:latin typeface="Calibri"/>
                <a:cs typeface="Calibri"/>
              </a:rPr>
              <a:t>, the work of redemption is </a:t>
            </a:r>
            <a:r>
              <a:rPr lang="en-US" sz="4400" spc="-60" dirty="0">
                <a:latin typeface="Calibri"/>
                <a:cs typeface="Calibri"/>
              </a:rPr>
              <a:t>to </a:t>
            </a:r>
            <a:r>
              <a:rPr lang="en-US" sz="4400" spc="-60" dirty="0" smtClean="0">
                <a:latin typeface="Calibri"/>
                <a:cs typeface="Calibri"/>
              </a:rPr>
              <a:t>restore them, </a:t>
            </a:r>
            <a:r>
              <a:rPr lang="en-US" sz="4400" spc="-60" dirty="0">
                <a:latin typeface="Calibri"/>
                <a:cs typeface="Calibri"/>
              </a:rPr>
              <a:t>including their physical </a:t>
            </a:r>
            <a:r>
              <a:rPr lang="en-US" sz="4400" dirty="0">
                <a:latin typeface="Calibri"/>
                <a:cs typeface="Calibri"/>
              </a:rPr>
              <a:t>health, to their </a:t>
            </a:r>
            <a:r>
              <a:rPr lang="en-US" sz="4400" u="sng" dirty="0">
                <a:latin typeface="Calibri"/>
                <a:cs typeface="Calibri"/>
              </a:rPr>
              <a:t>original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condition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Adam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Eve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were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created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in God</a:t>
            </a:r>
            <a:r>
              <a:rPr lang="en-US" sz="4400" spc="-300" dirty="0" smtClean="0">
                <a:latin typeface="Calibri"/>
                <a:cs typeface="Calibri"/>
              </a:rPr>
              <a:t>’s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own image and likeness (</a:t>
            </a:r>
            <a:r>
              <a:rPr lang="en-US" sz="4400" i="1" spc="-150" dirty="0">
                <a:latin typeface="Calibri"/>
                <a:cs typeface="Calibri"/>
              </a:rPr>
              <a:t>Gen</a:t>
            </a:r>
            <a:r>
              <a:rPr lang="en-US" sz="4400" i="1" spc="-300" dirty="0" smtClean="0">
                <a:latin typeface="Calibri"/>
                <a:cs typeface="Calibri"/>
              </a:rPr>
              <a:t>. </a:t>
            </a:r>
            <a:r>
              <a:rPr lang="en-US" sz="4400" i="1" spc="-150" dirty="0" smtClean="0">
                <a:latin typeface="Calibri"/>
                <a:cs typeface="Calibri"/>
              </a:rPr>
              <a:t>1</a:t>
            </a:r>
            <a:r>
              <a:rPr lang="en-US" sz="4400" i="1" spc="-150" dirty="0">
                <a:latin typeface="Calibri"/>
                <a:cs typeface="Calibri"/>
              </a:rPr>
              <a:t>:26,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50" dirty="0">
                <a:latin typeface="Calibri"/>
                <a:cs typeface="Calibri"/>
              </a:rPr>
              <a:t>27</a:t>
            </a:r>
            <a:r>
              <a:rPr lang="en-US" sz="4400" spc="-100" dirty="0">
                <a:latin typeface="Calibri"/>
                <a:cs typeface="Calibri"/>
              </a:rPr>
              <a:t>), which was reflected </a:t>
            </a:r>
            <a:r>
              <a:rPr lang="en-US" sz="4400" spc="-1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their character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 err="1" smtClean="0">
                <a:latin typeface="Calibri"/>
                <a:cs typeface="Calibri"/>
              </a:rPr>
              <a:t>phy-</a:t>
            </a:r>
            <a:r>
              <a:rPr lang="en-US" sz="4400" dirty="0" err="1" smtClean="0">
                <a:latin typeface="Calibri"/>
                <a:cs typeface="Calibri"/>
              </a:rPr>
              <a:t>sical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aspect.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Body as a Temple</a:t>
            </a:r>
          </a:p>
          <a:p>
            <a:pPr marL="36000"/>
            <a:r>
              <a:rPr lang="pt-BR" sz="3200" b="1" cap="small" spc="50" dirty="0" err="1" smtClean="0">
                <a:latin typeface="Cambria"/>
                <a:cs typeface="Cambria"/>
              </a:rPr>
              <a:t>Marred</a:t>
            </a:r>
            <a:r>
              <a:rPr lang="pt-BR" sz="3200" b="1" cap="small" spc="50" dirty="0" smtClean="0">
                <a:latin typeface="Cambria"/>
                <a:cs typeface="Cambria"/>
              </a:rPr>
              <a:t> </a:t>
            </a:r>
            <a:r>
              <a:rPr lang="pt-BR" sz="3200" b="1" cap="small" spc="50" dirty="0" err="1" smtClean="0">
                <a:latin typeface="Cambria"/>
                <a:cs typeface="Cambria"/>
              </a:rPr>
              <a:t>and</a:t>
            </a:r>
            <a:r>
              <a:rPr lang="pt-BR" sz="3200" b="1" cap="small" spc="50" dirty="0" smtClean="0">
                <a:latin typeface="Cambria"/>
                <a:cs typeface="Cambria"/>
              </a:rPr>
              <a:t> </a:t>
            </a:r>
            <a:r>
              <a:rPr lang="pt-BR" sz="3200" b="1" cap="small" spc="50" dirty="0" err="1" smtClean="0">
                <a:latin typeface="Cambria"/>
                <a:cs typeface="Cambria"/>
              </a:rPr>
              <a:t>Restored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81" y="1230743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“I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pray that all may go well with you and that you may be in good health, just as it is well with your soul” 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3 John 1: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2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NRSV).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If we recognize that a human being is an indivisible entity, and that religion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embraces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all aspects of human life, then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we should consider the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protection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our physical health also to be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religious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duty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“Do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all to the glory of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God.”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“I </a:t>
            </a:r>
            <a:r>
              <a:rPr lang="en-US" sz="4400" spc="-100" dirty="0">
                <a:latin typeface="Calibri"/>
                <a:cs typeface="Calibri"/>
              </a:rPr>
              <a:t>pray that all may go well with you and that you may be in good health, just as it is well with your soul” (</a:t>
            </a:r>
            <a:r>
              <a:rPr lang="en-US" sz="4400" i="1" spc="-100" dirty="0">
                <a:latin typeface="Calibri"/>
                <a:cs typeface="Calibri"/>
              </a:rPr>
              <a:t>3 John 1:</a:t>
            </a:r>
            <a:r>
              <a:rPr lang="en-US" sz="4400" i="1" spc="-100" dirty="0" smtClean="0">
                <a:latin typeface="Calibri"/>
                <a:cs typeface="Calibri"/>
              </a:rPr>
              <a:t>2 </a:t>
            </a:r>
            <a:r>
              <a:rPr lang="en-US" sz="4400" spc="-100" dirty="0">
                <a:latin typeface="Calibri"/>
                <a:cs typeface="Calibri"/>
              </a:rPr>
              <a:t>NRSV).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If we recognize that a human being is an </a:t>
            </a:r>
            <a:r>
              <a:rPr lang="en-US" sz="4400" u="sng" dirty="0">
                <a:latin typeface="Calibri"/>
                <a:cs typeface="Calibri"/>
              </a:rPr>
              <a:t>indivisible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entity</a:t>
            </a:r>
            <a:r>
              <a:rPr lang="en-US" sz="4400" dirty="0">
                <a:latin typeface="Calibri"/>
                <a:cs typeface="Calibri"/>
              </a:rPr>
              <a:t>, and that religion </a:t>
            </a:r>
            <a:r>
              <a:rPr lang="en-US" sz="4400" spc="-100" dirty="0" smtClean="0">
                <a:latin typeface="Calibri"/>
                <a:cs typeface="Calibri"/>
              </a:rPr>
              <a:t>embraces </a:t>
            </a:r>
            <a:r>
              <a:rPr lang="en-US" sz="4400" spc="-100" dirty="0">
                <a:latin typeface="Calibri"/>
                <a:cs typeface="Calibri"/>
              </a:rPr>
              <a:t>all aspects of human life, then </a:t>
            </a:r>
            <a:r>
              <a:rPr lang="en-US" sz="4400" dirty="0">
                <a:latin typeface="Calibri"/>
                <a:cs typeface="Calibri"/>
              </a:rPr>
              <a:t>we should consider the </a:t>
            </a:r>
            <a:r>
              <a:rPr lang="en-US" sz="4400" dirty="0" smtClean="0">
                <a:latin typeface="Calibri"/>
                <a:cs typeface="Calibri"/>
              </a:rPr>
              <a:t>protection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spc="-100" dirty="0">
                <a:latin typeface="Calibri"/>
                <a:cs typeface="Calibri"/>
              </a:rPr>
              <a:t>our physical health also to be </a:t>
            </a:r>
            <a:r>
              <a:rPr lang="en-US" sz="4400" spc="-100" dirty="0" smtClean="0">
                <a:latin typeface="Calibri"/>
                <a:cs typeface="Calibri"/>
              </a:rPr>
              <a:t>a </a:t>
            </a:r>
            <a:r>
              <a:rPr lang="en-US" sz="4400" spc="-100" dirty="0">
                <a:latin typeface="Calibri"/>
                <a:cs typeface="Calibri"/>
              </a:rPr>
              <a:t>religious </a:t>
            </a:r>
            <a:r>
              <a:rPr lang="en-US" sz="4400" dirty="0">
                <a:latin typeface="Calibri"/>
                <a:cs typeface="Calibri"/>
              </a:rPr>
              <a:t>duty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endParaRPr lang="en-US" sz="44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Body as a Temple</a:t>
            </a:r>
          </a:p>
          <a:p>
            <a:pPr marL="36000"/>
            <a:r>
              <a:rPr lang="pt-BR" sz="3200" b="1" cap="small" spc="50" dirty="0" err="1" smtClean="0">
                <a:latin typeface="Cambria"/>
                <a:cs typeface="Cambria"/>
              </a:rPr>
              <a:t>Marred</a:t>
            </a:r>
            <a:r>
              <a:rPr lang="pt-BR" sz="3200" b="1" cap="small" spc="50" dirty="0" smtClean="0">
                <a:latin typeface="Cambria"/>
                <a:cs typeface="Cambria"/>
              </a:rPr>
              <a:t> </a:t>
            </a:r>
            <a:r>
              <a:rPr lang="pt-BR" sz="3200" b="1" cap="small" spc="50" dirty="0" err="1" smtClean="0">
                <a:latin typeface="Cambria"/>
                <a:cs typeface="Cambria"/>
              </a:rPr>
              <a:t>and</a:t>
            </a:r>
            <a:r>
              <a:rPr lang="pt-BR" sz="3200" b="1" cap="small" spc="50" dirty="0" smtClean="0">
                <a:latin typeface="Cambria"/>
                <a:cs typeface="Cambria"/>
              </a:rPr>
              <a:t> </a:t>
            </a:r>
            <a:r>
              <a:rPr lang="pt-BR" sz="3200" b="1" cap="small" spc="50" dirty="0" err="1" smtClean="0">
                <a:latin typeface="Cambria"/>
                <a:cs typeface="Cambria"/>
              </a:rPr>
              <a:t>Restored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6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Some people believe that by changing the environment the individual will be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transformed. Definitely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we should avoid places and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circumstances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that can make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us more vulnerable to temptation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Ps. </a:t>
            </a:r>
            <a:r>
              <a:rPr lang="en-US" sz="4400" i="1" spc="-10" dirty="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lang="en-US" sz="4400" i="1" spc="-1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400" spc="-1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10" dirty="0">
                <a:latin typeface="Calibri"/>
                <a:cs typeface="Calibri"/>
              </a:rPr>
              <a:t>But our problem with temptation </a:t>
            </a:r>
            <a:r>
              <a:rPr lang="en-US" sz="4400" spc="-50" dirty="0" smtClean="0">
                <a:latin typeface="Calibri"/>
                <a:cs typeface="Calibri"/>
              </a:rPr>
              <a:t>and sin can be solved only by the trans-</a:t>
            </a:r>
            <a:r>
              <a:rPr lang="en-US" sz="4400" spc="-70" dirty="0" smtClean="0">
                <a:latin typeface="Calibri"/>
                <a:cs typeface="Calibri"/>
              </a:rPr>
              <a:t>formation </a:t>
            </a:r>
            <a:r>
              <a:rPr lang="en-US" sz="4400" spc="-70" dirty="0">
                <a:latin typeface="Calibri"/>
                <a:cs typeface="Calibri"/>
              </a:rPr>
              <a:t>of our own hearts (or minds)</a:t>
            </a:r>
            <a:r>
              <a:rPr lang="en-US" sz="4400" spc="-7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Christ </a:t>
            </a:r>
            <a:r>
              <a:rPr lang="en-US" sz="4400" dirty="0">
                <a:latin typeface="Calibri"/>
                <a:cs typeface="Calibri"/>
              </a:rPr>
              <a:t>touched the core of the </a:t>
            </a:r>
            <a:r>
              <a:rPr lang="en-US" sz="4400" dirty="0" smtClean="0">
                <a:latin typeface="Calibri"/>
                <a:cs typeface="Calibri"/>
              </a:rPr>
              <a:t>issue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13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Mind of Christ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Some people believe that by changing the environment the individual will be </a:t>
            </a:r>
            <a:r>
              <a:rPr lang="en-US" sz="4400" spc="-100" dirty="0">
                <a:latin typeface="Calibri"/>
                <a:cs typeface="Calibri"/>
              </a:rPr>
              <a:t>transformed. Definitely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spc="-100" dirty="0">
                <a:latin typeface="Calibri"/>
                <a:cs typeface="Calibri"/>
              </a:rPr>
              <a:t>we should avoid places and </a:t>
            </a:r>
            <a:r>
              <a:rPr lang="en-US" sz="4400" spc="-100" dirty="0" smtClean="0">
                <a:latin typeface="Calibri"/>
                <a:cs typeface="Calibri"/>
              </a:rPr>
              <a:t>circumstances </a:t>
            </a:r>
            <a:r>
              <a:rPr lang="en-US" sz="4400" spc="-100" dirty="0">
                <a:latin typeface="Calibri"/>
                <a:cs typeface="Calibri"/>
              </a:rPr>
              <a:t>that can make </a:t>
            </a:r>
            <a:r>
              <a:rPr lang="en-US" sz="4400" dirty="0">
                <a:latin typeface="Calibri"/>
                <a:cs typeface="Calibri"/>
              </a:rPr>
              <a:t>us more vulnerable to temptation (</a:t>
            </a:r>
            <a:r>
              <a:rPr lang="en-US" sz="4400" i="1" dirty="0">
                <a:latin typeface="Calibri"/>
                <a:cs typeface="Calibri"/>
              </a:rPr>
              <a:t>Ps. </a:t>
            </a:r>
            <a:r>
              <a:rPr lang="en-US" sz="4400" i="1" spc="-10" dirty="0">
                <a:latin typeface="Calibri"/>
                <a:cs typeface="Calibri"/>
              </a:rPr>
              <a:t>1:</a:t>
            </a:r>
            <a:r>
              <a:rPr lang="en-US" sz="4400" i="1" spc="-10" dirty="0" smtClean="0">
                <a:latin typeface="Calibri"/>
                <a:cs typeface="Calibri"/>
              </a:rPr>
              <a:t>1</a:t>
            </a:r>
            <a:r>
              <a:rPr lang="en-US" sz="4400" spc="-10" dirty="0" smtClean="0">
                <a:latin typeface="Calibri"/>
                <a:cs typeface="Calibri"/>
              </a:rPr>
              <a:t>)</a:t>
            </a:r>
            <a:r>
              <a:rPr lang="en-US" sz="4400" spc="-1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4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13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Mind of Christ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He stated</a:t>
            </a:r>
            <a:r>
              <a:rPr lang="en-US" sz="4400" spc="-300" dirty="0">
                <a:latin typeface="Calibri"/>
                <a:cs typeface="Calibri"/>
              </a:rPr>
              <a:t>, “ </a:t>
            </a:r>
            <a:r>
              <a:rPr lang="en-US" sz="4400" dirty="0">
                <a:latin typeface="Calibri"/>
                <a:cs typeface="Calibri"/>
              </a:rPr>
              <a:t>‘For it is from within, out of a </a:t>
            </a:r>
            <a:r>
              <a:rPr lang="en-US" sz="4400" dirty="0" smtClean="0">
                <a:latin typeface="Calibri"/>
                <a:cs typeface="Calibri"/>
              </a:rPr>
              <a:t>person’s </a:t>
            </a:r>
            <a:r>
              <a:rPr lang="en-US" sz="4400" dirty="0">
                <a:latin typeface="Calibri"/>
                <a:cs typeface="Calibri"/>
              </a:rPr>
              <a:t>heart, that evil thoughts come—sexual immorality, theft, murder, adultery, greed, malice, deceit, lewdness, envy, slander, </a:t>
            </a:r>
            <a:r>
              <a:rPr lang="en-US" sz="4400" dirty="0" err="1" smtClean="0">
                <a:latin typeface="Calibri"/>
                <a:cs typeface="Calibri"/>
              </a:rPr>
              <a:t>arro-gance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 folly’ ” (</a:t>
            </a:r>
            <a:r>
              <a:rPr lang="en-US" sz="4400" i="1" dirty="0">
                <a:latin typeface="Calibri"/>
                <a:cs typeface="Calibri"/>
              </a:rPr>
              <a:t>Mark 7:21, </a:t>
            </a:r>
            <a:r>
              <a:rPr lang="en-US" sz="4400" i="1" dirty="0" smtClean="0">
                <a:latin typeface="Calibri"/>
                <a:cs typeface="Calibri"/>
              </a:rPr>
              <a:t>22 </a:t>
            </a:r>
            <a:r>
              <a:rPr lang="en-US" sz="4400" dirty="0">
                <a:latin typeface="Calibri"/>
                <a:cs typeface="Calibri"/>
              </a:rPr>
              <a:t>NIV)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means that our minds need to be transformed in order for our behavior to be changed.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1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13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Mind of Christ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6225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“For ‘who </a:t>
            </a:r>
            <a:r>
              <a:rPr lang="en-US" sz="4400" dirty="0">
                <a:latin typeface="Calibri"/>
                <a:cs typeface="Calibri"/>
              </a:rPr>
              <a:t>has known the mind of </a:t>
            </a:r>
            <a:r>
              <a:rPr lang="en-US" sz="4400" dirty="0" smtClean="0">
                <a:latin typeface="Calibri"/>
                <a:cs typeface="Calibri"/>
              </a:rPr>
              <a:t>     the </a:t>
            </a:r>
            <a:r>
              <a:rPr lang="en-US" sz="4400" dirty="0">
                <a:latin typeface="Calibri"/>
                <a:cs typeface="Calibri"/>
              </a:rPr>
              <a:t>Lord that he may instruct Him</a:t>
            </a:r>
            <a:r>
              <a:rPr lang="en-US" sz="4400" dirty="0" smtClean="0">
                <a:latin typeface="Calibri"/>
                <a:cs typeface="Calibri"/>
              </a:rPr>
              <a:t>?’ </a:t>
            </a:r>
            <a:r>
              <a:rPr lang="en-US" sz="4400" u="sng" dirty="0">
                <a:latin typeface="Calibri"/>
                <a:cs typeface="Calibri"/>
              </a:rPr>
              <a:t>But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have</a:t>
            </a:r>
            <a:r>
              <a:rPr lang="en-US" sz="4400" dirty="0">
                <a:latin typeface="Calibri"/>
                <a:cs typeface="Calibri"/>
              </a:rPr>
              <a:t> the mind of </a:t>
            </a:r>
            <a:r>
              <a:rPr lang="en-US" sz="4400" dirty="0" smtClean="0">
                <a:latin typeface="Calibri"/>
                <a:cs typeface="Calibri"/>
              </a:rPr>
              <a:t>Christ” 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 Cor. 2:16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Lord had promised that under </a:t>
            </a:r>
            <a:r>
              <a:rPr lang="en-US" sz="4400" dirty="0" smtClean="0">
                <a:latin typeface="Calibri"/>
                <a:cs typeface="Calibri"/>
              </a:rPr>
              <a:t>   the </a:t>
            </a:r>
            <a:r>
              <a:rPr lang="en-US" sz="4400" dirty="0">
                <a:latin typeface="Calibri"/>
                <a:cs typeface="Calibri"/>
              </a:rPr>
              <a:t>“ ‘new covenant’ ” He would put His </a:t>
            </a:r>
            <a:r>
              <a:rPr lang="en-US" sz="4400" u="sng" dirty="0">
                <a:latin typeface="Calibri"/>
                <a:cs typeface="Calibri"/>
              </a:rPr>
              <a:t>law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minds</a:t>
            </a:r>
            <a:r>
              <a:rPr lang="en-US" sz="4400" dirty="0">
                <a:latin typeface="Calibri"/>
                <a:cs typeface="Calibri"/>
              </a:rPr>
              <a:t> of His people </a:t>
            </a:r>
            <a:r>
              <a:rPr lang="en-US" sz="4400" dirty="0" smtClean="0">
                <a:latin typeface="Calibri"/>
                <a:cs typeface="Calibri"/>
              </a:rPr>
              <a:t>   and </a:t>
            </a:r>
            <a:r>
              <a:rPr lang="en-US" sz="4400" dirty="0">
                <a:latin typeface="Calibri"/>
                <a:cs typeface="Calibri"/>
              </a:rPr>
              <a:t>write it on their hearts </a:t>
            </a:r>
            <a:r>
              <a:rPr lang="en-US" sz="4400" dirty="0" smtClean="0">
                <a:latin typeface="Calibri"/>
                <a:cs typeface="Calibri"/>
              </a:rPr>
              <a:t>                   (</a:t>
            </a:r>
            <a:r>
              <a:rPr lang="en-US" sz="4400" i="1" dirty="0">
                <a:latin typeface="Calibri"/>
                <a:cs typeface="Calibri"/>
              </a:rPr>
              <a:t>Jer. 31:31–</a:t>
            </a:r>
            <a:r>
              <a:rPr lang="en-US" sz="4400" i="1" dirty="0" smtClean="0">
                <a:latin typeface="Calibri"/>
                <a:cs typeface="Calibri"/>
              </a:rPr>
              <a:t>33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5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Christ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broadened and deepened the meaning of God’s commandments to the level of thoughts and intentions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see Matt. 5:17–48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So, we can gain victory over temptation only by God’s transforming grace and, at the level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thoughts and intentions, we should claim that promise to stop sinful thoughts</a:t>
            </a:r>
            <a:r>
              <a:rPr lang="en-US" sz="4400" i="1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13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Mind of Christ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Christ </a:t>
            </a:r>
            <a:r>
              <a:rPr lang="en-US" sz="4400" dirty="0">
                <a:latin typeface="Calibri"/>
                <a:cs typeface="Calibri"/>
              </a:rPr>
              <a:t>broadened and deepened the meaning of God’s commandments to the level of thoughts and intentions (</a:t>
            </a:r>
            <a:r>
              <a:rPr lang="en-US" sz="4400" i="1" dirty="0">
                <a:latin typeface="Calibri"/>
                <a:cs typeface="Calibri"/>
              </a:rPr>
              <a:t>see Matt. 5:17–48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“When we are united to Christ, we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have the mind of Christ. Purity and love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shine forth in the character, meekness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truth control the life. The very expression of the countenance is changed. </a:t>
            </a:r>
            <a:r>
              <a:rPr lang="en-US" sz="4400" dirty="0">
                <a:latin typeface="Calibri"/>
                <a:cs typeface="Calibri"/>
              </a:rPr>
              <a:t>Christ abiding in the soul exerts a transforming power, and the outward aspect bears </a:t>
            </a:r>
            <a:r>
              <a:rPr lang="en-US" sz="4400" dirty="0" smtClean="0">
                <a:latin typeface="Calibri"/>
                <a:cs typeface="Calibri"/>
              </a:rPr>
              <a:t>witness </a:t>
            </a:r>
            <a:r>
              <a:rPr lang="en-US" sz="4400" dirty="0">
                <a:latin typeface="Calibri"/>
                <a:cs typeface="Calibri"/>
              </a:rPr>
              <a:t>to the peace and joy that reign within.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“When we are united to Christ, we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have the mind of Christ. Purity and love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shine forth in the character, meekness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truth control the life. </a:t>
            </a:r>
            <a:r>
              <a:rPr lang="en-US" sz="4400" dirty="0">
                <a:latin typeface="Calibri"/>
                <a:cs typeface="Calibri"/>
              </a:rPr>
              <a:t>The very expression of the countenance is changed.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Mind of Christ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Selected </a:t>
            </a:r>
            <a:r>
              <a:rPr lang="en-US" sz="3200" b="1" i="1" cap="small" spc="50" dirty="0">
                <a:latin typeface="Cambria"/>
                <a:cs typeface="Cambria"/>
              </a:rPr>
              <a:t>Messages </a:t>
            </a:r>
            <a:r>
              <a:rPr lang="en-US" sz="3200" b="1" cap="small" spc="50" dirty="0">
                <a:latin typeface="Cambria"/>
                <a:cs typeface="Cambria"/>
              </a:rPr>
              <a:t>1:</a:t>
            </a:r>
            <a:r>
              <a:rPr lang="en-US" sz="3200" b="1" cap="small" spc="50" dirty="0" smtClean="0">
                <a:latin typeface="Cambria"/>
                <a:cs typeface="Cambria"/>
              </a:rPr>
              <a:t>337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" dirty="0">
                <a:latin typeface="Calibri"/>
                <a:cs typeface="Calibri"/>
              </a:rPr>
              <a:t>“When we are united to Christ, we </a:t>
            </a:r>
            <a:r>
              <a:rPr lang="en-US" sz="4400" spc="-60" dirty="0">
                <a:latin typeface="Calibri"/>
                <a:cs typeface="Calibri"/>
              </a:rPr>
              <a:t>have the mind of Christ. Purity and love </a:t>
            </a:r>
            <a:r>
              <a:rPr lang="en-US" sz="4400" spc="-20" dirty="0">
                <a:latin typeface="Calibri"/>
                <a:cs typeface="Calibri"/>
              </a:rPr>
              <a:t>shine forth in the character, meekness </a:t>
            </a:r>
            <a:r>
              <a:rPr lang="en-US" sz="4400" dirty="0">
                <a:latin typeface="Calibri"/>
                <a:cs typeface="Calibri"/>
              </a:rPr>
              <a:t>and truth control the life.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0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Holy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Spirit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</a:t>
            </a:r>
            <a:r>
              <a:rPr lang="en-US" sz="4400" spc="-150" dirty="0">
                <a:latin typeface="Calibri"/>
                <a:cs typeface="Calibri"/>
              </a:rPr>
              <a:t>’s </a:t>
            </a:r>
            <a:r>
              <a:rPr lang="en-US" sz="4400" spc="-100" dirty="0">
                <a:latin typeface="Calibri"/>
                <a:cs typeface="Calibri"/>
              </a:rPr>
              <a:t>powerful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Agent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solidFill>
                  <a:schemeClr val="bg2"/>
                </a:solidFill>
                <a:latin typeface="Calibri"/>
                <a:cs typeface="Calibri"/>
              </a:rPr>
              <a:t>•</a:t>
            </a:r>
            <a:r>
              <a:rPr lang="en-US" sz="4400" dirty="0" smtClean="0">
                <a:latin typeface="Calibri"/>
                <a:cs typeface="Calibri"/>
              </a:rPr>
              <a:t>pours </a:t>
            </a:r>
            <a:r>
              <a:rPr lang="en-US" sz="4400" dirty="0">
                <a:latin typeface="Calibri"/>
                <a:cs typeface="Calibri"/>
              </a:rPr>
              <a:t>out the love of God </a:t>
            </a:r>
            <a:r>
              <a:rPr lang="en-US" spc="-100" dirty="0" smtClean="0">
                <a:latin typeface="Calibri"/>
                <a:cs typeface="Calibri"/>
              </a:rPr>
              <a:t>(</a:t>
            </a:r>
            <a:r>
              <a:rPr lang="en-US" i="1" spc="-100" dirty="0">
                <a:latin typeface="Calibri"/>
                <a:cs typeface="Calibri"/>
              </a:rPr>
              <a:t>Rom. 5:5</a:t>
            </a:r>
            <a:r>
              <a:rPr lang="en-US" spc="-100" dirty="0" smtClean="0">
                <a:latin typeface="Calibri"/>
                <a:cs typeface="Calibri"/>
              </a:rPr>
              <a:t>)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solidFill>
                  <a:srgbClr val="808080"/>
                </a:solidFill>
                <a:latin typeface="Calibri"/>
                <a:cs typeface="Calibri"/>
              </a:rPr>
              <a:t>•</a:t>
            </a:r>
            <a:r>
              <a:rPr lang="en-US" sz="4400" spc="-20" dirty="0" smtClean="0">
                <a:latin typeface="Calibri"/>
                <a:cs typeface="Calibri"/>
              </a:rPr>
              <a:t>leads to saving </a:t>
            </a:r>
            <a:r>
              <a:rPr lang="en-US" sz="4400" spc="-20" dirty="0">
                <a:latin typeface="Calibri"/>
                <a:cs typeface="Calibri"/>
              </a:rPr>
              <a:t>experience </a:t>
            </a:r>
            <a:r>
              <a:rPr lang="en-US" spc="-20" dirty="0">
                <a:latin typeface="Calibri"/>
                <a:cs typeface="Calibri"/>
              </a:rPr>
              <a:t>(</a:t>
            </a:r>
            <a:r>
              <a:rPr lang="en-US" i="1" spc="-20" dirty="0">
                <a:latin typeface="Calibri"/>
                <a:cs typeface="Calibri"/>
              </a:rPr>
              <a:t>John 16</a:t>
            </a:r>
            <a:r>
              <a:rPr lang="en-US" i="1" spc="-20" dirty="0" smtClean="0">
                <a:latin typeface="Calibri"/>
                <a:cs typeface="Calibri"/>
              </a:rPr>
              <a:t>:7</a:t>
            </a:r>
            <a:r>
              <a:rPr lang="en-US" spc="-20" dirty="0" smtClean="0">
                <a:latin typeface="Calibri"/>
                <a:cs typeface="Calibri"/>
              </a:rPr>
              <a:t>)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2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solidFill>
                  <a:srgbClr val="808080"/>
                </a:solidFill>
                <a:latin typeface="Calibri"/>
                <a:cs typeface="Calibri"/>
              </a:rPr>
              <a:t>•</a:t>
            </a:r>
            <a:r>
              <a:rPr lang="en-US" sz="4400" dirty="0" smtClean="0">
                <a:latin typeface="Calibri"/>
                <a:cs typeface="Calibri"/>
              </a:rPr>
              <a:t>guides into </a:t>
            </a:r>
            <a:r>
              <a:rPr lang="en-US" sz="4400" dirty="0">
                <a:latin typeface="Calibri"/>
                <a:cs typeface="Calibri"/>
              </a:rPr>
              <a:t>all </a:t>
            </a:r>
            <a:r>
              <a:rPr lang="en-US" sz="4400" dirty="0" smtClean="0">
                <a:latin typeface="Calibri"/>
                <a:cs typeface="Calibri"/>
              </a:rPr>
              <a:t>truth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dirty="0">
                <a:latin typeface="Calibri"/>
                <a:cs typeface="Calibri"/>
              </a:rPr>
              <a:t>John 16:13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solidFill>
                  <a:srgbClr val="808080"/>
                </a:solidFill>
                <a:latin typeface="Calibri"/>
                <a:cs typeface="Calibri"/>
              </a:rPr>
              <a:t>•</a:t>
            </a:r>
            <a:r>
              <a:rPr lang="en-US" sz="4400" spc="-90" dirty="0" smtClean="0">
                <a:latin typeface="Calibri"/>
                <a:cs typeface="Calibri"/>
              </a:rPr>
              <a:t>empowers for gospel </a:t>
            </a:r>
            <a:r>
              <a:rPr lang="en-US" sz="4400" spc="-90" dirty="0">
                <a:latin typeface="Calibri"/>
                <a:cs typeface="Calibri"/>
              </a:rPr>
              <a:t>mission </a:t>
            </a:r>
            <a:r>
              <a:rPr lang="en-US" spc="-90" dirty="0">
                <a:latin typeface="Calibri"/>
                <a:cs typeface="Calibri"/>
              </a:rPr>
              <a:t>(</a:t>
            </a:r>
            <a:r>
              <a:rPr lang="en-US" i="1" spc="-90" dirty="0">
                <a:latin typeface="Calibri"/>
                <a:cs typeface="Calibri"/>
              </a:rPr>
              <a:t>Acts 1:8</a:t>
            </a:r>
            <a:r>
              <a:rPr lang="en-US" spc="-90" dirty="0" smtClean="0">
                <a:latin typeface="Calibri"/>
                <a:cs typeface="Calibri"/>
              </a:rPr>
              <a:t>)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90" dirty="0">
                <a:latin typeface="Calibri"/>
                <a:cs typeface="Calibri"/>
              </a:rPr>
              <a:t>	</a:t>
            </a:r>
            <a:r>
              <a:rPr lang="en-US" sz="4400" dirty="0" smtClean="0">
                <a:solidFill>
                  <a:srgbClr val="808080"/>
                </a:solidFill>
                <a:latin typeface="Calibri"/>
                <a:cs typeface="Calibri"/>
              </a:rPr>
              <a:t>•</a:t>
            </a:r>
            <a:r>
              <a:rPr lang="en-US" sz="4400" dirty="0" smtClean="0">
                <a:latin typeface="Calibri"/>
                <a:cs typeface="Calibri"/>
              </a:rPr>
              <a:t>counteracts Satan’s work to </a:t>
            </a:r>
            <a:r>
              <a:rPr lang="en-US" sz="4400" dirty="0">
                <a:latin typeface="Calibri"/>
                <a:cs typeface="Calibri"/>
              </a:rPr>
              <a:t>distort </a:t>
            </a:r>
            <a:r>
              <a:rPr lang="en-US" sz="4400" spc="-60" dirty="0" smtClean="0">
                <a:latin typeface="Calibri"/>
                <a:cs typeface="Calibri"/>
              </a:rPr>
              <a:t>the </a:t>
            </a:r>
            <a:r>
              <a:rPr lang="en-US" sz="4400" spc="-60" dirty="0">
                <a:latin typeface="Calibri"/>
                <a:cs typeface="Calibri"/>
              </a:rPr>
              <a:t>nature and work of the Holy </a:t>
            </a:r>
            <a:r>
              <a:rPr lang="en-US" sz="4400" spc="-60" dirty="0" smtClean="0">
                <a:latin typeface="Calibri"/>
                <a:cs typeface="Calibri"/>
              </a:rPr>
              <a:t>Spirit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 smtClean="0">
                <a:latin typeface="Calibri"/>
                <a:cs typeface="Calibri"/>
              </a:rPr>
              <a:t>(a) </a:t>
            </a:r>
            <a:r>
              <a:rPr lang="en-US" sz="4400" u="sng" dirty="0" smtClean="0">
                <a:latin typeface="Calibri"/>
                <a:cs typeface="Calibri"/>
              </a:rPr>
              <a:t>deny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His </a:t>
            </a:r>
            <a:r>
              <a:rPr lang="en-US" sz="4400" dirty="0" smtClean="0">
                <a:latin typeface="Calibri"/>
                <a:cs typeface="Calibri"/>
              </a:rPr>
              <a:t>personality (b) </a:t>
            </a:r>
            <a:r>
              <a:rPr lang="en-US" sz="4400" u="sng" dirty="0" smtClean="0">
                <a:latin typeface="Calibri"/>
                <a:cs typeface="Calibri"/>
              </a:rPr>
              <a:t>emphasize</a:t>
            </a:r>
            <a:r>
              <a:rPr lang="en-US" sz="4400" dirty="0" smtClean="0">
                <a:latin typeface="Calibri"/>
                <a:cs typeface="Calibri"/>
              </a:rPr>
              <a:t> His gifts over </a:t>
            </a:r>
            <a:r>
              <a:rPr lang="en-US" sz="4400" dirty="0">
                <a:latin typeface="Calibri"/>
                <a:cs typeface="Calibri"/>
              </a:rPr>
              <a:t>His transforming power.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Guidance of the Spirit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74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Guidance of the Spirit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6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‘Not everyone who says to me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“Lord, </a:t>
            </a:r>
            <a:r>
              <a:rPr lang="en-US" sz="4400" spc="-50" dirty="0">
                <a:latin typeface="Calibri"/>
                <a:cs typeface="Calibri"/>
              </a:rPr>
              <a:t>Lord</a:t>
            </a:r>
            <a:r>
              <a:rPr lang="en-US" sz="4400" spc="-300" dirty="0">
                <a:latin typeface="Calibri"/>
                <a:cs typeface="Calibri"/>
              </a:rPr>
              <a:t>,” </a:t>
            </a:r>
            <a:r>
              <a:rPr lang="en-US" sz="4400" spc="-50" dirty="0">
                <a:latin typeface="Calibri"/>
                <a:cs typeface="Calibri"/>
              </a:rPr>
              <a:t>will enter the kingdom of heaven, </a:t>
            </a:r>
            <a:r>
              <a:rPr lang="en-US" sz="4400" dirty="0">
                <a:latin typeface="Calibri"/>
                <a:cs typeface="Calibri"/>
              </a:rPr>
              <a:t>but only the one who does the will of </a:t>
            </a:r>
            <a:r>
              <a:rPr lang="en-US" sz="4400" spc="-50" dirty="0">
                <a:latin typeface="Calibri"/>
                <a:cs typeface="Calibri"/>
              </a:rPr>
              <a:t>my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Father</a:t>
            </a:r>
            <a:r>
              <a:rPr lang="en-US" sz="4400" spc="-150" dirty="0" smtClean="0">
                <a:latin typeface="Calibri"/>
                <a:cs typeface="Calibri"/>
              </a:rPr>
              <a:t>.... </a:t>
            </a:r>
            <a:r>
              <a:rPr lang="en-US" sz="4400" spc="-50" dirty="0">
                <a:latin typeface="Calibri"/>
                <a:cs typeface="Calibri"/>
              </a:rPr>
              <a:t>Many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will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say</a:t>
            </a:r>
            <a:r>
              <a:rPr lang="en-US" sz="4400" spc="-150" dirty="0" smtClean="0">
                <a:latin typeface="Calibri"/>
                <a:cs typeface="Calibri"/>
              </a:rPr>
              <a:t>...,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“Lord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spc="-50" dirty="0">
                <a:latin typeface="Calibri"/>
                <a:cs typeface="Calibri"/>
              </a:rPr>
              <a:t>Lord, </a:t>
            </a:r>
            <a:r>
              <a:rPr lang="en-US" sz="4400" spc="-10" dirty="0">
                <a:latin typeface="Calibri"/>
                <a:cs typeface="Calibri"/>
              </a:rPr>
              <a:t>did we not prophesy in your name </a:t>
            </a:r>
            <a:r>
              <a:rPr lang="en-US" sz="4400" spc="-10" dirty="0" smtClean="0">
                <a:latin typeface="Calibri"/>
                <a:cs typeface="Calibri"/>
              </a:rPr>
              <a:t>and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...drive </a:t>
            </a:r>
            <a:r>
              <a:rPr lang="en-US" sz="4400" spc="-50" dirty="0">
                <a:latin typeface="Calibri"/>
                <a:cs typeface="Calibri"/>
              </a:rPr>
              <a:t>out demons </a:t>
            </a:r>
            <a:r>
              <a:rPr lang="en-US" sz="4400" spc="-50" dirty="0" smtClean="0">
                <a:latin typeface="Calibri"/>
                <a:cs typeface="Calibri"/>
              </a:rPr>
              <a:t>and...perform many </a:t>
            </a:r>
            <a:r>
              <a:rPr lang="en-US" sz="4400" dirty="0" smtClean="0">
                <a:latin typeface="Calibri"/>
                <a:cs typeface="Calibri"/>
              </a:rPr>
              <a:t>miracles</a:t>
            </a:r>
            <a:r>
              <a:rPr lang="en-US" sz="4400" dirty="0">
                <a:latin typeface="Calibri"/>
                <a:cs typeface="Calibri"/>
              </a:rPr>
              <a:t>?” Then I will tell them plainly</a:t>
            </a:r>
            <a:r>
              <a:rPr lang="en-US" sz="4400" dirty="0" smtClean="0">
                <a:latin typeface="Calibri"/>
                <a:cs typeface="Calibri"/>
              </a:rPr>
              <a:t>, “</a:t>
            </a:r>
            <a:r>
              <a:rPr lang="en-US" sz="4400" dirty="0">
                <a:latin typeface="Calibri"/>
                <a:cs typeface="Calibri"/>
              </a:rPr>
              <a:t>I never knew you. Away from me</a:t>
            </a:r>
            <a:r>
              <a:rPr lang="en-US" sz="4400" spc="-15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you </a:t>
            </a:r>
            <a:r>
              <a:rPr lang="en-US" sz="4400" spc="-50" dirty="0">
                <a:latin typeface="Calibri"/>
                <a:cs typeface="Calibri"/>
              </a:rPr>
              <a:t>evildoers!” ’ </a:t>
            </a:r>
            <a:r>
              <a:rPr lang="en-US" sz="4400" spc="-50" dirty="0" smtClean="0">
                <a:latin typeface="Calibri"/>
                <a:cs typeface="Calibri"/>
              </a:rPr>
              <a:t>” (</a:t>
            </a:r>
            <a:r>
              <a:rPr lang="fi-FI" sz="4400" i="1" spc="-50" dirty="0" err="1" smtClean="0">
                <a:latin typeface="Calibri"/>
                <a:cs typeface="Calibri"/>
              </a:rPr>
              <a:t>Matt</a:t>
            </a:r>
            <a:r>
              <a:rPr lang="fi-FI" sz="4400" i="1" spc="-50" dirty="0">
                <a:latin typeface="Calibri"/>
                <a:cs typeface="Calibri"/>
              </a:rPr>
              <a:t>. 7:21–23 </a:t>
            </a:r>
            <a:r>
              <a:rPr lang="fi-FI" sz="4400" spc="-50" dirty="0" smtClean="0">
                <a:latin typeface="Calibri"/>
                <a:cs typeface="Calibri"/>
              </a:rPr>
              <a:t>NIV).</a:t>
            </a:r>
            <a:endParaRPr lang="fi-FI" sz="4400" spc="-5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This means that the Holy Spirit never </a:t>
            </a: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guides anyone away from God’s Word—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which He Himself inspired—but rather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always leads us into conformity to that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Word. </a:t>
            </a:r>
            <a:r>
              <a:rPr lang="en-US" sz="4400" spc="-100" dirty="0" smtClean="0">
                <a:latin typeface="Calibri"/>
                <a:cs typeface="Calibri"/>
              </a:rPr>
              <a:t>So</a:t>
            </a:r>
            <a:r>
              <a:rPr lang="en-US" sz="4400" spc="-100" dirty="0">
                <a:latin typeface="Calibri"/>
                <a:cs typeface="Calibri"/>
              </a:rPr>
              <a:t>, morning by morning, we must </a:t>
            </a:r>
            <a:r>
              <a:rPr lang="en-US" sz="4400" dirty="0">
                <a:latin typeface="Calibri"/>
                <a:cs typeface="Calibri"/>
              </a:rPr>
              <a:t>kneel before the Lord and renew our vows of consecration to Him. </a:t>
            </a:r>
            <a:r>
              <a:rPr lang="en-US" sz="4400" dirty="0" smtClean="0">
                <a:latin typeface="Calibri"/>
                <a:cs typeface="Calibri"/>
              </a:rPr>
              <a:t>Then, </a:t>
            </a:r>
            <a:r>
              <a:rPr lang="en-US" sz="4400" dirty="0">
                <a:latin typeface="Calibri"/>
                <a:cs typeface="Calibri"/>
              </a:rPr>
              <a:t>He will grant us the presence of His Spirit, with His reviving, sanctifying power.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Guidance of the Spirit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>
                <a:latin typeface="Calibri"/>
                <a:cs typeface="Calibri"/>
              </a:rPr>
              <a:t>This means that the Holy Spirit never </a:t>
            </a:r>
            <a:r>
              <a:rPr lang="en-US" sz="4400" spc="-80" dirty="0">
                <a:latin typeface="Calibri"/>
                <a:cs typeface="Calibri"/>
              </a:rPr>
              <a:t>guides anyone away from God’s Word—</a:t>
            </a:r>
            <a:r>
              <a:rPr lang="en-US" sz="4400" dirty="0">
                <a:latin typeface="Calibri"/>
                <a:cs typeface="Calibri"/>
              </a:rPr>
              <a:t>which He Himself inspired—but rather </a:t>
            </a:r>
            <a:r>
              <a:rPr lang="en-US" sz="4400" spc="-10" dirty="0">
                <a:latin typeface="Calibri"/>
                <a:cs typeface="Calibri"/>
              </a:rPr>
              <a:t>always leads us into conformity to that </a:t>
            </a:r>
            <a:r>
              <a:rPr lang="en-US" sz="4400" spc="-100" dirty="0" smtClean="0">
                <a:latin typeface="Calibri"/>
                <a:cs typeface="Calibri"/>
              </a:rPr>
              <a:t>Word.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7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Guidance of the Spirit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>
                <a:latin typeface="Calibri"/>
                <a:cs typeface="Calibri"/>
              </a:rPr>
              <a:t>We must, however, be open to His leading by making conscious choices, every day, to do what we know is right and avoid what we know is </a:t>
            </a:r>
            <a:r>
              <a:rPr lang="en-US" sz="4400" dirty="0" smtClean="0">
                <a:latin typeface="Calibri"/>
                <a:cs typeface="Calibri"/>
              </a:rPr>
              <a:t>wrong.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is, only by seeking, in our God-given strength, to live as we should </a:t>
            </a:r>
            <a:r>
              <a:rPr lang="en-US" sz="4400" dirty="0" smtClean="0">
                <a:latin typeface="Calibri"/>
                <a:cs typeface="Calibri"/>
              </a:rPr>
              <a:t> will </a:t>
            </a:r>
            <a:r>
              <a:rPr lang="en-US" sz="4400" dirty="0">
                <a:latin typeface="Calibri"/>
                <a:cs typeface="Calibri"/>
              </a:rPr>
              <a:t>we be open to receiving that power of the Holy Spirit in our lives, which God promises us.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42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Christians in every age, to one degree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have to be on guard against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Satan’s attempts to distract them from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what really matters in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life. </a:t>
            </a:r>
            <a:r>
              <a:rPr lang="en-US" sz="4400" dirty="0" smtClean="0">
                <a:latin typeface="Calibri"/>
                <a:cs typeface="Calibri"/>
              </a:rPr>
              <a:t>Who</a:t>
            </a:r>
            <a:r>
              <a:rPr lang="en-US" sz="4400" dirty="0">
                <a:latin typeface="Calibri"/>
                <a:cs typeface="Calibri"/>
              </a:rPr>
              <a:t>, if not </a:t>
            </a:r>
            <a:r>
              <a:rPr lang="en-US" sz="4400" spc="-70" dirty="0">
                <a:latin typeface="Calibri"/>
                <a:cs typeface="Calibri"/>
              </a:rPr>
              <a:t>careful, is not in danger of looking away </a:t>
            </a:r>
            <a:r>
              <a:rPr lang="en-US" sz="4400" spc="-10" dirty="0">
                <a:latin typeface="Calibri"/>
                <a:cs typeface="Calibri"/>
              </a:rPr>
              <a:t>from the Lord and dwelling on worldly, </a:t>
            </a:r>
            <a:r>
              <a:rPr lang="en-US" sz="4400" dirty="0">
                <a:latin typeface="Calibri"/>
                <a:cs typeface="Calibri"/>
              </a:rPr>
              <a:t>carnal things, things that, in the end, </a:t>
            </a:r>
            <a:r>
              <a:rPr lang="en-US" sz="4400" spc="-60" dirty="0">
                <a:latin typeface="Calibri"/>
                <a:cs typeface="Calibri"/>
              </a:rPr>
              <a:t>cannot ultimately satisfy us,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and that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spc="-60" dirty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the end, can lead to our spiritual ruin?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Ready </a:t>
            </a:r>
            <a:r>
              <a:rPr lang="en-US" sz="3200" b="1" cap="small" spc="50" dirty="0">
                <a:latin typeface="Cambria"/>
                <a:cs typeface="Cambria"/>
              </a:rPr>
              <a:t>for His Appearing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246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Christians in every age, to one degree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50" dirty="0" smtClean="0">
                <a:latin typeface="Calibri"/>
                <a:cs typeface="Calibri"/>
              </a:rPr>
              <a:t>or </a:t>
            </a:r>
            <a:r>
              <a:rPr lang="en-US" sz="4400" spc="-50" dirty="0">
                <a:latin typeface="Calibri"/>
                <a:cs typeface="Calibri"/>
              </a:rPr>
              <a:t>another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spc="-50" dirty="0">
                <a:latin typeface="Calibri"/>
                <a:cs typeface="Calibri"/>
              </a:rPr>
              <a:t>have to be on guard against </a:t>
            </a:r>
            <a:r>
              <a:rPr lang="en-US" sz="4400" spc="-30" dirty="0">
                <a:latin typeface="Calibri"/>
                <a:cs typeface="Calibri"/>
              </a:rPr>
              <a:t>Satan’s attempts to distract them from </a:t>
            </a:r>
            <a:r>
              <a:rPr lang="en-US" sz="4400" dirty="0">
                <a:latin typeface="Calibri"/>
                <a:cs typeface="Calibri"/>
              </a:rPr>
              <a:t>what really matters in </a:t>
            </a:r>
            <a:r>
              <a:rPr lang="en-US" sz="4400" dirty="0" smtClean="0">
                <a:latin typeface="Calibri"/>
                <a:cs typeface="Calibri"/>
              </a:rPr>
              <a:t>life. </a:t>
            </a: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2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Christians in every age, to one degree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have to be on guard against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Satan’s attempts to distract them from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what really matters in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life. </a:t>
            </a:r>
            <a:r>
              <a:rPr lang="en-US" sz="4400" dirty="0" smtClean="0">
                <a:latin typeface="Calibri"/>
                <a:cs typeface="Calibri"/>
              </a:rPr>
              <a:t>Who, if not </a:t>
            </a:r>
            <a:r>
              <a:rPr lang="en-US" sz="4400" spc="-70" dirty="0" smtClean="0">
                <a:latin typeface="Calibri"/>
                <a:cs typeface="Calibri"/>
              </a:rPr>
              <a:t>careful, is not in danger of looking away </a:t>
            </a:r>
            <a:r>
              <a:rPr lang="en-US" sz="4400" spc="-10" dirty="0" smtClean="0">
                <a:latin typeface="Calibri"/>
                <a:cs typeface="Calibri"/>
              </a:rPr>
              <a:t>from the Lord and dwelling on worldly, </a:t>
            </a:r>
            <a:r>
              <a:rPr lang="en-US" sz="4400" dirty="0" smtClean="0">
                <a:latin typeface="Calibri"/>
                <a:cs typeface="Calibri"/>
              </a:rPr>
              <a:t>carnal things, things that, in the end, </a:t>
            </a:r>
            <a:r>
              <a:rPr lang="en-US" sz="4400" spc="-60" dirty="0" smtClean="0">
                <a:latin typeface="Calibri"/>
                <a:cs typeface="Calibri"/>
              </a:rPr>
              <a:t>cannot ultimately satisfy us,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60" dirty="0" smtClean="0">
                <a:latin typeface="Calibri"/>
                <a:cs typeface="Calibri"/>
              </a:rPr>
              <a:t>and that</a:t>
            </a:r>
            <a:r>
              <a:rPr lang="en-US" sz="4400" spc="-300" dirty="0" smtClean="0">
                <a:latin typeface="Calibri"/>
                <a:cs typeface="Calibri"/>
              </a:rPr>
              <a:t>, </a:t>
            </a:r>
            <a:r>
              <a:rPr lang="en-US" sz="4400" spc="-60" dirty="0" smtClean="0">
                <a:latin typeface="Calibri"/>
                <a:cs typeface="Calibri"/>
              </a:rPr>
              <a:t>in </a:t>
            </a:r>
            <a:r>
              <a:rPr lang="en-US" sz="4400" dirty="0" smtClean="0">
                <a:latin typeface="Calibri"/>
                <a:cs typeface="Calibri"/>
              </a:rPr>
              <a:t>the end, can lead to our spiritual ruin?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Ready </a:t>
            </a:r>
            <a:r>
              <a:rPr lang="en-US" sz="3200" b="1" cap="small" spc="50" dirty="0">
                <a:latin typeface="Cambria"/>
                <a:cs typeface="Cambria"/>
              </a:rPr>
              <a:t>for His Appearing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246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Christians in every age, to one degree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50" dirty="0" smtClean="0">
                <a:latin typeface="Calibri"/>
                <a:cs typeface="Calibri"/>
              </a:rPr>
              <a:t>or </a:t>
            </a:r>
            <a:r>
              <a:rPr lang="en-US" sz="4400" spc="-50" dirty="0">
                <a:latin typeface="Calibri"/>
                <a:cs typeface="Calibri"/>
              </a:rPr>
              <a:t>another</a:t>
            </a:r>
            <a:r>
              <a:rPr lang="en-US" sz="4400" spc="-300" dirty="0">
                <a:latin typeface="Calibri"/>
                <a:cs typeface="Calibri"/>
              </a:rPr>
              <a:t>, </a:t>
            </a:r>
            <a:r>
              <a:rPr lang="en-US" sz="4400" spc="-50" dirty="0">
                <a:latin typeface="Calibri"/>
                <a:cs typeface="Calibri"/>
              </a:rPr>
              <a:t>have to be on guard against </a:t>
            </a:r>
            <a:r>
              <a:rPr lang="en-US" sz="4400" spc="-30" dirty="0">
                <a:latin typeface="Calibri"/>
                <a:cs typeface="Calibri"/>
              </a:rPr>
              <a:t>Satan’s attempts to distract them from </a:t>
            </a:r>
            <a:r>
              <a:rPr lang="en-US" sz="4400" dirty="0">
                <a:latin typeface="Calibri"/>
                <a:cs typeface="Calibri"/>
              </a:rPr>
              <a:t>what really matters in </a:t>
            </a:r>
            <a:r>
              <a:rPr lang="en-US" sz="4400" dirty="0" smtClean="0">
                <a:latin typeface="Calibri"/>
                <a:cs typeface="Calibri"/>
              </a:rPr>
              <a:t>life. </a:t>
            </a:r>
          </a:p>
        </p:txBody>
      </p:sp>
    </p:spTree>
    <p:extLst>
      <p:ext uri="{BB962C8B-B14F-4D97-AF65-F5344CB8AC3E}">
        <p14:creationId xmlns:p14="http://schemas.microsoft.com/office/powerpoint/2010/main" val="57918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’s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difference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preparing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ourselves for the Second Coming and 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being ready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for that glorious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event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Often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 notion of an ongoing </a:t>
            </a:r>
            <a:r>
              <a:rPr lang="en-US" sz="4400" spc="-100" dirty="0" err="1" smtClean="0">
                <a:solidFill>
                  <a:schemeClr val="bg1"/>
                </a:solidFill>
                <a:latin typeface="Calibri"/>
                <a:cs typeface="Calibri"/>
              </a:rPr>
              <a:t>prepara-tion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for the Second Coming becomes an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excuse for procrastination. </a:t>
            </a:r>
            <a:r>
              <a:rPr lang="en-US" sz="4400" spc="-10" dirty="0">
                <a:latin typeface="Calibri"/>
                <a:cs typeface="Calibri"/>
              </a:rPr>
              <a:t>This notion </a:t>
            </a:r>
            <a:r>
              <a:rPr lang="en-US" sz="4400" dirty="0">
                <a:latin typeface="Calibri"/>
                <a:cs typeface="Calibri"/>
              </a:rPr>
              <a:t>can easily lead one to relax under the evil servant’s assumption</a:t>
            </a:r>
            <a:r>
              <a:rPr lang="en-US" sz="4400" spc="-150" dirty="0">
                <a:latin typeface="Calibri"/>
                <a:cs typeface="Calibri"/>
              </a:rPr>
              <a:t>, “ ‘ “</a:t>
            </a:r>
            <a:r>
              <a:rPr lang="en-US" sz="4400" dirty="0">
                <a:latin typeface="Calibri"/>
                <a:cs typeface="Calibri"/>
              </a:rPr>
              <a:t>My </a:t>
            </a:r>
            <a:r>
              <a:rPr lang="en-US" sz="4400" dirty="0" smtClean="0">
                <a:latin typeface="Calibri"/>
                <a:cs typeface="Calibri"/>
              </a:rPr>
              <a:t>mas-</a:t>
            </a:r>
            <a:r>
              <a:rPr lang="en-US" sz="4400" spc="-100" dirty="0" err="1" smtClean="0">
                <a:latin typeface="Calibri"/>
                <a:cs typeface="Calibri"/>
              </a:rPr>
              <a:t>ter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 delaying his coming</a:t>
            </a:r>
            <a:r>
              <a:rPr lang="en-US" sz="4400" spc="-300" dirty="0">
                <a:latin typeface="Calibri"/>
                <a:cs typeface="Calibri"/>
              </a:rPr>
              <a:t>” ’ ” </a:t>
            </a:r>
            <a:r>
              <a:rPr lang="en-US" sz="3600" dirty="0">
                <a:latin typeface="Calibri"/>
                <a:cs typeface="Calibri"/>
              </a:rPr>
              <a:t>(</a:t>
            </a:r>
            <a:r>
              <a:rPr lang="en-US" sz="3600" i="1" dirty="0">
                <a:latin typeface="Calibri"/>
                <a:cs typeface="Calibri"/>
              </a:rPr>
              <a:t>Matt. 24:</a:t>
            </a:r>
            <a:r>
              <a:rPr lang="en-US" sz="3600" i="1" dirty="0" smtClean="0">
                <a:latin typeface="Calibri"/>
                <a:cs typeface="Calibri"/>
              </a:rPr>
              <a:t>48</a:t>
            </a:r>
            <a:r>
              <a:rPr lang="en-US" sz="3600" dirty="0" smtClean="0">
                <a:latin typeface="Calibri"/>
                <a:cs typeface="Calibri"/>
              </a:rPr>
              <a:t>)</a:t>
            </a:r>
            <a:r>
              <a:rPr lang="en-US" sz="36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Ready </a:t>
            </a:r>
            <a:r>
              <a:rPr lang="en-US" sz="3200" b="1" cap="small" spc="50" dirty="0">
                <a:latin typeface="Cambria"/>
                <a:cs typeface="Cambria"/>
              </a:rPr>
              <a:t>for His Appearing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What</a:t>
            </a:r>
            <a:r>
              <a:rPr lang="en-US" sz="4400" spc="-300" dirty="0" smtClean="0">
                <a:latin typeface="Calibri"/>
                <a:cs typeface="Calibri"/>
              </a:rPr>
              <a:t>’s </a:t>
            </a: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difference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between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preparing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ourselves for the Second Coming and </a:t>
            </a:r>
            <a:r>
              <a:rPr lang="en-US" sz="4400" i="1" dirty="0">
                <a:latin typeface="Calibri"/>
                <a:cs typeface="Calibri"/>
              </a:rPr>
              <a:t>being ready</a:t>
            </a:r>
            <a:r>
              <a:rPr lang="en-US" sz="4400" dirty="0">
                <a:latin typeface="Calibri"/>
                <a:cs typeface="Calibri"/>
              </a:rPr>
              <a:t> for that glorious </a:t>
            </a:r>
            <a:r>
              <a:rPr lang="en-US" sz="4400" dirty="0" smtClean="0">
                <a:latin typeface="Calibri"/>
                <a:cs typeface="Calibri"/>
              </a:rPr>
              <a:t>event?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Often </a:t>
            </a:r>
            <a:r>
              <a:rPr lang="en-US" sz="4400" spc="-100" dirty="0">
                <a:latin typeface="Calibri"/>
                <a:cs typeface="Calibri"/>
              </a:rPr>
              <a:t>the notion of an ongoing </a:t>
            </a:r>
            <a:r>
              <a:rPr lang="en-US" sz="4400" spc="-100" dirty="0" err="1" smtClean="0">
                <a:latin typeface="Calibri"/>
                <a:cs typeface="Calibri"/>
              </a:rPr>
              <a:t>prepara-tion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for the Second Coming becomes an </a:t>
            </a:r>
            <a:r>
              <a:rPr lang="en-US" sz="4400" spc="-10" dirty="0">
                <a:latin typeface="Calibri"/>
                <a:cs typeface="Calibri"/>
              </a:rPr>
              <a:t>excuse for procrastination.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12,  December 17,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1249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Biblical 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Worldview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50" y="3299296"/>
            <a:ext cx="7795405" cy="329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Ready </a:t>
            </a:r>
            <a:r>
              <a:rPr lang="en-US" sz="3200" b="1" cap="small" spc="50" dirty="0">
                <a:latin typeface="Cambria"/>
                <a:cs typeface="Cambria"/>
              </a:rPr>
              <a:t>for His Appearing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From the biblical perspective, the </a:t>
            </a:r>
            <a:r>
              <a:rPr lang="en-US" sz="4400" dirty="0" smtClean="0">
                <a:latin typeface="Calibri"/>
                <a:cs typeface="Calibri"/>
              </a:rPr>
              <a:t>  time </a:t>
            </a:r>
            <a:r>
              <a:rPr lang="en-US" sz="4400" dirty="0">
                <a:latin typeface="Calibri"/>
                <a:cs typeface="Calibri"/>
              </a:rPr>
              <a:t>of salvation is always “today” </a:t>
            </a:r>
            <a:r>
              <a:rPr lang="en-US" sz="4400" dirty="0" smtClean="0">
                <a:latin typeface="Calibri"/>
                <a:cs typeface="Calibri"/>
              </a:rPr>
              <a:t>  and </a:t>
            </a:r>
            <a:r>
              <a:rPr lang="en-US" sz="4400" dirty="0">
                <a:latin typeface="Calibri"/>
                <a:cs typeface="Calibri"/>
              </a:rPr>
              <a:t>never tomorrow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Ps</a:t>
            </a:r>
            <a:r>
              <a:rPr lang="en-US" sz="4400" i="1" dirty="0">
                <a:latin typeface="Calibri"/>
                <a:cs typeface="Calibri"/>
              </a:rPr>
              <a:t>. 95:7, </a:t>
            </a:r>
            <a:r>
              <a:rPr lang="en-US" sz="4400" i="1" dirty="0" smtClean="0">
                <a:latin typeface="Calibri"/>
                <a:cs typeface="Calibri"/>
              </a:rPr>
              <a:t>8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unless one </a:t>
            </a:r>
            <a:r>
              <a:rPr lang="en-US" sz="4400" dirty="0">
                <a:latin typeface="Calibri"/>
                <a:cs typeface="Calibri"/>
              </a:rPr>
              <a:t>is continually growing in grace, and pressing on ahead in faith, the tendency would be to fall away, to become hardened, skeptical, cynical, even disbelieving.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2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Ready </a:t>
            </a:r>
            <a:r>
              <a:rPr lang="en-US" sz="3200" b="1" cap="small" spc="50" dirty="0">
                <a:latin typeface="Cambria"/>
                <a:cs typeface="Cambria"/>
              </a:rPr>
              <a:t>for His Appearing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From this perspective we can say </a:t>
            </a:r>
            <a:r>
              <a:rPr lang="en-US" sz="4400" dirty="0" smtClean="0">
                <a:latin typeface="Calibri"/>
                <a:cs typeface="Calibri"/>
              </a:rPr>
              <a:t>    that </a:t>
            </a:r>
            <a:r>
              <a:rPr lang="en-US" sz="4400" dirty="0">
                <a:latin typeface="Calibri"/>
                <a:cs typeface="Calibri"/>
              </a:rPr>
              <a:t>every single day of our life is </a:t>
            </a:r>
            <a:r>
              <a:rPr lang="en-US" sz="4400" dirty="0" smtClean="0">
                <a:latin typeface="Calibri"/>
                <a:cs typeface="Calibri"/>
              </a:rPr>
              <a:t>     our </a:t>
            </a:r>
            <a:r>
              <a:rPr lang="en-US" sz="4400" dirty="0">
                <a:latin typeface="Calibri"/>
                <a:cs typeface="Calibri"/>
              </a:rPr>
              <a:t>life in </a:t>
            </a:r>
            <a:r>
              <a:rPr lang="en-US" sz="4400" dirty="0" smtClean="0">
                <a:latin typeface="Calibri"/>
                <a:cs typeface="Calibri"/>
              </a:rPr>
              <a:t>miniature.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by God’s grace, we should plan </a:t>
            </a:r>
            <a:r>
              <a:rPr lang="en-US" sz="4400" dirty="0" smtClean="0">
                <a:latin typeface="Calibri"/>
                <a:cs typeface="Calibri"/>
              </a:rPr>
              <a:t>   for </a:t>
            </a:r>
            <a:r>
              <a:rPr lang="en-US" sz="4400" dirty="0">
                <a:latin typeface="Calibri"/>
                <a:cs typeface="Calibri"/>
              </a:rPr>
              <a:t>the future but should live each </a:t>
            </a:r>
            <a:r>
              <a:rPr lang="en-US" sz="4400" dirty="0" smtClean="0">
                <a:latin typeface="Calibri"/>
                <a:cs typeface="Calibri"/>
              </a:rPr>
              <a:t>   day </a:t>
            </a:r>
            <a:r>
              <a:rPr lang="en-US" sz="4400" dirty="0">
                <a:latin typeface="Calibri"/>
                <a:cs typeface="Calibri"/>
              </a:rPr>
              <a:t>ready for the return of Jesus—especially because, given the contingencies of this life, today </a:t>
            </a:r>
            <a:r>
              <a:rPr lang="en-US" sz="4400" dirty="0" smtClean="0">
                <a:latin typeface="Calibri"/>
                <a:cs typeface="Calibri"/>
              </a:rPr>
              <a:t>     could </a:t>
            </a:r>
            <a:r>
              <a:rPr lang="en-US" sz="4400" dirty="0">
                <a:latin typeface="Calibri"/>
                <a:cs typeface="Calibri"/>
              </a:rPr>
              <a:t>be our last day.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1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“Live the life of faith day by day. Do not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become anxious and distressed about the time of trouble, and thus have a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time of trouble beforehand. Do not keep 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thinking, ‘I am afraid I shall not stand in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the great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testing day.’ You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are to live for the present, for this day only. Tomorrow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is not yours. </a:t>
            </a:r>
            <a:r>
              <a:rPr lang="en-US" sz="4400" spc="-50" dirty="0">
                <a:latin typeface="Calibri"/>
                <a:cs typeface="Calibri"/>
              </a:rPr>
              <a:t>Today you are to maintain </a:t>
            </a:r>
            <a:r>
              <a:rPr lang="en-US" sz="4400" dirty="0">
                <a:latin typeface="Calibri"/>
                <a:cs typeface="Calibri"/>
              </a:rPr>
              <a:t>the victory over self. Today you are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  <a:endParaRPr lang="en-US" sz="4400" spc="-100" dirty="0" smtClean="0">
              <a:latin typeface="Calibri"/>
              <a:cs typeface="Calibr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“Live the life of faith day by day. Do not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become anxious and distressed about the time of trouble, and thus have a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time of trouble beforehand. Do not keep 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thinking, ‘I am afraid I shall not stand in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the great testing day.’ </a:t>
            </a:r>
            <a:r>
              <a:rPr lang="en-US" sz="4400" spc="-100" dirty="0" smtClean="0">
                <a:latin typeface="Calibri"/>
                <a:cs typeface="Calibri"/>
              </a:rPr>
              <a:t>You </a:t>
            </a:r>
            <a:r>
              <a:rPr lang="en-US" sz="4400" spc="-100" dirty="0">
                <a:latin typeface="Calibri"/>
                <a:cs typeface="Calibri"/>
              </a:rPr>
              <a:t>are to live for the present, for this day only. Tomorrow </a:t>
            </a:r>
            <a:r>
              <a:rPr lang="en-US" sz="4400" spc="-50" dirty="0">
                <a:latin typeface="Calibri"/>
                <a:cs typeface="Calibri"/>
              </a:rPr>
              <a:t>is not yours. </a:t>
            </a:r>
            <a:endParaRPr lang="en-US" sz="4400" spc="-1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Further </a:t>
            </a:r>
            <a:r>
              <a:rPr lang="en-US" sz="3200" b="1" cap="small" spc="50" dirty="0" smtClean="0">
                <a:latin typeface="Cambria"/>
                <a:cs typeface="Cambria"/>
              </a:rPr>
              <a:t>Thought</a:t>
            </a:r>
            <a:endParaRPr lang="en-US" sz="2200" i="1" cap="small" spc="9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spc="-50" dirty="0">
                <a:latin typeface="Calibri"/>
                <a:cs typeface="Calibri"/>
              </a:rPr>
              <a:t>“Live the life of faith day by day. </a:t>
            </a:r>
            <a:endParaRPr lang="en-US" sz="4400" spc="-100" dirty="0" smtClean="0">
              <a:latin typeface="Calibri"/>
              <a:cs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“Live the life of faith day by day. Do not </a:t>
            </a:r>
            <a:r>
              <a:rPr lang="en-US" sz="4400" dirty="0" smtClean="0">
                <a:latin typeface="Calibri"/>
                <a:cs typeface="Calibri"/>
              </a:rPr>
              <a:t>become anxious and distressed about the time of trouble, and thus have a </a:t>
            </a:r>
            <a:r>
              <a:rPr lang="en-US" sz="4400" spc="-100" dirty="0" smtClean="0">
                <a:latin typeface="Calibri"/>
                <a:cs typeface="Calibri"/>
              </a:rPr>
              <a:t>time of trouble beforehand. Do not keep </a:t>
            </a:r>
            <a:r>
              <a:rPr lang="en-US" sz="4400" spc="-50" dirty="0" smtClean="0">
                <a:latin typeface="Calibri"/>
                <a:cs typeface="Calibri"/>
              </a:rPr>
              <a:t>thinking, ‘I am afraid I shall not stand in </a:t>
            </a:r>
            <a:r>
              <a:rPr lang="en-US" sz="4400" spc="-100" dirty="0" smtClean="0">
                <a:latin typeface="Calibri"/>
                <a:cs typeface="Calibri"/>
              </a:rPr>
              <a:t>the great testing day.’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1000"/>
      <p:bldP spid="11" grpId="0" build="p" autoUpdateAnimBg="0" advAuto="1000"/>
      <p:bldP spid="4" grpId="0" build="p" autoUpdateAnimBg="0" advAuto="1000"/>
      <p:bldP spid="10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live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 life of prayer. Today you are to 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fight the good fight of faith. Today you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are to believe that God blesses you.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as you gain the </a:t>
            </a:r>
            <a:r>
              <a:rPr lang="en-US" sz="4400" dirty="0" smtClean="0">
                <a:latin typeface="Calibri"/>
                <a:cs typeface="Calibri"/>
              </a:rPr>
              <a:t>victory </a:t>
            </a:r>
            <a:r>
              <a:rPr lang="en-US" sz="4400" dirty="0">
                <a:latin typeface="Calibri"/>
                <a:cs typeface="Calibri"/>
              </a:rPr>
              <a:t>over darkness and unbelief, you will meet the </a:t>
            </a:r>
            <a:r>
              <a:rPr lang="en-US" sz="4400" spc="-100" dirty="0" smtClean="0">
                <a:latin typeface="Calibri"/>
                <a:cs typeface="Calibri"/>
              </a:rPr>
              <a:t>re-</a:t>
            </a:r>
            <a:r>
              <a:rPr lang="en-US" sz="4400" dirty="0" err="1" smtClean="0">
                <a:latin typeface="Calibri"/>
                <a:cs typeface="Calibri"/>
              </a:rPr>
              <a:t>quirements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the Master, and will become a blessing to those around </a:t>
            </a:r>
            <a:r>
              <a:rPr lang="en-US" sz="4400" spc="-10" dirty="0">
                <a:latin typeface="Calibri"/>
                <a:cs typeface="Calibri"/>
              </a:rPr>
              <a:t>you.”</a:t>
            </a:r>
            <a:r>
              <a:rPr lang="en-US" sz="4400" spc="-10" dirty="0" smtClean="0">
                <a:latin typeface="Calibri"/>
                <a:cs typeface="Calibri"/>
              </a:rPr>
              <a:t>—“</a:t>
            </a:r>
            <a:r>
              <a:rPr lang="en-US" sz="4400" spc="-10" dirty="0">
                <a:latin typeface="Calibri"/>
                <a:cs typeface="Calibri"/>
              </a:rPr>
              <a:t>The Light of the World,” </a:t>
            </a:r>
            <a:r>
              <a:rPr lang="en-US" sz="4400" i="1" cap="small" spc="-10" dirty="0">
                <a:latin typeface="Calibri"/>
                <a:cs typeface="Calibri"/>
              </a:rPr>
              <a:t>Signs </a:t>
            </a:r>
            <a:r>
              <a:rPr lang="en-US" sz="4400" i="1" cap="small" dirty="0">
                <a:latin typeface="Calibri"/>
                <a:cs typeface="Calibri"/>
              </a:rPr>
              <a:t>of the Times</a:t>
            </a:r>
            <a:r>
              <a:rPr lang="en-US" sz="4400" dirty="0">
                <a:latin typeface="Calibri"/>
                <a:cs typeface="Calibri"/>
              </a:rPr>
              <a:t>, October 20, 1887.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live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 life of prayer. </a:t>
            </a:r>
            <a:r>
              <a:rPr lang="en-US" sz="4400" dirty="0">
                <a:latin typeface="Calibri"/>
                <a:cs typeface="Calibri"/>
              </a:rPr>
              <a:t>Today you are to </a:t>
            </a:r>
            <a:r>
              <a:rPr lang="en-US" sz="4400" spc="-10" dirty="0">
                <a:latin typeface="Calibri"/>
                <a:cs typeface="Calibri"/>
              </a:rPr>
              <a:t>fight the good fight of faith. Today you </a:t>
            </a:r>
            <a:r>
              <a:rPr lang="en-US" sz="4400" spc="-100" dirty="0">
                <a:latin typeface="Calibri"/>
                <a:cs typeface="Calibri"/>
              </a:rPr>
              <a:t>are to believe that God blesses you.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Further </a:t>
            </a:r>
            <a:r>
              <a:rPr lang="en-US" sz="3200" b="1" cap="small" spc="50" dirty="0" smtClean="0">
                <a:latin typeface="Cambria"/>
                <a:cs typeface="Cambria"/>
              </a:rPr>
              <a:t>Thought</a:t>
            </a:r>
            <a:endParaRPr lang="en-US" sz="2200" i="1" cap="small" spc="9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932"/>
            <a:ext cx="9144000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US" sz="4400" dirty="0" smtClean="0">
                <a:latin typeface="Calibri"/>
                <a:cs typeface="Calibri"/>
              </a:rPr>
              <a:t>live </a:t>
            </a:r>
            <a:r>
              <a:rPr lang="en-US" sz="4400" dirty="0">
                <a:latin typeface="Calibri"/>
                <a:cs typeface="Calibri"/>
              </a:rPr>
              <a:t>a life of prayer.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Biblical Worldview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68760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Perfect </a:t>
            </a:r>
            <a:r>
              <a:rPr lang="en-US" sz="4400" dirty="0" smtClean="0">
                <a:latin typeface="Calibri"/>
                <a:cs typeface="Calibri"/>
              </a:rPr>
              <a:t>Human Being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Jesus’ Example. </a:t>
            </a:r>
            <a:r>
              <a:rPr lang="en-US" sz="4400" i="1" dirty="0" smtClean="0">
                <a:latin typeface="Calibri"/>
                <a:cs typeface="Calibri"/>
              </a:rPr>
              <a:t>Luke 2:52.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Three </a:t>
            </a:r>
            <a:r>
              <a:rPr lang="en-US" sz="4400" b="1" spc="50" dirty="0" err="1" smtClean="0">
                <a:latin typeface="Calibri"/>
                <a:cs typeface="Calibri"/>
              </a:rPr>
              <a:t>Dimentions</a:t>
            </a:r>
            <a:r>
              <a:rPr lang="en-US" sz="4400" dirty="0" smtClean="0">
                <a:latin typeface="Calibri"/>
                <a:cs typeface="Calibri"/>
              </a:rPr>
              <a:t> 	 	              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a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Physical. </a:t>
            </a:r>
            <a:r>
              <a:rPr lang="en-US" sz="4400" i="1" dirty="0" smtClean="0">
                <a:latin typeface="Calibri"/>
                <a:cs typeface="Calibri"/>
              </a:rPr>
              <a:t>1 Cor. 6:19, 20        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Mental. </a:t>
            </a:r>
            <a:r>
              <a:rPr lang="en-US" sz="4400" i="1" dirty="0">
                <a:latin typeface="Calibri"/>
                <a:cs typeface="Calibri"/>
              </a:rPr>
              <a:t>1 Cor. </a:t>
            </a:r>
            <a:r>
              <a:rPr lang="en-US" sz="4400" i="1" dirty="0" smtClean="0">
                <a:latin typeface="Calibri"/>
                <a:cs typeface="Calibri"/>
              </a:rPr>
              <a:t>2:16                      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>
                <a:latin typeface="Calibri"/>
                <a:cs typeface="Calibri"/>
              </a:rPr>
              <a:t>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Wed. </a:t>
            </a:r>
            <a:r>
              <a:rPr lang="en-US" sz="4400" spc="-100" dirty="0">
                <a:latin typeface="Calibri"/>
                <a:cs typeface="Calibri"/>
              </a:rPr>
              <a:t>Spiritual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i="1" spc="-150" dirty="0">
                <a:latin typeface="Calibri"/>
                <a:cs typeface="Calibri"/>
              </a:rPr>
              <a:t>Rom. 8:14–16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Ready </a:t>
            </a:r>
            <a:r>
              <a:rPr lang="en-US" sz="4400" dirty="0" smtClean="0">
                <a:latin typeface="Calibri"/>
                <a:cs typeface="Calibri"/>
              </a:rPr>
              <a:t>for His Coming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Thu. </a:t>
            </a:r>
            <a:r>
              <a:rPr lang="en-US" sz="4400" dirty="0" smtClean="0">
                <a:latin typeface="Calibri"/>
                <a:cs typeface="Calibri"/>
              </a:rPr>
              <a:t>Life Today. </a:t>
            </a:r>
            <a:r>
              <a:rPr lang="en-US" sz="4400" i="1" dirty="0" smtClean="0">
                <a:latin typeface="Calibri"/>
                <a:cs typeface="Calibri"/>
              </a:rPr>
              <a:t>Heb. 3:14, 15.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1 </a:t>
            </a:r>
            <a:r>
              <a:rPr lang="cs-CZ" dirty="0" err="1">
                <a:latin typeface="Cambria"/>
                <a:ea typeface="Helvetica CY" charset="0"/>
                <a:cs typeface="Cambria"/>
              </a:rPr>
              <a:t>Thessalonians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5: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23 </a:t>
            </a:r>
            <a:r>
              <a:rPr lang="cs-CZ" sz="3200" dirty="0" smtClean="0">
                <a:latin typeface="Cambria"/>
                <a:ea typeface="Helvetica CY" charset="0"/>
                <a:cs typeface="Cambria"/>
              </a:rPr>
              <a:t>NKJV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“Now may the God of peace Himself sanctify you completely; and may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your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whole spirit, soul, and body be preserved blameless at the coming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of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our Lord Jesus Christ.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Biblical Worldview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book of Revelation speaks of two major “globalizations” prior to the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second coming of Christ.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Revelation 13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describes the globalization of 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error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, when “all the world” will marvel and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follow the beast from the sea (</a:t>
            </a:r>
            <a:r>
              <a:rPr lang="en-US" sz="4400" i="1" spc="-100" dirty="0" smtClean="0">
                <a:solidFill>
                  <a:srgbClr val="000000"/>
                </a:solidFill>
                <a:latin typeface="Calibri"/>
                <a:cs typeface="Calibri"/>
              </a:rPr>
              <a:t>Rev. 13:3, 7, 8, 12, 16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spc="-100" dirty="0" smtClean="0">
                <a:latin typeface="Calibri"/>
                <a:cs typeface="Calibri"/>
              </a:rPr>
              <a:t>Revelation 14 highlights the </a:t>
            </a:r>
            <a:r>
              <a:rPr lang="en-US" sz="4400" spc="-10" dirty="0" smtClean="0">
                <a:latin typeface="Calibri"/>
                <a:cs typeface="Calibri"/>
              </a:rPr>
              <a:t>globalization of </a:t>
            </a:r>
            <a:r>
              <a:rPr lang="en-US" sz="4400" i="1" spc="-10" dirty="0" smtClean="0">
                <a:latin typeface="Calibri"/>
                <a:cs typeface="Calibri"/>
              </a:rPr>
              <a:t>truth</a:t>
            </a:r>
            <a:r>
              <a:rPr lang="en-US" sz="4400" spc="-10" dirty="0" smtClean="0">
                <a:latin typeface="Calibri"/>
                <a:cs typeface="Calibri"/>
              </a:rPr>
              <a:t>, when the “ever-</a:t>
            </a:r>
            <a:r>
              <a:rPr lang="en-US" sz="4400" dirty="0" smtClean="0">
                <a:latin typeface="Calibri"/>
                <a:cs typeface="Calibri"/>
              </a:rPr>
              <a:t>lasting gospel” will be preached “to</a:t>
            </a:r>
            <a:endParaRPr lang="en-US" sz="4400" i="1" cap="small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book of Revelation speaks of two major “globalizations” prior to the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second coming of Christ. </a:t>
            </a:r>
            <a:r>
              <a:rPr lang="en-US" sz="4400" spc="-50" dirty="0" smtClean="0">
                <a:latin typeface="Calibri"/>
                <a:cs typeface="Calibri"/>
              </a:rPr>
              <a:t>Revelation 13 </a:t>
            </a:r>
            <a:r>
              <a:rPr lang="en-US" sz="4400" dirty="0" smtClean="0">
                <a:latin typeface="Calibri"/>
                <a:cs typeface="Calibri"/>
              </a:rPr>
              <a:t>describes the globalization of </a:t>
            </a:r>
            <a:r>
              <a:rPr lang="en-US" sz="4400" i="1" dirty="0" smtClean="0">
                <a:latin typeface="Calibri"/>
                <a:cs typeface="Calibri"/>
              </a:rPr>
              <a:t>error</a:t>
            </a:r>
            <a:r>
              <a:rPr lang="en-US" sz="4400" dirty="0" smtClean="0">
                <a:latin typeface="Calibri"/>
                <a:cs typeface="Calibri"/>
              </a:rPr>
              <a:t>, when “all the world” will marvel and </a:t>
            </a:r>
            <a:r>
              <a:rPr lang="en-US" sz="4400" spc="-100" dirty="0" smtClean="0">
                <a:latin typeface="Calibri"/>
                <a:cs typeface="Calibri"/>
              </a:rPr>
              <a:t>follow the beast from the sea (</a:t>
            </a:r>
            <a:r>
              <a:rPr lang="en-US" sz="4400" i="1" spc="-100" dirty="0" smtClean="0">
                <a:latin typeface="Calibri"/>
                <a:cs typeface="Calibri"/>
              </a:rPr>
              <a:t>Rev. 13:3, 7, 8, 12, 16</a:t>
            </a:r>
            <a:r>
              <a:rPr lang="en-US" sz="4400" spc="-100" dirty="0" smtClean="0">
                <a:latin typeface="Calibri"/>
                <a:cs typeface="Calibri"/>
              </a:rPr>
              <a:t>). </a:t>
            </a:r>
            <a:endParaRPr lang="en-US" sz="4400" i="1" cap="small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book of Revelation speaks of two major “globalizations” prior to the </a:t>
            </a:r>
            <a:r>
              <a:rPr lang="en-US" sz="4400" spc="-50" dirty="0">
                <a:latin typeface="Calibri"/>
                <a:cs typeface="Calibri"/>
              </a:rPr>
              <a:t>second coming of Christ. </a:t>
            </a:r>
            <a:endParaRPr lang="en-US" sz="4400" i="1" cap="small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Biblical Worldview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December 10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  <p:bldP spid="5" grpId="0" build="p" autoUpdateAnimBg="0" advAuto="100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every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nation, tribe, tongue, and people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60" dirty="0">
                <a:solidFill>
                  <a:srgbClr val="000000"/>
                </a:solidFill>
                <a:latin typeface="Calibri"/>
                <a:cs typeface="Calibri"/>
              </a:rPr>
              <a:t>Rev. 14:6, </a:t>
            </a:r>
            <a:r>
              <a:rPr lang="en-US" sz="4400" i="1" spc="-60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. During those “distressing 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times” (</a:t>
            </a:r>
            <a:r>
              <a:rPr lang="en-US" sz="4400" i="1" spc="-10" dirty="0">
                <a:solidFill>
                  <a:srgbClr val="000000"/>
                </a:solidFill>
                <a:latin typeface="Calibri"/>
                <a:cs typeface="Calibri"/>
              </a:rPr>
              <a:t>2 Tim. 3:1, 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NRSV), “every wind </a:t>
            </a:r>
            <a:r>
              <a:rPr lang="en-US" sz="4400" spc="-1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doctrine” will be blowing (</a:t>
            </a:r>
            <a:r>
              <a:rPr lang="en-US" sz="4400" i="1" spc="-60" dirty="0">
                <a:solidFill>
                  <a:srgbClr val="000000"/>
                </a:solidFill>
                <a:latin typeface="Calibri"/>
                <a:cs typeface="Calibri"/>
              </a:rPr>
              <a:t>Eph. 4:</a:t>
            </a:r>
            <a:r>
              <a:rPr lang="en-US" sz="4400" i="1" spc="-60" dirty="0" smtClean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and people will “turn away from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listen-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ing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to the truth and wander away to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myths” (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2 Tim. 4:4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, NRSV). </a:t>
            </a:r>
            <a:r>
              <a:rPr lang="en-US" sz="4400" spc="-100" dirty="0">
                <a:latin typeface="Calibri"/>
                <a:cs typeface="Calibri"/>
              </a:rPr>
              <a:t>“Through the </a:t>
            </a:r>
            <a:r>
              <a:rPr lang="en-US" sz="4400" spc="-70" dirty="0">
                <a:latin typeface="Calibri"/>
                <a:cs typeface="Calibri"/>
              </a:rPr>
              <a:t>two great errors, the immortality of the </a:t>
            </a:r>
            <a:r>
              <a:rPr lang="en-US" sz="4400" spc="-30" dirty="0">
                <a:latin typeface="Calibri"/>
                <a:cs typeface="Calibri"/>
              </a:rPr>
              <a:t>soul and Sunday sacredness, Satan </a:t>
            </a:r>
            <a:r>
              <a:rPr lang="en-US" sz="4400" spc="-30" dirty="0" smtClean="0">
                <a:latin typeface="Calibri"/>
                <a:cs typeface="Calibri"/>
              </a:rPr>
              <a:t>will</a:t>
            </a:r>
            <a:endParaRPr lang="en-US" sz="4400" i="1" cap="small" spc="-3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every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nation, tribe, tongue, and people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60" dirty="0">
                <a:solidFill>
                  <a:srgbClr val="000000"/>
                </a:solidFill>
                <a:latin typeface="Calibri"/>
                <a:cs typeface="Calibri"/>
              </a:rPr>
              <a:t>Rev. 14:6, </a:t>
            </a:r>
            <a:r>
              <a:rPr lang="en-US" sz="4400" i="1" spc="-60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60" dirty="0">
                <a:latin typeface="Calibri"/>
                <a:cs typeface="Calibri"/>
              </a:rPr>
              <a:t>During those “distressing </a:t>
            </a:r>
            <a:r>
              <a:rPr lang="en-US" sz="4400" spc="-10" dirty="0">
                <a:latin typeface="Calibri"/>
                <a:cs typeface="Calibri"/>
              </a:rPr>
              <a:t>times” (</a:t>
            </a:r>
            <a:r>
              <a:rPr lang="en-US" sz="4400" i="1" spc="-10" dirty="0">
                <a:latin typeface="Calibri"/>
                <a:cs typeface="Calibri"/>
              </a:rPr>
              <a:t>2 Tim. 3:1, </a:t>
            </a:r>
            <a:r>
              <a:rPr lang="en-US" sz="4400" spc="-10" dirty="0">
                <a:latin typeface="Calibri"/>
                <a:cs typeface="Calibri"/>
              </a:rPr>
              <a:t>NRSV), “every wind </a:t>
            </a:r>
            <a:r>
              <a:rPr lang="en-US" sz="4400" spc="-10" dirty="0" smtClean="0">
                <a:latin typeface="Calibri"/>
                <a:cs typeface="Calibri"/>
              </a:rPr>
              <a:t> </a:t>
            </a:r>
            <a:r>
              <a:rPr lang="en-US" sz="4400" spc="-60" dirty="0" smtClean="0">
                <a:latin typeface="Calibri"/>
                <a:cs typeface="Calibri"/>
              </a:rPr>
              <a:t>of </a:t>
            </a:r>
            <a:r>
              <a:rPr lang="en-US" sz="4400" spc="-60" dirty="0">
                <a:latin typeface="Calibri"/>
                <a:cs typeface="Calibri"/>
              </a:rPr>
              <a:t>doctrine” will be blowing (</a:t>
            </a:r>
            <a:r>
              <a:rPr lang="en-US" sz="4400" i="1" spc="-60" dirty="0">
                <a:latin typeface="Calibri"/>
                <a:cs typeface="Calibri"/>
              </a:rPr>
              <a:t>Eph. 4:</a:t>
            </a:r>
            <a:r>
              <a:rPr lang="en-US" sz="4400" i="1" spc="-60" dirty="0" smtClean="0">
                <a:latin typeface="Calibri"/>
                <a:cs typeface="Calibri"/>
              </a:rPr>
              <a:t>14</a:t>
            </a:r>
            <a:r>
              <a:rPr lang="en-US" sz="4400" spc="-60" dirty="0" smtClean="0">
                <a:latin typeface="Calibri"/>
                <a:cs typeface="Calibri"/>
              </a:rPr>
              <a:t>)</a:t>
            </a:r>
            <a:r>
              <a:rPr lang="en-US" sz="4400" spc="-60" dirty="0">
                <a:latin typeface="Calibri"/>
                <a:cs typeface="Calibri"/>
              </a:rPr>
              <a:t>, </a:t>
            </a:r>
            <a:r>
              <a:rPr lang="en-US" sz="4400" spc="-50" dirty="0">
                <a:latin typeface="Calibri"/>
                <a:cs typeface="Calibri"/>
              </a:rPr>
              <a:t>and people will “turn away from </a:t>
            </a:r>
            <a:r>
              <a:rPr lang="en-US" sz="4400" spc="-50" dirty="0" smtClean="0">
                <a:latin typeface="Calibri"/>
                <a:cs typeface="Calibri"/>
              </a:rPr>
              <a:t>listen-</a:t>
            </a:r>
            <a:r>
              <a:rPr lang="en-US" sz="4400" dirty="0" err="1" smtClean="0">
                <a:latin typeface="Calibri"/>
                <a:cs typeface="Calibri"/>
              </a:rPr>
              <a:t>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the truth and wander away to </a:t>
            </a:r>
            <a:r>
              <a:rPr lang="en-US" sz="4400" spc="-100" dirty="0">
                <a:latin typeface="Calibri"/>
                <a:cs typeface="Calibri"/>
              </a:rPr>
              <a:t>myths” (</a:t>
            </a:r>
            <a:r>
              <a:rPr lang="en-US" sz="4400" i="1" spc="-100" dirty="0">
                <a:latin typeface="Calibri"/>
                <a:cs typeface="Calibri"/>
              </a:rPr>
              <a:t>2 Tim. 4:4</a:t>
            </a:r>
            <a:r>
              <a:rPr lang="en-US" sz="4400" spc="-100" dirty="0">
                <a:latin typeface="Calibri"/>
                <a:cs typeface="Calibri"/>
              </a:rPr>
              <a:t>, NRSV). </a:t>
            </a:r>
            <a:endParaRPr lang="en-US" sz="4400" i="1" cap="small" spc="-3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every </a:t>
            </a:r>
            <a:r>
              <a:rPr lang="en-US" sz="4400" spc="-100" dirty="0">
                <a:latin typeface="Calibri"/>
                <a:cs typeface="Calibri"/>
              </a:rPr>
              <a:t>nation, tribe, tongue, and people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latin typeface="Calibri"/>
                <a:cs typeface="Calibri"/>
              </a:rPr>
              <a:t>(</a:t>
            </a:r>
            <a:r>
              <a:rPr lang="en-US" sz="4400" i="1" spc="-60" dirty="0">
                <a:latin typeface="Calibri"/>
                <a:cs typeface="Calibri"/>
              </a:rPr>
              <a:t>Rev. 14:6, </a:t>
            </a:r>
            <a:r>
              <a:rPr lang="en-US" sz="4400" i="1" spc="-60" dirty="0" smtClean="0">
                <a:latin typeface="Calibri"/>
                <a:cs typeface="Calibri"/>
              </a:rPr>
              <a:t>7</a:t>
            </a:r>
            <a:r>
              <a:rPr lang="en-US" sz="4400" spc="-60" dirty="0" smtClean="0">
                <a:latin typeface="Calibri"/>
                <a:cs typeface="Calibri"/>
              </a:rPr>
              <a:t>)</a:t>
            </a:r>
            <a:r>
              <a:rPr lang="en-US" sz="4400" spc="-60" dirty="0">
                <a:latin typeface="Calibri"/>
                <a:cs typeface="Calibri"/>
              </a:rPr>
              <a:t>. </a:t>
            </a:r>
            <a:endParaRPr lang="en-US" sz="4400" i="1" cap="small" spc="-3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Biblical Worldview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December 10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166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5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43932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 smtClean="0">
                <a:latin typeface="Calibri"/>
                <a:cs typeface="Calibri"/>
              </a:rPr>
              <a:t>bring </a:t>
            </a:r>
            <a:r>
              <a:rPr lang="en-US" sz="4400" spc="-30" dirty="0">
                <a:latin typeface="Calibri"/>
                <a:cs typeface="Calibri"/>
              </a:rPr>
              <a:t>the people under his </a:t>
            </a:r>
            <a:r>
              <a:rPr lang="en-US" sz="4400" spc="-30" dirty="0" smtClean="0">
                <a:latin typeface="Calibri"/>
                <a:cs typeface="Calibri"/>
              </a:rPr>
              <a:t>deceptions.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While </a:t>
            </a:r>
            <a:r>
              <a:rPr lang="en-US" sz="4400" spc="-100" dirty="0">
                <a:latin typeface="Calibri"/>
                <a:cs typeface="Calibri"/>
              </a:rPr>
              <a:t>the former lays the foundation of spiritualism, the latter creates a bond of </a:t>
            </a:r>
            <a:r>
              <a:rPr lang="en-US" sz="4400" dirty="0">
                <a:latin typeface="Calibri"/>
                <a:cs typeface="Calibri"/>
              </a:rPr>
              <a:t>sympathy with Rome.”</a:t>
            </a: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Great </a:t>
            </a:r>
            <a:r>
              <a:rPr lang="en-US" sz="4400" i="1" cap="small" dirty="0" smtClean="0">
                <a:latin typeface="Calibri"/>
                <a:cs typeface="Calibri"/>
              </a:rPr>
              <a:t>Controversy</a:t>
            </a:r>
            <a:r>
              <a:rPr lang="en-US" sz="4400" i="1" cap="small" dirty="0">
                <a:latin typeface="Calibri"/>
                <a:cs typeface="Calibri"/>
              </a:rPr>
              <a:t> </a:t>
            </a:r>
            <a:r>
              <a:rPr lang="en-US" sz="4400" i="1" cap="small" dirty="0" smtClean="0">
                <a:latin typeface="Calibri"/>
                <a:cs typeface="Calibri"/>
              </a:rPr>
              <a:t>588</a:t>
            </a:r>
            <a:r>
              <a:rPr lang="en-US" sz="4400" i="1" cap="small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Biblical Worldview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December 10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922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Jesus was the perfect Human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Being,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His growth comprised all basic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dimen-</a:t>
            </a:r>
            <a:r>
              <a:rPr lang="en-US" sz="4400" spc="-60" dirty="0" err="1" smtClean="0">
                <a:solidFill>
                  <a:schemeClr val="bg1"/>
                </a:solidFill>
                <a:latin typeface="Calibri"/>
                <a:cs typeface="Calibri"/>
              </a:rPr>
              <a:t>sions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human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existence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60" dirty="0" smtClean="0">
                <a:latin typeface="Calibri"/>
                <a:cs typeface="Calibri"/>
              </a:rPr>
              <a:t>Luke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2:</a:t>
            </a:r>
            <a:r>
              <a:rPr lang="en-US" sz="4400" spc="-60" dirty="0" smtClean="0">
                <a:latin typeface="Calibri"/>
                <a:cs typeface="Calibri"/>
              </a:rPr>
              <a:t>52 says </a:t>
            </a:r>
            <a:r>
              <a:rPr lang="en-US" sz="4400" dirty="0">
                <a:latin typeface="Calibri"/>
                <a:cs typeface="Calibri"/>
              </a:rPr>
              <a:t>“Jesus grew in wisdom [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mentally</a:t>
            </a:r>
            <a:r>
              <a:rPr lang="en-US" sz="4400" dirty="0">
                <a:latin typeface="Calibri"/>
                <a:cs typeface="Calibri"/>
              </a:rPr>
              <a:t>] and stature [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physically</a:t>
            </a:r>
            <a:r>
              <a:rPr lang="en-US" sz="4400" dirty="0">
                <a:latin typeface="Calibri"/>
                <a:cs typeface="Calibri"/>
              </a:rPr>
              <a:t>], and in favor with </a:t>
            </a:r>
            <a:r>
              <a:rPr lang="en-US" sz="4400" spc="-100" dirty="0">
                <a:latin typeface="Calibri"/>
                <a:cs typeface="Calibri"/>
              </a:rPr>
              <a:t>God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[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spiritually</a:t>
            </a:r>
            <a:r>
              <a:rPr lang="en-US" sz="4400" spc="-100" dirty="0">
                <a:latin typeface="Calibri"/>
                <a:cs typeface="Calibri"/>
              </a:rPr>
              <a:t>]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man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[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socially</a:t>
            </a:r>
            <a:r>
              <a:rPr lang="en-US" sz="4400" spc="-100" dirty="0">
                <a:latin typeface="Calibri"/>
                <a:cs typeface="Calibri"/>
              </a:rPr>
              <a:t>]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10" dirty="0" smtClean="0">
                <a:latin typeface="Calibri"/>
                <a:cs typeface="Calibri"/>
              </a:rPr>
              <a:t>(</a:t>
            </a:r>
            <a:r>
              <a:rPr lang="en-US" sz="4400" i="1" spc="-110" dirty="0" smtClean="0">
                <a:latin typeface="Calibri"/>
                <a:cs typeface="Calibri"/>
              </a:rPr>
              <a:t>NIV</a:t>
            </a:r>
            <a:r>
              <a:rPr lang="en-US" sz="4400" spc="-110" dirty="0" smtClean="0">
                <a:latin typeface="Calibri"/>
                <a:cs typeface="Calibri"/>
              </a:rPr>
              <a:t>).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“His mind was active and penetrating, with a thoughtfulness and wisdom be-yond His years. Yet, His character was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</a:t>
            </a:r>
            <a:r>
              <a:rPr lang="en-US" sz="3200" b="1" cap="small" spc="100" dirty="0">
                <a:latin typeface="Cambria"/>
                <a:cs typeface="Cambria"/>
              </a:rPr>
              <a:t>Model of Jesus: </a:t>
            </a:r>
            <a:r>
              <a:rPr lang="en-US" sz="2600" i="1" cap="small" spc="-50" dirty="0">
                <a:latin typeface="Cambria"/>
                <a:cs typeface="Cambria"/>
              </a:rPr>
              <a:t>The Desire of Ages 68, </a:t>
            </a:r>
            <a:r>
              <a:rPr lang="en-US" sz="2600" i="1" cap="small" spc="-50" dirty="0" smtClean="0">
                <a:latin typeface="Cambria"/>
                <a:cs typeface="Cambria"/>
              </a:rPr>
              <a:t>69</a:t>
            </a:r>
            <a:endParaRPr lang="en-US" sz="2600" i="1" cap="small" spc="-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>
                <a:latin typeface="Calibri"/>
                <a:cs typeface="Calibri"/>
              </a:rPr>
              <a:t>Jesus was the perfect Human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Being,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His growth comprised all basic </a:t>
            </a:r>
            <a:r>
              <a:rPr lang="en-US" sz="4400" dirty="0" err="1" smtClean="0">
                <a:latin typeface="Calibri"/>
                <a:cs typeface="Calibri"/>
              </a:rPr>
              <a:t>dimen-</a:t>
            </a:r>
            <a:r>
              <a:rPr lang="en-US" sz="4400" spc="-60" dirty="0" err="1" smtClean="0">
                <a:latin typeface="Calibri"/>
                <a:cs typeface="Calibri"/>
              </a:rPr>
              <a:t>sions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human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existence</a:t>
            </a:r>
            <a:r>
              <a:rPr lang="en-US" sz="4400" spc="-3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chemeClr val="bg1"/>
                </a:solidFill>
                <a:latin typeface="Calibri"/>
                <a:cs typeface="Calibri"/>
              </a:rPr>
              <a:t>beautiful in its symmetry. </a:t>
            </a:r>
            <a:r>
              <a:rPr lang="en-US" sz="4400" spc="-60" dirty="0" smtClean="0">
                <a:latin typeface="Calibri"/>
                <a:cs typeface="Calibri"/>
              </a:rPr>
              <a:t>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60" dirty="0" smtClean="0">
                <a:latin typeface="Calibri"/>
                <a:cs typeface="Calibri"/>
              </a:rPr>
              <a:t>powers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60" dirty="0" smtClean="0">
                <a:latin typeface="Calibri"/>
                <a:cs typeface="Calibri"/>
              </a:rPr>
              <a:t>of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mind and body developed gradually</a:t>
            </a:r>
            <a:r>
              <a:rPr lang="en-US" sz="4400" spc="-150" dirty="0" smtClean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in keeping with the laws of childhood. ...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His willing hands were ever ready to </a:t>
            </a:r>
            <a:r>
              <a:rPr lang="en-US" sz="4400" spc="-20" dirty="0" smtClean="0">
                <a:latin typeface="Calibri"/>
                <a:cs typeface="Calibri"/>
              </a:rPr>
              <a:t>serve others. He manifested a patience </a:t>
            </a:r>
            <a:r>
              <a:rPr lang="en-US" sz="4400" spc="-10" dirty="0" smtClean="0">
                <a:latin typeface="Calibri"/>
                <a:cs typeface="Calibri"/>
              </a:rPr>
              <a:t>that nothing could disturb, and a truth-</a:t>
            </a:r>
            <a:r>
              <a:rPr lang="en-US" sz="4400" spc="-40" dirty="0" err="1" smtClean="0">
                <a:latin typeface="Calibri"/>
                <a:cs typeface="Calibri"/>
              </a:rPr>
              <a:t>fulness</a:t>
            </a:r>
            <a:r>
              <a:rPr lang="en-US" sz="4400" spc="-40" dirty="0" smtClean="0">
                <a:latin typeface="Calibri"/>
                <a:cs typeface="Calibri"/>
              </a:rPr>
              <a:t> that would never sacrifice </a:t>
            </a:r>
            <a:r>
              <a:rPr lang="en-US" sz="4400" spc="-40" dirty="0" err="1" smtClean="0">
                <a:latin typeface="Calibri"/>
                <a:cs typeface="Calibri"/>
              </a:rPr>
              <a:t>integ-</a:t>
            </a:r>
            <a:r>
              <a:rPr lang="en-US" sz="4400" dirty="0" err="1" smtClean="0">
                <a:latin typeface="Calibri"/>
                <a:cs typeface="Calibri"/>
              </a:rPr>
              <a:t>rity</a:t>
            </a:r>
            <a:r>
              <a:rPr lang="en-US" sz="4400" dirty="0" smtClean="0">
                <a:latin typeface="Calibri"/>
                <a:cs typeface="Calibri"/>
              </a:rPr>
              <a:t>. In principle firm as a rock, His life </a:t>
            </a:r>
            <a:r>
              <a:rPr lang="en-US" sz="4400" spc="-100" dirty="0" smtClean="0">
                <a:latin typeface="Calibri"/>
                <a:cs typeface="Calibri"/>
              </a:rPr>
              <a:t>revealed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grace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of unselfish courtesy</a:t>
            </a:r>
            <a:r>
              <a:rPr lang="en-US" sz="4400" spc="-300" dirty="0" smtClean="0">
                <a:latin typeface="Calibri"/>
                <a:cs typeface="Calibri"/>
              </a:rPr>
              <a:t>.”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solidFill>
                  <a:srgbClr val="FFFFFF"/>
                </a:solidFill>
                <a:latin typeface="Calibri"/>
                <a:cs typeface="Calibri"/>
              </a:rPr>
              <a:t>beautiful in its symmetry. The</a:t>
            </a:r>
            <a:r>
              <a:rPr lang="en-US" sz="4400" spc="-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60" dirty="0" smtClean="0">
                <a:solidFill>
                  <a:srgbClr val="FFFFFF"/>
                </a:solidFill>
                <a:latin typeface="Calibri"/>
                <a:cs typeface="Calibri"/>
              </a:rPr>
              <a:t>powers</a:t>
            </a:r>
            <a:r>
              <a:rPr lang="en-US" sz="4400" spc="-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spc="-6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4400" spc="-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mind and body developed gradually</a:t>
            </a:r>
            <a:r>
              <a:rPr lang="en-US" sz="4400" spc="-15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in keeping with the laws of childhood. ...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His willing hands were ever ready to </a:t>
            </a:r>
            <a:r>
              <a:rPr lang="en-US" sz="4400" spc="-20" dirty="0" smtClean="0">
                <a:solidFill>
                  <a:srgbClr val="FFFFFF"/>
                </a:solidFill>
                <a:latin typeface="Calibri"/>
                <a:cs typeface="Calibri"/>
              </a:rPr>
              <a:t>serve others. </a:t>
            </a:r>
            <a:endParaRPr lang="en-US" sz="4400" spc="-3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</a:t>
            </a:r>
            <a:r>
              <a:rPr lang="en-US" sz="3200" b="1" cap="small" spc="100" dirty="0">
                <a:latin typeface="Cambria"/>
                <a:cs typeface="Cambria"/>
              </a:rPr>
              <a:t>Model of </a:t>
            </a:r>
            <a:r>
              <a:rPr lang="en-US" sz="3200" b="1" cap="small" spc="100" dirty="0" smtClean="0">
                <a:latin typeface="Cambria"/>
                <a:cs typeface="Cambria"/>
              </a:rPr>
              <a:t>Jesus: </a:t>
            </a:r>
            <a:r>
              <a:rPr lang="en-US" sz="2600" i="1" cap="small" spc="-50" dirty="0">
                <a:latin typeface="Cambria"/>
                <a:cs typeface="Cambria"/>
              </a:rPr>
              <a:t>The Desire of Ages 68, </a:t>
            </a:r>
            <a:r>
              <a:rPr lang="en-US" sz="2600" i="1" cap="small" spc="-50" dirty="0" smtClean="0">
                <a:latin typeface="Cambria"/>
                <a:cs typeface="Cambria"/>
              </a:rPr>
              <a:t>69</a:t>
            </a:r>
            <a:endParaRPr lang="en-US" sz="2600" i="1" cap="small" spc="-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 smtClean="0">
                <a:latin typeface="Calibri"/>
                <a:cs typeface="Calibri"/>
              </a:rPr>
              <a:t>beautiful in its symmetry. </a:t>
            </a:r>
            <a:endParaRPr lang="en-US" sz="4400" spc="-3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7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12324</TotalTime>
  <Words>6014</Words>
  <Application>Microsoft Macintosh PowerPoint</Application>
  <PresentationFormat>On-screen Show (4:3)</PresentationFormat>
  <Paragraphs>245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479</cp:revision>
  <dcterms:created xsi:type="dcterms:W3CDTF">2021-07-03T11:23:54Z</dcterms:created>
  <dcterms:modified xsi:type="dcterms:W3CDTF">2022-12-10T17:17:15Z</dcterms:modified>
</cp:coreProperties>
</file>