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57" r:id="rId3"/>
    <p:sldId id="265" r:id="rId4"/>
    <p:sldId id="268" r:id="rId5"/>
    <p:sldId id="458" r:id="rId6"/>
    <p:sldId id="438" r:id="rId7"/>
    <p:sldId id="471" r:id="rId8"/>
    <p:sldId id="472" r:id="rId9"/>
    <p:sldId id="473" r:id="rId10"/>
    <p:sldId id="440" r:id="rId11"/>
    <p:sldId id="474" r:id="rId12"/>
    <p:sldId id="475" r:id="rId13"/>
    <p:sldId id="476" r:id="rId14"/>
    <p:sldId id="446" r:id="rId15"/>
    <p:sldId id="477" r:id="rId16"/>
    <p:sldId id="478" r:id="rId17"/>
    <p:sldId id="479" r:id="rId18"/>
    <p:sldId id="480" r:id="rId19"/>
    <p:sldId id="481" r:id="rId20"/>
    <p:sldId id="468" r:id="rId21"/>
    <p:sldId id="482" r:id="rId22"/>
    <p:sldId id="483" r:id="rId23"/>
    <p:sldId id="484" r:id="rId24"/>
    <p:sldId id="470" r:id="rId25"/>
    <p:sldId id="485" r:id="rId26"/>
    <p:sldId id="459" r:id="rId27"/>
    <p:sldId id="43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5" autoAdjust="0"/>
    <p:restoredTop sz="65649" autoAdjust="0"/>
  </p:normalViewPr>
  <p:slideViewPr>
    <p:cSldViewPr>
      <p:cViewPr varScale="1">
        <p:scale>
          <a:sx n="54" d="100"/>
          <a:sy n="54" d="100"/>
        </p:scale>
        <p:origin x="-1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4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19.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Biblikal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 di-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—ay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mananatiling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Jiuan</a:t>
            </a:r>
            <a:r>
              <a:rPr lang="en-US" sz="1200" i="1" dirty="0" smtClean="0">
                <a:latin typeface="Arial"/>
                <a:cs typeface="Arial"/>
              </a:rPr>
              <a:t> 5:25–29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panglahatang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2 </a:t>
            </a:r>
            <a:r>
              <a:rPr lang="en-US" sz="1200" i="1" dirty="0" err="1" smtClean="0">
                <a:latin typeface="Arial"/>
                <a:cs typeface="Arial"/>
              </a:rPr>
              <a:t>Corinto</a:t>
            </a:r>
            <a:r>
              <a:rPr lang="en-US" sz="1200" i="1" dirty="0" smtClean="0">
                <a:latin typeface="Arial"/>
                <a:cs typeface="Arial"/>
              </a:rPr>
              <a:t> 5:10, </a:t>
            </a:r>
            <a:r>
              <a:rPr lang="en-US" sz="1200" i="1" dirty="0" err="1" smtClean="0">
                <a:latin typeface="Arial"/>
                <a:cs typeface="Arial"/>
              </a:rPr>
              <a:t>Apocalipsis</a:t>
            </a:r>
            <a:r>
              <a:rPr lang="en-US" sz="1200" i="1" dirty="0" smtClean="0">
                <a:latin typeface="Arial"/>
                <a:cs typeface="Arial"/>
              </a:rPr>
              <a:t> 20:11–13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•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pinagpalang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fi-FI" i="1" dirty="0" smtClean="0">
                <a:latin typeface="Arial" charset="0"/>
                <a:ea typeface="ＭＳ Ｐゴシック" charset="0"/>
                <a:cs typeface="ＭＳ Ｐゴシック" charset="0"/>
              </a:rPr>
              <a:t>Juan 5:28, 29; </a:t>
            </a:r>
            <a:r>
              <a:rPr lang="fi-FI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fi-FI" i="1" dirty="0" smtClean="0">
                <a:latin typeface="Arial" charset="0"/>
                <a:ea typeface="ＭＳ Ｐゴシック" charset="0"/>
                <a:cs typeface="ＭＳ Ｐゴシック" charset="0"/>
              </a:rPr>
              <a:t> 20:4–6, 12–15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huhukuman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kanya-kanyang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2,300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simbolikong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1844—the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santuwaryo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malilinis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Daniel 8:14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i="1" dirty="0" err="1" smtClean="0">
                <a:latin typeface="Arial"/>
                <a:cs typeface="Arial"/>
              </a:rPr>
              <a:t>ihambing</a:t>
            </a:r>
            <a:r>
              <a:rPr lang="en-US" sz="1200" i="1" dirty="0" smtClean="0">
                <a:latin typeface="Arial"/>
                <a:cs typeface="Arial"/>
              </a:rPr>
              <a:t> </a:t>
            </a:r>
            <a:r>
              <a:rPr lang="en-US" sz="1200" i="1" dirty="0" err="1" smtClean="0">
                <a:latin typeface="Arial"/>
                <a:cs typeface="Arial"/>
              </a:rPr>
              <a:t>sa</a:t>
            </a:r>
            <a:r>
              <a:rPr lang="en-US" sz="1200" i="1" dirty="0" smtClean="0">
                <a:latin typeface="Arial"/>
                <a:cs typeface="Arial"/>
              </a:rPr>
              <a:t> </a:t>
            </a:r>
            <a:r>
              <a:rPr lang="en-US" sz="1200" i="1" dirty="0" err="1" smtClean="0">
                <a:latin typeface="Arial"/>
                <a:cs typeface="Arial"/>
              </a:rPr>
              <a:t>Hebreo</a:t>
            </a:r>
            <a:r>
              <a:rPr lang="en-US" sz="1200" i="1" dirty="0" smtClean="0">
                <a:latin typeface="Arial"/>
                <a:cs typeface="Arial"/>
              </a:rPr>
              <a:t> 9:23</a:t>
            </a:r>
            <a:r>
              <a:rPr lang="en-US" sz="1200" dirty="0" smtClean="0">
                <a:latin typeface="Arial"/>
                <a:cs typeface="Arial"/>
              </a:rPr>
              <a:t>) at </a:t>
            </a:r>
            <a:r>
              <a:rPr lang="en-US" sz="1200" dirty="0" err="1" smtClean="0">
                <a:latin typeface="Arial"/>
                <a:cs typeface="Arial"/>
              </a:rPr>
              <a:t>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bago-pagdating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imbestigatibong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paghuhukom</a:t>
            </a:r>
            <a:r>
              <a:rPr lang="en-US" sz="1200" dirty="0" smtClean="0">
                <a:latin typeface="Arial"/>
                <a:cs typeface="Arial"/>
              </a:rPr>
              <a:t> ay </a:t>
            </a:r>
            <a:r>
              <a:rPr lang="en-US" sz="1200" dirty="0" err="1" smtClean="0">
                <a:latin typeface="Arial"/>
                <a:cs typeface="Arial"/>
              </a:rPr>
              <a:t>magpapasimula</a:t>
            </a:r>
            <a:r>
              <a:rPr lang="en-US" sz="1200" dirty="0" smtClean="0">
                <a:latin typeface="Arial"/>
                <a:cs typeface="Arial"/>
              </a:rPr>
              <a:t> (</a:t>
            </a:r>
            <a:r>
              <a:rPr lang="en-US" sz="1200" i="1" dirty="0" smtClean="0">
                <a:latin typeface="Arial"/>
                <a:cs typeface="Arial"/>
              </a:rPr>
              <a:t>Daniel 7:9–14</a:t>
            </a:r>
            <a:r>
              <a:rPr lang="en-US" sz="1200" dirty="0" smtClean="0">
                <a:latin typeface="Arial"/>
                <a:cs typeface="Arial"/>
              </a:rPr>
              <a:t>), </a:t>
            </a:r>
            <a:r>
              <a:rPr lang="en-US" sz="1200" dirty="0" err="1" smtClean="0">
                <a:latin typeface="Arial"/>
                <a:cs typeface="Arial"/>
              </a:rPr>
              <a:t>dalawang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magkaibang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paraan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paghahayag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iisang</a:t>
            </a:r>
            <a:r>
              <a:rPr lang="en-US" sz="1200" baseline="0" dirty="0" smtClean="0">
                <a:latin typeface="Arial"/>
                <a:cs typeface="Arial"/>
              </a:rPr>
              <a:t> </a:t>
            </a:r>
            <a:r>
              <a:rPr lang="en-US" sz="1200" baseline="0" dirty="0" err="1" smtClean="0">
                <a:latin typeface="Arial"/>
                <a:cs typeface="Arial"/>
              </a:rPr>
              <a:t>pangyayari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Kataas-tahasan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Daniel 7:22</a:t>
            </a:r>
            <a:r>
              <a:rPr lang="en-US" sz="1200" dirty="0" smtClean="0">
                <a:latin typeface="Arial"/>
                <a:cs typeface="Arial"/>
              </a:rPr>
              <a:t>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Mateo 22:1—14,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panauhin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naimbestigahan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pista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bago-Pagdating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imbestigatibong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tumutukoy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tungkulin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sumsamba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templo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11:1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anunsyo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14:6, 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20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Milenyong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Paghuhukom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ay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sasalubungin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papawirin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Tesalonica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4:16, 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(2)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manirahan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tirahan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’”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naghanda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14:1–3).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(3) 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dulo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milenyo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sz="1200" spc="0" dirty="0" smtClean="0">
                <a:latin typeface="Arial"/>
                <a:cs typeface="Arial"/>
              </a:rPr>
              <a:t>(</a:t>
            </a:r>
            <a:r>
              <a:rPr lang="en-US" sz="1200" i="1" spc="0" dirty="0" err="1" smtClean="0">
                <a:latin typeface="Arial"/>
                <a:cs typeface="Arial"/>
              </a:rPr>
              <a:t>Apocalipsis</a:t>
            </a:r>
            <a:r>
              <a:rPr lang="en-US" sz="1200" i="1" spc="0" dirty="0" smtClean="0">
                <a:latin typeface="Arial"/>
                <a:cs typeface="Arial"/>
              </a:rPr>
              <a:t>. 21:1–3, 9–11</a:t>
            </a:r>
            <a:r>
              <a:rPr lang="en-US" sz="1200" spc="0" dirty="0" smtClean="0">
                <a:latin typeface="Arial"/>
                <a:cs typeface="Arial"/>
              </a:rPr>
              <a:t>).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Kaya,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milenyo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nananatiling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maghahari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i="1" dirty="0" err="1" smtClean="0">
                <a:latin typeface="Arial"/>
                <a:cs typeface="Arial"/>
              </a:rPr>
              <a:t>Jeremias</a:t>
            </a:r>
            <a:r>
              <a:rPr lang="en-US" sz="1200" i="1" dirty="0" smtClean="0">
                <a:latin typeface="Arial"/>
                <a:cs typeface="Arial"/>
              </a:rPr>
              <a:t> 4:23, </a:t>
            </a:r>
            <a:r>
              <a:rPr lang="en-US" sz="1200" i="1" dirty="0" err="1" smtClean="0">
                <a:latin typeface="Arial"/>
                <a:cs typeface="Arial"/>
              </a:rPr>
              <a:t>Apocalipsis</a:t>
            </a:r>
            <a:r>
              <a:rPr lang="en-US" sz="1200" i="1" dirty="0" smtClean="0">
                <a:latin typeface="Arial"/>
                <a:cs typeface="Arial"/>
              </a:rPr>
              <a:t> 20:4</a:t>
            </a:r>
            <a:r>
              <a:rPr lang="en-US" sz="1200" dirty="0" smtClean="0">
                <a:latin typeface="Arial"/>
                <a:cs typeface="Arial"/>
              </a:rPr>
              <a:t>).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Pangkalahatang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Ipagtanggol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akusasyon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pagtrato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kawalang-kinikilingan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gantimpala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parusa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4.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Pawiin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pagdududa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mauwi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rebelyon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Kalahok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bago-Pagdating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imbestigatibong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hukbo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kasangkot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Daniel 7:9, 10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milenyong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kalahok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200" i="1" dirty="0" smtClean="0">
                <a:latin typeface="Arial"/>
                <a:cs typeface="Arial"/>
              </a:rPr>
              <a:t>1 </a:t>
            </a:r>
            <a:r>
              <a:rPr lang="en-US" sz="1200" i="1" dirty="0" err="1" smtClean="0">
                <a:latin typeface="Arial"/>
                <a:cs typeface="Arial"/>
              </a:rPr>
              <a:t>Corinto</a:t>
            </a:r>
            <a:r>
              <a:rPr lang="en-US" sz="1200" i="1" dirty="0" smtClean="0">
                <a:latin typeface="Arial"/>
                <a:cs typeface="Arial"/>
              </a:rPr>
              <a:t> 6:3, Judas 6, </a:t>
            </a:r>
            <a:r>
              <a:rPr lang="en-US" sz="1200" i="1" dirty="0" err="1" smtClean="0">
                <a:latin typeface="Arial"/>
                <a:cs typeface="Arial"/>
              </a:rPr>
              <a:t>Apocalipsis</a:t>
            </a:r>
            <a:r>
              <a:rPr lang="en-US" sz="1200" i="1" dirty="0" smtClean="0">
                <a:latin typeface="Arial"/>
                <a:cs typeface="Arial"/>
              </a:rPr>
              <a:t>. 20:4–6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bago-Pagdating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imbestigatibong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1844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tronong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hukuman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nabuksan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Daniel 7:9–10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milenyong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maupo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naitalaga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nabuksan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hinatulan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20:12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oportunidad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isaalang-alang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tarato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Hindi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ginagantimpalaan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base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kapasyahan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ipinapaliwanag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Nag-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aagaw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Pagpapatupad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Paghuhukom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mawawasak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nararapat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pamumuhay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maka-Diyos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hinihintay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pinagmamadali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kalangitan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nagliliyab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matutupok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matutunaw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!”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Pedro 3:11, 12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pagpapatupad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di-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nababaligtad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nagpaparusang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pakikialam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limitadong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nagpaparusang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halimbawa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pagtatapon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rebeldeng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12:7–12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Kaya,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kagulat-gulat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pagpapatupad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cap="small" spc="50" dirty="0" smtClean="0">
                <a:latin typeface="Cambria"/>
                <a:cs typeface="Cambria"/>
              </a:rPr>
              <a:t>Manuscript Releases </a:t>
            </a:r>
            <a:r>
              <a:rPr lang="en-US" sz="1200" b="1" cap="small" spc="50" dirty="0" smtClean="0">
                <a:latin typeface="Cambria"/>
                <a:cs typeface="Cambria"/>
              </a:rPr>
              <a:t>12:208</a:t>
            </a:r>
            <a:r>
              <a:rPr lang="en-US" sz="1200" b="1" cap="small" spc="50" baseline="0" dirty="0" smtClean="0">
                <a:latin typeface="Cambria"/>
                <a:cs typeface="Cambria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mahabang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pasyensiya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pipigil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tumatangging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masunurin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kahilingan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Hindi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kriminal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pinatawad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sakripisyong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pagbibigay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magdikta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waglit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Yung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waglit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pagpiling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sawing-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katapusan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humihingi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din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22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Ikalawang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Kamatayan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panghuling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pagpuksa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lilinisin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panghuling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pagpuksa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Gugustuhin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nagtutupok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12:29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pagpuksa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makatarungan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kasukat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is-I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Nagpapatunay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magkakaroon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babalik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orihinal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pagsuway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hiwaga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pagbibigay-katwiran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waglit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mauunawaan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pagtanggi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pagsisinungaling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...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maihahayag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rebelde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pagsasabing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....’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15:3.”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Wakas-ng-Panahon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5:10.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Yugto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Bago-Pagdating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Daniel 7:9, 10.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Milenyo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20:12.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c.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Pagpapatupad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 Pedro 3:10-13. </a:t>
            </a:r>
            <a:endParaRPr lang="en-US" i="1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21:8.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humarap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hukuman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tumanggap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kabayaran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.,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(2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5:10)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17.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Huhukuman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maitatago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wakas-ng-panahong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yugto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bago-pagparitong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milenyong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pagpapatupad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Disyembre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18.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nangangahulogan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paghatol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pagbibigay-matwid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Daniel 7:22).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Pakinggan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hatulan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parusahan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nagkasala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ariing-ganap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bigyan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8:32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pinagpapasyahan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kasalukuyan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‘Yung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pagbibigay-katwiran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mananatiling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kahatulan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Binabanggit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Mateo 25:31-26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kambing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gayundin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humarap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hukuman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tumanggap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kabayaran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Corito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 5:10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55:1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inaring-ganap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15:6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hinatulan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12:14, Mateo 25:31–46,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20:11–13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basehan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moral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pagkakabuod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Sampung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Utos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nb-NO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Eclesiastes</a:t>
            </a:r>
            <a:r>
              <a:rPr lang="nb-NO" b="0" i="1" dirty="0" smtClean="0">
                <a:latin typeface="Arial" charset="0"/>
                <a:ea typeface="ＭＳ Ｐゴシック" charset="0"/>
                <a:cs typeface="ＭＳ Ｐゴシック" charset="0"/>
              </a:rPr>
              <a:t> 12:13, 14; Santiago 1:25; 2:8–17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panlabas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katunayan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elementong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hahatulan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paghuhukom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508444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Biblical Grounds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•The </a:t>
            </a:r>
            <a:r>
              <a:rPr lang="en-US" sz="4400" dirty="0">
                <a:latin typeface="Calibri"/>
                <a:cs typeface="Calibri"/>
              </a:rPr>
              <a:t>notion that all the dead—righteous or unrighteous</a:t>
            </a:r>
            <a:r>
              <a:rPr lang="en-US" sz="4400" dirty="0" smtClean="0">
                <a:latin typeface="Calibri"/>
                <a:cs typeface="Calibri"/>
              </a:rPr>
              <a:t>—remain </a:t>
            </a:r>
            <a:r>
              <a:rPr lang="en-US" sz="4400" dirty="0">
                <a:latin typeface="Calibri"/>
                <a:cs typeface="Calibri"/>
              </a:rPr>
              <a:t>unconscious in their graves until the final resurrections (</a:t>
            </a:r>
            <a:r>
              <a:rPr lang="en-US" sz="4400" i="1" dirty="0">
                <a:latin typeface="Calibri"/>
                <a:cs typeface="Calibri"/>
              </a:rPr>
              <a:t>John 5:25–29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•The </a:t>
            </a:r>
            <a:r>
              <a:rPr lang="en-US" sz="4400" dirty="0">
                <a:latin typeface="Calibri"/>
                <a:cs typeface="Calibri"/>
              </a:rPr>
              <a:t>existence of a universal judgment of all human beings (</a:t>
            </a:r>
            <a:r>
              <a:rPr lang="en-US" sz="4400" i="1" dirty="0">
                <a:latin typeface="Calibri"/>
                <a:cs typeface="Calibri"/>
              </a:rPr>
              <a:t>2 Cor. 5:10, Rev. 20:11–13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Pre-Advent Judgment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50" dirty="0" smtClean="0">
                <a:latin typeface="Calibri"/>
                <a:cs typeface="Calibri"/>
              </a:rPr>
              <a:t>•The fact </a:t>
            </a:r>
            <a:r>
              <a:rPr lang="en-US" sz="4400" spc="-50" dirty="0">
                <a:latin typeface="Calibri"/>
                <a:cs typeface="Calibri"/>
              </a:rPr>
              <a:t>that the first resurrection will </a:t>
            </a:r>
            <a:r>
              <a:rPr lang="en-US" sz="4400" spc="-100" dirty="0">
                <a:latin typeface="Calibri"/>
                <a:cs typeface="Calibri"/>
              </a:rPr>
              <a:t>be the blessed reward for the righteous, </a:t>
            </a:r>
            <a:r>
              <a:rPr lang="en-US" sz="4400" dirty="0">
                <a:latin typeface="Calibri"/>
                <a:cs typeface="Calibri"/>
              </a:rPr>
              <a:t>and the second resurrection will be </a:t>
            </a:r>
            <a:r>
              <a:rPr lang="en-US" sz="4400" spc="-80" dirty="0">
                <a:latin typeface="Calibri"/>
                <a:cs typeface="Calibri"/>
              </a:rPr>
              <a:t>eternal death for the wicked </a:t>
            </a:r>
            <a:r>
              <a:rPr lang="en-US" sz="4400" spc="-80" dirty="0" smtClean="0">
                <a:latin typeface="Calibri"/>
                <a:cs typeface="Calibri"/>
              </a:rPr>
              <a:t>(</a:t>
            </a:r>
            <a:r>
              <a:rPr lang="en-US" sz="4400" i="1" spc="-80" dirty="0" smtClean="0">
                <a:latin typeface="Calibri"/>
                <a:cs typeface="Calibri"/>
              </a:rPr>
              <a:t>John 5:28, </a:t>
            </a:r>
            <a:r>
              <a:rPr lang="en-US" sz="4400" i="1" dirty="0" smtClean="0">
                <a:latin typeface="Calibri"/>
                <a:cs typeface="Calibri"/>
              </a:rPr>
              <a:t>29; Rev. 20:4–6, 12–15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All </a:t>
            </a:r>
            <a:r>
              <a:rPr lang="en-US" sz="4400" dirty="0">
                <a:latin typeface="Calibri"/>
                <a:cs typeface="Calibri"/>
              </a:rPr>
              <a:t>human beings will be </a:t>
            </a:r>
            <a:r>
              <a:rPr lang="en-US" sz="4400" dirty="0" smtClean="0">
                <a:latin typeface="Calibri"/>
                <a:cs typeface="Calibri"/>
              </a:rPr>
              <a:t>judged </a:t>
            </a:r>
            <a:r>
              <a:rPr lang="en-US" sz="4400" u="sng" dirty="0" smtClean="0">
                <a:latin typeface="Calibri"/>
                <a:cs typeface="Calibri"/>
              </a:rPr>
              <a:t>prior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their respective resurrections, because at those resurrections they </a:t>
            </a:r>
            <a:r>
              <a:rPr lang="en-US" sz="4400" dirty="0" smtClean="0">
                <a:latin typeface="Calibri"/>
                <a:cs typeface="Calibri"/>
              </a:rPr>
              <a:t> will </a:t>
            </a:r>
            <a:r>
              <a:rPr lang="en-US" sz="4400" dirty="0">
                <a:latin typeface="Calibri"/>
                <a:cs typeface="Calibri"/>
              </a:rPr>
              <a:t>receive their final rewards.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Pre-Advent Judgment</a:t>
            </a:r>
          </a:p>
        </p:txBody>
      </p:sp>
    </p:spTree>
    <p:extLst>
      <p:ext uri="{BB962C8B-B14F-4D97-AF65-F5344CB8AC3E}">
        <p14:creationId xmlns:p14="http://schemas.microsoft.com/office/powerpoint/2010/main" val="26716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At the end of the 2,300 symbolic days—</a:t>
            </a:r>
            <a:r>
              <a:rPr lang="en-US" sz="4400" spc="-80" dirty="0">
                <a:solidFill>
                  <a:schemeClr val="bg1"/>
                </a:solidFill>
                <a:latin typeface="Calibri"/>
                <a:cs typeface="Calibri"/>
              </a:rPr>
              <a:t>in 1844—the heavenly sanctuary would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be cleansed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Dan. 8:14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compare with Heb. 9:23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) and the pre-Advent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investi-gative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judgment would begin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Dan. 7:9–14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), two different ways of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expres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-sing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same event. </a:t>
            </a:r>
            <a:r>
              <a:rPr lang="en-US" sz="4400" dirty="0">
                <a:latin typeface="Calibri"/>
                <a:cs typeface="Calibri"/>
              </a:rPr>
              <a:t>And the </a:t>
            </a:r>
            <a:r>
              <a:rPr lang="en-US" sz="4400" dirty="0" err="1" smtClean="0">
                <a:latin typeface="Calibri"/>
                <a:cs typeface="Calibri"/>
              </a:rPr>
              <a:t>judg-ment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is “ ‘in favor of the saints of the Most High’ ” (</a:t>
            </a:r>
            <a:r>
              <a:rPr lang="en-US" sz="4400" i="1" dirty="0">
                <a:latin typeface="Calibri"/>
                <a:cs typeface="Calibri"/>
              </a:rPr>
              <a:t>Dan. 7:</a:t>
            </a:r>
            <a:r>
              <a:rPr lang="en-US" sz="4400" i="1" dirty="0" smtClean="0">
                <a:latin typeface="Calibri"/>
                <a:cs typeface="Calibri"/>
              </a:rPr>
              <a:t>22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At the end of the 2,300 symbolic days—</a:t>
            </a:r>
            <a:r>
              <a:rPr lang="en-US" sz="4400" spc="-80" dirty="0">
                <a:latin typeface="Calibri"/>
                <a:cs typeface="Calibri"/>
              </a:rPr>
              <a:t>in 1844—the heavenly sanctuary would </a:t>
            </a:r>
            <a:r>
              <a:rPr lang="en-US" sz="4400" dirty="0">
                <a:latin typeface="Calibri"/>
                <a:cs typeface="Calibri"/>
              </a:rPr>
              <a:t>be cleansed (</a:t>
            </a:r>
            <a:r>
              <a:rPr lang="en-US" sz="4400" i="1" dirty="0">
                <a:latin typeface="Calibri"/>
                <a:cs typeface="Calibri"/>
              </a:rPr>
              <a:t>Dan. 8:14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i="1" dirty="0">
                <a:latin typeface="Calibri"/>
                <a:cs typeface="Calibri"/>
              </a:rPr>
              <a:t>compare with Heb. 9:23</a:t>
            </a:r>
            <a:r>
              <a:rPr lang="en-US" sz="4400" dirty="0">
                <a:latin typeface="Calibri"/>
                <a:cs typeface="Calibri"/>
              </a:rPr>
              <a:t>) and the pre-Advent </a:t>
            </a:r>
            <a:r>
              <a:rPr lang="en-US" sz="4400" dirty="0" err="1" smtClean="0">
                <a:latin typeface="Calibri"/>
                <a:cs typeface="Calibri"/>
              </a:rPr>
              <a:t>investi-gative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judgment would begin (</a:t>
            </a:r>
            <a:r>
              <a:rPr lang="en-US" sz="4400" i="1" dirty="0">
                <a:latin typeface="Calibri"/>
                <a:cs typeface="Calibri"/>
              </a:rPr>
              <a:t>Dan. 7:9–14</a:t>
            </a:r>
            <a:r>
              <a:rPr lang="en-US" sz="4400" dirty="0">
                <a:latin typeface="Calibri"/>
                <a:cs typeface="Calibri"/>
              </a:rPr>
              <a:t>), two different ways of </a:t>
            </a:r>
            <a:r>
              <a:rPr lang="en-US" sz="4400" dirty="0" err="1" smtClean="0">
                <a:latin typeface="Calibri"/>
                <a:cs typeface="Calibri"/>
              </a:rPr>
              <a:t>expres</a:t>
            </a:r>
            <a:r>
              <a:rPr lang="en-US" sz="4400" dirty="0" smtClean="0">
                <a:latin typeface="Calibri"/>
                <a:cs typeface="Calibri"/>
              </a:rPr>
              <a:t>-sing </a:t>
            </a:r>
            <a:r>
              <a:rPr lang="en-US" sz="4400" dirty="0">
                <a:latin typeface="Calibri"/>
                <a:cs typeface="Calibri"/>
              </a:rPr>
              <a:t>the same event.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7439" y="0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Pre-Advent Judgment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Time and Nature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37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 Matthew 22:1–14, the wedding guests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were investigated before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wedding feast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started.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the book of </a:t>
            </a:r>
            <a:r>
              <a:rPr lang="en-US" sz="4400" spc="-100" dirty="0">
                <a:latin typeface="Calibri"/>
                <a:cs typeface="Calibri"/>
              </a:rPr>
              <a:t>Revelation, the pre-Advent investigative </a:t>
            </a:r>
            <a:r>
              <a:rPr lang="en-US" sz="4400" dirty="0" smtClean="0">
                <a:latin typeface="Calibri"/>
                <a:cs typeface="Calibri"/>
              </a:rPr>
              <a:t>judgment </a:t>
            </a:r>
            <a:r>
              <a:rPr lang="en-US" sz="4400" dirty="0">
                <a:latin typeface="Calibri"/>
                <a:cs typeface="Calibri"/>
              </a:rPr>
              <a:t>is referred to in the task of measuring “ ‘those who worship’ ” in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temple of God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11</a:t>
            </a:r>
            <a:r>
              <a:rPr lang="en-US" sz="4400" i="1" dirty="0">
                <a:latin typeface="Calibri"/>
                <a:cs typeface="Calibri"/>
              </a:rPr>
              <a:t>:</a:t>
            </a:r>
            <a:r>
              <a:rPr lang="en-US" sz="4400" i="1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and in the announcement that “ ‘the hour of His judgment has come’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14</a:t>
            </a:r>
            <a:r>
              <a:rPr lang="en-US" sz="4400" i="1" dirty="0">
                <a:latin typeface="Calibri"/>
                <a:cs typeface="Calibri"/>
              </a:rPr>
              <a:t>:6, </a:t>
            </a:r>
            <a:r>
              <a:rPr lang="en-US" sz="4400" i="1" dirty="0" smtClean="0">
                <a:latin typeface="Calibri"/>
                <a:cs typeface="Calibri"/>
              </a:rPr>
              <a:t>7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In Matthew 22:1–14, the wedding guests </a:t>
            </a:r>
            <a:r>
              <a:rPr lang="en-US" sz="4400" dirty="0" smtClean="0">
                <a:latin typeface="Calibri"/>
                <a:cs typeface="Calibri"/>
              </a:rPr>
              <a:t>were investigated before </a:t>
            </a:r>
            <a:r>
              <a:rPr lang="en-US" sz="4400" dirty="0">
                <a:latin typeface="Calibri"/>
                <a:cs typeface="Calibri"/>
              </a:rPr>
              <a:t>the wedding feast </a:t>
            </a:r>
            <a:r>
              <a:rPr lang="en-US" sz="4400" dirty="0" smtClean="0">
                <a:latin typeface="Calibri"/>
                <a:cs typeface="Calibri"/>
              </a:rPr>
              <a:t>started.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7439" y="0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Pre-Advent Judgment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Time and Nature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09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20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Millennial Judgment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At </a:t>
            </a:r>
            <a:r>
              <a:rPr lang="en-US" sz="4400" dirty="0">
                <a:latin typeface="Calibri"/>
                <a:cs typeface="Calibri"/>
              </a:rPr>
              <a:t>the Second </a:t>
            </a:r>
            <a:r>
              <a:rPr lang="en-US" sz="4400" dirty="0" smtClean="0">
                <a:latin typeface="Calibri"/>
                <a:cs typeface="Calibri"/>
              </a:rPr>
              <a:t>Coming: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(1) </a:t>
            </a:r>
            <a:r>
              <a:rPr lang="en-US" sz="4400" dirty="0" smtClean="0">
                <a:latin typeface="Calibri"/>
                <a:cs typeface="Calibri"/>
              </a:rPr>
              <a:t>both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living</a:t>
            </a:r>
            <a:r>
              <a:rPr lang="en-US" sz="4400" dirty="0">
                <a:latin typeface="Calibri"/>
                <a:cs typeface="Calibri"/>
              </a:rPr>
              <a:t> saints and the </a:t>
            </a:r>
            <a:r>
              <a:rPr lang="en-US" sz="4400" u="sng" dirty="0">
                <a:latin typeface="Calibri"/>
                <a:cs typeface="Calibri"/>
              </a:rPr>
              <a:t>resurrected</a:t>
            </a:r>
            <a:r>
              <a:rPr lang="en-US" sz="4400" dirty="0">
                <a:latin typeface="Calibri"/>
                <a:cs typeface="Calibri"/>
              </a:rPr>
              <a:t> saints will “meet the Lord in the air” (</a:t>
            </a:r>
            <a:r>
              <a:rPr lang="en-US" sz="4400" i="1" dirty="0">
                <a:latin typeface="Calibri"/>
                <a:cs typeface="Calibri"/>
              </a:rPr>
              <a:t>1 Thess. 4:16, 17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dirty="0">
                <a:latin typeface="Calibri"/>
                <a:cs typeface="Calibri"/>
              </a:rPr>
              <a:t>2) all the saints will be taken to heaven to abide in the heavenly “ ‘dwelling places’ ” that He Himself </a:t>
            </a:r>
            <a:r>
              <a:rPr lang="en-US" sz="4400" dirty="0" smtClean="0">
                <a:latin typeface="Calibri"/>
                <a:cs typeface="Calibri"/>
              </a:rPr>
              <a:t> has </a:t>
            </a:r>
            <a:r>
              <a:rPr lang="en-US" sz="4400" dirty="0">
                <a:latin typeface="Calibri"/>
                <a:cs typeface="Calibri"/>
              </a:rPr>
              <a:t>prepared for them (</a:t>
            </a:r>
            <a:r>
              <a:rPr lang="en-US" sz="4400" i="1" dirty="0">
                <a:latin typeface="Calibri"/>
                <a:cs typeface="Calibri"/>
              </a:rPr>
              <a:t>John 14:1–</a:t>
            </a:r>
            <a:r>
              <a:rPr lang="en-US" sz="4400" i="1" dirty="0" smtClean="0">
                <a:latin typeface="Calibri"/>
                <a:cs typeface="Calibri"/>
              </a:rPr>
              <a:t>3 </a:t>
            </a:r>
            <a:r>
              <a:rPr lang="en-US" sz="4400" i="1" dirty="0">
                <a:latin typeface="Calibri"/>
                <a:cs typeface="Calibri"/>
              </a:rPr>
              <a:t>NRSV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20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Millennial Judgment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dirty="0">
                <a:latin typeface="Calibri"/>
                <a:cs typeface="Calibri"/>
              </a:rPr>
              <a:t>3) only at the end of the millennium will the New Jerusalem come down to this earth and become the everlasting home of the saints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Rev. 21:1–3, 9–11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, during the millennium, while this earth remains desolate, the saints will reign with Christ in heaven (</a:t>
            </a:r>
            <a:r>
              <a:rPr lang="en-US" sz="4400" i="1" dirty="0">
                <a:latin typeface="Calibri"/>
                <a:cs typeface="Calibri"/>
              </a:rPr>
              <a:t>Jer. 4:23, Rev. 20:4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2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Millennial Judgment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Judgment’s Overall Purpose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atin typeface="Calibri"/>
                <a:cs typeface="Calibri"/>
              </a:rPr>
              <a:t>1. </a:t>
            </a:r>
            <a:r>
              <a:rPr lang="en-US" sz="4400" b="1" u="sng" dirty="0">
                <a:latin typeface="Calibri"/>
                <a:cs typeface="Calibri"/>
              </a:rPr>
              <a:t>V</a:t>
            </a:r>
            <a:r>
              <a:rPr lang="en-US" sz="4400" u="sng" dirty="0" smtClean="0">
                <a:latin typeface="Calibri"/>
                <a:cs typeface="Calibri"/>
              </a:rPr>
              <a:t>indicate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God’s </a:t>
            </a:r>
            <a:r>
              <a:rPr lang="en-US" sz="4400" dirty="0" smtClean="0">
                <a:latin typeface="Calibri"/>
                <a:cs typeface="Calibri"/>
              </a:rPr>
              <a:t>character </a:t>
            </a:r>
            <a:r>
              <a:rPr lang="en-US" sz="4400" dirty="0">
                <a:latin typeface="Calibri"/>
                <a:cs typeface="Calibri"/>
              </a:rPr>
              <a:t>against </a:t>
            </a:r>
            <a:r>
              <a:rPr lang="en-US" sz="4400" spc="-40" dirty="0">
                <a:latin typeface="Calibri"/>
                <a:cs typeface="Calibri"/>
              </a:rPr>
              <a:t>the </a:t>
            </a:r>
            <a:r>
              <a:rPr lang="en-US" sz="4400" spc="-40" dirty="0" smtClean="0">
                <a:latin typeface="Calibri"/>
                <a:cs typeface="Calibri"/>
              </a:rPr>
              <a:t>Satan’s accusations </a:t>
            </a:r>
            <a:r>
              <a:rPr lang="en-US" sz="4400" spc="-40" dirty="0">
                <a:latin typeface="Calibri"/>
                <a:cs typeface="Calibri"/>
              </a:rPr>
              <a:t>of </a:t>
            </a:r>
            <a:r>
              <a:rPr lang="en-US" sz="4400" spc="-40" dirty="0" smtClean="0">
                <a:latin typeface="Calibri"/>
                <a:cs typeface="Calibri"/>
              </a:rPr>
              <a:t>Satan </a:t>
            </a:r>
            <a:r>
              <a:rPr lang="en-US" sz="4400" spc="-40" dirty="0">
                <a:latin typeface="Calibri"/>
                <a:cs typeface="Calibri"/>
              </a:rPr>
              <a:t>God is </a:t>
            </a:r>
            <a:r>
              <a:rPr lang="en-US" sz="4400" spc="-100" dirty="0">
                <a:latin typeface="Calibri"/>
                <a:cs typeface="Calibri"/>
              </a:rPr>
              <a:t>unfair in the way He treats His </a:t>
            </a:r>
            <a:r>
              <a:rPr lang="en-US" sz="4400" spc="-100" dirty="0" smtClean="0">
                <a:latin typeface="Calibri"/>
                <a:cs typeface="Calibri"/>
              </a:rPr>
              <a:t>creatures.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atin typeface="Calibri"/>
                <a:cs typeface="Calibri"/>
              </a:rPr>
              <a:t>2. </a:t>
            </a:r>
            <a:r>
              <a:rPr lang="en-US" sz="4400" u="sng" dirty="0">
                <a:latin typeface="Calibri"/>
                <a:cs typeface="Calibri"/>
              </a:rPr>
              <a:t>C</a:t>
            </a:r>
            <a:r>
              <a:rPr lang="en-US" sz="4400" u="sng" dirty="0" smtClean="0">
                <a:latin typeface="Calibri"/>
                <a:cs typeface="Calibri"/>
              </a:rPr>
              <a:t>onfirm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 impartiality of the rewards of the </a:t>
            </a:r>
            <a:r>
              <a:rPr lang="en-US" sz="4400" dirty="0" smtClean="0">
                <a:latin typeface="Calibri"/>
                <a:cs typeface="Calibri"/>
              </a:rPr>
              <a:t>righteous.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atin typeface="Calibri"/>
                <a:cs typeface="Calibri"/>
              </a:rPr>
              <a:t>3.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Demonstrate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 justice of the </a:t>
            </a:r>
            <a:r>
              <a:rPr lang="en-US" sz="4400" dirty="0" smtClean="0">
                <a:latin typeface="Calibri"/>
                <a:cs typeface="Calibri"/>
              </a:rPr>
              <a:t>punishments </a:t>
            </a:r>
            <a:r>
              <a:rPr lang="en-US" sz="4400" dirty="0">
                <a:latin typeface="Calibri"/>
                <a:cs typeface="Calibri"/>
              </a:rPr>
              <a:t>of the </a:t>
            </a:r>
            <a:r>
              <a:rPr lang="en-US" sz="4400" dirty="0" smtClean="0">
                <a:latin typeface="Calibri"/>
                <a:cs typeface="Calibri"/>
              </a:rPr>
              <a:t>wicked.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-100" dirty="0" smtClean="0">
                <a:latin typeface="Calibri"/>
                <a:cs typeface="Calibri"/>
              </a:rPr>
              <a:t>4. </a:t>
            </a:r>
            <a:r>
              <a:rPr lang="en-US" sz="4400" u="sng" spc="-100" dirty="0">
                <a:latin typeface="Calibri"/>
                <a:cs typeface="Calibri"/>
              </a:rPr>
              <a:t>D</a:t>
            </a:r>
            <a:r>
              <a:rPr lang="en-US" sz="4400" u="sng" spc="-100" dirty="0" smtClean="0">
                <a:latin typeface="Calibri"/>
                <a:cs typeface="Calibri"/>
              </a:rPr>
              <a:t>issipate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al</a:t>
            </a:r>
            <a:r>
              <a:rPr lang="en-US" sz="4400" spc="-300" dirty="0">
                <a:latin typeface="Calibri"/>
                <a:cs typeface="Calibri"/>
              </a:rPr>
              <a:t>l </a:t>
            </a:r>
            <a:r>
              <a:rPr lang="en-US" sz="4400" spc="-100" dirty="0">
                <a:latin typeface="Calibri"/>
                <a:cs typeface="Calibri"/>
              </a:rPr>
              <a:t>doubts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that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could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lead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to-</a:t>
            </a:r>
            <a:r>
              <a:rPr lang="en-US" sz="4400" spc="-50" dirty="0" smtClean="0">
                <a:latin typeface="Calibri"/>
                <a:cs typeface="Calibri"/>
              </a:rPr>
              <a:t>ward </a:t>
            </a:r>
            <a:r>
              <a:rPr lang="en-US" sz="4400" spc="-50" dirty="0">
                <a:latin typeface="Calibri"/>
                <a:cs typeface="Calibri"/>
              </a:rPr>
              <a:t>another rebellion in the universe.</a:t>
            </a:r>
            <a:endParaRPr lang="en-US" sz="4400" spc="-5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7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Millennial Judgment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Participants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In the pre-Advent investigative </a:t>
            </a:r>
            <a:r>
              <a:rPr lang="en-US" sz="4400" dirty="0" smtClean="0">
                <a:latin typeface="Calibri"/>
                <a:cs typeface="Calibri"/>
              </a:rPr>
              <a:t>           judgment </a:t>
            </a:r>
            <a:r>
              <a:rPr lang="en-US" sz="4400" dirty="0">
                <a:latin typeface="Calibri"/>
                <a:cs typeface="Calibri"/>
              </a:rPr>
              <a:t>of the righteous, only </a:t>
            </a:r>
            <a:r>
              <a:rPr lang="en-US" sz="4400" dirty="0" smtClean="0">
                <a:latin typeface="Calibri"/>
                <a:cs typeface="Calibri"/>
              </a:rPr>
              <a:t>              the </a:t>
            </a:r>
            <a:r>
              <a:rPr lang="en-US" sz="4400" b="1" spc="50" dirty="0">
                <a:solidFill>
                  <a:srgbClr val="FFFF00"/>
                </a:solidFill>
                <a:latin typeface="Calibri"/>
                <a:cs typeface="Calibri"/>
              </a:rPr>
              <a:t>heavenly hosts </a:t>
            </a:r>
            <a:r>
              <a:rPr lang="en-US" sz="4400" dirty="0">
                <a:latin typeface="Calibri"/>
                <a:cs typeface="Calibri"/>
              </a:rPr>
              <a:t>are involved </a:t>
            </a:r>
            <a:r>
              <a:rPr lang="en-US" sz="4400" dirty="0" smtClean="0">
                <a:latin typeface="Calibri"/>
                <a:cs typeface="Calibri"/>
              </a:rPr>
              <a:t>          (</a:t>
            </a:r>
            <a:r>
              <a:rPr lang="en-US" sz="4400" i="1" dirty="0">
                <a:latin typeface="Calibri"/>
                <a:cs typeface="Calibri"/>
              </a:rPr>
              <a:t>Dan. 7:9, 10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during the millennial judgment of the wicked and the fallen angels, the </a:t>
            </a:r>
            <a:r>
              <a:rPr lang="en-US" sz="4400" b="1" dirty="0">
                <a:solidFill>
                  <a:srgbClr val="FFFF00"/>
                </a:solidFill>
                <a:latin typeface="Calibri"/>
                <a:cs typeface="Calibri"/>
              </a:rPr>
              <a:t>saints </a:t>
            </a:r>
            <a:r>
              <a:rPr lang="en-US" sz="4400" dirty="0">
                <a:latin typeface="Calibri"/>
                <a:cs typeface="Calibri"/>
              </a:rPr>
              <a:t>themselves also will participate (</a:t>
            </a:r>
            <a:r>
              <a:rPr lang="en-US" sz="4400" i="1" dirty="0">
                <a:latin typeface="Calibri"/>
                <a:cs typeface="Calibri"/>
              </a:rPr>
              <a:t>1 Cor. 6:3, Jude 6, Rev. 20:4–6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spc="-5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3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The pre-Advent investigative judgment </a:t>
            </a:r>
            <a:r>
              <a:rPr lang="en-US" sz="4400" spc="-90" dirty="0">
                <a:solidFill>
                  <a:schemeClr val="bg1"/>
                </a:solidFill>
                <a:latin typeface="Calibri"/>
                <a:cs typeface="Calibri"/>
              </a:rPr>
              <a:t>began in 1844 when 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“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‘</a:t>
            </a:r>
            <a:r>
              <a:rPr lang="en-US" sz="4400" spc="-90" dirty="0">
                <a:solidFill>
                  <a:schemeClr val="bg1"/>
                </a:solidFill>
                <a:latin typeface="Calibri"/>
                <a:cs typeface="Calibri"/>
              </a:rPr>
              <a:t>thrones were put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in place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....The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court was seated, and the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books were opened’ ”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Dan. 7:9, 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10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40" dirty="0" smtClean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lang="en-US" sz="4400" spc="-40" dirty="0">
                <a:solidFill>
                  <a:schemeClr val="bg1"/>
                </a:solidFill>
                <a:latin typeface="Calibri"/>
                <a:cs typeface="Calibri"/>
              </a:rPr>
              <a:t>millennial judgment, however, will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start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after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saints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taken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heaven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and sit on thrones, and the judgment is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committed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to them. </a:t>
            </a:r>
            <a:r>
              <a:rPr lang="en-US" sz="4400" dirty="0" smtClean="0">
                <a:latin typeface="Calibri"/>
                <a:cs typeface="Calibri"/>
              </a:rPr>
              <a:t>Once </a:t>
            </a:r>
            <a:r>
              <a:rPr lang="en-US" sz="4400" dirty="0">
                <a:latin typeface="Calibri"/>
                <a:cs typeface="Calibri"/>
              </a:rPr>
              <a:t>more, the heavenly books are opened, and </a:t>
            </a:r>
            <a:r>
              <a:rPr lang="en-US" sz="4400" dirty="0" smtClean="0">
                <a:latin typeface="Calibri"/>
                <a:cs typeface="Calibri"/>
              </a:rPr>
              <a:t>the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Millennial Judgment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Time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40" dirty="0">
                <a:latin typeface="Calibri"/>
                <a:cs typeface="Calibri"/>
              </a:rPr>
              <a:t>The pre-Advent investigative judgment </a:t>
            </a:r>
            <a:r>
              <a:rPr lang="en-US" sz="4400" spc="-90" dirty="0">
                <a:latin typeface="Calibri"/>
                <a:cs typeface="Calibri"/>
              </a:rPr>
              <a:t>began in </a:t>
            </a:r>
            <a:r>
              <a:rPr lang="en-US" sz="4400" spc="-90" dirty="0">
                <a:solidFill>
                  <a:schemeClr val="tx2"/>
                </a:solidFill>
                <a:latin typeface="Calibri"/>
                <a:cs typeface="Calibri"/>
              </a:rPr>
              <a:t>1844</a:t>
            </a:r>
            <a:r>
              <a:rPr lang="en-US" sz="4400" spc="-90" dirty="0">
                <a:latin typeface="Calibri"/>
                <a:cs typeface="Calibri"/>
              </a:rPr>
              <a:t> when </a:t>
            </a:r>
            <a:r>
              <a:rPr lang="en-US" sz="4400" spc="-300" dirty="0">
                <a:latin typeface="Calibri"/>
                <a:cs typeface="Calibri"/>
              </a:rPr>
              <a:t>“ </a:t>
            </a:r>
            <a:r>
              <a:rPr lang="en-US" sz="4400" spc="-100" dirty="0">
                <a:latin typeface="Calibri"/>
                <a:cs typeface="Calibri"/>
              </a:rPr>
              <a:t>‘</a:t>
            </a:r>
            <a:r>
              <a:rPr lang="en-US" sz="4400" spc="-90" dirty="0">
                <a:latin typeface="Calibri"/>
                <a:cs typeface="Calibri"/>
              </a:rPr>
              <a:t>thrones were put </a:t>
            </a:r>
            <a:r>
              <a:rPr lang="en-US" sz="4400" spc="-100" dirty="0">
                <a:latin typeface="Calibri"/>
                <a:cs typeface="Calibri"/>
              </a:rPr>
              <a:t>in place</a:t>
            </a:r>
            <a:r>
              <a:rPr lang="en-US" sz="4400" spc="-100" dirty="0" smtClean="0">
                <a:latin typeface="Calibri"/>
                <a:cs typeface="Calibri"/>
              </a:rPr>
              <a:t>....The </a:t>
            </a:r>
            <a:r>
              <a:rPr lang="en-US" sz="4400" spc="-100" dirty="0">
                <a:latin typeface="Calibri"/>
                <a:cs typeface="Calibri"/>
              </a:rPr>
              <a:t>court was seated, and the </a:t>
            </a:r>
            <a:r>
              <a:rPr lang="en-US" sz="4400" dirty="0">
                <a:latin typeface="Calibri"/>
                <a:cs typeface="Calibri"/>
              </a:rPr>
              <a:t>books were opened’ ” (</a:t>
            </a:r>
            <a:r>
              <a:rPr lang="en-US" sz="4400" i="1" dirty="0">
                <a:latin typeface="Calibri"/>
                <a:cs typeface="Calibri"/>
              </a:rPr>
              <a:t>Dan. 7:9, 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spc="-40" dirty="0" smtClean="0">
                <a:latin typeface="Calibri"/>
                <a:cs typeface="Calibri"/>
              </a:rPr>
              <a:t>The </a:t>
            </a:r>
            <a:r>
              <a:rPr lang="en-US" sz="4400" spc="-40" dirty="0">
                <a:latin typeface="Calibri"/>
                <a:cs typeface="Calibri"/>
              </a:rPr>
              <a:t>millennial judgment, however, will </a:t>
            </a:r>
            <a:r>
              <a:rPr lang="en-US" sz="4400" spc="-100" dirty="0">
                <a:latin typeface="Calibri"/>
                <a:cs typeface="Calibri"/>
              </a:rPr>
              <a:t>start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after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saints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are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taken</a:t>
            </a:r>
            <a:r>
              <a:rPr lang="en-US" sz="4400" spc="-1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lang="en-US" sz="4400" spc="-1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heaven </a:t>
            </a:r>
            <a:r>
              <a:rPr lang="en-US" sz="4400" spc="-50" dirty="0">
                <a:latin typeface="Calibri"/>
                <a:cs typeface="Calibri"/>
              </a:rPr>
              <a:t>and sit on thrones, and the judgment is </a:t>
            </a:r>
            <a:r>
              <a:rPr lang="en-US" sz="4400" dirty="0" smtClean="0">
                <a:latin typeface="Calibri"/>
                <a:cs typeface="Calibri"/>
              </a:rPr>
              <a:t>committed </a:t>
            </a:r>
            <a:r>
              <a:rPr lang="en-US" sz="4400" dirty="0">
                <a:latin typeface="Calibri"/>
                <a:cs typeface="Calibri"/>
              </a:rPr>
              <a:t>to them.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2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dead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are “judged according to their works, by the things which were writ- ten in the books”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Rev. 20: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This process provides an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opportunity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for the saints to evaluate the heavenly records and to see God’s fair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treat-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  <a:cs typeface="Calibri"/>
              </a:rPr>
              <a:t>ment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in all cases. </a:t>
            </a:r>
            <a:r>
              <a:rPr lang="en-US" sz="4400" dirty="0">
                <a:latin typeface="Calibri"/>
                <a:cs typeface="Calibri"/>
              </a:rPr>
              <a:t>He not only rewards </a:t>
            </a:r>
            <a:r>
              <a:rPr lang="en-US" sz="4400" dirty="0" smtClean="0">
                <a:latin typeface="Calibri"/>
                <a:cs typeface="Calibri"/>
              </a:rPr>
              <a:t>based </a:t>
            </a:r>
            <a:r>
              <a:rPr lang="en-US" sz="4400" dirty="0">
                <a:latin typeface="Calibri"/>
                <a:cs typeface="Calibri"/>
              </a:rPr>
              <a:t>on their own decisions but also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explains</a:t>
            </a:r>
            <a:r>
              <a:rPr lang="en-US" sz="4400" dirty="0">
                <a:latin typeface="Calibri"/>
                <a:cs typeface="Calibri"/>
              </a:rPr>
              <a:t> to them why He does so.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dead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are “judged according to their works, by the things which were writ- ten in the books”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Rev. 20: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process provides an </a:t>
            </a:r>
            <a:r>
              <a:rPr lang="en-US" sz="4400" dirty="0" smtClean="0">
                <a:latin typeface="Calibri"/>
                <a:cs typeface="Calibri"/>
              </a:rPr>
              <a:t>opportunity </a:t>
            </a:r>
            <a:r>
              <a:rPr lang="en-US" sz="4400" dirty="0">
                <a:latin typeface="Calibri"/>
                <a:cs typeface="Calibri"/>
              </a:rPr>
              <a:t>for the saints to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evaluate</a:t>
            </a:r>
            <a:r>
              <a:rPr lang="en-US" sz="4400" dirty="0">
                <a:latin typeface="Calibri"/>
                <a:cs typeface="Calibri"/>
              </a:rPr>
              <a:t> the heavenly records and to see God’s fair </a:t>
            </a:r>
            <a:r>
              <a:rPr lang="en-US" sz="4400" dirty="0" smtClean="0">
                <a:latin typeface="Calibri"/>
                <a:cs typeface="Calibri"/>
              </a:rPr>
              <a:t>treat-</a:t>
            </a:r>
            <a:r>
              <a:rPr lang="en-US" sz="4400" dirty="0" err="1" smtClean="0">
                <a:latin typeface="Calibri"/>
                <a:cs typeface="Calibri"/>
              </a:rPr>
              <a:t>ment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in all cases.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Millennial Judgment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Time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dead </a:t>
            </a:r>
            <a:r>
              <a:rPr lang="en-US" sz="4400" dirty="0">
                <a:latin typeface="Calibri"/>
                <a:cs typeface="Calibri"/>
              </a:rPr>
              <a:t>are “judged according to their works, by the things which were writ- ten in the books” (</a:t>
            </a:r>
            <a:r>
              <a:rPr lang="en-US" sz="4400" i="1" dirty="0">
                <a:latin typeface="Calibri"/>
                <a:cs typeface="Calibri"/>
              </a:rPr>
              <a:t>Rev. 20</a:t>
            </a:r>
            <a:r>
              <a:rPr lang="en-US" sz="4400" i="1" dirty="0" smtClean="0">
                <a:latin typeface="Calibri"/>
                <a:cs typeface="Calibri"/>
              </a:rPr>
              <a:t>:</a:t>
            </a:r>
            <a:r>
              <a:rPr lang="en-US" sz="4400" i="1" dirty="0" smtClean="0">
                <a:latin typeface="Calibri"/>
                <a:cs typeface="Calibri"/>
              </a:rPr>
              <a:t>12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8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21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Executive Judgment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“Therefore</a:t>
            </a:r>
            <a:r>
              <a:rPr lang="en-US" sz="4400" dirty="0">
                <a:latin typeface="Calibri"/>
                <a:cs typeface="Calibri"/>
              </a:rPr>
              <a:t>, since all these things </a:t>
            </a:r>
            <a:r>
              <a:rPr lang="en-US" sz="4400" dirty="0" smtClean="0">
                <a:latin typeface="Calibri"/>
                <a:cs typeface="Calibri"/>
              </a:rPr>
              <a:t>     will </a:t>
            </a:r>
            <a:r>
              <a:rPr lang="en-US" sz="4400" dirty="0">
                <a:latin typeface="Calibri"/>
                <a:cs typeface="Calibri"/>
              </a:rPr>
              <a:t>be dissolved, what manner of persons ought you to be in holy conduct and godliness</a:t>
            </a:r>
            <a:r>
              <a:rPr lang="en-US" sz="4400" dirty="0" smtClean="0">
                <a:latin typeface="Calibri"/>
                <a:cs typeface="Calibri"/>
              </a:rPr>
              <a:t>, looking </a:t>
            </a:r>
            <a:r>
              <a:rPr lang="en-US" sz="4400" dirty="0">
                <a:latin typeface="Calibri"/>
                <a:cs typeface="Calibri"/>
              </a:rPr>
              <a:t>for and hastening the coming of the day of God, because of which the heavens </a:t>
            </a:r>
            <a:r>
              <a:rPr lang="en-US" sz="4400" dirty="0" smtClean="0">
                <a:latin typeface="Calibri"/>
                <a:cs typeface="Calibri"/>
              </a:rPr>
              <a:t>  will </a:t>
            </a:r>
            <a:r>
              <a:rPr lang="en-US" sz="4400" dirty="0">
                <a:latin typeface="Calibri"/>
                <a:cs typeface="Calibri"/>
              </a:rPr>
              <a:t>be dissolved, being on fire, and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elements will melt with fervent heat?</a:t>
            </a:r>
            <a:r>
              <a:rPr lang="en-US" sz="4400" dirty="0" smtClean="0">
                <a:latin typeface="Calibri"/>
                <a:cs typeface="Calibri"/>
              </a:rPr>
              <a:t>” (</a:t>
            </a:r>
            <a:r>
              <a:rPr lang="en-US" sz="4400" i="1" dirty="0" smtClean="0">
                <a:latin typeface="Calibri"/>
                <a:cs typeface="Calibri"/>
              </a:rPr>
              <a:t>2 Pet. 3:11, 12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21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Executive Judgment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executive judgment is God’s final and irreversible punitive intervention </a:t>
            </a:r>
            <a:r>
              <a:rPr lang="en-US" sz="4400" dirty="0" smtClean="0">
                <a:latin typeface="Calibri"/>
                <a:cs typeface="Calibri"/>
              </a:rPr>
              <a:t>   </a:t>
            </a:r>
            <a:r>
              <a:rPr lang="en-US" sz="4400" spc="-100" dirty="0" smtClean="0">
                <a:latin typeface="Calibri"/>
                <a:cs typeface="Calibri"/>
              </a:rPr>
              <a:t>in </a:t>
            </a:r>
            <a:r>
              <a:rPr lang="en-US" sz="4400" spc="-100" dirty="0">
                <a:latin typeface="Calibri"/>
                <a:cs typeface="Calibri"/>
              </a:rPr>
              <a:t>human history. Limited punitive </a:t>
            </a:r>
            <a:r>
              <a:rPr lang="en-US" sz="4400" spc="-100" dirty="0" err="1" smtClean="0">
                <a:latin typeface="Calibri"/>
                <a:cs typeface="Calibri"/>
              </a:rPr>
              <a:t>judg-</a:t>
            </a:r>
            <a:r>
              <a:rPr lang="en-US" sz="4400" dirty="0" err="1" smtClean="0">
                <a:latin typeface="Calibri"/>
                <a:cs typeface="Calibri"/>
              </a:rPr>
              <a:t>ments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occurred, for example, in the casting out of Satan and his rebellious angels from heaven (</a:t>
            </a:r>
            <a:r>
              <a:rPr lang="en-US" sz="4400" i="1" dirty="0">
                <a:latin typeface="Calibri"/>
                <a:cs typeface="Calibri"/>
              </a:rPr>
              <a:t>Rev. 12:7–12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, it is no surprise that there also </a:t>
            </a:r>
            <a:r>
              <a:rPr lang="en-US" sz="4400" dirty="0" smtClean="0">
                <a:latin typeface="Calibri"/>
                <a:cs typeface="Calibri"/>
              </a:rPr>
              <a:t>  will </a:t>
            </a:r>
            <a:r>
              <a:rPr lang="en-US" sz="4400" dirty="0">
                <a:latin typeface="Calibri"/>
                <a:cs typeface="Calibri"/>
              </a:rPr>
              <a:t>be an executive judgment of the wicked at the end of human history.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79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“God’s goodness and long forbearance,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His patience and mercy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exercised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to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n-US" sz="4400" spc="30" dirty="0" smtClean="0">
                <a:solidFill>
                  <a:schemeClr val="bg1"/>
                </a:solidFill>
                <a:latin typeface="Calibri"/>
                <a:cs typeface="Calibri"/>
              </a:rPr>
              <a:t>His </a:t>
            </a:r>
            <a:r>
              <a:rPr lang="en-US" sz="4400" spc="30" dirty="0">
                <a:solidFill>
                  <a:schemeClr val="bg1"/>
                </a:solidFill>
                <a:latin typeface="Calibri"/>
                <a:cs typeface="Calibri"/>
              </a:rPr>
              <a:t>subjects, will not hinder Him from 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punishing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the sinner who refused to be </a:t>
            </a:r>
            <a:r>
              <a:rPr lang="en-US" sz="4400" spc="10" dirty="0" smtClean="0">
                <a:solidFill>
                  <a:schemeClr val="bg1"/>
                </a:solidFill>
                <a:latin typeface="Calibri"/>
                <a:cs typeface="Calibri"/>
              </a:rPr>
              <a:t>obedient </a:t>
            </a:r>
            <a:r>
              <a:rPr lang="en-US" sz="4400" spc="10" dirty="0">
                <a:solidFill>
                  <a:schemeClr val="bg1"/>
                </a:solidFill>
                <a:latin typeface="Calibri"/>
                <a:cs typeface="Calibri"/>
              </a:rPr>
              <a:t>to His requirements. </a:t>
            </a:r>
            <a:r>
              <a:rPr lang="en-US" sz="4400" spc="10" dirty="0">
                <a:latin typeface="Calibri"/>
                <a:cs typeface="Calibri"/>
              </a:rPr>
              <a:t>It is not </a:t>
            </a:r>
            <a:r>
              <a:rPr lang="en-US" sz="4400" spc="-50" dirty="0">
                <a:latin typeface="Calibri"/>
                <a:cs typeface="Calibri"/>
              </a:rPr>
              <a:t>for a man—a </a:t>
            </a:r>
            <a:r>
              <a:rPr lang="en-US" sz="4400" spc="-50" dirty="0" smtClean="0">
                <a:latin typeface="Calibri"/>
                <a:cs typeface="Calibri"/>
              </a:rPr>
              <a:t>criminal..., </a:t>
            </a:r>
            <a:r>
              <a:rPr lang="en-US" sz="4400" spc="-50" dirty="0">
                <a:latin typeface="Calibri"/>
                <a:cs typeface="Calibri"/>
              </a:rPr>
              <a:t>pardoned only </a:t>
            </a:r>
            <a:r>
              <a:rPr lang="en-US" sz="4400" dirty="0">
                <a:latin typeface="Calibri"/>
                <a:cs typeface="Calibri"/>
              </a:rPr>
              <a:t>through the great </a:t>
            </a:r>
            <a:r>
              <a:rPr lang="en-US" sz="4400" dirty="0" smtClean="0">
                <a:latin typeface="Calibri"/>
                <a:cs typeface="Calibri"/>
              </a:rPr>
              <a:t>sacrifice </a:t>
            </a:r>
            <a:r>
              <a:rPr lang="en-US" sz="4400" dirty="0">
                <a:latin typeface="Calibri"/>
                <a:cs typeface="Calibri"/>
              </a:rPr>
              <a:t>He made in giving His Son to die </a:t>
            </a:r>
            <a:r>
              <a:rPr lang="en-US" sz="4400" dirty="0" smtClean="0">
                <a:latin typeface="Calibri"/>
                <a:cs typeface="Calibri"/>
              </a:rPr>
              <a:t>because </a:t>
            </a:r>
            <a:r>
              <a:rPr lang="en-US" sz="4400" dirty="0">
                <a:latin typeface="Calibri"/>
                <a:cs typeface="Calibri"/>
              </a:rPr>
              <a:t>His law was </a:t>
            </a:r>
            <a:r>
              <a:rPr lang="en-US" sz="4400" dirty="0" smtClean="0">
                <a:latin typeface="Calibri"/>
                <a:cs typeface="Calibri"/>
              </a:rPr>
              <a:t>changeless</a:t>
            </a:r>
            <a:r>
              <a:rPr lang="en-US" sz="4400" dirty="0">
                <a:latin typeface="Calibri"/>
                <a:cs typeface="Calibri"/>
              </a:rPr>
              <a:t>—to dictate to God.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Executive Judgment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i="1" cap="small" spc="50" dirty="0" smtClean="0">
                <a:latin typeface="Cambria"/>
                <a:cs typeface="Cambria"/>
              </a:rPr>
              <a:t>Manuscript </a:t>
            </a:r>
            <a:r>
              <a:rPr lang="en-US" sz="3200" b="1" i="1" cap="small" spc="50" dirty="0">
                <a:latin typeface="Cambria"/>
                <a:cs typeface="Cambria"/>
              </a:rPr>
              <a:t>Releases </a:t>
            </a:r>
            <a:r>
              <a:rPr lang="en-US" sz="3200" b="1" cap="small" spc="50" dirty="0">
                <a:latin typeface="Cambria"/>
                <a:cs typeface="Cambria"/>
              </a:rPr>
              <a:t>12:</a:t>
            </a:r>
            <a:r>
              <a:rPr lang="en-US" sz="3200" b="1" cap="small" spc="50" dirty="0" smtClean="0">
                <a:latin typeface="Cambria"/>
                <a:cs typeface="Cambria"/>
              </a:rPr>
              <a:t>208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“God’s goodness and long forbearance, </a:t>
            </a:r>
            <a:r>
              <a:rPr lang="en-US" sz="4400" dirty="0">
                <a:latin typeface="Calibri"/>
                <a:cs typeface="Calibri"/>
              </a:rPr>
              <a:t>His patience and mercy </a:t>
            </a:r>
            <a:r>
              <a:rPr lang="en-US" sz="4400" dirty="0" smtClean="0">
                <a:latin typeface="Calibri"/>
                <a:cs typeface="Calibri"/>
              </a:rPr>
              <a:t>exercised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   </a:t>
            </a:r>
            <a:r>
              <a:rPr lang="en-US" sz="4400" spc="30" dirty="0" smtClean="0">
                <a:latin typeface="Calibri"/>
                <a:cs typeface="Calibri"/>
              </a:rPr>
              <a:t>His </a:t>
            </a:r>
            <a:r>
              <a:rPr lang="en-US" sz="4400" spc="30" dirty="0">
                <a:latin typeface="Calibri"/>
                <a:cs typeface="Calibri"/>
              </a:rPr>
              <a:t>subjects, will not hinder Him from </a:t>
            </a:r>
            <a:r>
              <a:rPr lang="en-US" sz="4400" spc="-50" dirty="0" smtClean="0">
                <a:latin typeface="Calibri"/>
                <a:cs typeface="Calibri"/>
              </a:rPr>
              <a:t>punishing </a:t>
            </a:r>
            <a:r>
              <a:rPr lang="en-US" sz="4400" spc="-50" dirty="0">
                <a:latin typeface="Calibri"/>
                <a:cs typeface="Calibri"/>
              </a:rPr>
              <a:t>the sinner who refused to be </a:t>
            </a:r>
            <a:r>
              <a:rPr lang="en-US" sz="4400" spc="10" dirty="0" smtClean="0">
                <a:latin typeface="Calibri"/>
                <a:cs typeface="Calibri"/>
              </a:rPr>
              <a:t>obedient </a:t>
            </a:r>
            <a:r>
              <a:rPr lang="en-US" sz="4400" spc="10" dirty="0">
                <a:latin typeface="Calibri"/>
                <a:cs typeface="Calibri"/>
              </a:rPr>
              <a:t>to His requirements.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18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All that God could have done to save humanity from being eternally lost He did, even at a great cost to </a:t>
            </a:r>
            <a:r>
              <a:rPr lang="en-US" sz="4400" dirty="0" smtClean="0">
                <a:latin typeface="Calibri"/>
                <a:cs typeface="Calibri"/>
              </a:rPr>
              <a:t>Himself.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Those </a:t>
            </a:r>
            <a:r>
              <a:rPr lang="en-US" sz="4400" dirty="0">
                <a:latin typeface="Calibri"/>
                <a:cs typeface="Calibri"/>
              </a:rPr>
              <a:t>who are lost </a:t>
            </a:r>
            <a:r>
              <a:rPr lang="en-US" sz="4400" dirty="0" smtClean="0">
                <a:latin typeface="Calibri"/>
                <a:cs typeface="Calibri"/>
              </a:rPr>
              <a:t>ultimately </a:t>
            </a:r>
            <a:r>
              <a:rPr lang="en-US" sz="4400" dirty="0">
                <a:latin typeface="Calibri"/>
                <a:cs typeface="Calibri"/>
              </a:rPr>
              <a:t>made choices that led them to this </a:t>
            </a:r>
            <a:r>
              <a:rPr lang="en-US" sz="4400" dirty="0" err="1" smtClean="0">
                <a:latin typeface="Calibri"/>
                <a:cs typeface="Calibri"/>
              </a:rPr>
              <a:t>unfortu-nate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end. </a:t>
            </a:r>
            <a:r>
              <a:rPr lang="en-US" sz="4400" dirty="0" smtClean="0">
                <a:latin typeface="Calibri"/>
                <a:cs typeface="Calibri"/>
              </a:rPr>
              <a:t>It’s </a:t>
            </a:r>
            <a:r>
              <a:rPr lang="en-US" sz="4400" dirty="0">
                <a:latin typeface="Calibri"/>
                <a:cs typeface="Calibri"/>
              </a:rPr>
              <a:t>God’s love, and God’s love alone, that demands justice, </a:t>
            </a:r>
            <a:r>
              <a:rPr lang="en-US" sz="4400" dirty="0" smtClean="0">
                <a:latin typeface="Calibri"/>
                <a:cs typeface="Calibri"/>
              </a:rPr>
              <a:t>              as </a:t>
            </a:r>
            <a:r>
              <a:rPr lang="en-US" sz="4400" dirty="0">
                <a:latin typeface="Calibri"/>
                <a:cs typeface="Calibri"/>
              </a:rPr>
              <a:t>well.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21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Executive Judgment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169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Second Death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final destruction of Satan and his</a:t>
            </a:r>
            <a:r>
              <a:rPr lang="en-US" sz="4400" spc="-100" dirty="0">
                <a:latin typeface="Calibri"/>
                <a:cs typeface="Calibri"/>
              </a:rPr>
              <a:t> angels and all the wicked will cleanse the </a:t>
            </a:r>
            <a:r>
              <a:rPr lang="en-US" sz="4400" spc="-70" dirty="0">
                <a:latin typeface="Calibri"/>
                <a:cs typeface="Calibri"/>
              </a:rPr>
              <a:t>universe from sin and its </a:t>
            </a:r>
            <a:r>
              <a:rPr lang="en-US" sz="4400" spc="-70" dirty="0" smtClean="0">
                <a:latin typeface="Calibri"/>
                <a:cs typeface="Calibri"/>
              </a:rPr>
              <a:t>consequences.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yet, even the final destruction of the wicked is an act of God’s love, not only for the saints but also for the </a:t>
            </a:r>
            <a:r>
              <a:rPr lang="en-US" sz="4400" spc="-20" dirty="0">
                <a:latin typeface="Calibri"/>
                <a:cs typeface="Calibri"/>
              </a:rPr>
              <a:t>wicked themselves. They would rather </a:t>
            </a:r>
            <a:r>
              <a:rPr lang="en-US" sz="4400" spc="-100" dirty="0">
                <a:latin typeface="Calibri"/>
                <a:cs typeface="Calibri"/>
              </a:rPr>
              <a:t>die than live in the presence of God who is a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“consuming fire”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for sin (</a:t>
            </a:r>
            <a:r>
              <a:rPr lang="en-US" sz="4400" i="1" spc="-100" dirty="0">
                <a:latin typeface="Calibri"/>
                <a:cs typeface="Calibri"/>
              </a:rPr>
              <a:t>Heb. 12:29</a:t>
            </a:r>
            <a:r>
              <a:rPr lang="en-US" sz="4400" spc="-100" dirty="0">
                <a:latin typeface="Calibri"/>
                <a:cs typeface="Calibri"/>
              </a:rPr>
              <a:t>).</a:t>
            </a:r>
            <a:endParaRPr lang="en-US" sz="44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22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The </a:t>
            </a:r>
            <a:r>
              <a:rPr lang="en-US" sz="3200" b="1" cap="small" spc="50" dirty="0">
                <a:latin typeface="Cambria"/>
                <a:cs typeface="Cambria"/>
              </a:rPr>
              <a:t>Second Death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Thus, the final annihilation of sin and </a:t>
            </a:r>
            <a:r>
              <a:rPr lang="en-US" sz="4400" spc="-70" dirty="0" smtClean="0">
                <a:latin typeface="Calibri"/>
                <a:cs typeface="Calibri"/>
              </a:rPr>
              <a:t>sinners provides </a:t>
            </a:r>
            <a:r>
              <a:rPr lang="en-US" sz="4400" spc="-70" dirty="0">
                <a:latin typeface="Calibri"/>
                <a:cs typeface="Calibri"/>
              </a:rPr>
              <a:t>a just and </a:t>
            </a:r>
            <a:r>
              <a:rPr lang="en-US" sz="4400" spc="-70" dirty="0" smtClean="0">
                <a:latin typeface="Calibri"/>
                <a:cs typeface="Calibri"/>
              </a:rPr>
              <a:t>proportional </a:t>
            </a:r>
            <a:r>
              <a:rPr lang="en-US" sz="4400" dirty="0">
                <a:latin typeface="Calibri"/>
                <a:cs typeface="Calibri"/>
              </a:rPr>
              <a:t>punishment for whatever evil people </a:t>
            </a:r>
            <a:r>
              <a:rPr lang="en-US" sz="4400" spc="-70" dirty="0">
                <a:latin typeface="Calibri"/>
                <a:cs typeface="Calibri"/>
              </a:rPr>
              <a:t>had committed. It also confirms that sin </a:t>
            </a:r>
            <a:r>
              <a:rPr lang="en-US" sz="4400" dirty="0">
                <a:latin typeface="Calibri"/>
                <a:cs typeface="Calibri"/>
              </a:rPr>
              <a:t>had a beginning and will have an </a:t>
            </a:r>
            <a:r>
              <a:rPr lang="en-US" sz="4400" dirty="0" smtClean="0">
                <a:latin typeface="Calibri"/>
                <a:cs typeface="Calibri"/>
              </a:rPr>
              <a:t>end.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Then </a:t>
            </a:r>
            <a:r>
              <a:rPr lang="en-US" sz="4400" dirty="0">
                <a:latin typeface="Calibri"/>
                <a:cs typeface="Calibri"/>
              </a:rPr>
              <a:t>the whole universe will return to its original perfection, before sin, evil, and disobedience arose mysteriously and without any justification.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5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23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</a:t>
            </a:r>
            <a:r>
              <a:rPr lang="en-US" sz="3200" b="1" cap="small" spc="50" dirty="0" smtClean="0">
                <a:latin typeface="Cambria"/>
                <a:cs typeface="Cambria"/>
              </a:rPr>
              <a:t>Thought: </a:t>
            </a:r>
            <a:r>
              <a:rPr lang="en-US" sz="3200" i="1" cap="small" dirty="0" smtClean="0">
                <a:latin typeface="Cambria"/>
                <a:cs typeface="Cambria"/>
              </a:rPr>
              <a:t>The </a:t>
            </a:r>
            <a:r>
              <a:rPr lang="en-US" sz="3200" i="1" cap="small" dirty="0">
                <a:latin typeface="Cambria"/>
                <a:cs typeface="Cambria"/>
              </a:rPr>
              <a:t>Desire of Ages </a:t>
            </a:r>
            <a:r>
              <a:rPr lang="en-US" sz="3200" cap="small" dirty="0" smtClean="0">
                <a:latin typeface="Cambria"/>
                <a:cs typeface="Cambria"/>
              </a:rPr>
              <a:t>85</a:t>
            </a:r>
            <a:endParaRPr lang="en-US" sz="3200" cap="small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4911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“In </a:t>
            </a:r>
            <a:r>
              <a:rPr lang="en-US" sz="4400" dirty="0">
                <a:latin typeface="Calibri"/>
                <a:cs typeface="Calibri"/>
              </a:rPr>
              <a:t>the day of final judgment, every </a:t>
            </a:r>
            <a:r>
              <a:rPr lang="en-US" sz="4400" dirty="0" smtClean="0">
                <a:latin typeface="Calibri"/>
                <a:cs typeface="Calibri"/>
              </a:rPr>
              <a:t>   lost </a:t>
            </a:r>
            <a:r>
              <a:rPr lang="en-US" sz="4400" dirty="0">
                <a:latin typeface="Calibri"/>
                <a:cs typeface="Calibri"/>
              </a:rPr>
              <a:t>soul will understand the nature of </a:t>
            </a:r>
            <a:r>
              <a:rPr lang="en-US" sz="4400" spc="-70" dirty="0">
                <a:latin typeface="Calibri"/>
                <a:cs typeface="Calibri"/>
              </a:rPr>
              <a:t>his own rejection of truth. </a:t>
            </a:r>
            <a:r>
              <a:rPr lang="en-US" sz="4400" spc="-70" dirty="0" smtClean="0">
                <a:latin typeface="Calibri"/>
                <a:cs typeface="Calibri"/>
              </a:rPr>
              <a:t>... Every </a:t>
            </a:r>
            <a:r>
              <a:rPr lang="en-US" sz="4400" spc="-70" dirty="0">
                <a:latin typeface="Calibri"/>
                <a:cs typeface="Calibri"/>
              </a:rPr>
              <a:t>lying </a:t>
            </a:r>
            <a:r>
              <a:rPr lang="en-US" sz="4400" spc="-10" dirty="0">
                <a:latin typeface="Calibri"/>
                <a:cs typeface="Calibri"/>
              </a:rPr>
              <a:t>excuse will be swept away. </a:t>
            </a:r>
            <a:r>
              <a:rPr lang="en-US" sz="4400" spc="-10" dirty="0" smtClean="0">
                <a:latin typeface="Calibri"/>
                <a:cs typeface="Calibri"/>
              </a:rPr>
              <a:t>... Men </a:t>
            </a:r>
            <a:r>
              <a:rPr lang="en-US" sz="4400" spc="-10" dirty="0">
                <a:latin typeface="Calibri"/>
                <a:cs typeface="Calibri"/>
              </a:rPr>
              <a:t>will </a:t>
            </a:r>
            <a:r>
              <a:rPr lang="en-US" sz="4400" dirty="0">
                <a:latin typeface="Calibri"/>
                <a:cs typeface="Calibri"/>
              </a:rPr>
              <a:t>see what their choice has been. </a:t>
            </a:r>
            <a:r>
              <a:rPr lang="en-US" sz="4400" dirty="0" smtClean="0">
                <a:latin typeface="Calibri"/>
                <a:cs typeface="Calibri"/>
              </a:rPr>
              <a:t>...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the thoughts of all hearts shall </a:t>
            </a:r>
            <a:r>
              <a:rPr lang="en-US" sz="4400" dirty="0" smtClean="0">
                <a:latin typeface="Calibri"/>
                <a:cs typeface="Calibri"/>
              </a:rPr>
              <a:t>  be revealed</a:t>
            </a:r>
            <a:r>
              <a:rPr lang="en-US" sz="4400" dirty="0">
                <a:latin typeface="Calibri"/>
                <a:cs typeface="Calibri"/>
              </a:rPr>
              <a:t>, both the loyal and the rebellious will unite in declaring, ‘Just and true are Thy </a:t>
            </a:r>
            <a:r>
              <a:rPr lang="en-US" sz="4400" dirty="0" smtClean="0">
                <a:latin typeface="Calibri"/>
                <a:cs typeface="Calibri"/>
              </a:rPr>
              <a:t>ways....</a:t>
            </a:r>
            <a:r>
              <a:rPr lang="en-US" sz="4400" dirty="0">
                <a:latin typeface="Calibri"/>
                <a:cs typeface="Calibri"/>
              </a:rPr>
              <a:t>’ Rev. 15:</a:t>
            </a:r>
            <a:r>
              <a:rPr lang="en-US" sz="4400" dirty="0" smtClean="0">
                <a:latin typeface="Calibri"/>
                <a:cs typeface="Calibri"/>
              </a:rPr>
              <a:t>3.”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Judging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Process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77849"/>
            <a:ext cx="9144000" cy="52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08025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The </a:t>
            </a:r>
            <a:r>
              <a:rPr lang="en-US" sz="4400" b="1" spc="50" dirty="0" smtClean="0">
                <a:latin typeface="Calibri"/>
                <a:cs typeface="Calibri"/>
              </a:rPr>
              <a:t>Final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Judgment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Sun. </a:t>
            </a:r>
            <a:r>
              <a:rPr lang="en-US" sz="4400" dirty="0" smtClean="0">
                <a:latin typeface="Calibri"/>
                <a:cs typeface="Calibri"/>
              </a:rPr>
              <a:t>End-Time. </a:t>
            </a:r>
            <a:r>
              <a:rPr lang="en-US" sz="4400" i="1" dirty="0" smtClean="0">
                <a:latin typeface="Calibri"/>
                <a:cs typeface="Calibri"/>
              </a:rPr>
              <a:t>2 Cor. 5: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Three </a:t>
            </a:r>
            <a:r>
              <a:rPr lang="en-US" sz="4400" b="1" spc="50" dirty="0" smtClean="0">
                <a:latin typeface="Calibri"/>
                <a:cs typeface="Calibri"/>
              </a:rPr>
              <a:t>Phases</a:t>
            </a:r>
            <a:r>
              <a:rPr lang="en-US" sz="4400" dirty="0" smtClean="0">
                <a:latin typeface="Calibri"/>
                <a:cs typeface="Calibri"/>
              </a:rPr>
              <a:t> of Judgment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Pre-Advent</a:t>
            </a:r>
            <a:r>
              <a:rPr lang="en-US" sz="4400" i="1" dirty="0" smtClean="0">
                <a:latin typeface="Calibri"/>
                <a:cs typeface="Calibri"/>
              </a:rPr>
              <a:t>. Dan. 7:9, 10.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08025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Millennial</a:t>
            </a:r>
            <a:r>
              <a:rPr lang="en-US" sz="4400" i="1" dirty="0" smtClean="0">
                <a:latin typeface="Calibri"/>
                <a:cs typeface="Calibri"/>
              </a:rPr>
              <a:t>. Rev. 20:12</a:t>
            </a:r>
            <a:r>
              <a:rPr lang="en-US" sz="4400" i="1" dirty="0" smtClean="0">
                <a:latin typeface="Calibri"/>
                <a:cs typeface="Calibri"/>
              </a:rPr>
              <a:t>.                               	</a:t>
            </a:r>
            <a:r>
              <a:rPr lang="en-US" sz="4400" dirty="0" smtClean="0">
                <a:latin typeface="Calibri"/>
                <a:cs typeface="Calibri"/>
              </a:rPr>
              <a:t>c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dirty="0">
                <a:latin typeface="Calibri"/>
                <a:cs typeface="Calibri"/>
              </a:rPr>
              <a:t>Wed. </a:t>
            </a:r>
            <a:r>
              <a:rPr lang="en-US" sz="4400" dirty="0" smtClean="0">
                <a:latin typeface="Calibri"/>
                <a:cs typeface="Calibri"/>
              </a:rPr>
              <a:t>Executive</a:t>
            </a:r>
            <a:r>
              <a:rPr lang="en-US" sz="4400" i="1" dirty="0" smtClean="0">
                <a:latin typeface="Calibri"/>
                <a:cs typeface="Calibri"/>
              </a:rPr>
              <a:t>. 2 </a:t>
            </a:r>
            <a:r>
              <a:rPr lang="en-US" sz="4400" i="1" dirty="0">
                <a:latin typeface="Calibri"/>
                <a:cs typeface="Calibri"/>
              </a:rPr>
              <a:t>Pet. 3:</a:t>
            </a:r>
            <a:r>
              <a:rPr lang="en-US" sz="4400" i="1" dirty="0" smtClean="0">
                <a:latin typeface="Calibri"/>
                <a:cs typeface="Calibri"/>
              </a:rPr>
              <a:t>10–13.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The Second </a:t>
            </a:r>
            <a:r>
              <a:rPr lang="en-US" sz="4400" b="1" spc="50" dirty="0" smtClean="0">
                <a:latin typeface="Calibri"/>
                <a:cs typeface="Calibri"/>
              </a:rPr>
              <a:t>Death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08025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Thu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Act of Love.</a:t>
            </a:r>
            <a:r>
              <a:rPr lang="en-US" sz="4400" i="1" dirty="0" smtClean="0">
                <a:latin typeface="Calibri"/>
                <a:cs typeface="Calibri"/>
              </a:rPr>
              <a:t> Rev. 21:8.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13,  December 24,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1249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70000"/>
              </a:lnSpc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The Judging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Process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 descr="L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184128"/>
            <a:ext cx="7727219" cy="3269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2 </a:t>
            </a:r>
            <a:r>
              <a:rPr lang="cs-CZ" dirty="0" err="1">
                <a:latin typeface="Cambria"/>
                <a:ea typeface="Helvetica CY" charset="0"/>
                <a:cs typeface="Cambria"/>
              </a:rPr>
              <a:t>Corinthians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</a:t>
            </a:r>
            <a:r>
              <a:rPr lang="nl-NL" dirty="0">
                <a:latin typeface="Cambria"/>
                <a:ea typeface="Helvetica CY" charset="0"/>
                <a:cs typeface="Cambria"/>
              </a:rPr>
              <a:t>5:10, </a:t>
            </a:r>
            <a:r>
              <a:rPr lang="nl-NL" sz="3200" dirty="0">
                <a:latin typeface="Cambria"/>
                <a:ea typeface="Helvetica CY" charset="0"/>
                <a:cs typeface="Cambria"/>
              </a:rPr>
              <a:t>NIV</a:t>
            </a:r>
            <a:r>
              <a:rPr lang="nl-NL" dirty="0">
                <a:latin typeface="Cambria"/>
                <a:ea typeface="Helvetica CY" charset="0"/>
                <a:cs typeface="Cambria"/>
              </a:rPr>
              <a:t> </a:t>
            </a:r>
            <a:endParaRPr lang="nl-NL" dirty="0" smtClean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For we must all appear before the judgment seat of Christ, so that each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of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us may </a:t>
            </a:r>
            <a:r>
              <a:rPr lang="en-US" sz="4400" b="1" spc="50" dirty="0">
                <a:solidFill>
                  <a:schemeClr val="tx2"/>
                </a:solidFill>
                <a:latin typeface="Calibri"/>
                <a:ea typeface="Helvetica CY" charset="0"/>
                <a:cs typeface="Calibri"/>
              </a:rPr>
              <a:t>receive what is due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us for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things done while in the body, whether good or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bad.”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Judging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Process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68760"/>
            <a:ext cx="9144000" cy="544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God will judge the world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Nothing </a:t>
            </a:r>
            <a:r>
              <a:rPr lang="en-US" sz="4400" dirty="0">
                <a:latin typeface="Calibri"/>
                <a:cs typeface="Calibri"/>
              </a:rPr>
              <a:t>is hidden from God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God’s judgments </a:t>
            </a:r>
            <a:r>
              <a:rPr lang="en-US" sz="4400" dirty="0" smtClean="0">
                <a:latin typeface="Calibri"/>
                <a:cs typeface="Calibri"/>
              </a:rPr>
              <a:t>are </a:t>
            </a: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the sake of His </a:t>
            </a:r>
            <a:r>
              <a:rPr lang="en-US" sz="4400" dirty="0" smtClean="0">
                <a:latin typeface="Calibri"/>
                <a:cs typeface="Calibri"/>
              </a:rPr>
              <a:t>creatures.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end-time judgment process </a:t>
            </a:r>
            <a:r>
              <a:rPr lang="en-US" sz="4400" dirty="0" smtClean="0">
                <a:latin typeface="Calibri"/>
                <a:cs typeface="Calibri"/>
              </a:rPr>
              <a:t>has three </a:t>
            </a:r>
            <a:r>
              <a:rPr lang="en-US" sz="4400" dirty="0">
                <a:latin typeface="Calibri"/>
                <a:cs typeface="Calibri"/>
              </a:rPr>
              <a:t>main phases: the pre-Advent judgment, the millennial judgment, and the executive </a:t>
            </a:r>
            <a:r>
              <a:rPr lang="en-US" sz="4400" dirty="0" smtClean="0">
                <a:latin typeface="Calibri"/>
                <a:cs typeface="Calibri"/>
              </a:rPr>
              <a:t>judgment.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Judging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Process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December 17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Final Judgment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J</a:t>
            </a:r>
            <a:r>
              <a:rPr lang="en-US" sz="4400" dirty="0" smtClean="0">
                <a:latin typeface="Calibri"/>
                <a:cs typeface="Calibri"/>
              </a:rPr>
              <a:t>udgment </a:t>
            </a:r>
            <a:r>
              <a:rPr lang="en-US" sz="4400" dirty="0">
                <a:latin typeface="Calibri"/>
                <a:cs typeface="Calibri"/>
              </a:rPr>
              <a:t>means </a:t>
            </a:r>
            <a:r>
              <a:rPr lang="en-US" sz="4400" dirty="0" smtClean="0">
                <a:latin typeface="Calibri"/>
                <a:cs typeface="Calibri"/>
              </a:rPr>
              <a:t>condemnation. And </a:t>
            </a:r>
            <a:r>
              <a:rPr lang="en-US" sz="4400" spc="-60" dirty="0" smtClean="0">
                <a:latin typeface="Calibri"/>
                <a:cs typeface="Calibri"/>
              </a:rPr>
              <a:t>vindication </a:t>
            </a:r>
            <a:r>
              <a:rPr lang="en-US" sz="4400" spc="-60" dirty="0">
                <a:latin typeface="Calibri"/>
                <a:cs typeface="Calibri"/>
              </a:rPr>
              <a:t>of the </a:t>
            </a:r>
            <a:r>
              <a:rPr lang="en-US" sz="4400" spc="-60" dirty="0" smtClean="0">
                <a:latin typeface="Calibri"/>
                <a:cs typeface="Calibri"/>
              </a:rPr>
              <a:t>righteous (</a:t>
            </a:r>
            <a:r>
              <a:rPr lang="en-US" sz="4400" i="1" spc="-60" dirty="0" smtClean="0">
                <a:latin typeface="Calibri"/>
                <a:cs typeface="Calibri"/>
              </a:rPr>
              <a:t>Dan. 7:22</a:t>
            </a:r>
            <a:r>
              <a:rPr lang="en-US" sz="4400" spc="-6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 ‘Then hear in heaven, and act, and judge Your servants, </a:t>
            </a:r>
            <a:r>
              <a:rPr lang="en-US" sz="4400" u="sng" dirty="0">
                <a:latin typeface="Calibri"/>
                <a:cs typeface="Calibri"/>
              </a:rPr>
              <a:t>condemning</a:t>
            </a:r>
            <a:r>
              <a:rPr lang="en-US" sz="4400" dirty="0">
                <a:latin typeface="Calibri"/>
                <a:cs typeface="Calibri"/>
              </a:rPr>
              <a:t> the wicked, bringing his way on his head, and </a:t>
            </a:r>
            <a:r>
              <a:rPr lang="en-US" sz="4400" u="sng" dirty="0">
                <a:latin typeface="Calibri"/>
                <a:cs typeface="Calibri"/>
              </a:rPr>
              <a:t>justifying</a:t>
            </a:r>
            <a:r>
              <a:rPr lang="en-US" sz="4400" dirty="0">
                <a:latin typeface="Calibri"/>
                <a:cs typeface="Calibri"/>
              </a:rPr>
              <a:t> the righteous by giving him according to his </a:t>
            </a:r>
            <a:r>
              <a:rPr lang="en-US" sz="4400" dirty="0" smtClean="0">
                <a:latin typeface="Calibri"/>
                <a:cs typeface="Calibri"/>
              </a:rPr>
              <a:t>righteousness</a:t>
            </a:r>
            <a:r>
              <a:rPr lang="en-US" sz="4400" dirty="0">
                <a:latin typeface="Calibri"/>
                <a:cs typeface="Calibri"/>
              </a:rPr>
              <a:t>’ 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1 Kings 8:32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Final Judgment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5228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destiny is determined in our present life. Those in Christ have their vindication at the judgment already assured, and those who are not in Christ remain under </a:t>
            </a:r>
            <a:r>
              <a:rPr lang="en-US" sz="4400" dirty="0" smtClean="0">
                <a:latin typeface="Calibri"/>
                <a:cs typeface="Calibri"/>
              </a:rPr>
              <a:t>condemnation.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Matt</a:t>
            </a:r>
            <a:r>
              <a:rPr lang="en-US" sz="4400" dirty="0">
                <a:latin typeface="Calibri"/>
                <a:cs typeface="Calibri"/>
              </a:rPr>
              <a:t>. 25:31–</a:t>
            </a:r>
            <a:r>
              <a:rPr lang="en-US" sz="4400" dirty="0" smtClean="0">
                <a:latin typeface="Calibri"/>
                <a:cs typeface="Calibri"/>
              </a:rPr>
              <a:t>46, </a:t>
            </a:r>
            <a:r>
              <a:rPr lang="en-US" sz="4400" dirty="0">
                <a:latin typeface="Calibri"/>
                <a:cs typeface="Calibri"/>
              </a:rPr>
              <a:t>Christ mentioned </a:t>
            </a:r>
            <a:r>
              <a:rPr lang="en-US" sz="4400" dirty="0" smtClean="0">
                <a:latin typeface="Calibri"/>
                <a:cs typeface="Calibri"/>
              </a:rPr>
              <a:t>  the </a:t>
            </a:r>
            <a:r>
              <a:rPr lang="en-US" sz="4400" dirty="0">
                <a:latin typeface="Calibri"/>
                <a:cs typeface="Calibri"/>
              </a:rPr>
              <a:t>presence not only of the goats (wicked) but also of the sheep (righteous). </a:t>
            </a:r>
          </a:p>
        </p:txBody>
      </p:sp>
    </p:spTree>
    <p:extLst>
      <p:ext uri="{BB962C8B-B14F-4D97-AF65-F5344CB8AC3E}">
        <p14:creationId xmlns:p14="http://schemas.microsoft.com/office/powerpoint/2010/main" val="2370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Final Judgment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5228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For </a:t>
            </a:r>
            <a:r>
              <a:rPr lang="en-US" sz="4400" u="sng" dirty="0">
                <a:latin typeface="Calibri"/>
                <a:cs typeface="Calibri"/>
              </a:rPr>
              <a:t>all</a:t>
            </a:r>
            <a:r>
              <a:rPr lang="en-US" sz="4400" dirty="0">
                <a:latin typeface="Calibri"/>
                <a:cs typeface="Calibri"/>
              </a:rPr>
              <a:t> of us must appear before the judgment seat of Christ, so that each may receive recompense for what has been done in the body, whether </a:t>
            </a:r>
            <a:r>
              <a:rPr lang="en-US" sz="4400" u="sng" dirty="0">
                <a:latin typeface="Calibri"/>
                <a:cs typeface="Calibri"/>
              </a:rPr>
              <a:t>good</a:t>
            </a:r>
            <a:r>
              <a:rPr lang="en-US" sz="4400" dirty="0">
                <a:latin typeface="Calibri"/>
                <a:cs typeface="Calibri"/>
              </a:rPr>
              <a:t> or </a:t>
            </a:r>
            <a:r>
              <a:rPr lang="en-US" sz="4400" u="sng" dirty="0">
                <a:latin typeface="Calibri"/>
                <a:cs typeface="Calibri"/>
              </a:rPr>
              <a:t>evil</a:t>
            </a:r>
            <a:r>
              <a:rPr lang="en-US" sz="4400" dirty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2 Cor. 5: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NRSV)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W</a:t>
            </a:r>
            <a:r>
              <a:rPr lang="en-US" sz="4400" dirty="0" smtClean="0">
                <a:latin typeface="Calibri"/>
                <a:cs typeface="Calibri"/>
              </a:rPr>
              <a:t>e </a:t>
            </a:r>
            <a:r>
              <a:rPr lang="en-US" sz="4400" dirty="0">
                <a:latin typeface="Calibri"/>
                <a:cs typeface="Calibri"/>
              </a:rPr>
              <a:t>are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saved by grace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Isa. 55:1, Eph. 2:8–10</a:t>
            </a:r>
            <a:r>
              <a:rPr lang="en-US" sz="4400" dirty="0">
                <a:latin typeface="Calibri"/>
                <a:cs typeface="Calibri"/>
              </a:rPr>
              <a:t>),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justified by faith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Gen. 15:6, </a:t>
            </a:r>
            <a:r>
              <a:rPr lang="en-US" sz="4400" i="1" spc="-100" dirty="0">
                <a:latin typeface="Calibri"/>
                <a:cs typeface="Calibri"/>
              </a:rPr>
              <a:t>Rom. 5:1</a:t>
            </a:r>
            <a:r>
              <a:rPr lang="en-US" sz="4400" spc="-100" dirty="0">
                <a:latin typeface="Calibri"/>
                <a:cs typeface="Calibri"/>
              </a:rPr>
              <a:t>), </a:t>
            </a:r>
            <a:r>
              <a:rPr lang="en-US" sz="4400" dirty="0">
                <a:latin typeface="Calibri"/>
                <a:cs typeface="Calibri"/>
              </a:rPr>
              <a:t>and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judged by works </a:t>
            </a:r>
            <a:r>
              <a:rPr lang="en-US" sz="4400" spc="-100" dirty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Eccles. </a:t>
            </a:r>
            <a:r>
              <a:rPr lang="en-US" sz="4400" i="1" spc="-50" dirty="0">
                <a:latin typeface="Calibri"/>
                <a:cs typeface="Calibri"/>
              </a:rPr>
              <a:t>12:14, Matt. 25:31–46, Rev. 20:11–13</a:t>
            </a:r>
            <a:r>
              <a:rPr lang="en-US" sz="4400" spc="-50" dirty="0">
                <a:latin typeface="Calibri"/>
                <a:cs typeface="Calibri"/>
              </a:rPr>
              <a:t>)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  <a:endParaRPr lang="en-US" sz="4400" spc="-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</a:t>
            </a:r>
            <a:r>
              <a:rPr lang="en-US" sz="3200" i="1" cap="small" spc="50" dirty="0">
                <a:solidFill>
                  <a:srgbClr val="FFFF00"/>
                </a:solidFill>
                <a:latin typeface="Cambria"/>
                <a:cs typeface="Cambria"/>
              </a:rPr>
              <a:t>December </a:t>
            </a:r>
            <a:r>
              <a:rPr lang="en-US" sz="3200" i="1" cap="small" spc="50" dirty="0" smtClean="0">
                <a:solidFill>
                  <a:srgbClr val="FFFF00"/>
                </a:solidFill>
                <a:latin typeface="Cambria"/>
                <a:cs typeface="Cambria"/>
              </a:rPr>
              <a:t>18</a:t>
            </a:r>
            <a:endParaRPr lang="en-US" sz="3200" i="1" cap="small" spc="5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Final Judgment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75228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basis</a:t>
            </a:r>
            <a:r>
              <a:rPr lang="en-US" sz="4400" dirty="0">
                <a:latin typeface="Calibri"/>
                <a:cs typeface="Calibri"/>
              </a:rPr>
              <a:t> of the judgment process is God’s </a:t>
            </a:r>
            <a:r>
              <a:rPr lang="en-US" sz="4400" u="sng" dirty="0">
                <a:latin typeface="Calibri"/>
                <a:cs typeface="Calibri"/>
              </a:rPr>
              <a:t>moral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law</a:t>
            </a:r>
            <a:r>
              <a:rPr lang="en-US" sz="4400" dirty="0">
                <a:latin typeface="Calibri"/>
                <a:cs typeface="Calibri"/>
              </a:rPr>
              <a:t> as summarized in the Ten Commandments (</a:t>
            </a:r>
            <a:r>
              <a:rPr lang="en-US" sz="4400" i="1" dirty="0">
                <a:latin typeface="Calibri"/>
                <a:cs typeface="Calibri"/>
              </a:rPr>
              <a:t>Eccles. 12:13, 14; James 1:25; </a:t>
            </a:r>
            <a:r>
              <a:rPr lang="en-US" sz="4400" i="1" dirty="0" smtClean="0">
                <a:latin typeface="Calibri"/>
                <a:cs typeface="Calibri"/>
              </a:rPr>
              <a:t>2</a:t>
            </a:r>
            <a:r>
              <a:rPr lang="en-US" sz="4400" i="1" dirty="0">
                <a:latin typeface="Calibri"/>
                <a:cs typeface="Calibri"/>
              </a:rPr>
              <a:t>:8–17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works are the </a:t>
            </a:r>
            <a:r>
              <a:rPr lang="en-US" sz="4400" u="sng" dirty="0">
                <a:latin typeface="Calibri"/>
                <a:cs typeface="Calibri"/>
              </a:rPr>
              <a:t>external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evidences </a:t>
            </a:r>
            <a:r>
              <a:rPr lang="en-US" sz="4400" dirty="0">
                <a:latin typeface="Calibri"/>
                <a:cs typeface="Calibri"/>
              </a:rPr>
              <a:t>of the genuineness of our saving experience and, consequently, the elements to be appraised during judgment.</a:t>
            </a:r>
          </a:p>
        </p:txBody>
      </p:sp>
    </p:spTree>
    <p:extLst>
      <p:ext uri="{BB962C8B-B14F-4D97-AF65-F5344CB8AC3E}">
        <p14:creationId xmlns:p14="http://schemas.microsoft.com/office/powerpoint/2010/main" val="962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9596</TotalTime>
  <Words>4134</Words>
  <Application>Microsoft Macintosh PowerPoint</Application>
  <PresentationFormat>On-screen Show (4:3)</PresentationFormat>
  <Paragraphs>182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384</cp:revision>
  <dcterms:created xsi:type="dcterms:W3CDTF">2021-07-03T11:23:54Z</dcterms:created>
  <dcterms:modified xsi:type="dcterms:W3CDTF">2022-12-20T19:23:44Z</dcterms:modified>
</cp:coreProperties>
</file>