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57" r:id="rId3"/>
    <p:sldId id="424" r:id="rId4"/>
    <p:sldId id="381" r:id="rId5"/>
    <p:sldId id="265" r:id="rId6"/>
    <p:sldId id="268" r:id="rId7"/>
    <p:sldId id="458" r:id="rId8"/>
    <p:sldId id="438" r:id="rId9"/>
    <p:sldId id="471" r:id="rId10"/>
    <p:sldId id="472" r:id="rId11"/>
    <p:sldId id="475" r:id="rId12"/>
    <p:sldId id="440" r:id="rId13"/>
    <p:sldId id="474" r:id="rId14"/>
    <p:sldId id="446" r:id="rId15"/>
    <p:sldId id="476" r:id="rId16"/>
    <p:sldId id="477" r:id="rId17"/>
    <p:sldId id="468" r:id="rId18"/>
    <p:sldId id="478" r:id="rId19"/>
    <p:sldId id="470" r:id="rId20"/>
    <p:sldId id="479" r:id="rId21"/>
    <p:sldId id="480" r:id="rId22"/>
    <p:sldId id="459" r:id="rId23"/>
    <p:sldId id="43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3" autoAdjust="0"/>
    <p:restoredTop sz="57283" autoAdjust="0"/>
  </p:normalViewPr>
  <p:slideViewPr>
    <p:cSldViewPr>
      <p:cViewPr varScale="1">
        <p:scale>
          <a:sx n="45" d="100"/>
          <a:sy n="45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cap="small" dirty="0" smtClean="0">
                <a:latin typeface="Arial" charset="0"/>
                <a:ea typeface="ＭＳ Ｐゴシック" charset="0"/>
                <a:cs typeface="ＭＳ Ｐゴシック" charset="0"/>
              </a:rPr>
              <a:t>The Great Controversy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675.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“Sa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ligtas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tinawag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.’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11:14–16.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inaakay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bukal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malawakang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kumakalat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kapatagang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papalaki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burol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pagkaganda-ganda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mapapayapang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burol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napakatagal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manlalakbay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-gala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makakasumpong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tahanan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26.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tumutukoy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santuwaryo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Jerusalem,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trono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kinalalagyan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dagat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salamin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err="1" smtClean="0">
                <a:latin typeface="Arial"/>
                <a:cs typeface="Arial"/>
              </a:rPr>
              <a:t>Apocalipsis</a:t>
            </a:r>
            <a:r>
              <a:rPr lang="en-US" sz="1200" i="1" dirty="0" smtClean="0">
                <a:latin typeface="Arial"/>
                <a:cs typeface="Arial"/>
              </a:rPr>
              <a:t> 4:2–6, 7:9–15, 15:5–8</a:t>
            </a:r>
            <a:r>
              <a:rPr lang="en-US" sz="1200" dirty="0" smtClean="0">
                <a:latin typeface="Arial"/>
                <a:cs typeface="Arial"/>
              </a:rPr>
              <a:t>).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karamihan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bansa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tribu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wika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sasambahin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magpakailanman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err="1" smtClean="0">
                <a:latin typeface="Arial"/>
                <a:cs typeface="Arial"/>
              </a:rPr>
              <a:t>Apocalipsis</a:t>
            </a:r>
            <a:r>
              <a:rPr lang="en-US" sz="1200" i="1" dirty="0" smtClean="0">
                <a:latin typeface="Arial"/>
                <a:cs typeface="Arial"/>
              </a:rPr>
              <a:t>. 7:9–17</a:t>
            </a:r>
            <a:r>
              <a:rPr lang="en-US" sz="1200" dirty="0" smtClean="0">
                <a:latin typeface="Arial"/>
                <a:cs typeface="Arial"/>
              </a:rPr>
              <a:t>).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harapan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trono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naglilingkod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7:15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21:22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santuwaryo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pagsamba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pagpasok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inialok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babalik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orihinal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tungkulin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Kordero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21:22b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21:22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tanging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pansin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sinasamba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sumasamba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pagsamba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nakasentro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Kordero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i="1" dirty="0" smtClean="0">
                <a:latin typeface="Arial"/>
                <a:cs typeface="Arial"/>
              </a:rPr>
              <a:t>5:13, 7:10</a:t>
            </a:r>
            <a:r>
              <a:rPr lang="en-US" sz="1200" dirty="0" smtClean="0">
                <a:latin typeface="Arial"/>
                <a:cs typeface="Arial"/>
              </a:rPr>
              <a:t>). Gaya </a:t>
            </a:r>
            <a:r>
              <a:rPr lang="en-US" sz="1200" dirty="0" err="1" smtClean="0">
                <a:latin typeface="Arial"/>
                <a:cs typeface="Arial"/>
              </a:rPr>
              <a:t>nang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lagi</a:t>
            </a:r>
            <a:r>
              <a:rPr lang="en-US" sz="1200" dirty="0" smtClean="0">
                <a:latin typeface="Arial"/>
                <a:cs typeface="Arial"/>
              </a:rPr>
              <a:t>, at </a:t>
            </a:r>
            <a:r>
              <a:rPr lang="en-US" sz="1200" dirty="0" err="1" smtClean="0">
                <a:latin typeface="Arial"/>
                <a:cs typeface="Arial"/>
              </a:rPr>
              <a:t>gaya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ito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dapat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si</a:t>
            </a:r>
            <a:r>
              <a:rPr lang="en-US" sz="1200" baseline="0" dirty="0" smtClean="0">
                <a:latin typeface="Arial"/>
                <a:cs typeface="Arial"/>
              </a:rPr>
              <a:t> Cristo ay </a:t>
            </a:r>
            <a:r>
              <a:rPr lang="en-US" sz="1200" baseline="0" dirty="0" err="1" smtClean="0">
                <a:latin typeface="Arial"/>
                <a:cs typeface="Arial"/>
              </a:rPr>
              <a:t>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pokus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pagsamba</a:t>
            </a:r>
            <a:r>
              <a:rPr lang="en-US" sz="1200" baseline="0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27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Sa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Harapan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1:18, 1 Juan 4:12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Juan 3:2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mukha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22:8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Mapapalad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5:8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pribilehiyo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natubos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sambahin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sukdulang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pribilehiyo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mukha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Pansinin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koneksyon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kadalisayan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•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dalisay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dinadalisay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dalisay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1 Juan 3:3</a:t>
            </a:r>
            <a:r>
              <a:rPr lang="en-US" sz="1200" dirty="0" smtClean="0">
                <a:latin typeface="Arial"/>
                <a:cs typeface="Arial"/>
              </a:rPr>
              <a:t>).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•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tulungang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maihanda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papasok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pagdadalisay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tutulong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ihanda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tahanan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sentro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pagdadalisay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pagsunod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28.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Nang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Luha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imortal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aapoy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impiyerno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kinukontra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kalungkutan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pagtangis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sz="1200" spc="-100" dirty="0" smtClean="0">
                <a:latin typeface="Arial"/>
                <a:cs typeface="Arial"/>
              </a:rPr>
              <a:t>(</a:t>
            </a:r>
            <a:r>
              <a:rPr lang="en-US" sz="1200" i="1" spc="0" dirty="0" err="1" smtClean="0">
                <a:latin typeface="Arial"/>
                <a:cs typeface="Arial"/>
              </a:rPr>
              <a:t>Apocalipsis</a:t>
            </a:r>
            <a:r>
              <a:rPr lang="en-US" sz="1200" i="1" spc="0" dirty="0" smtClean="0">
                <a:latin typeface="Arial"/>
                <a:cs typeface="Arial"/>
              </a:rPr>
              <a:t> 21:4</a:t>
            </a:r>
            <a:r>
              <a:rPr lang="en-US" sz="1200" spc="0" dirty="0" smtClean="0">
                <a:latin typeface="Arial"/>
                <a:cs typeface="Arial"/>
              </a:rPr>
              <a:t>).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•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mapupuksa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sansinukob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•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sansinukob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maisasauli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orihinal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kasakdalan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•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Naglalarawan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naiibang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tanawin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Magpapatuloy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luha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maluwalhating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dalamhati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pagluha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titigil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21:1–5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nilamon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pagtatagumpay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pagtatagumpay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tibo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?’ ”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15:54, 55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dating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maaalala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man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65:17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29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Pangalan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Kanilang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Noo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,”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umiiral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13:8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inihayag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Eden,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Pagkakasala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Naiunyag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anino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paglilingkod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santuwaryo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Exodo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Nabigyan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pagpapahayag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Roma 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-aagaw-buhay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sentro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base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merito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pagpapahayag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tinanggap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sumuko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inangkin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merito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Ito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sabihin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nakasulat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30.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Nagwakas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tunggalian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sansinukob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malinis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pulso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pagkakatugma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kagalakan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pumipintig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napakalawak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sangnilikha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lumikha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dumadaloy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kalawakan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pinakamaliit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atoma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aninong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kagandahan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kaligayahan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”—</a:t>
            </a:r>
            <a:r>
              <a:rPr lang="en-US" sz="1200" b="0" i="1" cap="small" spc="50" dirty="0" smtClean="0">
                <a:latin typeface="Arial"/>
                <a:cs typeface="Arial"/>
              </a:rPr>
              <a:t>The Great Controversy </a:t>
            </a:r>
            <a:r>
              <a:rPr lang="en-US" sz="1200" b="0" cap="small" spc="50" dirty="0" smtClean="0">
                <a:latin typeface="Arial"/>
                <a:cs typeface="Arial"/>
              </a:rPr>
              <a:t>678.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21:1–5.</a:t>
            </a:r>
            <a:endParaRPr lang="en-US" i="1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Lugar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21:22.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7:14, 15.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Luha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7:17.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Nakasulat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22:4.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Buod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Nag-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aagaw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sasaliksikin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lente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iniaalok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nakaupo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trono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Masdan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Isulat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tapat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21:5)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24.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21:1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imahinasyon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 ¶ •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mapanatili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sumasang-ayon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 ¶ •Sa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manlilibak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kukutyain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pinagpalang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Pedro 3:3–7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•Sa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maluwalhating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luha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•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Pilosopiyang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Griyego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materyal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at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materyal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limitasyong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iginigiit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65, 66: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Israel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nanatiling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tapat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 •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orihinal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•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propesiya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basahin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Pedro 3:13,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21:1–5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422B.jp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4" y="0"/>
            <a:ext cx="807615" cy="112934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Oct • Nov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Dec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solidFill>
                  <a:srgbClr val="FFFFFF"/>
                </a:solidFill>
                <a:effectLst/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solidFill>
                <a:srgbClr val="FFFFFF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In the Bible the inheritance of the saved is called ‘a country.’ Hebrews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11:14–16. There the heavenly Shepherd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leads His flock to fountains of living waters.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... There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wide-spreading plains swell into hills of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beauty.... </a:t>
            </a:r>
            <a:r>
              <a:rPr lang="en-US" sz="4400" dirty="0">
                <a:latin typeface="Calibri"/>
                <a:cs typeface="Calibri"/>
              </a:rPr>
              <a:t>On </a:t>
            </a:r>
            <a:r>
              <a:rPr lang="en-US" sz="4400" spc="-100" dirty="0">
                <a:latin typeface="Calibri"/>
                <a:cs typeface="Calibri"/>
              </a:rPr>
              <a:t>those peaceful plains, beside those living </a:t>
            </a:r>
            <a:r>
              <a:rPr lang="en-US" sz="4400" spc="-60" dirty="0">
                <a:latin typeface="Calibri"/>
                <a:cs typeface="Calibri"/>
              </a:rPr>
              <a:t>streams, God’s people, so long pilgrims </a:t>
            </a:r>
            <a:r>
              <a:rPr lang="en-US" sz="4400" dirty="0">
                <a:latin typeface="Calibri"/>
                <a:cs typeface="Calibri"/>
              </a:rPr>
              <a:t>and </a:t>
            </a:r>
            <a:r>
              <a:rPr lang="en-US" sz="4400" dirty="0" smtClean="0">
                <a:latin typeface="Calibri"/>
                <a:cs typeface="Calibri"/>
              </a:rPr>
              <a:t>wanderers</a:t>
            </a:r>
            <a:r>
              <a:rPr lang="en-US" sz="4400" dirty="0">
                <a:latin typeface="Calibri"/>
                <a:cs typeface="Calibri"/>
              </a:rPr>
              <a:t>, shall find a home.”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In the Bible the inheritance of the saved is called ‘a country.’ Hebrews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11:14–16. </a:t>
            </a:r>
            <a:r>
              <a:rPr lang="en-US" sz="4400" spc="-100" dirty="0">
                <a:latin typeface="Calibri"/>
                <a:cs typeface="Calibri"/>
              </a:rPr>
              <a:t>There the heavenly Shepherd </a:t>
            </a:r>
            <a:r>
              <a:rPr lang="en-US" sz="4400" dirty="0">
                <a:latin typeface="Calibri"/>
                <a:cs typeface="Calibri"/>
              </a:rPr>
              <a:t>leads His flock to fountains of living waters. </a:t>
            </a:r>
            <a:r>
              <a:rPr lang="en-US" sz="4400" dirty="0" smtClean="0">
                <a:latin typeface="Calibri"/>
                <a:cs typeface="Calibri"/>
              </a:rPr>
              <a:t>... There </a:t>
            </a:r>
            <a:r>
              <a:rPr lang="en-US" sz="4400" dirty="0">
                <a:latin typeface="Calibri"/>
                <a:cs typeface="Calibri"/>
              </a:rPr>
              <a:t>the wide-spreading plains swell into hills of </a:t>
            </a:r>
            <a:r>
              <a:rPr lang="en-US" sz="4400" dirty="0" smtClean="0">
                <a:latin typeface="Calibri"/>
                <a:cs typeface="Calibri"/>
              </a:rPr>
              <a:t>beauty....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 New Heaven and a New Earth</a:t>
            </a:r>
          </a:p>
          <a:p>
            <a:pPr marL="36000"/>
            <a:r>
              <a:rPr lang="en-US" sz="3200" b="1" i="1" cap="small" spc="50" dirty="0">
                <a:latin typeface="Cambria"/>
                <a:cs typeface="Cambria"/>
              </a:rPr>
              <a:t>The Great </a:t>
            </a:r>
            <a:r>
              <a:rPr lang="en-US" sz="3200" b="1" i="1" cap="small" spc="50" dirty="0" smtClean="0">
                <a:latin typeface="Cambria"/>
                <a:cs typeface="Cambria"/>
              </a:rPr>
              <a:t>Controversy</a:t>
            </a:r>
            <a:r>
              <a:rPr lang="en-US" sz="3200" b="1" i="1" cap="small" spc="50" dirty="0">
                <a:latin typeface="Cambria"/>
                <a:cs typeface="Cambria"/>
              </a:rPr>
              <a:t> </a:t>
            </a:r>
            <a:r>
              <a:rPr lang="en-US" sz="3200" b="1" cap="small" spc="50" dirty="0" smtClean="0">
                <a:latin typeface="Cambria"/>
                <a:cs typeface="Cambria"/>
              </a:rPr>
              <a:t>675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0" dirty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In the Bible the inheritance of the saved is called ‘a country.’ Hebrews </a:t>
            </a:r>
            <a:r>
              <a:rPr lang="en-US" sz="4400" spc="-100" dirty="0">
                <a:latin typeface="Calibri"/>
                <a:cs typeface="Calibri"/>
              </a:rPr>
              <a:t>11:14–16. 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4" grpId="0" build="p" autoUpdateAnimBg="0" advAuto="1000"/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86225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book of Revelation refers to a specific sanctuary/temple within the New Jerusalem, where God’s throne and the sea of glass are located </a:t>
            </a:r>
            <a:r>
              <a:rPr lang="en-US" sz="4400" dirty="0" smtClean="0">
                <a:latin typeface="Calibri"/>
                <a:cs typeface="Calibri"/>
              </a:rPr>
              <a:t>           (</a:t>
            </a:r>
            <a:r>
              <a:rPr lang="en-US" sz="4400" i="1" dirty="0">
                <a:latin typeface="Calibri"/>
                <a:cs typeface="Calibri"/>
              </a:rPr>
              <a:t>Rev. 4:2–6, </a:t>
            </a:r>
            <a:r>
              <a:rPr lang="en-US" sz="4400" i="1" dirty="0" smtClean="0">
                <a:latin typeface="Calibri"/>
                <a:cs typeface="Calibri"/>
              </a:rPr>
              <a:t>7</a:t>
            </a:r>
            <a:r>
              <a:rPr lang="en-US" sz="4400" i="1" dirty="0">
                <a:latin typeface="Calibri"/>
                <a:cs typeface="Calibri"/>
              </a:rPr>
              <a:t>:9–15, </a:t>
            </a:r>
            <a:r>
              <a:rPr lang="en-US" sz="4400" i="1" dirty="0" smtClean="0">
                <a:latin typeface="Calibri"/>
                <a:cs typeface="Calibri"/>
              </a:rPr>
              <a:t>15</a:t>
            </a:r>
            <a:r>
              <a:rPr lang="en-US" sz="4400" i="1" dirty="0">
                <a:latin typeface="Calibri"/>
                <a:cs typeface="Calibri"/>
              </a:rPr>
              <a:t>:5–8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There </a:t>
            </a:r>
            <a:r>
              <a:rPr lang="en-US" sz="4400" dirty="0">
                <a:latin typeface="Calibri"/>
                <a:cs typeface="Calibri"/>
              </a:rPr>
              <a:t>the great multitude of saints from all nations, tribes, peoples, and tongues will worship God forever </a:t>
            </a:r>
            <a:r>
              <a:rPr lang="en-US" sz="4400" dirty="0" smtClean="0">
                <a:latin typeface="Calibri"/>
                <a:cs typeface="Calibri"/>
              </a:rPr>
              <a:t>       (</a:t>
            </a:r>
            <a:r>
              <a:rPr lang="en-US" sz="4400" i="1" dirty="0">
                <a:latin typeface="Calibri"/>
                <a:cs typeface="Calibri"/>
              </a:rPr>
              <a:t>Rev. 7:9–17</a:t>
            </a:r>
            <a:r>
              <a:rPr lang="en-US" sz="4400" dirty="0">
                <a:latin typeface="Calibri"/>
                <a:cs typeface="Calibri"/>
              </a:rPr>
              <a:t>).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December 26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In the Temple of God</a:t>
            </a:r>
          </a:p>
        </p:txBody>
      </p:sp>
    </p:spTree>
    <p:extLst>
      <p:ext uri="{BB962C8B-B14F-4D97-AF65-F5344CB8AC3E}">
        <p14:creationId xmlns:p14="http://schemas.microsoft.com/office/powerpoint/2010/main" val="11573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“They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are before the throne of God,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lang="en-US" sz="4400" spc="-30" dirty="0">
                <a:solidFill>
                  <a:schemeClr val="bg1"/>
                </a:solidFill>
                <a:latin typeface="Calibri"/>
                <a:cs typeface="Calibri"/>
              </a:rPr>
              <a:t>serve Him day and night in His </a:t>
            </a:r>
            <a:r>
              <a:rPr lang="en-US" sz="4400" spc="-30" dirty="0" smtClean="0">
                <a:solidFill>
                  <a:schemeClr val="bg1"/>
                </a:solidFill>
                <a:latin typeface="Calibri"/>
                <a:cs typeface="Calibri"/>
              </a:rPr>
              <a:t>temple”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Rev. 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7:15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“But I saw no temple in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it”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solidFill>
                  <a:schemeClr val="bg1"/>
                </a:solidFill>
                <a:latin typeface="Calibri"/>
                <a:cs typeface="Calibri"/>
              </a:rPr>
              <a:t>21:22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heavenly sanctuary/temple </a:t>
            </a:r>
            <a:r>
              <a:rPr lang="en-US" sz="4400" dirty="0">
                <a:latin typeface="Calibri"/>
                <a:cs typeface="Calibri"/>
              </a:rPr>
              <a:t>has always been the place </a:t>
            </a:r>
            <a:r>
              <a:rPr lang="en-US" sz="4400" dirty="0" smtClean="0">
                <a:latin typeface="Calibri"/>
                <a:cs typeface="Calibri"/>
              </a:rPr>
              <a:t>of worship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With the entrance of sin, it also became </a:t>
            </a:r>
            <a:r>
              <a:rPr lang="en-US" sz="4400" dirty="0">
                <a:latin typeface="Calibri"/>
                <a:cs typeface="Calibri"/>
              </a:rPr>
              <a:t>the place from which salvation is </a:t>
            </a:r>
            <a:r>
              <a:rPr lang="en-US" sz="4400" dirty="0" smtClean="0">
                <a:latin typeface="Calibri"/>
                <a:cs typeface="Calibri"/>
              </a:rPr>
              <a:t>of-</a:t>
            </a:r>
            <a:r>
              <a:rPr lang="en-US" sz="4400" spc="-30" dirty="0" err="1" smtClean="0">
                <a:latin typeface="Calibri"/>
                <a:cs typeface="Calibri"/>
              </a:rPr>
              <a:t>fered</a:t>
            </a:r>
            <a:r>
              <a:rPr lang="en-US" sz="4400" spc="-30" dirty="0" smtClean="0">
                <a:latin typeface="Calibri"/>
                <a:cs typeface="Calibri"/>
              </a:rPr>
              <a:t>. When </a:t>
            </a:r>
            <a:r>
              <a:rPr lang="en-US" sz="4400" spc="-30" dirty="0">
                <a:latin typeface="Calibri"/>
                <a:cs typeface="Calibri"/>
              </a:rPr>
              <a:t>the sin problem is over, </a:t>
            </a:r>
            <a:r>
              <a:rPr lang="en-US" sz="4400" spc="-30" dirty="0" smtClean="0">
                <a:latin typeface="Calibri"/>
                <a:cs typeface="Calibri"/>
              </a:rPr>
              <a:t>it </a:t>
            </a:r>
            <a:r>
              <a:rPr lang="en-US" sz="4400" spc="-100" dirty="0" smtClean="0">
                <a:latin typeface="Calibri"/>
                <a:cs typeface="Calibri"/>
              </a:rPr>
              <a:t>once </a:t>
            </a:r>
            <a:r>
              <a:rPr lang="en-US" sz="4400" spc="-100" dirty="0">
                <a:latin typeface="Calibri"/>
                <a:cs typeface="Calibri"/>
              </a:rPr>
              <a:t>again </a:t>
            </a:r>
            <a:r>
              <a:rPr lang="en-US" sz="4400" u="sng" spc="-100" dirty="0">
                <a:latin typeface="Calibri"/>
                <a:cs typeface="Calibri"/>
              </a:rPr>
              <a:t>revert</a:t>
            </a:r>
            <a:r>
              <a:rPr lang="en-US" sz="4400" spc="-100" dirty="0">
                <a:latin typeface="Calibri"/>
                <a:cs typeface="Calibri"/>
              </a:rPr>
              <a:t> to its original function.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“They </a:t>
            </a:r>
            <a:r>
              <a:rPr lang="en-US" sz="4400" spc="-100" dirty="0">
                <a:latin typeface="Calibri"/>
                <a:cs typeface="Calibri"/>
              </a:rPr>
              <a:t>are before the throne of God, </a:t>
            </a: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30" dirty="0">
                <a:latin typeface="Calibri"/>
                <a:cs typeface="Calibri"/>
              </a:rPr>
              <a:t>serve Him day and night in His </a:t>
            </a:r>
            <a:r>
              <a:rPr lang="en-US" sz="4400" spc="-30" dirty="0" smtClean="0">
                <a:latin typeface="Calibri"/>
                <a:cs typeface="Calibri"/>
              </a:rPr>
              <a:t>temple”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Rev. </a:t>
            </a:r>
            <a:r>
              <a:rPr lang="en-US" sz="4400" i="1" dirty="0" smtClean="0">
                <a:latin typeface="Calibri"/>
                <a:cs typeface="Calibri"/>
              </a:rPr>
              <a:t>7:15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“But I saw no temple in </a:t>
            </a:r>
            <a:r>
              <a:rPr lang="en-US" sz="4400" dirty="0" smtClean="0">
                <a:latin typeface="Calibri"/>
                <a:cs typeface="Calibri"/>
              </a:rPr>
              <a:t>it”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21:22</a:t>
            </a:r>
            <a:r>
              <a:rPr lang="en-US" sz="4400" spc="-100" dirty="0">
                <a:latin typeface="Calibri"/>
                <a:cs typeface="Calibri"/>
              </a:rPr>
              <a:t>)</a:t>
            </a:r>
            <a:r>
              <a:rPr lang="en-US" sz="4400" spc="-100" dirty="0" smtClean="0">
                <a:latin typeface="Calibri"/>
                <a:cs typeface="Calibri"/>
              </a:rPr>
              <a:t>. </a:t>
            </a:r>
            <a:endParaRPr lang="en-US" sz="4400" spc="-1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December 26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In the Temple of God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“For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Lord God Almighty and the Lamb are its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temple”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Rev. 21:22b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book of Revelation gives special </a:t>
            </a:r>
            <a:r>
              <a:rPr lang="en-US" sz="4400" spc="-40" dirty="0">
                <a:solidFill>
                  <a:srgbClr val="000000"/>
                </a:solidFill>
                <a:latin typeface="Calibri"/>
                <a:cs typeface="Calibri"/>
              </a:rPr>
              <a:t>attention to the One who is being </a:t>
            </a:r>
            <a:r>
              <a:rPr lang="en-US" sz="4400" spc="-40" dirty="0" err="1" smtClean="0">
                <a:solidFill>
                  <a:srgbClr val="000000"/>
                </a:solidFill>
                <a:latin typeface="Calibri"/>
                <a:cs typeface="Calibri"/>
              </a:rPr>
              <a:t>wor-</a:t>
            </a:r>
            <a:r>
              <a:rPr lang="en-US" sz="4400" spc="-100" dirty="0" err="1" smtClean="0">
                <a:solidFill>
                  <a:srgbClr val="000000"/>
                </a:solidFill>
                <a:latin typeface="Calibri"/>
                <a:cs typeface="Calibri"/>
              </a:rPr>
              <a:t>shiped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and to those who are worshiping </a:t>
            </a:r>
            <a:r>
              <a:rPr lang="en-US" sz="4400" spc="-40" dirty="0">
                <a:solidFill>
                  <a:srgbClr val="000000"/>
                </a:solidFill>
                <a:latin typeface="Calibri"/>
                <a:cs typeface="Calibri"/>
              </a:rPr>
              <a:t>Him. This heavenly worship is centered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on God and the Lamb (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Rev. 5:13, Rev. 7:10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dirty="0">
                <a:latin typeface="Calibri"/>
                <a:cs typeface="Calibri"/>
              </a:rPr>
              <a:t>As always, and as it should be, Christ is the focus of the </a:t>
            </a:r>
            <a:r>
              <a:rPr lang="en-US" sz="4400" dirty="0" smtClean="0">
                <a:latin typeface="Calibri"/>
                <a:cs typeface="Calibri"/>
              </a:rPr>
              <a:t>worship.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“For </a:t>
            </a:r>
            <a:r>
              <a:rPr lang="en-US" sz="4400" dirty="0">
                <a:latin typeface="Calibri"/>
                <a:cs typeface="Calibri"/>
              </a:rPr>
              <a:t>the Lord God Almighty and the Lamb are its </a:t>
            </a:r>
            <a:r>
              <a:rPr lang="en-US" sz="4400" dirty="0" smtClean="0">
                <a:latin typeface="Calibri"/>
                <a:cs typeface="Calibri"/>
              </a:rPr>
              <a:t>temple”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Rev. 21:22b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book of Revelation gives special </a:t>
            </a:r>
            <a:r>
              <a:rPr lang="en-US" sz="4400" spc="-40" dirty="0">
                <a:latin typeface="Calibri"/>
                <a:cs typeface="Calibri"/>
              </a:rPr>
              <a:t>attention to the One who is being </a:t>
            </a:r>
            <a:r>
              <a:rPr lang="en-US" sz="4400" spc="-40" dirty="0" err="1" smtClean="0">
                <a:latin typeface="Calibri"/>
                <a:cs typeface="Calibri"/>
              </a:rPr>
              <a:t>wor-</a:t>
            </a:r>
            <a:r>
              <a:rPr lang="en-US" sz="4400" spc="-100" dirty="0" err="1" smtClean="0">
                <a:latin typeface="Calibri"/>
                <a:cs typeface="Calibri"/>
              </a:rPr>
              <a:t>shiped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 to those who are worshiping </a:t>
            </a:r>
            <a:r>
              <a:rPr lang="en-US" sz="4400" spc="-40" dirty="0">
                <a:latin typeface="Calibri"/>
                <a:cs typeface="Calibri"/>
              </a:rPr>
              <a:t>Him. This heavenly worship is centered </a:t>
            </a:r>
            <a:r>
              <a:rPr lang="en-US" sz="4400" dirty="0">
                <a:latin typeface="Calibri"/>
                <a:cs typeface="Calibri"/>
              </a:rPr>
              <a:t>on God and the Lamb (</a:t>
            </a:r>
            <a:r>
              <a:rPr lang="en-US" sz="4400" i="1" dirty="0">
                <a:latin typeface="Calibri"/>
                <a:cs typeface="Calibri"/>
              </a:rPr>
              <a:t>Rev. 5:13, Rev. 7:10</a:t>
            </a:r>
            <a:r>
              <a:rPr lang="en-US" sz="4400" dirty="0">
                <a:latin typeface="Calibri"/>
                <a:cs typeface="Calibri"/>
              </a:rPr>
              <a:t>).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December 26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In the Temple of God</a:t>
            </a:r>
          </a:p>
        </p:txBody>
      </p:sp>
    </p:spTree>
    <p:extLst>
      <p:ext uri="{BB962C8B-B14F-4D97-AF65-F5344CB8AC3E}">
        <p14:creationId xmlns:p14="http://schemas.microsoft.com/office/powerpoint/2010/main" val="93370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 smtClean="0">
                <a:solidFill>
                  <a:schemeClr val="bg1"/>
                </a:solidFill>
                <a:latin typeface="Calibri"/>
                <a:cs typeface="Calibri"/>
              </a:rPr>
              <a:t>“No </a:t>
            </a: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one has ever seen God” (</a:t>
            </a:r>
            <a:r>
              <a:rPr lang="en-US" sz="4400" i="1" spc="-60" dirty="0">
                <a:solidFill>
                  <a:schemeClr val="bg1"/>
                </a:solidFill>
                <a:latin typeface="Calibri"/>
                <a:cs typeface="Calibri"/>
              </a:rPr>
              <a:t>John 1:18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1 John 4:12,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NRSV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). “We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shall see Him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40" dirty="0" smtClean="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lang="en-US" sz="4400" spc="-40" dirty="0">
                <a:solidFill>
                  <a:schemeClr val="bg1"/>
                </a:solidFill>
                <a:latin typeface="Calibri"/>
                <a:cs typeface="Calibri"/>
              </a:rPr>
              <a:t>He is” (</a:t>
            </a:r>
            <a:r>
              <a:rPr lang="en-US" sz="4400" i="1" spc="-40" dirty="0">
                <a:solidFill>
                  <a:schemeClr val="bg1"/>
                </a:solidFill>
                <a:latin typeface="Calibri"/>
                <a:cs typeface="Calibri"/>
              </a:rPr>
              <a:t>1 John 3:</a:t>
            </a:r>
            <a:r>
              <a:rPr lang="en-US" sz="4400" i="1" spc="-4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4400" spc="-40" dirty="0" smtClean="0">
                <a:solidFill>
                  <a:schemeClr val="bg1"/>
                </a:solidFill>
                <a:latin typeface="Calibri"/>
                <a:cs typeface="Calibri"/>
              </a:rPr>
              <a:t>) </a:t>
            </a:r>
            <a:r>
              <a:rPr lang="en-US" sz="4400" spc="-40" dirty="0">
                <a:solidFill>
                  <a:schemeClr val="bg1"/>
                </a:solidFill>
                <a:latin typeface="Calibri"/>
                <a:cs typeface="Calibri"/>
              </a:rPr>
              <a:t>and “see His face</a:t>
            </a:r>
            <a:r>
              <a:rPr lang="en-US" sz="4400" spc="-40" dirty="0" smtClean="0">
                <a:solidFill>
                  <a:schemeClr val="bg1"/>
                </a:solidFill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Rev. 22</a:t>
            </a:r>
            <a:r>
              <a:rPr lang="en-US" sz="4400" i="1" spc="-100" dirty="0" smtClean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).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Christ said,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“ ‘Blessed are the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pure in heart, for they shall see God’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Matt. 5: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8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What a privilege it will be for the redeemed to </a:t>
            </a:r>
            <a:r>
              <a:rPr lang="en-US" sz="4400" dirty="0" smtClean="0">
                <a:latin typeface="Calibri"/>
                <a:cs typeface="Calibri"/>
              </a:rPr>
              <a:t>worship </a:t>
            </a:r>
            <a:r>
              <a:rPr lang="en-US" sz="4400" dirty="0">
                <a:latin typeface="Calibri"/>
                <a:cs typeface="Calibri"/>
              </a:rPr>
              <a:t>God in His temple! But the </a:t>
            </a:r>
            <a:r>
              <a:rPr lang="en-US" sz="4400" u="sng" dirty="0">
                <a:latin typeface="Calibri"/>
                <a:cs typeface="Calibri"/>
              </a:rPr>
              <a:t>supreme</a:t>
            </a:r>
            <a:r>
              <a:rPr lang="en-US" sz="4400" dirty="0">
                <a:latin typeface="Calibri"/>
                <a:cs typeface="Calibri"/>
              </a:rPr>
              <a:t> privilege of all will be to see His face.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 smtClean="0">
                <a:solidFill>
                  <a:schemeClr val="bg1"/>
                </a:solidFill>
                <a:latin typeface="Calibri"/>
                <a:cs typeface="Calibri"/>
              </a:rPr>
              <a:t>“No </a:t>
            </a: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one has ever seen God” (</a:t>
            </a:r>
            <a:r>
              <a:rPr lang="en-US" sz="4400" i="1" spc="-60" dirty="0">
                <a:solidFill>
                  <a:schemeClr val="bg1"/>
                </a:solidFill>
                <a:latin typeface="Calibri"/>
                <a:cs typeface="Calibri"/>
              </a:rPr>
              <a:t>John 1:18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1 John 4:12,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NRSV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). “We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shall see Him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40" dirty="0" smtClean="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lang="en-US" sz="4400" spc="-40" dirty="0">
                <a:solidFill>
                  <a:schemeClr val="bg1"/>
                </a:solidFill>
                <a:latin typeface="Calibri"/>
                <a:cs typeface="Calibri"/>
              </a:rPr>
              <a:t>He is” (</a:t>
            </a:r>
            <a:r>
              <a:rPr lang="en-US" sz="4400" i="1" spc="-40" dirty="0">
                <a:solidFill>
                  <a:schemeClr val="bg1"/>
                </a:solidFill>
                <a:latin typeface="Calibri"/>
                <a:cs typeface="Calibri"/>
              </a:rPr>
              <a:t>1 John 3:</a:t>
            </a:r>
            <a:r>
              <a:rPr lang="en-US" sz="4400" i="1" spc="-4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4400" spc="-40" dirty="0" smtClean="0">
                <a:solidFill>
                  <a:schemeClr val="bg1"/>
                </a:solidFill>
                <a:latin typeface="Calibri"/>
                <a:cs typeface="Calibri"/>
              </a:rPr>
              <a:t>) </a:t>
            </a:r>
            <a:r>
              <a:rPr lang="en-US" sz="4400" spc="-40" dirty="0">
                <a:solidFill>
                  <a:schemeClr val="bg1"/>
                </a:solidFill>
                <a:latin typeface="Calibri"/>
                <a:cs typeface="Calibri"/>
              </a:rPr>
              <a:t>and “see His face</a:t>
            </a:r>
            <a:r>
              <a:rPr lang="en-US" sz="4400" spc="-40" dirty="0" smtClean="0">
                <a:solidFill>
                  <a:schemeClr val="bg1"/>
                </a:solidFill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Rev. 22</a:t>
            </a:r>
            <a:r>
              <a:rPr lang="en-US" sz="4400" i="1" spc="-100" dirty="0" smtClean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).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Christ said,</a:t>
            </a:r>
            <a:r>
              <a:rPr lang="en-US" sz="4400" spc="-100" dirty="0">
                <a:latin typeface="Calibri"/>
                <a:cs typeface="Calibri"/>
              </a:rPr>
              <a:t>“ ‘Blessed are the </a:t>
            </a:r>
            <a:r>
              <a:rPr lang="en-US" sz="4400" dirty="0">
                <a:latin typeface="Calibri"/>
                <a:cs typeface="Calibri"/>
              </a:rPr>
              <a:t>pure in heart, for they shall see God’ 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Matt. 5:</a:t>
            </a:r>
            <a:r>
              <a:rPr lang="en-US" sz="4400" i="1" dirty="0" smtClean="0">
                <a:latin typeface="Calibri"/>
                <a:cs typeface="Calibri"/>
              </a:rPr>
              <a:t>8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December 27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In the Presence of God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 smtClean="0">
                <a:latin typeface="Calibri"/>
                <a:cs typeface="Calibri"/>
              </a:rPr>
              <a:t>“No </a:t>
            </a:r>
            <a:r>
              <a:rPr lang="en-US" sz="4400" spc="-60" dirty="0">
                <a:latin typeface="Calibri"/>
                <a:cs typeface="Calibri"/>
              </a:rPr>
              <a:t>one has ever seen God” (</a:t>
            </a:r>
            <a:r>
              <a:rPr lang="en-US" sz="4400" i="1" spc="-60" dirty="0">
                <a:latin typeface="Calibri"/>
                <a:cs typeface="Calibri"/>
              </a:rPr>
              <a:t>John 1:18</a:t>
            </a:r>
            <a:r>
              <a:rPr lang="en-US" sz="4400" i="1" spc="-100" dirty="0">
                <a:latin typeface="Calibri"/>
                <a:cs typeface="Calibri"/>
              </a:rPr>
              <a:t>, </a:t>
            </a:r>
            <a:r>
              <a:rPr lang="en-US" sz="4400" i="1" dirty="0">
                <a:latin typeface="Calibri"/>
                <a:cs typeface="Calibri"/>
              </a:rPr>
              <a:t>1 John 4:12,</a:t>
            </a:r>
            <a:r>
              <a:rPr lang="en-US" sz="4400" dirty="0">
                <a:latin typeface="Calibri"/>
                <a:cs typeface="Calibri"/>
              </a:rPr>
              <a:t> NRSV</a:t>
            </a:r>
            <a:r>
              <a:rPr lang="en-US" sz="4400" dirty="0" smtClean="0">
                <a:latin typeface="Calibri"/>
                <a:cs typeface="Calibri"/>
              </a:rPr>
              <a:t>). “We </a:t>
            </a:r>
            <a:r>
              <a:rPr lang="en-US" sz="4400" dirty="0">
                <a:latin typeface="Calibri"/>
                <a:cs typeface="Calibri"/>
              </a:rPr>
              <a:t>shall see Him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spc="-40" dirty="0" smtClean="0">
                <a:latin typeface="Calibri"/>
                <a:cs typeface="Calibri"/>
              </a:rPr>
              <a:t>as </a:t>
            </a:r>
            <a:r>
              <a:rPr lang="en-US" sz="4400" spc="-40" dirty="0">
                <a:latin typeface="Calibri"/>
                <a:cs typeface="Calibri"/>
              </a:rPr>
              <a:t>He is” (</a:t>
            </a:r>
            <a:r>
              <a:rPr lang="en-US" sz="4400" i="1" spc="-40" dirty="0">
                <a:latin typeface="Calibri"/>
                <a:cs typeface="Calibri"/>
              </a:rPr>
              <a:t>1 John 3:</a:t>
            </a:r>
            <a:r>
              <a:rPr lang="en-US" sz="4400" i="1" spc="-40" dirty="0" smtClean="0">
                <a:latin typeface="Calibri"/>
                <a:cs typeface="Calibri"/>
              </a:rPr>
              <a:t>2</a:t>
            </a:r>
            <a:r>
              <a:rPr lang="en-US" sz="4400" spc="-40" dirty="0" smtClean="0">
                <a:latin typeface="Calibri"/>
                <a:cs typeface="Calibri"/>
              </a:rPr>
              <a:t>) </a:t>
            </a:r>
            <a:r>
              <a:rPr lang="en-US" sz="4400" spc="-40" dirty="0">
                <a:latin typeface="Calibri"/>
                <a:cs typeface="Calibri"/>
              </a:rPr>
              <a:t>and “see His face</a:t>
            </a:r>
            <a:r>
              <a:rPr lang="en-US" sz="4400" spc="-4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Rev. 22</a:t>
            </a:r>
            <a:r>
              <a:rPr lang="en-US" sz="4400" i="1" spc="-100" dirty="0" smtClean="0">
                <a:latin typeface="Calibri"/>
                <a:cs typeface="Calibri"/>
              </a:rPr>
              <a:t>:</a:t>
            </a:r>
            <a:r>
              <a:rPr lang="en-US" sz="4400" i="1" spc="-100" dirty="0">
                <a:latin typeface="Calibri"/>
                <a:cs typeface="Calibri"/>
              </a:rPr>
              <a:t>4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December 27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In the Presence of God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15028"/>
            <a:ext cx="9144000" cy="467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•Notice the </a:t>
            </a:r>
            <a:r>
              <a:rPr lang="en-US" sz="4400" dirty="0">
                <a:latin typeface="Calibri"/>
                <a:cs typeface="Calibri"/>
              </a:rPr>
              <a:t>link between purity and seeing </a:t>
            </a:r>
            <a:r>
              <a:rPr lang="en-US" sz="4400" dirty="0" smtClean="0">
                <a:latin typeface="Calibri"/>
                <a:cs typeface="Calibri"/>
              </a:rPr>
              <a:t>God.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•The </a:t>
            </a:r>
            <a:r>
              <a:rPr lang="en-US" sz="4400" dirty="0">
                <a:latin typeface="Calibri"/>
                <a:cs typeface="Calibri"/>
              </a:rPr>
              <a:t>“ ‘pure in heart’ ” will see God; he who will see God “purifies himself, just as He is pure” (</a:t>
            </a:r>
            <a:r>
              <a:rPr lang="en-US" sz="4400" i="1" dirty="0">
                <a:latin typeface="Calibri"/>
                <a:cs typeface="Calibri"/>
              </a:rPr>
              <a:t>1 John 3:</a:t>
            </a:r>
            <a:r>
              <a:rPr lang="en-US" sz="4400" i="1" dirty="0" smtClean="0">
                <a:latin typeface="Calibri"/>
                <a:cs typeface="Calibri"/>
              </a:rPr>
              <a:t>3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•God </a:t>
            </a:r>
            <a:r>
              <a:rPr lang="en-US" sz="4400" dirty="0">
                <a:latin typeface="Calibri"/>
                <a:cs typeface="Calibri"/>
              </a:rPr>
              <a:t>must do a work in us now to help prepare us for heaven.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7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December 27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In the Presence of God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36361"/>
            <a:ext cx="9144000" cy="526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will go through a purifying process here and now that will help prepare us for our eternal </a:t>
            </a:r>
            <a:r>
              <a:rPr lang="en-US" sz="4400" dirty="0" smtClean="0">
                <a:latin typeface="Calibri"/>
                <a:cs typeface="Calibri"/>
              </a:rPr>
              <a:t>home.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6000" dirty="0">
                <a:latin typeface="Calibri Light"/>
                <a:cs typeface="Calibri Light"/>
              </a:rPr>
              <a:t>central</a:t>
            </a:r>
            <a:r>
              <a:rPr lang="en-US" sz="4400" dirty="0">
                <a:latin typeface="Calibri"/>
                <a:cs typeface="Calibri"/>
              </a:rPr>
              <a:t> to </a:t>
            </a:r>
            <a:r>
              <a:rPr lang="en-US" sz="4400" dirty="0" smtClean="0">
                <a:latin typeface="Calibri"/>
                <a:cs typeface="Calibri"/>
              </a:rPr>
              <a:t>the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atin typeface="Calibri Light"/>
                <a:cs typeface="Calibri Light"/>
              </a:rPr>
              <a:t>purification process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is </a:t>
            </a:r>
            <a:r>
              <a:rPr lang="en-US" sz="6000" dirty="0">
                <a:latin typeface="Calibri Light"/>
                <a:cs typeface="Calibri Light"/>
              </a:rPr>
              <a:t>obedience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to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atin typeface="Calibri Light"/>
                <a:cs typeface="Calibri Light"/>
              </a:rPr>
              <a:t>His </a:t>
            </a:r>
            <a:r>
              <a:rPr lang="en-US" sz="6000" dirty="0">
                <a:latin typeface="Calibri Light"/>
                <a:cs typeface="Calibri Light"/>
              </a:rPr>
              <a:t>Word.</a:t>
            </a:r>
            <a:endParaRPr lang="en-US" sz="6000" dirty="0" smtClean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07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December 28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No More Death and Tears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•Immortal </a:t>
            </a:r>
            <a:r>
              <a:rPr lang="en-US" sz="4400" spc="-100" dirty="0">
                <a:latin typeface="Calibri"/>
                <a:cs typeface="Calibri"/>
              </a:rPr>
              <a:t>soul, </a:t>
            </a:r>
            <a:r>
              <a:rPr lang="en-US" sz="4400" spc="-100" dirty="0" smtClean="0">
                <a:latin typeface="Calibri"/>
                <a:cs typeface="Calibri"/>
              </a:rPr>
              <a:t>in </a:t>
            </a:r>
            <a:r>
              <a:rPr lang="en-US" sz="4400" spc="-100" dirty="0">
                <a:latin typeface="Calibri"/>
                <a:cs typeface="Calibri"/>
              </a:rPr>
              <a:t>an ever-burning hell, contradicts </a:t>
            </a:r>
            <a:r>
              <a:rPr lang="en-US" sz="4400" spc="-100" dirty="0" smtClean="0">
                <a:latin typeface="Calibri"/>
                <a:cs typeface="Calibri"/>
              </a:rPr>
              <a:t>“ </a:t>
            </a:r>
            <a:r>
              <a:rPr lang="en-US" sz="4400" spc="-100" dirty="0">
                <a:latin typeface="Calibri"/>
                <a:cs typeface="Calibri"/>
              </a:rPr>
              <a:t>‘no more death, nor sorrow, nor crying’ ” (</a:t>
            </a:r>
            <a:r>
              <a:rPr lang="en-US" sz="4400" i="1" spc="-100" dirty="0">
                <a:latin typeface="Calibri"/>
                <a:cs typeface="Calibri"/>
              </a:rPr>
              <a:t>Rev. 21:</a:t>
            </a:r>
            <a:r>
              <a:rPr lang="en-US" sz="4400" i="1" spc="-100" dirty="0" smtClean="0">
                <a:latin typeface="Calibri"/>
                <a:cs typeface="Calibri"/>
              </a:rPr>
              <a:t>4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•The </a:t>
            </a:r>
            <a:r>
              <a:rPr lang="en-US" sz="4400" spc="-100" dirty="0">
                <a:latin typeface="Calibri"/>
                <a:cs typeface="Calibri"/>
              </a:rPr>
              <a:t>“second death” would not eradicate sin and sinners from the </a:t>
            </a:r>
            <a:r>
              <a:rPr lang="en-US" sz="4400" spc="-100" dirty="0" smtClean="0">
                <a:latin typeface="Calibri"/>
                <a:cs typeface="Calibri"/>
              </a:rPr>
              <a:t>universe.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•The </a:t>
            </a:r>
            <a:r>
              <a:rPr lang="en-US" sz="4400" spc="-100" dirty="0">
                <a:latin typeface="Calibri"/>
                <a:cs typeface="Calibri"/>
              </a:rPr>
              <a:t>universe would never be fully restored to its original perfection. </a:t>
            </a:r>
            <a:endParaRPr lang="en-US" sz="4400" spc="-1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•The </a:t>
            </a:r>
            <a:r>
              <a:rPr lang="en-US" sz="4400" spc="-100" dirty="0">
                <a:latin typeface="Calibri"/>
                <a:cs typeface="Calibri"/>
              </a:rPr>
              <a:t>Bible paints a </a:t>
            </a:r>
            <a:r>
              <a:rPr lang="en-US" sz="4400" spc="-100" dirty="0" smtClean="0">
                <a:latin typeface="Calibri"/>
                <a:cs typeface="Calibri"/>
              </a:rPr>
              <a:t>different </a:t>
            </a:r>
            <a:r>
              <a:rPr lang="en-US" sz="4400" spc="-100" dirty="0">
                <a:latin typeface="Calibri"/>
                <a:cs typeface="Calibri"/>
              </a:rPr>
              <a:t>picture!</a:t>
            </a:r>
            <a:endParaRPr lang="en-US" sz="4400" spc="-3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4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December 28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No More Death and Tears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•Tears </a:t>
            </a:r>
            <a:r>
              <a:rPr lang="en-US" sz="4400" spc="-100" dirty="0">
                <a:latin typeface="Calibri"/>
                <a:cs typeface="Calibri"/>
              </a:rPr>
              <a:t>will continue </a:t>
            </a:r>
            <a:r>
              <a:rPr lang="en-US" sz="4400" spc="-100" dirty="0" smtClean="0">
                <a:latin typeface="Calibri"/>
                <a:cs typeface="Calibri"/>
              </a:rPr>
              <a:t>until </a:t>
            </a:r>
            <a:r>
              <a:rPr lang="en-US" sz="4400" spc="-100" dirty="0">
                <a:latin typeface="Calibri"/>
                <a:cs typeface="Calibri"/>
              </a:rPr>
              <a:t>that glorious day when death, sorrow, and crying will cease to exist (</a:t>
            </a:r>
            <a:r>
              <a:rPr lang="en-US" sz="4400" i="1" spc="-100" dirty="0">
                <a:latin typeface="Calibri"/>
                <a:cs typeface="Calibri"/>
              </a:rPr>
              <a:t>Rev. 21:1–5</a:t>
            </a:r>
            <a:r>
              <a:rPr lang="en-US" sz="4400" spc="-100" dirty="0">
                <a:latin typeface="Calibri"/>
                <a:cs typeface="Calibri"/>
              </a:rPr>
              <a:t>). </a:t>
            </a:r>
            <a:endParaRPr lang="en-US" sz="4400" spc="-1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•“ ‘Where, O death, is your victory? Where, O death, is your sting?’ ” (</a:t>
            </a:r>
            <a:r>
              <a:rPr lang="en-US" sz="4400" i="1" spc="-100" dirty="0">
                <a:latin typeface="Calibri"/>
                <a:cs typeface="Calibri"/>
              </a:rPr>
              <a:t>1 Cor. 15:54, </a:t>
            </a:r>
            <a:r>
              <a:rPr lang="en-US" sz="4400" i="1" spc="-100" dirty="0" smtClean="0">
                <a:latin typeface="Calibri"/>
                <a:cs typeface="Calibri"/>
              </a:rPr>
              <a:t>55</a:t>
            </a:r>
            <a:r>
              <a:rPr lang="en-US" sz="4400" i="1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NRSV</a:t>
            </a:r>
            <a:r>
              <a:rPr lang="en-US" sz="4400" spc="-100" dirty="0">
                <a:latin typeface="Calibri"/>
                <a:cs typeface="Calibri"/>
              </a:rPr>
              <a:t>)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•“ ‘Former </a:t>
            </a:r>
            <a:r>
              <a:rPr lang="en-US" sz="4400" spc="-100" dirty="0">
                <a:latin typeface="Calibri"/>
                <a:cs typeface="Calibri"/>
              </a:rPr>
              <a:t>things will not be </a:t>
            </a:r>
            <a:r>
              <a:rPr lang="en-US" sz="4400" spc="-100" dirty="0" err="1" smtClean="0">
                <a:latin typeface="Calibri"/>
                <a:cs typeface="Calibri"/>
              </a:rPr>
              <a:t>remem-bered</a:t>
            </a:r>
            <a:r>
              <a:rPr lang="en-US" sz="4400" spc="-100" dirty="0">
                <a:latin typeface="Calibri"/>
                <a:cs typeface="Calibri"/>
              </a:rPr>
              <a:t>, nor will they come to mind’ 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Isa. 65:</a:t>
            </a:r>
            <a:r>
              <a:rPr lang="en-US" sz="4400" i="1" spc="-100" dirty="0" smtClean="0">
                <a:latin typeface="Calibri"/>
                <a:cs typeface="Calibri"/>
              </a:rPr>
              <a:t>17</a:t>
            </a:r>
            <a:r>
              <a:rPr lang="en-US" sz="4400" i="1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NIV</a:t>
            </a:r>
            <a:r>
              <a:rPr lang="en-US" sz="4400" spc="-100" dirty="0">
                <a:latin typeface="Calibri"/>
                <a:cs typeface="Calibri"/>
              </a:rPr>
              <a:t>). </a:t>
            </a:r>
            <a:endParaRPr lang="en-US" sz="4400" spc="-3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46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December 29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His </a:t>
            </a:r>
            <a:r>
              <a:rPr lang="en-US" sz="3200" b="1" cap="small" spc="50" dirty="0">
                <a:latin typeface="Cambria"/>
                <a:cs typeface="Cambria"/>
              </a:rPr>
              <a:t>Name on Their Foreheads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•The </a:t>
            </a:r>
            <a:r>
              <a:rPr lang="en-US" sz="4400" spc="-100" dirty="0">
                <a:latin typeface="Calibri"/>
                <a:cs typeface="Calibri"/>
              </a:rPr>
              <a:t>“plan of salvation,” </a:t>
            </a:r>
            <a:r>
              <a:rPr lang="en-US" sz="4400" spc="-100" dirty="0" smtClean="0">
                <a:latin typeface="Calibri"/>
                <a:cs typeface="Calibri"/>
              </a:rPr>
              <a:t>existing before </a:t>
            </a:r>
            <a:r>
              <a:rPr lang="en-US" sz="4400" spc="-100" dirty="0">
                <a:latin typeface="Calibri"/>
                <a:cs typeface="Calibri"/>
              </a:rPr>
              <a:t>the </a:t>
            </a:r>
            <a:r>
              <a:rPr lang="en-US" sz="4400" spc="-100" dirty="0" smtClean="0">
                <a:latin typeface="Calibri"/>
                <a:cs typeface="Calibri"/>
              </a:rPr>
              <a:t>Creation (</a:t>
            </a:r>
            <a:r>
              <a:rPr lang="en-US" sz="4400" i="1" spc="-100" dirty="0" smtClean="0">
                <a:latin typeface="Calibri"/>
                <a:cs typeface="Calibri"/>
              </a:rPr>
              <a:t>Rev</a:t>
            </a:r>
            <a:r>
              <a:rPr lang="en-US" sz="4400" i="1" spc="-100" dirty="0">
                <a:latin typeface="Calibri"/>
                <a:cs typeface="Calibri"/>
              </a:rPr>
              <a:t>. 13:8</a:t>
            </a:r>
            <a:r>
              <a:rPr lang="en-US" sz="4400" spc="-100" dirty="0">
                <a:latin typeface="Calibri"/>
                <a:cs typeface="Calibri"/>
              </a:rPr>
              <a:t>), was first </a:t>
            </a:r>
            <a:r>
              <a:rPr lang="en-US" sz="4400" spc="-100" dirty="0" smtClean="0">
                <a:latin typeface="Calibri"/>
                <a:cs typeface="Calibri"/>
              </a:rPr>
              <a:t>pre-</a:t>
            </a:r>
            <a:r>
              <a:rPr lang="en-US" sz="4400" spc="-100" dirty="0" err="1" smtClean="0">
                <a:latin typeface="Calibri"/>
                <a:cs typeface="Calibri"/>
              </a:rPr>
              <a:t>sented</a:t>
            </a:r>
            <a:r>
              <a:rPr lang="en-US" sz="4400" spc="-100" dirty="0" smtClean="0">
                <a:latin typeface="Calibri"/>
                <a:cs typeface="Calibri"/>
              </a:rPr>
              <a:t> in </a:t>
            </a:r>
            <a:r>
              <a:rPr lang="en-US" sz="4400" spc="-100" dirty="0">
                <a:latin typeface="Calibri"/>
                <a:cs typeface="Calibri"/>
              </a:rPr>
              <a:t>Eden, </a:t>
            </a:r>
            <a:r>
              <a:rPr lang="en-US" sz="4400" spc="-100" dirty="0" smtClean="0">
                <a:latin typeface="Calibri"/>
                <a:cs typeface="Calibri"/>
              </a:rPr>
              <a:t>after </a:t>
            </a:r>
            <a:r>
              <a:rPr lang="en-US" sz="4400" spc="-100" dirty="0">
                <a:latin typeface="Calibri"/>
                <a:cs typeface="Calibri"/>
              </a:rPr>
              <a:t>the Fall. </a:t>
            </a:r>
            <a:endParaRPr lang="en-US" sz="4400" spc="-1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•Further </a:t>
            </a:r>
            <a:r>
              <a:rPr lang="en-US" sz="4400" spc="-100" dirty="0">
                <a:latin typeface="Calibri"/>
                <a:cs typeface="Calibri"/>
              </a:rPr>
              <a:t>revealed in the types and shadows of the Hebrew sanctuary service (</a:t>
            </a:r>
            <a:r>
              <a:rPr lang="en-US" sz="4400" i="1" spc="-100" dirty="0">
                <a:latin typeface="Calibri"/>
                <a:cs typeface="Calibri"/>
              </a:rPr>
              <a:t>Exodus 25</a:t>
            </a:r>
            <a:r>
              <a:rPr lang="en-US" sz="4400" spc="-100" dirty="0">
                <a:latin typeface="Calibri"/>
                <a:cs typeface="Calibri"/>
              </a:rPr>
              <a:t>). </a:t>
            </a:r>
            <a:endParaRPr lang="en-US" sz="4400" spc="-1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•Given its fullest </a:t>
            </a:r>
            <a:r>
              <a:rPr lang="en-US" sz="4400" spc="-100" dirty="0">
                <a:latin typeface="Calibri"/>
                <a:cs typeface="Calibri"/>
              </a:rPr>
              <a:t>expression in the life, death, and </a:t>
            </a:r>
            <a:r>
              <a:rPr lang="en-US" sz="4400" spc="-100" dirty="0" smtClean="0">
                <a:latin typeface="Calibri"/>
                <a:cs typeface="Calibri"/>
              </a:rPr>
              <a:t>resurrection </a:t>
            </a:r>
            <a:r>
              <a:rPr lang="en-US" sz="4400" spc="-100" dirty="0">
                <a:latin typeface="Calibri"/>
                <a:cs typeface="Calibri"/>
              </a:rPr>
              <a:t>of Jesus (</a:t>
            </a:r>
            <a:r>
              <a:rPr lang="en-US" sz="4400" i="1" spc="-100" dirty="0">
                <a:latin typeface="Calibri"/>
                <a:cs typeface="Calibri"/>
              </a:rPr>
              <a:t>see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i="1" spc="-100" dirty="0">
                <a:latin typeface="Calibri"/>
                <a:cs typeface="Calibri"/>
              </a:rPr>
              <a:t>Romans 5</a:t>
            </a:r>
            <a:r>
              <a:rPr lang="en-US" sz="4400" spc="-100" dirty="0">
                <a:latin typeface="Calibri"/>
                <a:cs typeface="Calibri"/>
              </a:rPr>
              <a:t>).</a:t>
            </a:r>
            <a:endParaRPr lang="en-US" sz="4400" spc="-3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1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825" y="4797425"/>
            <a:ext cx="4067175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Alberto R.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Timm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10" name="Picture 9" descr="cover_422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904267" cy="6858000"/>
          </a:xfrm>
          <a:prstGeom prst="rect">
            <a:avLst/>
          </a:prstGeom>
        </p:spPr>
      </p:pic>
      <p:pic>
        <p:nvPicPr>
          <p:cNvPr id="11" name="Picture 10" descr="cover_422C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34" y="980727"/>
            <a:ext cx="4177666" cy="35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December 29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His </a:t>
            </a:r>
            <a:r>
              <a:rPr lang="en-US" sz="3200" b="1" cap="small" spc="50" dirty="0">
                <a:latin typeface="Cambria"/>
                <a:cs typeface="Cambria"/>
              </a:rPr>
              <a:t>Name on Their Foreheads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•At the center of the plan of salvation is the promise of eternal life, based on the merits of Jesus, to all who accept, by faith, the great </a:t>
            </a:r>
            <a:r>
              <a:rPr lang="en-US" sz="4400" spc="-100" dirty="0" smtClean="0">
                <a:latin typeface="Calibri"/>
                <a:cs typeface="Calibri"/>
              </a:rPr>
              <a:t>provision </a:t>
            </a:r>
            <a:r>
              <a:rPr lang="en-US" sz="4400" spc="-100" dirty="0">
                <a:latin typeface="Calibri"/>
                <a:cs typeface="Calibri"/>
              </a:rPr>
              <a:t>supplied at the cross. </a:t>
            </a:r>
            <a:endParaRPr lang="en-US" sz="4400" spc="-1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•Before </a:t>
            </a:r>
            <a:r>
              <a:rPr lang="en-US" sz="4400" spc="-100" dirty="0">
                <a:latin typeface="Calibri"/>
                <a:cs typeface="Calibri"/>
              </a:rPr>
              <a:t>the cross, after the cross—salvation has always been by faith and never by works, however much works are an expression of our salvation.</a:t>
            </a:r>
          </a:p>
        </p:txBody>
      </p:sp>
    </p:spTree>
    <p:extLst>
      <p:ext uri="{BB962C8B-B14F-4D97-AF65-F5344CB8AC3E}">
        <p14:creationId xmlns:p14="http://schemas.microsoft.com/office/powerpoint/2010/main" val="43073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December 29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His </a:t>
            </a:r>
            <a:r>
              <a:rPr lang="en-US" sz="3200" b="1" cap="small" spc="50" dirty="0">
                <a:latin typeface="Cambria"/>
                <a:cs typeface="Cambria"/>
              </a:rPr>
              <a:t>Name on Their Foreheads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29431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•We </a:t>
            </a:r>
            <a:r>
              <a:rPr lang="en-US" sz="4400" spc="-100" dirty="0">
                <a:latin typeface="Calibri"/>
                <a:cs typeface="Calibri"/>
              </a:rPr>
              <a:t>can have the assurance of salvation if we have </a:t>
            </a:r>
            <a:r>
              <a:rPr lang="en-US" sz="4400" u="sng" spc="-100" dirty="0">
                <a:latin typeface="Calibri"/>
                <a:cs typeface="Calibri"/>
              </a:rPr>
              <a:t>accepted</a:t>
            </a:r>
            <a:r>
              <a:rPr lang="en-US" sz="4400" spc="-100" dirty="0">
                <a:latin typeface="Calibri"/>
                <a:cs typeface="Calibri"/>
              </a:rPr>
              <a:t> Jesus, have </a:t>
            </a:r>
            <a:r>
              <a:rPr lang="en-US" sz="4400" u="sng" spc="-100" dirty="0" err="1" smtClean="0">
                <a:latin typeface="Calibri"/>
                <a:cs typeface="Calibri"/>
              </a:rPr>
              <a:t>surren-dered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 Him, and have </a:t>
            </a:r>
            <a:r>
              <a:rPr lang="en-US" sz="4400" u="sng" spc="-100" dirty="0">
                <a:latin typeface="Calibri"/>
                <a:cs typeface="Calibri"/>
              </a:rPr>
              <a:t>claimed</a:t>
            </a:r>
            <a:r>
              <a:rPr lang="en-US" sz="4400" spc="-100" dirty="0">
                <a:latin typeface="Calibri"/>
                <a:cs typeface="Calibri"/>
              </a:rPr>
              <a:t> His promises, including those of a new life now in Him, and if we </a:t>
            </a:r>
            <a:r>
              <a:rPr lang="en-US" sz="4400" u="sng" spc="-100" dirty="0">
                <a:latin typeface="Calibri"/>
                <a:cs typeface="Calibri"/>
              </a:rPr>
              <a:t>lean</a:t>
            </a:r>
            <a:r>
              <a:rPr lang="en-US" sz="4400" spc="-100" dirty="0">
                <a:latin typeface="Calibri"/>
                <a:cs typeface="Calibri"/>
              </a:rPr>
              <a:t> totally on His merits and nothing else. </a:t>
            </a:r>
            <a:endParaRPr lang="en-US" sz="4400" spc="-1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•</a:t>
            </a:r>
            <a:r>
              <a:rPr lang="en-US" sz="4400" b="1" spc="100" dirty="0" smtClean="0">
                <a:latin typeface="Calibri"/>
                <a:cs typeface="Calibri"/>
              </a:rPr>
              <a:t>This </a:t>
            </a:r>
            <a:r>
              <a:rPr lang="en-US" sz="4400" b="1" spc="100" dirty="0">
                <a:latin typeface="Calibri"/>
                <a:cs typeface="Calibri"/>
              </a:rPr>
              <a:t>is what it means to have His name written on our </a:t>
            </a:r>
            <a:r>
              <a:rPr lang="en-US" sz="4400" b="1" spc="100" dirty="0" smtClean="0">
                <a:latin typeface="Calibri"/>
                <a:cs typeface="Calibri"/>
              </a:rPr>
              <a:t>foreheads.</a:t>
            </a:r>
            <a:endParaRPr lang="en-US" sz="4400" b="1" spc="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23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“The great controversy is ended.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... The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entire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universe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is clean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One pulse of </a:t>
            </a:r>
            <a:r>
              <a:rPr lang="en-US" sz="4400" spc="-100" dirty="0" err="1" smtClean="0">
                <a:solidFill>
                  <a:srgbClr val="000000"/>
                </a:solidFill>
                <a:latin typeface="Calibri"/>
                <a:cs typeface="Calibri"/>
              </a:rPr>
              <a:t>har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lang="en-US" sz="4400" spc="-100" dirty="0" err="1" smtClean="0">
                <a:solidFill>
                  <a:srgbClr val="000000"/>
                </a:solidFill>
                <a:latin typeface="Calibri"/>
                <a:cs typeface="Calibri"/>
              </a:rPr>
              <a:t>mony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and gladness beats through the vast creation. From Him who created all, flow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life...throughout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the realms of </a:t>
            </a:r>
            <a:r>
              <a:rPr lang="en-US" sz="4400" spc="-100" dirty="0" err="1" smtClean="0">
                <a:solidFill>
                  <a:srgbClr val="000000"/>
                </a:solidFill>
                <a:latin typeface="Calibri"/>
                <a:cs typeface="Calibri"/>
              </a:rPr>
              <a:t>illimi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-table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space. </a:t>
            </a:r>
            <a:r>
              <a:rPr lang="en-US" sz="4400" spc="-100" dirty="0">
                <a:latin typeface="Calibri"/>
                <a:cs typeface="Calibri"/>
              </a:rPr>
              <a:t>From the minutest atom to </a:t>
            </a:r>
            <a:r>
              <a:rPr lang="en-US" sz="4400" spc="-150" dirty="0">
                <a:latin typeface="Calibri"/>
                <a:cs typeface="Calibri"/>
              </a:rPr>
              <a:t>the greatest world, all things, animate and </a:t>
            </a:r>
            <a:r>
              <a:rPr lang="en-US" sz="4400" spc="-100" dirty="0" smtClean="0">
                <a:latin typeface="Calibri"/>
                <a:cs typeface="Calibri"/>
              </a:rPr>
              <a:t>inanimate</a:t>
            </a:r>
            <a:r>
              <a:rPr lang="en-US" sz="4400" spc="-100" dirty="0">
                <a:latin typeface="Calibri"/>
                <a:cs typeface="Calibri"/>
              </a:rPr>
              <a:t>, in their </a:t>
            </a:r>
            <a:r>
              <a:rPr lang="en-US" sz="4400" spc="-100" dirty="0" err="1">
                <a:latin typeface="Calibri"/>
                <a:cs typeface="Calibri"/>
              </a:rPr>
              <a:t>unshadowed</a:t>
            </a:r>
            <a:r>
              <a:rPr lang="en-US" sz="4400" spc="-100" dirty="0">
                <a:latin typeface="Calibri"/>
                <a:cs typeface="Calibri"/>
              </a:rPr>
              <a:t> beauty </a:t>
            </a:r>
            <a:r>
              <a:rPr lang="en-US" sz="4400" spc="-110" dirty="0">
                <a:latin typeface="Calibri"/>
                <a:cs typeface="Calibri"/>
              </a:rPr>
              <a:t>and perfect joy, declare that God is love.</a:t>
            </a:r>
            <a:r>
              <a:rPr lang="en-US" sz="4400" spc="-110" dirty="0" smtClean="0">
                <a:latin typeface="Calibri"/>
                <a:cs typeface="Calibri"/>
              </a:rPr>
              <a:t>”</a:t>
            </a:r>
            <a:endParaRPr lang="en-US" sz="4400" spc="-11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“The great controversy is ended.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... The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entire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universe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is clean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One pulse of </a:t>
            </a:r>
            <a:r>
              <a:rPr lang="en-US" sz="4400" spc="-100" dirty="0" err="1" smtClean="0">
                <a:solidFill>
                  <a:srgbClr val="000000"/>
                </a:solidFill>
                <a:latin typeface="Calibri"/>
                <a:cs typeface="Calibri"/>
              </a:rPr>
              <a:t>har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lang="en-US" sz="4400" spc="-100" dirty="0" err="1" smtClean="0">
                <a:solidFill>
                  <a:srgbClr val="000000"/>
                </a:solidFill>
                <a:latin typeface="Calibri"/>
                <a:cs typeface="Calibri"/>
              </a:rPr>
              <a:t>mony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and gladness beats through the vast creation. </a:t>
            </a:r>
            <a:r>
              <a:rPr lang="en-US" sz="4400" spc="-100" dirty="0">
                <a:latin typeface="Calibri"/>
                <a:cs typeface="Calibri"/>
              </a:rPr>
              <a:t>From Him who created all, flow </a:t>
            </a:r>
            <a:r>
              <a:rPr lang="en-US" sz="4400" spc="-100" dirty="0" smtClean="0">
                <a:latin typeface="Calibri"/>
                <a:cs typeface="Calibri"/>
              </a:rPr>
              <a:t>life...throughout </a:t>
            </a:r>
            <a:r>
              <a:rPr lang="en-US" sz="4400" spc="-100" dirty="0">
                <a:latin typeface="Calibri"/>
                <a:cs typeface="Calibri"/>
              </a:rPr>
              <a:t>the realms of </a:t>
            </a:r>
            <a:r>
              <a:rPr lang="en-US" sz="4400" spc="-100" dirty="0" err="1" smtClean="0">
                <a:latin typeface="Calibri"/>
                <a:cs typeface="Calibri"/>
              </a:rPr>
              <a:t>illimi</a:t>
            </a:r>
            <a:r>
              <a:rPr lang="en-US" sz="4400" spc="-100" dirty="0" smtClean="0">
                <a:latin typeface="Calibri"/>
                <a:cs typeface="Calibri"/>
              </a:rPr>
              <a:t>-table </a:t>
            </a:r>
            <a:r>
              <a:rPr lang="en-US" sz="4400" spc="-100" dirty="0">
                <a:latin typeface="Calibri"/>
                <a:cs typeface="Calibri"/>
              </a:rPr>
              <a:t>space. </a:t>
            </a:r>
            <a:endParaRPr lang="en-US" sz="4400" spc="-11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December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30. Further Thought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i="1" cap="small" spc="50" dirty="0" smtClean="0">
                <a:latin typeface="Cambria"/>
                <a:cs typeface="Cambria"/>
              </a:rPr>
              <a:t>The </a:t>
            </a:r>
            <a:r>
              <a:rPr lang="en-US" sz="3200" b="1" i="1" cap="small" spc="50" dirty="0">
                <a:latin typeface="Cambria"/>
                <a:cs typeface="Cambria"/>
              </a:rPr>
              <a:t>Great </a:t>
            </a:r>
            <a:r>
              <a:rPr lang="en-US" sz="3200" b="1" i="1" cap="small" spc="50" dirty="0" smtClean="0">
                <a:latin typeface="Cambria"/>
                <a:cs typeface="Cambria"/>
              </a:rPr>
              <a:t>Controversy </a:t>
            </a:r>
            <a:r>
              <a:rPr lang="en-US" sz="3200" b="1" cap="small" spc="50" dirty="0">
                <a:latin typeface="Cambria"/>
                <a:cs typeface="Cambria"/>
              </a:rPr>
              <a:t>678.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“The great controversy is ended. </a:t>
            </a:r>
            <a:r>
              <a:rPr lang="en-US" sz="4400" spc="-100" dirty="0" smtClean="0">
                <a:latin typeface="Calibri"/>
                <a:cs typeface="Calibri"/>
              </a:rPr>
              <a:t>... The </a:t>
            </a:r>
            <a:r>
              <a:rPr lang="en-US" sz="4400" spc="-100" dirty="0">
                <a:latin typeface="Calibri"/>
                <a:cs typeface="Calibri"/>
              </a:rPr>
              <a:t>entire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universe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is clean</a:t>
            </a:r>
            <a:r>
              <a:rPr lang="en-US" sz="4400" spc="-300" dirty="0">
                <a:latin typeface="Calibri"/>
                <a:cs typeface="Calibri"/>
              </a:rPr>
              <a:t>. </a:t>
            </a:r>
            <a:r>
              <a:rPr lang="en-US" sz="4400" spc="-100" dirty="0">
                <a:latin typeface="Calibri"/>
                <a:cs typeface="Calibri"/>
              </a:rPr>
              <a:t>One pulse of </a:t>
            </a:r>
            <a:r>
              <a:rPr lang="en-US" sz="4400" spc="-100" dirty="0" err="1" smtClean="0">
                <a:latin typeface="Calibri"/>
                <a:cs typeface="Calibri"/>
              </a:rPr>
              <a:t>har</a:t>
            </a:r>
            <a:r>
              <a:rPr lang="en-US" sz="4400" spc="-100" dirty="0" smtClean="0">
                <a:latin typeface="Calibri"/>
                <a:cs typeface="Calibri"/>
              </a:rPr>
              <a:t>- </a:t>
            </a:r>
            <a:r>
              <a:rPr lang="en-US" sz="4400" spc="-100" dirty="0" err="1" smtClean="0">
                <a:latin typeface="Calibri"/>
                <a:cs typeface="Calibri"/>
              </a:rPr>
              <a:t>mony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 gladness beats through the vast creation. </a:t>
            </a:r>
            <a:endParaRPr lang="en-US" sz="4400" spc="-11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All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Things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New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77849"/>
            <a:ext cx="9144000" cy="54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08025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</a:t>
            </a:r>
            <a:r>
              <a:rPr lang="en-US" sz="4400" b="1" spc="50" dirty="0" smtClean="0">
                <a:latin typeface="Calibri"/>
                <a:cs typeface="Calibri"/>
              </a:rPr>
              <a:t>New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Heaven and Earth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08025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Sun. </a:t>
            </a:r>
            <a:r>
              <a:rPr lang="en-US" sz="4400" dirty="0" smtClean="0">
                <a:latin typeface="Calibri"/>
                <a:cs typeface="Calibri"/>
              </a:rPr>
              <a:t>Home, </a:t>
            </a:r>
            <a:r>
              <a:rPr lang="en-US" sz="4400" dirty="0" smtClean="0">
                <a:latin typeface="Calibri"/>
                <a:cs typeface="Calibri"/>
              </a:rPr>
              <a:t>Finally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dirty="0" smtClean="0">
                <a:latin typeface="Calibri"/>
                <a:cs typeface="Calibri"/>
              </a:rPr>
              <a:t>Rev. 21:1–5.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08025" algn="l"/>
              </a:tabLst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dirty="0" smtClean="0">
                <a:latin typeface="Calibri"/>
                <a:cs typeface="Calibri"/>
              </a:rPr>
              <a:t>New </a:t>
            </a:r>
            <a:r>
              <a:rPr lang="en-US" sz="4400" b="1" spc="50" dirty="0" smtClean="0">
                <a:latin typeface="Calibri"/>
                <a:cs typeface="Calibri"/>
              </a:rPr>
              <a:t>Places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              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08025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a. </a:t>
            </a:r>
            <a:r>
              <a:rPr lang="en-US" sz="4400" i="1" dirty="0" smtClean="0">
                <a:latin typeface="Calibri"/>
                <a:cs typeface="Calibri"/>
              </a:rPr>
              <a:t>Mon. </a:t>
            </a:r>
            <a:r>
              <a:rPr lang="en-US" sz="4400" dirty="0" smtClean="0">
                <a:latin typeface="Calibri"/>
                <a:cs typeface="Calibri"/>
              </a:rPr>
              <a:t>God’s Temple. </a:t>
            </a:r>
            <a:r>
              <a:rPr lang="en-US" sz="4400" i="1" dirty="0">
                <a:latin typeface="Calibri"/>
                <a:cs typeface="Calibri"/>
              </a:rPr>
              <a:t>Rev. </a:t>
            </a:r>
            <a:r>
              <a:rPr lang="en-US" sz="4400" i="1" dirty="0" smtClean="0">
                <a:latin typeface="Calibri"/>
                <a:cs typeface="Calibri"/>
              </a:rPr>
              <a:t>21:22.</a:t>
            </a: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>
                <a:latin typeface="Calibri"/>
                <a:cs typeface="Calibri"/>
              </a:rPr>
              <a:t>b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dirty="0" smtClean="0">
                <a:latin typeface="Calibri"/>
                <a:cs typeface="Calibri"/>
              </a:rPr>
              <a:t>Tue. </a:t>
            </a:r>
            <a:r>
              <a:rPr lang="en-US" sz="4400" dirty="0" smtClean="0">
                <a:latin typeface="Calibri"/>
                <a:cs typeface="Calibri"/>
              </a:rPr>
              <a:t>God’s Presence</a:t>
            </a:r>
            <a:r>
              <a:rPr lang="en-US" sz="4400" i="1" dirty="0" smtClean="0"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>
                <a:latin typeface="Calibri"/>
                <a:cs typeface="Calibri"/>
              </a:rPr>
              <a:t>Rev</a:t>
            </a:r>
            <a:r>
              <a:rPr lang="en-US" sz="4400" i="1" spc="-120" dirty="0">
                <a:latin typeface="Calibri"/>
                <a:cs typeface="Calibri"/>
              </a:rPr>
              <a:t>.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20" dirty="0">
                <a:latin typeface="Calibri"/>
                <a:cs typeface="Calibri"/>
              </a:rPr>
              <a:t>7:14,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20" dirty="0">
                <a:latin typeface="Calibri"/>
                <a:cs typeface="Calibri"/>
              </a:rPr>
              <a:t>15</a:t>
            </a:r>
            <a:r>
              <a:rPr lang="en-US" sz="4400" i="1" spc="-12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08025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New </a:t>
            </a:r>
            <a:r>
              <a:rPr lang="en-US" sz="4400" b="1" spc="50" dirty="0" smtClean="0">
                <a:latin typeface="Calibri"/>
                <a:cs typeface="Calibri"/>
              </a:rPr>
              <a:t>Experiences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08025" algn="l"/>
              </a:tabLst>
            </a:pPr>
            <a:r>
              <a:rPr lang="en-US" sz="4400" dirty="0" smtClean="0">
                <a:latin typeface="Calibri"/>
                <a:cs typeface="Calibri"/>
              </a:rPr>
              <a:t>	a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Wed.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No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Death,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Tears.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>
                <a:latin typeface="Calibri"/>
                <a:cs typeface="Calibri"/>
              </a:rPr>
              <a:t>Rev</a:t>
            </a:r>
            <a:r>
              <a:rPr lang="en-US" sz="4400" i="1" spc="-120" dirty="0">
                <a:latin typeface="Calibri"/>
                <a:cs typeface="Calibri"/>
              </a:rPr>
              <a:t>.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20" dirty="0">
                <a:latin typeface="Calibri"/>
                <a:cs typeface="Calibri"/>
              </a:rPr>
              <a:t>7:</a:t>
            </a:r>
            <a:r>
              <a:rPr lang="en-US" sz="4400" i="1" spc="-120" dirty="0" smtClean="0">
                <a:latin typeface="Calibri"/>
                <a:cs typeface="Calibri"/>
              </a:rPr>
              <a:t>17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08025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>
                <a:latin typeface="Calibri"/>
                <a:cs typeface="Calibri"/>
              </a:rPr>
              <a:t>b.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Thu.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His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Name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Written</a:t>
            </a:r>
            <a:r>
              <a:rPr lang="en-US" sz="4400" i="1" dirty="0" smtClean="0"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dirty="0">
                <a:latin typeface="Calibri"/>
                <a:cs typeface="Calibri"/>
              </a:rPr>
              <a:t>Rev.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22:4.</a:t>
            </a:r>
            <a:endParaRPr lang="en-US" sz="4400" b="1" spc="-1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25612" y="6350"/>
            <a:ext cx="7418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Summary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On Death and Dying: Our Future Hope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38" y="1692788"/>
            <a:ext cx="9144000" cy="389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We will explore                                             the painful subject of </a:t>
            </a:r>
            <a:r>
              <a:rPr lang="en-US" sz="6000" dirty="0" smtClean="0">
                <a:latin typeface="Calibri Light"/>
                <a:cs typeface="Calibri Light"/>
              </a:rPr>
              <a:t>death</a:t>
            </a:r>
            <a:r>
              <a:rPr lang="en-US" sz="4400" dirty="0" smtClean="0">
                <a:latin typeface="Calibri" charset="0"/>
                <a:cs typeface="Calibri" charset="0"/>
              </a:rPr>
              <a:t>     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but through the                                             lens of the </a:t>
            </a:r>
            <a:r>
              <a:rPr lang="en-US" sz="6000" dirty="0" smtClean="0">
                <a:latin typeface="Calibri Light"/>
                <a:cs typeface="Calibri Light"/>
              </a:rPr>
              <a:t>hope</a:t>
            </a:r>
            <a:r>
              <a:rPr lang="en-US" sz="4400" dirty="0" smtClean="0">
                <a:latin typeface="Calibri" charset="0"/>
                <a:cs typeface="Calibri" charset="0"/>
              </a:rPr>
              <a:t>                                      offered us through </a:t>
            </a:r>
            <a:r>
              <a:rPr lang="en-US" sz="6000" dirty="0" smtClean="0">
                <a:latin typeface="Calibri Light"/>
                <a:cs typeface="Calibri Light"/>
              </a:rPr>
              <a:t>Jesus</a:t>
            </a:r>
            <a:r>
              <a:rPr lang="en-US" sz="4400" dirty="0" smtClean="0">
                <a:latin typeface="Calibri" charset="0"/>
                <a:cs typeface="Calibri" charset="0"/>
              </a:rPr>
              <a:t>.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5069" y="8102"/>
            <a:ext cx="7408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12" y="1153083"/>
            <a:ext cx="9144000" cy="576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latin typeface="Calibri"/>
                <a:cs typeface="Calibri"/>
              </a:rPr>
              <a:t>1  </a:t>
            </a:r>
            <a:r>
              <a:rPr lang="en-US" sz="2900" dirty="0" smtClean="0">
                <a:solidFill>
                  <a:schemeClr val="tx2"/>
                </a:solidFill>
                <a:latin typeface="Calibri"/>
                <a:cs typeface="Calibri"/>
              </a:rPr>
              <a:t>Rebellion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in a Perfect Universe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2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Death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in a Sinful World</a:t>
            </a:r>
            <a:r>
              <a:rPr lang="en-US" sz="290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2900" b="1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3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Human Nature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r>
              <a:rPr lang="en-US" sz="2900" b="1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4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Old Testament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Hope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 5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Resurrections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Before the Cross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endParaRPr lang="en-US" sz="2900" b="1" dirty="0" smtClean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lang="en-US" sz="2900" dirty="0" smtClean="0"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Died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for Us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lang="en-US" sz="2900" dirty="0" smtClean="0"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Christ’s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Victory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Over Death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endParaRPr lang="en-US" sz="2900" b="1" dirty="0" smtClean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8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New Testament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Hope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9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Contrary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Passages?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10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Fires of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Hell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774350" indent="-514350">
              <a:lnSpc>
                <a:spcPct val="90000"/>
              </a:lnSpc>
              <a:buAutoNum type="arabicPlain" startAt="11"/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End-Time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Deceptions</a:t>
            </a:r>
            <a:endParaRPr lang="en-US" sz="2900" dirty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12  The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Biblical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Worldview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13  The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Judging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 Process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b="1" dirty="0" smtClean="0">
                <a:solidFill>
                  <a:srgbClr val="FFFFFF"/>
                </a:solidFill>
                <a:latin typeface="Calibri"/>
                <a:cs typeface="Calibri"/>
              </a:rPr>
              <a:t>14  All Things </a:t>
            </a:r>
            <a:r>
              <a:rPr lang="en-US" sz="2900" b="1" dirty="0" smtClean="0">
                <a:solidFill>
                  <a:srgbClr val="FFFF00"/>
                </a:solidFill>
                <a:latin typeface="Calibri"/>
                <a:cs typeface="Calibri"/>
              </a:rPr>
              <a:t>New</a:t>
            </a:r>
            <a:endParaRPr lang="en-US" sz="2900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Lesson 14,  December 31,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21249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000">
              <a:lnSpc>
                <a:spcPct val="70000"/>
              </a:lnSpc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All Things </a:t>
            </a: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New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ea typeface="ＭＳ Ｐゴシック" charset="0"/>
              <a:cs typeface="Cambria"/>
            </a:endParaRPr>
          </a:p>
        </p:txBody>
      </p:sp>
      <p:pic>
        <p:nvPicPr>
          <p:cNvPr id="10" name="Picture 9" descr="L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3155280"/>
            <a:ext cx="7795405" cy="3298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759784"/>
            <a:ext cx="9144000" cy="318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cs-CZ" dirty="0" err="1">
                <a:latin typeface="Cambria"/>
                <a:ea typeface="Helvetica CY" charset="0"/>
                <a:cs typeface="Cambria"/>
              </a:rPr>
              <a:t>Revelation</a:t>
            </a:r>
            <a:r>
              <a:rPr lang="cs-CZ" dirty="0">
                <a:latin typeface="Cambria"/>
                <a:ea typeface="Helvetica CY" charset="0"/>
                <a:cs typeface="Cambria"/>
              </a:rPr>
              <a:t> 21: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5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Then He who sat on the throne said, ‘Behold, I make all things new.’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 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He said to me, ‘Write, for these words are true 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faithful.’ 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All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Things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New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Key Text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50" dirty="0" smtClean="0">
                <a:latin typeface="Calibri"/>
                <a:cs typeface="Calibri"/>
              </a:rPr>
              <a:t>•The </a:t>
            </a:r>
            <a:r>
              <a:rPr lang="en-US" sz="4400" spc="50" dirty="0">
                <a:latin typeface="Calibri"/>
                <a:cs typeface="Calibri"/>
              </a:rPr>
              <a:t>promise of “a new heaven and a new earth” (</a:t>
            </a:r>
            <a:r>
              <a:rPr lang="en-US" sz="4400" i="1" spc="50" dirty="0">
                <a:latin typeface="Calibri"/>
                <a:cs typeface="Calibri"/>
              </a:rPr>
              <a:t>Rev. 21:1</a:t>
            </a:r>
            <a:r>
              <a:rPr lang="en-US" sz="4400" spc="50" dirty="0">
                <a:latin typeface="Calibri"/>
                <a:cs typeface="Calibri"/>
              </a:rPr>
              <a:t>) </a:t>
            </a:r>
            <a:r>
              <a:rPr lang="en-US" sz="4400" spc="50" dirty="0" smtClean="0">
                <a:latin typeface="Calibri"/>
                <a:cs typeface="Calibri"/>
              </a:rPr>
              <a:t>a fantasy?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50" dirty="0" smtClean="0">
                <a:latin typeface="Calibri"/>
                <a:cs typeface="Calibri"/>
              </a:rPr>
              <a:t>•Told </a:t>
            </a:r>
            <a:r>
              <a:rPr lang="en-US" sz="4400" spc="50" dirty="0">
                <a:latin typeface="Calibri"/>
                <a:cs typeface="Calibri"/>
              </a:rPr>
              <a:t>by those in power </a:t>
            </a:r>
            <a:r>
              <a:rPr lang="en-US" sz="4400" spc="50" dirty="0" smtClean="0">
                <a:latin typeface="Calibri"/>
                <a:cs typeface="Calibri"/>
              </a:rPr>
              <a:t>to keep </a:t>
            </a:r>
            <a:r>
              <a:rPr lang="en-US" sz="4400" spc="50" dirty="0">
                <a:latin typeface="Calibri"/>
                <a:cs typeface="Calibri"/>
              </a:rPr>
              <a:t>the masses in </a:t>
            </a:r>
            <a:r>
              <a:rPr lang="en-US" sz="4400" spc="50" dirty="0" smtClean="0">
                <a:latin typeface="Calibri"/>
                <a:cs typeface="Calibri"/>
              </a:rPr>
              <a:t>line?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50" dirty="0" smtClean="0">
                <a:latin typeface="Calibri"/>
                <a:cs typeface="Calibri"/>
              </a:rPr>
              <a:t>•In </a:t>
            </a:r>
            <a:r>
              <a:rPr lang="en-US" sz="4400" spc="50" dirty="0">
                <a:latin typeface="Calibri"/>
                <a:cs typeface="Calibri"/>
              </a:rPr>
              <a:t>the last days, scoffers will ridicule our blessed hope (</a:t>
            </a:r>
            <a:r>
              <a:rPr lang="en-US" sz="4400" i="1" spc="50" dirty="0">
                <a:latin typeface="Calibri"/>
                <a:cs typeface="Calibri"/>
              </a:rPr>
              <a:t>2 Pet. 3:3–7</a:t>
            </a:r>
            <a:r>
              <a:rPr lang="en-US" sz="4400" spc="50" dirty="0">
                <a:latin typeface="Calibri"/>
                <a:cs typeface="Calibri"/>
              </a:rPr>
              <a:t>)</a:t>
            </a:r>
            <a:r>
              <a:rPr lang="en-US" sz="4400" spc="5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50" dirty="0" smtClean="0">
                <a:latin typeface="Calibri"/>
                <a:cs typeface="Calibri"/>
              </a:rPr>
              <a:t>•This week: the </a:t>
            </a:r>
            <a:r>
              <a:rPr lang="en-US" sz="4400" spc="50" dirty="0">
                <a:latin typeface="Calibri"/>
                <a:cs typeface="Calibri"/>
              </a:rPr>
              <a:t>glorious </a:t>
            </a:r>
            <a:r>
              <a:rPr lang="en-US" sz="4400" spc="50" dirty="0" smtClean="0">
                <a:latin typeface="Calibri"/>
                <a:cs typeface="Calibri"/>
              </a:rPr>
              <a:t>promise, the </a:t>
            </a:r>
            <a:r>
              <a:rPr lang="en-US" sz="4400" spc="50" dirty="0">
                <a:latin typeface="Calibri"/>
                <a:cs typeface="Calibri"/>
              </a:rPr>
              <a:t>presence of God, the end of death and </a:t>
            </a:r>
            <a:r>
              <a:rPr lang="en-US" sz="4400" spc="50" dirty="0" smtClean="0">
                <a:latin typeface="Calibri"/>
                <a:cs typeface="Calibri"/>
              </a:rPr>
              <a:t>tears, the triumph </a:t>
            </a:r>
            <a:r>
              <a:rPr lang="en-US" sz="4400" spc="50" dirty="0">
                <a:latin typeface="Calibri"/>
                <a:cs typeface="Calibri"/>
              </a:rPr>
              <a:t>of God’s love</a:t>
            </a:r>
            <a:r>
              <a:rPr lang="en-US" sz="4400" spc="50" dirty="0" smtClean="0">
                <a:latin typeface="Calibri"/>
                <a:cs typeface="Calibri"/>
              </a:rPr>
              <a:t>.</a:t>
            </a:r>
            <a:endParaRPr lang="en-US" sz="4400" spc="5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All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Things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New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December 24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December 25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 New Heaven and a New Earth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96908"/>
            <a:ext cx="914400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•</a:t>
            </a:r>
            <a:r>
              <a:rPr lang="en-US" sz="4400" u="sng" dirty="0" smtClean="0">
                <a:latin typeface="Calibri"/>
                <a:cs typeface="Calibri"/>
              </a:rPr>
              <a:t>Greek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Philosophy</a:t>
            </a:r>
            <a:r>
              <a:rPr lang="en-US" sz="4400" dirty="0" smtClean="0">
                <a:latin typeface="Calibri"/>
                <a:cs typeface="Calibri"/>
              </a:rPr>
              <a:t>: If </a:t>
            </a:r>
            <a:r>
              <a:rPr lang="en-US" sz="4400" dirty="0">
                <a:latin typeface="Calibri"/>
                <a:cs typeface="Calibri"/>
              </a:rPr>
              <a:t>something is material, </a:t>
            </a: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cannot be spiritual; and if something is spiritual, it cannot be </a:t>
            </a:r>
            <a:r>
              <a:rPr lang="en-US" sz="4400" dirty="0" smtClean="0">
                <a:latin typeface="Calibri"/>
                <a:cs typeface="Calibri"/>
              </a:rPr>
              <a:t>material.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•</a:t>
            </a:r>
            <a:r>
              <a:rPr lang="en-US" sz="4400" u="sng" dirty="0" smtClean="0">
                <a:latin typeface="Calibri"/>
                <a:cs typeface="Calibri"/>
              </a:rPr>
              <a:t>The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Bible</a:t>
            </a:r>
            <a:r>
              <a:rPr lang="en-US" sz="4400" dirty="0" smtClean="0">
                <a:latin typeface="Calibri"/>
                <a:cs typeface="Calibri"/>
              </a:rPr>
              <a:t>: </a:t>
            </a:r>
            <a:r>
              <a:rPr lang="en-US" sz="4400" dirty="0" smtClean="0">
                <a:latin typeface="Calibri"/>
                <a:cs typeface="Calibri"/>
              </a:rPr>
              <a:t>Heaven </a:t>
            </a:r>
            <a:r>
              <a:rPr lang="en-US" sz="4400" dirty="0">
                <a:latin typeface="Calibri"/>
                <a:cs typeface="Calibri"/>
              </a:rPr>
              <a:t>in </a:t>
            </a:r>
            <a:r>
              <a:rPr lang="en-US" sz="4400" dirty="0" smtClean="0">
                <a:latin typeface="Calibri"/>
                <a:cs typeface="Calibri"/>
              </a:rPr>
              <a:t>concrete </a:t>
            </a:r>
            <a:r>
              <a:rPr lang="en-US" sz="4400" dirty="0">
                <a:latin typeface="Calibri"/>
                <a:cs typeface="Calibri"/>
              </a:rPr>
              <a:t>terms but without the limitations imposed by the presence of sin.</a:t>
            </a: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December 25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 New Heaven and a New Earth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•</a:t>
            </a:r>
            <a:r>
              <a:rPr lang="en-US" sz="4400" u="sng" dirty="0" smtClean="0">
                <a:latin typeface="Calibri"/>
                <a:cs typeface="Calibri"/>
              </a:rPr>
              <a:t>Isaiah 65, 66</a:t>
            </a:r>
            <a:r>
              <a:rPr lang="en-US" sz="4400" dirty="0">
                <a:latin typeface="Calibri"/>
                <a:cs typeface="Calibri"/>
              </a:rPr>
              <a:t>: how the earth would have been if Israel </a:t>
            </a:r>
            <a:r>
              <a:rPr lang="en-US" sz="4400" dirty="0" smtClean="0">
                <a:latin typeface="Calibri"/>
                <a:cs typeface="Calibri"/>
              </a:rPr>
              <a:t>had </a:t>
            </a:r>
            <a:r>
              <a:rPr lang="en-US" sz="4400" dirty="0">
                <a:latin typeface="Calibri"/>
                <a:cs typeface="Calibri"/>
              </a:rPr>
              <a:t>remained faithful to their covenant with God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•Life </a:t>
            </a:r>
            <a:r>
              <a:rPr lang="en-US" sz="4400" dirty="0">
                <a:latin typeface="Calibri"/>
                <a:cs typeface="Calibri"/>
              </a:rPr>
              <a:t>would have grown more and more toward God’s original </a:t>
            </a:r>
            <a:r>
              <a:rPr lang="en-US" sz="4400" dirty="0" smtClean="0">
                <a:latin typeface="Calibri"/>
                <a:cs typeface="Calibri"/>
              </a:rPr>
              <a:t>plan (before sin).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•New plan. </a:t>
            </a:r>
            <a:r>
              <a:rPr lang="en-US" sz="4400" dirty="0">
                <a:latin typeface="Calibri"/>
                <a:cs typeface="Calibri"/>
              </a:rPr>
              <a:t>P</a:t>
            </a:r>
            <a:r>
              <a:rPr lang="en-US" sz="4400" dirty="0" smtClean="0">
                <a:latin typeface="Calibri"/>
                <a:cs typeface="Calibri"/>
              </a:rPr>
              <a:t>rophecies </a:t>
            </a:r>
            <a:r>
              <a:rPr lang="en-US" sz="4400" dirty="0">
                <a:latin typeface="Calibri"/>
                <a:cs typeface="Calibri"/>
              </a:rPr>
              <a:t>of </a:t>
            </a:r>
            <a:r>
              <a:rPr lang="en-US" sz="4400" dirty="0" smtClean="0">
                <a:latin typeface="Calibri"/>
                <a:cs typeface="Calibri"/>
              </a:rPr>
              <a:t>Isaiah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have </a:t>
            </a:r>
            <a:r>
              <a:rPr lang="en-US" sz="4400" dirty="0">
                <a:latin typeface="Calibri"/>
                <a:cs typeface="Calibri"/>
              </a:rPr>
              <a:t>to be reread from the perspective of the church (</a:t>
            </a:r>
            <a:r>
              <a:rPr lang="en-US" sz="4400" i="1" dirty="0">
                <a:latin typeface="Calibri"/>
                <a:cs typeface="Calibri"/>
              </a:rPr>
              <a:t>2 Pet. 3:13, Rev. 21:1–5</a:t>
            </a:r>
            <a:r>
              <a:rPr lang="en-US" sz="4400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460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4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•22.4Q-Preview.potx</Template>
  <TotalTime>9094</TotalTime>
  <Words>3522</Words>
  <Application>Microsoft Macintosh PowerPoint</Application>
  <PresentationFormat>On-screen Show (4:3)</PresentationFormat>
  <Paragraphs>188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•22.4Q-Preview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368</cp:revision>
  <dcterms:created xsi:type="dcterms:W3CDTF">2021-07-03T11:23:54Z</dcterms:created>
  <dcterms:modified xsi:type="dcterms:W3CDTF">2022-12-25T15:06:47Z</dcterms:modified>
</cp:coreProperties>
</file>