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357" r:id="rId3"/>
    <p:sldId id="424" r:id="rId4"/>
    <p:sldId id="381" r:id="rId5"/>
    <p:sldId id="265" r:id="rId6"/>
    <p:sldId id="268" r:id="rId7"/>
    <p:sldId id="458" r:id="rId8"/>
    <p:sldId id="471" r:id="rId9"/>
    <p:sldId id="438" r:id="rId10"/>
    <p:sldId id="472" r:id="rId11"/>
    <p:sldId id="473" r:id="rId12"/>
    <p:sldId id="474" r:id="rId13"/>
    <p:sldId id="475" r:id="rId14"/>
    <p:sldId id="440" r:id="rId15"/>
    <p:sldId id="476" r:id="rId16"/>
    <p:sldId id="477" r:id="rId17"/>
    <p:sldId id="478" r:id="rId18"/>
    <p:sldId id="446" r:id="rId19"/>
    <p:sldId id="484" r:id="rId20"/>
    <p:sldId id="479" r:id="rId21"/>
    <p:sldId id="481" r:id="rId22"/>
    <p:sldId id="483" r:id="rId23"/>
    <p:sldId id="468" r:id="rId24"/>
    <p:sldId id="485" r:id="rId25"/>
    <p:sldId id="486" r:id="rId26"/>
    <p:sldId id="487" r:id="rId27"/>
    <p:sldId id="488" r:id="rId28"/>
    <p:sldId id="470" r:id="rId29"/>
    <p:sldId id="489" r:id="rId30"/>
    <p:sldId id="490" r:id="rId31"/>
    <p:sldId id="459" r:id="rId32"/>
    <p:sldId id="437" r:id="rId33"/>
    <p:sldId id="354" r:id="rId34"/>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5" autoAdjust="0"/>
    <p:restoredTop sz="64229" autoAdjust="0"/>
  </p:normalViewPr>
  <p:slideViewPr>
    <p:cSldViewPr>
      <p:cViewPr>
        <p:scale>
          <a:sx n="50" d="100"/>
          <a:sy n="50" d="100"/>
        </p:scale>
        <p:origin x="-1720" y="-120"/>
      </p:cViewPr>
      <p:guideLst>
        <p:guide orient="horz" pos="2160"/>
        <p:guide pos="2880"/>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malalaman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magpapalaya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(Juan 8:32 FSV).</a:t>
            </a:r>
          </a:p>
          <a:p>
            <a:pPr eaLnBrk="1" hangingPunct="1"/>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ea typeface="ＭＳ Ｐゴシック" charset="0"/>
                <a:cs typeface="ＭＳ Ｐゴシック" charset="0"/>
              </a:rPr>
              <a:t>ay </a:t>
            </a:r>
            <a:r>
              <a:rPr lang="en-US" b="0" dirty="0" err="1" smtClean="0">
                <a:latin typeface="Arial" charset="0"/>
                <a:ea typeface="ＭＳ Ｐゴシック" charset="0"/>
                <a:cs typeface="ＭＳ Ｐゴシック" charset="0"/>
              </a:rPr>
              <a:t>tinanong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may-</a:t>
            </a:r>
            <a:r>
              <a:rPr lang="en-US" b="0" dirty="0" err="1" smtClean="0">
                <a:latin typeface="Arial" charset="0"/>
                <a:ea typeface="ＭＳ Ｐゴシック" charset="0"/>
                <a:cs typeface="ＭＳ Ｐゴシック" charset="0"/>
              </a:rPr>
              <a:t>ari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bukirin</a:t>
            </a:r>
            <a:r>
              <a:rPr lang="en-US" b="0" baseline="0" dirty="0" smtClean="0">
                <a:latin typeface="Arial" charset="0"/>
                <a:ea typeface="ＭＳ Ｐゴシック" charset="0"/>
                <a:cs typeface="ＭＳ Ｐゴシック" charset="0"/>
              </a:rPr>
              <a:t>, “ ‘ “</a:t>
            </a:r>
            <a:r>
              <a:rPr lang="en-US" b="0" baseline="0" dirty="0" err="1" smtClean="0">
                <a:latin typeface="Arial" charset="0"/>
                <a:ea typeface="ＭＳ Ｐゴシック" charset="0"/>
                <a:cs typeface="ＭＳ Ｐゴシック" charset="0"/>
              </a:rPr>
              <a:t>Panginoon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mabuting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binhi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inihasik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inyong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bukirin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Paano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nagkaroon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damo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roon</a:t>
            </a:r>
            <a:r>
              <a:rPr lang="en-US" b="0" baseline="0" dirty="0" smtClean="0">
                <a:latin typeface="Arial" charset="0"/>
                <a:ea typeface="ＭＳ Ｐゴシック" charset="0"/>
                <a:cs typeface="ＭＳ Ｐゴシック" charset="0"/>
              </a:rPr>
              <a:t>?” ’ ” (</a:t>
            </a:r>
            <a:r>
              <a:rPr lang="en-US" b="0" i="1" baseline="0" dirty="0" smtClean="0">
                <a:latin typeface="Arial" charset="0"/>
                <a:ea typeface="ＭＳ Ｐゴシック" charset="0"/>
                <a:cs typeface="ＭＳ Ｐゴシック" charset="0"/>
              </a:rPr>
              <a:t>Mateo 12:27 FSV</a:t>
            </a:r>
            <a:r>
              <a:rPr lang="en-US" b="0" i="0" baseline="0" dirty="0" smtClean="0">
                <a:latin typeface="Arial" charset="0"/>
                <a:ea typeface="ＭＳ Ｐゴシック" charset="0"/>
                <a:cs typeface="ＭＳ Ｐゴシック" charset="0"/>
              </a:rPr>
              <a:t>).</a:t>
            </a:r>
            <a:r>
              <a:rPr lang="en-US" b="0" i="1"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tumugon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may-</a:t>
            </a:r>
            <a:r>
              <a:rPr lang="en-US" baseline="0" dirty="0" err="1" smtClean="0">
                <a:latin typeface="Arial" charset="0"/>
                <a:ea typeface="ＭＳ Ｐゴシック" charset="0"/>
                <a:cs typeface="ＭＳ Ｐゴシック" charset="0"/>
              </a:rPr>
              <a:t>ari</a:t>
            </a:r>
            <a:r>
              <a:rPr lang="en-US" baseline="0" dirty="0" smtClean="0">
                <a:latin typeface="Arial" charset="0"/>
                <a:ea typeface="ＭＳ Ｐゴシック" charset="0"/>
                <a:cs typeface="ＭＳ Ｐゴシック" charset="0"/>
              </a:rPr>
              <a:t>, “ ‘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kaaway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may </a:t>
            </a:r>
            <a:r>
              <a:rPr lang="en-US" baseline="0" dirty="0" err="1" smtClean="0">
                <a:latin typeface="Arial" charset="0"/>
                <a:ea typeface="ＭＳ Ｐゴシック" charset="0"/>
                <a:cs typeface="ＭＳ Ｐゴシック" charset="0"/>
              </a:rPr>
              <a:t>kagagawan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a:t>
            </a:r>
            <a:r>
              <a:rPr lang="en-US" baseline="0" dirty="0" smtClean="0">
                <a:latin typeface="Arial" charset="0"/>
                <a:ea typeface="ＭＳ Ｐゴシック" charset="0"/>
                <a:cs typeface="ＭＳ Ｐゴシック" charset="0"/>
              </a:rPr>
              <a:t>’ ” ’ (</a:t>
            </a:r>
            <a:r>
              <a:rPr lang="en-US" i="1" baseline="0" dirty="0" err="1" smtClean="0">
                <a:latin typeface="Arial" charset="0"/>
                <a:ea typeface="ＭＳ Ｐゴシック" charset="0"/>
                <a:cs typeface="ＭＳ Ｐゴシック" charset="0"/>
              </a:rPr>
              <a:t>tal</a:t>
            </a:r>
            <a:r>
              <a:rPr lang="en-US" i="1" baseline="0" dirty="0" smtClean="0">
                <a:latin typeface="Arial" charset="0"/>
                <a:ea typeface="ＭＳ Ｐゴシック" charset="0"/>
                <a:cs typeface="ＭＳ Ｐゴシック" charset="0"/>
              </a:rPr>
              <a:t>. 28</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Gayundin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nilikha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sansinukob</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sakdal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subalit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kaaway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nagdungis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dito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mahiwagang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binhi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kasalanan</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Diyos</a:t>
            </a:r>
            <a:r>
              <a:rPr lang="en-US" b="1" dirty="0" smtClean="0">
                <a:latin typeface="Arial" charset="0"/>
                <a:ea typeface="ＭＳ Ｐゴシック" charset="0"/>
                <a:cs typeface="ＭＳ Ｐゴシック" charset="0"/>
              </a:rPr>
              <a:t> ay </a:t>
            </a:r>
            <a:r>
              <a:rPr lang="en-US" b="1" dirty="0" err="1" smtClean="0">
                <a:latin typeface="Arial" charset="0"/>
                <a:ea typeface="ＭＳ Ｐゴシック" charset="0"/>
                <a:cs typeface="ＭＳ Ｐゴシック" charset="0"/>
              </a:rPr>
              <a:t>Pag-ibig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Tatlong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Pahiwatig</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1.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pag-ibig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pinakalikas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nito</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iiral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sarado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sarili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nito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kundi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kailangang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maihayag</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i="1" baseline="0" dirty="0" err="1" smtClean="0">
                <a:latin typeface="Arial" charset="0"/>
                <a:ea typeface="ＭＳ Ｐゴシック" charset="0"/>
                <a:cs typeface="ＭＳ Ｐゴシック" charset="0"/>
              </a:rPr>
              <a:t>panloob</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naibabahagi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Tatlong</a:t>
            </a:r>
            <a:r>
              <a:rPr lang="en-US" baseline="0" dirty="0" smtClean="0">
                <a:latin typeface="Arial" charset="0"/>
                <a:ea typeface="ＭＳ Ｐゴシック" charset="0"/>
                <a:cs typeface="ＭＳ Ｐゴシック" charset="0"/>
              </a:rPr>
              <a:t> Persona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Kadiyosan</a:t>
            </a:r>
            <a:r>
              <a:rPr lang="en-US" baseline="0" dirty="0" smtClean="0">
                <a:latin typeface="Arial" charset="0"/>
                <a:ea typeface="ＭＳ Ｐゴシック" charset="0"/>
                <a:cs typeface="ＭＳ Ｐゴシック" charset="0"/>
              </a:rPr>
              <a:t>, at </a:t>
            </a:r>
            <a:r>
              <a:rPr lang="en-US" i="1" baseline="0" dirty="0" err="1" smtClean="0">
                <a:latin typeface="Arial" charset="0"/>
                <a:ea typeface="ＭＳ Ｐゴシック" charset="0"/>
                <a:cs typeface="ＭＳ Ｐゴシック" charset="0"/>
              </a:rPr>
              <a:t>panlabas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relasyon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sangnilikha</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ea typeface="ＭＳ Ｐゴシック" charset="0"/>
                <a:cs typeface="ＭＳ Ｐゴシック" charset="0"/>
              </a:rPr>
              <a:t>2. </a:t>
            </a:r>
            <a:r>
              <a:rPr lang="en-US" b="0" dirty="0" err="1" smtClean="0">
                <a:latin typeface="Arial" charset="0"/>
                <a:ea typeface="ＭＳ Ｐゴシック" charset="0"/>
                <a:cs typeface="ＭＳ Ｐゴシック" charset="0"/>
              </a:rPr>
              <a:t>Lahat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ginagawa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paghahayag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walang-pasubali</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walang-pagbabagong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pag-ibig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Kabilang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 • </a:t>
            </a:r>
            <a:r>
              <a:rPr lang="en-US" b="0" baseline="0" dirty="0" err="1" smtClean="0">
                <a:latin typeface="Arial" charset="0"/>
                <a:ea typeface="ＭＳ Ｐゴシック" charset="0"/>
                <a:cs typeface="ＭＳ Ｐゴシック" charset="0"/>
              </a:rPr>
              <a:t>malilikhaing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gawa</a:t>
            </a:r>
            <a:r>
              <a:rPr lang="en-US" b="0" baseline="0" dirty="0" smtClean="0">
                <a:latin typeface="Arial" charset="0"/>
                <a:ea typeface="ＭＳ Ｐゴシック" charset="0"/>
                <a:cs typeface="ＭＳ Ｐゴシック" charset="0"/>
              </a:rPr>
              <a:t> • </a:t>
            </a:r>
            <a:r>
              <a:rPr lang="en-US" b="0" baseline="0" dirty="0" err="1" smtClean="0">
                <a:latin typeface="Arial" charset="0"/>
                <a:ea typeface="ＭＳ Ｐゴシック" charset="0"/>
                <a:cs typeface="ＭＳ Ｐゴシック" charset="0"/>
              </a:rPr>
              <a:t>nagtutubos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kilos • </a:t>
            </a:r>
            <a:r>
              <a:rPr lang="en-US" b="0" baseline="0" dirty="0" err="1" smtClean="0">
                <a:latin typeface="Arial" charset="0"/>
                <a:ea typeface="ＭＳ Ｐゴシック" charset="0"/>
                <a:cs typeface="ＭＳ Ｐゴシック" charset="0"/>
              </a:rPr>
              <a:t>nagpaparusang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paghuhukom</a:t>
            </a:r>
            <a:r>
              <a:rPr lang="en-US" b="0"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ea typeface="ＭＳ Ｐゴシック" charset="0"/>
                <a:cs typeface="ＭＳ Ｐゴシック" charset="0"/>
              </a:rPr>
              <a:t>3. </a:t>
            </a:r>
            <a:r>
              <a:rPr lang="en-US" b="0" dirty="0" err="1" smtClean="0">
                <a:latin typeface="Arial" charset="0"/>
                <a:ea typeface="ＭＳ Ｐゴシック" charset="0"/>
                <a:cs typeface="ＭＳ Ｐゴシック" charset="0"/>
              </a:rPr>
              <a:t>Dahil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pag-ibig</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lahat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ginagawa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Niya’y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pagpapahayag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pag-ibig</a:t>
            </a:r>
            <a:r>
              <a:rPr lang="en-US" b="0" dirty="0" smtClean="0">
                <a:latin typeface="Arial" charset="0"/>
                <a:ea typeface="ＭＳ Ｐゴシック" charset="0"/>
                <a:cs typeface="ＭＳ Ｐゴシック" charset="0"/>
              </a:rPr>
              <a:t>, Hindi </a:t>
            </a:r>
            <a:r>
              <a:rPr lang="en-US" b="0" dirty="0" err="1" smtClean="0">
                <a:latin typeface="Arial" charset="0"/>
                <a:ea typeface="ＭＳ Ｐゴシック" charset="0"/>
                <a:cs typeface="ＭＳ Ｐゴシック" charset="0"/>
              </a:rPr>
              <a:t>maaaring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pasimuno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kasalanan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tuwirang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salungat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karakter</a:t>
            </a:r>
            <a:r>
              <a:rPr lang="en-US" b="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Nilikha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porma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nakakatugon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kaya ring </a:t>
            </a:r>
            <a:r>
              <a:rPr lang="en-US" baseline="0" dirty="0" err="1" smtClean="0">
                <a:latin typeface="Arial" charset="0"/>
                <a:ea typeface="ＭＳ Ｐゴシック" charset="0"/>
                <a:cs typeface="ＭＳ Ｐゴシック" charset="0"/>
              </a:rPr>
              <a:t>magbahagi</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maghayag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naman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Lunes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Setyembre</a:t>
            </a:r>
            <a:r>
              <a:rPr lang="en-US" b="1" dirty="0" smtClean="0">
                <a:latin typeface="Arial" charset="0"/>
                <a:ea typeface="ＭＳ Ｐゴシック" charset="0"/>
                <a:cs typeface="ＭＳ Ｐゴシック" charset="0"/>
              </a:rPr>
              <a:t> 26.</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Malayang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Kalooban</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Basehan</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para</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sa</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Pag-ibig</a:t>
            </a:r>
            <a:r>
              <a:rPr lang="en-US" b="1"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malayang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kalooban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kalagayang</a:t>
            </a:r>
            <a:r>
              <a:rPr lang="en-US" dirty="0" smtClean="0">
                <a:latin typeface="Arial" charset="0"/>
                <a:ea typeface="ＭＳ Ｐゴシック" charset="0"/>
                <a:cs typeface="ＭＳ Ｐゴシック" charset="0"/>
              </a:rPr>
              <a:t> di-</a:t>
            </a:r>
            <a:r>
              <a:rPr lang="en-US" dirty="0" err="1" smtClean="0">
                <a:latin typeface="Arial" charset="0"/>
                <a:ea typeface="ＭＳ Ｐゴシック" charset="0"/>
                <a:cs typeface="ＭＳ Ｐゴシック" charset="0"/>
              </a:rPr>
              <a:t>maaaring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matanggap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mapaunlad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maibahagi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Kaya,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maibiging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nilalang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anghel</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kalayaang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gumawa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kabilang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posibilidad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pagsunod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landas</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Nilikha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sansinukob</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sakdal</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magkakasundong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kapaligiran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lumago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katalinuhan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sangnilikha</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naghayag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pamamagitan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pagsugo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sarili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mamatay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bunga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dapat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sabihin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pasasalamat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pagmamahal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pinakakapani-paniwalang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katibayan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mamamalagi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tayo’y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mamamalagi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Itong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panawagan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ibalik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mauunawaan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lamang</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pinatutungkulang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nilalang</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makakapiling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magpaunlad</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magpahayag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pag-ibig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‘yon</a:t>
            </a:r>
            <a:r>
              <a:rPr lang="en-US" baseline="0" dirty="0" smtClean="0">
                <a:latin typeface="Arial" charset="0"/>
                <a:ea typeface="ＭＳ Ｐゴシック" charset="0"/>
                <a:cs typeface="ＭＳ Ｐゴシック" charset="0"/>
              </a:rPr>
              <a:t> o, </a:t>
            </a:r>
            <a:r>
              <a:rPr lang="en-US" baseline="0" dirty="0" err="1" smtClean="0">
                <a:latin typeface="Arial" charset="0"/>
                <a:ea typeface="ＭＳ Ｐゴシック" charset="0"/>
                <a:cs typeface="ＭＳ Ｐゴシック" charset="0"/>
              </a:rPr>
              <a:t>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kataliwas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mamuhay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nakatoon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Gayunman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kalayaan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pagpili</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madaling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maabuso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malungkot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katotohanang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naipakita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kalunus-lunos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rebelyon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Lucifer.</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Hindi </a:t>
            </a:r>
            <a:r>
              <a:rPr lang="en-US" dirty="0" err="1" smtClean="0">
                <a:latin typeface="Arial" charset="0"/>
                <a:ea typeface="ＭＳ Ｐゴシック" charset="0"/>
                <a:cs typeface="ＭＳ Ｐゴシック" charset="0"/>
              </a:rPr>
              <a:t>itinadhana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umiral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pinahintulutan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pag-iral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pagkatapos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krus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kinuha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pangwakas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parusa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kasalanang</a:t>
            </a:r>
            <a:r>
              <a:rPr lang="en-US" baseline="0" dirty="0" smtClean="0">
                <a:latin typeface="Arial" charset="0"/>
                <a:ea typeface="ＭＳ Ｐゴシック" charset="0"/>
                <a:cs typeface="ＭＳ Ｐゴシック" charset="0"/>
              </a:rPr>
              <a:t> ‘yon. ¶ </a:t>
            </a:r>
            <a:r>
              <a:rPr lang="en-US" baseline="0" dirty="0" err="1" smtClean="0">
                <a:latin typeface="Arial" charset="0"/>
                <a:ea typeface="ＭＳ Ｐゴシック" charset="0"/>
                <a:cs typeface="ＭＳ Ｐゴシック" charset="0"/>
              </a:rPr>
              <a:t>Huwag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huwag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kalilimutan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mismo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nagbayad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pinakamataas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halaga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pag-iral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kasalanan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masama</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t>
            </a:r>
            <a:r>
              <a:rPr lang="en-US" baseline="0" dirty="0" err="1" smtClean="0">
                <a:latin typeface="Arial" charset="0"/>
                <a:ea typeface="ＭＳ Ｐゴシック" charset="0"/>
                <a:cs typeface="ＭＳ Ｐゴシック" charset="0"/>
              </a:rPr>
              <a:t>Siya’y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nagdusa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higit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mararanasan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sinuman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Martes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Setyembre</a:t>
            </a:r>
            <a:r>
              <a:rPr lang="en-US" b="1" dirty="0" smtClean="0">
                <a:latin typeface="Arial" charset="0"/>
                <a:ea typeface="ＭＳ Ｐゴシック" charset="0"/>
                <a:cs typeface="ＭＳ Ｐゴシック" charset="0"/>
              </a:rPr>
              <a:t> 27</a:t>
            </a:r>
            <a:r>
              <a:rPr lang="en-US" b="1" baseline="0" dirty="0" smtClean="0">
                <a:latin typeface="Arial" charset="0"/>
                <a:ea typeface="ＭＳ Ｐゴシック" charset="0"/>
                <a:cs typeface="ＭＳ Ｐゴシック" charset="0"/>
              </a:rPr>
              <a:t>. </a:t>
            </a:r>
            <a:r>
              <a:rPr lang="en-US" sz="1200" b="1" dirty="0" err="1" smtClean="0">
                <a:solidFill>
                  <a:prstClr val="black"/>
                </a:solidFill>
                <a:latin typeface="HelveticaNeue"/>
              </a:rPr>
              <a:t>Mahiwagang</a:t>
            </a:r>
            <a:r>
              <a:rPr lang="en-US" sz="1200" b="1" dirty="0" smtClean="0">
                <a:solidFill>
                  <a:prstClr val="black"/>
                </a:solidFill>
                <a:latin typeface="HelveticaNeue"/>
              </a:rPr>
              <a:t> Hindi </a:t>
            </a:r>
            <a:r>
              <a:rPr lang="en-US" sz="1200" b="1" dirty="0" err="1" smtClean="0">
                <a:solidFill>
                  <a:prstClr val="black"/>
                </a:solidFill>
                <a:latin typeface="HelveticaNeue"/>
              </a:rPr>
              <a:t>Pagtanaw</a:t>
            </a:r>
            <a:r>
              <a:rPr lang="en-US" sz="1200" b="1" dirty="0" smtClean="0">
                <a:solidFill>
                  <a:prstClr val="black"/>
                </a:solidFill>
                <a:latin typeface="HelveticaNeue"/>
              </a:rPr>
              <a:t> </a:t>
            </a:r>
            <a:r>
              <a:rPr lang="en-US" sz="1200" b="1" dirty="0" err="1" smtClean="0">
                <a:solidFill>
                  <a:prstClr val="black"/>
                </a:solidFill>
                <a:latin typeface="HelveticaNeue"/>
              </a:rPr>
              <a:t>ng</a:t>
            </a:r>
            <a:r>
              <a:rPr lang="en-US" sz="1200" b="1" dirty="0" smtClean="0">
                <a:solidFill>
                  <a:prstClr val="black"/>
                </a:solidFill>
                <a:latin typeface="HelveticaNeue"/>
              </a:rPr>
              <a:t> </a:t>
            </a:r>
            <a:r>
              <a:rPr lang="en-US" sz="1200" b="1" dirty="0" err="1" smtClean="0">
                <a:solidFill>
                  <a:prstClr val="black"/>
                </a:solidFill>
                <a:latin typeface="HelveticaNeue"/>
              </a:rPr>
              <a:t>Utang-na-loob</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Ikaw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tatak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kasakdalan</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punô</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karunungan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sakdal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kagandahan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Ikaw</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nasa</a:t>
            </a:r>
            <a:r>
              <a:rPr lang="en-US" dirty="0" smtClean="0">
                <a:latin typeface="Arial" charset="0"/>
                <a:ea typeface="ＭＳ Ｐゴシック" charset="0"/>
                <a:cs typeface="ＭＳ Ｐゴシック" charset="0"/>
              </a:rPr>
              <a:t> Eden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halamanan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Inilagay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may </a:t>
            </a:r>
            <a:r>
              <a:rPr lang="en-US" dirty="0" err="1" smtClean="0">
                <a:latin typeface="Arial" charset="0"/>
                <a:ea typeface="ＭＳ Ｐゴシック" charset="0"/>
                <a:cs typeface="ＭＳ Ｐゴシック" charset="0"/>
              </a:rPr>
              <a:t>pinahirang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kerubin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nagbabantay</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ikaw</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ibabaw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banal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bundok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Ikaw</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sakdal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landas</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araw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ikaw</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lalangin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hanggang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kasamaan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matagpuan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a:t>
            </a:r>
            <a:r>
              <a:rPr lang="en-US" dirty="0" smtClean="0">
                <a:latin typeface="Arial" charset="0"/>
                <a:ea typeface="ＭＳ Ｐゴシック" charset="0"/>
                <a:cs typeface="ＭＳ Ｐゴシック"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winasak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kita</a:t>
            </a:r>
            <a:r>
              <a:rPr lang="en-US" dirty="0" smtClean="0">
                <a:latin typeface="Arial" charset="0"/>
                <a:ea typeface="ＭＳ Ｐゴシック" charset="0"/>
                <a:cs typeface="ＭＳ Ｐゴシック" charset="0"/>
              </a:rPr>
              <a:t>, O </a:t>
            </a:r>
            <a:r>
              <a:rPr lang="en-US" dirty="0" err="1" smtClean="0">
                <a:latin typeface="Arial" charset="0"/>
                <a:ea typeface="ＭＳ Ｐゴシック" charset="0"/>
                <a:cs typeface="ＭＳ Ｐゴシック" charset="0"/>
              </a:rPr>
              <a:t>tumatakip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kerubin</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batong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apoy</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Inihagis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lupa</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
            </a:r>
            <a:r>
              <a:rPr lang="en-US" dirty="0" err="1" smtClean="0">
                <a:latin typeface="Arial" charset="0"/>
                <a:ea typeface="ＭＳ Ｐゴシック" charset="0"/>
                <a:cs typeface="ＭＳ Ｐゴシック" charset="0"/>
              </a:rPr>
              <a:t>aya’t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ako’y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naglabas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apoy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mo</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tinupok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niyon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ginawa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kitang</a:t>
            </a:r>
            <a:r>
              <a:rPr lang="en-US" dirty="0" smtClean="0">
                <a:latin typeface="Arial" charset="0"/>
                <a:ea typeface="ＭＳ Ｐゴシック" charset="0"/>
                <a:cs typeface="ＭＳ Ｐゴシック" charset="0"/>
              </a:rPr>
              <a:t> abo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ibabaw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lupa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nakakakilala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gitna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bayan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ay </a:t>
            </a:r>
            <a:r>
              <a:rPr lang="en-US" dirty="0" err="1" smtClean="0">
                <a:latin typeface="Arial" charset="0"/>
                <a:ea typeface="ＭＳ Ｐゴシック" charset="0"/>
                <a:cs typeface="ＭＳ Ｐゴシック" charset="0"/>
              </a:rPr>
              <a:t>natigilan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dahil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ikaw</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dumating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kakilakilabot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wakas</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ikaw</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mabubuhay</a:t>
            </a:r>
            <a:r>
              <a:rPr lang="en-US" dirty="0" smtClean="0">
                <a:latin typeface="Arial" charset="0"/>
                <a:ea typeface="ＭＳ Ｐゴシック" charset="0"/>
                <a:cs typeface="ＭＳ Ｐゴシック" charset="0"/>
              </a:rPr>
              <a:t> pa” (</a:t>
            </a:r>
            <a:r>
              <a:rPr lang="hu-HU" sz="1200" i="1" spc="0" dirty="0" smtClean="0">
                <a:latin typeface="Arial"/>
                <a:cs typeface="Arial"/>
              </a:rPr>
              <a:t>Ezekiel 28:12-19</a:t>
            </a:r>
            <a:r>
              <a:rPr lang="hu-HU" sz="1200" spc="0" dirty="0" smtClean="0">
                <a:latin typeface="Arial"/>
                <a:cs typeface="Arial"/>
              </a:rPr>
              <a:t>).</a:t>
            </a:r>
            <a:r>
              <a:rPr lang="en-US" sz="1200" spc="0" dirty="0" smtClean="0">
                <a:latin typeface="Arial"/>
                <a:cs typeface="Arial"/>
              </a:rPr>
              <a:t> </a:t>
            </a:r>
            <a:endParaRPr lang="en-US" spc="0" dirty="0">
              <a:latin typeface="Arial"/>
              <a:ea typeface="ＭＳ Ｐゴシック" charset="0"/>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2</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0" baseline="0" dirty="0" smtClean="0">
                <a:latin typeface="Arial" charset="0"/>
                <a:ea typeface="ＭＳ Ｐゴシック" charset="0"/>
                <a:cs typeface="ＭＳ Ｐゴシック" charset="0"/>
              </a:rPr>
              <a:t>Sa </a:t>
            </a:r>
            <a:r>
              <a:rPr lang="en-US" b="1" i="0" baseline="0" dirty="0" err="1" smtClean="0">
                <a:latin typeface="Arial" charset="0"/>
                <a:ea typeface="ＭＳ Ｐゴシック" charset="0"/>
                <a:cs typeface="ＭＳ Ｐゴシック" charset="0"/>
              </a:rPr>
              <a:t>Kamatayan</a:t>
            </a:r>
            <a:r>
              <a:rPr lang="en-US" b="1" i="0" baseline="0" dirty="0" smtClean="0">
                <a:latin typeface="Arial" charset="0"/>
                <a:ea typeface="ＭＳ Ｐゴシック" charset="0"/>
                <a:cs typeface="ＭＳ Ｐゴシック" charset="0"/>
              </a:rPr>
              <a:t>, Nag-</a:t>
            </a:r>
            <a:r>
              <a:rPr lang="en-US" b="1" i="0" baseline="0" dirty="0" err="1" smtClean="0">
                <a:latin typeface="Arial" charset="0"/>
                <a:ea typeface="ＭＳ Ｐゴシック" charset="0"/>
                <a:cs typeface="ＭＳ Ｐゴシック" charset="0"/>
              </a:rPr>
              <a:t>aagaw</a:t>
            </a:r>
            <a:r>
              <a:rPr lang="en-US" b="1" i="0" baseline="0" dirty="0" smtClean="0">
                <a:latin typeface="Arial" charset="0"/>
                <a:ea typeface="ＭＳ Ｐゴシック" charset="0"/>
                <a:cs typeface="ＭＳ Ｐゴシック" charset="0"/>
              </a:rPr>
              <a:t>-</a:t>
            </a:r>
            <a:r>
              <a:rPr lang="en-US" b="1" i="0" baseline="0" dirty="0" err="1" smtClean="0">
                <a:latin typeface="Arial" charset="0"/>
                <a:ea typeface="ＭＳ Ｐゴシック" charset="0"/>
                <a:cs typeface="ＭＳ Ｐゴシック" charset="0"/>
              </a:rPr>
              <a:t>buhay</a:t>
            </a:r>
            <a:r>
              <a:rPr lang="en-US" b="1" i="0" baseline="0" dirty="0" smtClean="0">
                <a:latin typeface="Arial" charset="0"/>
                <a:ea typeface="ＭＳ Ｐゴシック" charset="0"/>
                <a:cs typeface="ＭＳ Ｐゴシック" charset="0"/>
              </a:rPr>
              <a:t>, at </a:t>
            </a:r>
            <a:r>
              <a:rPr lang="en-US" b="1" i="0" baseline="0" dirty="0" err="1" smtClean="0">
                <a:latin typeface="Arial" charset="0"/>
                <a:ea typeface="ＭＳ Ｐゴシック" charset="0"/>
                <a:cs typeface="ＭＳ Ｐゴシック" charset="0"/>
              </a:rPr>
              <a:t>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Kinabukasang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Pag-asa</a:t>
            </a:r>
            <a:r>
              <a:rPr lang="en-US" b="1" i="0" baseline="0" dirty="0" smtClean="0">
                <a:latin typeface="Arial" charset="0"/>
                <a:ea typeface="ＭＳ Ｐゴシック" charset="0"/>
                <a:cs typeface="ＭＳ Ｐゴシック" charset="0"/>
              </a:rPr>
              <a:t>.</a:t>
            </a:r>
            <a:endParaRPr lang="en-US" i="0" dirty="0" smtClean="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Sa Ezekiel 28:1–10, </a:t>
            </a:r>
            <a:r>
              <a:rPr lang="en-US" dirty="0" err="1" smtClean="0">
                <a:latin typeface="Arial" charset="0"/>
                <a:ea typeface="ＭＳ Ｐゴシック" charset="0"/>
                <a:cs typeface="ＭＳ Ｐゴシック" charset="0"/>
              </a:rPr>
              <a:t>nagsalita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Panginoon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tungkol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hari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Tiro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mayaman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mayabang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hari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subalit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umangking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lumuklok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trono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 Sa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talatang</a:t>
            </a:r>
            <a:r>
              <a:rPr lang="en-US" dirty="0" smtClean="0">
                <a:latin typeface="Arial" charset="0"/>
                <a:ea typeface="ＭＳ Ｐゴシック" charset="0"/>
                <a:cs typeface="ＭＳ Ｐゴシック" charset="0"/>
              </a:rPr>
              <a:t> 12–19, </a:t>
            </a:r>
            <a:r>
              <a:rPr lang="en-US" dirty="0" err="1" smtClean="0">
                <a:latin typeface="Arial" charset="0"/>
                <a:ea typeface="ＭＳ Ｐゴシック" charset="0"/>
                <a:cs typeface="ＭＳ Ｐゴシック" charset="0"/>
              </a:rPr>
              <a:t>itong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makasaysayang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katotohanan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pagkakatulad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ilarawan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orihinal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pagkakasala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Lucifer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bulwagan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langit</a:t>
            </a:r>
            <a:r>
              <a:rPr lang="en-US" baseline="0" dirty="0" smtClean="0">
                <a:latin typeface="Arial" charset="0"/>
                <a:ea typeface="ＭＳ Ｐゴシック" charset="0"/>
                <a:cs typeface="ＭＳ Ｐゴシック" charset="0"/>
              </a:rPr>
              <a:t>. </a:t>
            </a: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napakahalagang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pahayag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Ezekiel 28:15, ay </a:t>
            </a:r>
            <a:r>
              <a:rPr lang="en-US" dirty="0" err="1" smtClean="0">
                <a:latin typeface="Arial" charset="0"/>
                <a:ea typeface="ＭＳ Ｐゴシック" charset="0"/>
                <a:cs typeface="ＭＳ Ｐゴシック" charset="0"/>
              </a:rPr>
              <a:t>nagsasabing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Ikaw</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sakdal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landas</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araw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ikaw</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lalangin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hanggang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kasamaan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matagpuan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iyo</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Kabilang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kasakdalan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Lucifer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maaaring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mali</a:t>
            </a:r>
            <a:r>
              <a:rPr lang="en-US" dirty="0" smtClean="0">
                <a:latin typeface="Arial" charset="0"/>
                <a:ea typeface="ＭＳ Ｐゴシック" charset="0"/>
                <a:cs typeface="ＭＳ Ｐゴシック" charset="0"/>
              </a:rPr>
              <a:t>, at ‘yon ay </a:t>
            </a:r>
            <a:r>
              <a:rPr lang="en-US" dirty="0" err="1" smtClean="0">
                <a:latin typeface="Arial" charset="0"/>
                <a:ea typeface="ＭＳ Ｐゴシック" charset="0"/>
                <a:cs typeface="ＭＳ Ｐゴシック" charset="0"/>
              </a:rPr>
              <a:t>dahil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moral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katauhan</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mayroon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Lucifer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kalooban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bahagi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kahulugan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sakdal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katauhan</a:t>
            </a:r>
            <a:r>
              <a:rPr lang="en-US" baseline="0" dirty="0" smtClean="0">
                <a:latin typeface="Arial" charset="0"/>
                <a:ea typeface="ＭＳ Ｐゴシック" charset="0"/>
                <a:cs typeface="ＭＳ Ｐゴシック" charset="0"/>
              </a:rPr>
              <a:t>.</a:t>
            </a: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Hindi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nasisiyahan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paano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pinarangalan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nawala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mapagpasalamat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nagnais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tumanggap</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higit</a:t>
            </a:r>
            <a:r>
              <a:rPr lang="en-US" dirty="0" smtClean="0">
                <a:latin typeface="Arial" charset="0"/>
                <a:ea typeface="ＭＳ Ｐゴシック" charset="0"/>
                <a:cs typeface="ＭＳ Ｐゴシック" charset="0"/>
              </a:rPr>
              <a:t> pang </a:t>
            </a:r>
            <a:r>
              <a:rPr lang="en-US" dirty="0" err="1" smtClean="0">
                <a:latin typeface="Arial" charset="0"/>
                <a:ea typeface="ＭＳ Ｐゴシック" charset="0"/>
                <a:cs typeface="ＭＳ Ｐゴシック" charset="0"/>
              </a:rPr>
              <a:t>pagkilala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kaysa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marapat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mahiwaga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maipaliwanag</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dahilan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pag-iral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sikaping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ipaliwanag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ay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pagsikapang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dahilan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rito</a:t>
            </a:r>
            <a:r>
              <a:rPr lang="en-US" baseline="0" dirty="0" smtClean="0">
                <a:latin typeface="Arial" charset="0"/>
                <a:ea typeface="ＭＳ Ｐゴシック" charset="0"/>
                <a:cs typeface="ＭＳ Ｐゴシック" charset="0"/>
              </a:rPr>
              <a:t>, at ‘yon ay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magbigay-katwiran</a:t>
            </a:r>
            <a:r>
              <a:rPr lang="en-US" baseline="0" dirty="0" smtClean="0">
                <a:latin typeface="Arial" charset="0"/>
                <a:ea typeface="ＭＳ Ｐゴシック" charset="0"/>
                <a:cs typeface="ＭＳ Ｐゴシック" charset="0"/>
              </a:rPr>
              <a:t>. </a:t>
            </a:r>
            <a:r>
              <a:rPr lang="en-US" b="1" i="1" baseline="0" dirty="0" smtClean="0">
                <a:latin typeface="Arial" charset="0"/>
                <a:ea typeface="ＭＳ Ｐゴシック" charset="0"/>
                <a:cs typeface="ＭＳ Ｐゴシック" charset="0"/>
              </a:rPr>
              <a:t>At kung may </a:t>
            </a:r>
            <a:r>
              <a:rPr lang="en-US" b="1" i="1" baseline="0" dirty="0" err="1" smtClean="0">
                <a:latin typeface="Arial" charset="0"/>
                <a:ea typeface="ＭＳ Ｐゴシック" charset="0"/>
                <a:cs typeface="ＭＳ Ｐゴシック" charset="0"/>
              </a:rPr>
              <a:t>katwiran</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ito’y</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magiging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katanggap-tanggap</a:t>
            </a:r>
            <a:r>
              <a:rPr lang="en-US" b="1" i="1" baseline="0" dirty="0" smtClean="0">
                <a:latin typeface="Arial" charset="0"/>
                <a:ea typeface="ＭＳ Ｐゴシック" charset="0"/>
                <a:cs typeface="ＭＳ Ｐゴシック" charset="0"/>
              </a:rPr>
              <a:t>.</a:t>
            </a:r>
            <a:endParaRPr lang="en-US" b="1" i="1"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Miyerkules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Setyembre</a:t>
            </a:r>
            <a:r>
              <a:rPr lang="en-US" b="1" dirty="0" smtClean="0">
                <a:latin typeface="Arial" charset="0"/>
                <a:ea typeface="ＭＳ Ｐゴシック" charset="0"/>
                <a:cs typeface="ＭＳ Ｐゴシック" charset="0"/>
              </a:rPr>
              <a:t> 28</a:t>
            </a:r>
            <a:r>
              <a:rPr lang="en-US" b="1" baseline="0" dirty="0" smtClean="0">
                <a:latin typeface="Arial" charset="0"/>
                <a:ea typeface="ＭＳ Ｐゴシック" charset="0"/>
                <a:cs typeface="ＭＳ Ｐゴシック" charset="0"/>
              </a:rPr>
              <a:t>. </a:t>
            </a:r>
            <a:r>
              <a:rPr lang="en-US" sz="1200" b="1" dirty="0" err="1" smtClean="0">
                <a:solidFill>
                  <a:prstClr val="black"/>
                </a:solidFill>
                <a:latin typeface="HelveticaNeue"/>
              </a:rPr>
              <a:t>Ang</a:t>
            </a:r>
            <a:r>
              <a:rPr lang="en-US" sz="1200" b="1" dirty="0" smtClean="0">
                <a:solidFill>
                  <a:prstClr val="black"/>
                </a:solidFill>
                <a:latin typeface="HelveticaNeue"/>
              </a:rPr>
              <a:t> </a:t>
            </a:r>
            <a:r>
              <a:rPr lang="en-US" sz="1200" b="1" dirty="0" err="1" smtClean="0">
                <a:solidFill>
                  <a:prstClr val="black"/>
                </a:solidFill>
                <a:latin typeface="HelveticaNeue"/>
              </a:rPr>
              <a:t>Kabayaran</a:t>
            </a:r>
            <a:r>
              <a:rPr lang="en-US" sz="1200" b="1" dirty="0" smtClean="0">
                <a:solidFill>
                  <a:prstClr val="black"/>
                </a:solidFill>
                <a:latin typeface="HelveticaNeue"/>
              </a:rPr>
              <a:t> </a:t>
            </a:r>
            <a:r>
              <a:rPr lang="en-US" sz="1200" b="1" dirty="0" err="1" smtClean="0">
                <a:solidFill>
                  <a:prstClr val="black"/>
                </a:solidFill>
                <a:latin typeface="HelveticaNeue"/>
              </a:rPr>
              <a:t>ng</a:t>
            </a:r>
            <a:r>
              <a:rPr lang="en-US" sz="1200" b="1" dirty="0" smtClean="0">
                <a:solidFill>
                  <a:prstClr val="black"/>
                </a:solidFill>
                <a:latin typeface="HelveticaNeue"/>
              </a:rPr>
              <a:t> </a:t>
            </a:r>
            <a:r>
              <a:rPr lang="en-US" sz="1200" b="1" dirty="0" err="1" smtClean="0">
                <a:solidFill>
                  <a:prstClr val="black"/>
                </a:solidFill>
                <a:latin typeface="HelveticaNeue"/>
              </a:rPr>
              <a:t>Pagmamataas</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Sa </a:t>
            </a:r>
            <a:r>
              <a:rPr lang="en-US" b="0" baseline="0" dirty="0" err="1" smtClean="0">
                <a:latin typeface="Arial" charset="0"/>
                <a:ea typeface="ＭＳ Ｐゴシック" charset="0"/>
                <a:cs typeface="ＭＳ Ｐゴシック" charset="0"/>
              </a:rPr>
              <a:t>Kasulatan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makikita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dalawang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nangingibabaw</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tema</a:t>
            </a:r>
            <a:r>
              <a:rPr lang="en-US" b="0" baseline="0" dirty="0" smtClean="0">
                <a:latin typeface="Arial" charset="0"/>
                <a:ea typeface="ＭＳ Ｐゴシック" charset="0"/>
                <a:cs typeface="ＭＳ Ｐゴシック" charset="0"/>
              </a:rPr>
              <a:t> o </a:t>
            </a:r>
            <a:r>
              <a:rPr lang="en-US" b="0" baseline="0" dirty="0" err="1" smtClean="0">
                <a:latin typeface="Arial" charset="0"/>
                <a:ea typeface="ＭＳ Ｐゴシック" charset="0"/>
                <a:cs typeface="ＭＳ Ｐゴシック" charset="0"/>
              </a:rPr>
              <a:t>paksa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nakikipagpaligsahan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tema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Salem, </a:t>
            </a:r>
            <a:r>
              <a:rPr lang="en-US" baseline="0" dirty="0" err="1" smtClean="0">
                <a:latin typeface="Arial" charset="0"/>
                <a:ea typeface="ＭＳ Ｐゴシック" charset="0"/>
                <a:cs typeface="ＭＳ Ｐゴシック" charset="0"/>
              </a:rPr>
              <a:t>Bondok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Sion</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Jerusalem</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Bagong</a:t>
            </a:r>
            <a:r>
              <a:rPr lang="en-US" baseline="0" dirty="0" smtClean="0">
                <a:latin typeface="Arial" charset="0"/>
                <a:ea typeface="ＭＳ Ｐゴシック" charset="0"/>
                <a:cs typeface="ＭＳ Ｐゴシック" charset="0"/>
              </a:rPr>
              <a:t> Jerusalem,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kumakatawan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kaharian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iba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tema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Babel at </a:t>
            </a:r>
            <a:r>
              <a:rPr lang="en-US" i="0" baseline="0" dirty="0" err="1" smtClean="0">
                <a:latin typeface="Arial" charset="0"/>
                <a:ea typeface="ＭＳ Ｐゴシック" charset="0"/>
                <a:cs typeface="ＭＳ Ｐゴシック" charset="0"/>
              </a:rPr>
              <a:t>Babilonia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tumatayo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huwad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larangan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Satanas</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a:t>
            </a:r>
            <a:r>
              <a:rPr lang="en-US" i="0" baseline="0" dirty="0" err="1" smtClean="0">
                <a:latin typeface="Arial" charset="0"/>
                <a:ea typeface="ＭＳ Ｐゴシック" charset="0"/>
                <a:cs typeface="ＭＳ Ｐゴシック" charset="0"/>
              </a:rPr>
              <a:t>Ano’t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nahulog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langit</a:t>
            </a:r>
            <a:r>
              <a:rPr lang="en-US" i="0" baseline="0" dirty="0" smtClean="0">
                <a:latin typeface="Arial" charset="0"/>
                <a:ea typeface="ＭＳ Ｐゴシック" charset="0"/>
                <a:cs typeface="ＭＳ Ｐゴシック" charset="0"/>
              </a:rPr>
              <a:t>, O </a:t>
            </a:r>
            <a:r>
              <a:rPr lang="en-US" i="0" baseline="0" dirty="0" err="1" smtClean="0">
                <a:latin typeface="Arial" charset="0"/>
                <a:ea typeface="ＭＳ Ｐゴシック" charset="0"/>
                <a:cs typeface="ＭＳ Ｐゴシック" charset="0"/>
              </a:rPr>
              <a:t>Tala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Umaga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anak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Umaga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Paanong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ikaw</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lumagpak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lupa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ikaw</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nagpabagsak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bansa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Sinabi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iyong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puso</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Ako’y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aakyat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langit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itaas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bituin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err="1" smtClean="0">
                <a:latin typeface="Arial" charset="0"/>
                <a:ea typeface="ＭＳ Ｐゴシック" charset="0"/>
                <a:cs typeface="ＭＳ Ｐゴシック" charset="0"/>
              </a:rPr>
              <a:t>aking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itatatag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aking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trono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itaas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ako’y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uupo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bundok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pinagtitipunan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malayong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hilaga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Ako’y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aakyat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itaas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kaitaasan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ulap</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gagawin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aking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sarili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Kataas-taasan</a:t>
            </a:r>
            <a:r>
              <a:rPr lang="en-US" i="0" baseline="0" dirty="0" smtClean="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err="1" smtClean="0">
                <a:latin typeface="Arial" charset="0"/>
                <a:ea typeface="ＭＳ Ｐゴシック" charset="0"/>
                <a:cs typeface="ＭＳ Ｐゴシック" charset="0"/>
              </a:rPr>
              <a:t>Gayunma’y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ibinaba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Sheol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pinakamalalim</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bahagi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Hukay</a:t>
            </a:r>
            <a:r>
              <a:rPr lang="en-US" i="0" baseline="0" dirty="0" smtClean="0">
                <a:latin typeface="Arial" charset="0"/>
                <a:ea typeface="ＭＳ Ｐゴシック" charset="0"/>
                <a:cs typeface="ＭＳ Ｐゴシック" charset="0"/>
              </a:rPr>
              <a:t>” </a:t>
            </a:r>
            <a:r>
              <a:rPr lang="en-US" sz="1200" dirty="0" smtClean="0">
                <a:latin typeface="Arial"/>
                <a:cs typeface="Arial"/>
              </a:rPr>
              <a:t>(</a:t>
            </a:r>
            <a:r>
              <a:rPr lang="en-US" sz="1200" i="1" dirty="0" smtClean="0">
                <a:latin typeface="Arial"/>
                <a:cs typeface="Arial"/>
              </a:rPr>
              <a:t>Isaiah 14:12–15</a:t>
            </a:r>
            <a:r>
              <a:rPr lang="en-US" sz="1200" dirty="0" smtClean="0">
                <a:latin typeface="Arial"/>
                <a:cs typeface="Arial"/>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err="1" smtClean="0">
                <a:latin typeface="Arial" charset="0"/>
                <a:ea typeface="ＭＳ Ｐゴシック" charset="0"/>
                <a:cs typeface="ＭＳ Ｐゴシック" charset="0"/>
              </a:rPr>
              <a:t>Inilalarawan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Isaias</a:t>
            </a:r>
            <a:r>
              <a:rPr lang="en-US" i="0" baseline="0" dirty="0" smtClean="0">
                <a:latin typeface="Arial" charset="0"/>
                <a:ea typeface="ＭＳ Ｐゴシック" charset="0"/>
                <a:cs typeface="ＭＳ Ｐゴシック" charset="0"/>
              </a:rPr>
              <a:t> 14:3–11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pagbagsak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palalo</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mapaniil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hari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Babilonia</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Pagkatapos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lumilipat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Isaias</a:t>
            </a:r>
            <a:r>
              <a:rPr lang="en-US" i="0" baseline="0" dirty="0" smtClean="0">
                <a:latin typeface="Arial" charset="0"/>
                <a:ea typeface="ＭＳ Ｐゴシック" charset="0"/>
                <a:cs typeface="ＭＳ Ｐゴシック" charset="0"/>
              </a:rPr>
              <a:t> 14:12–15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bulwagan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langit</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binibigyang-liwanag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yung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katulad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palalo</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hambog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espiritung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nalikha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orihinal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pagkakasala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Lucifer. ¶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talata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nagpapaliwanag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Lucifer ay </a:t>
            </a:r>
            <a:r>
              <a:rPr lang="en-US" i="0" baseline="0" dirty="0" err="1" smtClean="0">
                <a:latin typeface="Arial" charset="0"/>
                <a:ea typeface="ＭＳ Ｐゴシック" charset="0"/>
                <a:cs typeface="ＭＳ Ｐゴシック" charset="0"/>
              </a:rPr>
              <a:t>nagpanukala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dakilain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trono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ibabaw</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lahat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malaking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hukbo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langit</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gawin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sarili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Kataas-taasan</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Ito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pasimula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bago</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salungat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katayuan</a:t>
            </a:r>
            <a:r>
              <a:rPr lang="en-US" i="0" baseline="0" dirty="0" smtClean="0">
                <a:latin typeface="Arial" charset="0"/>
                <a:ea typeface="ＭＳ Ｐゴシック" charset="0"/>
                <a:cs typeface="ＭＳ Ｐゴシック" charset="0"/>
              </a:rPr>
              <a:t> kung </a:t>
            </a:r>
            <a:r>
              <a:rPr lang="en-US" i="0" baseline="0" dirty="0" err="1" smtClean="0">
                <a:latin typeface="Arial" charset="0"/>
                <a:ea typeface="ＭＳ Ｐゴシック" charset="0"/>
                <a:cs typeface="ＭＳ Ｐゴシック" charset="0"/>
              </a:rPr>
              <a:t>saan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makasariling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pag-ibig</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pakikipagtulungan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hahamunin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pagkamakasarili</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pakikipagpaligsahan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Lucifer. ¶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kaaway</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takot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paratangan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mismo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gayon</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pagkakalat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kasinungalingan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ibang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anghel</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Narito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mahiwagang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pinagmulan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kasamaan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sansinukob</a:t>
            </a:r>
            <a:r>
              <a:rPr lang="en-US" i="0" baseline="0" dirty="0" smtClean="0">
                <a:latin typeface="Arial" charset="0"/>
                <a:ea typeface="ＭＳ Ｐゴシック" charset="0"/>
                <a:cs typeface="ＭＳ Ｐゴシック" charset="0"/>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Huwebes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Setyembre</a:t>
            </a:r>
            <a:r>
              <a:rPr lang="en-US" b="1" dirty="0" smtClean="0">
                <a:latin typeface="Arial" charset="0"/>
                <a:ea typeface="ＭＳ Ｐゴシック" charset="0"/>
                <a:cs typeface="ＭＳ Ｐゴシック" charset="0"/>
              </a:rPr>
              <a:t> 29</a:t>
            </a:r>
            <a:r>
              <a:rPr lang="en-US" b="1" baseline="0" dirty="0" smtClean="0">
                <a:latin typeface="Arial" charset="0"/>
                <a:ea typeface="ＭＳ Ｐゴシック" charset="0"/>
                <a:cs typeface="ＭＳ Ｐゴシック" charset="0"/>
              </a:rPr>
              <a:t>. </a:t>
            </a:r>
            <a:r>
              <a:rPr lang="en-US" sz="1200" b="1" dirty="0" err="1" smtClean="0">
                <a:solidFill>
                  <a:prstClr val="black"/>
                </a:solidFill>
                <a:latin typeface="HelveticaNeue"/>
              </a:rPr>
              <a:t>Mga</a:t>
            </a:r>
            <a:r>
              <a:rPr lang="en-US" sz="1200" b="1" dirty="0" smtClean="0">
                <a:solidFill>
                  <a:prstClr val="black"/>
                </a:solidFill>
                <a:latin typeface="HelveticaNeue"/>
              </a:rPr>
              <a:t> </a:t>
            </a:r>
            <a:r>
              <a:rPr lang="en-US" sz="1200" b="1" dirty="0" err="1" smtClean="0">
                <a:solidFill>
                  <a:prstClr val="black"/>
                </a:solidFill>
                <a:latin typeface="HelveticaNeue"/>
              </a:rPr>
              <a:t>Paglaganap</a:t>
            </a:r>
            <a:r>
              <a:rPr lang="en-US" sz="1200" b="1" dirty="0" smtClean="0">
                <a:solidFill>
                  <a:prstClr val="black"/>
                </a:solidFill>
                <a:latin typeface="HelveticaNeue"/>
              </a:rPr>
              <a:t> </a:t>
            </a:r>
            <a:r>
              <a:rPr lang="en-US" sz="1200" b="1" dirty="0" err="1" smtClean="0">
                <a:solidFill>
                  <a:prstClr val="black"/>
                </a:solidFill>
                <a:latin typeface="HelveticaNeue"/>
              </a:rPr>
              <a:t>ng</a:t>
            </a:r>
            <a:r>
              <a:rPr lang="en-US" sz="1200" b="1" dirty="0" smtClean="0">
                <a:solidFill>
                  <a:prstClr val="black"/>
                </a:solidFill>
                <a:latin typeface="HelveticaNeue"/>
              </a:rPr>
              <a:t> </a:t>
            </a:r>
            <a:r>
              <a:rPr lang="en-US" sz="1200" b="1" dirty="0" err="1" smtClean="0">
                <a:solidFill>
                  <a:prstClr val="black"/>
                </a:solidFill>
                <a:latin typeface="HelveticaNeue"/>
              </a:rPr>
              <a:t>Kawalan</a:t>
            </a:r>
            <a:r>
              <a:rPr lang="en-US" sz="1200" b="1" dirty="0" smtClean="0">
                <a:solidFill>
                  <a:prstClr val="black"/>
                </a:solidFill>
                <a:latin typeface="HelveticaNeue"/>
              </a:rPr>
              <a:t> </a:t>
            </a:r>
            <a:r>
              <a:rPr lang="en-US" sz="1200" b="1" dirty="0" err="1" smtClean="0">
                <a:solidFill>
                  <a:prstClr val="black"/>
                </a:solidFill>
                <a:latin typeface="HelveticaNeue"/>
              </a:rPr>
              <a:t>ng</a:t>
            </a:r>
            <a:r>
              <a:rPr lang="en-US" sz="1200" b="1" dirty="0" smtClean="0">
                <a:solidFill>
                  <a:prstClr val="black"/>
                </a:solidFill>
                <a:latin typeface="HelveticaNeue"/>
              </a:rPr>
              <a:t> </a:t>
            </a:r>
            <a:r>
              <a:rPr lang="en-US" sz="1200" b="1" dirty="0" err="1" smtClean="0">
                <a:solidFill>
                  <a:prstClr val="black"/>
                </a:solidFill>
                <a:latin typeface="HelveticaNeue"/>
              </a:rPr>
              <a:t>Paniniwala</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pagkakasala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Lucifer ay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simpleng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pagbabanggaan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isipan</a:t>
            </a:r>
            <a:r>
              <a:rPr lang="en-US" b="0" baseline="0" dirty="0" smtClean="0">
                <a:latin typeface="Arial" charset="0"/>
                <a:ea typeface="ＭＳ Ｐゴシック" charset="0"/>
                <a:cs typeface="ＭＳ Ｐゴシック" charset="0"/>
              </a:rPr>
              <a:t>. ¶ </a:t>
            </a:r>
            <a:r>
              <a:rPr lang="en-US" b="0" baseline="0" dirty="0" err="1" smtClean="0">
                <a:latin typeface="Arial" charset="0"/>
                <a:ea typeface="ＭＳ Ｐゴシック" charset="0"/>
                <a:cs typeface="ＭＳ Ｐゴシック" charset="0"/>
              </a:rPr>
              <a:t>Sinasabi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Apocalipsis</a:t>
            </a:r>
            <a:r>
              <a:rPr lang="en-US" b="0" baseline="0" dirty="0" smtClean="0">
                <a:latin typeface="Arial" charset="0"/>
                <a:ea typeface="ＭＳ Ｐゴシック" charset="0"/>
                <a:cs typeface="ＭＳ Ｐゴシック" charset="0"/>
              </a:rPr>
              <a:t> 12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malaking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gera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nagpasimula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langit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Lucifer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anghel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panig</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si</a:t>
            </a:r>
            <a:r>
              <a:rPr lang="en-US" b="0" baseline="0" dirty="0" smtClean="0">
                <a:latin typeface="Arial" charset="0"/>
                <a:ea typeface="ＭＳ Ｐゴシック" charset="0"/>
                <a:cs typeface="ＭＳ Ｐゴシック" charset="0"/>
              </a:rPr>
              <a:t> Cristo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anghel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kabila</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Si Lucifer ay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malaking</a:t>
            </a:r>
            <a:r>
              <a:rPr lang="en-US" baseline="0" dirty="0" smtClean="0">
                <a:latin typeface="Arial" charset="0"/>
                <a:ea typeface="ＭＳ Ｐゴシック" charset="0"/>
                <a:cs typeface="ＭＳ Ｐゴシック" charset="0"/>
              </a:rPr>
              <a:t> dragon,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matandang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ahas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Diyablo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Satanas</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mandaraya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sanlibutan</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tal</a:t>
            </a:r>
            <a:r>
              <a:rPr lang="en-US" i="1" baseline="0" dirty="0" smtClean="0">
                <a:latin typeface="Arial" charset="0"/>
                <a:ea typeface="ＭＳ Ｐゴシック" charset="0"/>
                <a:cs typeface="ＭＳ Ｐゴシック" charset="0"/>
              </a:rPr>
              <a:t>. 9, 10</a:t>
            </a:r>
            <a:r>
              <a:rPr lang="en-US" i="0" baseline="0" dirty="0" smtClean="0">
                <a:latin typeface="Arial" charset="0"/>
                <a:ea typeface="ＭＳ Ｐゴシック" charset="0"/>
                <a:cs typeface="ＭＳ Ｐゴシック" charset="0"/>
              </a:rPr>
              <a:t>). ¶ Si Cristo ay “Miguel” </a:t>
            </a:r>
            <a:r>
              <a:rPr lang="en-US" i="0" baseline="0" dirty="0" smtClean="0">
                <a:latin typeface="Arial" charset="0"/>
                <a:ea typeface="ＭＳ Ｐゴシック" charset="0"/>
                <a:cs typeface="ＭＳ Ｐゴシック" charset="0"/>
              </a:rPr>
              <a:t>“</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tal</a:t>
            </a:r>
            <a:r>
              <a:rPr lang="en-US" i="1" baseline="0" dirty="0" smtClean="0">
                <a:latin typeface="Arial" charset="0"/>
                <a:ea typeface="ＭＳ Ｐゴシック" charset="0"/>
                <a:cs typeface="ＭＳ Ｐゴシック" charset="0"/>
              </a:rPr>
              <a:t>. 7</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Nagbigay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Apocalipsis</a:t>
            </a:r>
            <a:r>
              <a:rPr lang="en-US" b="0" baseline="0" dirty="0" smtClean="0">
                <a:latin typeface="Arial" charset="0"/>
                <a:ea typeface="ＭＳ Ｐゴシック" charset="0"/>
                <a:cs typeface="ＭＳ Ｐゴシック" charset="0"/>
              </a:rPr>
              <a:t> 12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pangkalahatang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pananaw</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nitong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nagpapatuloy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tunggalian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(1) </a:t>
            </a:r>
            <a:r>
              <a:rPr lang="en-US" b="0" baseline="0" dirty="0" err="1" smtClean="0">
                <a:latin typeface="Arial" charset="0"/>
                <a:ea typeface="ＭＳ Ｐゴシック" charset="0"/>
                <a:cs typeface="ＭＳ Ｐゴシック" charset="0"/>
              </a:rPr>
              <a:t>nagpasimula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langit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rebelyon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Lucifer at </a:t>
            </a:r>
            <a:r>
              <a:rPr lang="en-US" b="0" baseline="0" dirty="0" err="1" smtClean="0">
                <a:latin typeface="Arial" charset="0"/>
                <a:ea typeface="ＭＳ Ｐゴシック" charset="0"/>
                <a:cs typeface="ＭＳ Ｐゴシック" charset="0"/>
              </a:rPr>
              <a:t>isang-katlo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anghel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langit</a:t>
            </a:r>
            <a:r>
              <a:rPr lang="en-US" b="0" baseline="0" dirty="0" smtClean="0">
                <a:latin typeface="Arial" charset="0"/>
                <a:ea typeface="ＭＳ Ｐゴシック" charset="0"/>
                <a:cs typeface="ＭＳ Ｐゴシック" charset="0"/>
              </a:rPr>
              <a:t>, ¶ (2) </a:t>
            </a:r>
            <a:r>
              <a:rPr lang="en-US" b="0" baseline="0" dirty="0" err="1" smtClean="0">
                <a:latin typeface="Arial" charset="0"/>
                <a:ea typeface="ＭＳ Ｐゴシック" charset="0"/>
                <a:cs typeface="ＭＳ Ｐゴシック" charset="0"/>
              </a:rPr>
              <a:t>lumundo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tiyak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tagumpay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Cristo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krus</a:t>
            </a:r>
            <a:r>
              <a:rPr lang="en-US" b="0" baseline="0" dirty="0" smtClean="0">
                <a:latin typeface="Arial" charset="0"/>
                <a:ea typeface="ＭＳ Ｐゴシック" charset="0"/>
                <a:cs typeface="ＭＳ Ｐゴシック" charset="0"/>
              </a:rPr>
              <a:t>, at </a:t>
            </a:r>
            <a:r>
              <a:rPr lang="en-US" baseline="0" dirty="0" smtClean="0">
                <a:latin typeface="Arial" charset="0"/>
                <a:ea typeface="ＭＳ Ｐゴシック" charset="0"/>
                <a:cs typeface="ＭＳ Ｐゴシック" charset="0"/>
              </a:rPr>
              <a:t>¶ (3) </a:t>
            </a:r>
            <a:r>
              <a:rPr lang="en-US" baseline="0" dirty="0" err="1" smtClean="0">
                <a:latin typeface="Arial" charset="0"/>
                <a:ea typeface="ＭＳ Ｐゴシック" charset="0"/>
                <a:cs typeface="ＭＳ Ｐゴシック" charset="0"/>
              </a:rPr>
              <a:t>nagpaptuloy</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laban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wakas-ng-panahong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nalabing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3</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Buod</a:t>
            </a:r>
            <a:r>
              <a:rPr lang="en-US" b="1" dirty="0" smtClean="0">
                <a:latin typeface="Arial" charset="0"/>
                <a:ea typeface="ＭＳ Ｐゴシック" charset="0"/>
                <a:cs typeface="ＭＳ Ｐゴシック" charset="0"/>
              </a:rPr>
              <a:t>. </a:t>
            </a:r>
            <a:r>
              <a:rPr lang="en-US" b="1" i="0" baseline="0" dirty="0" smtClean="0">
                <a:latin typeface="Arial" charset="0"/>
                <a:ea typeface="ＭＳ Ｐゴシック" charset="0"/>
                <a:cs typeface="ＭＳ Ｐゴシック" charset="0"/>
              </a:rPr>
              <a:t>Sa </a:t>
            </a:r>
            <a:r>
              <a:rPr lang="en-US" b="1" i="0" baseline="0" dirty="0" err="1" smtClean="0">
                <a:latin typeface="Arial" charset="0"/>
                <a:ea typeface="ＭＳ Ｐゴシック" charset="0"/>
                <a:cs typeface="ＭＳ Ｐゴシック" charset="0"/>
              </a:rPr>
              <a:t>Kamatayan</a:t>
            </a:r>
            <a:r>
              <a:rPr lang="en-US" b="1" i="0" baseline="0" dirty="0" smtClean="0">
                <a:latin typeface="Arial" charset="0"/>
                <a:ea typeface="ＭＳ Ｐゴシック" charset="0"/>
                <a:cs typeface="ＭＳ Ｐゴシック" charset="0"/>
              </a:rPr>
              <a:t> at Nag-</a:t>
            </a:r>
            <a:r>
              <a:rPr lang="en-US" b="1" i="0" baseline="0" dirty="0" err="1" smtClean="0">
                <a:latin typeface="Arial" charset="0"/>
                <a:ea typeface="ＭＳ Ｐゴシック" charset="0"/>
                <a:cs typeface="ＭＳ Ｐゴシック" charset="0"/>
              </a:rPr>
              <a:t>aagaw</a:t>
            </a:r>
            <a:r>
              <a:rPr lang="en-US" b="1" i="0" baseline="0" dirty="0" smtClean="0">
                <a:latin typeface="Arial" charset="0"/>
                <a:ea typeface="ＭＳ Ｐゴシック" charset="0"/>
                <a:cs typeface="ＭＳ Ｐゴシック" charset="0"/>
              </a:rPr>
              <a:t>-</a:t>
            </a:r>
            <a:r>
              <a:rPr lang="en-US" b="1" i="0" baseline="0" dirty="0" err="1" smtClean="0">
                <a:latin typeface="Arial" charset="0"/>
                <a:ea typeface="ＭＳ Ｐゴシック" charset="0"/>
                <a:cs typeface="ＭＳ Ｐゴシック" charset="0"/>
              </a:rPr>
              <a:t>buhay</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Kinabukasang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Pag-asa</a:t>
            </a:r>
            <a:r>
              <a:rPr lang="en-US" b="1" i="0" baseline="0" dirty="0" smtClean="0">
                <a:latin typeface="Arial" charset="0"/>
                <a:ea typeface="ＭＳ Ｐゴシック" charset="0"/>
                <a:cs typeface="ＭＳ Ｐゴシック" charset="0"/>
              </a:rPr>
              <a:t>.</a:t>
            </a:r>
            <a:r>
              <a:rPr lang="en-US" b="0" i="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sasaliksikin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mahirap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paksa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kamatayan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ngunit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pamamagitan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lente</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pag-asang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iniaalok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pamamagitan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a:t>
            </a:r>
            <a:r>
              <a:rPr lang="en-US" b="0" dirty="0" smtClean="0">
                <a:latin typeface="Arial" charset="0"/>
                <a:ea typeface="ＭＳ Ｐゴシック" charset="0"/>
                <a:cs typeface="ＭＳ Ｐゴシック" charset="0"/>
              </a:rPr>
              <a:t> Jesus.</a:t>
            </a:r>
            <a:endParaRPr lang="en-US" b="0" baseline="0" dirty="0" smtClean="0">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dakilang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awa</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mahaba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pagbata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kay</a:t>
            </a:r>
            <a:r>
              <a:rPr lang="en-US" b="0" baseline="0" dirty="0" smtClean="0">
                <a:latin typeface="Arial" charset="0"/>
                <a:ea typeface="ＭＳ Ｐゴシック" charset="0"/>
                <a:cs typeface="ＭＳ Ｐゴシック" charset="0"/>
              </a:rPr>
              <a:t> Lucifer. Hindi </a:t>
            </a:r>
            <a:r>
              <a:rPr lang="en-US" b="0" baseline="0" dirty="0" err="1" smtClean="0">
                <a:latin typeface="Arial" charset="0"/>
                <a:ea typeface="ＭＳ Ｐゴシック" charset="0"/>
                <a:cs typeface="ＭＳ Ｐゴシック" charset="0"/>
              </a:rPr>
              <a:t>siya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kaagad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kinaladkad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mataas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katayuan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namihasa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espiritu</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kawalang-kasiyahan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kahit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nagpasimula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ihayag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pag-angkin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harapan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matatapat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anghel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Matagal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siya’y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pinanatili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langit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Paulit-ulit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siya’y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inalok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kapatawaran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kondisyon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magsisisi</a:t>
            </a:r>
            <a:r>
              <a:rPr lang="en-US" b="0"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at </a:t>
            </a:r>
            <a:r>
              <a:rPr lang="en-US" b="0" baseline="0" dirty="0" err="1" smtClean="0">
                <a:latin typeface="Arial" charset="0"/>
                <a:ea typeface="ＭＳ Ｐゴシック" charset="0"/>
                <a:cs typeface="ＭＳ Ｐゴシック" charset="0"/>
              </a:rPr>
              <a:t>pasasakop</a:t>
            </a:r>
            <a:r>
              <a:rPr lang="en-US" b="0" baseline="0" dirty="0" smtClean="0">
                <a:latin typeface="Arial" charset="0"/>
                <a:ea typeface="ＭＳ Ｐゴシック" charset="0"/>
                <a:cs typeface="ＭＳ Ｐゴシック" charset="0"/>
              </a:rPr>
              <a:t>.”—</a:t>
            </a:r>
            <a:r>
              <a:rPr lang="en-US" sz="1200" b="0" i="1" cap="small" spc="50" dirty="0" smtClean="0">
                <a:latin typeface="Arial"/>
                <a:cs typeface="Arial"/>
              </a:rPr>
              <a:t>The Great Controversy</a:t>
            </a:r>
            <a:r>
              <a:rPr lang="en-US" sz="1200" b="0" cap="small" spc="50" dirty="0" smtClean="0">
                <a:latin typeface="Arial"/>
                <a:cs typeface="Arial"/>
              </a:rPr>
              <a:t> 495, </a:t>
            </a:r>
            <a:r>
              <a:rPr lang="en-US" sz="1200" b="0" cap="small" spc="50" dirty="0" smtClean="0">
                <a:latin typeface="Arial"/>
                <a:cs typeface="Arial"/>
              </a:rPr>
              <a:t>496.</a:t>
            </a:r>
            <a:endParaRPr lang="en-US" sz="1200" b="0" cap="small" spc="50" dirty="0" smtClean="0">
              <a:latin typeface="Arial"/>
              <a:cs typeface="Aria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Biyernes</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Setyembre</a:t>
            </a:r>
            <a:r>
              <a:rPr lang="en-US" b="1" baseline="0" dirty="0" smtClean="0">
                <a:latin typeface="Arial" charset="0"/>
                <a:ea typeface="ＭＳ Ｐゴシック" charset="0"/>
                <a:cs typeface="ＭＳ Ｐゴシック" charset="0"/>
              </a:rPr>
              <a:t> 30. </a:t>
            </a:r>
            <a:r>
              <a:rPr lang="en-US" b="1" baseline="0" dirty="0" err="1" smtClean="0">
                <a:latin typeface="Arial" charset="0"/>
                <a:ea typeface="ＭＳ Ｐゴシック" charset="0"/>
                <a:cs typeface="ＭＳ Ｐゴシック" charset="0"/>
              </a:rPr>
              <a:t>Karagdagang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Isipan</a:t>
            </a:r>
            <a:r>
              <a:rPr lang="en-US" b="1"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pasimula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Cristo ay </a:t>
            </a:r>
            <a:r>
              <a:rPr lang="en-US" dirty="0" err="1" smtClean="0">
                <a:latin typeface="Arial" charset="0"/>
                <a:ea typeface="ＭＳ Ｐゴシック" charset="0"/>
                <a:cs typeface="ＭＳ Ｐゴシック" charset="0"/>
              </a:rPr>
              <a:t>alam</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pagtalikod</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Satanas</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pagkakasala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tao</a:t>
            </a:r>
            <a:r>
              <a:rPr lang="en-US" dirty="0" smtClean="0">
                <a:latin typeface="Arial" charset="0"/>
                <a:ea typeface="ＭＳ Ｐゴシック" charset="0"/>
                <a:cs typeface="ＭＳ Ｐゴシック" charset="0"/>
              </a:rPr>
              <a:t>.... ¶ Hindi </a:t>
            </a:r>
            <a:r>
              <a:rPr lang="en-US" dirty="0" err="1" smtClean="0">
                <a:latin typeface="Arial" charset="0"/>
                <a:ea typeface="ＭＳ Ｐゴシック" charset="0"/>
                <a:cs typeface="ＭＳ Ｐゴシック" charset="0"/>
              </a:rPr>
              <a:t>ipinag-utos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umiral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kundi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nakini-kinita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pag-iral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nito</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gumawa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paglalaan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harapin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kakila-kilabot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biglang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pangangailangan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Napakalaki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sanlibutan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nakipagtipan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tanging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sinumang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sumampalataya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huwag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mapahamak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magkaroon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a:t>
            </a:r>
            <a:r>
              <a:rPr lang="en-US" baseline="0" dirty="0" smtClean="0">
                <a:latin typeface="Arial" charset="0"/>
                <a:ea typeface="ＭＳ Ｐゴシック" charset="0"/>
                <a:cs typeface="ＭＳ Ｐゴシック" charset="0"/>
              </a:rPr>
              <a:t>.’ Juan 3:16.”—</a:t>
            </a:r>
            <a:r>
              <a:rPr lang="en-US" sz="1200" i="1" cap="small" spc="-20" dirty="0" smtClean="0">
                <a:latin typeface="Arial"/>
                <a:cs typeface="Arial"/>
              </a:rPr>
              <a:t>The Desire of Ages 22.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baseline="0" dirty="0" err="1" smtClean="0">
                <a:latin typeface="Arial" charset="0"/>
                <a:ea typeface="ＭＳ Ｐゴシック" charset="0"/>
                <a:cs typeface="ＭＳ Ｐゴシック" charset="0"/>
              </a:rPr>
              <a:t>Balangkas</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para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Pagtuturo</a:t>
            </a:r>
            <a:r>
              <a:rPr lang="en-US" b="1" i="1"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(1) </a:t>
            </a:r>
            <a:r>
              <a:rPr lang="en-US" baseline="0" dirty="0" err="1" smtClean="0">
                <a:latin typeface="Arial" charset="0"/>
                <a:ea typeface="ＭＳ Ｐゴシック" charset="0"/>
                <a:cs typeface="ＭＳ Ｐゴシック" charset="0"/>
              </a:rPr>
              <a:t>Nilalang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Planeta</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 </a:t>
            </a:r>
            <a:r>
              <a:rPr lang="en-US" i="1" baseline="0" dirty="0" err="1" smtClean="0">
                <a:latin typeface="Arial" charset="0"/>
                <a:ea typeface="ＭＳ Ｐゴシック" charset="0"/>
                <a:cs typeface="ＭＳ Ｐゴシック" charset="0"/>
              </a:rPr>
              <a:t>Linggo</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Pag-ibig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Juan 4:8, 16. </a:t>
            </a:r>
            <a:r>
              <a:rPr lang="en-US" i="0" baseline="0" dirty="0" smtClean="0">
                <a:latin typeface="Arial" charset="0"/>
                <a:ea typeface="ＭＳ Ｐゴシック" charset="0"/>
                <a:cs typeface="ＭＳ Ｐゴシック" charset="0"/>
              </a:rPr>
              <a:t>b</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Lunes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Malayang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Kalooban</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Juan 4:17.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(2)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Pagkapanganak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Kasalanan</a:t>
            </a:r>
            <a:r>
              <a:rPr lang="en-US"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Martes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Pagtanaw</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loob</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Eze</a:t>
            </a:r>
            <a:r>
              <a:rPr lang="en-US" i="1" baseline="0" dirty="0" smtClean="0">
                <a:latin typeface="Arial" charset="0"/>
                <a:ea typeface="ＭＳ Ｐゴシック" charset="0"/>
                <a:cs typeface="ＭＳ Ｐゴシック" charset="0"/>
              </a:rPr>
              <a:t>. 28:15. </a:t>
            </a:r>
            <a:r>
              <a:rPr lang="en-US" baseline="0" dirty="0" smtClean="0">
                <a:latin typeface="Arial" charset="0"/>
                <a:ea typeface="ＭＳ Ｐゴシック" charset="0"/>
                <a:cs typeface="ＭＳ Ｐゴシック" charset="0"/>
              </a:rPr>
              <a:t>b. </a:t>
            </a:r>
            <a:r>
              <a:rPr lang="en-US" i="1" baseline="0" dirty="0" err="1" smtClean="0">
                <a:latin typeface="Arial" charset="0"/>
                <a:ea typeface="ＭＳ Ｐゴシック" charset="0"/>
                <a:cs typeface="ＭＳ Ｐゴシック" charset="0"/>
              </a:rPr>
              <a:t>Miyerkules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Kabayaran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Pagmamataas</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Isa. 14</a:t>
            </a:r>
            <a:r>
              <a:rPr lang="en-US" i="1" baseline="0" dirty="0" smtClean="0">
                <a:latin typeface="Arial" charset="0"/>
                <a:ea typeface="ＭＳ Ｐゴシック" charset="0"/>
                <a:cs typeface="ＭＳ Ｐゴシック" charset="0"/>
              </a:rPr>
              <a:t>:13</a:t>
            </a:r>
            <a:r>
              <a:rPr lang="en-US" i="1" baseline="0" dirty="0" smtClean="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3)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Langit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Lupa</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Huwebes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Paglaganap</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Paniniwala</a:t>
            </a:r>
            <a:r>
              <a:rPr lang="en-US" i="1" baseline="0" dirty="0" smtClean="0">
                <a:latin typeface="Arial" charset="0"/>
                <a:ea typeface="ＭＳ Ｐゴシック" charset="0"/>
                <a:cs typeface="ＭＳ Ｐゴシック" charset="0"/>
              </a:rPr>
              <a:t>. Apoc. 12:9.</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33</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Nilalaman</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1. </a:t>
            </a:r>
            <a:r>
              <a:rPr lang="en-US" b="0" dirty="0" err="1" smtClean="0">
                <a:latin typeface="Arial" charset="0"/>
                <a:ea typeface="ＭＳ Ｐゴシック" charset="0"/>
                <a:cs typeface="ＭＳ Ｐゴシック" charset="0"/>
              </a:rPr>
              <a:t>Rebelyon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Sakdal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Sansinukob</a:t>
            </a:r>
            <a:r>
              <a:rPr lang="en-US" b="0" dirty="0" smtClean="0">
                <a:latin typeface="Arial" charset="0"/>
                <a:ea typeface="ＭＳ Ｐゴシック" charset="0"/>
                <a:cs typeface="ＭＳ Ｐゴシック" charset="0"/>
              </a:rPr>
              <a:t>. 2. </a:t>
            </a:r>
            <a:r>
              <a:rPr lang="en-US" b="0" dirty="0" err="1" smtClean="0">
                <a:latin typeface="Arial" charset="0"/>
                <a:ea typeface="ＭＳ Ｐゴシック" charset="0"/>
                <a:cs typeface="ＭＳ Ｐゴシック" charset="0"/>
              </a:rPr>
              <a:t>Kamatayan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Makasalanang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Sanlibutan</a:t>
            </a:r>
            <a:r>
              <a:rPr lang="en-US" b="0" dirty="0" smtClean="0">
                <a:latin typeface="Arial" charset="0"/>
                <a:ea typeface="ＭＳ Ｐゴシック" charset="0"/>
                <a:cs typeface="ＭＳ Ｐゴシック" charset="0"/>
              </a:rPr>
              <a:t>. 3. </a:t>
            </a:r>
            <a:r>
              <a:rPr lang="en-US" b="0" dirty="0" err="1" smtClean="0">
                <a:latin typeface="Arial" charset="0"/>
                <a:ea typeface="ＭＳ Ｐゴシック" charset="0"/>
                <a:cs typeface="ＭＳ Ｐゴシック" charset="0"/>
              </a:rPr>
              <a:t>Pag-unawa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Likas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Tao.</a:t>
            </a:r>
            <a:r>
              <a:rPr lang="en-US" b="0" baseline="0" dirty="0" smtClean="0">
                <a:latin typeface="Arial" charset="0"/>
                <a:ea typeface="ＭＳ Ｐゴシック" charset="0"/>
                <a:cs typeface="ＭＳ Ｐゴシック" charset="0"/>
              </a:rPr>
              <a:t> 4.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Pag-asa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Lumang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Tipan</a:t>
            </a:r>
            <a:r>
              <a:rPr lang="en-US" b="0" baseline="0" dirty="0" smtClean="0">
                <a:latin typeface="Arial" charset="0"/>
                <a:ea typeface="ＭＳ Ｐゴシック" charset="0"/>
                <a:cs typeface="ＭＳ Ｐゴシック" charset="0"/>
              </a:rPr>
              <a:t>. 5.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Bago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Krus</a:t>
            </a:r>
            <a:r>
              <a:rPr lang="en-US" b="0" baseline="0" dirty="0" smtClean="0">
                <a:latin typeface="Arial" charset="0"/>
                <a:ea typeface="ＭＳ Ｐゴシック" charset="0"/>
                <a:cs typeface="ＭＳ Ｐゴシック" charset="0"/>
              </a:rPr>
              <a:t>. 6. </a:t>
            </a:r>
            <a:r>
              <a:rPr lang="en-US" b="0" baseline="0" dirty="0" err="1" smtClean="0">
                <a:latin typeface="Arial" charset="0"/>
                <a:ea typeface="ＭＳ Ｐゴシック" charset="0"/>
                <a:cs typeface="ＭＳ Ｐゴシック" charset="0"/>
              </a:rPr>
              <a:t>Namatay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a:t>
            </a:r>
            <a:r>
              <a:rPr lang="en-US" b="0" baseline="0" dirty="0" smtClean="0">
                <a:latin typeface="Arial" charset="0"/>
                <a:ea typeface="ＭＳ Ｐゴシック" charset="0"/>
                <a:cs typeface="ＭＳ Ｐゴシック" charset="0"/>
              </a:rPr>
              <a:t>. 7.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Pagtatagumpay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Cristo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Kamatayan</a:t>
            </a:r>
            <a:r>
              <a:rPr lang="en-US" b="0" baseline="0" dirty="0" smtClean="0">
                <a:latin typeface="Arial" charset="0"/>
                <a:ea typeface="ＭＳ Ｐゴシック" charset="0"/>
                <a:cs typeface="ＭＳ Ｐゴシック" charset="0"/>
              </a:rPr>
              <a:t>. 8.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Pag-asa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Bagong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Tipan</a:t>
            </a:r>
            <a:r>
              <a:rPr lang="en-US" b="0" baseline="0" dirty="0" smtClean="0">
                <a:latin typeface="Arial" charset="0"/>
                <a:ea typeface="ＭＳ Ｐゴシック" charset="0"/>
                <a:cs typeface="ＭＳ Ｐゴシック" charset="0"/>
              </a:rPr>
              <a:t>. 9.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Sipi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Sumasalungat</a:t>
            </a:r>
            <a:r>
              <a:rPr lang="en-US" b="0" baseline="0" dirty="0" smtClean="0">
                <a:latin typeface="Arial" charset="0"/>
                <a:ea typeface="ＭＳ Ｐゴシック" charset="0"/>
                <a:cs typeface="ＭＳ Ｐゴシック" charset="0"/>
              </a:rPr>
              <a:t>? 10.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Apoy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Impiyerno</a:t>
            </a:r>
            <a:r>
              <a:rPr lang="en-US" b="0" baseline="0" dirty="0" smtClean="0">
                <a:latin typeface="Arial" charset="0"/>
                <a:ea typeface="ＭＳ Ｐゴシック" charset="0"/>
                <a:cs typeface="ＭＳ Ｐゴシック" charset="0"/>
              </a:rPr>
              <a:t>. 11.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Pandaraya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Wakas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Panahon</a:t>
            </a:r>
            <a:r>
              <a:rPr lang="en-US" b="0" baseline="0" dirty="0" smtClean="0">
                <a:latin typeface="Arial" charset="0"/>
                <a:ea typeface="ＭＳ Ｐゴシック" charset="0"/>
                <a:cs typeface="ＭＳ Ｐゴシック" charset="0"/>
              </a:rPr>
              <a:t>. 12.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Paniniwala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Biblia</a:t>
            </a:r>
            <a:r>
              <a:rPr lang="en-US" b="0" baseline="0" dirty="0" smtClean="0">
                <a:latin typeface="Arial" charset="0"/>
                <a:ea typeface="ＭＳ Ｐゴシック" charset="0"/>
                <a:cs typeface="ＭＳ Ｐゴシック" charset="0"/>
              </a:rPr>
              <a:t>. 13.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Proseso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Paghuhukom</a:t>
            </a:r>
            <a:r>
              <a:rPr lang="en-US" b="0" baseline="0" dirty="0" smtClean="0">
                <a:latin typeface="Arial" charset="0"/>
                <a:ea typeface="ＭＳ Ｐゴシック" charset="0"/>
                <a:cs typeface="ＭＳ Ｐゴシック" charset="0"/>
              </a:rPr>
              <a:t>. 14. </a:t>
            </a:r>
            <a:r>
              <a:rPr lang="en-US" b="0" baseline="0" dirty="0" err="1" smtClean="0">
                <a:latin typeface="Arial" charset="0"/>
                <a:ea typeface="ＭＳ Ｐゴシック" charset="0"/>
                <a:cs typeface="ＭＳ Ｐゴシック" charset="0"/>
              </a:rPr>
              <a:t>Bago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Lahat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Bagay</a:t>
            </a:r>
            <a:r>
              <a:rPr lang="en-US" b="0" baseline="0" dirty="0" smtClean="0">
                <a:latin typeface="Arial" charset="0"/>
                <a:ea typeface="ＭＳ Ｐゴシック" charset="0"/>
                <a:cs typeface="ＭＳ Ｐゴシック" charset="0"/>
              </a:rPr>
              <a:t>.</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5</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Rebelyon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Sakdal</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Sansinukob</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6</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b="0" dirty="0" err="1" smtClean="0">
                <a:latin typeface="Arial" charset="0"/>
                <a:ea typeface="ＭＳ Ｐゴシック" charset="0"/>
                <a:cs typeface="ＭＳ Ｐゴシック" charset="0"/>
              </a:rPr>
              <a:t>Ano't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nahulog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mula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langit</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O </a:t>
            </a:r>
            <a:r>
              <a:rPr lang="en-US" b="0" dirty="0" err="1" smtClean="0">
                <a:latin typeface="Arial" charset="0"/>
                <a:ea typeface="ＭＳ Ｐゴシック" charset="0"/>
                <a:cs typeface="ＭＳ Ｐゴシック" charset="0"/>
              </a:rPr>
              <a:t>Tala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Umaga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Umaga</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Paanong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ikaw</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lumagpak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lupa</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ikaw</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nagpabagsak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bansa</a:t>
            </a:r>
            <a:r>
              <a:rPr lang="en-US" b="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Isaias</a:t>
            </a:r>
            <a:r>
              <a:rPr lang="en-US" i="1" dirty="0" smtClean="0">
                <a:latin typeface="Arial" charset="0"/>
                <a:ea typeface="ＭＳ Ｐゴシック" charset="0"/>
                <a:cs typeface="ＭＳ Ｐゴシック" charset="0"/>
              </a:rPr>
              <a:t> 14:12)</a:t>
            </a:r>
            <a:r>
              <a:rPr lang="en-US" i="1"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Sabbath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Hapon</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Setyembre</a:t>
            </a:r>
            <a:r>
              <a:rPr lang="en-US" b="1" baseline="0" dirty="0" smtClean="0">
                <a:latin typeface="Arial" charset="0"/>
                <a:ea typeface="ＭＳ Ｐゴシック" charset="0"/>
                <a:cs typeface="ＭＳ Ｐゴシック" charset="0"/>
              </a:rPr>
              <a:t> 24.</a:t>
            </a:r>
            <a:r>
              <a:rPr lang="en-US" b="1"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umiiral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dahil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mabuti</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mapahahalagahin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dahil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kaibhan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Nilikhang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sakdal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daigdig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ngunit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bakit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paano’y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lumitaw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masama</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Biblia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nagtuturo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maibiging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makapangyarihan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a:t>
            </a:r>
            <a:r>
              <a:rPr lang="en-US" i="1" baseline="0" dirty="0" err="1" smtClean="0">
                <a:latin typeface="Arial" charset="0"/>
                <a:ea typeface="ＭＳ Ｐゴシック" charset="0"/>
                <a:cs typeface="ＭＳ Ｐゴシック" charset="0"/>
              </a:rPr>
              <a:t>Cronica</a:t>
            </a:r>
            <a:r>
              <a:rPr lang="en-US" i="1" baseline="0" dirty="0" smtClean="0">
                <a:latin typeface="Arial" charset="0"/>
                <a:ea typeface="ＭＳ Ｐゴシック" charset="0"/>
                <a:cs typeface="ＭＳ Ｐゴシック" charset="0"/>
              </a:rPr>
              <a:t> 29:10, 11</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sakdal</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Mateo 5:48</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Lahat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ginagawa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Niya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dapat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dakdal</a:t>
            </a:r>
            <a:r>
              <a:rPr lang="en-US" i="0" baseline="0" dirty="0" smtClean="0">
                <a:latin typeface="Arial" charset="0"/>
                <a:ea typeface="ＭＳ Ｐゴシック" charset="0"/>
                <a:cs typeface="ＭＳ Ｐゴシック" charset="0"/>
              </a:rPr>
              <a:t> din (</a:t>
            </a:r>
            <a:r>
              <a:rPr lang="en-US" i="1" baseline="0" dirty="0" err="1" smtClean="0">
                <a:latin typeface="Arial" charset="0"/>
                <a:ea typeface="ＭＳ Ｐゴシック" charset="0"/>
                <a:cs typeface="ＭＳ Ｐゴシック" charset="0"/>
              </a:rPr>
              <a:t>Deuteronomio</a:t>
            </a:r>
            <a:r>
              <a:rPr lang="en-US" i="1" baseline="0" dirty="0" smtClean="0">
                <a:latin typeface="Arial" charset="0"/>
                <a:ea typeface="ＭＳ Ｐゴシック" charset="0"/>
                <a:cs typeface="ＭＳ Ｐゴシック" charset="0"/>
              </a:rPr>
              <a:t> 32:4</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kabilang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paglikha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daigdig</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latin typeface="Arial" charset="0"/>
                <a:ea typeface="ＭＳ Ｐゴシック" charset="0"/>
                <a:cs typeface="ＭＳ Ｐゴシック" charset="0"/>
              </a:rPr>
              <a:t>Paano</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gayon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lumitaw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masama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kasalanan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sakdal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daigdig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Genesis 3,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pagkakasala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Adan</a:t>
            </a:r>
            <a:r>
              <a:rPr lang="en-US" baseline="0" dirty="0" smtClean="0">
                <a:latin typeface="Arial" charset="0"/>
                <a:ea typeface="ＭＳ Ｐゴシック" charset="0"/>
                <a:cs typeface="ＭＳ Ｐゴシック" charset="0"/>
              </a:rPr>
              <a:t> at Eva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nagdala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kasalanan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kamatayan</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bago</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Pagkakasala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umiral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nahayag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ahas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nanglinlang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Eva. </a:t>
            </a:r>
            <a:r>
              <a:rPr lang="en-US" baseline="0" dirty="0" err="1" smtClean="0">
                <a:latin typeface="Arial" charset="0"/>
                <a:ea typeface="ＭＳ Ｐゴシック" charset="0"/>
                <a:cs typeface="ＭＳ Ｐゴシック" charset="0"/>
              </a:rPr>
              <a:t>Kailangan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bumalik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kahit</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pa </a:t>
            </a:r>
            <a:r>
              <a:rPr lang="en-US" baseline="0" dirty="0" err="1" smtClean="0">
                <a:latin typeface="Arial" charset="0"/>
                <a:ea typeface="ＭＳ Ｐゴシック" charset="0"/>
                <a:cs typeface="ＭＳ Ｐゴシック" charset="0"/>
              </a:rPr>
              <a:t>bago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Pagkakasala</a:t>
            </a:r>
            <a:r>
              <a:rPr lang="en-US" baseline="0" dirty="0" err="1" smtClean="0">
                <a:latin typeface="Arial" charset="0"/>
                <a:ea typeface="ＭＳ Ｐゴシック" charset="0"/>
                <a:cs typeface="ＭＳ Ｐゴシック" charset="0"/>
              </a:rPr>
              <a:t>,uipang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masumpungan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pinagmulan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dahilan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kasamaan</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Linggo</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Setyembre</a:t>
            </a:r>
            <a:r>
              <a:rPr lang="en-US" b="1" baseline="0" dirty="0" smtClean="0">
                <a:latin typeface="Arial" charset="0"/>
                <a:ea typeface="ＭＳ Ｐゴシック" charset="0"/>
                <a:cs typeface="ＭＳ Ｐゴシック" charset="0"/>
              </a:rPr>
              <a:t> 25</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Paglalang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isang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Pagpapahayag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Pag-ibig</a:t>
            </a:r>
            <a:r>
              <a:rPr lang="en-US" b="1"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kalikasan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kasalukuyang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katayuan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nito’y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nagdadala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mensahe</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pinaghahalo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mabuti’t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masama</a:t>
            </a:r>
            <a:r>
              <a:rPr lang="en-US" b="0" dirty="0" smtClean="0">
                <a:latin typeface="Arial" charset="0"/>
                <a:ea typeface="ＭＳ Ｐゴシック" charset="0"/>
                <a:cs typeface="ＭＳ Ｐゴシック" charset="0"/>
              </a:rPr>
              <a:t>.</a:t>
            </a:r>
            <a:r>
              <a:rPr lang="en-US" b="0"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magandang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rosas</a:t>
            </a:r>
            <a:r>
              <a:rPr lang="en-US" baseline="0" dirty="0" smtClean="0">
                <a:latin typeface="Arial" charset="0"/>
                <a:ea typeface="ＭＳ Ｐゴシック" charset="0"/>
                <a:cs typeface="ＭＳ Ｐゴシック" charset="0"/>
              </a:rPr>
              <a:t> ay may </a:t>
            </a:r>
            <a:r>
              <a:rPr lang="en-US" baseline="0" dirty="0" err="1" smtClean="0">
                <a:latin typeface="Arial" charset="0"/>
                <a:ea typeface="ＭＳ Ｐゴシック" charset="0"/>
                <a:cs typeface="ＭＳ Ｐゴシック" charset="0"/>
              </a:rPr>
              <a:t>nakakasakit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tinik</a:t>
            </a:r>
            <a:r>
              <a:rPr lang="en-US" baseline="0" dirty="0" smtClean="0">
                <a:latin typeface="Arial" charset="0"/>
                <a:ea typeface="ＭＳ Ｐゴシック" charset="0"/>
                <a:cs typeface="ＭＳ Ｐゴシック" charset="0"/>
              </a:rPr>
              <a:t>. ¶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kagandahan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tocan</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uri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ibon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nagpapamangha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nagpapadismaya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sisiw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ibon</a:t>
            </a:r>
            <a:r>
              <a:rPr lang="en-US" baseline="0" dirty="0" smtClean="0">
                <a:latin typeface="Arial" charset="0"/>
                <a:ea typeface="ＭＳ Ｐゴシック" charset="0"/>
                <a:cs typeface="ＭＳ Ｐゴシック" charset="0"/>
              </a:rPr>
              <a:t>. ¶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mabuti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sandali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ngunit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namumuhi</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marahas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susunod</a:t>
            </a:r>
            <a:r>
              <a:rPr lang="en-US" i="0" baseline="0" dirty="0" smtClean="0">
                <a:latin typeface="Arial" charset="0"/>
                <a:ea typeface="ＭＳ Ｐゴシック" charset="0"/>
                <a:cs typeface="ＭＳ Ｐゴシック" charset="0"/>
              </a:rPr>
              <a:t>. ¶ Hindi </a:t>
            </a:r>
            <a:r>
              <a:rPr lang="en-US" i="0" baseline="0" dirty="0" err="1" smtClean="0">
                <a:latin typeface="Arial" charset="0"/>
                <a:ea typeface="ＭＳ Ｐゴシック" charset="0"/>
                <a:cs typeface="ＭＳ Ｐゴシック" charset="0"/>
              </a:rPr>
              <a:t>kataka</a:t>
            </a:r>
            <a:r>
              <a:rPr lang="en-US" i="0" baseline="0" dirty="0" smtClean="0">
                <a:latin typeface="Arial" charset="0"/>
                <a:ea typeface="ＭＳ Ｐゴシック" charset="0"/>
                <a:cs typeface="ＭＳ Ｐゴシック" charset="0"/>
              </a:rPr>
              <a:t>-taka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talinhaga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trigo</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tinik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lingkod</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55950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4373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ver_422B.jpg"/>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03864" y="0"/>
            <a:ext cx="807615" cy="1129348"/>
          </a:xfrm>
          <a:prstGeom prst="rect">
            <a:avLst/>
          </a:prstGeom>
          <a:ln>
            <a:solidFill>
              <a:srgbClr val="FFFFFF"/>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2.wdp"/><Relationship Id="rId5" Type="http://schemas.openxmlformats.org/officeDocument/2006/relationships/image" Target="../media/image8.png"/><Relationship Id="rId6"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1819119"/>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114519"/>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12"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452091"/>
            <a:ext cx="366713" cy="533400"/>
          </a:xfrm>
          <a:prstGeom prst="rect">
            <a:avLst/>
          </a:prstGeom>
          <a:noFill/>
          <a:effectLst>
            <a:outerShdw blurRad="63500" dist="38099" dir="2700000" algn="ctr" rotWithShape="0">
              <a:schemeClr val="bg1">
                <a:alpha val="74998"/>
              </a:schemeClr>
            </a:outerShdw>
          </a:effectLst>
        </p:spPr>
      </p:pic>
      <p:sp>
        <p:nvSpPr>
          <p:cNvPr id="13"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1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Oct • Nov </a:t>
            </a:r>
            <a:r>
              <a:rPr lang="en-US" sz="3600" dirty="0">
                <a:latin typeface="Cambria"/>
                <a:cs typeface="Cambria"/>
              </a:rPr>
              <a:t>• </a:t>
            </a:r>
            <a:r>
              <a:rPr lang="en-US" sz="3600" dirty="0" smtClean="0">
                <a:latin typeface="Cambria"/>
                <a:cs typeface="Cambria"/>
              </a:rPr>
              <a:t>Dec 2022</a:t>
            </a:r>
            <a:endParaRPr lang="en-US" sz="3600" dirty="0">
              <a:latin typeface="Cambria"/>
              <a:cs typeface="Cambria"/>
            </a:endParaRPr>
          </a:p>
        </p:txBody>
      </p:sp>
      <p:pic>
        <p:nvPicPr>
          <p:cNvPr id="15" name="Picture 14"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556792"/>
            <a:ext cx="1224136" cy="1530169"/>
          </a:xfrm>
          <a:prstGeom prst="rect">
            <a:avLst/>
          </a:prstGeom>
        </p:spPr>
      </p:pic>
      <p:sp>
        <p:nvSpPr>
          <p:cNvPr id="16" name="TextBox 15"/>
          <p:cNvSpPr txBox="1"/>
          <p:nvPr/>
        </p:nvSpPr>
        <p:spPr>
          <a:xfrm>
            <a:off x="0" y="4665910"/>
            <a:ext cx="9144000" cy="923330"/>
          </a:xfrm>
          <a:prstGeom prst="rect">
            <a:avLst/>
          </a:prstGeom>
          <a:noFill/>
        </p:spPr>
        <p:txBody>
          <a:bodyPr wrap="square" rtlCol="0">
            <a:spAutoFit/>
          </a:bodyPr>
          <a:lstStyle/>
          <a:p>
            <a:pPr algn="ctr"/>
            <a:r>
              <a:rPr lang="en-US" sz="5400" b="1" cap="small" spc="200" dirty="0" smtClean="0">
                <a:solidFill>
                  <a:srgbClr val="FFFFFF"/>
                </a:solidFill>
                <a:effectLst/>
                <a:latin typeface="Cambria"/>
                <a:cs typeface="Cambria"/>
              </a:rPr>
              <a:t>Teacher’s Preview</a:t>
            </a:r>
            <a:endParaRPr lang="en-US" sz="5400" b="1" cap="small" spc="200" dirty="0">
              <a:solidFill>
                <a:srgbClr val="FFFFFF"/>
              </a:solidFill>
              <a:effectLst/>
              <a:latin typeface="Cambria"/>
              <a:cs typeface="Cambria"/>
            </a:endParaRPr>
          </a:p>
        </p:txBody>
      </p:sp>
      <p:sp>
        <p:nvSpPr>
          <p:cNvPr id="17" name="Text Box 22"/>
          <p:cNvSpPr txBox="1">
            <a:spLocks noChangeArrowheads="1"/>
          </p:cNvSpPr>
          <p:nvPr/>
        </p:nvSpPr>
        <p:spPr bwMode="auto">
          <a:xfrm>
            <a:off x="0" y="60212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smtClean="0">
                <a:latin typeface="Calibri"/>
                <a:cs typeface="Calibri"/>
              </a:rPr>
              <a:t>vicente</a:t>
            </a:r>
            <a:endParaRPr lang="en-US" sz="28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September 25</a:t>
            </a:r>
            <a:endParaRPr lang="en-US" sz="3200" i="1" dirty="0">
              <a:solidFill>
                <a:srgbClr val="FFFF00"/>
              </a:solidFill>
              <a:latin typeface="Cambria"/>
              <a:cs typeface="Cambria"/>
            </a:endParaRPr>
          </a:p>
          <a:p>
            <a:pPr marL="36000"/>
            <a:r>
              <a:rPr lang="en-US" sz="3200" b="1" cap="small" spc="50" dirty="0" smtClean="0">
                <a:latin typeface="Cambria"/>
                <a:cs typeface="Cambria"/>
              </a:rPr>
              <a:t>Creation</a:t>
            </a:r>
            <a:r>
              <a:rPr lang="en-US" sz="3200" b="1" cap="small" spc="50" dirty="0">
                <a:latin typeface="Cambria"/>
                <a:cs typeface="Cambria"/>
              </a:rPr>
              <a:t>, an Expression of Love</a:t>
            </a: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531813" algn="l"/>
              </a:tabLst>
            </a:pPr>
            <a:r>
              <a:rPr lang="en-US" sz="4400" dirty="0" smtClean="0">
                <a:latin typeface="Calibri"/>
                <a:cs typeface="Calibri"/>
              </a:rPr>
              <a:t>asked </a:t>
            </a:r>
            <a:r>
              <a:rPr lang="en-US" sz="4400" dirty="0">
                <a:latin typeface="Calibri"/>
                <a:cs typeface="Calibri"/>
              </a:rPr>
              <a:t>the field owner, “ ‘ “Sir, did </a:t>
            </a:r>
            <a:r>
              <a:rPr lang="en-US" sz="4400" dirty="0" smtClean="0">
                <a:latin typeface="Calibri"/>
                <a:cs typeface="Calibri"/>
              </a:rPr>
              <a:t>  you </a:t>
            </a:r>
            <a:r>
              <a:rPr lang="en-US" sz="4400" dirty="0">
                <a:latin typeface="Calibri"/>
                <a:cs typeface="Calibri"/>
              </a:rPr>
              <a:t>not sow good seed in your field? How then does it have tares?” ’ ” </a:t>
            </a:r>
            <a:endParaRPr lang="en-US" sz="4400" dirty="0" smtClean="0">
              <a:latin typeface="Calibri"/>
              <a:cs typeface="Calibri"/>
            </a:endParaRPr>
          </a:p>
          <a:p>
            <a:pPr marL="180000" eaLnBrk="1" hangingPunct="1">
              <a:lnSpc>
                <a:spcPct val="90000"/>
              </a:lnSpc>
              <a:spcBef>
                <a:spcPts val="0"/>
              </a:spcBef>
              <a:tabLst>
                <a:tab pos="531813" algn="l"/>
              </a:tabLst>
            </a:pPr>
            <a:r>
              <a:rPr lang="en-US" sz="4400" dirty="0" smtClean="0">
                <a:latin typeface="Calibri"/>
                <a:cs typeface="Calibri"/>
              </a:rPr>
              <a:t>(</a:t>
            </a:r>
            <a:r>
              <a:rPr lang="en-US" sz="4400" i="1" dirty="0">
                <a:latin typeface="Calibri"/>
                <a:cs typeface="Calibri"/>
              </a:rPr>
              <a:t>Matt. 13:27, NKJV</a:t>
            </a:r>
            <a:r>
              <a:rPr lang="en-US" sz="4400" dirty="0">
                <a:latin typeface="Calibri"/>
                <a:cs typeface="Calibri"/>
              </a:rPr>
              <a:t>)</a:t>
            </a:r>
            <a:r>
              <a:rPr lang="en-US" sz="4400" dirty="0" smtClean="0">
                <a:latin typeface="Calibri"/>
                <a:cs typeface="Calibri"/>
              </a:rPr>
              <a:t>.</a:t>
            </a:r>
          </a:p>
          <a:p>
            <a:pPr marL="180000" eaLnBrk="1" hangingPunct="1">
              <a:lnSpc>
                <a:spcPct val="90000"/>
              </a:lnSpc>
              <a:spcBef>
                <a:spcPts val="0"/>
              </a:spcBef>
              <a:tabLst>
                <a:tab pos="531813" algn="l"/>
              </a:tabLst>
            </a:pPr>
            <a:r>
              <a:rPr lang="en-US" sz="4400" dirty="0" smtClean="0">
                <a:latin typeface="Calibri"/>
                <a:cs typeface="Calibri"/>
              </a:rPr>
              <a:t>	And </a:t>
            </a:r>
            <a:r>
              <a:rPr lang="en-US" sz="4400" dirty="0">
                <a:latin typeface="Calibri"/>
                <a:cs typeface="Calibri"/>
              </a:rPr>
              <a:t>the owner replied, “ ‘ “An enemy has done this” ’ ” </a:t>
            </a:r>
            <a:r>
              <a:rPr lang="en-US" sz="4400" dirty="0" smtClean="0">
                <a:latin typeface="Calibri"/>
                <a:cs typeface="Calibri"/>
              </a:rPr>
              <a:t>(</a:t>
            </a:r>
            <a:r>
              <a:rPr lang="en-US" sz="4400" i="1" dirty="0" smtClean="0">
                <a:latin typeface="Calibri"/>
                <a:cs typeface="Calibri"/>
              </a:rPr>
              <a:t>verse 28</a:t>
            </a:r>
            <a:r>
              <a:rPr lang="en-US" sz="4400" dirty="0" smtClean="0">
                <a:latin typeface="Calibri"/>
                <a:cs typeface="Calibri"/>
              </a:rPr>
              <a:t>).</a:t>
            </a:r>
          </a:p>
          <a:p>
            <a:pPr marL="180000" eaLnBrk="1" hangingPunct="1">
              <a:lnSpc>
                <a:spcPct val="90000"/>
              </a:lnSpc>
              <a:spcBef>
                <a:spcPts val="0"/>
              </a:spcBef>
              <a:tabLst>
                <a:tab pos="531813" algn="l"/>
              </a:tabLst>
            </a:pPr>
            <a:r>
              <a:rPr lang="en-US" sz="4400" dirty="0" smtClean="0">
                <a:latin typeface="Calibri"/>
                <a:cs typeface="Calibri"/>
              </a:rPr>
              <a:t>	Likewise</a:t>
            </a:r>
            <a:r>
              <a:rPr lang="en-US" sz="4400" dirty="0">
                <a:latin typeface="Calibri"/>
                <a:cs typeface="Calibri"/>
              </a:rPr>
              <a:t>, God created the universe perfect, but an enemy defiled it with the mysterious seeds of sin.</a:t>
            </a:r>
          </a:p>
        </p:txBody>
      </p:sp>
    </p:spTree>
    <p:extLst>
      <p:ext uri="{BB962C8B-B14F-4D97-AF65-F5344CB8AC3E}">
        <p14:creationId xmlns:p14="http://schemas.microsoft.com/office/powerpoint/2010/main" val="3745352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Creation, an Expression of </a:t>
            </a:r>
            <a:r>
              <a:rPr lang="en-US" sz="3200" i="1" dirty="0" smtClean="0">
                <a:solidFill>
                  <a:srgbClr val="FFFF00"/>
                </a:solidFill>
                <a:latin typeface="Cambria"/>
                <a:cs typeface="Cambria"/>
              </a:rPr>
              <a:t>Love</a:t>
            </a:r>
            <a:endParaRPr lang="en-US" sz="3200" b="1" cap="small" spc="50" dirty="0" smtClean="0">
              <a:latin typeface="Cambria"/>
              <a:cs typeface="Cambria"/>
            </a:endParaRPr>
          </a:p>
          <a:p>
            <a:pPr marL="36000"/>
            <a:r>
              <a:rPr lang="en-US" sz="3200" b="1" cap="small" spc="50" dirty="0" smtClean="0">
                <a:latin typeface="Cambria"/>
                <a:cs typeface="Cambria"/>
              </a:rPr>
              <a:t>“God is Love,” Three Implications</a:t>
            </a:r>
            <a:endParaRPr lang="en-US" sz="3200" b="1" cap="small" spc="50" dirty="0">
              <a:latin typeface="Cambria"/>
              <a:cs typeface="Cambria"/>
            </a:endParaRPr>
          </a:p>
        </p:txBody>
      </p:sp>
      <p:sp>
        <p:nvSpPr>
          <p:cNvPr id="5" name="Text Box 3"/>
          <p:cNvSpPr txBox="1">
            <a:spLocks noChangeArrowheads="1"/>
          </p:cNvSpPr>
          <p:nvPr/>
        </p:nvSpPr>
        <p:spPr bwMode="auto">
          <a:xfrm>
            <a:off x="0" y="1224090"/>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531813" algn="l"/>
              </a:tabLst>
            </a:pPr>
            <a:r>
              <a:rPr lang="en-US" sz="4400" dirty="0" smtClean="0">
                <a:latin typeface="Calibri"/>
                <a:cs typeface="Calibri"/>
              </a:rPr>
              <a:t>(</a:t>
            </a:r>
            <a:r>
              <a:rPr lang="en-US" sz="4400" b="1" u="sng" dirty="0" smtClean="0">
                <a:latin typeface="Calibri"/>
                <a:cs typeface="Calibri"/>
              </a:rPr>
              <a:t>1</a:t>
            </a:r>
            <a:r>
              <a:rPr lang="en-US" sz="4400" dirty="0">
                <a:latin typeface="Calibri"/>
                <a:cs typeface="Calibri"/>
              </a:rPr>
              <a:t>)</a:t>
            </a:r>
            <a:r>
              <a:rPr lang="en-US" sz="4400" dirty="0" smtClean="0">
                <a:latin typeface="Calibri"/>
                <a:cs typeface="Calibri"/>
              </a:rPr>
              <a:t> Love </a:t>
            </a:r>
            <a:r>
              <a:rPr lang="en-US" sz="4400" dirty="0">
                <a:latin typeface="Calibri"/>
                <a:cs typeface="Calibri"/>
              </a:rPr>
              <a:t>by its very nature cannot </a:t>
            </a:r>
            <a:r>
              <a:rPr lang="en-US" sz="4400" dirty="0" smtClean="0">
                <a:latin typeface="Calibri"/>
                <a:cs typeface="Calibri"/>
              </a:rPr>
              <a:t> exist </a:t>
            </a:r>
            <a:r>
              <a:rPr lang="en-US" sz="4400" dirty="0">
                <a:latin typeface="Calibri"/>
                <a:cs typeface="Calibri"/>
              </a:rPr>
              <a:t>closed in itself but </a:t>
            </a:r>
            <a:r>
              <a:rPr lang="en-US" sz="4400" u="sng" dirty="0">
                <a:latin typeface="Calibri"/>
                <a:cs typeface="Calibri"/>
              </a:rPr>
              <a:t>must</a:t>
            </a:r>
            <a:r>
              <a:rPr lang="en-US" sz="4400" dirty="0">
                <a:latin typeface="Calibri"/>
                <a:cs typeface="Calibri"/>
              </a:rPr>
              <a:t> </a:t>
            </a:r>
            <a:r>
              <a:rPr lang="en-US" sz="4400" u="sng" dirty="0">
                <a:latin typeface="Calibri"/>
                <a:cs typeface="Calibri"/>
              </a:rPr>
              <a:t>be expressed. </a:t>
            </a:r>
          </a:p>
          <a:p>
            <a:pPr marL="180000" eaLnBrk="1" hangingPunct="1">
              <a:lnSpc>
                <a:spcPct val="90000"/>
              </a:lnSpc>
              <a:spcBef>
                <a:spcPts val="0"/>
              </a:spcBef>
              <a:tabLst>
                <a:tab pos="531813" algn="l"/>
              </a:tabLst>
            </a:pPr>
            <a:r>
              <a:rPr lang="en-US" sz="4400" dirty="0" smtClean="0">
                <a:latin typeface="Calibri"/>
                <a:cs typeface="Calibri"/>
              </a:rPr>
              <a:t>	God’s </a:t>
            </a:r>
            <a:r>
              <a:rPr lang="en-US" sz="4400" dirty="0">
                <a:latin typeface="Calibri"/>
                <a:cs typeface="Calibri"/>
              </a:rPr>
              <a:t>love is shared </a:t>
            </a:r>
            <a:r>
              <a:rPr lang="en-US" sz="4400" i="1" dirty="0">
                <a:latin typeface="Calibri"/>
                <a:cs typeface="Calibri"/>
              </a:rPr>
              <a:t>internally</a:t>
            </a:r>
            <a:r>
              <a:rPr lang="en-US" sz="4400" dirty="0">
                <a:latin typeface="Calibri"/>
                <a:cs typeface="Calibri"/>
              </a:rPr>
              <a:t> among the Three Persons of the Godhead, and </a:t>
            </a:r>
            <a:r>
              <a:rPr lang="en-US" sz="4400" i="1" dirty="0">
                <a:latin typeface="Calibri"/>
                <a:cs typeface="Calibri"/>
              </a:rPr>
              <a:t>externally </a:t>
            </a:r>
            <a:r>
              <a:rPr lang="en-US" sz="4400" dirty="0">
                <a:latin typeface="Calibri"/>
                <a:cs typeface="Calibri"/>
              </a:rPr>
              <a:t>in His relationship with all His </a:t>
            </a:r>
            <a:r>
              <a:rPr lang="en-US" sz="4400" dirty="0" smtClean="0">
                <a:latin typeface="Calibri"/>
                <a:cs typeface="Calibri"/>
              </a:rPr>
              <a:t>creatures.</a:t>
            </a:r>
          </a:p>
        </p:txBody>
      </p:sp>
    </p:spTree>
    <p:extLst>
      <p:ext uri="{BB962C8B-B14F-4D97-AF65-F5344CB8AC3E}">
        <p14:creationId xmlns:p14="http://schemas.microsoft.com/office/powerpoint/2010/main" val="10919764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Creation, an Expression of </a:t>
            </a:r>
            <a:r>
              <a:rPr lang="en-US" sz="3200" i="1" dirty="0" smtClean="0">
                <a:solidFill>
                  <a:srgbClr val="FFFF00"/>
                </a:solidFill>
                <a:latin typeface="Cambria"/>
                <a:cs typeface="Cambria"/>
              </a:rPr>
              <a:t>Love</a:t>
            </a:r>
            <a:endParaRPr lang="en-US" sz="3200" b="1" cap="small" spc="50" dirty="0" smtClean="0">
              <a:latin typeface="Cambria"/>
              <a:cs typeface="Cambria"/>
            </a:endParaRPr>
          </a:p>
          <a:p>
            <a:pPr marL="36000"/>
            <a:r>
              <a:rPr lang="en-US" sz="3200" b="1" cap="small" spc="50" dirty="0" smtClean="0">
                <a:latin typeface="Cambria"/>
                <a:cs typeface="Cambria"/>
              </a:rPr>
              <a:t>“God is Love,” Three Implications</a:t>
            </a:r>
            <a:endParaRPr lang="en-US" sz="3200" b="1" cap="small" spc="50" dirty="0">
              <a:latin typeface="Cambria"/>
              <a:cs typeface="Cambria"/>
            </a:endParaRPr>
          </a:p>
        </p:txBody>
      </p:sp>
      <p:sp>
        <p:nvSpPr>
          <p:cNvPr id="5" name="Text Box 3"/>
          <p:cNvSpPr txBox="1">
            <a:spLocks noChangeArrowheads="1"/>
          </p:cNvSpPr>
          <p:nvPr/>
        </p:nvSpPr>
        <p:spPr bwMode="auto">
          <a:xfrm>
            <a:off x="0" y="1224090"/>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531813" algn="l"/>
              </a:tabLst>
            </a:pPr>
            <a:r>
              <a:rPr lang="en-US" sz="4400" dirty="0" smtClean="0">
                <a:latin typeface="Calibri"/>
                <a:cs typeface="Calibri"/>
              </a:rPr>
              <a:t>(</a:t>
            </a:r>
            <a:r>
              <a:rPr lang="en-US" sz="4400" b="1" u="sng" dirty="0" smtClean="0">
                <a:latin typeface="Calibri"/>
                <a:cs typeface="Calibri"/>
              </a:rPr>
              <a:t>2</a:t>
            </a:r>
            <a:r>
              <a:rPr lang="en-US" sz="4400" dirty="0" smtClean="0">
                <a:latin typeface="Calibri"/>
                <a:cs typeface="Calibri"/>
              </a:rPr>
              <a:t>) </a:t>
            </a:r>
            <a:r>
              <a:rPr lang="en-US" sz="4400" dirty="0">
                <a:latin typeface="Calibri"/>
                <a:cs typeface="Calibri"/>
              </a:rPr>
              <a:t>A</a:t>
            </a:r>
            <a:r>
              <a:rPr lang="en-US" sz="4400" dirty="0" smtClean="0">
                <a:latin typeface="Calibri"/>
                <a:cs typeface="Calibri"/>
              </a:rPr>
              <a:t>ll </a:t>
            </a:r>
            <a:r>
              <a:rPr lang="en-US" sz="4400" dirty="0">
                <a:latin typeface="Calibri"/>
                <a:cs typeface="Calibri"/>
              </a:rPr>
              <a:t>that God does is an expression of His </a:t>
            </a:r>
            <a:r>
              <a:rPr lang="en-US" sz="4400" u="sng" dirty="0">
                <a:latin typeface="Calibri"/>
                <a:cs typeface="Calibri"/>
              </a:rPr>
              <a:t>unconditional</a:t>
            </a:r>
            <a:r>
              <a:rPr lang="en-US" sz="4400" dirty="0">
                <a:latin typeface="Calibri"/>
                <a:cs typeface="Calibri"/>
              </a:rPr>
              <a:t> and </a:t>
            </a:r>
            <a:r>
              <a:rPr lang="en-US" sz="4400" u="sng" dirty="0" err="1" smtClean="0">
                <a:latin typeface="Calibri"/>
                <a:cs typeface="Calibri"/>
              </a:rPr>
              <a:t>unchange</a:t>
            </a:r>
            <a:r>
              <a:rPr lang="en-US" sz="4400" u="sng" dirty="0" smtClean="0">
                <a:latin typeface="Calibri"/>
                <a:cs typeface="Calibri"/>
              </a:rPr>
              <a:t>-able</a:t>
            </a:r>
            <a:r>
              <a:rPr lang="en-US" sz="4400" dirty="0" smtClean="0">
                <a:latin typeface="Calibri"/>
                <a:cs typeface="Calibri"/>
              </a:rPr>
              <a:t> love. This </a:t>
            </a:r>
            <a:r>
              <a:rPr lang="en-US" sz="4400" dirty="0">
                <a:latin typeface="Calibri"/>
                <a:cs typeface="Calibri"/>
              </a:rPr>
              <a:t>includes </a:t>
            </a:r>
            <a:r>
              <a:rPr lang="en-US" sz="4400" dirty="0" smtClean="0">
                <a:latin typeface="Calibri"/>
                <a:cs typeface="Calibri"/>
              </a:rPr>
              <a:t>His</a:t>
            </a:r>
          </a:p>
          <a:p>
            <a:pPr marL="180000" eaLnBrk="1" hangingPunct="1">
              <a:lnSpc>
                <a:spcPct val="90000"/>
              </a:lnSpc>
              <a:spcBef>
                <a:spcPts val="0"/>
              </a:spcBef>
              <a:tabLst>
                <a:tab pos="531813" algn="l"/>
              </a:tabLst>
            </a:pPr>
            <a:r>
              <a:rPr lang="en-US" sz="4400" dirty="0" smtClean="0">
                <a:latin typeface="Calibri"/>
                <a:cs typeface="Calibri"/>
              </a:rPr>
              <a:t>	• creative works</a:t>
            </a:r>
            <a:endParaRPr lang="en-US" sz="4400" dirty="0">
              <a:latin typeface="Calibri"/>
              <a:cs typeface="Calibri"/>
            </a:endParaRPr>
          </a:p>
          <a:p>
            <a:pPr marL="180000" eaLnBrk="1" hangingPunct="1">
              <a:lnSpc>
                <a:spcPct val="90000"/>
              </a:lnSpc>
              <a:spcBef>
                <a:spcPts val="0"/>
              </a:spcBef>
              <a:tabLst>
                <a:tab pos="531813" algn="l"/>
              </a:tabLst>
            </a:pPr>
            <a:r>
              <a:rPr lang="en-US" sz="4400" dirty="0" smtClean="0">
                <a:latin typeface="Calibri"/>
                <a:cs typeface="Calibri"/>
              </a:rPr>
              <a:t>	• redemptive actions</a:t>
            </a:r>
            <a:endParaRPr lang="en-US" sz="4400" dirty="0">
              <a:latin typeface="Calibri"/>
              <a:cs typeface="Calibri"/>
            </a:endParaRPr>
          </a:p>
          <a:p>
            <a:pPr marL="180000" eaLnBrk="1" hangingPunct="1">
              <a:lnSpc>
                <a:spcPct val="90000"/>
              </a:lnSpc>
              <a:spcBef>
                <a:spcPts val="0"/>
              </a:spcBef>
              <a:tabLst>
                <a:tab pos="531813" algn="l"/>
              </a:tabLst>
            </a:pPr>
            <a:r>
              <a:rPr lang="en-US" sz="4400" dirty="0" smtClean="0">
                <a:latin typeface="Calibri"/>
                <a:cs typeface="Calibri"/>
              </a:rPr>
              <a:t>	• punitive judgments.</a:t>
            </a:r>
          </a:p>
        </p:txBody>
      </p:sp>
    </p:spTree>
    <p:extLst>
      <p:ext uri="{BB962C8B-B14F-4D97-AF65-F5344CB8AC3E}">
        <p14:creationId xmlns:p14="http://schemas.microsoft.com/office/powerpoint/2010/main" val="3490442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10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childTnLst>
                          </p:cTn>
                        </p:par>
                        <p:par>
                          <p:cTn id="17" fill="hold">
                            <p:stCondLst>
                              <p:cond delay="3000"/>
                            </p:stCondLst>
                            <p:childTnLst>
                              <p:par>
                                <p:cTn id="18" presetID="10" presetClass="entr" presetSubtype="0" fill="hold" grpId="0" nodeType="afterEffect">
                                  <p:stCondLst>
                                    <p:cond delay="100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Creation, an Expression of </a:t>
            </a:r>
            <a:r>
              <a:rPr lang="en-US" sz="3200" i="1" dirty="0" smtClean="0">
                <a:solidFill>
                  <a:srgbClr val="FFFF00"/>
                </a:solidFill>
                <a:latin typeface="Cambria"/>
                <a:cs typeface="Cambria"/>
              </a:rPr>
              <a:t>Love</a:t>
            </a:r>
            <a:endParaRPr lang="en-US" sz="3200" b="1" cap="small" spc="50" dirty="0" smtClean="0">
              <a:latin typeface="Cambria"/>
              <a:cs typeface="Cambria"/>
            </a:endParaRPr>
          </a:p>
          <a:p>
            <a:pPr marL="36000"/>
            <a:r>
              <a:rPr lang="en-US" sz="3200" b="1" cap="small" spc="50" dirty="0" smtClean="0">
                <a:latin typeface="Cambria"/>
                <a:cs typeface="Cambria"/>
              </a:rPr>
              <a:t>“God is Love,” Three Implications</a:t>
            </a:r>
            <a:endParaRPr lang="en-US" sz="3200" b="1" cap="small" spc="50" dirty="0">
              <a:latin typeface="Cambria"/>
              <a:cs typeface="Cambria"/>
            </a:endParaRP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531813" algn="l"/>
              </a:tabLst>
            </a:pPr>
            <a:r>
              <a:rPr lang="en-US" sz="4400" b="1" dirty="0" smtClean="0">
                <a:latin typeface="Calibri"/>
                <a:cs typeface="Calibri"/>
              </a:rPr>
              <a:t>(</a:t>
            </a:r>
            <a:r>
              <a:rPr lang="en-US" sz="4400" b="1" u="sng" dirty="0" smtClean="0">
                <a:latin typeface="Calibri"/>
                <a:cs typeface="Calibri"/>
              </a:rPr>
              <a:t>3</a:t>
            </a:r>
            <a:r>
              <a:rPr lang="en-US" sz="4400" dirty="0">
                <a:latin typeface="Calibri"/>
                <a:cs typeface="Calibri"/>
              </a:rPr>
              <a:t>)</a:t>
            </a:r>
            <a:r>
              <a:rPr lang="en-US" sz="4400" dirty="0" smtClean="0">
                <a:latin typeface="Calibri"/>
                <a:cs typeface="Calibri"/>
              </a:rPr>
              <a:t> </a:t>
            </a:r>
            <a:r>
              <a:rPr lang="en-US" sz="4400" dirty="0">
                <a:latin typeface="Calibri"/>
                <a:cs typeface="Calibri"/>
              </a:rPr>
              <a:t>S</a:t>
            </a:r>
            <a:r>
              <a:rPr lang="en-US" sz="4400" dirty="0" smtClean="0">
                <a:latin typeface="Calibri"/>
                <a:cs typeface="Calibri"/>
              </a:rPr>
              <a:t>ince </a:t>
            </a:r>
            <a:r>
              <a:rPr lang="en-US" sz="4400" dirty="0">
                <a:latin typeface="Calibri"/>
                <a:cs typeface="Calibri"/>
              </a:rPr>
              <a:t>God is love and all that He does expresses His love, He cannot be the originator of sin, which is in direct opposition to His own character</a:t>
            </a:r>
            <a:r>
              <a:rPr lang="en-US" sz="4400" dirty="0" smtClean="0">
                <a:latin typeface="Calibri"/>
                <a:cs typeface="Calibri"/>
              </a:rPr>
              <a:t>.</a:t>
            </a:r>
          </a:p>
          <a:p>
            <a:pPr marL="180000" eaLnBrk="1" hangingPunct="1">
              <a:lnSpc>
                <a:spcPct val="90000"/>
              </a:lnSpc>
              <a:spcBef>
                <a:spcPts val="0"/>
              </a:spcBef>
              <a:tabLst>
                <a:tab pos="531813" algn="l"/>
              </a:tabLst>
            </a:pPr>
            <a:r>
              <a:rPr lang="en-US" sz="4400" dirty="0">
                <a:latin typeface="Calibri"/>
                <a:cs typeface="Calibri"/>
              </a:rPr>
              <a:t>	</a:t>
            </a:r>
            <a:r>
              <a:rPr lang="en-US" sz="4400" dirty="0" smtClean="0">
                <a:latin typeface="Calibri"/>
                <a:cs typeface="Calibri"/>
              </a:rPr>
              <a:t>He created </a:t>
            </a:r>
            <a:r>
              <a:rPr lang="en-US" sz="4400" dirty="0">
                <a:latin typeface="Calibri"/>
                <a:cs typeface="Calibri"/>
              </a:rPr>
              <a:t>some forms of life, such as humans, not only to be capable of responding to His love but also of sharing and expressing love, not just to Him but to others, as well. </a:t>
            </a:r>
          </a:p>
        </p:txBody>
      </p:sp>
    </p:spTree>
    <p:extLst>
      <p:ext uri="{BB962C8B-B14F-4D97-AF65-F5344CB8AC3E}">
        <p14:creationId xmlns:p14="http://schemas.microsoft.com/office/powerpoint/2010/main" val="337080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a:solidFill>
                  <a:srgbClr val="FFFF00"/>
                </a:solidFill>
                <a:latin typeface="Calibri"/>
                <a:cs typeface="Calibri"/>
              </a:rPr>
              <a:t>L</a:t>
            </a:r>
            <a:r>
              <a:rPr lang="en-US" sz="4400" spc="-100" dirty="0" smtClean="0">
                <a:solidFill>
                  <a:srgbClr val="FFFF00"/>
                </a:solidFill>
                <a:latin typeface="Calibri"/>
                <a:cs typeface="Calibri"/>
              </a:rPr>
              <a:t>ife</a:t>
            </a:r>
            <a:r>
              <a:rPr lang="en-US" sz="4400" spc="-100" dirty="0" smtClean="0">
                <a:latin typeface="Calibri"/>
                <a:cs typeface="Calibri"/>
              </a:rPr>
              <a:t> </a:t>
            </a:r>
            <a:r>
              <a:rPr lang="en-US" sz="4400" spc="-100" dirty="0">
                <a:latin typeface="Calibri"/>
                <a:cs typeface="Calibri"/>
              </a:rPr>
              <a:t>and </a:t>
            </a:r>
            <a:r>
              <a:rPr lang="en-US" sz="4400" spc="-100" dirty="0">
                <a:solidFill>
                  <a:srgbClr val="FFFF00"/>
                </a:solidFill>
                <a:latin typeface="Calibri"/>
                <a:cs typeface="Calibri"/>
              </a:rPr>
              <a:t>free will </a:t>
            </a:r>
            <a:r>
              <a:rPr lang="en-US" sz="4400" spc="-100" dirty="0">
                <a:latin typeface="Calibri"/>
                <a:cs typeface="Calibri"/>
              </a:rPr>
              <a:t>are indispensable </a:t>
            </a:r>
            <a:r>
              <a:rPr lang="en-US" sz="4400" spc="-100" dirty="0" err="1" smtClean="0">
                <a:latin typeface="Calibri"/>
                <a:cs typeface="Calibri"/>
              </a:rPr>
              <a:t>cond-itions</a:t>
            </a:r>
            <a:r>
              <a:rPr lang="en-US" sz="4400" spc="-100" dirty="0" smtClean="0">
                <a:latin typeface="Calibri"/>
                <a:cs typeface="Calibri"/>
              </a:rPr>
              <a:t> to </a:t>
            </a:r>
            <a:r>
              <a:rPr lang="en-US" sz="4400" u="sng" spc="-100" dirty="0">
                <a:latin typeface="Calibri"/>
                <a:cs typeface="Calibri"/>
              </a:rPr>
              <a:t>receive</a:t>
            </a:r>
            <a:r>
              <a:rPr lang="en-US" sz="4400" spc="-100" dirty="0">
                <a:latin typeface="Calibri"/>
                <a:cs typeface="Calibri"/>
              </a:rPr>
              <a:t>, </a:t>
            </a:r>
            <a:r>
              <a:rPr lang="en-US" sz="4400" u="sng" spc="-100" dirty="0">
                <a:latin typeface="Calibri"/>
                <a:cs typeface="Calibri"/>
              </a:rPr>
              <a:t>cultivate</a:t>
            </a:r>
            <a:r>
              <a:rPr lang="en-US" sz="4400" spc="-100" dirty="0">
                <a:latin typeface="Calibri"/>
                <a:cs typeface="Calibri"/>
              </a:rPr>
              <a:t>, and </a:t>
            </a:r>
            <a:r>
              <a:rPr lang="en-US" sz="4400" u="sng" spc="-100" dirty="0">
                <a:latin typeface="Calibri"/>
                <a:cs typeface="Calibri"/>
              </a:rPr>
              <a:t>share</a:t>
            </a:r>
            <a:r>
              <a:rPr lang="en-US" sz="4400" spc="-100" dirty="0">
                <a:latin typeface="Calibri"/>
                <a:cs typeface="Calibri"/>
              </a:rPr>
              <a:t> love. So, our loving God created angels </a:t>
            </a:r>
            <a:r>
              <a:rPr lang="en-US" sz="4400" spc="-100" dirty="0" smtClean="0">
                <a:latin typeface="Calibri"/>
                <a:cs typeface="Calibri"/>
              </a:rPr>
              <a:t>and </a:t>
            </a:r>
            <a:r>
              <a:rPr lang="en-US" sz="4400" spc="-100" dirty="0">
                <a:latin typeface="Calibri"/>
                <a:cs typeface="Calibri"/>
              </a:rPr>
              <a:t>human beings with freedom to </a:t>
            </a:r>
            <a:r>
              <a:rPr lang="en-US" sz="4400" spc="-100" dirty="0" smtClean="0">
                <a:latin typeface="Calibri"/>
                <a:cs typeface="Calibri"/>
              </a:rPr>
              <a:t> make </a:t>
            </a:r>
            <a:r>
              <a:rPr lang="en-US" sz="4400" spc="-100" dirty="0">
                <a:latin typeface="Calibri"/>
                <a:cs typeface="Calibri"/>
              </a:rPr>
              <a:t>their </a:t>
            </a:r>
            <a:r>
              <a:rPr lang="en-US" sz="4400" u="sng" spc="-100" dirty="0">
                <a:latin typeface="Calibri"/>
                <a:cs typeface="Calibri"/>
              </a:rPr>
              <a:t>own choices</a:t>
            </a:r>
            <a:r>
              <a:rPr lang="en-US" sz="4400" spc="-100" dirty="0">
                <a:latin typeface="Calibri"/>
                <a:cs typeface="Calibri"/>
              </a:rPr>
              <a:t>, including the possibility of following a wrong </a:t>
            </a:r>
            <a:r>
              <a:rPr lang="en-US" sz="4400" spc="-100" dirty="0" smtClean="0">
                <a:latin typeface="Calibri"/>
                <a:cs typeface="Calibri"/>
              </a:rPr>
              <a:t>path.</a:t>
            </a:r>
          </a:p>
          <a:p>
            <a:pPr algn="ctr" eaLnBrk="1" hangingPunct="1">
              <a:lnSpc>
                <a:spcPct val="90000"/>
              </a:lnSpc>
              <a:spcBef>
                <a:spcPts val="0"/>
              </a:spcBef>
            </a:pPr>
            <a:r>
              <a:rPr lang="en-US" sz="4400" dirty="0" smtClean="0">
                <a:latin typeface="Calibri"/>
                <a:cs typeface="Calibri"/>
              </a:rPr>
              <a:t>God </a:t>
            </a:r>
            <a:r>
              <a:rPr lang="en-US" sz="4400" dirty="0">
                <a:latin typeface="Calibri"/>
                <a:cs typeface="Calibri"/>
              </a:rPr>
              <a:t>created the </a:t>
            </a:r>
            <a:r>
              <a:rPr lang="en-US" sz="4400" dirty="0" smtClean="0">
                <a:latin typeface="Calibri"/>
                <a:cs typeface="Calibri"/>
              </a:rPr>
              <a:t>universe </a:t>
            </a:r>
            <a:r>
              <a:rPr lang="en-US" sz="4400" dirty="0">
                <a:latin typeface="Calibri"/>
                <a:cs typeface="Calibri"/>
              </a:rPr>
              <a:t>as a </a:t>
            </a:r>
            <a:r>
              <a:rPr lang="en-US" sz="4400" dirty="0" smtClean="0">
                <a:latin typeface="Calibri"/>
                <a:cs typeface="Calibri"/>
              </a:rPr>
              <a:t>perfect </a:t>
            </a:r>
            <a:r>
              <a:rPr lang="en-US" sz="4400" dirty="0">
                <a:latin typeface="Calibri"/>
                <a:cs typeface="Calibri"/>
              </a:rPr>
              <a:t>and harmonious environment for His </a:t>
            </a:r>
            <a:r>
              <a:rPr lang="en-US" sz="4400" spc="-100" dirty="0">
                <a:latin typeface="Calibri"/>
                <a:cs typeface="Calibri"/>
              </a:rPr>
              <a:t>creatures to grow in </a:t>
            </a:r>
            <a:r>
              <a:rPr lang="en-US" sz="4400" u="sng" spc="-100" dirty="0">
                <a:latin typeface="Calibri"/>
                <a:cs typeface="Calibri"/>
              </a:rPr>
              <a:t>love</a:t>
            </a:r>
            <a:r>
              <a:rPr lang="en-US" sz="4400" spc="-100" dirty="0">
                <a:latin typeface="Calibri"/>
                <a:cs typeface="Calibri"/>
              </a:rPr>
              <a:t> and in </a:t>
            </a:r>
            <a:r>
              <a:rPr lang="en-US" sz="4400" u="sng" spc="-100" dirty="0">
                <a:latin typeface="Calibri"/>
                <a:cs typeface="Calibri"/>
              </a:rPr>
              <a:t>wisdom</a:t>
            </a:r>
            <a:r>
              <a:rPr lang="en-US" sz="4400" spc="-100" dirty="0" smtClean="0">
                <a:latin typeface="Calibri"/>
                <a:cs typeface="Calibri"/>
              </a:rPr>
              <a:t>.</a:t>
            </a:r>
            <a:endParaRPr lang="en-US" sz="4400" spc="-50" dirty="0">
              <a:latin typeface="Calibri"/>
              <a:cs typeface="Calibri"/>
            </a:endParaRP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 </a:t>
            </a:r>
            <a:r>
              <a:rPr lang="en-US" sz="3200" i="1" dirty="0">
                <a:solidFill>
                  <a:srgbClr val="FFFF00"/>
                </a:solidFill>
                <a:latin typeface="Cambria"/>
                <a:cs typeface="Cambria"/>
              </a:rPr>
              <a:t>September 26</a:t>
            </a:r>
          </a:p>
          <a:p>
            <a:pPr marL="36000"/>
            <a:r>
              <a:rPr lang="en-US" sz="3200" b="1" cap="small" spc="50" dirty="0">
                <a:latin typeface="Cambria"/>
                <a:cs typeface="Cambria"/>
              </a:rPr>
              <a:t>Free Will, the Basis for Love</a:t>
            </a:r>
          </a:p>
        </p:txBody>
      </p:sp>
    </p:spTree>
    <p:extLst>
      <p:ext uri="{BB962C8B-B14F-4D97-AF65-F5344CB8AC3E}">
        <p14:creationId xmlns:p14="http://schemas.microsoft.com/office/powerpoint/2010/main" val="33130565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“God is love,” and that He </a:t>
            </a:r>
            <a:r>
              <a:rPr lang="en-US" sz="4400" u="sng" dirty="0">
                <a:latin typeface="Calibri"/>
                <a:cs typeface="Calibri"/>
              </a:rPr>
              <a:t>manifested</a:t>
            </a:r>
            <a:r>
              <a:rPr lang="en-US" sz="4400" dirty="0">
                <a:latin typeface="Calibri"/>
                <a:cs typeface="Calibri"/>
              </a:rPr>
              <a:t> His love to us by sending His own Son to die for our sins. As a result, we should </a:t>
            </a:r>
            <a:r>
              <a:rPr lang="en-US" sz="4400" u="sng" dirty="0">
                <a:latin typeface="Calibri"/>
                <a:cs typeface="Calibri"/>
              </a:rPr>
              <a:t>express</a:t>
            </a:r>
            <a:r>
              <a:rPr lang="en-US" sz="4400" dirty="0">
                <a:latin typeface="Calibri"/>
                <a:cs typeface="Calibri"/>
              </a:rPr>
              <a:t> our </a:t>
            </a:r>
            <a:r>
              <a:rPr lang="en-US" sz="4400" u="sng" dirty="0">
                <a:latin typeface="Calibri"/>
                <a:cs typeface="Calibri"/>
              </a:rPr>
              <a:t>gratitude</a:t>
            </a:r>
            <a:r>
              <a:rPr lang="en-US" sz="4400" dirty="0">
                <a:latin typeface="Calibri"/>
                <a:cs typeface="Calibri"/>
              </a:rPr>
              <a:t> for His infinite love by </a:t>
            </a:r>
            <a:r>
              <a:rPr lang="en-US" sz="4400" u="sng" dirty="0">
                <a:latin typeface="Calibri"/>
                <a:cs typeface="Calibri"/>
              </a:rPr>
              <a:t>loving</a:t>
            </a:r>
            <a:r>
              <a:rPr lang="en-US" sz="4400" dirty="0">
                <a:latin typeface="Calibri"/>
                <a:cs typeface="Calibri"/>
              </a:rPr>
              <a:t> </a:t>
            </a:r>
            <a:r>
              <a:rPr lang="en-US" sz="4400" u="sng" dirty="0">
                <a:latin typeface="Calibri"/>
                <a:cs typeface="Calibri"/>
              </a:rPr>
              <a:t>one</a:t>
            </a:r>
            <a:r>
              <a:rPr lang="en-US" sz="4400" dirty="0">
                <a:latin typeface="Calibri"/>
                <a:cs typeface="Calibri"/>
              </a:rPr>
              <a:t> </a:t>
            </a:r>
            <a:r>
              <a:rPr lang="en-US" sz="4400" u="sng" dirty="0" smtClean="0">
                <a:latin typeface="Calibri"/>
                <a:cs typeface="Calibri"/>
              </a:rPr>
              <a:t>another</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Such </a:t>
            </a:r>
            <a:r>
              <a:rPr lang="en-US" sz="4400" dirty="0">
                <a:latin typeface="Calibri"/>
                <a:cs typeface="Calibri"/>
              </a:rPr>
              <a:t>love, divinely originated, </a:t>
            </a:r>
            <a:r>
              <a:rPr lang="en-US" sz="4400" dirty="0" smtClean="0">
                <a:latin typeface="Calibri"/>
                <a:cs typeface="Calibri"/>
              </a:rPr>
              <a:t>      would </a:t>
            </a:r>
            <a:r>
              <a:rPr lang="en-US" sz="4400" dirty="0">
                <a:latin typeface="Calibri"/>
                <a:cs typeface="Calibri"/>
              </a:rPr>
              <a:t>be the most convincing evidence that God abides in us and that we abide in Him.</a:t>
            </a: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 </a:t>
            </a:r>
            <a:r>
              <a:rPr lang="en-US" sz="3200" i="1" dirty="0">
                <a:solidFill>
                  <a:srgbClr val="FFFF00"/>
                </a:solidFill>
                <a:latin typeface="Cambria"/>
                <a:cs typeface="Cambria"/>
              </a:rPr>
              <a:t>September 26</a:t>
            </a:r>
          </a:p>
          <a:p>
            <a:pPr marL="36000"/>
            <a:r>
              <a:rPr lang="en-US" sz="3200" b="1" cap="small" spc="50" dirty="0">
                <a:latin typeface="Cambria"/>
                <a:cs typeface="Cambria"/>
              </a:rPr>
              <a:t>Free Will, the Basis for Love</a:t>
            </a:r>
          </a:p>
        </p:txBody>
      </p:sp>
    </p:spTree>
    <p:extLst>
      <p:ext uri="{BB962C8B-B14F-4D97-AF65-F5344CB8AC3E}">
        <p14:creationId xmlns:p14="http://schemas.microsoft.com/office/powerpoint/2010/main" val="20685214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This appeal to reflect God’s love to </a:t>
            </a:r>
            <a:r>
              <a:rPr lang="en-US" sz="4400" dirty="0" smtClean="0">
                <a:latin typeface="Calibri"/>
                <a:cs typeface="Calibri"/>
              </a:rPr>
              <a:t> one </a:t>
            </a:r>
            <a:r>
              <a:rPr lang="en-US" sz="4400" dirty="0">
                <a:latin typeface="Calibri"/>
                <a:cs typeface="Calibri"/>
              </a:rPr>
              <a:t>another </a:t>
            </a:r>
            <a:r>
              <a:rPr lang="en-US" sz="4400" u="sng" dirty="0">
                <a:latin typeface="Calibri"/>
                <a:cs typeface="Calibri"/>
              </a:rPr>
              <a:t>makes</a:t>
            </a:r>
            <a:r>
              <a:rPr lang="en-US" sz="4400" dirty="0">
                <a:latin typeface="Calibri"/>
                <a:cs typeface="Calibri"/>
              </a:rPr>
              <a:t> </a:t>
            </a:r>
            <a:r>
              <a:rPr lang="en-US" sz="4400" u="sng" dirty="0">
                <a:latin typeface="Calibri"/>
                <a:cs typeface="Calibri"/>
              </a:rPr>
              <a:t>sense</a:t>
            </a:r>
            <a:r>
              <a:rPr lang="en-US" sz="4400" dirty="0">
                <a:latin typeface="Calibri"/>
                <a:cs typeface="Calibri"/>
              </a:rPr>
              <a:t> </a:t>
            </a:r>
            <a:r>
              <a:rPr lang="en-US" sz="4400" u="sng" dirty="0">
                <a:latin typeface="Calibri"/>
                <a:cs typeface="Calibri"/>
              </a:rPr>
              <a:t>only</a:t>
            </a:r>
            <a:r>
              <a:rPr lang="en-US" sz="4400" dirty="0">
                <a:latin typeface="Calibri"/>
                <a:cs typeface="Calibri"/>
              </a:rPr>
              <a:t> if addressed to creatures who can </a:t>
            </a:r>
            <a:r>
              <a:rPr lang="en-US" sz="4400" u="sng" dirty="0">
                <a:latin typeface="Calibri"/>
                <a:cs typeface="Calibri"/>
              </a:rPr>
              <a:t>choose</a:t>
            </a:r>
            <a:r>
              <a:rPr lang="en-US" sz="4400" dirty="0">
                <a:latin typeface="Calibri"/>
                <a:cs typeface="Calibri"/>
              </a:rPr>
              <a:t> </a:t>
            </a:r>
            <a:r>
              <a:rPr lang="en-US" sz="4400" u="sng" dirty="0">
                <a:latin typeface="Calibri"/>
                <a:cs typeface="Calibri"/>
              </a:rPr>
              <a:t>to</a:t>
            </a:r>
            <a:r>
              <a:rPr lang="en-US" sz="4400" dirty="0">
                <a:latin typeface="Calibri"/>
                <a:cs typeface="Calibri"/>
              </a:rPr>
              <a:t> cultivate and express that love or, in contrast, to live a self-centered </a:t>
            </a:r>
            <a:r>
              <a:rPr lang="en-US" sz="4400" dirty="0" smtClean="0">
                <a:latin typeface="Calibri"/>
                <a:cs typeface="Calibri"/>
              </a:rPr>
              <a:t>life.</a:t>
            </a:r>
          </a:p>
          <a:p>
            <a:pPr algn="ctr" eaLnBrk="1" hangingPunct="1">
              <a:lnSpc>
                <a:spcPct val="90000"/>
              </a:lnSpc>
              <a:spcBef>
                <a:spcPts val="0"/>
              </a:spcBef>
            </a:pPr>
            <a:r>
              <a:rPr lang="en-US" sz="4400" dirty="0" smtClean="0">
                <a:latin typeface="Calibri"/>
                <a:cs typeface="Calibri"/>
              </a:rPr>
              <a:t>However</a:t>
            </a:r>
            <a:r>
              <a:rPr lang="en-US" sz="4400" dirty="0">
                <a:latin typeface="Calibri"/>
                <a:cs typeface="Calibri"/>
              </a:rPr>
              <a:t>, freedom of choice can </a:t>
            </a:r>
            <a:r>
              <a:rPr lang="en-US" sz="4400" dirty="0" smtClean="0">
                <a:latin typeface="Calibri"/>
                <a:cs typeface="Calibri"/>
              </a:rPr>
              <a:t>  easily </a:t>
            </a:r>
            <a:r>
              <a:rPr lang="en-US" sz="4400" dirty="0">
                <a:latin typeface="Calibri"/>
                <a:cs typeface="Calibri"/>
              </a:rPr>
              <a:t>be </a:t>
            </a:r>
            <a:r>
              <a:rPr lang="en-US" sz="4400" u="sng" dirty="0" smtClean="0">
                <a:latin typeface="Calibri"/>
                <a:cs typeface="Calibri"/>
              </a:rPr>
              <a:t>misused</a:t>
            </a:r>
            <a:r>
              <a:rPr lang="en-US" sz="4400" dirty="0">
                <a:latin typeface="Calibri"/>
                <a:cs typeface="Calibri"/>
              </a:rPr>
              <a:t>, a sad fact </a:t>
            </a:r>
            <a:r>
              <a:rPr lang="en-US" sz="4400" dirty="0" smtClean="0">
                <a:latin typeface="Calibri"/>
                <a:cs typeface="Calibri"/>
              </a:rPr>
              <a:t>demons-</a:t>
            </a:r>
            <a:r>
              <a:rPr lang="en-US" sz="4400" dirty="0" err="1" smtClean="0">
                <a:latin typeface="Calibri"/>
                <a:cs typeface="Calibri"/>
              </a:rPr>
              <a:t>trated</a:t>
            </a:r>
            <a:r>
              <a:rPr lang="en-US" sz="4400" dirty="0" smtClean="0">
                <a:latin typeface="Calibri"/>
                <a:cs typeface="Calibri"/>
              </a:rPr>
              <a:t> </a:t>
            </a:r>
            <a:r>
              <a:rPr lang="en-US" sz="4400" dirty="0">
                <a:latin typeface="Calibri"/>
                <a:cs typeface="Calibri"/>
              </a:rPr>
              <a:t>in the tragic rebellion of </a:t>
            </a:r>
            <a:r>
              <a:rPr lang="en-US" sz="4400" dirty="0" smtClean="0">
                <a:latin typeface="Calibri"/>
                <a:cs typeface="Calibri"/>
              </a:rPr>
              <a:t>Lucifer.</a:t>
            </a:r>
            <a:endParaRPr lang="en-US" sz="4400" dirty="0">
              <a:latin typeface="Calibri"/>
              <a:cs typeface="Calibri"/>
            </a:endParaRP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 </a:t>
            </a:r>
            <a:r>
              <a:rPr lang="en-US" sz="3200" i="1" dirty="0">
                <a:solidFill>
                  <a:srgbClr val="FFFF00"/>
                </a:solidFill>
                <a:latin typeface="Cambria"/>
                <a:cs typeface="Cambria"/>
              </a:rPr>
              <a:t>September 26</a:t>
            </a:r>
          </a:p>
          <a:p>
            <a:pPr marL="36000"/>
            <a:r>
              <a:rPr lang="en-US" sz="3200" b="1" cap="small" spc="50" dirty="0">
                <a:latin typeface="Cambria"/>
                <a:cs typeface="Cambria"/>
              </a:rPr>
              <a:t>Free Will, the Basis for Love</a:t>
            </a:r>
          </a:p>
        </p:txBody>
      </p:sp>
    </p:spTree>
    <p:extLst>
      <p:ext uri="{BB962C8B-B14F-4D97-AF65-F5344CB8AC3E}">
        <p14:creationId xmlns:p14="http://schemas.microsoft.com/office/powerpoint/2010/main" val="19587963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God did not </a:t>
            </a:r>
            <a:r>
              <a:rPr lang="en-US" sz="4400" u="sng" dirty="0">
                <a:latin typeface="Calibri"/>
                <a:cs typeface="Calibri"/>
              </a:rPr>
              <a:t>ordain</a:t>
            </a:r>
            <a:r>
              <a:rPr lang="en-US" sz="4400" dirty="0">
                <a:latin typeface="Calibri"/>
                <a:cs typeface="Calibri"/>
              </a:rPr>
              <a:t> sin to exist; He </a:t>
            </a:r>
            <a:r>
              <a:rPr lang="en-US" sz="4400" dirty="0" smtClean="0">
                <a:latin typeface="Calibri"/>
                <a:cs typeface="Calibri"/>
              </a:rPr>
              <a:t>  only </a:t>
            </a:r>
            <a:r>
              <a:rPr lang="en-US" sz="4400" u="sng" dirty="0">
                <a:latin typeface="Calibri"/>
                <a:cs typeface="Calibri"/>
              </a:rPr>
              <a:t>allowed</a:t>
            </a:r>
            <a:r>
              <a:rPr lang="en-US" sz="4400" dirty="0">
                <a:latin typeface="Calibri"/>
                <a:cs typeface="Calibri"/>
              </a:rPr>
              <a:t> its existence, and then, </a:t>
            </a:r>
            <a:r>
              <a:rPr lang="en-US" sz="4400" dirty="0" smtClean="0">
                <a:latin typeface="Calibri"/>
                <a:cs typeface="Calibri"/>
              </a:rPr>
              <a:t>  at </a:t>
            </a:r>
            <a:r>
              <a:rPr lang="en-US" sz="4400" dirty="0">
                <a:latin typeface="Calibri"/>
                <a:cs typeface="Calibri"/>
              </a:rPr>
              <a:t>the cross, He </a:t>
            </a:r>
            <a:r>
              <a:rPr lang="en-US" sz="4400" u="sng" dirty="0">
                <a:latin typeface="Calibri"/>
                <a:cs typeface="Calibri"/>
              </a:rPr>
              <a:t>took</a:t>
            </a:r>
            <a:r>
              <a:rPr lang="en-US" sz="4400" dirty="0">
                <a:latin typeface="Calibri"/>
                <a:cs typeface="Calibri"/>
              </a:rPr>
              <a:t> upon Himself </a:t>
            </a:r>
            <a:r>
              <a:rPr lang="en-US" sz="4400" dirty="0" smtClean="0">
                <a:latin typeface="Calibri"/>
                <a:cs typeface="Calibri"/>
              </a:rPr>
              <a:t>   the ultimate </a:t>
            </a:r>
            <a:r>
              <a:rPr lang="en-US" sz="4400" u="sng" dirty="0">
                <a:latin typeface="Calibri"/>
                <a:cs typeface="Calibri"/>
              </a:rPr>
              <a:t>punishment</a:t>
            </a:r>
            <a:r>
              <a:rPr lang="en-US" sz="4400" dirty="0">
                <a:latin typeface="Calibri"/>
                <a:cs typeface="Calibri"/>
              </a:rPr>
              <a:t> for that sin, thus enabling </a:t>
            </a:r>
            <a:r>
              <a:rPr lang="en-US" sz="4400" dirty="0" smtClean="0">
                <a:latin typeface="Calibri"/>
                <a:cs typeface="Calibri"/>
              </a:rPr>
              <a:t>Him </a:t>
            </a:r>
            <a:r>
              <a:rPr lang="en-US" sz="4400" u="sng" dirty="0">
                <a:latin typeface="Calibri"/>
                <a:cs typeface="Calibri"/>
              </a:rPr>
              <a:t>to</a:t>
            </a:r>
            <a:r>
              <a:rPr lang="en-US" sz="4400" dirty="0">
                <a:latin typeface="Calibri"/>
                <a:cs typeface="Calibri"/>
              </a:rPr>
              <a:t> </a:t>
            </a:r>
            <a:r>
              <a:rPr lang="en-US" sz="4400" u="sng" dirty="0">
                <a:latin typeface="Calibri"/>
                <a:cs typeface="Calibri"/>
              </a:rPr>
              <a:t>eradicate</a:t>
            </a:r>
            <a:r>
              <a:rPr lang="en-US" sz="4400" dirty="0">
                <a:latin typeface="Calibri"/>
                <a:cs typeface="Calibri"/>
              </a:rPr>
              <a:t> </a:t>
            </a:r>
            <a:r>
              <a:rPr lang="en-US" sz="4400" u="sng" dirty="0" smtClean="0">
                <a:latin typeface="Calibri"/>
                <a:cs typeface="Calibri"/>
              </a:rPr>
              <a:t>it</a:t>
            </a:r>
            <a:r>
              <a:rPr lang="en-US" sz="4400" dirty="0" smtClean="0">
                <a:latin typeface="Calibri"/>
                <a:cs typeface="Calibri"/>
              </a:rPr>
              <a:t>.</a:t>
            </a:r>
          </a:p>
          <a:p>
            <a:pPr algn="ctr" eaLnBrk="1" hangingPunct="1">
              <a:lnSpc>
                <a:spcPct val="90000"/>
              </a:lnSpc>
              <a:spcBef>
                <a:spcPts val="0"/>
              </a:spcBef>
            </a:pPr>
            <a:r>
              <a:rPr lang="en-US" sz="4400" spc="-100" dirty="0" smtClean="0">
                <a:latin typeface="Calibri"/>
                <a:cs typeface="Calibri"/>
              </a:rPr>
              <a:t>Never </a:t>
            </a:r>
            <a:r>
              <a:rPr lang="en-US" sz="4400" spc="-100" dirty="0">
                <a:latin typeface="Calibri"/>
                <a:cs typeface="Calibri"/>
              </a:rPr>
              <a:t>forget that God Himself paid the </a:t>
            </a:r>
            <a:r>
              <a:rPr lang="en-US" sz="4400" spc="-100" dirty="0" smtClean="0">
                <a:latin typeface="Calibri"/>
                <a:cs typeface="Calibri"/>
              </a:rPr>
              <a:t>highest </a:t>
            </a:r>
            <a:r>
              <a:rPr lang="en-US" sz="4400" spc="-100" dirty="0">
                <a:latin typeface="Calibri"/>
                <a:cs typeface="Calibri"/>
              </a:rPr>
              <a:t>price for the existence of sin and of evil </a:t>
            </a:r>
            <a:r>
              <a:rPr lang="en-US" sz="4400" spc="-100" dirty="0" smtClean="0">
                <a:latin typeface="Calibri"/>
                <a:cs typeface="Calibri"/>
              </a:rPr>
              <a:t>and </a:t>
            </a:r>
            <a:r>
              <a:rPr lang="en-US" sz="4400" spc="-100" dirty="0">
                <a:latin typeface="Calibri"/>
                <a:cs typeface="Calibri"/>
              </a:rPr>
              <a:t>that He has suffered from them more than any of us ever will.</a:t>
            </a: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 </a:t>
            </a:r>
            <a:r>
              <a:rPr lang="en-US" sz="3200" i="1" dirty="0">
                <a:solidFill>
                  <a:srgbClr val="FFFF00"/>
                </a:solidFill>
                <a:latin typeface="Cambria"/>
                <a:cs typeface="Cambria"/>
              </a:rPr>
              <a:t>September 26</a:t>
            </a:r>
          </a:p>
          <a:p>
            <a:pPr marL="36000"/>
            <a:r>
              <a:rPr lang="en-US" sz="3200" b="1" cap="small" spc="50" dirty="0">
                <a:latin typeface="Cambria"/>
                <a:cs typeface="Cambria"/>
              </a:rPr>
              <a:t>Free Will, the Basis for Love</a:t>
            </a:r>
          </a:p>
        </p:txBody>
      </p:sp>
    </p:spTree>
    <p:extLst>
      <p:ext uri="{BB962C8B-B14F-4D97-AF65-F5344CB8AC3E}">
        <p14:creationId xmlns:p14="http://schemas.microsoft.com/office/powerpoint/2010/main" val="1805971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27</a:t>
            </a:r>
          </a:p>
          <a:p>
            <a:pPr marL="36000"/>
            <a:r>
              <a:rPr lang="en-US" sz="3200" b="1" cap="small" spc="50" dirty="0">
                <a:latin typeface="Cambria"/>
                <a:cs typeface="Cambria"/>
              </a:rPr>
              <a:t>Mysterious Ingratitude</a:t>
            </a:r>
            <a:endParaRPr lang="en-US" sz="3200" cap="small" spc="50" dirty="0">
              <a:latin typeface="Cambria"/>
              <a:cs typeface="Cambria"/>
            </a:endParaRPr>
          </a:p>
        </p:txBody>
      </p:sp>
      <p:sp>
        <p:nvSpPr>
          <p:cNvPr id="4" name="Text Box 3"/>
          <p:cNvSpPr txBox="1">
            <a:spLocks noChangeArrowheads="1"/>
          </p:cNvSpPr>
          <p:nvPr/>
        </p:nvSpPr>
        <p:spPr bwMode="auto">
          <a:xfrm>
            <a:off x="0" y="1340768"/>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smtClean="0">
                <a:latin typeface="Calibri"/>
                <a:cs typeface="Calibri"/>
              </a:rPr>
              <a:t>“You </a:t>
            </a:r>
            <a:r>
              <a:rPr lang="en-US" sz="4400" spc="-100" dirty="0">
                <a:latin typeface="Calibri"/>
                <a:cs typeface="Calibri"/>
              </a:rPr>
              <a:t>were the seal of perfection</a:t>
            </a:r>
            <a:r>
              <a:rPr lang="en-US" sz="4400" spc="-100" dirty="0" smtClean="0">
                <a:latin typeface="Calibri"/>
                <a:cs typeface="Calibri"/>
              </a:rPr>
              <a:t>, full </a:t>
            </a:r>
            <a:r>
              <a:rPr lang="en-US" sz="4400" spc="-100" dirty="0">
                <a:latin typeface="Calibri"/>
                <a:cs typeface="Calibri"/>
              </a:rPr>
              <a:t>of wisdom and perfect in </a:t>
            </a:r>
            <a:r>
              <a:rPr lang="en-US" sz="4400" spc="-100" dirty="0" smtClean="0">
                <a:latin typeface="Calibri"/>
                <a:cs typeface="Calibri"/>
              </a:rPr>
              <a:t>beauty. You </a:t>
            </a:r>
            <a:r>
              <a:rPr lang="en-US" sz="4400" spc="-100" dirty="0">
                <a:latin typeface="Calibri"/>
                <a:cs typeface="Calibri"/>
              </a:rPr>
              <a:t>were in Eden, the garden of </a:t>
            </a:r>
            <a:r>
              <a:rPr lang="en-US" sz="4400" spc="-100" dirty="0" smtClean="0">
                <a:latin typeface="Calibri"/>
                <a:cs typeface="Calibri"/>
              </a:rPr>
              <a:t>God.... You </a:t>
            </a:r>
            <a:r>
              <a:rPr lang="en-US" sz="4400" spc="-100" dirty="0">
                <a:latin typeface="Calibri"/>
                <a:cs typeface="Calibri"/>
              </a:rPr>
              <a:t>were the anointed cherub who covers</a:t>
            </a:r>
            <a:r>
              <a:rPr lang="en-US" sz="4400" spc="-100" dirty="0" smtClean="0">
                <a:latin typeface="Calibri"/>
                <a:cs typeface="Calibri"/>
              </a:rPr>
              <a:t>; I </a:t>
            </a:r>
            <a:r>
              <a:rPr lang="en-US" sz="4400" spc="-100" dirty="0" err="1" smtClean="0">
                <a:latin typeface="Calibri"/>
                <a:cs typeface="Calibri"/>
              </a:rPr>
              <a:t>estab-lished</a:t>
            </a:r>
            <a:r>
              <a:rPr lang="en-US" sz="4400" spc="-100" dirty="0" smtClean="0">
                <a:latin typeface="Calibri"/>
                <a:cs typeface="Calibri"/>
              </a:rPr>
              <a:t> </a:t>
            </a:r>
            <a:r>
              <a:rPr lang="en-US" sz="4400" spc="-100" dirty="0">
                <a:latin typeface="Calibri"/>
                <a:cs typeface="Calibri"/>
              </a:rPr>
              <a:t>you</a:t>
            </a:r>
            <a:r>
              <a:rPr lang="en-US" sz="4400" spc="-100" dirty="0" smtClean="0">
                <a:latin typeface="Calibri"/>
                <a:cs typeface="Calibri"/>
              </a:rPr>
              <a:t>; you </a:t>
            </a:r>
            <a:r>
              <a:rPr lang="en-US" sz="4400" spc="-100" dirty="0">
                <a:latin typeface="Calibri"/>
                <a:cs typeface="Calibri"/>
              </a:rPr>
              <a:t>were on the holy mountain of </a:t>
            </a:r>
            <a:r>
              <a:rPr lang="en-US" sz="4400" spc="-100" dirty="0" smtClean="0">
                <a:latin typeface="Calibri"/>
                <a:cs typeface="Calibri"/>
              </a:rPr>
              <a:t>God.... You </a:t>
            </a:r>
            <a:r>
              <a:rPr lang="en-US" sz="4400" spc="-100" dirty="0">
                <a:latin typeface="Calibri"/>
                <a:cs typeface="Calibri"/>
              </a:rPr>
              <a:t>were perfect in your ways from the day you were created</a:t>
            </a:r>
            <a:r>
              <a:rPr lang="en-US" sz="4400" spc="-100" dirty="0" smtClean="0">
                <a:latin typeface="Calibri"/>
                <a:cs typeface="Calibri"/>
              </a:rPr>
              <a:t>, till </a:t>
            </a:r>
            <a:r>
              <a:rPr lang="en-US" sz="4400" spc="-100" dirty="0">
                <a:latin typeface="Calibri"/>
                <a:cs typeface="Calibri"/>
              </a:rPr>
              <a:t>iniquity was found in you.</a:t>
            </a:r>
          </a:p>
          <a:p>
            <a:pPr algn="ctr" eaLnBrk="1" hangingPunct="1">
              <a:lnSpc>
                <a:spcPct val="90000"/>
              </a:lnSpc>
              <a:spcBef>
                <a:spcPts val="0"/>
              </a:spcBef>
            </a:pPr>
            <a:r>
              <a:rPr lang="en-US" sz="4400" spc="-100" dirty="0" smtClean="0">
                <a:latin typeface="Calibri"/>
                <a:cs typeface="Calibri"/>
              </a:rPr>
              <a:t>....</a:t>
            </a:r>
            <a:endParaRPr lang="en-US" sz="4400" spc="-100" dirty="0">
              <a:latin typeface="Calibri"/>
              <a:cs typeface="Calibri"/>
            </a:endParaRPr>
          </a:p>
        </p:txBody>
      </p:sp>
    </p:spTree>
    <p:extLst>
      <p:ext uri="{BB962C8B-B14F-4D97-AF65-F5344CB8AC3E}">
        <p14:creationId xmlns:p14="http://schemas.microsoft.com/office/powerpoint/2010/main" val="25795748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27</a:t>
            </a:r>
          </a:p>
          <a:p>
            <a:pPr marL="36000"/>
            <a:r>
              <a:rPr lang="en-US" sz="3200" b="1" cap="small" spc="50" dirty="0">
                <a:latin typeface="Cambria"/>
                <a:cs typeface="Cambria"/>
              </a:rPr>
              <a:t>Mysterious Ingratitude</a:t>
            </a:r>
            <a:endParaRPr lang="en-US" sz="3200" cap="small" spc="50" dirty="0">
              <a:latin typeface="Cambria"/>
              <a:cs typeface="Cambria"/>
            </a:endParaRPr>
          </a:p>
        </p:txBody>
      </p:sp>
      <p:sp>
        <p:nvSpPr>
          <p:cNvPr id="4" name="Text Box 3"/>
          <p:cNvSpPr txBox="1">
            <a:spLocks noChangeArrowheads="1"/>
          </p:cNvSpPr>
          <p:nvPr/>
        </p:nvSpPr>
        <p:spPr bwMode="auto">
          <a:xfrm>
            <a:off x="0" y="1175585"/>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smtClean="0">
                <a:latin typeface="Calibri"/>
                <a:cs typeface="Calibri"/>
              </a:rPr>
              <a:t>And </a:t>
            </a:r>
            <a:r>
              <a:rPr lang="en-US" sz="4400" spc="-100" dirty="0">
                <a:latin typeface="Calibri"/>
                <a:cs typeface="Calibri"/>
              </a:rPr>
              <a:t>I destroyed you, O covering cherub,</a:t>
            </a:r>
          </a:p>
          <a:p>
            <a:pPr algn="ctr" eaLnBrk="1" hangingPunct="1">
              <a:lnSpc>
                <a:spcPct val="90000"/>
              </a:lnSpc>
              <a:spcBef>
                <a:spcPts val="0"/>
              </a:spcBef>
            </a:pPr>
            <a:r>
              <a:rPr lang="en-US" sz="4400" spc="-100" dirty="0">
                <a:latin typeface="Calibri"/>
                <a:cs typeface="Calibri"/>
              </a:rPr>
              <a:t>From the midst of the fiery stones</a:t>
            </a:r>
            <a:r>
              <a:rPr lang="en-US" sz="4400" spc="-100" dirty="0" smtClean="0">
                <a:latin typeface="Calibri"/>
                <a:cs typeface="Calibri"/>
              </a:rPr>
              <a:t>. ...        I </a:t>
            </a:r>
            <a:r>
              <a:rPr lang="en-US" sz="4400" spc="-100" dirty="0">
                <a:latin typeface="Calibri"/>
                <a:cs typeface="Calibri"/>
              </a:rPr>
              <a:t>cast you to the </a:t>
            </a:r>
            <a:r>
              <a:rPr lang="en-US" sz="4400" spc="-100" dirty="0" smtClean="0">
                <a:latin typeface="Calibri"/>
                <a:cs typeface="Calibri"/>
              </a:rPr>
              <a:t>ground.... Therefore         I </a:t>
            </a:r>
            <a:r>
              <a:rPr lang="en-US" sz="4400" spc="-100" dirty="0">
                <a:latin typeface="Calibri"/>
                <a:cs typeface="Calibri"/>
              </a:rPr>
              <a:t>brought fire from your midst</a:t>
            </a:r>
            <a:r>
              <a:rPr lang="en-US" sz="4400" spc="-100" dirty="0" smtClean="0">
                <a:latin typeface="Calibri"/>
                <a:cs typeface="Calibri"/>
              </a:rPr>
              <a:t>; it </a:t>
            </a:r>
            <a:r>
              <a:rPr lang="en-US" sz="4400" spc="-100" dirty="0">
                <a:latin typeface="Calibri"/>
                <a:cs typeface="Calibri"/>
              </a:rPr>
              <a:t>devoured you</a:t>
            </a:r>
            <a:r>
              <a:rPr lang="en-US" sz="4400" spc="-100" dirty="0" smtClean="0">
                <a:latin typeface="Calibri"/>
                <a:cs typeface="Calibri"/>
              </a:rPr>
              <a:t>, and </a:t>
            </a:r>
            <a:r>
              <a:rPr lang="en-US" sz="4400" spc="-100" dirty="0">
                <a:latin typeface="Calibri"/>
                <a:cs typeface="Calibri"/>
              </a:rPr>
              <a:t>I turned you to ashes upon the </a:t>
            </a:r>
            <a:r>
              <a:rPr lang="en-US" sz="4400" spc="-100" dirty="0" smtClean="0">
                <a:latin typeface="Calibri"/>
                <a:cs typeface="Calibri"/>
              </a:rPr>
              <a:t>earth.... All </a:t>
            </a:r>
            <a:r>
              <a:rPr lang="en-US" sz="4400" spc="-100" dirty="0">
                <a:latin typeface="Calibri"/>
                <a:cs typeface="Calibri"/>
              </a:rPr>
              <a:t>who knew you among the peoples are astonished at you</a:t>
            </a:r>
            <a:r>
              <a:rPr lang="en-US" sz="4400" spc="-100" dirty="0" smtClean="0">
                <a:latin typeface="Calibri"/>
                <a:cs typeface="Calibri"/>
              </a:rPr>
              <a:t>; you </a:t>
            </a:r>
            <a:r>
              <a:rPr lang="en-US" sz="4400" spc="-100" dirty="0">
                <a:latin typeface="Calibri"/>
                <a:cs typeface="Calibri"/>
              </a:rPr>
              <a:t>have become a horror</a:t>
            </a:r>
            <a:r>
              <a:rPr lang="en-US" sz="4400" spc="-100" dirty="0" smtClean="0">
                <a:latin typeface="Calibri"/>
                <a:cs typeface="Calibri"/>
              </a:rPr>
              <a:t>, and </a:t>
            </a:r>
            <a:r>
              <a:rPr lang="en-US" sz="4400" spc="-100" dirty="0">
                <a:latin typeface="Calibri"/>
                <a:cs typeface="Calibri"/>
              </a:rPr>
              <a:t>shall be no more </a:t>
            </a:r>
            <a:r>
              <a:rPr lang="en-US" sz="4400" spc="-100" dirty="0" smtClean="0">
                <a:latin typeface="Calibri"/>
                <a:cs typeface="Calibri"/>
              </a:rPr>
              <a:t>forever” (</a:t>
            </a:r>
            <a:r>
              <a:rPr lang="hu-HU" sz="4400" i="1" spc="-100" dirty="0">
                <a:latin typeface="Calibri"/>
                <a:cs typeface="Calibri"/>
              </a:rPr>
              <a:t>Ezekiel 28:12-</a:t>
            </a:r>
            <a:r>
              <a:rPr lang="hu-HU" sz="4400" i="1" spc="-100" dirty="0" smtClean="0">
                <a:latin typeface="Calibri"/>
                <a:cs typeface="Calibri"/>
              </a:rPr>
              <a:t>19</a:t>
            </a:r>
            <a:r>
              <a:rPr lang="hu-HU" sz="4400" spc="-100" dirty="0" smtClean="0">
                <a:latin typeface="Calibri"/>
                <a:cs typeface="Calibri"/>
              </a:rPr>
              <a:t>).</a:t>
            </a:r>
            <a:r>
              <a:rPr lang="en-US" sz="4400" spc="-100" dirty="0" smtClean="0">
                <a:latin typeface="Calibri"/>
                <a:cs typeface="Calibri"/>
              </a:rPr>
              <a:t> </a:t>
            </a:r>
            <a:endParaRPr lang="en-US" sz="4400" spc="-30" dirty="0" smtClean="0">
              <a:latin typeface="Calibri"/>
              <a:cs typeface="Calibri"/>
            </a:endParaRPr>
          </a:p>
        </p:txBody>
      </p:sp>
    </p:spTree>
    <p:extLst>
      <p:ext uri="{BB962C8B-B14F-4D97-AF65-F5344CB8AC3E}">
        <p14:creationId xmlns:p14="http://schemas.microsoft.com/office/powerpoint/2010/main" val="28991551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5076825" y="4797425"/>
            <a:ext cx="4067175" cy="862013"/>
          </a:xfrm>
          <a:prstGeom prst="rect">
            <a:avLst/>
          </a:prstGeom>
          <a:noFill/>
          <a:ln>
            <a:noFill/>
          </a:ln>
        </p:spPr>
        <p:txBody>
          <a:bodyPr>
            <a:spAutoFit/>
          </a:bodyPr>
          <a:lstStyle/>
          <a:p>
            <a:pPr algn="ctr">
              <a:defRPr/>
            </a:pPr>
            <a:r>
              <a:rPr lang="en-US" sz="2800" dirty="0" smtClean="0">
                <a:solidFill>
                  <a:schemeClr val="tx1">
                    <a:lumMod val="95000"/>
                  </a:schemeClr>
                </a:solidFill>
                <a:latin typeface="Calibri"/>
                <a:ea typeface="ＭＳ Ｐゴシック" charset="0"/>
                <a:cs typeface="Calibri"/>
              </a:rPr>
              <a:t>Alberto R. </a:t>
            </a:r>
            <a:r>
              <a:rPr lang="en-US" sz="2800" dirty="0" err="1" smtClean="0">
                <a:solidFill>
                  <a:schemeClr val="tx1">
                    <a:lumMod val="95000"/>
                  </a:schemeClr>
                </a:solidFill>
                <a:latin typeface="Calibri"/>
                <a:ea typeface="ＭＳ Ｐゴシック" charset="0"/>
                <a:cs typeface="Calibri"/>
              </a:rPr>
              <a:t>Timm</a:t>
            </a:r>
            <a:endParaRPr lang="en-US" sz="2800" dirty="0">
              <a:solidFill>
                <a:schemeClr val="tx1">
                  <a:lumMod val="95000"/>
                </a:schemeClr>
              </a:solidFill>
              <a:latin typeface="Calibri"/>
              <a:ea typeface="ＭＳ Ｐゴシック" charset="0"/>
              <a:cs typeface="Calibri"/>
            </a:endParaRPr>
          </a:p>
          <a:p>
            <a:pPr algn="ct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10" name="Picture 9" descr="cover_422B.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496" y="0"/>
            <a:ext cx="4904267" cy="6858000"/>
          </a:xfrm>
          <a:prstGeom prst="rect">
            <a:avLst/>
          </a:prstGeom>
        </p:spPr>
      </p:pic>
      <p:pic>
        <p:nvPicPr>
          <p:cNvPr id="11" name="Picture 10" descr="cover_422C.jp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966334" y="980727"/>
            <a:ext cx="4177666" cy="3568423"/>
          </a:xfrm>
          <a:prstGeom prst="rect">
            <a:avLst/>
          </a:prstGeom>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p:val>
                                            <p:fltVal val="0.5"/>
                                          </p:val>
                                        </p:tav>
                                        <p:tav tm="100000">
                                          <p:val>
                                            <p:strVal val="#ppt_x"/>
                                          </p:val>
                                        </p:tav>
                                      </p:tavLst>
                                    </p:anim>
                                    <p:anim calcmode="lin" valueType="num">
                                      <p:cBhvr>
                                        <p:cTn id="10" dur="20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23" presetClass="entr" presetSubtype="528" fill="hold" nodeType="afterEffect">
                                  <p:stCondLst>
                                    <p:cond delay="10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fltVal val="0"/>
                                          </p:val>
                                        </p:tav>
                                        <p:tav tm="100000">
                                          <p:val>
                                            <p:strVal val="#ppt_w"/>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 calcmode="lin" valueType="num">
                                      <p:cBhvr>
                                        <p:cTn id="16" dur="2000" fill="hold"/>
                                        <p:tgtEl>
                                          <p:spTgt spid="11"/>
                                        </p:tgtEl>
                                        <p:attrNameLst>
                                          <p:attrName>ppt_x</p:attrName>
                                        </p:attrNameLst>
                                      </p:cBhvr>
                                      <p:tavLst>
                                        <p:tav tm="0">
                                          <p:val>
                                            <p:fltVal val="0.5"/>
                                          </p:val>
                                        </p:tav>
                                        <p:tav tm="100000">
                                          <p:val>
                                            <p:strVal val="#ppt_x"/>
                                          </p:val>
                                        </p:tav>
                                      </p:tavLst>
                                    </p:anim>
                                    <p:anim calcmode="lin" valueType="num">
                                      <p:cBhvr>
                                        <p:cTn id="17" dur="2000" fill="hold"/>
                                        <p:tgtEl>
                                          <p:spTgt spid="11"/>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ppt_x</p:attrName>
                                        </p:attrNameLst>
                                      </p:cBhvr>
                                      <p:tavLst>
                                        <p:tav tm="0">
                                          <p:val>
                                            <p:fltVal val="0.5"/>
                                          </p:val>
                                        </p:tav>
                                        <p:tav tm="100000">
                                          <p:val>
                                            <p:strVal val="#ppt_x"/>
                                          </p:val>
                                        </p:tav>
                                      </p:tavLst>
                                    </p:anim>
                                    <p:anim calcmode="lin" valueType="num">
                                      <p:cBhvr>
                                        <p:cTn id="23" dur="2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27</a:t>
            </a:r>
          </a:p>
          <a:p>
            <a:pPr marL="36000"/>
            <a:r>
              <a:rPr lang="en-US" sz="3200" b="1" cap="small" spc="50" dirty="0">
                <a:latin typeface="Cambria"/>
                <a:cs typeface="Cambria"/>
              </a:rPr>
              <a:t>Mysterious Ingratitude</a:t>
            </a:r>
            <a:endParaRPr lang="en-US" sz="3200" cap="small" spc="50" dirty="0">
              <a:latin typeface="Cambria"/>
              <a:cs typeface="Cambria"/>
            </a:endParaRPr>
          </a:p>
        </p:txBody>
      </p:sp>
      <p:sp>
        <p:nvSpPr>
          <p:cNvPr id="4" name="Text Box 3"/>
          <p:cNvSpPr txBox="1">
            <a:spLocks noChangeArrowheads="1"/>
          </p:cNvSpPr>
          <p:nvPr/>
        </p:nvSpPr>
        <p:spPr bwMode="auto">
          <a:xfrm>
            <a:off x="0" y="1175585"/>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In Ezekiel </a:t>
            </a:r>
            <a:r>
              <a:rPr lang="en-US" sz="4400" dirty="0">
                <a:latin typeface="Calibri"/>
                <a:cs typeface="Calibri"/>
              </a:rPr>
              <a:t>28:1–10, the Lord spoke of the </a:t>
            </a:r>
            <a:r>
              <a:rPr lang="en-US" sz="4400" u="sng" dirty="0">
                <a:latin typeface="Calibri"/>
                <a:cs typeface="Calibri"/>
              </a:rPr>
              <a:t>king</a:t>
            </a:r>
            <a:r>
              <a:rPr lang="en-US" sz="4400" dirty="0">
                <a:latin typeface="Calibri"/>
                <a:cs typeface="Calibri"/>
              </a:rPr>
              <a:t> </a:t>
            </a:r>
            <a:r>
              <a:rPr lang="en-US" sz="4400" u="sng" dirty="0">
                <a:latin typeface="Calibri"/>
                <a:cs typeface="Calibri"/>
              </a:rPr>
              <a:t>of</a:t>
            </a:r>
            <a:r>
              <a:rPr lang="en-US" sz="4400" dirty="0">
                <a:latin typeface="Calibri"/>
                <a:cs typeface="Calibri"/>
              </a:rPr>
              <a:t> </a:t>
            </a:r>
            <a:r>
              <a:rPr lang="en-US" sz="4400" u="sng" dirty="0" err="1">
                <a:latin typeface="Calibri"/>
                <a:cs typeface="Calibri"/>
              </a:rPr>
              <a:t>Tyre</a:t>
            </a:r>
            <a:r>
              <a:rPr lang="en-US" sz="4400" dirty="0">
                <a:latin typeface="Calibri"/>
                <a:cs typeface="Calibri"/>
              </a:rPr>
              <a:t> </a:t>
            </a:r>
            <a:r>
              <a:rPr lang="en-US" sz="4400" dirty="0" smtClean="0">
                <a:latin typeface="Calibri"/>
                <a:cs typeface="Calibri"/>
              </a:rPr>
              <a:t>as </a:t>
            </a:r>
            <a:r>
              <a:rPr lang="en-US" sz="4400" dirty="0">
                <a:latin typeface="Calibri"/>
                <a:cs typeface="Calibri"/>
              </a:rPr>
              <a:t>a rich and proud ruler who was only a “man” but who claimed to be a god </a:t>
            </a:r>
            <a:r>
              <a:rPr lang="en-US" sz="4400" dirty="0" smtClean="0">
                <a:latin typeface="Calibri"/>
                <a:cs typeface="Calibri"/>
              </a:rPr>
              <a:t>who sat </a:t>
            </a:r>
            <a:r>
              <a:rPr lang="en-US" sz="4400" dirty="0">
                <a:latin typeface="Calibri"/>
                <a:cs typeface="Calibri"/>
              </a:rPr>
              <a:t>in the throne of the gods</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In verses 12</a:t>
            </a:r>
            <a:r>
              <a:rPr lang="en-US" sz="4400" dirty="0">
                <a:latin typeface="Calibri"/>
                <a:cs typeface="Calibri"/>
              </a:rPr>
              <a:t>–19, this historical reality becomes an analogy to describe </a:t>
            </a:r>
            <a:r>
              <a:rPr lang="en-US" sz="4400" dirty="0" smtClean="0">
                <a:latin typeface="Calibri"/>
                <a:cs typeface="Calibri"/>
              </a:rPr>
              <a:t>       the </a:t>
            </a:r>
            <a:r>
              <a:rPr lang="en-US" sz="4400" dirty="0">
                <a:latin typeface="Calibri"/>
                <a:cs typeface="Calibri"/>
              </a:rPr>
              <a:t>original fall of </a:t>
            </a:r>
            <a:r>
              <a:rPr lang="en-US" sz="4400" u="sng" dirty="0">
                <a:latin typeface="Calibri"/>
                <a:cs typeface="Calibri"/>
              </a:rPr>
              <a:t>Lucifer</a:t>
            </a:r>
            <a:r>
              <a:rPr lang="en-US" sz="4400" dirty="0">
                <a:latin typeface="Calibri"/>
                <a:cs typeface="Calibri"/>
              </a:rPr>
              <a:t> in the heavenly courts. </a:t>
            </a:r>
            <a:endParaRPr lang="en-US" sz="4400" dirty="0" smtClean="0">
              <a:latin typeface="Calibri"/>
              <a:cs typeface="Calibri"/>
            </a:endParaRPr>
          </a:p>
        </p:txBody>
      </p:sp>
    </p:spTree>
    <p:extLst>
      <p:ext uri="{BB962C8B-B14F-4D97-AF65-F5344CB8AC3E}">
        <p14:creationId xmlns:p14="http://schemas.microsoft.com/office/powerpoint/2010/main" val="36273499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27</a:t>
            </a:r>
          </a:p>
          <a:p>
            <a:pPr marL="36000"/>
            <a:r>
              <a:rPr lang="en-US" sz="3200" b="1" cap="small" spc="50" dirty="0">
                <a:latin typeface="Cambria"/>
                <a:cs typeface="Cambria"/>
              </a:rPr>
              <a:t>Mysterious Ingratitude</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A crucial statement </a:t>
            </a:r>
            <a:r>
              <a:rPr lang="en-US" sz="4400" dirty="0" smtClean="0">
                <a:latin typeface="Calibri"/>
                <a:cs typeface="Calibri"/>
              </a:rPr>
              <a:t>in </a:t>
            </a:r>
            <a:r>
              <a:rPr lang="en-US" sz="4400" dirty="0">
                <a:latin typeface="Calibri"/>
                <a:cs typeface="Calibri"/>
              </a:rPr>
              <a:t>Ezekiel 28:</a:t>
            </a:r>
            <a:r>
              <a:rPr lang="en-US" sz="4400" dirty="0" smtClean="0">
                <a:latin typeface="Calibri"/>
                <a:cs typeface="Calibri"/>
              </a:rPr>
              <a:t>15, says “</a:t>
            </a:r>
            <a:r>
              <a:rPr lang="en-US" sz="4400" dirty="0">
                <a:latin typeface="Calibri"/>
                <a:cs typeface="Calibri"/>
              </a:rPr>
              <a:t>You were perfect in your ways from the day you were created, till iniquity was found in </a:t>
            </a:r>
            <a:r>
              <a:rPr lang="en-US" sz="4400" dirty="0" smtClean="0">
                <a:latin typeface="Calibri"/>
                <a:cs typeface="Calibri"/>
              </a:rPr>
              <a:t>you.”</a:t>
            </a:r>
          </a:p>
          <a:p>
            <a:pPr algn="ctr" eaLnBrk="1" hangingPunct="1">
              <a:lnSpc>
                <a:spcPct val="90000"/>
              </a:lnSpc>
              <a:spcBef>
                <a:spcPts val="0"/>
              </a:spcBef>
            </a:pPr>
            <a:r>
              <a:rPr lang="en-US" sz="4400" spc="-100" dirty="0" smtClean="0">
                <a:latin typeface="Calibri"/>
                <a:cs typeface="Calibri"/>
              </a:rPr>
              <a:t>Lucifer’s </a:t>
            </a:r>
            <a:r>
              <a:rPr lang="en-US" sz="4400" spc="-100" dirty="0">
                <a:latin typeface="Calibri"/>
                <a:cs typeface="Calibri"/>
              </a:rPr>
              <a:t>perfection included the </a:t>
            </a:r>
            <a:r>
              <a:rPr lang="en-US" sz="4400" u="sng" spc="-100" dirty="0" err="1" smtClean="0">
                <a:latin typeface="Calibri"/>
                <a:cs typeface="Calibri"/>
              </a:rPr>
              <a:t>poten-tial</a:t>
            </a:r>
            <a:r>
              <a:rPr lang="en-US" sz="4400" spc="-100" dirty="0" smtClean="0">
                <a:latin typeface="Calibri"/>
                <a:cs typeface="Calibri"/>
              </a:rPr>
              <a:t> </a:t>
            </a:r>
            <a:r>
              <a:rPr lang="en-US" sz="4400" spc="-100" dirty="0">
                <a:latin typeface="Calibri"/>
                <a:cs typeface="Calibri"/>
              </a:rPr>
              <a:t>for </a:t>
            </a:r>
            <a:r>
              <a:rPr lang="en-US" sz="4400" u="sng" spc="-100" dirty="0">
                <a:latin typeface="Calibri"/>
                <a:cs typeface="Calibri"/>
              </a:rPr>
              <a:t>evil</a:t>
            </a:r>
            <a:r>
              <a:rPr lang="en-US" sz="4400" spc="-100" dirty="0">
                <a:latin typeface="Calibri"/>
                <a:cs typeface="Calibri"/>
              </a:rPr>
              <a:t>, the potential to </a:t>
            </a:r>
            <a:r>
              <a:rPr lang="en-US" sz="4400" u="sng" spc="-100" dirty="0">
                <a:latin typeface="Calibri"/>
                <a:cs typeface="Calibri"/>
              </a:rPr>
              <a:t>do</a:t>
            </a:r>
            <a:r>
              <a:rPr lang="en-US" sz="4400" spc="-100" dirty="0">
                <a:latin typeface="Calibri"/>
                <a:cs typeface="Calibri"/>
              </a:rPr>
              <a:t> </a:t>
            </a:r>
            <a:r>
              <a:rPr lang="en-US" sz="4400" u="sng" spc="-100" dirty="0">
                <a:latin typeface="Calibri"/>
                <a:cs typeface="Calibri"/>
              </a:rPr>
              <a:t>wrong</a:t>
            </a:r>
            <a:r>
              <a:rPr lang="en-US" sz="4400" spc="-100" dirty="0">
                <a:latin typeface="Calibri"/>
                <a:cs typeface="Calibri"/>
              </a:rPr>
              <a:t>, and that was because, as a moral being, Lucifer possessed </a:t>
            </a:r>
            <a:r>
              <a:rPr lang="en-US" sz="4400" u="sng" spc="-100" dirty="0">
                <a:latin typeface="Calibri"/>
                <a:cs typeface="Calibri"/>
              </a:rPr>
              <a:t>free</a:t>
            </a:r>
            <a:r>
              <a:rPr lang="en-US" sz="4400" spc="-100" dirty="0">
                <a:latin typeface="Calibri"/>
                <a:cs typeface="Calibri"/>
              </a:rPr>
              <a:t> </a:t>
            </a:r>
            <a:r>
              <a:rPr lang="en-US" sz="4400" u="sng" spc="-100" dirty="0">
                <a:latin typeface="Calibri"/>
                <a:cs typeface="Calibri"/>
              </a:rPr>
              <a:t>will</a:t>
            </a:r>
            <a:r>
              <a:rPr lang="en-US" sz="4400" spc="-100" dirty="0">
                <a:latin typeface="Calibri"/>
                <a:cs typeface="Calibri"/>
              </a:rPr>
              <a:t>, part of what </a:t>
            </a:r>
            <a:r>
              <a:rPr lang="en-US" sz="4400" spc="-100" dirty="0" smtClean="0">
                <a:latin typeface="Calibri"/>
                <a:cs typeface="Calibri"/>
              </a:rPr>
              <a:t> </a:t>
            </a:r>
            <a:r>
              <a:rPr lang="en-US" sz="4400" dirty="0" smtClean="0">
                <a:latin typeface="Calibri"/>
                <a:cs typeface="Calibri"/>
              </a:rPr>
              <a:t>it </a:t>
            </a:r>
            <a:r>
              <a:rPr lang="en-US" sz="4400" dirty="0">
                <a:latin typeface="Calibri"/>
                <a:cs typeface="Calibri"/>
              </a:rPr>
              <a:t>means to be a perfect being.</a:t>
            </a:r>
            <a:endParaRPr lang="en-US" sz="4400" dirty="0" smtClean="0">
              <a:latin typeface="Calibri"/>
              <a:cs typeface="Calibri"/>
            </a:endParaRPr>
          </a:p>
        </p:txBody>
      </p:sp>
    </p:spTree>
    <p:extLst>
      <p:ext uri="{BB962C8B-B14F-4D97-AF65-F5344CB8AC3E}">
        <p14:creationId xmlns:p14="http://schemas.microsoft.com/office/powerpoint/2010/main" val="3192387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27</a:t>
            </a:r>
          </a:p>
          <a:p>
            <a:pPr marL="36000"/>
            <a:r>
              <a:rPr lang="en-US" sz="3200" b="1" cap="small" spc="50" dirty="0">
                <a:latin typeface="Cambria"/>
                <a:cs typeface="Cambria"/>
              </a:rPr>
              <a:t>Mysterious Ingratitude</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No longer satisfied with how God had </a:t>
            </a:r>
            <a:r>
              <a:rPr lang="en-US" sz="4400" dirty="0" smtClean="0">
                <a:latin typeface="Calibri"/>
                <a:cs typeface="Calibri"/>
              </a:rPr>
              <a:t>honored </a:t>
            </a:r>
            <a:r>
              <a:rPr lang="en-US" sz="4400" dirty="0">
                <a:latin typeface="Calibri"/>
                <a:cs typeface="Calibri"/>
              </a:rPr>
              <a:t>him, </a:t>
            </a:r>
            <a:r>
              <a:rPr lang="en-US" sz="4400" dirty="0" smtClean="0">
                <a:latin typeface="Calibri"/>
                <a:cs typeface="Calibri"/>
              </a:rPr>
              <a:t>he </a:t>
            </a:r>
            <a:r>
              <a:rPr lang="en-US" sz="4400" dirty="0">
                <a:latin typeface="Calibri"/>
                <a:cs typeface="Calibri"/>
              </a:rPr>
              <a:t>lost his </a:t>
            </a:r>
            <a:r>
              <a:rPr lang="en-US" sz="4400" dirty="0" smtClean="0">
                <a:latin typeface="Calibri"/>
                <a:cs typeface="Calibri"/>
              </a:rPr>
              <a:t>thankfulness </a:t>
            </a:r>
            <a:r>
              <a:rPr lang="en-US" sz="4400" dirty="0">
                <a:latin typeface="Calibri"/>
                <a:cs typeface="Calibri"/>
              </a:rPr>
              <a:t>to God and wished to receive </a:t>
            </a:r>
            <a:r>
              <a:rPr lang="en-US" sz="4400" u="sng" dirty="0">
                <a:latin typeface="Calibri"/>
                <a:cs typeface="Calibri"/>
              </a:rPr>
              <a:t>more </a:t>
            </a:r>
            <a:r>
              <a:rPr lang="en-US" sz="4400" u="sng" dirty="0" smtClean="0">
                <a:latin typeface="Calibri"/>
                <a:cs typeface="Calibri"/>
              </a:rPr>
              <a:t>recognition</a:t>
            </a:r>
            <a:r>
              <a:rPr lang="en-US" sz="4400" dirty="0" smtClean="0">
                <a:latin typeface="Calibri"/>
                <a:cs typeface="Calibri"/>
              </a:rPr>
              <a:t> </a:t>
            </a:r>
            <a:r>
              <a:rPr lang="en-US" sz="4400" u="sng" dirty="0">
                <a:latin typeface="Calibri"/>
                <a:cs typeface="Calibri"/>
              </a:rPr>
              <a:t>than</a:t>
            </a:r>
            <a:r>
              <a:rPr lang="en-US" sz="4400" dirty="0">
                <a:latin typeface="Calibri"/>
                <a:cs typeface="Calibri"/>
              </a:rPr>
              <a:t> he </a:t>
            </a:r>
            <a:r>
              <a:rPr lang="en-US" sz="4400" u="sng" dirty="0" smtClean="0">
                <a:latin typeface="Calibri"/>
                <a:cs typeface="Calibri"/>
              </a:rPr>
              <a:t>deserved</a:t>
            </a:r>
            <a:r>
              <a:rPr lang="en-US" sz="4400" dirty="0" smtClean="0">
                <a:latin typeface="Calibri"/>
                <a:cs typeface="Calibri"/>
              </a:rPr>
              <a:t>.</a:t>
            </a:r>
          </a:p>
          <a:p>
            <a:pPr algn="ctr" eaLnBrk="1" hangingPunct="1">
              <a:lnSpc>
                <a:spcPct val="90000"/>
              </a:lnSpc>
              <a:spcBef>
                <a:spcPts val="0"/>
              </a:spcBef>
            </a:pPr>
            <a:r>
              <a:rPr lang="en-US" sz="4400" spc="-100" dirty="0">
                <a:latin typeface="Calibri"/>
                <a:cs typeface="Calibri"/>
              </a:rPr>
              <a:t>“Sin is a mysterious, unexplainable thing. There was no reason for its existence; </a:t>
            </a:r>
            <a:r>
              <a:rPr lang="en-US" sz="4400" spc="-100" dirty="0" smtClean="0">
                <a:latin typeface="Calibri"/>
                <a:cs typeface="Calibri"/>
              </a:rPr>
              <a:t>   to </a:t>
            </a:r>
            <a:r>
              <a:rPr lang="en-US" sz="4400" spc="-100" dirty="0">
                <a:latin typeface="Calibri"/>
                <a:cs typeface="Calibri"/>
              </a:rPr>
              <a:t>seek to </a:t>
            </a:r>
            <a:r>
              <a:rPr lang="en-US" sz="4400" u="sng" spc="-100" dirty="0">
                <a:latin typeface="Calibri"/>
                <a:cs typeface="Calibri"/>
              </a:rPr>
              <a:t>explain</a:t>
            </a:r>
            <a:r>
              <a:rPr lang="en-US" sz="4400" spc="-100" dirty="0">
                <a:latin typeface="Calibri"/>
                <a:cs typeface="Calibri"/>
              </a:rPr>
              <a:t> it is to seek to give a reason for it, and that would be to </a:t>
            </a:r>
            <a:r>
              <a:rPr lang="en-US" sz="4400" u="sng" spc="-100" dirty="0">
                <a:latin typeface="Calibri"/>
                <a:cs typeface="Calibri"/>
              </a:rPr>
              <a:t>justify</a:t>
            </a:r>
            <a:r>
              <a:rPr lang="en-US" sz="4400" spc="-100" dirty="0">
                <a:latin typeface="Calibri"/>
                <a:cs typeface="Calibri"/>
              </a:rPr>
              <a:t> it</a:t>
            </a:r>
            <a:r>
              <a:rPr lang="en-US" sz="4400" spc="-100" dirty="0" smtClean="0">
                <a:latin typeface="Calibri"/>
                <a:cs typeface="Calibri"/>
              </a:rPr>
              <a:t>.”—EGW </a:t>
            </a:r>
            <a:r>
              <a:rPr lang="en-US" sz="4400" i="1" cap="small" spc="-100" dirty="0" smtClean="0">
                <a:latin typeface="Calibri"/>
                <a:cs typeface="Calibri"/>
              </a:rPr>
              <a:t>The </a:t>
            </a:r>
            <a:r>
              <a:rPr lang="en-US" sz="4400" i="1" cap="small" spc="-100" dirty="0">
                <a:latin typeface="Calibri"/>
                <a:cs typeface="Calibri"/>
              </a:rPr>
              <a:t>Truth About </a:t>
            </a:r>
            <a:r>
              <a:rPr lang="en-US" sz="4400" i="1" cap="small" spc="-100" dirty="0" smtClean="0">
                <a:latin typeface="Calibri"/>
                <a:cs typeface="Calibri"/>
              </a:rPr>
              <a:t>Angels </a:t>
            </a:r>
            <a:r>
              <a:rPr lang="en-US" sz="4400" spc="-100" dirty="0">
                <a:latin typeface="Calibri"/>
                <a:cs typeface="Calibri"/>
              </a:rPr>
              <a:t>30.</a:t>
            </a:r>
            <a:endParaRPr lang="en-US" sz="4400" spc="-100" dirty="0" smtClean="0">
              <a:latin typeface="Calibri"/>
              <a:cs typeface="Calibri"/>
            </a:endParaRPr>
          </a:p>
        </p:txBody>
      </p:sp>
    </p:spTree>
    <p:extLst>
      <p:ext uri="{BB962C8B-B14F-4D97-AF65-F5344CB8AC3E}">
        <p14:creationId xmlns:p14="http://schemas.microsoft.com/office/powerpoint/2010/main" val="1257952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28</a:t>
            </a:r>
          </a:p>
          <a:p>
            <a:pPr marL="36000"/>
            <a:r>
              <a:rPr lang="en-US" sz="3200" b="1" cap="small" spc="50" dirty="0">
                <a:latin typeface="Cambria"/>
                <a:cs typeface="Cambria"/>
              </a:rPr>
              <a:t>The Price of Pride</a:t>
            </a:r>
            <a:endParaRPr lang="en-US" sz="3200" cap="small" spc="50" dirty="0">
              <a:latin typeface="Cambria"/>
              <a:cs typeface="Cambria"/>
            </a:endParaRPr>
          </a:p>
        </p:txBody>
      </p:sp>
      <p:sp>
        <p:nvSpPr>
          <p:cNvPr id="4" name="Text Box 3"/>
          <p:cNvSpPr txBox="1">
            <a:spLocks noChangeArrowheads="1"/>
          </p:cNvSpPr>
          <p:nvPr/>
        </p:nvSpPr>
        <p:spPr bwMode="auto">
          <a:xfrm>
            <a:off x="0" y="1175585"/>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Within Scripture, one can see </a:t>
            </a:r>
            <a:r>
              <a:rPr lang="en-US" sz="4400" u="sng" dirty="0">
                <a:latin typeface="Calibri"/>
                <a:cs typeface="Calibri"/>
              </a:rPr>
              <a:t>two predominant</a:t>
            </a:r>
            <a:r>
              <a:rPr lang="en-US" sz="4400" dirty="0">
                <a:latin typeface="Calibri"/>
                <a:cs typeface="Calibri"/>
              </a:rPr>
              <a:t> </a:t>
            </a:r>
            <a:r>
              <a:rPr lang="en-US" sz="4400" u="sng" dirty="0">
                <a:latin typeface="Calibri"/>
                <a:cs typeface="Calibri"/>
              </a:rPr>
              <a:t>themes</a:t>
            </a:r>
            <a:r>
              <a:rPr lang="en-US" sz="4400" dirty="0">
                <a:latin typeface="Calibri"/>
                <a:cs typeface="Calibri"/>
              </a:rPr>
              <a:t> or motifs that </a:t>
            </a:r>
            <a:r>
              <a:rPr lang="en-US" sz="4400" dirty="0" smtClean="0">
                <a:latin typeface="Calibri"/>
                <a:cs typeface="Calibri"/>
              </a:rPr>
              <a:t>      are </a:t>
            </a:r>
            <a:r>
              <a:rPr lang="en-US" sz="4400" dirty="0">
                <a:latin typeface="Calibri"/>
                <a:cs typeface="Calibri"/>
              </a:rPr>
              <a:t>competing with each </a:t>
            </a:r>
            <a:r>
              <a:rPr lang="en-US" sz="4400" dirty="0" smtClean="0">
                <a:latin typeface="Calibri"/>
                <a:cs typeface="Calibri"/>
              </a:rPr>
              <a:t>other.</a:t>
            </a:r>
          </a:p>
          <a:p>
            <a:pPr algn="ctr" eaLnBrk="1" hangingPunct="1">
              <a:lnSpc>
                <a:spcPct val="90000"/>
              </a:lnSpc>
              <a:spcBef>
                <a:spcPts val="0"/>
              </a:spcBef>
            </a:pPr>
            <a:r>
              <a:rPr lang="en-US" sz="4400" spc="-100" dirty="0" smtClean="0">
                <a:latin typeface="Calibri"/>
                <a:cs typeface="Calibri"/>
              </a:rPr>
              <a:t>One </a:t>
            </a:r>
            <a:r>
              <a:rPr lang="en-US" sz="4400" spc="-100" dirty="0">
                <a:latin typeface="Calibri"/>
                <a:cs typeface="Calibri"/>
              </a:rPr>
              <a:t>is the theme of Salem, Mount Zion, </a:t>
            </a:r>
            <a:r>
              <a:rPr lang="en-US" sz="4400" dirty="0">
                <a:latin typeface="Calibri"/>
                <a:cs typeface="Calibri"/>
              </a:rPr>
              <a:t>Jerusalem, and the New Jerusalem, which represents </a:t>
            </a:r>
            <a:r>
              <a:rPr lang="en-US" sz="4400" u="sng" dirty="0">
                <a:latin typeface="Calibri"/>
                <a:cs typeface="Calibri"/>
              </a:rPr>
              <a:t>God’s</a:t>
            </a:r>
            <a:r>
              <a:rPr lang="en-US" sz="4400" dirty="0">
                <a:latin typeface="Calibri"/>
                <a:cs typeface="Calibri"/>
              </a:rPr>
              <a:t> </a:t>
            </a:r>
            <a:r>
              <a:rPr lang="en-US" sz="4400" u="sng" dirty="0" smtClean="0">
                <a:latin typeface="Calibri"/>
                <a:cs typeface="Calibri"/>
              </a:rPr>
              <a:t>kingdom</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The </a:t>
            </a:r>
            <a:r>
              <a:rPr lang="en-US" sz="4400" dirty="0">
                <a:latin typeface="Calibri"/>
                <a:cs typeface="Calibri"/>
              </a:rPr>
              <a:t>other is the theme of Babel and Babylon, which stands for </a:t>
            </a:r>
            <a:r>
              <a:rPr lang="en-US" sz="4400" u="sng" dirty="0">
                <a:latin typeface="Calibri"/>
                <a:cs typeface="Calibri"/>
              </a:rPr>
              <a:t>Satan’s counterfeit</a:t>
            </a:r>
            <a:r>
              <a:rPr lang="en-US" sz="4400" dirty="0">
                <a:latin typeface="Calibri"/>
                <a:cs typeface="Calibri"/>
              </a:rPr>
              <a:t> </a:t>
            </a:r>
            <a:r>
              <a:rPr lang="en-US" sz="4400" u="sng" dirty="0">
                <a:latin typeface="Calibri"/>
                <a:cs typeface="Calibri"/>
              </a:rPr>
              <a:t>domain</a:t>
            </a:r>
            <a:r>
              <a:rPr lang="en-US" sz="4400" dirty="0">
                <a:latin typeface="Calibri"/>
                <a:cs typeface="Calibri"/>
              </a:rPr>
              <a:t>.</a:t>
            </a:r>
            <a:endParaRPr lang="en-US" sz="4400" dirty="0" smtClean="0">
              <a:latin typeface="Calibri"/>
              <a:cs typeface="Calibri"/>
            </a:endParaRPr>
          </a:p>
        </p:txBody>
      </p:sp>
    </p:spTree>
    <p:extLst>
      <p:ext uri="{BB962C8B-B14F-4D97-AF65-F5344CB8AC3E}">
        <p14:creationId xmlns:p14="http://schemas.microsoft.com/office/powerpoint/2010/main" val="6914363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28</a:t>
            </a:r>
          </a:p>
          <a:p>
            <a:pPr marL="36000"/>
            <a:r>
              <a:rPr lang="en-US" sz="3200" b="1" cap="small" spc="50" dirty="0">
                <a:latin typeface="Cambria"/>
                <a:cs typeface="Cambria"/>
              </a:rPr>
              <a:t>The Price of Pride</a:t>
            </a:r>
            <a:endParaRPr lang="en-US" sz="3200" cap="small" spc="50" dirty="0">
              <a:latin typeface="Cambria"/>
              <a:cs typeface="Cambria"/>
            </a:endParaRPr>
          </a:p>
        </p:txBody>
      </p:sp>
      <p:sp>
        <p:nvSpPr>
          <p:cNvPr id="4" name="Text Box 3"/>
          <p:cNvSpPr txBox="1">
            <a:spLocks noChangeArrowheads="1"/>
          </p:cNvSpPr>
          <p:nvPr/>
        </p:nvSpPr>
        <p:spPr bwMode="auto">
          <a:xfrm>
            <a:off x="0" y="1196752"/>
            <a:ext cx="9144000" cy="533075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pPr>
            <a:r>
              <a:rPr lang="en-US" sz="4400" dirty="0">
                <a:latin typeface="Calibri"/>
                <a:cs typeface="Calibri"/>
              </a:rPr>
              <a:t>“How you are </a:t>
            </a:r>
            <a:r>
              <a:rPr lang="en-US" sz="6000" dirty="0">
                <a:latin typeface="Calibri Light"/>
                <a:cs typeface="Calibri Light"/>
              </a:rPr>
              <a:t>fallen</a:t>
            </a:r>
            <a:r>
              <a:rPr lang="en-US" sz="4400" dirty="0">
                <a:latin typeface="Calibri"/>
                <a:cs typeface="Calibri"/>
              </a:rPr>
              <a:t> from heaven</a:t>
            </a:r>
            <a:r>
              <a:rPr lang="en-US" sz="4400" dirty="0" smtClean="0">
                <a:latin typeface="Calibri"/>
                <a:cs typeface="Calibri"/>
              </a:rPr>
              <a:t>,        O Lucifer</a:t>
            </a:r>
            <a:r>
              <a:rPr lang="en-US" sz="4400" dirty="0">
                <a:latin typeface="Calibri"/>
                <a:cs typeface="Calibri"/>
              </a:rPr>
              <a:t>, son of the morning</a:t>
            </a:r>
            <a:r>
              <a:rPr lang="en-US" sz="4400" dirty="0" smtClean="0">
                <a:latin typeface="Calibri"/>
                <a:cs typeface="Calibri"/>
              </a:rPr>
              <a:t>!        </a:t>
            </a:r>
          </a:p>
          <a:p>
            <a:pPr algn="ctr" eaLnBrk="1" hangingPunct="1">
              <a:lnSpc>
                <a:spcPct val="80000"/>
              </a:lnSpc>
              <a:spcBef>
                <a:spcPts val="0"/>
              </a:spcBef>
              <a:spcAft>
                <a:spcPts val="0"/>
              </a:spcAft>
            </a:pPr>
            <a:r>
              <a:rPr lang="en-US" sz="4400" dirty="0" smtClean="0">
                <a:latin typeface="Calibri"/>
                <a:cs typeface="Calibri"/>
              </a:rPr>
              <a:t>How </a:t>
            </a:r>
            <a:r>
              <a:rPr lang="en-US" sz="4400" dirty="0">
                <a:latin typeface="Calibri"/>
                <a:cs typeface="Calibri"/>
              </a:rPr>
              <a:t>you are </a:t>
            </a:r>
            <a:r>
              <a:rPr lang="en-US" sz="6000" dirty="0">
                <a:latin typeface="Calibri Light"/>
                <a:cs typeface="Calibri Light"/>
              </a:rPr>
              <a:t>cut down </a:t>
            </a:r>
            <a:r>
              <a:rPr lang="en-US" sz="4400" dirty="0">
                <a:latin typeface="Calibri"/>
                <a:cs typeface="Calibri"/>
              </a:rPr>
              <a:t>to </a:t>
            </a:r>
            <a:r>
              <a:rPr lang="en-US" sz="4400" dirty="0" smtClean="0">
                <a:latin typeface="Calibri"/>
                <a:cs typeface="Calibri"/>
              </a:rPr>
              <a:t>the</a:t>
            </a:r>
          </a:p>
          <a:p>
            <a:pPr algn="ctr" eaLnBrk="1" hangingPunct="1">
              <a:lnSpc>
                <a:spcPct val="90000"/>
              </a:lnSpc>
              <a:spcBef>
                <a:spcPts val="0"/>
              </a:spcBef>
              <a:spcAft>
                <a:spcPts val="0"/>
              </a:spcAft>
            </a:pPr>
            <a:r>
              <a:rPr lang="en-US" sz="4400" dirty="0" smtClean="0">
                <a:latin typeface="Calibri"/>
                <a:cs typeface="Calibri"/>
              </a:rPr>
              <a:t>ground, you </a:t>
            </a:r>
            <a:r>
              <a:rPr lang="en-US" sz="4400" dirty="0">
                <a:latin typeface="Calibri"/>
                <a:cs typeface="Calibri"/>
              </a:rPr>
              <a:t>who weakened the nations</a:t>
            </a:r>
            <a:r>
              <a:rPr lang="en-US" sz="4400" dirty="0" smtClean="0">
                <a:latin typeface="Calibri"/>
                <a:cs typeface="Calibri"/>
              </a:rPr>
              <a:t>! For </a:t>
            </a:r>
            <a:r>
              <a:rPr lang="en-US" sz="4400" dirty="0">
                <a:latin typeface="Calibri"/>
                <a:cs typeface="Calibri"/>
              </a:rPr>
              <a:t>you have said in </a:t>
            </a:r>
            <a:r>
              <a:rPr lang="en-US" sz="4400" dirty="0" smtClean="0">
                <a:latin typeface="Calibri"/>
                <a:cs typeface="Calibri"/>
              </a:rPr>
              <a:t>           your </a:t>
            </a:r>
            <a:r>
              <a:rPr lang="en-US" sz="4400" dirty="0">
                <a:latin typeface="Calibri"/>
                <a:cs typeface="Calibri"/>
              </a:rPr>
              <a:t>heart</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a:t>
            </a:r>
            <a:r>
              <a:rPr lang="en-US" sz="4400" dirty="0">
                <a:latin typeface="Calibri"/>
                <a:cs typeface="Calibri"/>
              </a:rPr>
              <a:t>I will </a:t>
            </a:r>
            <a:r>
              <a:rPr lang="en-US" sz="4400" u="sng" dirty="0">
                <a:latin typeface="Calibri"/>
                <a:cs typeface="Calibri"/>
              </a:rPr>
              <a:t>ascend</a:t>
            </a:r>
            <a:r>
              <a:rPr lang="en-US" sz="4400" dirty="0">
                <a:latin typeface="Calibri"/>
                <a:cs typeface="Calibri"/>
              </a:rPr>
              <a:t> into heaven</a:t>
            </a:r>
            <a:r>
              <a:rPr lang="en-US" sz="4400" dirty="0" smtClean="0">
                <a:latin typeface="Calibri"/>
                <a:cs typeface="Calibri"/>
              </a:rPr>
              <a:t>, I </a:t>
            </a:r>
            <a:r>
              <a:rPr lang="en-US" sz="4400" dirty="0">
                <a:latin typeface="Calibri"/>
                <a:cs typeface="Calibri"/>
              </a:rPr>
              <a:t>will </a:t>
            </a:r>
            <a:r>
              <a:rPr lang="en-US" sz="4400" u="sng" dirty="0">
                <a:latin typeface="Calibri"/>
                <a:cs typeface="Calibri"/>
              </a:rPr>
              <a:t>exalt</a:t>
            </a:r>
            <a:r>
              <a:rPr lang="en-US" sz="4400" dirty="0">
                <a:latin typeface="Calibri"/>
                <a:cs typeface="Calibri"/>
              </a:rPr>
              <a:t> my throne above the stars of God</a:t>
            </a:r>
            <a:r>
              <a:rPr lang="en-US" sz="4400" dirty="0" smtClean="0">
                <a:latin typeface="Calibri"/>
                <a:cs typeface="Calibri"/>
              </a:rPr>
              <a:t>;         </a:t>
            </a:r>
          </a:p>
        </p:txBody>
      </p:sp>
    </p:spTree>
    <p:extLst>
      <p:ext uri="{BB962C8B-B14F-4D97-AF65-F5344CB8AC3E}">
        <p14:creationId xmlns:p14="http://schemas.microsoft.com/office/powerpoint/2010/main" val="42307695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28</a:t>
            </a:r>
          </a:p>
          <a:p>
            <a:pPr marL="36000"/>
            <a:r>
              <a:rPr lang="en-US" sz="3200" b="1" cap="small" spc="50" dirty="0">
                <a:latin typeface="Cambria"/>
                <a:cs typeface="Cambria"/>
              </a:rPr>
              <a:t>The Price of Pride</a:t>
            </a:r>
            <a:endParaRPr lang="en-US" sz="3200" cap="small" spc="50" dirty="0">
              <a:latin typeface="Cambria"/>
              <a:cs typeface="Cambria"/>
            </a:endParaRPr>
          </a:p>
        </p:txBody>
      </p:sp>
      <p:sp>
        <p:nvSpPr>
          <p:cNvPr id="4" name="Text Box 3"/>
          <p:cNvSpPr txBox="1">
            <a:spLocks noChangeArrowheads="1"/>
          </p:cNvSpPr>
          <p:nvPr/>
        </p:nvSpPr>
        <p:spPr bwMode="auto">
          <a:xfrm>
            <a:off x="0" y="1357828"/>
            <a:ext cx="9144000" cy="529279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pPr>
            <a:r>
              <a:rPr lang="en-US" sz="4400" dirty="0" smtClean="0">
                <a:latin typeface="Calibri"/>
                <a:cs typeface="Calibri"/>
              </a:rPr>
              <a:t>I </a:t>
            </a:r>
            <a:r>
              <a:rPr lang="en-US" sz="4400" dirty="0">
                <a:latin typeface="Calibri"/>
                <a:cs typeface="Calibri"/>
              </a:rPr>
              <a:t>will also </a:t>
            </a:r>
            <a:r>
              <a:rPr lang="en-US" sz="4400" u="sng" dirty="0">
                <a:latin typeface="Calibri"/>
                <a:cs typeface="Calibri"/>
              </a:rPr>
              <a:t>sit</a:t>
            </a:r>
            <a:r>
              <a:rPr lang="en-US" sz="4400" dirty="0">
                <a:latin typeface="Calibri"/>
                <a:cs typeface="Calibri"/>
              </a:rPr>
              <a:t> on the mount of the </a:t>
            </a:r>
            <a:r>
              <a:rPr lang="en-US" sz="4400" dirty="0" smtClean="0">
                <a:latin typeface="Calibri"/>
                <a:cs typeface="Calibri"/>
              </a:rPr>
              <a:t>congregation on </a:t>
            </a:r>
            <a:r>
              <a:rPr lang="en-US" sz="4400" dirty="0">
                <a:latin typeface="Calibri"/>
                <a:cs typeface="Calibri"/>
              </a:rPr>
              <a:t>the </a:t>
            </a:r>
            <a:r>
              <a:rPr lang="en-US" sz="4400" dirty="0" smtClean="0">
                <a:latin typeface="Calibri"/>
                <a:cs typeface="Calibri"/>
              </a:rPr>
              <a:t>farthest </a:t>
            </a:r>
            <a:r>
              <a:rPr lang="en-US" sz="4400" dirty="0">
                <a:latin typeface="Calibri"/>
                <a:cs typeface="Calibri"/>
              </a:rPr>
              <a:t>sides of the north</a:t>
            </a:r>
            <a:r>
              <a:rPr lang="en-US" sz="4400" dirty="0" smtClean="0">
                <a:latin typeface="Calibri"/>
                <a:cs typeface="Calibri"/>
              </a:rPr>
              <a:t>; I </a:t>
            </a:r>
            <a:r>
              <a:rPr lang="en-US" sz="4400" dirty="0">
                <a:latin typeface="Calibri"/>
                <a:cs typeface="Calibri"/>
              </a:rPr>
              <a:t>will </a:t>
            </a:r>
            <a:r>
              <a:rPr lang="en-US" sz="4400" u="sng" dirty="0">
                <a:latin typeface="Calibri"/>
                <a:cs typeface="Calibri"/>
              </a:rPr>
              <a:t>ascend</a:t>
            </a:r>
            <a:r>
              <a:rPr lang="en-US" sz="4400" dirty="0">
                <a:latin typeface="Calibri"/>
                <a:cs typeface="Calibri"/>
              </a:rPr>
              <a:t> above the heights of the clouds</a:t>
            </a:r>
            <a:r>
              <a:rPr lang="en-US" sz="4400" dirty="0" smtClean="0">
                <a:latin typeface="Calibri"/>
                <a:cs typeface="Calibri"/>
              </a:rPr>
              <a:t>, I </a:t>
            </a:r>
            <a:r>
              <a:rPr lang="en-US" sz="4400" dirty="0">
                <a:latin typeface="Calibri"/>
                <a:cs typeface="Calibri"/>
              </a:rPr>
              <a:t>will be </a:t>
            </a:r>
            <a:r>
              <a:rPr lang="en-US" sz="4400" u="sng" dirty="0">
                <a:latin typeface="Calibri"/>
                <a:cs typeface="Calibri"/>
              </a:rPr>
              <a:t>like </a:t>
            </a:r>
            <a:r>
              <a:rPr lang="en-US" sz="4400" u="sng" dirty="0" smtClean="0">
                <a:latin typeface="Calibri"/>
                <a:cs typeface="Calibri"/>
              </a:rPr>
              <a:t>    the</a:t>
            </a:r>
            <a:r>
              <a:rPr lang="en-US" sz="4400" dirty="0" smtClean="0">
                <a:latin typeface="Calibri"/>
                <a:cs typeface="Calibri"/>
              </a:rPr>
              <a:t> </a:t>
            </a:r>
            <a:r>
              <a:rPr lang="en-US" sz="4400" u="sng" dirty="0">
                <a:latin typeface="Calibri"/>
                <a:cs typeface="Calibri"/>
              </a:rPr>
              <a:t>Most</a:t>
            </a:r>
            <a:r>
              <a:rPr lang="en-US" sz="4400" dirty="0">
                <a:latin typeface="Calibri"/>
                <a:cs typeface="Calibri"/>
              </a:rPr>
              <a:t> </a:t>
            </a:r>
            <a:r>
              <a:rPr lang="en-US" sz="4400" u="sng" dirty="0">
                <a:latin typeface="Calibri"/>
                <a:cs typeface="Calibri"/>
              </a:rPr>
              <a:t>High</a:t>
            </a:r>
            <a:r>
              <a:rPr lang="en-US" sz="4400" u="sng" dirty="0" smtClean="0">
                <a:latin typeface="Calibri"/>
                <a:cs typeface="Calibri"/>
              </a:rPr>
              <a:t>. </a:t>
            </a:r>
          </a:p>
          <a:p>
            <a:pPr algn="ctr" eaLnBrk="1" hangingPunct="1">
              <a:lnSpc>
                <a:spcPct val="80000"/>
              </a:lnSpc>
              <a:spcBef>
                <a:spcPts val="0"/>
              </a:spcBef>
              <a:spcAft>
                <a:spcPts val="600"/>
              </a:spcAft>
            </a:pPr>
            <a:r>
              <a:rPr lang="en-US" sz="4400" dirty="0" smtClean="0">
                <a:latin typeface="Calibri"/>
                <a:cs typeface="Calibri"/>
              </a:rPr>
              <a:t>Yet </a:t>
            </a:r>
            <a:r>
              <a:rPr lang="en-US" sz="4400" dirty="0">
                <a:latin typeface="Calibri"/>
                <a:cs typeface="Calibri"/>
              </a:rPr>
              <a:t>you shall be </a:t>
            </a:r>
            <a:r>
              <a:rPr lang="en-US" sz="6000" dirty="0">
                <a:latin typeface="Calibri Light"/>
                <a:cs typeface="Calibri Light"/>
              </a:rPr>
              <a:t>brought down </a:t>
            </a:r>
            <a:r>
              <a:rPr lang="en-US" sz="4400" dirty="0" smtClean="0">
                <a:latin typeface="Calibri"/>
                <a:cs typeface="Calibri"/>
              </a:rPr>
              <a:t>to</a:t>
            </a:r>
            <a:endParaRPr lang="en-US" sz="4400" u="sng" dirty="0" smtClean="0">
              <a:latin typeface="Calibri"/>
              <a:cs typeface="Calibri"/>
            </a:endParaRPr>
          </a:p>
          <a:p>
            <a:pPr algn="ctr" eaLnBrk="1" hangingPunct="1">
              <a:lnSpc>
                <a:spcPct val="80000"/>
              </a:lnSpc>
              <a:spcBef>
                <a:spcPts val="0"/>
              </a:spcBef>
              <a:spcAft>
                <a:spcPts val="600"/>
              </a:spcAft>
            </a:pPr>
            <a:r>
              <a:rPr lang="en-US" sz="4400" dirty="0" err="1" smtClean="0">
                <a:latin typeface="Calibri"/>
                <a:cs typeface="Calibri"/>
              </a:rPr>
              <a:t>Sheol</a:t>
            </a:r>
            <a:r>
              <a:rPr lang="en-US" sz="4400" dirty="0" smtClean="0">
                <a:latin typeface="Calibri"/>
                <a:cs typeface="Calibri"/>
              </a:rPr>
              <a:t>, to </a:t>
            </a:r>
            <a:r>
              <a:rPr lang="en-US" sz="4400" dirty="0">
                <a:latin typeface="Calibri"/>
                <a:cs typeface="Calibri"/>
              </a:rPr>
              <a:t>the </a:t>
            </a:r>
            <a:r>
              <a:rPr lang="en-US" sz="4400" dirty="0" smtClean="0">
                <a:latin typeface="Calibri"/>
                <a:cs typeface="Calibri"/>
              </a:rPr>
              <a:t>lowest </a:t>
            </a:r>
            <a:r>
              <a:rPr lang="en-US" sz="4400" dirty="0">
                <a:latin typeface="Calibri"/>
                <a:cs typeface="Calibri"/>
              </a:rPr>
              <a:t>depths of the </a:t>
            </a:r>
            <a:r>
              <a:rPr lang="en-US" sz="4400" dirty="0" smtClean="0">
                <a:latin typeface="Calibri"/>
                <a:cs typeface="Calibri"/>
              </a:rPr>
              <a:t>Pit</a:t>
            </a:r>
          </a:p>
          <a:p>
            <a:pPr algn="ctr" eaLnBrk="1" hangingPunct="1">
              <a:lnSpc>
                <a:spcPct val="80000"/>
              </a:lnSpc>
              <a:spcBef>
                <a:spcPts val="0"/>
              </a:spcBef>
              <a:spcAft>
                <a:spcPts val="600"/>
              </a:spcAft>
            </a:pPr>
            <a:r>
              <a:rPr lang="en-US" sz="4400" dirty="0" smtClean="0">
                <a:latin typeface="Calibri"/>
                <a:cs typeface="Calibri"/>
              </a:rPr>
              <a:t>(</a:t>
            </a:r>
            <a:r>
              <a:rPr lang="en-US" sz="4400" i="1" dirty="0" smtClean="0">
                <a:latin typeface="Calibri"/>
                <a:cs typeface="Calibri"/>
              </a:rPr>
              <a:t>Isaiah 14:12–15</a:t>
            </a:r>
            <a:r>
              <a:rPr lang="en-US" sz="4400" dirty="0" smtClean="0">
                <a:latin typeface="Calibri"/>
                <a:cs typeface="Calibri"/>
              </a:rPr>
              <a:t>).</a:t>
            </a:r>
          </a:p>
        </p:txBody>
      </p:sp>
    </p:spTree>
    <p:extLst>
      <p:ext uri="{BB962C8B-B14F-4D97-AF65-F5344CB8AC3E}">
        <p14:creationId xmlns:p14="http://schemas.microsoft.com/office/powerpoint/2010/main" val="30872882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28</a:t>
            </a:r>
          </a:p>
          <a:p>
            <a:pPr marL="36000"/>
            <a:r>
              <a:rPr lang="en-US" sz="3200" b="1" cap="small" spc="50" dirty="0">
                <a:latin typeface="Cambria"/>
                <a:cs typeface="Cambria"/>
              </a:rPr>
              <a:t>The Price of Pride</a:t>
            </a:r>
            <a:endParaRPr lang="en-US" sz="3200" cap="small" spc="50" dirty="0">
              <a:latin typeface="Cambria"/>
              <a:cs typeface="Cambria"/>
            </a:endParaRPr>
          </a:p>
        </p:txBody>
      </p:sp>
      <p:sp>
        <p:nvSpPr>
          <p:cNvPr id="4"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pPr>
            <a:r>
              <a:rPr lang="en-US" sz="4400" spc="-100" dirty="0">
                <a:latin typeface="Calibri"/>
                <a:cs typeface="Calibri"/>
              </a:rPr>
              <a:t>Isaiah 14:3–11 describes the </a:t>
            </a:r>
            <a:r>
              <a:rPr lang="en-US" sz="4400" u="sng" spc="-100" dirty="0">
                <a:latin typeface="Calibri"/>
                <a:cs typeface="Calibri"/>
              </a:rPr>
              <a:t>fall</a:t>
            </a:r>
            <a:r>
              <a:rPr lang="en-US" sz="4400" spc="-100" dirty="0">
                <a:latin typeface="Calibri"/>
                <a:cs typeface="Calibri"/>
              </a:rPr>
              <a:t> of the haughty and oppressive </a:t>
            </a:r>
            <a:r>
              <a:rPr lang="en-US" sz="4400" u="sng" spc="-100" dirty="0">
                <a:latin typeface="Calibri"/>
                <a:cs typeface="Calibri"/>
              </a:rPr>
              <a:t>king</a:t>
            </a:r>
            <a:r>
              <a:rPr lang="en-US" sz="4400" spc="-100" dirty="0">
                <a:latin typeface="Calibri"/>
                <a:cs typeface="Calibri"/>
              </a:rPr>
              <a:t> </a:t>
            </a:r>
            <a:r>
              <a:rPr lang="en-US" sz="4400" u="sng" spc="-100" dirty="0">
                <a:latin typeface="Calibri"/>
                <a:cs typeface="Calibri"/>
              </a:rPr>
              <a:t>of</a:t>
            </a:r>
            <a:r>
              <a:rPr lang="en-US" sz="4400" spc="-100" dirty="0">
                <a:latin typeface="Calibri"/>
                <a:cs typeface="Calibri"/>
              </a:rPr>
              <a:t> </a:t>
            </a:r>
            <a:r>
              <a:rPr lang="en-US" sz="4400" u="sng" spc="-100" dirty="0" smtClean="0">
                <a:latin typeface="Calibri"/>
                <a:cs typeface="Calibri"/>
              </a:rPr>
              <a:t>Babylon</a:t>
            </a:r>
            <a:r>
              <a:rPr lang="en-US" sz="4400" spc="-100" dirty="0" smtClean="0">
                <a:latin typeface="Calibri"/>
                <a:cs typeface="Calibri"/>
              </a:rPr>
              <a:t>.</a:t>
            </a:r>
          </a:p>
          <a:p>
            <a:pPr algn="ctr" eaLnBrk="1" hangingPunct="1">
              <a:lnSpc>
                <a:spcPct val="90000"/>
              </a:lnSpc>
              <a:spcBef>
                <a:spcPts val="0"/>
              </a:spcBef>
              <a:spcAft>
                <a:spcPts val="0"/>
              </a:spcAft>
            </a:pPr>
            <a:r>
              <a:rPr lang="en-US" sz="4400" dirty="0" smtClean="0">
                <a:latin typeface="Calibri"/>
                <a:cs typeface="Calibri"/>
              </a:rPr>
              <a:t>Then</a:t>
            </a:r>
            <a:r>
              <a:rPr lang="en-US" sz="4400" dirty="0">
                <a:latin typeface="Calibri"/>
                <a:cs typeface="Calibri"/>
              </a:rPr>
              <a:t>, Isaiah 14:12–15 moves </a:t>
            </a:r>
            <a:r>
              <a:rPr lang="en-US" sz="4400" dirty="0" smtClean="0">
                <a:latin typeface="Calibri"/>
                <a:cs typeface="Calibri"/>
              </a:rPr>
              <a:t>to </a:t>
            </a:r>
            <a:r>
              <a:rPr lang="en-US" sz="4400" dirty="0">
                <a:latin typeface="Calibri"/>
                <a:cs typeface="Calibri"/>
              </a:rPr>
              <a:t>the heavenly courts and highlights that a similar proud and arrogant spirit generated the original </a:t>
            </a:r>
            <a:r>
              <a:rPr lang="en-US" sz="4400" u="sng" dirty="0">
                <a:latin typeface="Calibri"/>
                <a:cs typeface="Calibri"/>
              </a:rPr>
              <a:t>fall</a:t>
            </a:r>
            <a:r>
              <a:rPr lang="en-US" sz="4400" dirty="0">
                <a:latin typeface="Calibri"/>
                <a:cs typeface="Calibri"/>
              </a:rPr>
              <a:t> </a:t>
            </a:r>
            <a:r>
              <a:rPr lang="en-US" sz="4400" u="sng" dirty="0">
                <a:latin typeface="Calibri"/>
                <a:cs typeface="Calibri"/>
              </a:rPr>
              <a:t>of</a:t>
            </a:r>
            <a:r>
              <a:rPr lang="en-US" sz="4400" dirty="0">
                <a:latin typeface="Calibri"/>
                <a:cs typeface="Calibri"/>
              </a:rPr>
              <a:t> </a:t>
            </a:r>
            <a:r>
              <a:rPr lang="en-US" sz="4400" u="sng" dirty="0" smtClean="0">
                <a:latin typeface="Calibri"/>
                <a:cs typeface="Calibri"/>
              </a:rPr>
              <a:t>Lucifer</a:t>
            </a:r>
            <a:r>
              <a:rPr lang="en-US" sz="4400" dirty="0" smtClean="0">
                <a:latin typeface="Calibri"/>
                <a:cs typeface="Calibri"/>
              </a:rPr>
              <a:t>.</a:t>
            </a:r>
          </a:p>
          <a:p>
            <a:pPr algn="ctr" eaLnBrk="1" hangingPunct="1">
              <a:lnSpc>
                <a:spcPct val="90000"/>
              </a:lnSpc>
              <a:spcBef>
                <a:spcPts val="0"/>
              </a:spcBef>
              <a:spcAft>
                <a:spcPts val="0"/>
              </a:spcAft>
            </a:pPr>
            <a:r>
              <a:rPr lang="en-US" sz="4400" spc="-100" dirty="0" smtClean="0">
                <a:latin typeface="Calibri"/>
                <a:cs typeface="Calibri"/>
              </a:rPr>
              <a:t>The </a:t>
            </a:r>
            <a:r>
              <a:rPr lang="en-US" sz="4400" spc="-100" dirty="0">
                <a:latin typeface="Calibri"/>
                <a:cs typeface="Calibri"/>
              </a:rPr>
              <a:t>text explains that Lucifer planned to exalt his throne above all heavenly hosts and make himself </a:t>
            </a:r>
            <a:r>
              <a:rPr lang="en-US" sz="4400" spc="-100" dirty="0" smtClean="0">
                <a:latin typeface="Calibri"/>
                <a:cs typeface="Calibri"/>
              </a:rPr>
              <a:t>“</a:t>
            </a:r>
            <a:r>
              <a:rPr lang="en-US" sz="4400" spc="-100" dirty="0">
                <a:latin typeface="Calibri"/>
                <a:cs typeface="Calibri"/>
              </a:rPr>
              <a:t>like the Most </a:t>
            </a:r>
            <a:r>
              <a:rPr lang="en-US" sz="4400" spc="-100" dirty="0" smtClean="0">
                <a:latin typeface="Calibri"/>
                <a:cs typeface="Calibri"/>
              </a:rPr>
              <a:t>High.”</a:t>
            </a:r>
          </a:p>
        </p:txBody>
      </p:sp>
    </p:spTree>
    <p:extLst>
      <p:ext uri="{BB962C8B-B14F-4D97-AF65-F5344CB8AC3E}">
        <p14:creationId xmlns:p14="http://schemas.microsoft.com/office/powerpoint/2010/main" val="2129798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lnSpc>
                <a:spcPct val="90000"/>
              </a:lnSpc>
              <a:spcBef>
                <a:spcPts val="0"/>
              </a:spcBef>
              <a:spcAft>
                <a:spcPts val="0"/>
              </a:spcAft>
            </a:pPr>
            <a:r>
              <a:rPr lang="en-US" sz="4400" dirty="0">
                <a:solidFill>
                  <a:schemeClr val="bg1"/>
                </a:solidFill>
                <a:latin typeface="Calibri"/>
                <a:cs typeface="Calibri"/>
              </a:rPr>
              <a:t>This was the </a:t>
            </a:r>
            <a:r>
              <a:rPr lang="en-US" sz="4400" dirty="0" smtClean="0">
                <a:solidFill>
                  <a:schemeClr val="bg1"/>
                </a:solidFill>
                <a:latin typeface="Calibri"/>
                <a:cs typeface="Calibri"/>
              </a:rPr>
              <a:t>beginning </a:t>
            </a:r>
            <a:r>
              <a:rPr lang="en-US" sz="4400" dirty="0">
                <a:solidFill>
                  <a:schemeClr val="bg1"/>
                </a:solidFill>
                <a:latin typeface="Calibri"/>
                <a:cs typeface="Calibri"/>
              </a:rPr>
              <a:t>of a new and hostile situation in which God’s altruistic love and cooperation would be </a:t>
            </a:r>
            <a:r>
              <a:rPr lang="en-US" sz="4400" dirty="0">
                <a:solidFill>
                  <a:srgbClr val="000000"/>
                </a:solidFill>
                <a:latin typeface="Calibri"/>
                <a:cs typeface="Calibri"/>
              </a:rPr>
              <a:t>challenged by Lucifer’s selfishness and </a:t>
            </a:r>
            <a:r>
              <a:rPr lang="en-US" sz="4400" dirty="0" smtClean="0">
                <a:solidFill>
                  <a:srgbClr val="000000"/>
                </a:solidFill>
                <a:latin typeface="Calibri"/>
                <a:cs typeface="Calibri"/>
              </a:rPr>
              <a:t>competition</a:t>
            </a:r>
            <a:r>
              <a:rPr lang="en-US" sz="4400" dirty="0">
                <a:solidFill>
                  <a:srgbClr val="000000"/>
                </a:solidFill>
                <a:latin typeface="Calibri"/>
                <a:cs typeface="Calibri"/>
              </a:rPr>
              <a:t>. The enemy was not afraid of accusing God of what he himself was and of spreading his lies </a:t>
            </a:r>
            <a:r>
              <a:rPr lang="en-US" sz="4400" dirty="0" smtClean="0">
                <a:solidFill>
                  <a:srgbClr val="000000"/>
                </a:solidFill>
                <a:latin typeface="Calibri"/>
                <a:cs typeface="Calibri"/>
              </a:rPr>
              <a:t> to </a:t>
            </a:r>
            <a:r>
              <a:rPr lang="en-US" sz="4400" dirty="0">
                <a:solidFill>
                  <a:srgbClr val="000000"/>
                </a:solidFill>
                <a:latin typeface="Calibri"/>
                <a:cs typeface="Calibri"/>
              </a:rPr>
              <a:t>other angels. </a:t>
            </a:r>
            <a:r>
              <a:rPr lang="en-US" sz="4400" b="1" spc="100" dirty="0">
                <a:latin typeface="Calibri"/>
                <a:cs typeface="Calibri"/>
              </a:rPr>
              <a:t>Here are the </a:t>
            </a:r>
            <a:r>
              <a:rPr lang="en-US" sz="4400" b="1" spc="100" dirty="0" err="1" smtClean="0">
                <a:latin typeface="Calibri"/>
                <a:cs typeface="Calibri"/>
              </a:rPr>
              <a:t>myste-rious</a:t>
            </a:r>
            <a:r>
              <a:rPr lang="en-US" sz="4400" b="1" spc="100" dirty="0" smtClean="0">
                <a:latin typeface="Calibri"/>
                <a:cs typeface="Calibri"/>
              </a:rPr>
              <a:t> </a:t>
            </a:r>
            <a:r>
              <a:rPr lang="en-US" sz="4400" b="1" spc="100" dirty="0">
                <a:latin typeface="Calibri"/>
                <a:cs typeface="Calibri"/>
              </a:rPr>
              <a:t>origins of evil in the universe.</a:t>
            </a:r>
            <a:endParaRPr lang="en-US" sz="4400" b="1" spc="100" dirty="0" smtClean="0">
              <a:latin typeface="Calibri"/>
              <a:cs typeface="Calibri"/>
            </a:endParaRPr>
          </a:p>
        </p:txBody>
      </p:sp>
      <p:sp>
        <p:nvSpPr>
          <p:cNvPr id="5" name="Text Box 3"/>
          <p:cNvSpPr txBox="1">
            <a:spLocks noChangeArrowheads="1"/>
          </p:cNvSpPr>
          <p:nvPr/>
        </p:nvSpPr>
        <p:spPr bwMode="auto">
          <a:xfrm>
            <a:off x="0" y="1196752"/>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lnSpc>
                <a:spcPct val="90000"/>
              </a:lnSpc>
              <a:spcBef>
                <a:spcPts val="0"/>
              </a:spcBef>
              <a:spcAft>
                <a:spcPts val="0"/>
              </a:spcAft>
            </a:pPr>
            <a:r>
              <a:rPr lang="en-US" sz="4400" dirty="0">
                <a:solidFill>
                  <a:schemeClr val="bg1"/>
                </a:solidFill>
                <a:latin typeface="Calibri"/>
                <a:cs typeface="Calibri"/>
              </a:rPr>
              <a:t>This was the </a:t>
            </a:r>
            <a:r>
              <a:rPr lang="en-US" sz="4400" dirty="0" smtClean="0">
                <a:solidFill>
                  <a:schemeClr val="bg1"/>
                </a:solidFill>
                <a:latin typeface="Calibri"/>
                <a:cs typeface="Calibri"/>
              </a:rPr>
              <a:t>beginning </a:t>
            </a:r>
            <a:r>
              <a:rPr lang="en-US" sz="4400" dirty="0">
                <a:solidFill>
                  <a:schemeClr val="bg1"/>
                </a:solidFill>
                <a:latin typeface="Calibri"/>
                <a:cs typeface="Calibri"/>
              </a:rPr>
              <a:t>of a new and hostile situation in which God’s altruistic love and cooperation would be challenged by Lucifer’s selfishness and </a:t>
            </a:r>
            <a:r>
              <a:rPr lang="en-US" sz="4400" dirty="0" smtClean="0">
                <a:solidFill>
                  <a:schemeClr val="bg1"/>
                </a:solidFill>
                <a:latin typeface="Calibri"/>
                <a:cs typeface="Calibri"/>
              </a:rPr>
              <a:t>competition</a:t>
            </a:r>
            <a:r>
              <a:rPr lang="en-US" sz="4400" dirty="0">
                <a:solidFill>
                  <a:schemeClr val="bg1"/>
                </a:solidFill>
                <a:latin typeface="Calibri"/>
                <a:cs typeface="Calibri"/>
              </a:rPr>
              <a:t>. </a:t>
            </a:r>
            <a:r>
              <a:rPr lang="en-US" sz="4400" dirty="0">
                <a:solidFill>
                  <a:schemeClr val="tx2"/>
                </a:solidFill>
                <a:latin typeface="Calibri"/>
                <a:cs typeface="Calibri"/>
              </a:rPr>
              <a:t>The enemy was not afraid of accusing God </a:t>
            </a:r>
            <a:r>
              <a:rPr lang="en-US" sz="4400" dirty="0">
                <a:latin typeface="Calibri"/>
                <a:cs typeface="Calibri"/>
              </a:rPr>
              <a:t>of what he himself was and of spreading his lies </a:t>
            </a:r>
            <a:r>
              <a:rPr lang="en-US" sz="4400" dirty="0" smtClean="0">
                <a:latin typeface="Calibri"/>
                <a:cs typeface="Calibri"/>
              </a:rPr>
              <a:t> to </a:t>
            </a:r>
            <a:r>
              <a:rPr lang="en-US" sz="4400" dirty="0">
                <a:latin typeface="Calibri"/>
                <a:cs typeface="Calibri"/>
              </a:rPr>
              <a:t>other angels. </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28</a:t>
            </a:r>
          </a:p>
          <a:p>
            <a:pPr marL="36000"/>
            <a:r>
              <a:rPr lang="en-US" sz="3200" b="1" cap="small" spc="50" dirty="0">
                <a:latin typeface="Cambria"/>
                <a:cs typeface="Cambria"/>
              </a:rPr>
              <a:t>The Price of Pride</a:t>
            </a:r>
            <a:endParaRPr lang="en-US" sz="3200" cap="small" spc="50" dirty="0">
              <a:latin typeface="Cambria"/>
              <a:cs typeface="Cambria"/>
            </a:endParaRPr>
          </a:p>
        </p:txBody>
      </p:sp>
      <p:sp>
        <p:nvSpPr>
          <p:cNvPr id="4" name="Text Box 3"/>
          <p:cNvSpPr txBox="1">
            <a:spLocks noChangeArrowheads="1"/>
          </p:cNvSpPr>
          <p:nvPr/>
        </p:nvSpPr>
        <p:spPr bwMode="auto">
          <a:xfrm>
            <a:off x="0" y="1196752"/>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lnSpc>
                <a:spcPct val="90000"/>
              </a:lnSpc>
              <a:spcBef>
                <a:spcPts val="0"/>
              </a:spcBef>
              <a:spcAft>
                <a:spcPts val="0"/>
              </a:spcAft>
            </a:pPr>
            <a:r>
              <a:rPr lang="en-US" sz="4400" dirty="0">
                <a:latin typeface="Calibri"/>
                <a:cs typeface="Calibri"/>
              </a:rPr>
              <a:t>This was the </a:t>
            </a:r>
            <a:r>
              <a:rPr lang="en-US" sz="4400" dirty="0" smtClean="0">
                <a:latin typeface="Calibri"/>
                <a:cs typeface="Calibri"/>
              </a:rPr>
              <a:t>beginning </a:t>
            </a:r>
            <a:r>
              <a:rPr lang="en-US" sz="4400" dirty="0">
                <a:latin typeface="Calibri"/>
                <a:cs typeface="Calibri"/>
              </a:rPr>
              <a:t>of a new and hostile situation in which God’s altruistic love and cooperation would be challenged by Lucifer’s selfishness and </a:t>
            </a:r>
            <a:r>
              <a:rPr lang="en-US" sz="4400" dirty="0" smtClean="0">
                <a:latin typeface="Calibri"/>
                <a:cs typeface="Calibri"/>
              </a:rPr>
              <a:t>competition</a:t>
            </a:r>
            <a:r>
              <a:rPr lang="en-US" sz="4400" dirty="0">
                <a:latin typeface="Calibri"/>
                <a:cs typeface="Calibri"/>
              </a:rPr>
              <a:t>. </a:t>
            </a:r>
            <a:endParaRPr lang="en-US" sz="4400" dirty="0" smtClean="0">
              <a:latin typeface="Calibri"/>
              <a:cs typeface="Calibri"/>
            </a:endParaRPr>
          </a:p>
        </p:txBody>
      </p:sp>
    </p:spTree>
    <p:extLst>
      <p:ext uri="{BB962C8B-B14F-4D97-AF65-F5344CB8AC3E}">
        <p14:creationId xmlns:p14="http://schemas.microsoft.com/office/powerpoint/2010/main" val="31878274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a:solidFill>
                  <a:schemeClr val="bg1"/>
                </a:solidFill>
                <a:latin typeface="Calibri"/>
                <a:cs typeface="Calibri"/>
              </a:rPr>
              <a:t>The fall of Lucifer was not a simple clash </a:t>
            </a:r>
            <a:r>
              <a:rPr lang="en-US" sz="4400" dirty="0">
                <a:solidFill>
                  <a:schemeClr val="bg1"/>
                </a:solidFill>
                <a:latin typeface="Calibri"/>
                <a:cs typeface="Calibri"/>
              </a:rPr>
              <a:t>of conflicting ideas. </a:t>
            </a:r>
            <a:r>
              <a:rPr lang="en-US" sz="4400" dirty="0">
                <a:solidFill>
                  <a:srgbClr val="000000"/>
                </a:solidFill>
                <a:latin typeface="Calibri"/>
                <a:cs typeface="Calibri"/>
              </a:rPr>
              <a:t>Revelation 12 tells </a:t>
            </a:r>
            <a:r>
              <a:rPr lang="en-US" sz="4400" dirty="0" smtClean="0">
                <a:solidFill>
                  <a:srgbClr val="000000"/>
                </a:solidFill>
                <a:latin typeface="Calibri"/>
                <a:cs typeface="Calibri"/>
              </a:rPr>
              <a:t> </a:t>
            </a:r>
            <a:r>
              <a:rPr lang="en-US" sz="4400" spc="-100" dirty="0" smtClean="0">
                <a:solidFill>
                  <a:srgbClr val="000000"/>
                </a:solidFill>
                <a:latin typeface="Calibri"/>
                <a:cs typeface="Calibri"/>
              </a:rPr>
              <a:t>us </a:t>
            </a:r>
            <a:r>
              <a:rPr lang="en-US" sz="4400" spc="-100" dirty="0">
                <a:solidFill>
                  <a:srgbClr val="000000"/>
                </a:solidFill>
                <a:latin typeface="Calibri"/>
                <a:cs typeface="Calibri"/>
              </a:rPr>
              <a:t>that a major war broke out in heaven </a:t>
            </a:r>
            <a:r>
              <a:rPr lang="en-US" sz="4400" dirty="0" smtClean="0">
                <a:solidFill>
                  <a:srgbClr val="000000"/>
                </a:solidFill>
                <a:latin typeface="Calibri"/>
                <a:cs typeface="Calibri"/>
              </a:rPr>
              <a:t>between </a:t>
            </a:r>
            <a:r>
              <a:rPr lang="en-US" sz="4400" dirty="0">
                <a:solidFill>
                  <a:srgbClr val="000000"/>
                </a:solidFill>
                <a:latin typeface="Calibri"/>
                <a:cs typeface="Calibri"/>
              </a:rPr>
              <a:t>Lucifer and his angels on one side and Christ and His angels on the other. </a:t>
            </a:r>
            <a:r>
              <a:rPr lang="en-US" sz="4400" dirty="0" smtClean="0">
                <a:solidFill>
                  <a:schemeClr val="tx2"/>
                </a:solidFill>
                <a:latin typeface="Calibri"/>
                <a:cs typeface="Calibri"/>
              </a:rPr>
              <a:t>Lucifer</a:t>
            </a:r>
            <a:r>
              <a:rPr lang="en-US" sz="4400" dirty="0" smtClean="0">
                <a:latin typeface="Calibri"/>
                <a:cs typeface="Calibri"/>
              </a:rPr>
              <a:t> is </a:t>
            </a:r>
            <a:r>
              <a:rPr lang="en-US" sz="4400" dirty="0">
                <a:latin typeface="Calibri"/>
                <a:cs typeface="Calibri"/>
              </a:rPr>
              <a:t>“the great </a:t>
            </a:r>
            <a:r>
              <a:rPr lang="en-US" sz="4400" u="sng" dirty="0" smtClean="0">
                <a:latin typeface="Calibri"/>
                <a:cs typeface="Calibri"/>
              </a:rPr>
              <a:t>dragon</a:t>
            </a:r>
            <a:r>
              <a:rPr lang="en-US" sz="4400" dirty="0" smtClean="0">
                <a:latin typeface="Calibri"/>
                <a:cs typeface="Calibri"/>
              </a:rPr>
              <a:t>,  </a:t>
            </a:r>
            <a:r>
              <a:rPr lang="en-US" sz="4400" u="sng" dirty="0" smtClean="0">
                <a:latin typeface="Calibri"/>
                <a:cs typeface="Calibri"/>
              </a:rPr>
              <a:t>serpent</a:t>
            </a:r>
            <a:r>
              <a:rPr lang="en-US" sz="4400" dirty="0" smtClean="0">
                <a:latin typeface="Calibri"/>
                <a:cs typeface="Calibri"/>
              </a:rPr>
              <a:t> </a:t>
            </a:r>
            <a:r>
              <a:rPr lang="en-US" sz="4400" dirty="0">
                <a:latin typeface="Calibri"/>
                <a:cs typeface="Calibri"/>
              </a:rPr>
              <a:t>of old</a:t>
            </a:r>
            <a:r>
              <a:rPr lang="en-US" sz="4400" dirty="0" smtClean="0">
                <a:latin typeface="Calibri"/>
                <a:cs typeface="Calibri"/>
              </a:rPr>
              <a:t>, </a:t>
            </a:r>
            <a:r>
              <a:rPr lang="en-US" sz="4400" u="sng" dirty="0" smtClean="0">
                <a:latin typeface="Calibri"/>
                <a:cs typeface="Calibri"/>
              </a:rPr>
              <a:t>Devil</a:t>
            </a:r>
            <a:r>
              <a:rPr lang="en-US" sz="4400" dirty="0" smtClean="0">
                <a:latin typeface="Calibri"/>
                <a:cs typeface="Calibri"/>
              </a:rPr>
              <a:t>, </a:t>
            </a:r>
            <a:r>
              <a:rPr lang="en-US" sz="4400" u="sng" dirty="0" smtClean="0">
                <a:latin typeface="Calibri"/>
                <a:cs typeface="Calibri"/>
              </a:rPr>
              <a:t>Satan</a:t>
            </a:r>
            <a:r>
              <a:rPr lang="en-US" sz="4400" dirty="0" smtClean="0">
                <a:latin typeface="Calibri"/>
                <a:cs typeface="Calibri"/>
              </a:rPr>
              <a:t>, </a:t>
            </a:r>
            <a:r>
              <a:rPr lang="en-US" sz="4400" dirty="0">
                <a:latin typeface="Calibri"/>
                <a:cs typeface="Calibri"/>
              </a:rPr>
              <a:t>and </a:t>
            </a:r>
            <a:r>
              <a:rPr lang="en-US" sz="4400" dirty="0" smtClean="0">
                <a:latin typeface="Calibri"/>
                <a:cs typeface="Calibri"/>
              </a:rPr>
              <a:t>the </a:t>
            </a:r>
            <a:r>
              <a:rPr lang="en-US" sz="4400" u="sng" dirty="0" smtClean="0">
                <a:latin typeface="Calibri"/>
                <a:cs typeface="Calibri"/>
              </a:rPr>
              <a:t>accuser</a:t>
            </a:r>
            <a:r>
              <a:rPr lang="en-US" sz="4400" dirty="0" smtClean="0">
                <a:latin typeface="Calibri"/>
                <a:cs typeface="Calibri"/>
              </a:rPr>
              <a:t> </a:t>
            </a:r>
            <a:r>
              <a:rPr lang="en-US" sz="4400" dirty="0">
                <a:latin typeface="Calibri"/>
                <a:cs typeface="Calibri"/>
              </a:rPr>
              <a:t>of our brethren” </a:t>
            </a:r>
            <a:r>
              <a:rPr lang="en-US" sz="4400" dirty="0" smtClean="0">
                <a:latin typeface="Calibri"/>
                <a:cs typeface="Calibri"/>
              </a:rPr>
              <a:t>(</a:t>
            </a:r>
            <a:r>
              <a:rPr lang="en-US" sz="4400" i="1" dirty="0" smtClean="0">
                <a:latin typeface="Calibri"/>
                <a:cs typeface="Calibri"/>
              </a:rPr>
              <a:t>vs. 9</a:t>
            </a:r>
            <a:r>
              <a:rPr lang="en-US" sz="4400" i="1" dirty="0">
                <a:latin typeface="Calibri"/>
                <a:cs typeface="Calibri"/>
              </a:rPr>
              <a:t>, </a:t>
            </a:r>
            <a:r>
              <a:rPr lang="en-US" sz="4400" i="1" dirty="0" smtClean="0">
                <a:latin typeface="Calibri"/>
                <a:cs typeface="Calibri"/>
              </a:rPr>
              <a:t>10</a:t>
            </a:r>
            <a:r>
              <a:rPr lang="en-US" sz="4400" dirty="0" smtClean="0">
                <a:latin typeface="Calibri"/>
                <a:cs typeface="Calibri"/>
              </a:rPr>
              <a:t>).</a:t>
            </a:r>
          </a:p>
          <a:p>
            <a:pPr marL="108000" eaLnBrk="1" hangingPunct="1">
              <a:lnSpc>
                <a:spcPct val="90000"/>
              </a:lnSpc>
              <a:spcBef>
                <a:spcPts val="0"/>
              </a:spcBef>
            </a:pPr>
            <a:r>
              <a:rPr lang="en-US" sz="4400" spc="-100" dirty="0" smtClean="0">
                <a:solidFill>
                  <a:srgbClr val="FFFF00"/>
                </a:solidFill>
                <a:latin typeface="Calibri"/>
                <a:cs typeface="Calibri"/>
              </a:rPr>
              <a:t>Christ</a:t>
            </a:r>
            <a:r>
              <a:rPr lang="en-US" sz="4400" spc="-300" dirty="0" smtClean="0">
                <a:solidFill>
                  <a:srgbClr val="FFFF00"/>
                </a:solidFill>
                <a:latin typeface="Calibri"/>
                <a:cs typeface="Calibri"/>
              </a:rPr>
              <a:t> </a:t>
            </a:r>
            <a:r>
              <a:rPr lang="en-US" sz="4400" spc="-300" dirty="0" smtClean="0">
                <a:latin typeface="Calibri"/>
                <a:cs typeface="Calibri"/>
              </a:rPr>
              <a:t> </a:t>
            </a:r>
            <a:r>
              <a:rPr lang="en-US" sz="4400" spc="-100" dirty="0" smtClean="0">
                <a:latin typeface="Calibri"/>
                <a:cs typeface="Calibri"/>
              </a:rPr>
              <a:t>is</a:t>
            </a:r>
            <a:r>
              <a:rPr lang="en-US" sz="4400" spc="-300" dirty="0" smtClean="0">
                <a:latin typeface="Calibri"/>
                <a:cs typeface="Calibri"/>
              </a:rPr>
              <a:t> </a:t>
            </a:r>
            <a:r>
              <a:rPr lang="en-US" sz="4400" spc="-100" dirty="0">
                <a:latin typeface="Calibri"/>
                <a:cs typeface="Calibri"/>
              </a:rPr>
              <a:t>“</a:t>
            </a:r>
            <a:r>
              <a:rPr lang="en-US" sz="4400" u="sng" spc="-100" dirty="0">
                <a:latin typeface="Calibri"/>
                <a:cs typeface="Calibri"/>
              </a:rPr>
              <a:t>Michael</a:t>
            </a:r>
            <a:r>
              <a:rPr lang="en-US" sz="4400" spc="-100" dirty="0">
                <a:latin typeface="Calibri"/>
                <a:cs typeface="Calibri"/>
              </a:rPr>
              <a:t>”</a:t>
            </a:r>
            <a:r>
              <a:rPr lang="en-US" sz="4400" spc="-300" dirty="0">
                <a:latin typeface="Calibri"/>
                <a:cs typeface="Calibri"/>
              </a:rPr>
              <a:t> </a:t>
            </a:r>
            <a:r>
              <a:rPr lang="en-US" sz="4400" spc="-100" dirty="0" smtClean="0">
                <a:latin typeface="Calibri"/>
                <a:cs typeface="Calibri"/>
              </a:rPr>
              <a:t>“</a:t>
            </a:r>
            <a:r>
              <a:rPr lang="en-US" sz="4400" spc="-100" dirty="0">
                <a:latin typeface="Calibri"/>
                <a:cs typeface="Calibri"/>
              </a:rPr>
              <a:t>who</a:t>
            </a:r>
            <a:r>
              <a:rPr lang="en-US" sz="4400" spc="-300" dirty="0">
                <a:latin typeface="Calibri"/>
                <a:cs typeface="Calibri"/>
              </a:rPr>
              <a:t> </a:t>
            </a:r>
            <a:r>
              <a:rPr lang="en-US" sz="4400" spc="-100" dirty="0">
                <a:latin typeface="Calibri"/>
                <a:cs typeface="Calibri"/>
              </a:rPr>
              <a:t>is</a:t>
            </a:r>
            <a:r>
              <a:rPr lang="en-US" sz="4400" spc="-300" dirty="0">
                <a:latin typeface="Calibri"/>
                <a:cs typeface="Calibri"/>
              </a:rPr>
              <a:t> </a:t>
            </a:r>
            <a:r>
              <a:rPr lang="en-US" sz="4400" spc="-100" dirty="0">
                <a:latin typeface="Calibri"/>
                <a:cs typeface="Calibri"/>
              </a:rPr>
              <a:t>like</a:t>
            </a:r>
            <a:r>
              <a:rPr lang="en-US" sz="4400" spc="-300" dirty="0">
                <a:latin typeface="Calibri"/>
                <a:cs typeface="Calibri"/>
              </a:rPr>
              <a:t> </a:t>
            </a:r>
            <a:r>
              <a:rPr lang="en-US" sz="4400" u="sng" spc="-100" dirty="0" smtClean="0">
                <a:latin typeface="Calibri"/>
                <a:cs typeface="Calibri"/>
              </a:rPr>
              <a:t>God</a:t>
            </a:r>
            <a:r>
              <a:rPr lang="en-US" sz="4400" spc="-300" dirty="0" smtClean="0">
                <a:latin typeface="Calibri"/>
                <a:cs typeface="Calibri"/>
              </a:rPr>
              <a:t>” (</a:t>
            </a:r>
            <a:r>
              <a:rPr lang="en-US" sz="4400" i="1" spc="-300" dirty="0" smtClean="0">
                <a:latin typeface="Calibri"/>
                <a:cs typeface="Calibri"/>
              </a:rPr>
              <a:t>v. 7</a:t>
            </a:r>
            <a:r>
              <a:rPr lang="en-US" sz="4400" spc="-300" dirty="0" smtClean="0">
                <a:latin typeface="Calibri"/>
                <a:cs typeface="Calibri"/>
              </a:rPr>
              <a:t>). </a:t>
            </a:r>
          </a:p>
        </p:txBody>
      </p:sp>
      <p:sp>
        <p:nvSpPr>
          <p:cNvPr id="5" name="Text Box 3"/>
          <p:cNvSpPr txBox="1">
            <a:spLocks noChangeArrowheads="1"/>
          </p:cNvSpPr>
          <p:nvPr/>
        </p:nvSpPr>
        <p:spPr bwMode="auto">
          <a:xfrm>
            <a:off x="0" y="1224090"/>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a:solidFill>
                  <a:schemeClr val="bg1"/>
                </a:solidFill>
                <a:latin typeface="Calibri"/>
                <a:cs typeface="Calibri"/>
              </a:rPr>
              <a:t>The fall of Lucifer was not a simple clash </a:t>
            </a:r>
            <a:r>
              <a:rPr lang="en-US" sz="4400" dirty="0">
                <a:solidFill>
                  <a:schemeClr val="bg1"/>
                </a:solidFill>
                <a:latin typeface="Calibri"/>
                <a:cs typeface="Calibri"/>
              </a:rPr>
              <a:t>of conflicting ideas. </a:t>
            </a:r>
            <a:r>
              <a:rPr lang="en-US" sz="4400" dirty="0">
                <a:latin typeface="Calibri"/>
                <a:cs typeface="Calibri"/>
              </a:rPr>
              <a:t>Revelation 12 tells </a:t>
            </a:r>
            <a:r>
              <a:rPr lang="en-US" sz="4400" dirty="0" smtClean="0">
                <a:latin typeface="Calibri"/>
                <a:cs typeface="Calibri"/>
              </a:rPr>
              <a:t> </a:t>
            </a:r>
            <a:r>
              <a:rPr lang="en-US" sz="4400" spc="-100" dirty="0" smtClean="0">
                <a:latin typeface="Calibri"/>
                <a:cs typeface="Calibri"/>
              </a:rPr>
              <a:t>us </a:t>
            </a:r>
            <a:r>
              <a:rPr lang="en-US" sz="4400" spc="-100" dirty="0">
                <a:latin typeface="Calibri"/>
                <a:cs typeface="Calibri"/>
              </a:rPr>
              <a:t>that a </a:t>
            </a:r>
            <a:r>
              <a:rPr lang="en-US" sz="4400" u="sng" spc="-100" dirty="0">
                <a:latin typeface="Calibri"/>
                <a:cs typeface="Calibri"/>
              </a:rPr>
              <a:t>major</a:t>
            </a:r>
            <a:r>
              <a:rPr lang="en-US" sz="4400" spc="-100" dirty="0">
                <a:latin typeface="Calibri"/>
                <a:cs typeface="Calibri"/>
              </a:rPr>
              <a:t> </a:t>
            </a:r>
            <a:r>
              <a:rPr lang="en-US" sz="4400" u="sng" spc="-100" dirty="0">
                <a:latin typeface="Calibri"/>
                <a:cs typeface="Calibri"/>
              </a:rPr>
              <a:t>war</a:t>
            </a:r>
            <a:r>
              <a:rPr lang="en-US" sz="4400" spc="-100" dirty="0">
                <a:latin typeface="Calibri"/>
                <a:cs typeface="Calibri"/>
              </a:rPr>
              <a:t> broke out in heaven </a:t>
            </a:r>
            <a:r>
              <a:rPr lang="en-US" sz="4400" dirty="0" smtClean="0">
                <a:latin typeface="Calibri"/>
                <a:cs typeface="Calibri"/>
              </a:rPr>
              <a:t>between </a:t>
            </a:r>
            <a:r>
              <a:rPr lang="en-US" sz="4400" dirty="0">
                <a:latin typeface="Calibri"/>
                <a:cs typeface="Calibri"/>
              </a:rPr>
              <a:t>Lucifer and his angels on one side and Christ and His angels on the other. </a:t>
            </a:r>
            <a:endParaRPr lang="en-US" sz="4400" spc="-3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29</a:t>
            </a:r>
          </a:p>
          <a:p>
            <a:pPr marL="36000"/>
            <a:r>
              <a:rPr lang="en-US" sz="3200" b="1" cap="small" spc="50" dirty="0">
                <a:latin typeface="Cambria"/>
                <a:cs typeface="Cambria"/>
              </a:rPr>
              <a:t>The Spread of Unbelief</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132350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a:latin typeface="Calibri"/>
                <a:cs typeface="Calibri"/>
              </a:rPr>
              <a:t>The fall of Lucifer was not a simple clash </a:t>
            </a:r>
            <a:r>
              <a:rPr lang="en-US" sz="4400" dirty="0">
                <a:latin typeface="Calibri"/>
                <a:cs typeface="Calibri"/>
              </a:rPr>
              <a:t>of conflicting ideas. </a:t>
            </a:r>
            <a:endParaRPr lang="en-US" sz="4400" spc="-300" dirty="0" smtClean="0">
              <a:latin typeface="Calibri"/>
              <a:cs typeface="Calibri"/>
            </a:endParaRPr>
          </a:p>
        </p:txBody>
      </p:sp>
    </p:spTree>
    <p:extLst>
      <p:ext uri="{BB962C8B-B14F-4D97-AF65-F5344CB8AC3E}">
        <p14:creationId xmlns:p14="http://schemas.microsoft.com/office/powerpoint/2010/main" val="7971027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a:t>
            </a:r>
            <a:r>
              <a:rPr lang="en-US" sz="3200" i="1" dirty="0">
                <a:solidFill>
                  <a:srgbClr val="FFFF00"/>
                </a:solidFill>
                <a:latin typeface="Cambria"/>
                <a:cs typeface="Cambria"/>
              </a:rPr>
              <a:t>September </a:t>
            </a:r>
            <a:r>
              <a:rPr lang="en-US" sz="3200" i="1" dirty="0" smtClean="0">
                <a:solidFill>
                  <a:srgbClr val="FFFF00"/>
                </a:solidFill>
                <a:latin typeface="Cambria"/>
                <a:cs typeface="Cambria"/>
              </a:rPr>
              <a:t>29</a:t>
            </a:r>
          </a:p>
          <a:p>
            <a:pPr marL="36000"/>
            <a:r>
              <a:rPr lang="en-US" sz="3200" b="1" cap="small" spc="50" dirty="0">
                <a:latin typeface="Cambria"/>
                <a:cs typeface="Cambria"/>
              </a:rPr>
              <a:t>The Spread of Unbelief</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lnSpc>
                <a:spcPct val="90000"/>
              </a:lnSpc>
              <a:spcBef>
                <a:spcPts val="0"/>
              </a:spcBef>
            </a:pPr>
            <a:r>
              <a:rPr lang="en-US" sz="4400" dirty="0">
                <a:latin typeface="Calibri"/>
                <a:cs typeface="Calibri"/>
              </a:rPr>
              <a:t>Revelation 12 provided a general overview of this ongoing </a:t>
            </a:r>
            <a:r>
              <a:rPr lang="en-US" sz="4400" dirty="0" smtClean="0">
                <a:latin typeface="Calibri"/>
                <a:cs typeface="Calibri"/>
              </a:rPr>
              <a:t>controversy</a:t>
            </a:r>
            <a:r>
              <a:rPr lang="en-US" sz="4400" dirty="0">
                <a:latin typeface="Calibri"/>
                <a:cs typeface="Calibri"/>
              </a:rPr>
              <a:t>, which (1) </a:t>
            </a:r>
            <a:r>
              <a:rPr lang="en-US" sz="4400" u="sng" dirty="0">
                <a:latin typeface="Calibri"/>
                <a:cs typeface="Calibri"/>
              </a:rPr>
              <a:t>began</a:t>
            </a:r>
            <a:r>
              <a:rPr lang="en-US" sz="4400" dirty="0">
                <a:latin typeface="Calibri"/>
                <a:cs typeface="Calibri"/>
              </a:rPr>
              <a:t> in heaven with the rebellion of Lucifer and one-third of the heavenly angels</a:t>
            </a:r>
            <a:r>
              <a:rPr lang="en-US" sz="4400" dirty="0" smtClean="0">
                <a:latin typeface="Calibri"/>
                <a:cs typeface="Calibri"/>
              </a:rPr>
              <a:t>,</a:t>
            </a:r>
          </a:p>
          <a:p>
            <a:pPr marL="252000" eaLnBrk="1" hangingPunct="1">
              <a:lnSpc>
                <a:spcPct val="90000"/>
              </a:lnSpc>
              <a:spcBef>
                <a:spcPts val="0"/>
              </a:spcBef>
            </a:pPr>
            <a:r>
              <a:rPr lang="en-US" sz="4400" dirty="0" smtClean="0">
                <a:latin typeface="Calibri"/>
                <a:cs typeface="Calibri"/>
              </a:rPr>
              <a:t>(</a:t>
            </a:r>
            <a:r>
              <a:rPr lang="en-US" sz="4400" dirty="0">
                <a:latin typeface="Calibri"/>
                <a:cs typeface="Calibri"/>
              </a:rPr>
              <a:t>2) </a:t>
            </a:r>
            <a:r>
              <a:rPr lang="en-US" sz="4400" u="sng" dirty="0">
                <a:latin typeface="Calibri"/>
                <a:cs typeface="Calibri"/>
              </a:rPr>
              <a:t>culminated</a:t>
            </a:r>
            <a:r>
              <a:rPr lang="en-US" sz="4400" dirty="0">
                <a:latin typeface="Calibri"/>
                <a:cs typeface="Calibri"/>
              </a:rPr>
              <a:t> with Christ’s decisive victory at the cross, </a:t>
            </a:r>
            <a:r>
              <a:rPr lang="en-US" sz="4400" dirty="0" smtClean="0">
                <a:latin typeface="Calibri"/>
                <a:cs typeface="Calibri"/>
              </a:rPr>
              <a:t>and</a:t>
            </a:r>
          </a:p>
          <a:p>
            <a:pPr marL="252000" eaLnBrk="1" hangingPunct="1">
              <a:lnSpc>
                <a:spcPct val="90000"/>
              </a:lnSpc>
              <a:spcBef>
                <a:spcPts val="0"/>
              </a:spcBef>
            </a:pPr>
            <a:r>
              <a:rPr lang="en-US" sz="4400" dirty="0" smtClean="0">
                <a:latin typeface="Calibri"/>
                <a:cs typeface="Calibri"/>
              </a:rPr>
              <a:t>(</a:t>
            </a:r>
            <a:r>
              <a:rPr lang="en-US" sz="4400" dirty="0">
                <a:latin typeface="Calibri"/>
                <a:cs typeface="Calibri"/>
              </a:rPr>
              <a:t>3) still </a:t>
            </a:r>
            <a:r>
              <a:rPr lang="en-US" sz="4400" u="sng" dirty="0">
                <a:latin typeface="Calibri"/>
                <a:cs typeface="Calibri"/>
              </a:rPr>
              <a:t>continues</a:t>
            </a:r>
            <a:r>
              <a:rPr lang="en-US" sz="4400" dirty="0">
                <a:latin typeface="Calibri"/>
                <a:cs typeface="Calibri"/>
              </a:rPr>
              <a:t> against God’s end-time remnant people.</a:t>
            </a:r>
            <a:endParaRPr lang="en-US" sz="4400" dirty="0" smtClean="0">
              <a:latin typeface="Calibri"/>
              <a:cs typeface="Calibri"/>
            </a:endParaRPr>
          </a:p>
        </p:txBody>
      </p:sp>
    </p:spTree>
    <p:extLst>
      <p:ext uri="{BB962C8B-B14F-4D97-AF65-F5344CB8AC3E}">
        <p14:creationId xmlns:p14="http://schemas.microsoft.com/office/powerpoint/2010/main" val="28966277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25612" y="6350"/>
            <a:ext cx="74183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smtClean="0">
                <a:solidFill>
                  <a:srgbClr val="FFFF00"/>
                </a:solidFill>
                <a:latin typeface="Cambria"/>
                <a:cs typeface="Cambria"/>
              </a:rPr>
              <a:t>Summary</a:t>
            </a:r>
            <a:endParaRPr lang="en-US" sz="3200" i="1" dirty="0">
              <a:solidFill>
                <a:srgbClr val="FFFF00"/>
              </a:solidFill>
              <a:latin typeface="Cambria"/>
              <a:cs typeface="Cambria"/>
            </a:endParaRPr>
          </a:p>
          <a:p>
            <a:pPr marL="36000">
              <a:defRPr/>
            </a:pPr>
            <a:r>
              <a:rPr lang="en-US" sz="3200" b="1" cap="small" spc="50" dirty="0" smtClean="0">
                <a:latin typeface="Cambria"/>
                <a:cs typeface="Cambria"/>
              </a:rPr>
              <a:t>On Death and Dying: Our Future Hope</a:t>
            </a:r>
            <a:endParaRPr lang="en-US" sz="3200" b="1" cap="small" spc="50" dirty="0">
              <a:latin typeface="Cambria"/>
              <a:cs typeface="Cambria"/>
            </a:endParaRPr>
          </a:p>
        </p:txBody>
      </p:sp>
      <p:sp>
        <p:nvSpPr>
          <p:cNvPr id="7" name="Rectangle 6"/>
          <p:cNvSpPr>
            <a:spLocks noChangeArrowheads="1"/>
          </p:cNvSpPr>
          <p:nvPr/>
        </p:nvSpPr>
        <p:spPr bwMode="auto">
          <a:xfrm>
            <a:off x="7938" y="1692788"/>
            <a:ext cx="9144000" cy="389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Aft>
                <a:spcPts val="600"/>
              </a:spcAft>
              <a:tabLst>
                <a:tab pos="711200" algn="l"/>
              </a:tabLst>
            </a:pPr>
            <a:r>
              <a:rPr lang="en-US" sz="4400" dirty="0" smtClean="0">
                <a:latin typeface="Calibri" charset="0"/>
                <a:cs typeface="Calibri" charset="0"/>
              </a:rPr>
              <a:t>We will explore                                             the painful subject of </a:t>
            </a:r>
            <a:r>
              <a:rPr lang="en-US" sz="6000" dirty="0" smtClean="0">
                <a:latin typeface="Calibri Light"/>
                <a:cs typeface="Calibri Light"/>
              </a:rPr>
              <a:t>death</a:t>
            </a:r>
            <a:r>
              <a:rPr lang="en-US" sz="4400" dirty="0" smtClean="0">
                <a:latin typeface="Calibri" charset="0"/>
                <a:cs typeface="Calibri" charset="0"/>
              </a:rPr>
              <a:t>       </a:t>
            </a:r>
          </a:p>
          <a:p>
            <a:pPr algn="ctr">
              <a:lnSpc>
                <a:spcPct val="90000"/>
              </a:lnSpc>
              <a:spcAft>
                <a:spcPts val="600"/>
              </a:spcAft>
              <a:tabLst>
                <a:tab pos="711200" algn="l"/>
              </a:tabLst>
            </a:pPr>
            <a:r>
              <a:rPr lang="en-US" sz="4400" dirty="0" smtClean="0">
                <a:latin typeface="Calibri" charset="0"/>
                <a:cs typeface="Calibri" charset="0"/>
              </a:rPr>
              <a:t>but through the                                             lens of the </a:t>
            </a:r>
            <a:r>
              <a:rPr lang="en-US" sz="6000" dirty="0" smtClean="0">
                <a:latin typeface="Calibri Light"/>
                <a:cs typeface="Calibri Light"/>
              </a:rPr>
              <a:t>hope</a:t>
            </a:r>
            <a:r>
              <a:rPr lang="en-US" sz="4400" dirty="0" smtClean="0">
                <a:latin typeface="Calibri" charset="0"/>
                <a:cs typeface="Calibri" charset="0"/>
              </a:rPr>
              <a:t>                                      offered us through </a:t>
            </a:r>
            <a:r>
              <a:rPr lang="en-US" sz="6000" dirty="0" smtClean="0">
                <a:latin typeface="Calibri Light"/>
                <a:cs typeface="Calibri Light"/>
              </a:rPr>
              <a:t>Jesus</a:t>
            </a:r>
            <a:r>
              <a:rPr lang="en-US" sz="4400" dirty="0" smtClean="0">
                <a:latin typeface="Calibri" charset="0"/>
                <a:cs typeface="Calibri" charset="0"/>
              </a:rPr>
              <a:t>.</a:t>
            </a:r>
            <a:endParaRPr lang="en-US" dirty="0">
              <a:latin typeface="Calibri" charset="0"/>
              <a:cs typeface="Calibri" charset="0"/>
            </a:endParaRPr>
          </a:p>
        </p:txBody>
      </p:sp>
    </p:spTree>
    <p:extLst>
      <p:ext uri="{BB962C8B-B14F-4D97-AF65-F5344CB8AC3E}">
        <p14:creationId xmlns:p14="http://schemas.microsoft.com/office/powerpoint/2010/main" val="304894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The Spread of Unbelief</a:t>
            </a:r>
          </a:p>
          <a:p>
            <a:pPr marL="36000"/>
            <a:r>
              <a:rPr lang="en-US" sz="3200" b="1" i="1" cap="small" spc="50" dirty="0">
                <a:latin typeface="Cambria"/>
                <a:cs typeface="Cambria"/>
              </a:rPr>
              <a:t>The Great </a:t>
            </a:r>
            <a:r>
              <a:rPr lang="en-US" sz="3200" b="1" i="1" cap="small" spc="50" dirty="0" smtClean="0">
                <a:latin typeface="Cambria"/>
                <a:cs typeface="Cambria"/>
              </a:rPr>
              <a:t>Controversy</a:t>
            </a:r>
            <a:r>
              <a:rPr lang="en-US" sz="3200" b="1" cap="small" spc="50" dirty="0">
                <a:latin typeface="Cambria"/>
                <a:cs typeface="Cambria"/>
              </a:rPr>
              <a:t> </a:t>
            </a:r>
            <a:r>
              <a:rPr lang="en-US" sz="3200" b="1" cap="small" spc="50" dirty="0" smtClean="0">
                <a:latin typeface="Cambria"/>
                <a:cs typeface="Cambria"/>
              </a:rPr>
              <a:t>495</a:t>
            </a:r>
            <a:r>
              <a:rPr lang="en-US" sz="3200" b="1" cap="small" spc="50" dirty="0">
                <a:latin typeface="Cambria"/>
                <a:cs typeface="Cambria"/>
              </a:rPr>
              <a:t>, </a:t>
            </a:r>
            <a:r>
              <a:rPr lang="en-US" sz="3200" b="1" cap="small" spc="50" dirty="0" smtClean="0">
                <a:latin typeface="Cambria"/>
                <a:cs typeface="Cambria"/>
              </a:rPr>
              <a:t>496</a:t>
            </a:r>
            <a:endParaRPr lang="en-US" sz="3200" b="1"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100" dirty="0">
                <a:latin typeface="Calibri"/>
                <a:cs typeface="Calibri"/>
              </a:rPr>
              <a:t>“God in His great mercy </a:t>
            </a:r>
            <a:r>
              <a:rPr lang="en-US" sz="4400" spc="-100" dirty="0">
                <a:solidFill>
                  <a:schemeClr val="tx2"/>
                </a:solidFill>
                <a:latin typeface="Calibri"/>
                <a:cs typeface="Calibri"/>
              </a:rPr>
              <a:t>bore long </a:t>
            </a:r>
            <a:r>
              <a:rPr lang="en-US" sz="4400" spc="-100" dirty="0">
                <a:latin typeface="Calibri"/>
                <a:cs typeface="Calibri"/>
              </a:rPr>
              <a:t>with Lucifer. He was not immediately</a:t>
            </a:r>
            <a:r>
              <a:rPr lang="en-US" sz="4400" u="sng" spc="-100" dirty="0">
                <a:latin typeface="Calibri"/>
                <a:cs typeface="Calibri"/>
              </a:rPr>
              <a:t> </a:t>
            </a:r>
            <a:r>
              <a:rPr lang="en-US" sz="4400" u="sng" spc="-100" dirty="0" err="1" smtClean="0">
                <a:latin typeface="Calibri"/>
                <a:cs typeface="Calibri"/>
              </a:rPr>
              <a:t>degra-ded</a:t>
            </a:r>
            <a:r>
              <a:rPr lang="en-US" sz="4400" spc="-100" dirty="0" smtClean="0">
                <a:latin typeface="Calibri"/>
                <a:cs typeface="Calibri"/>
              </a:rPr>
              <a:t> </a:t>
            </a:r>
            <a:r>
              <a:rPr lang="en-US" sz="4400" spc="-100" dirty="0">
                <a:latin typeface="Calibri"/>
                <a:cs typeface="Calibri"/>
              </a:rPr>
              <a:t>from his exalted station when he first indulged the spirit of discontent, nor even when he began to present his false claims before the loyal </a:t>
            </a:r>
            <a:r>
              <a:rPr lang="en-US" sz="4400" spc="-100" dirty="0" smtClean="0">
                <a:latin typeface="Calibri"/>
                <a:cs typeface="Calibri"/>
              </a:rPr>
              <a:t>angels. Long </a:t>
            </a:r>
            <a:r>
              <a:rPr lang="en-US" sz="4400" spc="-100" dirty="0">
                <a:latin typeface="Calibri"/>
                <a:cs typeface="Calibri"/>
              </a:rPr>
              <a:t>was he </a:t>
            </a:r>
            <a:r>
              <a:rPr lang="en-US" sz="4400" u="sng" spc="-100" dirty="0">
                <a:latin typeface="Calibri"/>
                <a:cs typeface="Calibri"/>
              </a:rPr>
              <a:t>retained</a:t>
            </a:r>
            <a:r>
              <a:rPr lang="en-US" sz="4400" spc="-100" dirty="0">
                <a:latin typeface="Calibri"/>
                <a:cs typeface="Calibri"/>
              </a:rPr>
              <a:t> in heaven. Again and again he was </a:t>
            </a:r>
            <a:r>
              <a:rPr lang="en-US" sz="4400" u="sng" spc="-100" dirty="0">
                <a:latin typeface="Calibri"/>
                <a:cs typeface="Calibri"/>
              </a:rPr>
              <a:t>offered</a:t>
            </a:r>
            <a:r>
              <a:rPr lang="en-US" sz="4400" spc="-100" dirty="0">
                <a:latin typeface="Calibri"/>
                <a:cs typeface="Calibri"/>
              </a:rPr>
              <a:t> </a:t>
            </a:r>
            <a:r>
              <a:rPr lang="en-US" sz="4400" u="sng" spc="-100" dirty="0">
                <a:latin typeface="Calibri"/>
                <a:cs typeface="Calibri"/>
              </a:rPr>
              <a:t>pardon</a:t>
            </a:r>
            <a:r>
              <a:rPr lang="en-US" sz="4400" spc="-100" dirty="0">
                <a:latin typeface="Calibri"/>
                <a:cs typeface="Calibri"/>
              </a:rPr>
              <a:t> on condition of repentance and submission.</a:t>
            </a:r>
            <a:r>
              <a:rPr lang="en-US" sz="4400" spc="-100" dirty="0" smtClean="0">
                <a:latin typeface="Calibri"/>
                <a:cs typeface="Calibri"/>
              </a:rPr>
              <a:t>”</a:t>
            </a:r>
          </a:p>
        </p:txBody>
      </p:sp>
    </p:spTree>
    <p:extLst>
      <p:ext uri="{BB962C8B-B14F-4D97-AF65-F5344CB8AC3E}">
        <p14:creationId xmlns:p14="http://schemas.microsoft.com/office/powerpoint/2010/main" val="9016258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092902"/>
            <a:ext cx="9144000" cy="592117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200" dirty="0" smtClean="0">
                <a:solidFill>
                  <a:schemeClr val="bg1"/>
                </a:solidFill>
                <a:latin typeface="Calibri"/>
                <a:cs typeface="Calibri"/>
              </a:rPr>
              <a:t>“From </a:t>
            </a:r>
            <a:r>
              <a:rPr lang="en-US" sz="4200" dirty="0">
                <a:solidFill>
                  <a:schemeClr val="bg1"/>
                </a:solidFill>
                <a:latin typeface="Calibri"/>
                <a:cs typeface="Calibri"/>
              </a:rPr>
              <a:t>the beginning, God and Christ </a:t>
            </a:r>
            <a:r>
              <a:rPr lang="en-US" sz="4200" u="sng" spc="-80" dirty="0">
                <a:solidFill>
                  <a:schemeClr val="bg1"/>
                </a:solidFill>
                <a:latin typeface="Calibri"/>
                <a:cs typeface="Calibri"/>
              </a:rPr>
              <a:t>knew</a:t>
            </a:r>
            <a:r>
              <a:rPr lang="en-US" sz="4200" spc="-80" dirty="0">
                <a:solidFill>
                  <a:schemeClr val="bg1"/>
                </a:solidFill>
                <a:latin typeface="Calibri"/>
                <a:cs typeface="Calibri"/>
              </a:rPr>
              <a:t> of the apostasy of Satan, and of the </a:t>
            </a:r>
            <a:r>
              <a:rPr lang="en-US" sz="4200" spc="-50" dirty="0">
                <a:solidFill>
                  <a:schemeClr val="bg1"/>
                </a:solidFill>
                <a:latin typeface="Calibri"/>
                <a:cs typeface="Calibri"/>
              </a:rPr>
              <a:t>fall of </a:t>
            </a:r>
            <a:r>
              <a:rPr lang="en-US" sz="4200" spc="-50" dirty="0" smtClean="0">
                <a:solidFill>
                  <a:schemeClr val="bg1"/>
                </a:solidFill>
                <a:latin typeface="Calibri"/>
                <a:cs typeface="Calibri"/>
              </a:rPr>
              <a:t>man.... </a:t>
            </a:r>
            <a:r>
              <a:rPr lang="en-US" sz="4200" spc="-50" dirty="0">
                <a:solidFill>
                  <a:srgbClr val="000000"/>
                </a:solidFill>
                <a:latin typeface="Calibri"/>
                <a:cs typeface="Calibri"/>
              </a:rPr>
              <a:t>God did not </a:t>
            </a:r>
            <a:r>
              <a:rPr lang="en-US" sz="4200" u="sng" spc="-50" dirty="0">
                <a:solidFill>
                  <a:srgbClr val="000000"/>
                </a:solidFill>
                <a:latin typeface="Calibri"/>
                <a:cs typeface="Calibri"/>
              </a:rPr>
              <a:t>ordain</a:t>
            </a:r>
            <a:r>
              <a:rPr lang="en-US" sz="4200" spc="-50" dirty="0">
                <a:solidFill>
                  <a:srgbClr val="000000"/>
                </a:solidFill>
                <a:latin typeface="Calibri"/>
                <a:cs typeface="Calibri"/>
              </a:rPr>
              <a:t> that sin </a:t>
            </a:r>
            <a:r>
              <a:rPr lang="en-US" sz="4200" spc="-80" dirty="0">
                <a:solidFill>
                  <a:srgbClr val="000000"/>
                </a:solidFill>
                <a:latin typeface="Calibri"/>
                <a:cs typeface="Calibri"/>
              </a:rPr>
              <a:t>should exist, but He </a:t>
            </a:r>
            <a:r>
              <a:rPr lang="en-US" sz="4200" u="sng" spc="-80" dirty="0">
                <a:solidFill>
                  <a:srgbClr val="000000"/>
                </a:solidFill>
                <a:latin typeface="Calibri"/>
                <a:cs typeface="Calibri"/>
              </a:rPr>
              <a:t>foresaw</a:t>
            </a:r>
            <a:r>
              <a:rPr lang="en-US" sz="4200" spc="-80" dirty="0">
                <a:solidFill>
                  <a:srgbClr val="000000"/>
                </a:solidFill>
                <a:latin typeface="Calibri"/>
                <a:cs typeface="Calibri"/>
              </a:rPr>
              <a:t> its </a:t>
            </a:r>
            <a:r>
              <a:rPr lang="en-US" sz="4200" spc="-80" dirty="0" smtClean="0">
                <a:solidFill>
                  <a:srgbClr val="000000"/>
                </a:solidFill>
                <a:latin typeface="Calibri"/>
                <a:cs typeface="Calibri"/>
              </a:rPr>
              <a:t>existence</a:t>
            </a:r>
            <a:r>
              <a:rPr lang="en-US" sz="4200" spc="-80" dirty="0">
                <a:solidFill>
                  <a:srgbClr val="000000"/>
                </a:solidFill>
                <a:latin typeface="Calibri"/>
                <a:cs typeface="Calibri"/>
              </a:rPr>
              <a:t>, </a:t>
            </a:r>
            <a:r>
              <a:rPr lang="en-US" sz="4200" spc="-30" dirty="0">
                <a:solidFill>
                  <a:srgbClr val="000000"/>
                </a:solidFill>
                <a:latin typeface="Calibri"/>
                <a:cs typeface="Calibri"/>
              </a:rPr>
              <a:t>and </a:t>
            </a:r>
            <a:r>
              <a:rPr lang="en-US" sz="4200" u="sng" spc="-30" dirty="0">
                <a:solidFill>
                  <a:srgbClr val="000000"/>
                </a:solidFill>
                <a:latin typeface="Calibri"/>
                <a:cs typeface="Calibri"/>
              </a:rPr>
              <a:t>made</a:t>
            </a:r>
            <a:r>
              <a:rPr lang="en-US" sz="4200" spc="-30" dirty="0">
                <a:solidFill>
                  <a:srgbClr val="000000"/>
                </a:solidFill>
                <a:latin typeface="Calibri"/>
                <a:cs typeface="Calibri"/>
              </a:rPr>
              <a:t> </a:t>
            </a:r>
            <a:r>
              <a:rPr lang="en-US" sz="4200" u="sng" spc="-30" dirty="0">
                <a:solidFill>
                  <a:srgbClr val="000000"/>
                </a:solidFill>
                <a:latin typeface="Calibri"/>
                <a:cs typeface="Calibri"/>
              </a:rPr>
              <a:t>provision</a:t>
            </a:r>
            <a:r>
              <a:rPr lang="en-US" sz="4200" spc="-30" dirty="0">
                <a:solidFill>
                  <a:srgbClr val="000000"/>
                </a:solidFill>
                <a:latin typeface="Calibri"/>
                <a:cs typeface="Calibri"/>
              </a:rPr>
              <a:t> to meet the terrible </a:t>
            </a:r>
            <a:r>
              <a:rPr lang="en-US" sz="4200" spc="-50" dirty="0">
                <a:solidFill>
                  <a:srgbClr val="000000"/>
                </a:solidFill>
                <a:latin typeface="Calibri"/>
                <a:cs typeface="Calibri"/>
              </a:rPr>
              <a:t>emergency. </a:t>
            </a:r>
            <a:r>
              <a:rPr lang="en-US" sz="4200" spc="-50" dirty="0">
                <a:latin typeface="Calibri"/>
                <a:cs typeface="Calibri"/>
              </a:rPr>
              <a:t>So great was His </a:t>
            </a:r>
            <a:r>
              <a:rPr lang="en-US" sz="4200" spc="-50" dirty="0" smtClean="0">
                <a:latin typeface="Calibri"/>
                <a:cs typeface="Calibri"/>
              </a:rPr>
              <a:t>love for the </a:t>
            </a:r>
            <a:r>
              <a:rPr lang="en-US" sz="4200" dirty="0" smtClean="0">
                <a:latin typeface="Calibri"/>
                <a:cs typeface="Calibri"/>
              </a:rPr>
              <a:t>world, that </a:t>
            </a:r>
            <a:r>
              <a:rPr lang="en-US" sz="4200" dirty="0">
                <a:latin typeface="Calibri"/>
                <a:cs typeface="Calibri"/>
              </a:rPr>
              <a:t>He covenanted to </a:t>
            </a:r>
            <a:r>
              <a:rPr lang="en-US" sz="4200" u="sng" dirty="0">
                <a:latin typeface="Calibri"/>
                <a:cs typeface="Calibri"/>
              </a:rPr>
              <a:t>give</a:t>
            </a:r>
            <a:r>
              <a:rPr lang="en-US" sz="4200" dirty="0">
                <a:latin typeface="Calibri"/>
                <a:cs typeface="Calibri"/>
              </a:rPr>
              <a:t> His only-begotten Son, ‘that whosoever believeth in Him should not perish, but have everlasting life.’ John 3:16.</a:t>
            </a:r>
            <a:r>
              <a:rPr lang="en-US" sz="4200" dirty="0" smtClean="0">
                <a:latin typeface="Calibri"/>
                <a:cs typeface="Calibri"/>
              </a:rPr>
              <a:t>”</a:t>
            </a:r>
          </a:p>
        </p:txBody>
      </p:sp>
      <p:sp>
        <p:nvSpPr>
          <p:cNvPr id="5" name="Text Box 3"/>
          <p:cNvSpPr txBox="1">
            <a:spLocks noChangeArrowheads="1"/>
          </p:cNvSpPr>
          <p:nvPr/>
        </p:nvSpPr>
        <p:spPr bwMode="auto">
          <a:xfrm>
            <a:off x="0" y="1143702"/>
            <a:ext cx="9144000" cy="359438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200" dirty="0" smtClean="0">
                <a:solidFill>
                  <a:schemeClr val="bg1"/>
                </a:solidFill>
                <a:latin typeface="Calibri"/>
                <a:cs typeface="Calibri"/>
              </a:rPr>
              <a:t>“From </a:t>
            </a:r>
            <a:r>
              <a:rPr lang="en-US" sz="4200" dirty="0">
                <a:solidFill>
                  <a:schemeClr val="bg1"/>
                </a:solidFill>
                <a:latin typeface="Calibri"/>
                <a:cs typeface="Calibri"/>
              </a:rPr>
              <a:t>the beginning, God and Christ </a:t>
            </a:r>
            <a:r>
              <a:rPr lang="en-US" sz="4200" u="sng" spc="-80" dirty="0">
                <a:solidFill>
                  <a:schemeClr val="bg1"/>
                </a:solidFill>
                <a:latin typeface="Calibri"/>
                <a:cs typeface="Calibri"/>
              </a:rPr>
              <a:t>knew</a:t>
            </a:r>
            <a:r>
              <a:rPr lang="en-US" sz="4200" spc="-80" dirty="0">
                <a:solidFill>
                  <a:schemeClr val="bg1"/>
                </a:solidFill>
                <a:latin typeface="Calibri"/>
                <a:cs typeface="Calibri"/>
              </a:rPr>
              <a:t> of the apostasy of Satan, and of the </a:t>
            </a:r>
            <a:r>
              <a:rPr lang="en-US" sz="4200" spc="-50" dirty="0">
                <a:solidFill>
                  <a:schemeClr val="bg1"/>
                </a:solidFill>
                <a:latin typeface="Calibri"/>
                <a:cs typeface="Calibri"/>
              </a:rPr>
              <a:t>fall of </a:t>
            </a:r>
            <a:r>
              <a:rPr lang="en-US" sz="4200" spc="-50" dirty="0" smtClean="0">
                <a:solidFill>
                  <a:schemeClr val="bg1"/>
                </a:solidFill>
                <a:latin typeface="Calibri"/>
                <a:cs typeface="Calibri"/>
              </a:rPr>
              <a:t>man.... </a:t>
            </a:r>
            <a:r>
              <a:rPr lang="en-US" sz="4200" spc="-50" dirty="0">
                <a:latin typeface="Calibri"/>
                <a:cs typeface="Calibri"/>
              </a:rPr>
              <a:t>God did not </a:t>
            </a:r>
            <a:r>
              <a:rPr lang="en-US" sz="4200" u="sng" spc="-50" dirty="0">
                <a:latin typeface="Calibri"/>
                <a:cs typeface="Calibri"/>
              </a:rPr>
              <a:t>ordain</a:t>
            </a:r>
            <a:r>
              <a:rPr lang="en-US" sz="4200" spc="-50" dirty="0">
                <a:latin typeface="Calibri"/>
                <a:cs typeface="Calibri"/>
              </a:rPr>
              <a:t> that sin </a:t>
            </a:r>
            <a:r>
              <a:rPr lang="en-US" sz="4200" spc="-80" dirty="0">
                <a:latin typeface="Calibri"/>
                <a:cs typeface="Calibri"/>
              </a:rPr>
              <a:t>should exist, but He </a:t>
            </a:r>
            <a:r>
              <a:rPr lang="en-US" sz="4200" u="sng" spc="-80" dirty="0">
                <a:latin typeface="Calibri"/>
                <a:cs typeface="Calibri"/>
              </a:rPr>
              <a:t>foresaw</a:t>
            </a:r>
            <a:r>
              <a:rPr lang="en-US" sz="4200" spc="-80" dirty="0">
                <a:latin typeface="Calibri"/>
                <a:cs typeface="Calibri"/>
              </a:rPr>
              <a:t> its </a:t>
            </a:r>
            <a:r>
              <a:rPr lang="en-US" sz="4200" spc="-80" dirty="0" smtClean="0">
                <a:latin typeface="Calibri"/>
                <a:cs typeface="Calibri"/>
              </a:rPr>
              <a:t>existence</a:t>
            </a:r>
            <a:r>
              <a:rPr lang="en-US" sz="4200" spc="-80" dirty="0">
                <a:latin typeface="Calibri"/>
                <a:cs typeface="Calibri"/>
              </a:rPr>
              <a:t>, </a:t>
            </a:r>
            <a:r>
              <a:rPr lang="en-US" sz="4200" spc="-30" dirty="0">
                <a:latin typeface="Calibri"/>
                <a:cs typeface="Calibri"/>
              </a:rPr>
              <a:t>and </a:t>
            </a:r>
            <a:r>
              <a:rPr lang="en-US" sz="4200" u="sng" spc="-30" dirty="0">
                <a:latin typeface="Calibri"/>
                <a:cs typeface="Calibri"/>
              </a:rPr>
              <a:t>made</a:t>
            </a:r>
            <a:r>
              <a:rPr lang="en-US" sz="4200" spc="-30" dirty="0">
                <a:latin typeface="Calibri"/>
                <a:cs typeface="Calibri"/>
              </a:rPr>
              <a:t> </a:t>
            </a:r>
            <a:r>
              <a:rPr lang="en-US" sz="4200" u="sng" spc="-30" dirty="0">
                <a:latin typeface="Calibri"/>
                <a:cs typeface="Calibri"/>
              </a:rPr>
              <a:t>provision</a:t>
            </a:r>
            <a:r>
              <a:rPr lang="en-US" sz="4200" spc="-30" dirty="0">
                <a:latin typeface="Calibri"/>
                <a:cs typeface="Calibri"/>
              </a:rPr>
              <a:t> to meet the terrible </a:t>
            </a:r>
            <a:r>
              <a:rPr lang="en-US" sz="4200" spc="-50" dirty="0">
                <a:latin typeface="Calibri"/>
                <a:cs typeface="Calibri"/>
              </a:rPr>
              <a:t>emergency. </a:t>
            </a:r>
            <a:endParaRPr lang="en-US" sz="4200" dirty="0" smtClean="0">
              <a:latin typeface="Calibri"/>
              <a:cs typeface="Calibri"/>
            </a:endParaRPr>
          </a:p>
        </p:txBody>
      </p:sp>
      <p:sp>
        <p:nvSpPr>
          <p:cNvPr id="4" name="Text Box 3"/>
          <p:cNvSpPr txBox="1">
            <a:spLocks noChangeArrowheads="1"/>
          </p:cNvSpPr>
          <p:nvPr/>
        </p:nvSpPr>
        <p:spPr bwMode="auto">
          <a:xfrm>
            <a:off x="0" y="1143702"/>
            <a:ext cx="9144000" cy="18492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200" dirty="0" smtClean="0">
                <a:latin typeface="Calibri"/>
                <a:cs typeface="Calibri"/>
              </a:rPr>
              <a:t>“From </a:t>
            </a:r>
            <a:r>
              <a:rPr lang="en-US" sz="4200" dirty="0">
                <a:latin typeface="Calibri"/>
                <a:cs typeface="Calibri"/>
              </a:rPr>
              <a:t>the beginning, God and Christ </a:t>
            </a:r>
            <a:r>
              <a:rPr lang="en-US" sz="4200" u="sng" spc="-80" dirty="0">
                <a:latin typeface="Calibri"/>
                <a:cs typeface="Calibri"/>
              </a:rPr>
              <a:t>knew</a:t>
            </a:r>
            <a:r>
              <a:rPr lang="en-US" sz="4200" spc="-80" dirty="0">
                <a:latin typeface="Calibri"/>
                <a:cs typeface="Calibri"/>
              </a:rPr>
              <a:t> of the apostasy of Satan, and of the </a:t>
            </a:r>
            <a:r>
              <a:rPr lang="en-US" sz="4200" spc="-50" dirty="0">
                <a:latin typeface="Calibri"/>
                <a:cs typeface="Calibri"/>
              </a:rPr>
              <a:t>fall of </a:t>
            </a:r>
            <a:r>
              <a:rPr lang="en-US" sz="4200" spc="-50" dirty="0" smtClean="0">
                <a:latin typeface="Calibri"/>
                <a:cs typeface="Calibri"/>
              </a:rPr>
              <a:t>man.... </a:t>
            </a:r>
            <a:endParaRPr lang="en-US" sz="42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 </a:t>
            </a:r>
            <a:r>
              <a:rPr lang="en-US" sz="3200" i="1" dirty="0">
                <a:solidFill>
                  <a:srgbClr val="FFFF00"/>
                </a:solidFill>
                <a:latin typeface="Cambria"/>
                <a:cs typeface="Cambria"/>
              </a:rPr>
              <a:t>September 30</a:t>
            </a:r>
          </a:p>
          <a:p>
            <a:pPr marL="36000"/>
            <a:r>
              <a:rPr lang="en-US" sz="3200" b="1" cap="small" spc="50" dirty="0" smtClean="0">
                <a:latin typeface="Cambria"/>
                <a:cs typeface="Cambria"/>
              </a:rPr>
              <a:t>Further </a:t>
            </a:r>
            <a:r>
              <a:rPr lang="en-US" sz="3200" b="1" cap="small" spc="50" dirty="0">
                <a:latin typeface="Cambria"/>
                <a:cs typeface="Cambria"/>
              </a:rPr>
              <a:t>Thought: </a:t>
            </a:r>
            <a:r>
              <a:rPr lang="en-US" sz="3200" i="1" cap="small" spc="-20" dirty="0">
                <a:latin typeface="Cambria"/>
                <a:cs typeface="Cambria"/>
              </a:rPr>
              <a:t>The Desire of Ages </a:t>
            </a:r>
            <a:r>
              <a:rPr lang="en-US" sz="3200" i="1" cap="small" spc="-20" dirty="0" smtClean="0">
                <a:latin typeface="Cambria"/>
                <a:cs typeface="Cambria"/>
              </a:rPr>
              <a:t>22</a:t>
            </a:r>
            <a:endParaRPr lang="en-US" sz="3200" i="1" cap="small" spc="-20" dirty="0">
              <a:latin typeface="Cambria"/>
              <a:cs typeface="Cambria"/>
            </a:endParaRPr>
          </a:p>
        </p:txBody>
      </p:sp>
    </p:spTree>
    <p:extLst>
      <p:ext uri="{BB962C8B-B14F-4D97-AF65-F5344CB8AC3E}">
        <p14:creationId xmlns:p14="http://schemas.microsoft.com/office/powerpoint/2010/main" val="10704256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29780" y="0"/>
            <a:ext cx="74142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Rebellion in a Perfect Universe</a:t>
            </a:r>
          </a:p>
          <a:p>
            <a:pPr marL="36000"/>
            <a:r>
              <a:rPr lang="en-US" sz="3200" b="1" cap="small" spc="50" dirty="0" smtClean="0">
                <a:latin typeface="Cambria"/>
                <a:cs typeface="Cambria"/>
              </a:rPr>
              <a:t>Outline </a:t>
            </a:r>
            <a:r>
              <a:rPr lang="en-US" sz="3200" b="1" cap="small" spc="50" dirty="0">
                <a:latin typeface="Cambria"/>
                <a:cs typeface="Cambria"/>
              </a:rPr>
              <a:t>for Teaching</a:t>
            </a:r>
            <a:r>
              <a:rPr lang="en-US" sz="3200" b="1" spc="50" dirty="0">
                <a:latin typeface="Cambria"/>
                <a:cs typeface="Cambria"/>
              </a:rPr>
              <a:t>	</a:t>
            </a:r>
          </a:p>
        </p:txBody>
      </p:sp>
      <p:sp>
        <p:nvSpPr>
          <p:cNvPr id="4" name="Text Box 4"/>
          <p:cNvSpPr txBox="1">
            <a:spLocks noChangeArrowheads="1"/>
          </p:cNvSpPr>
          <p:nvPr/>
        </p:nvSpPr>
        <p:spPr bwMode="auto">
          <a:xfrm>
            <a:off x="0" y="1268760"/>
            <a:ext cx="9144000" cy="5363519"/>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tabLst>
                <a:tab pos="719138" algn="l"/>
              </a:tabLst>
            </a:pPr>
            <a:r>
              <a:rPr lang="en-US" sz="4400" spc="50" dirty="0" smtClean="0">
                <a:latin typeface="Calibri"/>
                <a:cs typeface="Calibri"/>
              </a:rPr>
              <a:t>1. A </a:t>
            </a:r>
            <a:r>
              <a:rPr lang="en-US" sz="4400" b="1" spc="50" dirty="0" smtClean="0">
                <a:latin typeface="Calibri"/>
                <a:cs typeface="Calibri"/>
              </a:rPr>
              <a:t>Planet</a:t>
            </a:r>
            <a:r>
              <a:rPr lang="en-US" sz="4400" b="1" dirty="0" smtClean="0">
                <a:latin typeface="Calibri"/>
                <a:cs typeface="Calibri"/>
              </a:rPr>
              <a:t> </a:t>
            </a:r>
            <a:r>
              <a:rPr lang="en-US" sz="4400" dirty="0" smtClean="0">
                <a:latin typeface="Calibri"/>
                <a:cs typeface="Calibri"/>
              </a:rPr>
              <a:t>is Created</a:t>
            </a:r>
            <a:r>
              <a:rPr lang="en-US" sz="4400" dirty="0">
                <a:latin typeface="Calibri"/>
                <a:cs typeface="Calibri"/>
              </a:rPr>
              <a:t>	</a:t>
            </a:r>
            <a:r>
              <a:rPr lang="en-US" sz="4400" dirty="0" smtClean="0">
                <a:latin typeface="Calibri"/>
                <a:cs typeface="Calibri"/>
              </a:rPr>
              <a:t>           </a:t>
            </a:r>
          </a:p>
          <a:p>
            <a:pPr marL="180000" eaLnBrk="1" hangingPunct="1">
              <a:lnSpc>
                <a:spcPct val="90000"/>
              </a:lnSpc>
              <a:spcBef>
                <a:spcPts val="0"/>
              </a:spcBef>
              <a:spcAft>
                <a:spcPts val="0"/>
              </a:spcAft>
              <a:tabLst>
                <a:tab pos="719138" algn="l"/>
              </a:tabLst>
            </a:pPr>
            <a:r>
              <a:rPr lang="en-US" sz="4400" i="1" dirty="0" smtClean="0">
                <a:latin typeface="Calibri"/>
                <a:cs typeface="Calibri"/>
              </a:rPr>
              <a:t>	</a:t>
            </a:r>
            <a:r>
              <a:rPr lang="en-US" sz="4400" dirty="0" smtClean="0">
                <a:latin typeface="Calibri"/>
                <a:cs typeface="Calibri"/>
              </a:rPr>
              <a:t>a. </a:t>
            </a:r>
            <a:r>
              <a:rPr lang="en-US" sz="4400" i="1" dirty="0" smtClean="0">
                <a:latin typeface="Calibri"/>
                <a:cs typeface="Calibri"/>
              </a:rPr>
              <a:t>Sun. </a:t>
            </a:r>
            <a:r>
              <a:rPr lang="en-US" sz="4400" dirty="0" smtClean="0">
                <a:latin typeface="Calibri"/>
                <a:cs typeface="Calibri"/>
              </a:rPr>
              <a:t>God’s Love. </a:t>
            </a:r>
            <a:r>
              <a:rPr lang="en-US" sz="4400" i="1" dirty="0" smtClean="0">
                <a:latin typeface="Calibri"/>
                <a:cs typeface="Calibri"/>
              </a:rPr>
              <a:t>1 John 4:8, 16.</a:t>
            </a:r>
          </a:p>
          <a:p>
            <a:pPr marL="180000" eaLnBrk="1" hangingPunct="1">
              <a:lnSpc>
                <a:spcPct val="90000"/>
              </a:lnSpc>
              <a:spcBef>
                <a:spcPts val="0"/>
              </a:spcBef>
              <a:spcAft>
                <a:spcPts val="1200"/>
              </a:spcAft>
              <a:tabLst>
                <a:tab pos="719138" algn="l"/>
              </a:tabLst>
            </a:pPr>
            <a:r>
              <a:rPr lang="en-US" sz="4400" i="1" dirty="0">
                <a:latin typeface="Calibri"/>
                <a:cs typeface="Calibri"/>
              </a:rPr>
              <a:t>	</a:t>
            </a:r>
            <a:r>
              <a:rPr lang="en-US" sz="4400" dirty="0">
                <a:latin typeface="Calibri"/>
                <a:cs typeface="Calibri"/>
              </a:rPr>
              <a:t>b. </a:t>
            </a:r>
            <a:r>
              <a:rPr lang="en-US" sz="4400" i="1" dirty="0" smtClean="0">
                <a:latin typeface="Calibri"/>
                <a:cs typeface="Calibri"/>
              </a:rPr>
              <a:t>Mon. </a:t>
            </a:r>
            <a:r>
              <a:rPr lang="en-US" sz="4400" dirty="0" smtClean="0">
                <a:latin typeface="Calibri"/>
                <a:cs typeface="Calibri"/>
              </a:rPr>
              <a:t>Free Will. </a:t>
            </a:r>
            <a:r>
              <a:rPr lang="en-US" sz="4400" i="1" dirty="0">
                <a:latin typeface="Calibri"/>
                <a:cs typeface="Calibri"/>
              </a:rPr>
              <a:t>1 John 4</a:t>
            </a:r>
            <a:r>
              <a:rPr lang="en-US" sz="4400" i="1" dirty="0" smtClean="0">
                <a:latin typeface="Calibri"/>
                <a:cs typeface="Calibri"/>
              </a:rPr>
              <a:t>:</a:t>
            </a:r>
            <a:r>
              <a:rPr lang="en-US" sz="4400" i="1" dirty="0" smtClean="0">
                <a:latin typeface="Calibri"/>
                <a:cs typeface="Calibri"/>
              </a:rPr>
              <a:t>17.</a:t>
            </a:r>
            <a:endParaRPr lang="en-US" sz="4400" i="1" dirty="0" smtClean="0">
              <a:latin typeface="Calibri"/>
              <a:cs typeface="Calibri"/>
            </a:endParaRPr>
          </a:p>
          <a:p>
            <a:pPr marL="180000" eaLnBrk="1" hangingPunct="1">
              <a:lnSpc>
                <a:spcPct val="90000"/>
              </a:lnSpc>
              <a:spcBef>
                <a:spcPts val="0"/>
              </a:spcBef>
              <a:spcAft>
                <a:spcPts val="0"/>
              </a:spcAft>
              <a:tabLst>
                <a:tab pos="719138" algn="l"/>
              </a:tabLst>
            </a:pPr>
            <a:r>
              <a:rPr lang="en-US" sz="4400" dirty="0" smtClean="0">
                <a:latin typeface="Calibri"/>
                <a:cs typeface="Calibri"/>
              </a:rPr>
              <a:t>2</a:t>
            </a:r>
            <a:r>
              <a:rPr lang="en-US" sz="4400" dirty="0">
                <a:latin typeface="Calibri"/>
                <a:cs typeface="Calibri"/>
              </a:rPr>
              <a:t>. </a:t>
            </a:r>
            <a:r>
              <a:rPr lang="en-US" sz="4400" dirty="0" smtClean="0">
                <a:latin typeface="Calibri"/>
                <a:cs typeface="Calibri"/>
              </a:rPr>
              <a:t>The Birth of </a:t>
            </a:r>
            <a:r>
              <a:rPr lang="en-US" sz="4400" b="1" spc="50" dirty="0" smtClean="0">
                <a:latin typeface="Calibri"/>
                <a:cs typeface="Calibri"/>
              </a:rPr>
              <a:t>Sin</a:t>
            </a:r>
            <a:r>
              <a:rPr lang="en-US" sz="4400" dirty="0" smtClean="0">
                <a:latin typeface="Calibri"/>
                <a:cs typeface="Calibri"/>
              </a:rPr>
              <a:t> </a:t>
            </a:r>
            <a:r>
              <a:rPr lang="en-US" sz="4400" dirty="0">
                <a:latin typeface="Calibri"/>
                <a:cs typeface="Calibri"/>
              </a:rPr>
              <a:t>	 	</a:t>
            </a:r>
            <a:r>
              <a:rPr lang="en-US" sz="4400" dirty="0" smtClean="0">
                <a:latin typeface="Calibri"/>
                <a:cs typeface="Calibri"/>
              </a:rPr>
              <a:t>                          </a:t>
            </a:r>
          </a:p>
          <a:p>
            <a:pPr marL="180000" eaLnBrk="1" hangingPunct="1">
              <a:lnSpc>
                <a:spcPct val="90000"/>
              </a:lnSpc>
              <a:spcBef>
                <a:spcPts val="0"/>
              </a:spcBef>
              <a:tabLst>
                <a:tab pos="719138" algn="l"/>
              </a:tabLst>
            </a:pPr>
            <a:r>
              <a:rPr lang="en-US" sz="4400" dirty="0">
                <a:latin typeface="Calibri"/>
                <a:cs typeface="Calibri"/>
              </a:rPr>
              <a:t>	</a:t>
            </a:r>
            <a:r>
              <a:rPr lang="en-US" sz="4400" dirty="0" smtClean="0">
                <a:latin typeface="Calibri"/>
                <a:cs typeface="Calibri"/>
              </a:rPr>
              <a:t>a. </a:t>
            </a:r>
            <a:r>
              <a:rPr lang="en-US" sz="4400" i="1" dirty="0">
                <a:latin typeface="Calibri"/>
                <a:cs typeface="Calibri"/>
              </a:rPr>
              <a:t>Tue. </a:t>
            </a:r>
            <a:r>
              <a:rPr lang="en-US" sz="4400" dirty="0" smtClean="0">
                <a:latin typeface="Calibri"/>
                <a:cs typeface="Calibri"/>
              </a:rPr>
              <a:t>Ingratitude</a:t>
            </a:r>
            <a:r>
              <a:rPr lang="en-US" sz="4400" i="1" dirty="0" smtClean="0">
                <a:latin typeface="Calibri"/>
                <a:cs typeface="Calibri"/>
              </a:rPr>
              <a:t>. </a:t>
            </a:r>
            <a:r>
              <a:rPr lang="en-US" sz="4400" i="1" dirty="0" err="1" smtClean="0">
                <a:latin typeface="Calibri"/>
                <a:cs typeface="Calibri"/>
              </a:rPr>
              <a:t>Eze</a:t>
            </a:r>
            <a:r>
              <a:rPr lang="en-US" sz="4400" i="1" dirty="0" smtClean="0">
                <a:latin typeface="Calibri"/>
                <a:cs typeface="Calibri"/>
              </a:rPr>
              <a:t>. 28:15.</a:t>
            </a:r>
            <a:endParaRPr lang="en-US" sz="4400" i="1" dirty="0">
              <a:latin typeface="Calibri"/>
              <a:cs typeface="Calibri"/>
            </a:endParaRPr>
          </a:p>
          <a:p>
            <a:pPr marL="180000" eaLnBrk="1" hangingPunct="1">
              <a:lnSpc>
                <a:spcPct val="90000"/>
              </a:lnSpc>
              <a:spcBef>
                <a:spcPts val="0"/>
              </a:spcBef>
              <a:spcAft>
                <a:spcPts val="1200"/>
              </a:spcAft>
              <a:tabLst>
                <a:tab pos="719138" algn="l"/>
              </a:tabLst>
            </a:pPr>
            <a:r>
              <a:rPr lang="en-US" sz="4400" i="1" dirty="0">
                <a:latin typeface="Calibri"/>
                <a:cs typeface="Calibri"/>
              </a:rPr>
              <a:t>	</a:t>
            </a:r>
            <a:r>
              <a:rPr lang="en-US" sz="4400" dirty="0">
                <a:latin typeface="Calibri"/>
                <a:cs typeface="Calibri"/>
              </a:rPr>
              <a:t>b</a:t>
            </a:r>
            <a:r>
              <a:rPr lang="en-US" sz="4400" dirty="0" smtClean="0">
                <a:latin typeface="Calibri"/>
                <a:cs typeface="Calibri"/>
              </a:rPr>
              <a:t>. </a:t>
            </a:r>
            <a:r>
              <a:rPr lang="en-US" sz="4400" i="1" dirty="0">
                <a:latin typeface="Calibri"/>
                <a:cs typeface="Calibri"/>
              </a:rPr>
              <a:t>Wed. </a:t>
            </a:r>
            <a:r>
              <a:rPr lang="en-US" sz="4400" dirty="0" smtClean="0">
                <a:latin typeface="Calibri"/>
                <a:cs typeface="Calibri"/>
              </a:rPr>
              <a:t>Price of Pride. </a:t>
            </a:r>
            <a:r>
              <a:rPr lang="en-US" sz="4400" i="1" dirty="0" smtClean="0">
                <a:latin typeface="Calibri"/>
                <a:cs typeface="Calibri"/>
              </a:rPr>
              <a:t>Isa. 14:13.</a:t>
            </a:r>
            <a:endParaRPr lang="en-US" sz="4400" i="1" dirty="0">
              <a:latin typeface="Calibri"/>
              <a:cs typeface="Calibri"/>
            </a:endParaRPr>
          </a:p>
          <a:p>
            <a:pPr marL="180000" eaLnBrk="1" hangingPunct="1">
              <a:lnSpc>
                <a:spcPct val="90000"/>
              </a:lnSpc>
              <a:spcBef>
                <a:spcPts val="0"/>
              </a:spcBef>
              <a:tabLst>
                <a:tab pos="719138" algn="l"/>
              </a:tabLst>
            </a:pPr>
            <a:r>
              <a:rPr lang="en-US" sz="4400" dirty="0" smtClean="0">
                <a:latin typeface="Calibri"/>
                <a:cs typeface="Calibri"/>
              </a:rPr>
              <a:t>3</a:t>
            </a:r>
            <a:r>
              <a:rPr lang="en-US" sz="4400" dirty="0">
                <a:latin typeface="Calibri"/>
                <a:cs typeface="Calibri"/>
              </a:rPr>
              <a:t>. </a:t>
            </a:r>
            <a:r>
              <a:rPr lang="en-US" sz="4400" dirty="0" smtClean="0">
                <a:latin typeface="Calibri"/>
                <a:cs typeface="Calibri"/>
              </a:rPr>
              <a:t>From Heaven to </a:t>
            </a:r>
            <a:r>
              <a:rPr lang="en-US" sz="4400" b="1" spc="50" dirty="0" smtClean="0">
                <a:latin typeface="Calibri"/>
                <a:cs typeface="Calibri"/>
              </a:rPr>
              <a:t>Earth                               </a:t>
            </a:r>
            <a:endParaRPr lang="en-US" sz="4400" dirty="0">
              <a:latin typeface="Calibri"/>
              <a:cs typeface="Calibri"/>
            </a:endParaRPr>
          </a:p>
          <a:p>
            <a:pPr marL="180000" eaLnBrk="1" hangingPunct="1">
              <a:lnSpc>
                <a:spcPct val="90000"/>
              </a:lnSpc>
              <a:spcBef>
                <a:spcPts val="0"/>
              </a:spcBef>
              <a:tabLst>
                <a:tab pos="719138" algn="l"/>
              </a:tabLst>
            </a:pPr>
            <a:r>
              <a:rPr lang="en-US" sz="4400" dirty="0">
                <a:latin typeface="Calibri"/>
                <a:cs typeface="Calibri"/>
              </a:rPr>
              <a:t>	</a:t>
            </a:r>
            <a:r>
              <a:rPr lang="en-US" sz="4400" i="1" dirty="0" smtClean="0">
                <a:latin typeface="Calibri"/>
                <a:cs typeface="Calibri"/>
              </a:rPr>
              <a:t>Thu. </a:t>
            </a:r>
            <a:r>
              <a:rPr lang="en-US" sz="4400" dirty="0" smtClean="0">
                <a:latin typeface="Calibri"/>
                <a:cs typeface="Calibri"/>
              </a:rPr>
              <a:t>Spread of Unbelief</a:t>
            </a:r>
            <a:r>
              <a:rPr lang="en-US" sz="4400" i="1" dirty="0" smtClean="0">
                <a:latin typeface="Calibri"/>
                <a:cs typeface="Calibri"/>
              </a:rPr>
              <a:t>. </a:t>
            </a:r>
            <a:r>
              <a:rPr lang="tr-TR" sz="4400" i="1" dirty="0" err="1" smtClean="0">
                <a:latin typeface="Calibri"/>
                <a:cs typeface="Calibri"/>
              </a:rPr>
              <a:t>Rev</a:t>
            </a:r>
            <a:r>
              <a:rPr lang="tr-TR" sz="4400" i="1" dirty="0" smtClean="0">
                <a:latin typeface="Calibri"/>
                <a:cs typeface="Calibri"/>
              </a:rPr>
              <a:t>. 12:9. </a:t>
            </a:r>
            <a:endParaRPr lang="en-US" sz="4400" i="1" dirty="0">
              <a:latin typeface="Calibri"/>
              <a:cs typeface="Calibri"/>
            </a:endParaRPr>
          </a:p>
        </p:txBody>
      </p:sp>
    </p:spTree>
    <p:extLst>
      <p:ext uri="{BB962C8B-B14F-4D97-AF65-F5344CB8AC3E}">
        <p14:creationId xmlns:p14="http://schemas.microsoft.com/office/powerpoint/2010/main" val="32391576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10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3774" y="0"/>
            <a:ext cx="74102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Rebellion in a Perfect Universe</a:t>
            </a:r>
          </a:p>
          <a:p>
            <a:pPr marL="36000"/>
            <a:r>
              <a:rPr lang="en-US" sz="3200" b="1" cap="small" spc="50" dirty="0" smtClean="0">
                <a:latin typeface="Cambria"/>
                <a:cs typeface="Cambria"/>
              </a:rPr>
              <a:t>Presentation </a:t>
            </a:r>
            <a:r>
              <a:rPr lang="en-US" sz="3200" b="1" cap="small" spc="50" dirty="0">
                <a:latin typeface="Cambria"/>
                <a:cs typeface="Cambria"/>
              </a:rPr>
              <a:t>Record</a:t>
            </a:r>
          </a:p>
        </p:txBody>
      </p:sp>
      <p:sp>
        <p:nvSpPr>
          <p:cNvPr id="6" name="Text Box 4"/>
          <p:cNvSpPr txBox="1">
            <a:spLocks noChangeArrowheads="1"/>
          </p:cNvSpPr>
          <p:nvPr/>
        </p:nvSpPr>
        <p:spPr bwMode="auto">
          <a:xfrm>
            <a:off x="23044" y="1412777"/>
            <a:ext cx="9120956" cy="487313"/>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2800" dirty="0">
                <a:latin typeface="Calibri"/>
                <a:cs typeface="Calibri"/>
              </a:rPr>
              <a:t>1</a:t>
            </a:r>
            <a:r>
              <a:rPr lang="en-US" sz="2800" b="1" dirty="0">
                <a:latin typeface="Calibri"/>
                <a:cs typeface="Calibri"/>
              </a:rPr>
              <a:t>. </a:t>
            </a:r>
            <a:r>
              <a:rPr lang="en-US" sz="2800" b="1" dirty="0" smtClean="0">
                <a:latin typeface="Calibri"/>
                <a:cs typeface="Calibri"/>
              </a:rPr>
              <a:t>PAA ‘77 Dev. </a:t>
            </a:r>
            <a:r>
              <a:rPr lang="en-US" sz="2800" dirty="0" smtClean="0">
                <a:latin typeface="Calibri"/>
                <a:cs typeface="Calibri"/>
              </a:rPr>
              <a:t>01 Oct 22 via Messenger chat room</a:t>
            </a:r>
            <a:endParaRPr lang="en-US" sz="2800" i="1" dirty="0">
              <a:latin typeface="Calibri"/>
              <a:cs typeface="Calibri"/>
            </a:endParaRPr>
          </a:p>
        </p:txBody>
      </p:sp>
    </p:spTree>
    <p:extLst>
      <p:ext uri="{BB962C8B-B14F-4D97-AF65-F5344CB8AC3E}">
        <p14:creationId xmlns:p14="http://schemas.microsoft.com/office/powerpoint/2010/main" val="2544198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35069" y="8102"/>
            <a:ext cx="7408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On Death, Dying, and the Future Hope</a:t>
            </a:r>
          </a:p>
          <a:p>
            <a:pPr marL="36000"/>
            <a:r>
              <a:rPr lang="en-US" sz="3200" b="1" cap="small" spc="50" dirty="0" smtClean="0">
                <a:latin typeface="Cambria"/>
                <a:cs typeface="Cambria"/>
              </a:rPr>
              <a:t>Contents</a:t>
            </a:r>
            <a:endParaRPr lang="en-US" sz="3200" b="1" cap="small" spc="50" dirty="0">
              <a:latin typeface="Cambria"/>
              <a:cs typeface="Cambria"/>
            </a:endParaRPr>
          </a:p>
        </p:txBody>
      </p:sp>
      <p:sp>
        <p:nvSpPr>
          <p:cNvPr id="6" name="Rectangle 5"/>
          <p:cNvSpPr/>
          <p:nvPr/>
        </p:nvSpPr>
        <p:spPr>
          <a:xfrm>
            <a:off x="36512" y="1153083"/>
            <a:ext cx="9144000" cy="5764398"/>
          </a:xfrm>
          <a:prstGeom prst="rect">
            <a:avLst/>
          </a:prstGeom>
        </p:spPr>
        <p:txBody>
          <a:bodyPr wrap="square">
            <a:spAutoFit/>
          </a:bodyPr>
          <a:lstStyle/>
          <a:p>
            <a:pPr marL="1260000">
              <a:lnSpc>
                <a:spcPct val="90000"/>
              </a:lnSpc>
              <a:tabLst>
                <a:tab pos="5372100" algn="l"/>
              </a:tabLst>
            </a:pPr>
            <a:r>
              <a:rPr lang="en-US" sz="3200" dirty="0" smtClean="0">
                <a:solidFill>
                  <a:schemeClr val="tx1">
                    <a:lumMod val="85000"/>
                  </a:schemeClr>
                </a:solidFill>
                <a:latin typeface="Calibri"/>
                <a:cs typeface="Calibri"/>
              </a:rPr>
              <a:t>  </a:t>
            </a:r>
            <a:r>
              <a:rPr lang="en-US" sz="2900" dirty="0" smtClean="0">
                <a:latin typeface="Calibri"/>
                <a:cs typeface="Calibri"/>
              </a:rPr>
              <a:t>1  </a:t>
            </a:r>
            <a:r>
              <a:rPr lang="en-US" sz="2900" dirty="0" smtClean="0">
                <a:solidFill>
                  <a:schemeClr val="tx2"/>
                </a:solidFill>
                <a:latin typeface="Calibri"/>
                <a:cs typeface="Calibri"/>
              </a:rPr>
              <a:t>Rebellion</a:t>
            </a:r>
            <a:r>
              <a:rPr lang="en-US" sz="2900" dirty="0" smtClean="0">
                <a:latin typeface="Calibri"/>
                <a:cs typeface="Calibri"/>
              </a:rPr>
              <a:t> </a:t>
            </a:r>
            <a:r>
              <a:rPr lang="en-US" sz="2900" dirty="0" smtClean="0">
                <a:solidFill>
                  <a:srgbClr val="FFFFFF"/>
                </a:solidFill>
                <a:latin typeface="Calibri"/>
                <a:cs typeface="Calibri"/>
              </a:rPr>
              <a:t>in a Perfect Universe</a:t>
            </a:r>
            <a:r>
              <a:rPr lang="en-US" sz="2900" dirty="0" smtClean="0">
                <a:latin typeface="Calibri"/>
                <a:cs typeface="Calibri"/>
              </a:rPr>
              <a:t>	</a:t>
            </a:r>
          </a:p>
          <a:p>
            <a:pPr marL="1260000">
              <a:lnSpc>
                <a:spcPct val="90000"/>
              </a:lnSpc>
              <a:tabLst>
                <a:tab pos="5372100" algn="l"/>
              </a:tabLst>
            </a:pPr>
            <a:r>
              <a:rPr lang="en-US" sz="2900" dirty="0" smtClean="0">
                <a:latin typeface="Calibri"/>
                <a:cs typeface="Calibri"/>
              </a:rPr>
              <a:t>  2  </a:t>
            </a:r>
            <a:r>
              <a:rPr lang="en-US" sz="2900" dirty="0" smtClean="0">
                <a:solidFill>
                  <a:srgbClr val="FFFF00"/>
                </a:solidFill>
                <a:latin typeface="Calibri"/>
                <a:cs typeface="Calibri"/>
              </a:rPr>
              <a:t>Death</a:t>
            </a:r>
            <a:r>
              <a:rPr lang="en-US" sz="2900" dirty="0" smtClean="0">
                <a:latin typeface="Calibri"/>
                <a:cs typeface="Calibri"/>
              </a:rPr>
              <a:t> </a:t>
            </a:r>
            <a:r>
              <a:rPr lang="en-US" sz="2900" dirty="0" smtClean="0">
                <a:solidFill>
                  <a:srgbClr val="FFFFFF"/>
                </a:solidFill>
                <a:latin typeface="Calibri"/>
                <a:cs typeface="Calibri"/>
              </a:rPr>
              <a:t>in a Sinful World</a:t>
            </a:r>
            <a:r>
              <a:rPr lang="en-US" sz="2900" dirty="0" smtClean="0">
                <a:solidFill>
                  <a:schemeClr val="tx2"/>
                </a:solidFill>
                <a:latin typeface="Calibri"/>
                <a:cs typeface="Calibri"/>
              </a:rPr>
              <a:t>	</a:t>
            </a:r>
            <a:r>
              <a:rPr lang="en-US" sz="2900" b="1" dirty="0" smtClean="0">
                <a:latin typeface="Calibri"/>
                <a:cs typeface="Calibri"/>
              </a:rPr>
              <a:t>	</a:t>
            </a:r>
          </a:p>
          <a:p>
            <a:pPr marL="1260000">
              <a:lnSpc>
                <a:spcPct val="90000"/>
              </a:lnSpc>
              <a:tabLst>
                <a:tab pos="5372100" algn="l"/>
              </a:tabLst>
            </a:pPr>
            <a:r>
              <a:rPr lang="en-US" sz="2900" dirty="0" smtClean="0">
                <a:latin typeface="Calibri"/>
                <a:cs typeface="Calibri"/>
              </a:rPr>
              <a:t>  3  </a:t>
            </a:r>
            <a:r>
              <a:rPr lang="en-US" sz="2900" dirty="0" smtClean="0">
                <a:solidFill>
                  <a:srgbClr val="FFFFFF"/>
                </a:solidFill>
                <a:latin typeface="Calibri"/>
                <a:cs typeface="Calibri"/>
              </a:rPr>
              <a:t>Understanding</a:t>
            </a:r>
            <a:r>
              <a:rPr lang="en-US" sz="2900" dirty="0" smtClean="0">
                <a:latin typeface="Calibri"/>
                <a:cs typeface="Calibri"/>
              </a:rPr>
              <a:t> </a:t>
            </a:r>
            <a:r>
              <a:rPr lang="en-US" sz="2900" dirty="0" smtClean="0">
                <a:solidFill>
                  <a:srgbClr val="FFFF00"/>
                </a:solidFill>
                <a:latin typeface="Calibri"/>
                <a:cs typeface="Calibri"/>
              </a:rPr>
              <a:t>Human Nature</a:t>
            </a:r>
            <a:r>
              <a:rPr lang="en-US" sz="2900" dirty="0" smtClean="0">
                <a:latin typeface="Calibri"/>
                <a:cs typeface="Calibri"/>
              </a:rPr>
              <a:t>	</a:t>
            </a:r>
            <a:r>
              <a:rPr lang="en-US" sz="2900" b="1" dirty="0" smtClean="0">
                <a:latin typeface="Calibri"/>
                <a:cs typeface="Calibri"/>
              </a:rPr>
              <a:t>	</a:t>
            </a:r>
          </a:p>
          <a:p>
            <a:pPr marL="1260000">
              <a:lnSpc>
                <a:spcPct val="90000"/>
              </a:lnSpc>
              <a:tabLst>
                <a:tab pos="5372100" algn="l"/>
              </a:tabLst>
            </a:pPr>
            <a:r>
              <a:rPr lang="en-US" sz="2900" dirty="0" smtClean="0">
                <a:latin typeface="Calibri"/>
                <a:cs typeface="Calibri"/>
              </a:rPr>
              <a:t>  4  </a:t>
            </a:r>
            <a:r>
              <a:rPr lang="en-US" sz="2900" dirty="0" smtClean="0">
                <a:solidFill>
                  <a:srgbClr val="FFFFFF"/>
                </a:solidFill>
                <a:latin typeface="Calibri"/>
                <a:cs typeface="Calibri"/>
              </a:rPr>
              <a:t>The Old Testament </a:t>
            </a:r>
            <a:r>
              <a:rPr lang="en-US" sz="2900" dirty="0" smtClean="0">
                <a:solidFill>
                  <a:srgbClr val="FFFF00"/>
                </a:solidFill>
                <a:latin typeface="Calibri"/>
                <a:cs typeface="Calibri"/>
              </a:rPr>
              <a:t>Hope</a:t>
            </a:r>
            <a:r>
              <a:rPr lang="en-US" sz="2900" dirty="0" smtClean="0">
                <a:latin typeface="Calibri"/>
                <a:cs typeface="Calibri"/>
              </a:rPr>
              <a:t>	</a:t>
            </a:r>
          </a:p>
          <a:p>
            <a:pPr marL="1260000">
              <a:lnSpc>
                <a:spcPct val="90000"/>
              </a:lnSpc>
              <a:tabLst>
                <a:tab pos="5372100" algn="l"/>
              </a:tabLst>
            </a:pPr>
            <a:r>
              <a:rPr lang="en-US" sz="2900" dirty="0" smtClean="0">
                <a:solidFill>
                  <a:srgbClr val="D9D9D9"/>
                </a:solidFill>
                <a:latin typeface="Calibri"/>
                <a:cs typeface="Calibri"/>
              </a:rPr>
              <a:t> </a:t>
            </a:r>
            <a:r>
              <a:rPr lang="en-US" sz="2900" dirty="0" smtClean="0">
                <a:solidFill>
                  <a:srgbClr val="FFFFFF"/>
                </a:solidFill>
                <a:latin typeface="Calibri"/>
                <a:cs typeface="Calibri"/>
              </a:rPr>
              <a:t> 5  </a:t>
            </a:r>
            <a:r>
              <a:rPr lang="en-US" sz="2900" dirty="0" smtClean="0">
                <a:solidFill>
                  <a:srgbClr val="FFFF00"/>
                </a:solidFill>
                <a:latin typeface="Calibri"/>
                <a:cs typeface="Calibri"/>
              </a:rPr>
              <a:t>Resurrections</a:t>
            </a:r>
            <a:r>
              <a:rPr lang="en-US" sz="2900" dirty="0" smtClean="0">
                <a:latin typeface="Calibri"/>
                <a:cs typeface="Calibri"/>
              </a:rPr>
              <a:t> </a:t>
            </a:r>
            <a:r>
              <a:rPr lang="en-US" sz="2900" dirty="0" smtClean="0">
                <a:solidFill>
                  <a:srgbClr val="FFFFFF"/>
                </a:solidFill>
                <a:latin typeface="Calibri"/>
                <a:cs typeface="Calibri"/>
              </a:rPr>
              <a:t>Before the Cross</a:t>
            </a:r>
            <a:r>
              <a:rPr lang="en-US" sz="2900" dirty="0" smtClean="0">
                <a:latin typeface="Calibri"/>
                <a:cs typeface="Calibri"/>
              </a:rPr>
              <a:t>	</a:t>
            </a:r>
            <a:endParaRPr lang="en-US" sz="2900" b="1" dirty="0" smtClean="0">
              <a:latin typeface="Calibri"/>
              <a:cs typeface="Calibri"/>
            </a:endParaRPr>
          </a:p>
          <a:p>
            <a:pPr marL="1260000">
              <a:lnSpc>
                <a:spcPct val="90000"/>
              </a:lnSpc>
              <a:tabLst>
                <a:tab pos="5372100" algn="l"/>
              </a:tabLst>
            </a:pPr>
            <a:r>
              <a:rPr lang="en-US" sz="2900" dirty="0" smtClean="0">
                <a:solidFill>
                  <a:srgbClr val="D9D9D9"/>
                </a:solidFill>
                <a:latin typeface="Calibri"/>
                <a:cs typeface="Calibri"/>
              </a:rPr>
              <a:t>  </a:t>
            </a:r>
            <a:r>
              <a:rPr lang="en-US" sz="2900" dirty="0" smtClean="0">
                <a:solidFill>
                  <a:srgbClr val="FFFFFF"/>
                </a:solidFill>
                <a:latin typeface="Calibri"/>
                <a:cs typeface="Calibri"/>
              </a:rPr>
              <a:t>6</a:t>
            </a:r>
            <a:r>
              <a:rPr lang="en-US" sz="2900" dirty="0" smtClean="0">
                <a:latin typeface="Calibri"/>
                <a:cs typeface="Calibri"/>
              </a:rPr>
              <a:t>  </a:t>
            </a:r>
            <a:r>
              <a:rPr lang="en-US" sz="2900" dirty="0" smtClean="0">
                <a:solidFill>
                  <a:srgbClr val="FFFFFF"/>
                </a:solidFill>
                <a:latin typeface="Calibri"/>
                <a:cs typeface="Calibri"/>
              </a:rPr>
              <a:t>He</a:t>
            </a:r>
            <a:r>
              <a:rPr lang="en-US" sz="2900" dirty="0" smtClean="0">
                <a:latin typeface="Calibri"/>
                <a:cs typeface="Calibri"/>
              </a:rPr>
              <a:t> </a:t>
            </a:r>
            <a:r>
              <a:rPr lang="en-US" sz="2900" dirty="0" smtClean="0">
                <a:solidFill>
                  <a:srgbClr val="FFFF00"/>
                </a:solidFill>
                <a:latin typeface="Calibri"/>
                <a:cs typeface="Calibri"/>
              </a:rPr>
              <a:t>Died</a:t>
            </a:r>
            <a:r>
              <a:rPr lang="en-US" sz="2900" dirty="0" smtClean="0">
                <a:latin typeface="Calibri"/>
                <a:cs typeface="Calibri"/>
              </a:rPr>
              <a:t> </a:t>
            </a:r>
            <a:r>
              <a:rPr lang="en-US" sz="2900" dirty="0" smtClean="0">
                <a:solidFill>
                  <a:srgbClr val="FFFFFF"/>
                </a:solidFill>
                <a:latin typeface="Calibri"/>
                <a:cs typeface="Calibri"/>
              </a:rPr>
              <a:t>for Us</a:t>
            </a:r>
            <a:r>
              <a:rPr lang="en-US" sz="2900" dirty="0" smtClean="0">
                <a:latin typeface="Calibri"/>
                <a:cs typeface="Calibri"/>
              </a:rPr>
              <a:t>	</a:t>
            </a:r>
          </a:p>
          <a:p>
            <a:pPr marL="1260000">
              <a:lnSpc>
                <a:spcPct val="90000"/>
              </a:lnSpc>
              <a:tabLst>
                <a:tab pos="5372100" algn="l"/>
              </a:tabLst>
            </a:pPr>
            <a:r>
              <a:rPr lang="en-US" sz="2900" dirty="0" smtClean="0">
                <a:solidFill>
                  <a:srgbClr val="D9D9D9"/>
                </a:solidFill>
                <a:latin typeface="Calibri"/>
                <a:cs typeface="Calibri"/>
              </a:rPr>
              <a:t>  </a:t>
            </a:r>
            <a:r>
              <a:rPr lang="en-US" sz="2900" dirty="0" smtClean="0">
                <a:solidFill>
                  <a:srgbClr val="FFFFFF"/>
                </a:solidFill>
                <a:latin typeface="Calibri"/>
                <a:cs typeface="Calibri"/>
              </a:rPr>
              <a:t>7</a:t>
            </a:r>
            <a:r>
              <a:rPr lang="en-US" sz="2900" dirty="0" smtClean="0">
                <a:latin typeface="Calibri"/>
                <a:cs typeface="Calibri"/>
              </a:rPr>
              <a:t>  </a:t>
            </a:r>
            <a:r>
              <a:rPr lang="en-US" sz="2900" dirty="0" smtClean="0">
                <a:solidFill>
                  <a:srgbClr val="FFFFFF"/>
                </a:solidFill>
                <a:latin typeface="Calibri"/>
                <a:cs typeface="Calibri"/>
              </a:rPr>
              <a:t>Christ’s</a:t>
            </a:r>
            <a:r>
              <a:rPr lang="en-US" sz="2900" dirty="0" smtClean="0">
                <a:latin typeface="Calibri"/>
                <a:cs typeface="Calibri"/>
              </a:rPr>
              <a:t> </a:t>
            </a:r>
            <a:r>
              <a:rPr lang="en-US" sz="2900" dirty="0" smtClean="0">
                <a:solidFill>
                  <a:srgbClr val="FFFF00"/>
                </a:solidFill>
                <a:latin typeface="Calibri"/>
                <a:cs typeface="Calibri"/>
              </a:rPr>
              <a:t>Victory</a:t>
            </a:r>
            <a:r>
              <a:rPr lang="en-US" sz="2900" dirty="0" smtClean="0">
                <a:latin typeface="Calibri"/>
                <a:cs typeface="Calibri"/>
              </a:rPr>
              <a:t> </a:t>
            </a:r>
            <a:r>
              <a:rPr lang="en-US" sz="2900" dirty="0" smtClean="0">
                <a:solidFill>
                  <a:srgbClr val="FFFFFF"/>
                </a:solidFill>
                <a:latin typeface="Calibri"/>
                <a:cs typeface="Calibri"/>
              </a:rPr>
              <a:t>Over Death</a:t>
            </a:r>
            <a:r>
              <a:rPr lang="en-US" sz="2900" dirty="0" smtClean="0">
                <a:latin typeface="Calibri"/>
                <a:cs typeface="Calibri"/>
              </a:rPr>
              <a:t>	</a:t>
            </a:r>
            <a:endParaRPr lang="en-US" sz="2900" b="1" dirty="0" smtClean="0">
              <a:latin typeface="Calibri"/>
              <a:cs typeface="Calibri"/>
            </a:endParaRPr>
          </a:p>
          <a:p>
            <a:pPr marL="1260000">
              <a:lnSpc>
                <a:spcPct val="90000"/>
              </a:lnSpc>
              <a:tabLst>
                <a:tab pos="5372100" algn="l"/>
              </a:tabLst>
            </a:pPr>
            <a:r>
              <a:rPr lang="en-US" sz="2900" dirty="0" smtClean="0">
                <a:latin typeface="Calibri"/>
                <a:cs typeface="Calibri"/>
              </a:rPr>
              <a:t>  8  </a:t>
            </a:r>
            <a:r>
              <a:rPr lang="en-US" sz="2900" dirty="0" smtClean="0">
                <a:solidFill>
                  <a:srgbClr val="FFFFFF"/>
                </a:solidFill>
                <a:latin typeface="Calibri"/>
                <a:cs typeface="Calibri"/>
              </a:rPr>
              <a:t>The New Testament </a:t>
            </a:r>
            <a:r>
              <a:rPr lang="en-US" sz="2900" dirty="0" smtClean="0">
                <a:solidFill>
                  <a:srgbClr val="FFFF00"/>
                </a:solidFill>
                <a:latin typeface="Calibri"/>
                <a:cs typeface="Calibri"/>
              </a:rPr>
              <a:t>Hope</a:t>
            </a:r>
            <a:r>
              <a:rPr lang="en-US" sz="2900" dirty="0" smtClean="0">
                <a:latin typeface="Calibri"/>
                <a:cs typeface="Calibri"/>
              </a:rPr>
              <a:t>	</a:t>
            </a:r>
          </a:p>
          <a:p>
            <a:pPr marL="1260000">
              <a:lnSpc>
                <a:spcPct val="90000"/>
              </a:lnSpc>
              <a:tabLst>
                <a:tab pos="5372100" algn="l"/>
              </a:tabLst>
            </a:pPr>
            <a:r>
              <a:rPr lang="en-US" sz="2900" dirty="0" smtClean="0">
                <a:latin typeface="Calibri"/>
                <a:cs typeface="Calibri"/>
              </a:rPr>
              <a:t>  9  </a:t>
            </a:r>
            <a:r>
              <a:rPr lang="en-US" sz="2900" dirty="0" smtClean="0">
                <a:solidFill>
                  <a:srgbClr val="FFFF00"/>
                </a:solidFill>
                <a:latin typeface="Calibri"/>
                <a:cs typeface="Calibri"/>
              </a:rPr>
              <a:t>Contrary</a:t>
            </a:r>
            <a:r>
              <a:rPr lang="en-US" sz="2900" dirty="0" smtClean="0">
                <a:latin typeface="Calibri"/>
                <a:cs typeface="Calibri"/>
              </a:rPr>
              <a:t> </a:t>
            </a:r>
            <a:r>
              <a:rPr lang="en-US" sz="2900" dirty="0" smtClean="0">
                <a:solidFill>
                  <a:srgbClr val="FFFFFF"/>
                </a:solidFill>
                <a:latin typeface="Calibri"/>
                <a:cs typeface="Calibri"/>
              </a:rPr>
              <a:t>Passages?</a:t>
            </a:r>
            <a:r>
              <a:rPr lang="en-US" sz="2900" dirty="0" smtClean="0">
                <a:latin typeface="Calibri"/>
                <a:cs typeface="Calibri"/>
              </a:rPr>
              <a:t>	</a:t>
            </a:r>
          </a:p>
          <a:p>
            <a:pPr marL="1260000">
              <a:lnSpc>
                <a:spcPct val="90000"/>
              </a:lnSpc>
              <a:tabLst>
                <a:tab pos="5372100" algn="l"/>
              </a:tabLst>
            </a:pPr>
            <a:r>
              <a:rPr lang="en-US" sz="2900" dirty="0" smtClean="0">
                <a:latin typeface="Calibri"/>
                <a:cs typeface="Calibri"/>
              </a:rPr>
              <a:t>10  </a:t>
            </a:r>
            <a:r>
              <a:rPr lang="en-US" sz="2900" dirty="0" smtClean="0">
                <a:solidFill>
                  <a:srgbClr val="FFFFFF"/>
                </a:solidFill>
                <a:latin typeface="Calibri"/>
                <a:cs typeface="Calibri"/>
              </a:rPr>
              <a:t>The Fires of </a:t>
            </a:r>
            <a:r>
              <a:rPr lang="en-US" sz="2900" dirty="0" smtClean="0">
                <a:solidFill>
                  <a:srgbClr val="FFFF00"/>
                </a:solidFill>
                <a:latin typeface="Calibri"/>
                <a:cs typeface="Calibri"/>
              </a:rPr>
              <a:t>Hell</a:t>
            </a:r>
            <a:r>
              <a:rPr lang="en-US" sz="2900" dirty="0" smtClean="0">
                <a:latin typeface="Calibri"/>
                <a:cs typeface="Calibri"/>
              </a:rPr>
              <a:t>	</a:t>
            </a:r>
          </a:p>
          <a:p>
            <a:pPr marL="1774350" indent="-514350">
              <a:lnSpc>
                <a:spcPct val="90000"/>
              </a:lnSpc>
              <a:buAutoNum type="arabicPlain" startAt="11"/>
              <a:tabLst>
                <a:tab pos="5372100" algn="l"/>
              </a:tabLst>
            </a:pPr>
            <a:r>
              <a:rPr lang="en-US" sz="2900" dirty="0" smtClean="0">
                <a:solidFill>
                  <a:srgbClr val="FFFFFF"/>
                </a:solidFill>
                <a:latin typeface="Calibri"/>
                <a:cs typeface="Calibri"/>
              </a:rPr>
              <a:t>End</a:t>
            </a:r>
            <a:r>
              <a:rPr lang="en-US" sz="2900" dirty="0" smtClean="0">
                <a:solidFill>
                  <a:srgbClr val="FFFFFF"/>
                </a:solidFill>
                <a:latin typeface="Calibri"/>
                <a:cs typeface="Calibri"/>
              </a:rPr>
              <a:t>-Time </a:t>
            </a:r>
            <a:r>
              <a:rPr lang="en-US" sz="2900" dirty="0" smtClean="0">
                <a:solidFill>
                  <a:srgbClr val="FFFF00"/>
                </a:solidFill>
                <a:latin typeface="Calibri"/>
                <a:cs typeface="Calibri"/>
              </a:rPr>
              <a:t>Deceptions</a:t>
            </a:r>
            <a:endParaRPr lang="en-US" sz="2900" dirty="0">
              <a:latin typeface="Calibri"/>
              <a:cs typeface="Calibri"/>
            </a:endParaRPr>
          </a:p>
          <a:p>
            <a:pPr marL="1260000">
              <a:lnSpc>
                <a:spcPct val="90000"/>
              </a:lnSpc>
              <a:tabLst>
                <a:tab pos="5372100" algn="l"/>
              </a:tabLst>
            </a:pPr>
            <a:r>
              <a:rPr lang="en-US" sz="2900" dirty="0" smtClean="0">
                <a:latin typeface="Calibri"/>
                <a:cs typeface="Calibri"/>
              </a:rPr>
              <a:t>12  The </a:t>
            </a:r>
            <a:r>
              <a:rPr lang="en-US" sz="2900" dirty="0" smtClean="0">
                <a:solidFill>
                  <a:srgbClr val="FFFF00"/>
                </a:solidFill>
                <a:latin typeface="Calibri"/>
                <a:cs typeface="Calibri"/>
              </a:rPr>
              <a:t>Biblical</a:t>
            </a:r>
            <a:r>
              <a:rPr lang="en-US" sz="2900" dirty="0" smtClean="0">
                <a:latin typeface="Calibri"/>
                <a:cs typeface="Calibri"/>
              </a:rPr>
              <a:t> </a:t>
            </a:r>
            <a:r>
              <a:rPr lang="en-US" sz="2900" dirty="0" smtClean="0">
                <a:solidFill>
                  <a:srgbClr val="FFFFFF"/>
                </a:solidFill>
                <a:latin typeface="Calibri"/>
                <a:cs typeface="Calibri"/>
              </a:rPr>
              <a:t>Worldview</a:t>
            </a:r>
          </a:p>
          <a:p>
            <a:pPr marL="1260000">
              <a:lnSpc>
                <a:spcPct val="90000"/>
              </a:lnSpc>
              <a:tabLst>
                <a:tab pos="5372100" algn="l"/>
              </a:tabLst>
            </a:pPr>
            <a:r>
              <a:rPr lang="en-US" sz="2900" dirty="0" smtClean="0">
                <a:solidFill>
                  <a:srgbClr val="FFFFFF"/>
                </a:solidFill>
                <a:latin typeface="Calibri"/>
                <a:cs typeface="Calibri"/>
              </a:rPr>
              <a:t>13  The </a:t>
            </a:r>
            <a:r>
              <a:rPr lang="en-US" sz="2900" dirty="0" smtClean="0">
                <a:solidFill>
                  <a:srgbClr val="FFFF00"/>
                </a:solidFill>
                <a:latin typeface="Calibri"/>
                <a:cs typeface="Calibri"/>
              </a:rPr>
              <a:t>Judging</a:t>
            </a:r>
            <a:r>
              <a:rPr lang="en-US" sz="2900" dirty="0" smtClean="0">
                <a:solidFill>
                  <a:srgbClr val="FFFFFF"/>
                </a:solidFill>
                <a:latin typeface="Calibri"/>
                <a:cs typeface="Calibri"/>
              </a:rPr>
              <a:t> Process</a:t>
            </a:r>
          </a:p>
          <a:p>
            <a:pPr marL="1260000">
              <a:lnSpc>
                <a:spcPct val="90000"/>
              </a:lnSpc>
              <a:tabLst>
                <a:tab pos="5372100" algn="l"/>
              </a:tabLst>
            </a:pPr>
            <a:r>
              <a:rPr lang="en-US" sz="2900" dirty="0" smtClean="0">
                <a:solidFill>
                  <a:srgbClr val="FFFFFF"/>
                </a:solidFill>
                <a:latin typeface="Calibri"/>
                <a:cs typeface="Calibri"/>
              </a:rPr>
              <a:t>14  All Things </a:t>
            </a:r>
            <a:r>
              <a:rPr lang="en-US" sz="2900" dirty="0" smtClean="0">
                <a:solidFill>
                  <a:srgbClr val="FFFF00"/>
                </a:solidFill>
                <a:latin typeface="Calibri"/>
                <a:cs typeface="Calibri"/>
              </a:rPr>
              <a:t>New</a:t>
            </a:r>
            <a:endParaRPr lang="en-US" sz="2900" dirty="0">
              <a:solidFill>
                <a:srgbClr val="FFFF00"/>
              </a:solidFill>
              <a:latin typeface="Calibri"/>
              <a:cs typeface="Calibri"/>
            </a:endParaRPr>
          </a:p>
        </p:txBody>
      </p:sp>
    </p:spTree>
    <p:extLst>
      <p:ext uri="{BB962C8B-B14F-4D97-AF65-F5344CB8AC3E}">
        <p14:creationId xmlns:p14="http://schemas.microsoft.com/office/powerpoint/2010/main" val="22665458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On Death, Dying, and the Future Hope</a:t>
            </a:r>
          </a:p>
          <a:p>
            <a:pPr marL="36000">
              <a:defRPr/>
            </a:pPr>
            <a:r>
              <a:rPr lang="en-US" sz="3200" b="1" cap="small" spc="50" dirty="0" smtClean="0">
                <a:latin typeface="Cambria"/>
                <a:cs typeface="Cambria"/>
              </a:rPr>
              <a:t>Lesson 1,  October 1, 2022</a:t>
            </a:r>
            <a:endParaRPr lang="en-US" sz="3200" b="1" cap="small" spc="50" dirty="0">
              <a:latin typeface="Cambria"/>
              <a:cs typeface="Cambria"/>
            </a:endParaRPr>
          </a:p>
        </p:txBody>
      </p:sp>
      <p:sp>
        <p:nvSpPr>
          <p:cNvPr id="7" name="Rectangle 6"/>
          <p:cNvSpPr/>
          <p:nvPr/>
        </p:nvSpPr>
        <p:spPr>
          <a:xfrm>
            <a:off x="0" y="1412875"/>
            <a:ext cx="9144000" cy="1597360"/>
          </a:xfrm>
          <a:prstGeom prst="rect">
            <a:avLst/>
          </a:prstGeom>
        </p:spPr>
        <p:txBody>
          <a:bodyPr>
            <a:spAutoFit/>
          </a:bodyPr>
          <a:lstStyle/>
          <a:p>
            <a:pPr marL="1260000">
              <a:lnSpc>
                <a:spcPct val="70000"/>
              </a:lnSpc>
              <a:defRPr/>
            </a:pPr>
            <a:r>
              <a:rPr lang="en-US" sz="5400" dirty="0" smtClean="0">
                <a:effectLst>
                  <a:outerShdw blurRad="38100" dist="38100" dir="2700000" algn="tl">
                    <a:srgbClr val="000000"/>
                  </a:outerShdw>
                </a:effectLst>
                <a:latin typeface="Cambria"/>
                <a:ea typeface="ＭＳ Ｐゴシック" charset="0"/>
                <a:cs typeface="Cambria"/>
              </a:rPr>
              <a:t>Rebellion </a:t>
            </a:r>
            <a:r>
              <a:rPr lang="en-US" sz="5400" i="1" dirty="0" smtClean="0">
                <a:effectLst>
                  <a:outerShdw blurRad="38100" dist="38100" dir="2700000" algn="tl">
                    <a:srgbClr val="000000"/>
                  </a:outerShdw>
                </a:effectLst>
                <a:latin typeface="Cambria"/>
                <a:ea typeface="ＭＳ Ｐゴシック" charset="0"/>
                <a:cs typeface="Cambria"/>
              </a:rPr>
              <a:t>in a </a:t>
            </a:r>
            <a:r>
              <a:rPr lang="en-US" sz="5400" dirty="0" smtClean="0">
                <a:effectLst>
                  <a:outerShdw blurRad="38100" dist="38100" dir="2700000" algn="tl">
                    <a:srgbClr val="000000"/>
                  </a:outerShdw>
                </a:effectLst>
                <a:latin typeface="Cambria"/>
                <a:ea typeface="ＭＳ Ｐゴシック" charset="0"/>
                <a:cs typeface="Cambria"/>
              </a:rPr>
              <a:t>Perfect </a:t>
            </a:r>
            <a:r>
              <a:rPr lang="en-US" sz="8000" dirty="0" smtClean="0">
                <a:effectLst>
                  <a:outerShdw blurRad="38100" dist="38100" dir="2700000" algn="tl">
                    <a:srgbClr val="000000"/>
                  </a:outerShdw>
                </a:effectLst>
                <a:latin typeface="Cambria"/>
                <a:ea typeface="ＭＳ Ｐゴシック" charset="0"/>
                <a:cs typeface="Cambria"/>
              </a:rPr>
              <a:t>Universe</a:t>
            </a:r>
            <a:endParaRPr lang="en-US" sz="8000" dirty="0">
              <a:effectLst>
                <a:outerShdw blurRad="38100" dist="38100" dir="2700000" algn="tl">
                  <a:srgbClr val="000000"/>
                </a:outerShdw>
              </a:effectLst>
              <a:latin typeface="Cambria"/>
              <a:ea typeface="ＭＳ Ｐゴシック" charset="0"/>
              <a:cs typeface="Cambria"/>
            </a:endParaRPr>
          </a:p>
        </p:txBody>
      </p:sp>
      <p:pic>
        <p:nvPicPr>
          <p:cNvPr id="8" name="Picture 7" descr="42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375" y="3155280"/>
            <a:ext cx="7795405" cy="3298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childTnLst>
                                </p:cTn>
                              </p:par>
                              <p:par>
                                <p:cTn id="13" presetID="23" presetClass="entr" presetSubtype="52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ppt_x</p:attrName>
                                        </p:attrNameLst>
                                      </p:cBhvr>
                                      <p:tavLst>
                                        <p:tav tm="0">
                                          <p:val>
                                            <p:fltVal val="0.5"/>
                                          </p:val>
                                        </p:tav>
                                        <p:tav tm="100000">
                                          <p:val>
                                            <p:strVal val="#ppt_x"/>
                                          </p:val>
                                        </p:tav>
                                      </p:tavLst>
                                    </p:anim>
                                    <p:anim calcmode="lin" valueType="num">
                                      <p:cBhvr>
                                        <p:cTn id="18" dur="2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856" y="1493818"/>
            <a:ext cx="9144000" cy="3735382"/>
          </a:xfrm>
          <a:prstGeom prst="rect">
            <a:avLst/>
          </a:prstGeom>
          <a:noFill/>
          <a:ln w="9525">
            <a:noFill/>
            <a:miter lim="800000"/>
            <a:headEnd/>
            <a:tailEnd/>
          </a:ln>
        </p:spPr>
        <p:txBody>
          <a:bodyPr wrap="square"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tabLst/>
            </a:pPr>
            <a:r>
              <a:rPr lang="cs-CZ" dirty="0" err="1" smtClean="0">
                <a:latin typeface="Cambria"/>
                <a:ea typeface="Helvetica CY" charset="0"/>
                <a:cs typeface="Cambria"/>
              </a:rPr>
              <a:t>Isaiah</a:t>
            </a:r>
            <a:r>
              <a:rPr lang="cs-CZ" dirty="0" smtClean="0">
                <a:latin typeface="Cambria"/>
                <a:ea typeface="Helvetica CY" charset="0"/>
                <a:cs typeface="Cambria"/>
              </a:rPr>
              <a:t> 14:12 </a:t>
            </a:r>
            <a:r>
              <a:rPr lang="en-US" sz="3200" dirty="0" smtClean="0">
                <a:latin typeface="Cambria"/>
                <a:ea typeface="Helvetica CY" charset="0"/>
                <a:cs typeface="Cambria"/>
              </a:rPr>
              <a:t>NASB</a:t>
            </a:r>
            <a:endParaRPr lang="en-US" sz="3600" dirty="0">
              <a:latin typeface="Cambria"/>
              <a:ea typeface="Helvetica CY" charset="0"/>
              <a:cs typeface="Cambria"/>
            </a:endParaRPr>
          </a:p>
          <a:p>
            <a:pPr algn="ctr" eaLnBrk="1" hangingPunct="1">
              <a:lnSpc>
                <a:spcPct val="90000"/>
              </a:lnSpc>
              <a:spcBef>
                <a:spcPts val="600"/>
              </a:spcBef>
              <a:tabLst/>
            </a:pPr>
            <a:r>
              <a:rPr lang="en-US" sz="4400" dirty="0" smtClean="0">
                <a:latin typeface="Calibri"/>
                <a:ea typeface="Helvetica CY" charset="0"/>
                <a:cs typeface="Calibri"/>
              </a:rPr>
              <a:t>“ ‘How </a:t>
            </a:r>
            <a:r>
              <a:rPr lang="en-US" sz="4400" dirty="0">
                <a:latin typeface="Calibri"/>
                <a:ea typeface="Helvetica CY" charset="0"/>
                <a:cs typeface="Calibri"/>
              </a:rPr>
              <a:t>you have fallen from heaven, you star of the morning, son of the dawn! You have been cut down to </a:t>
            </a:r>
            <a:r>
              <a:rPr lang="en-US" sz="4400" dirty="0" smtClean="0">
                <a:latin typeface="Calibri"/>
                <a:ea typeface="Helvetica CY" charset="0"/>
                <a:cs typeface="Calibri"/>
              </a:rPr>
              <a:t>    the </a:t>
            </a:r>
            <a:r>
              <a:rPr lang="en-US" sz="4400" dirty="0">
                <a:latin typeface="Calibri"/>
                <a:ea typeface="Helvetica CY" charset="0"/>
                <a:cs typeface="Calibri"/>
              </a:rPr>
              <a:t>earth, you who defeated </a:t>
            </a:r>
            <a:r>
              <a:rPr lang="en-US" sz="4400" dirty="0" smtClean="0">
                <a:latin typeface="Calibri"/>
                <a:ea typeface="Helvetica CY" charset="0"/>
                <a:cs typeface="Calibri"/>
              </a:rPr>
              <a:t>              the </a:t>
            </a:r>
            <a:r>
              <a:rPr lang="en-US" sz="4400" dirty="0">
                <a:latin typeface="Calibri"/>
                <a:ea typeface="Helvetica CY" charset="0"/>
                <a:cs typeface="Calibri"/>
              </a:rPr>
              <a:t>nations!</a:t>
            </a:r>
            <a:r>
              <a:rPr lang="en-US" sz="4400" dirty="0" smtClean="0">
                <a:latin typeface="Calibri"/>
                <a:ea typeface="Helvetica CY" charset="0"/>
                <a:cs typeface="Calibri"/>
              </a:rPr>
              <a:t>’ ”</a:t>
            </a:r>
            <a:endParaRPr lang="en-US" sz="4400" dirty="0">
              <a:latin typeface="Calibri"/>
              <a:ea typeface="Helvetica CY" charset="0"/>
              <a:cs typeface="Calibri"/>
            </a:endParaRPr>
          </a:p>
        </p:txBody>
      </p:sp>
      <p:sp>
        <p:nvSpPr>
          <p:cNvPr id="5" name="Text Box 4"/>
          <p:cNvSpPr txBox="1">
            <a:spLocks noChangeArrowheads="1"/>
          </p:cNvSpPr>
          <p:nvPr/>
        </p:nvSpPr>
        <p:spPr bwMode="auto">
          <a:xfrm>
            <a:off x="1729316" y="7938"/>
            <a:ext cx="74146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Rebellion in a Perfect Universe</a:t>
            </a:r>
          </a:p>
          <a:p>
            <a:pPr marL="36000">
              <a:defRPr/>
            </a:pPr>
            <a:r>
              <a:rPr lang="en-US" sz="3200" b="1" cap="small" spc="50" dirty="0" smtClean="0">
                <a:latin typeface="Cambria"/>
                <a:cs typeface="Cambria"/>
              </a:rPr>
              <a:t>Key Text   </a:t>
            </a:r>
            <a:endParaRPr lang="en-US" sz="3200" b="1" cap="small" spc="50" dirty="0">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3500"/>
                            </p:stCondLst>
                            <p:childTnLst>
                              <p:par>
                                <p:cTn id="13" presetID="12" presetClass="entr" presetSubtype="2"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79"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spc="50" dirty="0" smtClean="0">
                <a:latin typeface="Calibri"/>
                <a:cs typeface="Calibri"/>
              </a:rPr>
              <a:t>Has evil </a:t>
            </a:r>
            <a:r>
              <a:rPr lang="en-US" sz="4400" u="sng" spc="50" dirty="0" smtClean="0">
                <a:latin typeface="Calibri"/>
                <a:cs typeface="Calibri"/>
              </a:rPr>
              <a:t>always</a:t>
            </a:r>
            <a:r>
              <a:rPr lang="en-US" sz="4400" spc="50" dirty="0" smtClean="0">
                <a:latin typeface="Calibri"/>
                <a:cs typeface="Calibri"/>
              </a:rPr>
              <a:t> </a:t>
            </a:r>
            <a:r>
              <a:rPr lang="en-US" sz="4400" u="sng" spc="50" dirty="0" smtClean="0">
                <a:latin typeface="Calibri"/>
                <a:cs typeface="Calibri"/>
              </a:rPr>
              <a:t>existed</a:t>
            </a:r>
            <a:r>
              <a:rPr lang="en-US" sz="4400" spc="50" dirty="0" smtClean="0">
                <a:latin typeface="Calibri"/>
                <a:cs typeface="Calibri"/>
              </a:rPr>
              <a:t> because</a:t>
            </a:r>
            <a:r>
              <a:rPr lang="en-US" sz="4400" spc="50" dirty="0">
                <a:latin typeface="Calibri"/>
                <a:cs typeface="Calibri"/>
              </a:rPr>
              <a:t> </a:t>
            </a:r>
            <a:r>
              <a:rPr lang="en-US" sz="4400" spc="50" dirty="0" smtClean="0">
                <a:latin typeface="Calibri"/>
                <a:cs typeface="Calibri"/>
              </a:rPr>
              <a:t>good </a:t>
            </a:r>
            <a:r>
              <a:rPr lang="en-US" sz="4400" spc="50" dirty="0">
                <a:latin typeface="Calibri"/>
                <a:cs typeface="Calibri"/>
              </a:rPr>
              <a:t>can be appreciated only in contrast to </a:t>
            </a:r>
            <a:r>
              <a:rPr lang="en-US" sz="4400" spc="50" dirty="0" smtClean="0">
                <a:latin typeface="Calibri"/>
                <a:cs typeface="Calibri"/>
              </a:rPr>
              <a:t>evil? The </a:t>
            </a:r>
            <a:r>
              <a:rPr lang="en-US" sz="4400" spc="50" dirty="0">
                <a:latin typeface="Calibri"/>
                <a:cs typeface="Calibri"/>
              </a:rPr>
              <a:t>world was created perfect </a:t>
            </a:r>
            <a:r>
              <a:rPr lang="en-US" sz="4400" spc="50" dirty="0" smtClean="0">
                <a:latin typeface="Calibri"/>
                <a:cs typeface="Calibri"/>
              </a:rPr>
              <a:t>but, somehow, evil emerged?</a:t>
            </a:r>
          </a:p>
          <a:p>
            <a:pPr algn="ctr" eaLnBrk="1" hangingPunct="1">
              <a:lnSpc>
                <a:spcPct val="90000"/>
              </a:lnSpc>
              <a:spcBef>
                <a:spcPts val="0"/>
              </a:spcBef>
            </a:pPr>
            <a:r>
              <a:rPr lang="en-US" sz="4400" spc="50" dirty="0" smtClean="0">
                <a:latin typeface="Calibri"/>
                <a:cs typeface="Calibri"/>
              </a:rPr>
              <a:t>The </a:t>
            </a:r>
            <a:r>
              <a:rPr lang="en-US" sz="4400" spc="50" dirty="0">
                <a:latin typeface="Calibri"/>
                <a:cs typeface="Calibri"/>
              </a:rPr>
              <a:t>Bible teaches that our loving God is all-powerful (</a:t>
            </a:r>
            <a:r>
              <a:rPr lang="en-US" sz="4400" i="1" spc="50" dirty="0">
                <a:latin typeface="Calibri"/>
                <a:cs typeface="Calibri"/>
              </a:rPr>
              <a:t>1 Chron. 29:10, 11</a:t>
            </a:r>
            <a:r>
              <a:rPr lang="en-US" sz="4400" spc="50" dirty="0">
                <a:latin typeface="Calibri"/>
                <a:cs typeface="Calibri"/>
              </a:rPr>
              <a:t>) and perfect (</a:t>
            </a:r>
            <a:r>
              <a:rPr lang="en-US" sz="4400" i="1" spc="50" dirty="0">
                <a:latin typeface="Calibri"/>
                <a:cs typeface="Calibri"/>
              </a:rPr>
              <a:t>Matt. 5:48</a:t>
            </a:r>
            <a:r>
              <a:rPr lang="en-US" sz="4400" spc="50" dirty="0">
                <a:latin typeface="Calibri"/>
                <a:cs typeface="Calibri"/>
              </a:rPr>
              <a:t>). </a:t>
            </a:r>
            <a:r>
              <a:rPr lang="en-US" sz="4400" spc="50" dirty="0">
                <a:solidFill>
                  <a:schemeClr val="tx2"/>
                </a:solidFill>
                <a:latin typeface="Calibri"/>
                <a:cs typeface="Calibri"/>
              </a:rPr>
              <a:t>All that He does must likewise be perfect</a:t>
            </a:r>
            <a:r>
              <a:rPr lang="en-US" sz="4400" spc="50" dirty="0">
                <a:latin typeface="Calibri"/>
                <a:cs typeface="Calibri"/>
              </a:rPr>
              <a:t> (</a:t>
            </a:r>
            <a:r>
              <a:rPr lang="en-US" sz="4400" i="1" spc="50" dirty="0">
                <a:latin typeface="Calibri"/>
                <a:cs typeface="Calibri"/>
              </a:rPr>
              <a:t>Deut. 32:4</a:t>
            </a:r>
            <a:r>
              <a:rPr lang="en-US" sz="4400" spc="50" dirty="0">
                <a:latin typeface="Calibri"/>
                <a:cs typeface="Calibri"/>
              </a:rPr>
              <a:t>), </a:t>
            </a:r>
            <a:r>
              <a:rPr lang="en-US" sz="4400" spc="50" dirty="0" smtClean="0">
                <a:latin typeface="Calibri"/>
                <a:cs typeface="Calibri"/>
              </a:rPr>
              <a:t>including creating </a:t>
            </a:r>
            <a:r>
              <a:rPr lang="en-US" sz="4400" spc="50" dirty="0">
                <a:latin typeface="Calibri"/>
                <a:cs typeface="Calibri"/>
              </a:rPr>
              <a:t>our world. </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Rebellion in a Perfect Universe</a:t>
            </a:r>
          </a:p>
          <a:p>
            <a:pPr marL="36000"/>
            <a:r>
              <a:rPr lang="en-US" sz="3200" b="1" cap="small" spc="50" dirty="0" smtClean="0">
                <a:latin typeface="Cambria"/>
                <a:cs typeface="Cambria"/>
              </a:rPr>
              <a:t>Sabbath Afternoon, </a:t>
            </a:r>
            <a:r>
              <a:rPr lang="en-US" sz="3200" cap="small" spc="50" dirty="0" smtClean="0">
                <a:latin typeface="Cambria"/>
                <a:cs typeface="Cambria"/>
              </a:rPr>
              <a:t>September 24</a:t>
            </a:r>
            <a:endParaRPr lang="en-US" sz="3200" cap="small" spc="50" dirty="0">
              <a:latin typeface="Cambria"/>
              <a:cs typeface="Cambria"/>
            </a:endParaRPr>
          </a:p>
        </p:txBody>
      </p:sp>
    </p:spTree>
    <p:extLst>
      <p:ext uri="{BB962C8B-B14F-4D97-AF65-F5344CB8AC3E}">
        <p14:creationId xmlns:p14="http://schemas.microsoft.com/office/powerpoint/2010/main" val="4749805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79"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How, then, could evil and sin appear </a:t>
            </a:r>
            <a:r>
              <a:rPr lang="en-US" sz="4400" dirty="0" smtClean="0">
                <a:latin typeface="Calibri"/>
                <a:cs typeface="Calibri"/>
              </a:rPr>
              <a:t>  in </a:t>
            </a:r>
            <a:r>
              <a:rPr lang="en-US" sz="4400" dirty="0">
                <a:latin typeface="Calibri"/>
                <a:cs typeface="Calibri"/>
              </a:rPr>
              <a:t>a perfect world? According to Genesis 3, the fall of Adam and Eve brought sin, evil, and death here.</a:t>
            </a:r>
          </a:p>
          <a:p>
            <a:pPr algn="ctr" eaLnBrk="1" hangingPunct="1">
              <a:lnSpc>
                <a:spcPct val="90000"/>
              </a:lnSpc>
              <a:spcBef>
                <a:spcPts val="0"/>
              </a:spcBef>
            </a:pPr>
            <a:r>
              <a:rPr lang="en-US" sz="4400" dirty="0">
                <a:latin typeface="Calibri"/>
                <a:cs typeface="Calibri"/>
              </a:rPr>
              <a:t>But </a:t>
            </a:r>
            <a:r>
              <a:rPr lang="en-US" sz="4400" u="sng" dirty="0">
                <a:latin typeface="Calibri"/>
                <a:cs typeface="Calibri"/>
              </a:rPr>
              <a:t>e</a:t>
            </a:r>
            <a:r>
              <a:rPr lang="en-US" sz="4400" u="sng" dirty="0" smtClean="0">
                <a:latin typeface="Calibri"/>
                <a:cs typeface="Calibri"/>
              </a:rPr>
              <a:t>ven</a:t>
            </a:r>
            <a:r>
              <a:rPr lang="en-US" sz="4400" dirty="0" smtClean="0">
                <a:latin typeface="Calibri"/>
                <a:cs typeface="Calibri"/>
              </a:rPr>
              <a:t> </a:t>
            </a:r>
            <a:r>
              <a:rPr lang="en-US" sz="4400" u="sng" dirty="0">
                <a:latin typeface="Calibri"/>
                <a:cs typeface="Calibri"/>
              </a:rPr>
              <a:t>before</a:t>
            </a:r>
            <a:r>
              <a:rPr lang="en-US" sz="4400" dirty="0">
                <a:latin typeface="Calibri"/>
                <a:cs typeface="Calibri"/>
              </a:rPr>
              <a:t> the Fall, </a:t>
            </a:r>
            <a:r>
              <a:rPr lang="en-US" sz="4400" u="sng" dirty="0">
                <a:latin typeface="Calibri"/>
                <a:cs typeface="Calibri"/>
              </a:rPr>
              <a:t>evil</a:t>
            </a:r>
            <a:r>
              <a:rPr lang="en-US" sz="4400" dirty="0">
                <a:latin typeface="Calibri"/>
                <a:cs typeface="Calibri"/>
              </a:rPr>
              <a:t> </a:t>
            </a:r>
            <a:r>
              <a:rPr lang="en-US" sz="4400" u="sng" dirty="0" smtClean="0">
                <a:latin typeface="Calibri"/>
                <a:cs typeface="Calibri"/>
              </a:rPr>
              <a:t>had </a:t>
            </a:r>
            <a:r>
              <a:rPr lang="en-US" sz="4400" u="sng" dirty="0">
                <a:latin typeface="Calibri"/>
                <a:cs typeface="Calibri"/>
              </a:rPr>
              <a:t>existed</a:t>
            </a:r>
            <a:r>
              <a:rPr lang="en-US" sz="4400" dirty="0">
                <a:latin typeface="Calibri"/>
                <a:cs typeface="Calibri"/>
              </a:rPr>
              <a:t>, manifested by the “serpent,” who deceived </a:t>
            </a:r>
            <a:r>
              <a:rPr lang="en-US" sz="4400" dirty="0" smtClean="0">
                <a:latin typeface="Calibri"/>
                <a:cs typeface="Calibri"/>
              </a:rPr>
              <a:t>Eve. </a:t>
            </a:r>
            <a:r>
              <a:rPr lang="en-US" sz="4400" dirty="0">
                <a:latin typeface="Calibri"/>
                <a:cs typeface="Calibri"/>
              </a:rPr>
              <a:t>W</a:t>
            </a:r>
            <a:r>
              <a:rPr lang="en-US" sz="4400" dirty="0" smtClean="0">
                <a:latin typeface="Calibri"/>
                <a:cs typeface="Calibri"/>
              </a:rPr>
              <a:t>e </a:t>
            </a:r>
            <a:r>
              <a:rPr lang="en-US" sz="4400" dirty="0">
                <a:latin typeface="Calibri"/>
                <a:cs typeface="Calibri"/>
              </a:rPr>
              <a:t>need to go back, even before the Fall, in order to find the source and origins of the </a:t>
            </a:r>
            <a:r>
              <a:rPr lang="en-US" sz="4400" dirty="0" smtClean="0">
                <a:latin typeface="Calibri"/>
                <a:cs typeface="Calibri"/>
              </a:rPr>
              <a:t>evil.</a:t>
            </a:r>
            <a:endParaRPr lang="en-US" sz="4400" dirty="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Rebellion in a Perfect Universe</a:t>
            </a:r>
          </a:p>
          <a:p>
            <a:pPr marL="36000"/>
            <a:r>
              <a:rPr lang="en-US" sz="3200" b="1" cap="small" spc="50" dirty="0" smtClean="0">
                <a:latin typeface="Cambria"/>
                <a:cs typeface="Cambria"/>
              </a:rPr>
              <a:t>Sabbath Afternoon, </a:t>
            </a:r>
            <a:r>
              <a:rPr lang="en-US" sz="3200" cap="small" spc="50" dirty="0" smtClean="0">
                <a:latin typeface="Cambria"/>
                <a:cs typeface="Cambria"/>
              </a:rPr>
              <a:t>September 24</a:t>
            </a:r>
            <a:endParaRPr lang="en-US" sz="3200" cap="small" spc="50" dirty="0">
              <a:latin typeface="Cambria"/>
              <a:cs typeface="Cambria"/>
            </a:endParaRPr>
          </a:p>
        </p:txBody>
      </p:sp>
    </p:spTree>
    <p:extLst>
      <p:ext uri="{BB962C8B-B14F-4D97-AF65-F5344CB8AC3E}">
        <p14:creationId xmlns:p14="http://schemas.microsoft.com/office/powerpoint/2010/main" val="34607561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September 25</a:t>
            </a:r>
            <a:endParaRPr lang="en-US" sz="3200" i="1" dirty="0">
              <a:solidFill>
                <a:srgbClr val="FFFF00"/>
              </a:solidFill>
              <a:latin typeface="Cambria"/>
              <a:cs typeface="Cambria"/>
            </a:endParaRPr>
          </a:p>
          <a:p>
            <a:pPr marL="36000"/>
            <a:r>
              <a:rPr lang="en-US" sz="3200" b="1" cap="small" spc="50" dirty="0" smtClean="0">
                <a:latin typeface="Cambria"/>
                <a:cs typeface="Cambria"/>
              </a:rPr>
              <a:t>Creation</a:t>
            </a:r>
            <a:r>
              <a:rPr lang="en-US" sz="3200" b="1" cap="small" spc="50" dirty="0">
                <a:latin typeface="Cambria"/>
                <a:cs typeface="Cambria"/>
              </a:rPr>
              <a:t>, an Expression of Love</a:t>
            </a: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531813" algn="l"/>
              </a:tabLst>
            </a:pPr>
            <a:r>
              <a:rPr lang="en-US" sz="4400" spc="-100" dirty="0">
                <a:latin typeface="Calibri"/>
                <a:cs typeface="Calibri"/>
              </a:rPr>
              <a:t>Nature in its present condition carries </a:t>
            </a:r>
            <a:r>
              <a:rPr lang="en-US" sz="4400" spc="-100" dirty="0" smtClean="0">
                <a:latin typeface="Calibri"/>
                <a:cs typeface="Calibri"/>
              </a:rPr>
              <a:t>a </a:t>
            </a:r>
            <a:r>
              <a:rPr lang="en-US" sz="4400" dirty="0" smtClean="0">
                <a:latin typeface="Calibri"/>
                <a:cs typeface="Calibri"/>
              </a:rPr>
              <a:t>message </a:t>
            </a:r>
            <a:r>
              <a:rPr lang="en-US" sz="4400" dirty="0">
                <a:latin typeface="Calibri"/>
                <a:cs typeface="Calibri"/>
              </a:rPr>
              <a:t>that mingles </a:t>
            </a:r>
            <a:r>
              <a:rPr lang="en-US" sz="4400" dirty="0" smtClean="0">
                <a:latin typeface="Calibri"/>
                <a:cs typeface="Calibri"/>
              </a:rPr>
              <a:t>good </a:t>
            </a:r>
            <a:r>
              <a:rPr lang="en-US" sz="4400" dirty="0">
                <a:latin typeface="Calibri"/>
                <a:cs typeface="Calibri"/>
              </a:rPr>
              <a:t>and evil</a:t>
            </a:r>
            <a:r>
              <a:rPr lang="en-US" sz="4400" dirty="0" smtClean="0">
                <a:latin typeface="Calibri"/>
                <a:cs typeface="Calibri"/>
              </a:rPr>
              <a:t>.</a:t>
            </a:r>
          </a:p>
          <a:p>
            <a:pPr marL="180000" eaLnBrk="1" hangingPunct="1">
              <a:lnSpc>
                <a:spcPct val="90000"/>
              </a:lnSpc>
              <a:spcBef>
                <a:spcPts val="0"/>
              </a:spcBef>
              <a:tabLst>
                <a:tab pos="531813" algn="l"/>
              </a:tabLst>
            </a:pPr>
            <a:r>
              <a:rPr lang="en-US" sz="4400" spc="-100" dirty="0">
                <a:latin typeface="Calibri"/>
                <a:cs typeface="Calibri"/>
              </a:rPr>
              <a:t>	</a:t>
            </a:r>
            <a:r>
              <a:rPr lang="en-US" sz="4400" spc="-100" dirty="0" smtClean="0">
                <a:latin typeface="Calibri"/>
                <a:cs typeface="Calibri"/>
              </a:rPr>
              <a:t>•</a:t>
            </a:r>
            <a:r>
              <a:rPr lang="en-US" sz="4400" dirty="0">
                <a:latin typeface="Calibri"/>
                <a:cs typeface="Calibri"/>
              </a:rPr>
              <a:t>L</a:t>
            </a:r>
            <a:r>
              <a:rPr lang="en-US" sz="4400" dirty="0" smtClean="0">
                <a:latin typeface="Calibri"/>
                <a:cs typeface="Calibri"/>
              </a:rPr>
              <a:t>ovely roses has harmful thorns</a:t>
            </a:r>
            <a:r>
              <a:rPr lang="en-US" sz="4400" dirty="0">
                <a:latin typeface="Calibri"/>
                <a:cs typeface="Calibri"/>
              </a:rPr>
              <a:t>. </a:t>
            </a:r>
          </a:p>
          <a:p>
            <a:pPr marL="180000" eaLnBrk="1" hangingPunct="1">
              <a:lnSpc>
                <a:spcPct val="90000"/>
              </a:lnSpc>
              <a:spcBef>
                <a:spcPts val="0"/>
              </a:spcBef>
              <a:tabLst>
                <a:tab pos="531813" algn="l"/>
              </a:tabLst>
            </a:pPr>
            <a:r>
              <a:rPr lang="en-US" sz="4400" dirty="0" smtClean="0">
                <a:latin typeface="Calibri"/>
                <a:cs typeface="Calibri"/>
              </a:rPr>
              <a:t>	•A toucan’s beauty impress </a:t>
            </a:r>
            <a:r>
              <a:rPr lang="en-US" sz="4400" dirty="0">
                <a:latin typeface="Calibri"/>
                <a:cs typeface="Calibri"/>
              </a:rPr>
              <a:t>us </a:t>
            </a:r>
            <a:r>
              <a:rPr lang="en-US" sz="4400" dirty="0" smtClean="0">
                <a:latin typeface="Calibri"/>
                <a:cs typeface="Calibri"/>
              </a:rPr>
              <a:t>and </a:t>
            </a:r>
            <a:r>
              <a:rPr lang="en-US" sz="4400" spc="-30" dirty="0" smtClean="0">
                <a:latin typeface="Calibri"/>
                <a:cs typeface="Calibri"/>
              </a:rPr>
              <a:t>dismay </a:t>
            </a:r>
            <a:r>
              <a:rPr lang="en-US" sz="4400" spc="-30" dirty="0">
                <a:latin typeface="Calibri"/>
                <a:cs typeface="Calibri"/>
              </a:rPr>
              <a:t>us by </a:t>
            </a:r>
            <a:r>
              <a:rPr lang="en-US" sz="4400" spc="-30" dirty="0" smtClean="0">
                <a:latin typeface="Calibri"/>
                <a:cs typeface="Calibri"/>
              </a:rPr>
              <a:t>eating other bird’s chicks.</a:t>
            </a:r>
          </a:p>
          <a:p>
            <a:pPr marL="180000" eaLnBrk="1" hangingPunct="1">
              <a:lnSpc>
                <a:spcPct val="90000"/>
              </a:lnSpc>
              <a:spcBef>
                <a:spcPts val="0"/>
              </a:spcBef>
              <a:tabLst>
                <a:tab pos="531813" algn="l"/>
              </a:tabLst>
            </a:pPr>
            <a:r>
              <a:rPr lang="en-US" sz="4400" dirty="0" smtClean="0">
                <a:latin typeface="Calibri"/>
                <a:cs typeface="Calibri"/>
              </a:rPr>
              <a:t>	•Humans, kind </a:t>
            </a:r>
            <a:r>
              <a:rPr lang="en-US" sz="4400" dirty="0">
                <a:latin typeface="Calibri"/>
                <a:cs typeface="Calibri"/>
              </a:rPr>
              <a:t>one moment, </a:t>
            </a:r>
            <a:r>
              <a:rPr lang="en-US" sz="4400" dirty="0" smtClean="0">
                <a:latin typeface="Calibri"/>
                <a:cs typeface="Calibri"/>
              </a:rPr>
              <a:t>but    </a:t>
            </a:r>
            <a:r>
              <a:rPr lang="en-US" sz="4400" spc="-50" dirty="0" smtClean="0">
                <a:latin typeface="Calibri"/>
                <a:cs typeface="Calibri"/>
              </a:rPr>
              <a:t>vicious</a:t>
            </a:r>
            <a:r>
              <a:rPr lang="en-US" sz="4400" spc="-50" dirty="0">
                <a:latin typeface="Calibri"/>
                <a:cs typeface="Calibri"/>
              </a:rPr>
              <a:t>, hateful</a:t>
            </a:r>
            <a:r>
              <a:rPr lang="en-US" sz="4400" spc="-50" dirty="0" smtClean="0">
                <a:latin typeface="Calibri"/>
                <a:cs typeface="Calibri"/>
              </a:rPr>
              <a:t>, and violent </a:t>
            </a:r>
            <a:r>
              <a:rPr lang="en-US" sz="4400" spc="-50" dirty="0">
                <a:latin typeface="Calibri"/>
                <a:cs typeface="Calibri"/>
              </a:rPr>
              <a:t>in the </a:t>
            </a:r>
            <a:r>
              <a:rPr lang="en-US" sz="4400" spc="-50" dirty="0" smtClean="0">
                <a:latin typeface="Calibri"/>
                <a:cs typeface="Calibri"/>
              </a:rPr>
              <a:t>next.</a:t>
            </a:r>
          </a:p>
          <a:p>
            <a:pPr marL="180000" eaLnBrk="1" hangingPunct="1">
              <a:lnSpc>
                <a:spcPct val="90000"/>
              </a:lnSpc>
              <a:spcBef>
                <a:spcPts val="0"/>
              </a:spcBef>
              <a:tabLst>
                <a:tab pos="531813" algn="l"/>
              </a:tabLst>
            </a:pPr>
            <a:r>
              <a:rPr lang="en-US" sz="4400" spc="-30" dirty="0">
                <a:latin typeface="Calibri"/>
                <a:cs typeface="Calibri"/>
              </a:rPr>
              <a:t>	</a:t>
            </a:r>
            <a:r>
              <a:rPr lang="en-US" sz="4400" dirty="0" smtClean="0">
                <a:latin typeface="Calibri"/>
                <a:cs typeface="Calibri"/>
              </a:rPr>
              <a:t>No </a:t>
            </a:r>
            <a:r>
              <a:rPr lang="en-US" sz="4400" dirty="0">
                <a:latin typeface="Calibri"/>
                <a:cs typeface="Calibri"/>
              </a:rPr>
              <a:t>wonder that in the parable of </a:t>
            </a:r>
            <a:r>
              <a:rPr lang="en-US" sz="4400" dirty="0" smtClean="0">
                <a:latin typeface="Calibri"/>
                <a:cs typeface="Calibri"/>
              </a:rPr>
              <a:t> the </a:t>
            </a:r>
            <a:r>
              <a:rPr lang="en-US" sz="4400" dirty="0">
                <a:latin typeface="Calibri"/>
                <a:cs typeface="Calibri"/>
              </a:rPr>
              <a:t>wheat and the tares, the </a:t>
            </a:r>
            <a:r>
              <a:rPr lang="en-US" sz="4400" dirty="0" smtClean="0">
                <a:latin typeface="Calibri"/>
                <a:cs typeface="Calibri"/>
              </a:rPr>
              <a:t>servants</a:t>
            </a:r>
            <a:endParaRPr lang="en-US" sz="4400" dirty="0">
              <a:latin typeface="Calibri"/>
              <a:cs typeface="Calibri"/>
            </a:endParaRPr>
          </a:p>
        </p:txBody>
      </p:sp>
    </p:spTree>
    <p:extLst>
      <p:ext uri="{BB962C8B-B14F-4D97-AF65-F5344CB8AC3E}">
        <p14:creationId xmlns:p14="http://schemas.microsoft.com/office/powerpoint/2010/main" val="26636977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theme/theme1.xml><?xml version="1.0" encoding="utf-8"?>
<a:theme xmlns:a="http://schemas.openxmlformats.org/drawingml/2006/main" name="•22.4Q-Preview">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4" id="{6F996561-6547-B043-9C24-1054AAE79378}" vid="{27E27E23-54F6-6443-9429-7989D4E5D8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•22.4Q-Preview.potx</Template>
  <TotalTime>9584</TotalTime>
  <Words>4629</Words>
  <Application>Microsoft Macintosh PowerPoint</Application>
  <PresentationFormat>On-screen Show (4:3)</PresentationFormat>
  <Paragraphs>235</Paragraphs>
  <Slides>33</Slides>
  <Notes>33</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•22.4Q-Preview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400</cp:revision>
  <dcterms:created xsi:type="dcterms:W3CDTF">2021-07-03T11:23:54Z</dcterms:created>
  <dcterms:modified xsi:type="dcterms:W3CDTF">2022-09-26T15:02:54Z</dcterms:modified>
</cp:coreProperties>
</file>