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71" r:id="rId9"/>
    <p:sldId id="472" r:id="rId10"/>
    <p:sldId id="438" r:id="rId11"/>
    <p:sldId id="473" r:id="rId12"/>
    <p:sldId id="475" r:id="rId13"/>
    <p:sldId id="440" r:id="rId14"/>
    <p:sldId id="476" r:id="rId15"/>
    <p:sldId id="477" r:id="rId16"/>
    <p:sldId id="478" r:id="rId17"/>
    <p:sldId id="446" r:id="rId18"/>
    <p:sldId id="479" r:id="rId19"/>
    <p:sldId id="480" r:id="rId20"/>
    <p:sldId id="481" r:id="rId21"/>
    <p:sldId id="482" r:id="rId22"/>
    <p:sldId id="483" r:id="rId23"/>
    <p:sldId id="491" r:id="rId24"/>
    <p:sldId id="468" r:id="rId25"/>
    <p:sldId id="470" r:id="rId26"/>
    <p:sldId id="485" r:id="rId27"/>
    <p:sldId id="486" r:id="rId28"/>
    <p:sldId id="487" r:id="rId29"/>
    <p:sldId id="488" r:id="rId30"/>
    <p:sldId id="490" r:id="rId31"/>
    <p:sldId id="459" r:id="rId32"/>
    <p:sldId id="437" r:id="rId33"/>
    <p:sldId id="35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64358" autoAdjust="0"/>
  </p:normalViewPr>
  <p:slideViewPr>
    <p:cSldViewPr>
      <p:cViewPr varScale="1">
        <p:scale>
          <a:sx n="49" d="100"/>
          <a:sy n="49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Nagsasalungatang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kina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Eva. ¶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" ‘Sa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punong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makakakain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kalayaan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atapuwa’t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pagkakilala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sapagka’t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kumain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Genesis 2:16, 17).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Genesis 2:16, 17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katothanan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magbabala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kina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 kung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makakapili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lohika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pangangatwiran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kapanipaniwala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noon,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kinakain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ipinagbabawal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prutas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[PP 54]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sarap-na-sarap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pipigilan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Eva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utos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sobrang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mahigpit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katuturan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kasamaang-palad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pagpapasya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nagsasalungatang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pinansin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Eva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Prinsipyo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pangangatwiran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pagpasyahan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Diyios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lilitaw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makatwiran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katuturan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tama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mapagkakatiwalaan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(3)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magsubok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pagkamasunurin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Julio 4.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Nadaya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panretorikang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pamamaraan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iligaw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Eva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pagbabawal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“ ;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“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kakainmulasa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alinmang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punungjahoy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?” ’ 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3;1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Sumalag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Eva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punungkahoy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hahawakan</a:t>
            </a:r>
            <a:r>
              <a:rPr lang="en-US" i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paghawak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Gen 2:17.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kinontra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!’ 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3:4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inakusahan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sadyang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paghadlang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mister.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mandaraya’y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nangatwiran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apagka’t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talastas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Dios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madidilat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Dios,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nakakakilala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14:14.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Emperikal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Pamamaraan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Eva.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(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Ayon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nararanasan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)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b="1" i="0" u="none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nakita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pananaw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pagkain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“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punungkahoy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mabuting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kainin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artistiko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nakalulugod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b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lohikal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pagsusuri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nangangatwiran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porma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pinananatili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5:21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kalunus-lunos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at Eva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Eden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napakamapinsala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4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Hindi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Mamamatay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kasinungalingan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(1)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matandang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pinasigla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praktis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arkitektura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piramid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(2) 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pilosopiya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Socra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tes: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at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iiral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Hades.”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(3)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kulturang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kanluranin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kina Socrates at Plato.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4)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pinakasentro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Eva, “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3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mariing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pagtiya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ibabaw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115:17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pumupuri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katahimikan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¶ 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Juan 5:28, 29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ipagtaka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dumarating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oras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libingan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makakarinig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tinig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magsisilabas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gumawa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mabuti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tungo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muli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buhay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gumawa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masama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tungo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muli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0" dirty="0" err="1" smtClean="0">
                <a:solidFill>
                  <a:prstClr val="black"/>
                </a:solidFill>
                <a:latin typeface="HelveticaNeue"/>
              </a:rPr>
              <a:t>kahatulan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146:4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humiwalay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bumabalik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ding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naglalaho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Kabaligtaran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Gen. 2:7.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Mateo 10:28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katakutan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pumapatay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katawan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ngunit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nakakapatay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kaluluwa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kundi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katakutan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ninyo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makakapuksa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kaluluwa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katawan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impiyerno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.”</a:t>
            </a:r>
          </a:p>
          <a:p>
            <a:endParaRPr lang="en-US" sz="1200" dirty="0" smtClean="0">
              <a:solidFill>
                <a:prstClr val="black"/>
              </a:solidFill>
              <a:latin typeface="HelveticaNeue"/>
            </a:endParaRPr>
          </a:p>
          <a:p>
            <a:endParaRPr lang="en-US" sz="1200" b="0" dirty="0" smtClean="0">
              <a:solidFill>
                <a:prstClr val="black"/>
              </a:solidFill>
              <a:latin typeface="Helvetica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 Cor. 15:51-58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“Hindi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babaguhin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saglit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,...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pagtunog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 [A]t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pagkasira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babaguhin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[A]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nasusulat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nilamon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pagtatagumpay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pagtatagumpay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tibo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?’ ”</a:t>
            </a:r>
            <a:endParaRPr lang="en-US" sz="1200" dirty="0" smtClean="0">
              <a:solidFill>
                <a:prstClr val="black"/>
              </a:solidFill>
              <a:latin typeface="HelveticaNeue"/>
            </a:endParaRPr>
          </a:p>
          <a:p>
            <a:endParaRPr lang="en-US" sz="1200" b="0" dirty="0" smtClean="0">
              <a:solidFill>
                <a:prstClr val="black"/>
              </a:solidFill>
              <a:latin typeface="Helvetica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Modernong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pelikula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programa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TV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magpapatuloy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samang-palad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ipinapahayag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pulpito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siyensya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nakasangkot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institusyon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200" b="0" dirty="0" smtClean="0">
              <a:solidFill>
                <a:prstClr val="black"/>
              </a:solidFill>
              <a:latin typeface="HelveticaNeue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Amerika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nagtatangkang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lumikha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teknolohiyan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makipag-usap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pagkatapos-ng-materyal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laganap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-taka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pandarayang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gaganap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mapanganib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200" b="0" dirty="0" smtClean="0">
              <a:solidFill>
                <a:prstClr val="black"/>
              </a:solidFill>
              <a:latin typeface="Helvetica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5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Bunga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Kasalanan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Genesis 3:7–19 at Roma 5:12: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Theophobia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natatakot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¶ 2.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Napahiya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nagpaparatang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isa.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¶ 3.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Pawis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natural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makapagpapasalamat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-hanggang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Unang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Ebanghelyong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Pangako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pagkasiphayo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Masiyanikong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pagkapoot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Ito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dudurog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dudurog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3:15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eybah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nagtatagal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kosmikong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mabuti’t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ring personal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pagkamuhi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naitanim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2:1, 5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pagsalangsang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at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alipin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6:20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itinanim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lumilikha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nagpapahintulot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nagpapabagong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nagpapanumbalik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magpapatuloy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bihag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aliping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Mesiyanikong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Gen. 3:21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“Nang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natatanging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direksiyon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naghandog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seremonya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tuwirang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paghahandog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Israelitang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papatayin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pagkasaksi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minamasdan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biktima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kumikisay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titingin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biktima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Story of Redemption</a:t>
            </a:r>
            <a:r>
              <a:rPr lang="en-US" sz="1200" dirty="0" smtClean="0">
                <a:latin typeface="Arial"/>
                <a:cs typeface="Arial"/>
              </a:rPr>
              <a:t> 50.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lente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hubad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panakip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kasuotang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dinamtan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nagtatakip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Zacarias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3:1–5, Lucas 15:22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Sa Eden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naisagawa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malapit-sa-kamatayan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(NDEs). ¶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nadaraya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Eva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Eden,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kasinungalingan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Gen.2:17; 3:4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Pandaraya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Gen. 3:1.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Kasinungalungan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Gen. 3:4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5:12.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Pagpasok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Gen. 3:15.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at Eva, kung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namarali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kung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nagtanim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Eden.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“Kaya,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pumasok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sanglibutan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naranasan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sapagka’t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nangagkasala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(Roma 5:12)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1:1–3, 10;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Colosas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1:16;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1:2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iginawad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natatanging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lalalangin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naiinggit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Lucifer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nagselos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-Cristo”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nagpanukala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cap="small" baseline="0" dirty="0" smtClean="0">
                <a:latin typeface="Arial" charset="0"/>
                <a:ea typeface="ＭＳ Ｐゴシック" charset="0"/>
                <a:cs typeface="ＭＳ Ｐゴシック" charset="0"/>
              </a:rPr>
              <a:t>The Story of Redemption 27.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Napatalsik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wasakin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kaligayahan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magdulot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kalungkutan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malilinlang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mapatawad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b="1" i="1" cap="smal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nababatid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2:16, 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pagbabawal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sundin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Oct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Statements </a:t>
            </a:r>
            <a:r>
              <a:rPr lang="en-US" sz="3200" b="1" cap="small" spc="50" dirty="0">
                <a:latin typeface="Cambria"/>
                <a:cs typeface="Cambria"/>
              </a:rPr>
              <a:t>in Tension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8931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Death </a:t>
            </a:r>
            <a:r>
              <a:rPr lang="en-US" sz="4400" dirty="0">
                <a:latin typeface="Calibri"/>
                <a:cs typeface="Calibri"/>
              </a:rPr>
              <a:t>was an </a:t>
            </a:r>
            <a:r>
              <a:rPr lang="en-US" sz="4400" u="sng" dirty="0">
                <a:latin typeface="Calibri"/>
                <a:cs typeface="Calibri"/>
              </a:rPr>
              <a:t>unknown</a:t>
            </a:r>
            <a:r>
              <a:rPr lang="en-US" sz="4400" dirty="0">
                <a:latin typeface="Calibri"/>
                <a:cs typeface="Calibri"/>
              </a:rPr>
              <a:t> experience </a:t>
            </a:r>
            <a:r>
              <a:rPr lang="en-US" sz="4400" dirty="0" smtClean="0">
                <a:latin typeface="Calibri"/>
                <a:cs typeface="Calibri"/>
              </a:rPr>
              <a:t>  for </a:t>
            </a:r>
            <a:r>
              <a:rPr lang="en-US" sz="4400" dirty="0">
                <a:latin typeface="Calibri"/>
                <a:cs typeface="Calibri"/>
              </a:rPr>
              <a:t>Adam and </a:t>
            </a:r>
            <a:r>
              <a:rPr lang="en-US" sz="4400" dirty="0" smtClean="0">
                <a:latin typeface="Calibri"/>
                <a:cs typeface="Calibri"/>
              </a:rPr>
              <a:t>Eve.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that context, God came to the Garden of Eden and warned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‘You may freely eat of every tree of the garden; but of the tree of the knowledge of good and evil you shall not eat, for in the day that you eat of </a:t>
            </a:r>
            <a:r>
              <a:rPr lang="en-US" sz="4400" dirty="0" smtClean="0">
                <a:latin typeface="Calibri"/>
                <a:cs typeface="Calibri"/>
              </a:rPr>
              <a:t> it </a:t>
            </a:r>
            <a:r>
              <a:rPr lang="en-US" sz="4400" dirty="0">
                <a:latin typeface="Calibri"/>
                <a:cs typeface="Calibri"/>
              </a:rPr>
              <a:t>you shall die</a:t>
            </a:r>
            <a:r>
              <a:rPr lang="en-US" sz="4400" spc="-300" dirty="0">
                <a:latin typeface="Calibri"/>
                <a:cs typeface="Calibri"/>
              </a:rPr>
              <a:t>’ ”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Gen.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2:16,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17,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NRSV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Statements </a:t>
            </a:r>
            <a:r>
              <a:rPr lang="en-US" sz="3200" b="1" cap="small" spc="50" dirty="0">
                <a:latin typeface="Cambria"/>
                <a:cs typeface="Cambria"/>
              </a:rPr>
              <a:t>in Tension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From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human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logic</a:t>
            </a:r>
            <a:r>
              <a:rPr lang="en-US" sz="4400" spc="-100" dirty="0">
                <a:latin typeface="Calibri"/>
                <a:cs typeface="Calibri"/>
              </a:rPr>
              <a:t>, the argument of the serpent sounded much more convincing </a:t>
            </a:r>
            <a:r>
              <a:rPr lang="en-US" sz="4400" dirty="0">
                <a:latin typeface="Calibri"/>
                <a:cs typeface="Calibri"/>
              </a:rPr>
              <a:t>than did the word of God. </a:t>
            </a:r>
            <a:r>
              <a:rPr lang="en-US" sz="4400" b="1" dirty="0" smtClean="0">
                <a:latin typeface="Calibri"/>
                <a:cs typeface="Calibri"/>
              </a:rPr>
              <a:t>First</a:t>
            </a:r>
            <a:r>
              <a:rPr lang="en-US" sz="4400" dirty="0" smtClean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there </a:t>
            </a:r>
            <a:r>
              <a:rPr lang="en-US" sz="4400" spc="-100" dirty="0">
                <a:latin typeface="Calibri"/>
                <a:cs typeface="Calibri"/>
              </a:rPr>
              <a:t>was no evidence in the natural world, so far, of the existence of sin and </a:t>
            </a:r>
            <a:r>
              <a:rPr lang="en-US" sz="4400" spc="-100" dirty="0" smtClean="0">
                <a:latin typeface="Calibri"/>
                <a:cs typeface="Calibri"/>
              </a:rPr>
              <a:t>death.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the serpent was </a:t>
            </a:r>
            <a:r>
              <a:rPr lang="en-US" sz="4400" u="sng" dirty="0">
                <a:latin typeface="Calibri"/>
                <a:cs typeface="Calibri"/>
              </a:rPr>
              <a:t>actually </a:t>
            </a:r>
            <a:r>
              <a:rPr lang="en-US" sz="4400" u="sng" dirty="0" smtClean="0">
                <a:latin typeface="Calibri"/>
                <a:cs typeface="Calibri"/>
              </a:rPr>
              <a:t> </a:t>
            </a:r>
            <a:r>
              <a:rPr lang="en-US" sz="4400" u="sng" spc="-50" dirty="0" smtClean="0">
                <a:latin typeface="Calibri"/>
                <a:cs typeface="Calibri"/>
              </a:rPr>
              <a:t>eating </a:t>
            </a:r>
            <a:r>
              <a:rPr lang="en-US" sz="4400" spc="-50" dirty="0">
                <a:latin typeface="Calibri"/>
                <a:cs typeface="Calibri"/>
              </a:rPr>
              <a:t>the forbidden fruit and enjoying </a:t>
            </a:r>
            <a:r>
              <a:rPr lang="en-US" sz="4400" dirty="0" smtClean="0">
                <a:latin typeface="Calibri"/>
                <a:cs typeface="Calibri"/>
              </a:rPr>
              <a:t>it very much. So </a:t>
            </a:r>
            <a:r>
              <a:rPr lang="en-US" sz="4400" dirty="0">
                <a:latin typeface="Calibri"/>
                <a:cs typeface="Calibri"/>
              </a:rPr>
              <a:t>why should Eve restrain herself from doing the same? </a:t>
            </a:r>
          </a:p>
        </p:txBody>
      </p:sp>
    </p:spTree>
    <p:extLst>
      <p:ext uri="{BB962C8B-B14F-4D97-AF65-F5344CB8AC3E}">
        <p14:creationId xmlns:p14="http://schemas.microsoft.com/office/powerpoint/2010/main" val="41483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Statements in Tension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Basic Principles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) Human </a:t>
            </a:r>
            <a:r>
              <a:rPr lang="en-US" sz="4400" spc="-100" dirty="0">
                <a:latin typeface="Calibri"/>
                <a:cs typeface="Calibri"/>
              </a:rPr>
              <a:t>reason is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always the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safest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way to evaluate </a:t>
            </a:r>
            <a:r>
              <a:rPr lang="en-US" sz="4400" u="sng" spc="-100" dirty="0">
                <a:latin typeface="Calibri"/>
                <a:cs typeface="Calibri"/>
              </a:rPr>
              <a:t>spiritual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matters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>
                <a:latin typeface="Calibri"/>
                <a:cs typeface="Calibri"/>
              </a:rPr>
              <a:t>2</a:t>
            </a:r>
            <a:r>
              <a:rPr lang="en-US" sz="4400" spc="-100" dirty="0">
                <a:latin typeface="Calibri"/>
                <a:cs typeface="Calibri"/>
              </a:rPr>
              <a:t>) </a:t>
            </a: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Word of God can appear to be illogical and senseless to us, but it is </a:t>
            </a:r>
            <a:r>
              <a:rPr lang="en-US" sz="4400" u="sng" spc="-100" dirty="0">
                <a:latin typeface="Calibri"/>
                <a:cs typeface="Calibri"/>
              </a:rPr>
              <a:t>always</a:t>
            </a:r>
            <a:r>
              <a:rPr lang="en-US" sz="4400" spc="-100" dirty="0">
                <a:latin typeface="Calibri"/>
                <a:cs typeface="Calibri"/>
              </a:rPr>
              <a:t> right and </a:t>
            </a:r>
            <a:r>
              <a:rPr lang="en-US" sz="4400" spc="-100" dirty="0" smtClean="0">
                <a:latin typeface="Calibri"/>
                <a:cs typeface="Calibri"/>
              </a:rPr>
              <a:t>trustworthy.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>
                <a:latin typeface="Calibri"/>
                <a:cs typeface="Calibri"/>
              </a:rPr>
              <a:t>3</a:t>
            </a:r>
            <a:r>
              <a:rPr lang="en-US" sz="4400" spc="-100" dirty="0">
                <a:latin typeface="Calibri"/>
                <a:cs typeface="Calibri"/>
              </a:rPr>
              <a:t>) </a:t>
            </a:r>
            <a:r>
              <a:rPr lang="en-US" sz="4400" spc="-100" dirty="0" smtClean="0">
                <a:latin typeface="Calibri"/>
                <a:cs typeface="Calibri"/>
              </a:rPr>
              <a:t>There </a:t>
            </a:r>
            <a:r>
              <a:rPr lang="en-US" sz="4400" spc="-100" dirty="0">
                <a:latin typeface="Calibri"/>
                <a:cs typeface="Calibri"/>
              </a:rPr>
              <a:t>are things that are not evil or wrong in themselves, but God has chosen them as </a:t>
            </a:r>
            <a:r>
              <a:rPr lang="en-US" sz="4400" u="sng" spc="-100" dirty="0">
                <a:latin typeface="Calibri"/>
                <a:cs typeface="Calibri"/>
              </a:rPr>
              <a:t>tests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of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obedience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8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Satan used several rhetorical strategies to mislead Eve into </a:t>
            </a:r>
            <a:r>
              <a:rPr lang="en-US" sz="4400" spc="-100" dirty="0" smtClean="0">
                <a:latin typeface="Calibri"/>
                <a:cs typeface="Calibri"/>
              </a:rPr>
              <a:t>sin. </a:t>
            </a:r>
            <a:r>
              <a:rPr lang="en-US" sz="4400" b="1" spc="-100" dirty="0" smtClean="0">
                <a:latin typeface="Calibri"/>
                <a:cs typeface="Calibri"/>
              </a:rPr>
              <a:t>First</a:t>
            </a:r>
            <a:r>
              <a:rPr lang="en-US" sz="4400" spc="-100" dirty="0">
                <a:latin typeface="Calibri"/>
                <a:cs typeface="Calibri"/>
              </a:rPr>
              <a:t>, he </a:t>
            </a:r>
            <a:r>
              <a:rPr lang="en-US" sz="4400" i="1" spc="-100" dirty="0" smtClean="0">
                <a:latin typeface="Calibri"/>
                <a:cs typeface="Calibri"/>
              </a:rPr>
              <a:t>genera-</a:t>
            </a:r>
            <a:r>
              <a:rPr lang="en-US" sz="4400" i="1" spc="-100" dirty="0" err="1" smtClean="0">
                <a:latin typeface="Calibri"/>
                <a:cs typeface="Calibri"/>
              </a:rPr>
              <a:t>lized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God’s specific prohibition. He asked her, “ ‘Has God really said, “You shall not </a:t>
            </a:r>
            <a:r>
              <a:rPr lang="en-US" sz="4400" dirty="0">
                <a:latin typeface="Calibri"/>
                <a:cs typeface="Calibri"/>
              </a:rPr>
              <a:t>eat from </a:t>
            </a:r>
            <a:r>
              <a:rPr lang="en-US" sz="4400" u="sng" dirty="0">
                <a:latin typeface="Calibri"/>
                <a:cs typeface="Calibri"/>
              </a:rPr>
              <a:t>any tree</a:t>
            </a:r>
            <a:r>
              <a:rPr lang="en-US" sz="4400" dirty="0">
                <a:latin typeface="Calibri"/>
                <a:cs typeface="Calibri"/>
              </a:rPr>
              <a:t> of the garden?” ’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Gen. 3:1, NASB</a:t>
            </a:r>
            <a:r>
              <a:rPr lang="en-US" sz="4400" dirty="0">
                <a:latin typeface="Calibri"/>
                <a:cs typeface="Calibri"/>
              </a:rPr>
              <a:t>). Eve </a:t>
            </a:r>
            <a:r>
              <a:rPr lang="en-US" sz="4400" dirty="0" err="1">
                <a:latin typeface="Calibri"/>
                <a:cs typeface="Calibri"/>
              </a:rPr>
              <a:t>counterargued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that </a:t>
            </a:r>
            <a:r>
              <a:rPr lang="en-US" sz="4400" dirty="0">
                <a:latin typeface="Calibri"/>
                <a:cs typeface="Calibri"/>
              </a:rPr>
              <a:t>the prohibition was in regard </a:t>
            </a:r>
            <a:r>
              <a:rPr lang="en-US" sz="4400" i="1" dirty="0">
                <a:latin typeface="Calibri"/>
                <a:cs typeface="Calibri"/>
              </a:rPr>
              <a:t>only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100" dirty="0" smtClean="0">
                <a:latin typeface="Calibri"/>
                <a:cs typeface="Calibri"/>
              </a:rPr>
              <a:t>to </a:t>
            </a:r>
            <a:r>
              <a:rPr lang="en-US" sz="4400" spc="-100" dirty="0">
                <a:latin typeface="Calibri"/>
                <a:cs typeface="Calibri"/>
              </a:rPr>
              <a:t>that specific tree, for if they were ever to eat from it or </a:t>
            </a:r>
            <a:r>
              <a:rPr lang="en-US" sz="4400" u="sng" spc="-100" dirty="0">
                <a:latin typeface="Calibri"/>
                <a:cs typeface="Calibri"/>
              </a:rPr>
              <a:t>touch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it</a:t>
            </a:r>
            <a:r>
              <a:rPr lang="en-US" sz="4400" spc="-100" dirty="0">
                <a:latin typeface="Calibri"/>
                <a:cs typeface="Calibri"/>
              </a:rPr>
              <a:t>, they would die.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Deceived </a:t>
            </a:r>
            <a:r>
              <a:rPr lang="en-US" sz="3200" b="1" cap="small" spc="50" dirty="0">
                <a:latin typeface="Cambria"/>
                <a:cs typeface="Cambria"/>
              </a:rPr>
              <a:t>by the Serpent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Then</a:t>
            </a:r>
            <a:r>
              <a:rPr lang="en-US" sz="4400" dirty="0">
                <a:latin typeface="Calibri"/>
                <a:cs typeface="Calibri"/>
              </a:rPr>
              <a:t>, Satan </a:t>
            </a:r>
            <a:r>
              <a:rPr lang="en-US" sz="4400" i="1" dirty="0">
                <a:latin typeface="Calibri"/>
                <a:cs typeface="Calibri"/>
              </a:rPr>
              <a:t>contradicted</a:t>
            </a:r>
            <a:r>
              <a:rPr lang="en-US" sz="4400" dirty="0">
                <a:latin typeface="Calibri"/>
                <a:cs typeface="Calibri"/>
              </a:rPr>
              <a:t> God’s </a:t>
            </a:r>
            <a:r>
              <a:rPr lang="en-US" sz="4400" dirty="0" smtClean="0">
                <a:latin typeface="Calibri"/>
                <a:cs typeface="Calibri"/>
              </a:rPr>
              <a:t>state-</a:t>
            </a:r>
            <a:r>
              <a:rPr lang="en-US" sz="4400" spc="-100" dirty="0" err="1" smtClean="0">
                <a:latin typeface="Calibri"/>
                <a:cs typeface="Calibri"/>
              </a:rPr>
              <a:t>ment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300" dirty="0" smtClean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‘You certainly will not die!</a:t>
            </a:r>
            <a:r>
              <a:rPr lang="en-US" sz="4400" spc="-100" dirty="0" smtClean="0">
                <a:latin typeface="Calibri"/>
                <a:cs typeface="Calibri"/>
              </a:rPr>
              <a:t>’</a:t>
            </a:r>
            <a:r>
              <a:rPr lang="en-US" sz="4400" spc="-300" dirty="0" smtClean="0">
                <a:latin typeface="Calibri"/>
                <a:cs typeface="Calibri"/>
              </a:rPr>
              <a:t> ”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Gen</a:t>
            </a:r>
            <a:r>
              <a:rPr lang="en-US" sz="4400" i="1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i="1" dirty="0" smtClean="0">
                <a:latin typeface="Calibri"/>
                <a:cs typeface="Calibri"/>
              </a:rPr>
              <a:t>3</a:t>
            </a:r>
            <a:r>
              <a:rPr lang="en-US" sz="4400" i="1" dirty="0">
                <a:latin typeface="Calibri"/>
                <a:cs typeface="Calibri"/>
              </a:rPr>
              <a:t>:4, NASB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 And </a:t>
            </a:r>
            <a:r>
              <a:rPr lang="en-US" sz="4400" b="1" dirty="0">
                <a:latin typeface="Calibri"/>
                <a:cs typeface="Calibri"/>
              </a:rPr>
              <a:t>finally</a:t>
            </a:r>
            <a:r>
              <a:rPr lang="en-US" sz="4400" dirty="0">
                <a:latin typeface="Calibri"/>
                <a:cs typeface="Calibri"/>
              </a:rPr>
              <a:t>, Satan accused </a:t>
            </a:r>
            <a:r>
              <a:rPr lang="en-US" sz="4400" spc="-100" dirty="0">
                <a:latin typeface="Calibri"/>
                <a:cs typeface="Calibri"/>
              </a:rPr>
              <a:t>God of </a:t>
            </a:r>
            <a:r>
              <a:rPr lang="en-US" sz="4400" spc="-100" dirty="0" smtClean="0">
                <a:latin typeface="Calibri"/>
                <a:cs typeface="Calibri"/>
              </a:rPr>
              <a:t>deliberately </a:t>
            </a:r>
            <a:r>
              <a:rPr lang="en-US" sz="4400" i="1" spc="-100" dirty="0">
                <a:latin typeface="Calibri"/>
                <a:cs typeface="Calibri"/>
              </a:rPr>
              <a:t>suppressing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essential </a:t>
            </a:r>
            <a:r>
              <a:rPr lang="en-US" sz="4400" dirty="0">
                <a:latin typeface="Calibri"/>
                <a:cs typeface="Calibri"/>
              </a:rPr>
              <a:t>knowledge from her and her </a:t>
            </a:r>
            <a:r>
              <a:rPr lang="en-US" sz="4400" dirty="0" smtClean="0">
                <a:latin typeface="Calibri"/>
                <a:cs typeface="Calibri"/>
              </a:rPr>
              <a:t>husband.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deceiver argued, “ ‘For God knows that on the day you eat from it </a:t>
            </a:r>
            <a:r>
              <a:rPr lang="en-US" sz="4400" spc="-100" dirty="0" smtClean="0">
                <a:latin typeface="Calibri"/>
                <a:cs typeface="Calibri"/>
              </a:rPr>
              <a:t>your </a:t>
            </a:r>
            <a:r>
              <a:rPr lang="en-US" sz="4400" u="sng" spc="-100" dirty="0">
                <a:latin typeface="Calibri"/>
                <a:cs typeface="Calibri"/>
              </a:rPr>
              <a:t>eyes</a:t>
            </a:r>
            <a:r>
              <a:rPr lang="en-US" sz="4400" spc="-100" dirty="0">
                <a:latin typeface="Calibri"/>
                <a:cs typeface="Calibri"/>
              </a:rPr>
              <a:t> will be </a:t>
            </a:r>
            <a:r>
              <a:rPr lang="en-US" sz="4400" u="sng" spc="-100" dirty="0">
                <a:latin typeface="Calibri"/>
                <a:cs typeface="Calibri"/>
              </a:rPr>
              <a:t>opened</a:t>
            </a:r>
            <a:r>
              <a:rPr lang="en-US" sz="4400" spc="-100" dirty="0">
                <a:latin typeface="Calibri"/>
                <a:cs typeface="Calibri"/>
              </a:rPr>
              <a:t>, and you will </a:t>
            </a:r>
            <a:r>
              <a:rPr lang="en-US" sz="4400" u="sng" spc="-100" dirty="0">
                <a:latin typeface="Calibri"/>
                <a:cs typeface="Calibri"/>
              </a:rPr>
              <a:t>become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like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, knowing good and evil’ </a:t>
            </a:r>
            <a:r>
              <a:rPr lang="en-US" sz="4400" spc="-100" dirty="0">
                <a:latin typeface="Calibri"/>
                <a:cs typeface="Calibri"/>
              </a:rPr>
              <a:t>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v. 5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Deceived </a:t>
            </a:r>
            <a:r>
              <a:rPr lang="en-US" sz="3200" b="1" cap="small" spc="50" dirty="0">
                <a:latin typeface="Cambria"/>
                <a:cs typeface="Cambria"/>
              </a:rPr>
              <a:t>by the Serpent</a:t>
            </a:r>
          </a:p>
        </p:txBody>
      </p:sp>
    </p:spTree>
    <p:extLst>
      <p:ext uri="{BB962C8B-B14F-4D97-AF65-F5344CB8AC3E}">
        <p14:creationId xmlns:p14="http://schemas.microsoft.com/office/powerpoint/2010/main" val="41582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1827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, she saw that from a </a:t>
            </a:r>
            <a:r>
              <a:rPr lang="en-US" sz="4400" u="sng" dirty="0">
                <a:latin typeface="Calibri"/>
                <a:cs typeface="Calibri"/>
              </a:rPr>
              <a:t>dietary</a:t>
            </a:r>
            <a:r>
              <a:rPr lang="en-US" sz="4400" dirty="0">
                <a:latin typeface="Calibri"/>
                <a:cs typeface="Calibri"/>
              </a:rPr>
              <a:t> perspective, “the tree was good </a:t>
            </a:r>
            <a:r>
              <a:rPr lang="en-US" sz="4400" dirty="0" smtClean="0">
                <a:latin typeface="Calibri"/>
                <a:cs typeface="Calibri"/>
              </a:rPr>
              <a:t>              for </a:t>
            </a:r>
            <a:r>
              <a:rPr lang="en-US" sz="4400" dirty="0">
                <a:latin typeface="Calibri"/>
                <a:cs typeface="Calibri"/>
              </a:rPr>
              <a:t>food.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from an </a:t>
            </a:r>
            <a:r>
              <a:rPr lang="en-US" sz="4400" u="sng" dirty="0">
                <a:latin typeface="Calibri"/>
                <a:cs typeface="Calibri"/>
              </a:rPr>
              <a:t>aesthetic</a:t>
            </a:r>
            <a:r>
              <a:rPr lang="en-US" sz="4400" dirty="0">
                <a:latin typeface="Calibri"/>
                <a:cs typeface="Calibri"/>
              </a:rPr>
              <a:t> viewpoint, she saw that “it was a delight to </a:t>
            </a:r>
            <a:r>
              <a:rPr lang="en-US" sz="4400" dirty="0" smtClean="0">
                <a:latin typeface="Calibri"/>
                <a:cs typeface="Calibri"/>
              </a:rPr>
              <a:t>            the </a:t>
            </a:r>
            <a:r>
              <a:rPr lang="en-US" sz="4400" dirty="0">
                <a:latin typeface="Calibri"/>
                <a:cs typeface="Calibri"/>
              </a:rPr>
              <a:t>eyes.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latin typeface="Calibri"/>
                <a:cs typeface="Calibri"/>
              </a:rPr>
              <a:t>Third</a:t>
            </a:r>
            <a:r>
              <a:rPr lang="en-US" sz="4400" dirty="0">
                <a:latin typeface="Calibri"/>
                <a:cs typeface="Calibri"/>
              </a:rPr>
              <a:t>, from a </a:t>
            </a:r>
            <a:r>
              <a:rPr lang="en-US" sz="4400" u="sng" dirty="0">
                <a:latin typeface="Calibri"/>
                <a:cs typeface="Calibri"/>
              </a:rPr>
              <a:t>logical</a:t>
            </a:r>
            <a:r>
              <a:rPr lang="en-US" sz="4400" dirty="0">
                <a:latin typeface="Calibri"/>
                <a:cs typeface="Calibri"/>
              </a:rPr>
              <a:t> analysis, “the </a:t>
            </a:r>
            <a:r>
              <a:rPr lang="en-US" sz="4400" dirty="0" smtClean="0">
                <a:latin typeface="Calibri"/>
                <a:cs typeface="Calibri"/>
              </a:rPr>
              <a:t>       tree </a:t>
            </a:r>
            <a:r>
              <a:rPr lang="en-US" sz="4400" dirty="0">
                <a:latin typeface="Calibri"/>
                <a:cs typeface="Calibri"/>
              </a:rPr>
              <a:t>was </a:t>
            </a:r>
            <a:r>
              <a:rPr lang="en-US" sz="4400" dirty="0" smtClean="0">
                <a:latin typeface="Calibri"/>
                <a:cs typeface="Calibri"/>
              </a:rPr>
              <a:t>desirable </a:t>
            </a:r>
            <a:r>
              <a:rPr lang="en-US" sz="4400" dirty="0">
                <a:latin typeface="Calibri"/>
                <a:cs typeface="Calibri"/>
              </a:rPr>
              <a:t>to make </a:t>
            </a:r>
            <a:r>
              <a:rPr lang="en-US" sz="4400" dirty="0" smtClean="0">
                <a:latin typeface="Calibri"/>
                <a:cs typeface="Calibri"/>
              </a:rPr>
              <a:t>                        one </a:t>
            </a:r>
            <a:r>
              <a:rPr lang="en-US" sz="4400" dirty="0">
                <a:latin typeface="Calibri"/>
                <a:cs typeface="Calibri"/>
              </a:rPr>
              <a:t>wise.”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Deceived by the Serpent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Eve’s </a:t>
            </a:r>
            <a:r>
              <a:rPr lang="en-US" sz="3200" b="1" cap="small" spc="50" dirty="0" smtClean="0">
                <a:latin typeface="Cambria"/>
                <a:cs typeface="Cambria"/>
              </a:rPr>
              <a:t>Empirical Method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970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1827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Some people argue that </a:t>
            </a:r>
            <a:r>
              <a:rPr lang="en-US" sz="4400" u="sng" dirty="0">
                <a:latin typeface="Calibri"/>
                <a:cs typeface="Calibri"/>
              </a:rPr>
              <a:t>al</a:t>
            </a:r>
            <a:r>
              <a:rPr lang="en-US" sz="4400" dirty="0">
                <a:latin typeface="Calibri"/>
                <a:cs typeface="Calibri"/>
              </a:rPr>
              <a:t>l </a:t>
            </a:r>
            <a:r>
              <a:rPr lang="en-US" sz="4400" u="sng" dirty="0">
                <a:latin typeface="Calibri"/>
                <a:cs typeface="Calibri"/>
              </a:rPr>
              <a:t>forms</a:t>
            </a:r>
            <a:r>
              <a:rPr lang="en-US" sz="4400" dirty="0">
                <a:latin typeface="Calibri"/>
                <a:cs typeface="Calibri"/>
              </a:rPr>
              <a:t> of knowledge are valid, as long as we retain “that which is good” (</a:t>
            </a:r>
            <a:r>
              <a:rPr lang="en-US" sz="4400" i="1" dirty="0">
                <a:latin typeface="Calibri"/>
                <a:cs typeface="Calibri"/>
              </a:rPr>
              <a:t>1 Thess. 5:21</a:t>
            </a:r>
            <a:r>
              <a:rPr lang="en-US" sz="4400" i="1" spc="-300" dirty="0">
                <a:latin typeface="Calibri"/>
                <a:cs typeface="Calibri"/>
              </a:rPr>
              <a:t>, </a:t>
            </a:r>
            <a:r>
              <a:rPr lang="en-US" sz="4400" i="1" dirty="0">
                <a:latin typeface="Calibri"/>
                <a:cs typeface="Calibri"/>
              </a:rPr>
              <a:t>NASB</a:t>
            </a:r>
            <a:r>
              <a:rPr lang="en-US" sz="4400" dirty="0">
                <a:latin typeface="Calibri"/>
                <a:cs typeface="Calibri"/>
              </a:rPr>
              <a:t>). But the tragic experiences of Adam and Eve in the Garden of </a:t>
            </a:r>
            <a:r>
              <a:rPr lang="en-US" sz="4400" dirty="0" smtClean="0">
                <a:latin typeface="Calibri"/>
                <a:cs typeface="Calibri"/>
              </a:rPr>
              <a:t> Eden </a:t>
            </a:r>
            <a:r>
              <a:rPr lang="en-US" sz="4400" dirty="0">
                <a:latin typeface="Calibri"/>
                <a:cs typeface="Calibri"/>
              </a:rPr>
              <a:t>demonstrate that knowledge, in and of itself, </a:t>
            </a:r>
            <a:r>
              <a:rPr lang="en-US" sz="4400" u="sng" dirty="0">
                <a:latin typeface="Calibri"/>
                <a:cs typeface="Calibri"/>
              </a:rPr>
              <a:t>ca</a:t>
            </a:r>
            <a:r>
              <a:rPr lang="en-US" sz="4400" dirty="0">
                <a:latin typeface="Calibri"/>
                <a:cs typeface="Calibri"/>
              </a:rPr>
              <a:t>n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very </a:t>
            </a:r>
            <a:r>
              <a:rPr lang="en-US" sz="4400" dirty="0" smtClean="0">
                <a:latin typeface="Calibri"/>
                <a:cs typeface="Calibri"/>
              </a:rPr>
              <a:t>detrimental.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There </a:t>
            </a:r>
            <a:r>
              <a:rPr lang="en-US" sz="4400" dirty="0">
                <a:latin typeface="Calibri"/>
                <a:cs typeface="Calibri"/>
              </a:rPr>
              <a:t>are some things that, indeed, </a:t>
            </a:r>
            <a:r>
              <a:rPr lang="en-US" sz="4400" dirty="0" smtClean="0">
                <a:latin typeface="Calibri"/>
                <a:cs typeface="Calibri"/>
              </a:rPr>
              <a:t> we </a:t>
            </a:r>
            <a:r>
              <a:rPr lang="en-US" sz="4400" dirty="0">
                <a:latin typeface="Calibri"/>
                <a:cs typeface="Calibri"/>
              </a:rPr>
              <a:t>are better off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knowing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Deceived by the Serpent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Eve’s </a:t>
            </a:r>
            <a:r>
              <a:rPr lang="en-US" sz="3200" b="1" cap="small" spc="50" dirty="0" smtClean="0">
                <a:latin typeface="Cambria"/>
                <a:cs typeface="Cambria"/>
              </a:rPr>
              <a:t>Empirical Method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814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You </a:t>
            </a:r>
            <a:r>
              <a:rPr lang="en-US" sz="3200" b="1" cap="small" spc="50" dirty="0">
                <a:latin typeface="Cambria"/>
                <a:cs typeface="Cambria"/>
              </a:rPr>
              <a:t>Will Not Die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09687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>
                <a:latin typeface="Calibri"/>
                <a:cs typeface="Calibri"/>
              </a:rPr>
              <a:t>One powerful manifestation of this </a:t>
            </a:r>
            <a:r>
              <a:rPr lang="en-US" sz="4400" spc="-100" dirty="0" smtClean="0">
                <a:latin typeface="Calibri"/>
                <a:cs typeface="Calibri"/>
              </a:rPr>
              <a:t>lie: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immortality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of the soul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 smtClean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) In </a:t>
            </a:r>
            <a:r>
              <a:rPr lang="en-US" sz="4400" spc="-100" dirty="0">
                <a:latin typeface="Calibri"/>
                <a:cs typeface="Calibri"/>
              </a:rPr>
              <a:t>ancient Egypt, it motivated the mummification practices and the funerary architecture (</a:t>
            </a:r>
            <a:r>
              <a:rPr lang="en-US" sz="4400" spc="-100" dirty="0" smtClean="0">
                <a:latin typeface="Calibri"/>
                <a:cs typeface="Calibri"/>
              </a:rPr>
              <a:t>pyramids).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>
                <a:latin typeface="Calibri"/>
                <a:cs typeface="Calibri"/>
              </a:rPr>
              <a:t>2</a:t>
            </a:r>
            <a:r>
              <a:rPr lang="en-US" sz="4400" spc="-100" dirty="0">
                <a:latin typeface="Calibri"/>
                <a:cs typeface="Calibri"/>
              </a:rPr>
              <a:t>) </a:t>
            </a:r>
            <a:r>
              <a:rPr lang="en-US" sz="4400" spc="-100" dirty="0" smtClean="0">
                <a:latin typeface="Calibri"/>
                <a:cs typeface="Calibri"/>
              </a:rPr>
              <a:t>In Greek philosophy. Socrates: “our </a:t>
            </a:r>
            <a:r>
              <a:rPr lang="en-US" sz="4400" spc="-100" dirty="0">
                <a:latin typeface="Calibri"/>
                <a:cs typeface="Calibri"/>
              </a:rPr>
              <a:t>soul is immortal and never </a:t>
            </a:r>
            <a:r>
              <a:rPr lang="en-US" sz="4400" spc="-100" dirty="0" smtClean="0">
                <a:latin typeface="Calibri"/>
                <a:cs typeface="Calibri"/>
              </a:rPr>
              <a:t>perishes”  and “our </a:t>
            </a:r>
            <a:r>
              <a:rPr lang="en-US" sz="4400" spc="-100" dirty="0">
                <a:latin typeface="Calibri"/>
                <a:cs typeface="Calibri"/>
              </a:rPr>
              <a:t>souls really </a:t>
            </a:r>
            <a:r>
              <a:rPr lang="en-US" sz="4400" spc="-100" dirty="0" smtClean="0">
                <a:latin typeface="Calibri"/>
                <a:cs typeface="Calibri"/>
              </a:rPr>
              <a:t>will </a:t>
            </a:r>
            <a:r>
              <a:rPr lang="en-US" sz="4400" spc="-100" dirty="0">
                <a:latin typeface="Calibri"/>
                <a:cs typeface="Calibri"/>
              </a:rPr>
              <a:t>exist in Hades.” 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You </a:t>
            </a:r>
            <a:r>
              <a:rPr lang="en-US" sz="3200" b="1" cap="small" spc="50" dirty="0">
                <a:latin typeface="Cambria"/>
                <a:cs typeface="Cambria"/>
              </a:rPr>
              <a:t>Will Not Die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9964"/>
            <a:ext cx="9144000" cy="46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 smtClean="0">
                <a:latin typeface="Calibri"/>
                <a:cs typeface="Calibri"/>
              </a:rPr>
              <a:t>3</a:t>
            </a:r>
            <a:r>
              <a:rPr lang="en-US" sz="4400" spc="-100" dirty="0" smtClean="0">
                <a:latin typeface="Calibri"/>
                <a:cs typeface="Calibri"/>
              </a:rPr>
              <a:t>) In western culture.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 smtClean="0">
                <a:latin typeface="Calibri"/>
                <a:cs typeface="Calibri"/>
              </a:rPr>
              <a:t>4</a:t>
            </a:r>
            <a:r>
              <a:rPr lang="en-US" sz="4400" spc="-100" dirty="0">
                <a:latin typeface="Calibri"/>
                <a:cs typeface="Calibri"/>
              </a:rPr>
              <a:t>) </a:t>
            </a:r>
            <a:r>
              <a:rPr lang="en-US" sz="4400" spc="-100" dirty="0" smtClean="0">
                <a:latin typeface="Calibri"/>
                <a:cs typeface="Calibri"/>
              </a:rPr>
              <a:t>In post</a:t>
            </a:r>
            <a:r>
              <a:rPr lang="en-US" sz="4400" spc="-100" dirty="0">
                <a:latin typeface="Calibri"/>
                <a:cs typeface="Calibri"/>
              </a:rPr>
              <a:t>-Apostolic Christianity.	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At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u="sng" spc="-100" dirty="0">
                <a:latin typeface="Calibri"/>
                <a:cs typeface="Calibri"/>
              </a:rPr>
              <a:t>core</a:t>
            </a:r>
            <a:r>
              <a:rPr lang="en-US" sz="4400" spc="-100" dirty="0">
                <a:latin typeface="Calibri"/>
                <a:cs typeface="Calibri"/>
              </a:rPr>
              <a:t> of the </a:t>
            </a:r>
            <a:r>
              <a:rPr lang="en-US" sz="4400" spc="-100" dirty="0" err="1">
                <a:latin typeface="Calibri"/>
                <a:cs typeface="Calibri"/>
              </a:rPr>
              <a:t>Edenic</a:t>
            </a:r>
            <a:r>
              <a:rPr lang="en-US" sz="4400" spc="-100" dirty="0">
                <a:latin typeface="Calibri"/>
                <a:cs typeface="Calibri"/>
              </a:rPr>
              <a:t> temptation, Satan assured Eve, “ ‘You </a:t>
            </a:r>
            <a:r>
              <a:rPr lang="en-US" sz="4400" spc="-100" dirty="0" smtClean="0">
                <a:latin typeface="Calibri"/>
                <a:cs typeface="Calibri"/>
              </a:rPr>
              <a:t>certainly </a:t>
            </a:r>
            <a:r>
              <a:rPr lang="en-US" sz="4400" spc="-100" dirty="0">
                <a:latin typeface="Calibri"/>
                <a:cs typeface="Calibri"/>
              </a:rPr>
              <a:t>will not die!’ 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Gen. 3:4, NASB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With </a:t>
            </a:r>
            <a:r>
              <a:rPr lang="en-US" sz="4400" spc="-100" dirty="0">
                <a:latin typeface="Calibri"/>
                <a:cs typeface="Calibri"/>
              </a:rPr>
              <a:t>this emphatic assertion, Satan put his own word </a:t>
            </a:r>
            <a:r>
              <a:rPr lang="en-US" sz="4400" u="sng" spc="-100" dirty="0">
                <a:latin typeface="Calibri"/>
                <a:cs typeface="Calibri"/>
              </a:rPr>
              <a:t>above</a:t>
            </a:r>
            <a:r>
              <a:rPr lang="en-US" sz="4400" spc="-100" dirty="0">
                <a:latin typeface="Calibri"/>
                <a:cs typeface="Calibri"/>
              </a:rPr>
              <a:t> the word of God.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You Will Not Die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What God’s Word Says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0836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mr-IN" sz="4400" b="1" dirty="0">
                <a:latin typeface="Calibri"/>
                <a:cs typeface="Calibri"/>
              </a:rPr>
              <a:t>Ps. 115:</a:t>
            </a:r>
            <a:r>
              <a:rPr lang="mr-IN" sz="4400" b="1" dirty="0" smtClean="0">
                <a:latin typeface="Calibri"/>
                <a:cs typeface="Calibri"/>
              </a:rPr>
              <a:t>17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“The dead do not praise the </a:t>
            </a:r>
            <a:r>
              <a:rPr lang="en-US" sz="4400" cap="small" spc="-120" dirty="0">
                <a:latin typeface="Calibri"/>
                <a:cs typeface="Calibri"/>
              </a:rPr>
              <a:t>Lord</a:t>
            </a:r>
            <a:r>
              <a:rPr lang="en-US" sz="4400" spc="-120" dirty="0" smtClean="0">
                <a:latin typeface="Calibri"/>
                <a:cs typeface="Calibri"/>
              </a:rPr>
              <a:t>, nor </a:t>
            </a:r>
            <a:r>
              <a:rPr lang="en-US" sz="4400" spc="-120" dirty="0">
                <a:latin typeface="Calibri"/>
                <a:cs typeface="Calibri"/>
              </a:rPr>
              <a:t>any who go down into silence</a:t>
            </a:r>
            <a:r>
              <a:rPr lang="en-US" sz="4400" spc="-120" dirty="0" smtClean="0">
                <a:latin typeface="Calibri"/>
                <a:cs typeface="Calibri"/>
              </a:rPr>
              <a:t>.”</a:t>
            </a:r>
            <a:endParaRPr lang="en-US" sz="4400" spc="-12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mr-IN" sz="4400" b="1" dirty="0" smtClean="0">
                <a:latin typeface="Calibri"/>
                <a:cs typeface="Calibri"/>
              </a:rPr>
              <a:t>John </a:t>
            </a:r>
            <a:r>
              <a:rPr lang="mr-IN" sz="4400" b="1" dirty="0">
                <a:latin typeface="Calibri"/>
                <a:cs typeface="Calibri"/>
              </a:rPr>
              <a:t>5:28, </a:t>
            </a:r>
            <a:r>
              <a:rPr lang="mr-IN" sz="4400" b="1" dirty="0" smtClean="0">
                <a:latin typeface="Calibri"/>
                <a:cs typeface="Calibri"/>
              </a:rPr>
              <a:t>29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“Do not marvel at this; for the hour is coming in which all who are in the graves will hear His voice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come forth—those who have done good, to the resurrection of life, and those who have done evil, to the resurrection of condemnation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02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You Will Not Die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What God’s Word Says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mr-IN" sz="4400" b="1" dirty="0" smtClean="0">
                <a:latin typeface="Calibri"/>
                <a:cs typeface="Calibri"/>
              </a:rPr>
              <a:t>Ps</a:t>
            </a:r>
            <a:r>
              <a:rPr lang="mr-IN" sz="4400" b="1" dirty="0">
                <a:latin typeface="Calibri"/>
                <a:cs typeface="Calibri"/>
              </a:rPr>
              <a:t>. 146:</a:t>
            </a:r>
            <a:r>
              <a:rPr lang="mr-IN" sz="4400" b="1" dirty="0" smtClean="0">
                <a:latin typeface="Calibri"/>
                <a:cs typeface="Calibri"/>
              </a:rPr>
              <a:t>4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“His spirit departs, he returns to his earth</a:t>
            </a:r>
            <a:r>
              <a:rPr lang="en-US" sz="4400" dirty="0" smtClean="0">
                <a:latin typeface="Calibri"/>
                <a:cs typeface="Calibri"/>
              </a:rPr>
              <a:t>; in </a:t>
            </a:r>
            <a:r>
              <a:rPr lang="en-US" sz="4400" dirty="0">
                <a:latin typeface="Calibri"/>
                <a:cs typeface="Calibri"/>
              </a:rPr>
              <a:t>that very day his plans perish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mr-IN" sz="4400" b="1" dirty="0" smtClean="0">
                <a:latin typeface="Calibri"/>
                <a:cs typeface="Calibri"/>
              </a:rPr>
              <a:t>Matt</a:t>
            </a:r>
            <a:r>
              <a:rPr lang="mr-IN" sz="4400" b="1" dirty="0">
                <a:latin typeface="Calibri"/>
                <a:cs typeface="Calibri"/>
              </a:rPr>
              <a:t>. 10:</a:t>
            </a:r>
            <a:r>
              <a:rPr lang="mr-IN" sz="4400" b="1" dirty="0" smtClean="0">
                <a:latin typeface="Calibri"/>
                <a:cs typeface="Calibri"/>
              </a:rPr>
              <a:t>28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“And do not fear those who kill the body but cannot kill the soul. But rather fear Him who is able to destroy both soul and body in </a:t>
            </a:r>
            <a:r>
              <a:rPr lang="en-US" sz="4400" dirty="0" smtClean="0">
                <a:latin typeface="Calibri"/>
                <a:cs typeface="Calibri"/>
              </a:rPr>
              <a:t>hell.”</a:t>
            </a:r>
          </a:p>
        </p:txBody>
      </p:sp>
    </p:spTree>
    <p:extLst>
      <p:ext uri="{BB962C8B-B14F-4D97-AF65-F5344CB8AC3E}">
        <p14:creationId xmlns:p14="http://schemas.microsoft.com/office/powerpoint/2010/main" val="11415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You Will Not Die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What God’s Word Says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mr-IN" sz="4400" b="1" dirty="0" smtClean="0">
                <a:latin typeface="Calibri"/>
                <a:cs typeface="Calibri"/>
              </a:rPr>
              <a:t>1 </a:t>
            </a:r>
            <a:r>
              <a:rPr lang="mr-IN" sz="4400" b="1" dirty="0">
                <a:latin typeface="Calibri"/>
                <a:cs typeface="Calibri"/>
              </a:rPr>
              <a:t>Cor. 15:51–</a:t>
            </a:r>
            <a:r>
              <a:rPr lang="mr-IN" sz="4400" b="1" dirty="0" smtClean="0">
                <a:latin typeface="Calibri"/>
                <a:cs typeface="Calibri"/>
              </a:rPr>
              <a:t>5</a:t>
            </a:r>
            <a:r>
              <a:rPr lang="en-US" sz="4400" b="1" dirty="0" smtClean="0">
                <a:latin typeface="Calibri"/>
                <a:cs typeface="Calibri"/>
              </a:rPr>
              <a:t>5 </a:t>
            </a:r>
            <a:r>
              <a:rPr lang="en-US" sz="4400" spc="-60" dirty="0" smtClean="0">
                <a:latin typeface="Calibri"/>
                <a:cs typeface="Calibri"/>
              </a:rPr>
              <a:t>“We </a:t>
            </a:r>
            <a:r>
              <a:rPr lang="en-US" sz="4400" spc="-60" dirty="0">
                <a:latin typeface="Calibri"/>
                <a:cs typeface="Calibri"/>
              </a:rPr>
              <a:t>shall not all sleep, </a:t>
            </a:r>
            <a:r>
              <a:rPr lang="en-US" sz="4400" dirty="0">
                <a:latin typeface="Calibri"/>
                <a:cs typeface="Calibri"/>
              </a:rPr>
              <a:t>but we shall all be changed</a:t>
            </a:r>
            <a:r>
              <a:rPr lang="en-US" sz="4400" dirty="0" smtClean="0">
                <a:latin typeface="Calibri"/>
                <a:cs typeface="Calibri"/>
              </a:rPr>
              <a:t>—in a </a:t>
            </a:r>
            <a:r>
              <a:rPr lang="en-US" sz="4400" dirty="0" err="1" smtClean="0">
                <a:latin typeface="Calibri"/>
                <a:cs typeface="Calibri"/>
              </a:rPr>
              <a:t>mo-</a:t>
            </a:r>
            <a:r>
              <a:rPr lang="en-US" sz="4400" spc="-10" dirty="0" err="1" smtClean="0">
                <a:latin typeface="Calibri"/>
                <a:cs typeface="Calibri"/>
              </a:rPr>
              <a:t>ment</a:t>
            </a:r>
            <a:r>
              <a:rPr lang="en-US" sz="4400" spc="-10" dirty="0" smtClean="0">
                <a:latin typeface="Calibri"/>
                <a:cs typeface="Calibri"/>
              </a:rPr>
              <a:t>,...at </a:t>
            </a:r>
            <a:r>
              <a:rPr lang="en-US" sz="4400" spc="-10" dirty="0">
                <a:latin typeface="Calibri"/>
                <a:cs typeface="Calibri"/>
              </a:rPr>
              <a:t>the last trumpet. </a:t>
            </a:r>
            <a:r>
              <a:rPr lang="en-US" sz="4400" spc="-10" dirty="0" smtClean="0">
                <a:latin typeface="Calibri"/>
                <a:cs typeface="Calibri"/>
              </a:rPr>
              <a:t>... [A]</a:t>
            </a:r>
            <a:r>
              <a:rPr lang="en-US" sz="4400" spc="-10" dirty="0" err="1" smtClean="0">
                <a:latin typeface="Calibri"/>
                <a:cs typeface="Calibri"/>
              </a:rPr>
              <a:t>nd</a:t>
            </a:r>
            <a:r>
              <a:rPr lang="en-US" sz="4400" spc="-1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dead will be raised incorruptible, and we shall be changed. </a:t>
            </a:r>
            <a:r>
              <a:rPr lang="en-US" sz="4400" dirty="0" smtClean="0">
                <a:latin typeface="Calibri"/>
                <a:cs typeface="Calibri"/>
              </a:rPr>
              <a:t>... [T]hen </a:t>
            </a:r>
            <a:r>
              <a:rPr lang="en-US" sz="4400" dirty="0">
                <a:latin typeface="Calibri"/>
                <a:cs typeface="Calibri"/>
              </a:rPr>
              <a:t>shall be brought to pass the saying that is written: </a:t>
            </a:r>
            <a:r>
              <a:rPr lang="en-US" sz="4400" dirty="0" smtClean="0">
                <a:latin typeface="Calibri"/>
                <a:cs typeface="Calibri"/>
              </a:rPr>
              <a:t>‘Death </a:t>
            </a:r>
            <a:r>
              <a:rPr lang="en-US" sz="4400" dirty="0">
                <a:latin typeface="Calibri"/>
                <a:cs typeface="Calibri"/>
              </a:rPr>
              <a:t>is swallowed </a:t>
            </a:r>
            <a:r>
              <a:rPr lang="en-US" sz="4400" spc="-40" dirty="0">
                <a:latin typeface="Calibri"/>
                <a:cs typeface="Calibri"/>
              </a:rPr>
              <a:t>up in victory</a:t>
            </a:r>
            <a:r>
              <a:rPr lang="en-US" sz="4400" spc="-40" dirty="0" smtClean="0">
                <a:latin typeface="Calibri"/>
                <a:cs typeface="Calibri"/>
              </a:rPr>
              <a:t>.’ ‘O </a:t>
            </a:r>
            <a:r>
              <a:rPr lang="en-US" sz="4400" spc="-40" dirty="0">
                <a:latin typeface="Calibri"/>
                <a:cs typeface="Calibri"/>
              </a:rPr>
              <a:t>Death, where is your </a:t>
            </a:r>
            <a:r>
              <a:rPr lang="en-US" sz="4400" spc="-80" dirty="0">
                <a:latin typeface="Calibri"/>
                <a:cs typeface="Calibri"/>
              </a:rPr>
              <a:t>sting</a:t>
            </a:r>
            <a:r>
              <a:rPr lang="en-US" sz="4400" spc="-80" dirty="0" smtClean="0">
                <a:latin typeface="Calibri"/>
                <a:cs typeface="Calibri"/>
              </a:rPr>
              <a:t>? O </a:t>
            </a:r>
            <a:r>
              <a:rPr lang="en-US" sz="4400" spc="-80" dirty="0">
                <a:latin typeface="Calibri"/>
                <a:cs typeface="Calibri"/>
              </a:rPr>
              <a:t>Hades, where is </a:t>
            </a:r>
            <a:r>
              <a:rPr lang="en-US" sz="4400" spc="-80" dirty="0" smtClean="0">
                <a:latin typeface="Calibri"/>
                <a:cs typeface="Calibri"/>
              </a:rPr>
              <a:t>your victory?’ ”</a:t>
            </a:r>
            <a:endParaRPr lang="en-US" sz="4400" spc="-8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5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You Will Not Die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In Our Modern World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8674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Books</a:t>
            </a:r>
            <a:r>
              <a:rPr lang="en-US" sz="4400" dirty="0">
                <a:latin typeface="Calibri"/>
                <a:cs typeface="Calibri"/>
              </a:rPr>
              <a:t>, movies, and TV programs </a:t>
            </a:r>
            <a:r>
              <a:rPr lang="en-US" sz="4400" dirty="0" smtClean="0">
                <a:latin typeface="Calibri"/>
                <a:cs typeface="Calibri"/>
              </a:rPr>
              <a:t>   have </a:t>
            </a:r>
            <a:r>
              <a:rPr lang="en-US" sz="4400" dirty="0">
                <a:latin typeface="Calibri"/>
                <a:cs typeface="Calibri"/>
              </a:rPr>
              <a:t>all continued to promote the </a:t>
            </a:r>
            <a:r>
              <a:rPr lang="en-US" sz="4400" dirty="0" smtClean="0">
                <a:latin typeface="Calibri"/>
                <a:cs typeface="Calibri"/>
              </a:rPr>
              <a:t> idea </a:t>
            </a:r>
            <a:r>
              <a:rPr lang="en-US" sz="4400" dirty="0">
                <a:latin typeface="Calibri"/>
                <a:cs typeface="Calibri"/>
              </a:rPr>
              <a:t>that when we die, we simply </a:t>
            </a:r>
            <a:r>
              <a:rPr lang="en-US" sz="4400" dirty="0" smtClean="0">
                <a:latin typeface="Calibri"/>
                <a:cs typeface="Calibri"/>
              </a:rPr>
              <a:t>   pass </a:t>
            </a:r>
            <a:r>
              <a:rPr lang="en-US" sz="4400" dirty="0">
                <a:latin typeface="Calibri"/>
                <a:cs typeface="Calibri"/>
              </a:rPr>
              <a:t>into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another conscious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state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unfortunate it is that this error </a:t>
            </a:r>
            <a:r>
              <a:rPr lang="en-US" sz="4400" dirty="0" smtClean="0">
                <a:latin typeface="Calibri"/>
                <a:cs typeface="Calibri"/>
              </a:rPr>
              <a:t>   is </a:t>
            </a:r>
            <a:r>
              <a:rPr lang="en-US" sz="4400" dirty="0">
                <a:latin typeface="Calibri"/>
                <a:cs typeface="Calibri"/>
              </a:rPr>
              <a:t>proclaimed in many </a:t>
            </a:r>
            <a:r>
              <a:rPr lang="en-US" sz="4400" dirty="0" smtClean="0">
                <a:latin typeface="Calibri"/>
                <a:cs typeface="Calibri"/>
              </a:rPr>
              <a:t>Christian  </a:t>
            </a:r>
            <a:r>
              <a:rPr lang="en-US" sz="4400" dirty="0">
                <a:latin typeface="Calibri"/>
                <a:cs typeface="Calibri"/>
              </a:rPr>
              <a:t>pulpits, as </a:t>
            </a:r>
            <a:r>
              <a:rPr lang="en-US" sz="4400" dirty="0" smtClean="0">
                <a:latin typeface="Calibri"/>
                <a:cs typeface="Calibri"/>
              </a:rPr>
              <a:t>well.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Even </a:t>
            </a:r>
            <a:r>
              <a:rPr lang="en-US" sz="4400" u="sng" dirty="0">
                <a:latin typeface="Calibri"/>
                <a:cs typeface="Calibri"/>
              </a:rPr>
              <a:t>science</a:t>
            </a:r>
            <a:r>
              <a:rPr lang="en-US" sz="4400" dirty="0">
                <a:latin typeface="Calibri"/>
                <a:cs typeface="Calibri"/>
              </a:rPr>
              <a:t> has </a:t>
            </a:r>
            <a:r>
              <a:rPr lang="en-US" sz="4400" dirty="0" smtClean="0">
                <a:latin typeface="Calibri"/>
                <a:cs typeface="Calibri"/>
              </a:rPr>
              <a:t>gotten </a:t>
            </a:r>
            <a:r>
              <a:rPr lang="en-US" sz="4400" dirty="0">
                <a:latin typeface="Calibri"/>
                <a:cs typeface="Calibri"/>
              </a:rPr>
              <a:t>involved. There is a foundation in the </a:t>
            </a:r>
            <a:r>
              <a:rPr lang="en-US" sz="4400" dirty="0" smtClean="0">
                <a:latin typeface="Calibri"/>
                <a:cs typeface="Calibri"/>
              </a:rPr>
              <a:t>United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You Will Not Die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In Our Modern World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States trying to create technology </a:t>
            </a:r>
            <a:r>
              <a:rPr lang="en-US" sz="4400" dirty="0" smtClean="0">
                <a:latin typeface="Calibri"/>
                <a:cs typeface="Calibri"/>
              </a:rPr>
              <a:t> that</a:t>
            </a:r>
            <a:r>
              <a:rPr lang="en-US" sz="4400" dirty="0">
                <a:latin typeface="Calibri"/>
                <a:cs typeface="Calibri"/>
              </a:rPr>
              <a:t>, it claims, will enable us to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contact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dead</a:t>
            </a:r>
            <a:r>
              <a:rPr lang="en-US" sz="4400" dirty="0">
                <a:latin typeface="Calibri"/>
                <a:cs typeface="Calibri"/>
              </a:rPr>
              <a:t>, whom they believe are still alive but exist as PMPs, “</a:t>
            </a:r>
            <a:r>
              <a:rPr lang="en-US" sz="4400" dirty="0" err="1">
                <a:latin typeface="Calibri"/>
                <a:cs typeface="Calibri"/>
              </a:rPr>
              <a:t>postmaterial</a:t>
            </a:r>
            <a:r>
              <a:rPr lang="en-US" sz="4400" dirty="0">
                <a:latin typeface="Calibri"/>
                <a:cs typeface="Calibri"/>
              </a:rPr>
              <a:t> persons.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With </a:t>
            </a:r>
            <a:r>
              <a:rPr lang="en-US" sz="4400" dirty="0">
                <a:latin typeface="Calibri"/>
                <a:cs typeface="Calibri"/>
              </a:rPr>
              <a:t>this error so prevalent, it’s no surprise that this deception will play </a:t>
            </a:r>
            <a:r>
              <a:rPr lang="en-US" sz="4400" dirty="0" smtClean="0">
                <a:latin typeface="Calibri"/>
                <a:cs typeface="Calibri"/>
              </a:rPr>
              <a:t>   a </a:t>
            </a:r>
            <a:r>
              <a:rPr lang="en-US" sz="4400" u="sng" dirty="0">
                <a:latin typeface="Calibri"/>
                <a:cs typeface="Calibri"/>
              </a:rPr>
              <a:t>crucial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role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final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events</a:t>
            </a:r>
            <a:r>
              <a:rPr lang="en-US" sz="4400" dirty="0">
                <a:latin typeface="Calibri"/>
                <a:cs typeface="Calibri"/>
              </a:rPr>
              <a:t> of human history.</a:t>
            </a:r>
          </a:p>
        </p:txBody>
      </p:sp>
    </p:spTree>
    <p:extLst>
      <p:ext uri="{BB962C8B-B14F-4D97-AF65-F5344CB8AC3E}">
        <p14:creationId xmlns:p14="http://schemas.microsoft.com/office/powerpoint/2010/main" val="28929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Consequences </a:t>
            </a:r>
            <a:r>
              <a:rPr lang="en-US" sz="3200" b="1" cap="small" spc="50" dirty="0">
                <a:latin typeface="Cambria"/>
                <a:cs typeface="Cambria"/>
              </a:rPr>
              <a:t>of Sin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30" dirty="0">
                <a:latin typeface="Calibri"/>
                <a:cs typeface="Calibri"/>
              </a:rPr>
              <a:t>Genesis 3:7–19 and Romans 5:</a:t>
            </a:r>
            <a:r>
              <a:rPr lang="en-US" sz="4400" spc="-30" dirty="0" smtClean="0">
                <a:latin typeface="Calibri"/>
                <a:cs typeface="Calibri"/>
              </a:rPr>
              <a:t>12: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 smtClean="0">
                <a:latin typeface="Calibri"/>
                <a:cs typeface="Calibri"/>
              </a:rPr>
              <a:t>1. </a:t>
            </a:r>
            <a:r>
              <a:rPr lang="en-US" sz="4400" i="1" spc="-30" dirty="0" err="1" smtClean="0">
                <a:latin typeface="Calibri"/>
                <a:cs typeface="Calibri"/>
              </a:rPr>
              <a:t>Theophobia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spc="-30" dirty="0">
                <a:latin typeface="Calibri"/>
                <a:cs typeface="Calibri"/>
              </a:rPr>
              <a:t>(being afraid of God</a:t>
            </a:r>
            <a:r>
              <a:rPr lang="en-US" sz="4400" spc="-3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>
                <a:latin typeface="Calibri"/>
                <a:cs typeface="Calibri"/>
              </a:rPr>
              <a:t>2. </a:t>
            </a:r>
            <a:r>
              <a:rPr lang="en-US" sz="4400" spc="-30" dirty="0" smtClean="0">
                <a:latin typeface="Calibri"/>
                <a:cs typeface="Calibri"/>
              </a:rPr>
              <a:t>Ashamed; accuse </a:t>
            </a:r>
            <a:r>
              <a:rPr lang="en-US" sz="4400" spc="-30" dirty="0">
                <a:latin typeface="Calibri"/>
                <a:cs typeface="Calibri"/>
              </a:rPr>
              <a:t>each </a:t>
            </a:r>
            <a:r>
              <a:rPr lang="en-US" sz="4400" spc="-30" dirty="0" smtClean="0">
                <a:latin typeface="Calibri"/>
                <a:cs typeface="Calibri"/>
              </a:rPr>
              <a:t>other.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>
                <a:latin typeface="Calibri"/>
                <a:cs typeface="Calibri"/>
              </a:rPr>
              <a:t>3. </a:t>
            </a:r>
            <a:r>
              <a:rPr lang="en-US" sz="4400" spc="-30" dirty="0" smtClean="0">
                <a:latin typeface="Calibri"/>
                <a:cs typeface="Calibri"/>
              </a:rPr>
              <a:t>Sweat</a:t>
            </a:r>
            <a:r>
              <a:rPr lang="en-US" sz="4400" spc="-30" dirty="0">
                <a:latin typeface="Calibri"/>
                <a:cs typeface="Calibri"/>
              </a:rPr>
              <a:t>, feel pain, and eventually </a:t>
            </a:r>
            <a:r>
              <a:rPr lang="en-US" sz="4400" spc="-30" dirty="0" smtClean="0">
                <a:latin typeface="Calibri"/>
                <a:cs typeface="Calibri"/>
              </a:rPr>
              <a:t>die.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>
                <a:latin typeface="Calibri"/>
                <a:cs typeface="Calibri"/>
              </a:rPr>
              <a:t>4. </a:t>
            </a:r>
            <a:r>
              <a:rPr lang="en-US" sz="4400" spc="-30" dirty="0" smtClean="0">
                <a:latin typeface="Calibri"/>
                <a:cs typeface="Calibri"/>
              </a:rPr>
              <a:t>Natural </a:t>
            </a:r>
            <a:r>
              <a:rPr lang="en-US" sz="4400" spc="-30" dirty="0">
                <a:latin typeface="Calibri"/>
                <a:cs typeface="Calibri"/>
              </a:rPr>
              <a:t>world </a:t>
            </a:r>
            <a:r>
              <a:rPr lang="en-US" sz="4400" spc="-30" dirty="0" smtClean="0">
                <a:latin typeface="Calibri"/>
                <a:cs typeface="Calibri"/>
              </a:rPr>
              <a:t>degenerated.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		How </a:t>
            </a:r>
            <a:r>
              <a:rPr lang="en-US" sz="4400" spc="-100" dirty="0">
                <a:latin typeface="Calibri"/>
                <a:cs typeface="Calibri"/>
              </a:rPr>
              <a:t>thankful we can be, though, that because of Jesus and the Cross we have the hope of eternal life in a world where </a:t>
            </a:r>
            <a:r>
              <a:rPr lang="en-US" sz="4400" u="sng" spc="-100" dirty="0">
                <a:latin typeface="Calibri"/>
                <a:cs typeface="Calibri"/>
              </a:rPr>
              <a:t>sin</a:t>
            </a:r>
            <a:r>
              <a:rPr lang="en-US" sz="4400" spc="-100" dirty="0">
                <a:latin typeface="Calibri"/>
                <a:cs typeface="Calibri"/>
              </a:rPr>
              <a:t> will </a:t>
            </a:r>
            <a:r>
              <a:rPr lang="en-US" sz="4400" u="sng" spc="-100" dirty="0">
                <a:latin typeface="Calibri"/>
                <a:cs typeface="Calibri"/>
              </a:rPr>
              <a:t>never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rise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again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But in the midst of their frustration and despair, God gave them </a:t>
            </a:r>
            <a:r>
              <a:rPr lang="en-US" sz="4400" u="sng" spc="-100" dirty="0" smtClean="0">
                <a:latin typeface="Calibri"/>
                <a:cs typeface="Calibri"/>
              </a:rPr>
              <a:t>assurance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for the present and </a:t>
            </a:r>
            <a:r>
              <a:rPr lang="en-US" sz="4400" u="sng" spc="-100" dirty="0">
                <a:latin typeface="Calibri"/>
                <a:cs typeface="Calibri"/>
              </a:rPr>
              <a:t>hope</a:t>
            </a:r>
            <a:r>
              <a:rPr lang="en-US" sz="4400" spc="-100" dirty="0">
                <a:latin typeface="Calibri"/>
                <a:cs typeface="Calibri"/>
              </a:rPr>
              <a:t> for the </a:t>
            </a:r>
            <a:r>
              <a:rPr lang="en-US" sz="4400" spc="-100" dirty="0" smtClean="0">
                <a:latin typeface="Calibri"/>
                <a:cs typeface="Calibri"/>
              </a:rPr>
              <a:t>future.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100" dirty="0" smtClean="0">
                <a:latin typeface="Calibri"/>
                <a:cs typeface="Calibri"/>
              </a:rPr>
              <a:t>First</a:t>
            </a:r>
            <a:r>
              <a:rPr lang="en-US" sz="4400" spc="-100" dirty="0">
                <a:latin typeface="Calibri"/>
                <a:cs typeface="Calibri"/>
              </a:rPr>
              <a:t>, He cursed the serpent with a word of Messianic hope. </a:t>
            </a:r>
            <a:r>
              <a:rPr lang="en-US" sz="4400" spc="-100" dirty="0" smtClean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‘And I will put </a:t>
            </a:r>
            <a:r>
              <a:rPr lang="en-US" sz="4400" u="sng" spc="-100" dirty="0">
                <a:latin typeface="Calibri"/>
                <a:cs typeface="Calibri"/>
              </a:rPr>
              <a:t>enmity</a:t>
            </a:r>
            <a:r>
              <a:rPr lang="en-US" sz="4400" spc="-100" dirty="0">
                <a:latin typeface="Calibri"/>
                <a:cs typeface="Calibri"/>
              </a:rPr>
              <a:t> between you and the woman, and between your seed and her Seed; </a:t>
            </a:r>
            <a:r>
              <a:rPr lang="en-US" sz="4400" spc="-100" dirty="0" smtClean="0">
                <a:latin typeface="Calibri"/>
                <a:cs typeface="Calibri"/>
              </a:rPr>
              <a:t> He </a:t>
            </a:r>
            <a:r>
              <a:rPr lang="en-US" sz="4400" spc="-100" dirty="0">
                <a:latin typeface="Calibri"/>
                <a:cs typeface="Calibri"/>
              </a:rPr>
              <a:t>shall bruise your head, and you shall bruise His heel’ ” (</a:t>
            </a:r>
            <a:r>
              <a:rPr lang="en-US" sz="4400" i="1" spc="-100" dirty="0">
                <a:latin typeface="Calibri"/>
                <a:cs typeface="Calibri"/>
              </a:rPr>
              <a:t>Gen. 3:15, NKJV</a:t>
            </a:r>
            <a:r>
              <a:rPr lang="en-US" sz="4400" spc="-100" dirty="0">
                <a:latin typeface="Calibri"/>
                <a:cs typeface="Calibri"/>
              </a:rPr>
              <a:t>).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word “enmity” (Hebrew </a:t>
            </a:r>
            <a:r>
              <a:rPr lang="en-US" sz="4400" i="1" dirty="0">
                <a:latin typeface="Calibri"/>
                <a:cs typeface="Calibri"/>
              </a:rPr>
              <a:t>’</a:t>
            </a:r>
            <a:r>
              <a:rPr lang="en-US" sz="4400" i="1" dirty="0" err="1">
                <a:latin typeface="Calibri"/>
                <a:cs typeface="Calibri"/>
              </a:rPr>
              <a:t>eybah</a:t>
            </a:r>
            <a:r>
              <a:rPr lang="en-US" sz="4400" dirty="0">
                <a:latin typeface="Calibri"/>
                <a:cs typeface="Calibri"/>
              </a:rPr>
              <a:t>) implies not only a long-lasting cosmic controversy between good and evil, but also a </a:t>
            </a:r>
            <a:r>
              <a:rPr lang="en-US" sz="4400" u="sng" dirty="0">
                <a:latin typeface="Calibri"/>
                <a:cs typeface="Calibri"/>
              </a:rPr>
              <a:t>personal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repulsion</a:t>
            </a:r>
            <a:r>
              <a:rPr lang="en-US" sz="4400" dirty="0">
                <a:latin typeface="Calibri"/>
                <a:cs typeface="Calibri"/>
              </a:rPr>
              <a:t> to sin, which has been implanted by God’s grace in the human </a:t>
            </a:r>
            <a:r>
              <a:rPr lang="en-US" sz="4400" dirty="0" smtClean="0">
                <a:latin typeface="Calibri"/>
                <a:cs typeface="Calibri"/>
              </a:rPr>
              <a:t>mind.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nature, we are completely fallen (</a:t>
            </a:r>
            <a:r>
              <a:rPr lang="en-US" sz="4400" i="1" dirty="0">
                <a:latin typeface="Calibri"/>
                <a:cs typeface="Calibri"/>
              </a:rPr>
              <a:t>Eph. 2:1, 5</a:t>
            </a:r>
            <a:r>
              <a:rPr lang="en-US" sz="4400" dirty="0">
                <a:latin typeface="Calibri"/>
                <a:cs typeface="Calibri"/>
              </a:rPr>
              <a:t>) and </a:t>
            </a:r>
            <a:r>
              <a:rPr lang="en-US" sz="4400" dirty="0" smtClean="0">
                <a:latin typeface="Calibri"/>
                <a:cs typeface="Calibri"/>
              </a:rPr>
              <a:t> “</a:t>
            </a:r>
            <a:r>
              <a:rPr lang="en-US" sz="4400" dirty="0">
                <a:latin typeface="Calibri"/>
                <a:cs typeface="Calibri"/>
              </a:rPr>
              <a:t>slaves of sin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Rom. 6:20, NKJV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5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However, the grace that Christ implants in every human life </a:t>
            </a:r>
            <a:r>
              <a:rPr lang="en-US" sz="4400" u="sng" dirty="0">
                <a:latin typeface="Calibri"/>
                <a:cs typeface="Calibri"/>
              </a:rPr>
              <a:t>creates</a:t>
            </a:r>
            <a:r>
              <a:rPr lang="en-US" sz="4400" dirty="0">
                <a:latin typeface="Calibri"/>
                <a:cs typeface="Calibri"/>
              </a:rPr>
              <a:t> in us enmity against Satan. And it is this “enmity,” a divine gift from Eden, that allows us to accept His saving </a:t>
            </a:r>
            <a:r>
              <a:rPr lang="en-US" sz="4400" dirty="0" smtClean="0">
                <a:latin typeface="Calibri"/>
                <a:cs typeface="Calibri"/>
              </a:rPr>
              <a:t>grace.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Without </a:t>
            </a:r>
            <a:r>
              <a:rPr lang="en-US" sz="4400" dirty="0">
                <a:latin typeface="Calibri"/>
                <a:cs typeface="Calibri"/>
              </a:rPr>
              <a:t>this converting grace and renewing power, humanity would continue to be the captive of Satan, a servant </a:t>
            </a:r>
            <a:r>
              <a:rPr lang="en-US" sz="4400" u="sng" dirty="0">
                <a:latin typeface="Calibri"/>
                <a:cs typeface="Calibri"/>
              </a:rPr>
              <a:t>ever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ready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do his bidding.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6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100" dirty="0">
                <a:latin typeface="Calibri"/>
                <a:cs typeface="Calibri"/>
              </a:rPr>
              <a:t> </a:t>
            </a:r>
            <a:r>
              <a:rPr lang="en-US" sz="4400" b="1" spc="100" dirty="0" smtClean="0">
                <a:latin typeface="Calibri"/>
                <a:cs typeface="Calibri"/>
              </a:rPr>
              <a:t>Next, </a:t>
            </a: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he Lord used </a:t>
            </a:r>
            <a:r>
              <a:rPr lang="en-US" sz="4400" dirty="0">
                <a:latin typeface="Calibri"/>
                <a:cs typeface="Calibri"/>
              </a:rPr>
              <a:t>an animal sacrifice to illustrate this Messianic promise (</a:t>
            </a:r>
            <a:r>
              <a:rPr lang="en-US" sz="4400" i="1" dirty="0">
                <a:latin typeface="Calibri"/>
                <a:cs typeface="Calibri"/>
              </a:rPr>
              <a:t>see Gen. 3:21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When </a:t>
            </a:r>
            <a:r>
              <a:rPr lang="en-US" sz="4400" u="sng" dirty="0">
                <a:latin typeface="Calibri"/>
                <a:cs typeface="Calibri"/>
              </a:rPr>
              <a:t>Adam</a:t>
            </a:r>
            <a:r>
              <a:rPr lang="en-US" sz="4400" dirty="0">
                <a:latin typeface="Calibri"/>
                <a:cs typeface="Calibri"/>
              </a:rPr>
              <a:t>, according to God’s special </a:t>
            </a:r>
            <a:r>
              <a:rPr lang="en-US" sz="4400" dirty="0" smtClean="0">
                <a:latin typeface="Calibri"/>
                <a:cs typeface="Calibri"/>
              </a:rPr>
              <a:t>directions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made an offering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 for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sin</a:t>
            </a:r>
            <a:r>
              <a:rPr lang="en-US" sz="4400" dirty="0">
                <a:latin typeface="Calibri"/>
                <a:cs typeface="Calibri"/>
              </a:rPr>
              <a:t>, it was to him a most painful ceremony. His hand must be raised to take life, which God alone could give, and make an offering for </a:t>
            </a:r>
            <a:r>
              <a:rPr lang="en-US" sz="4400" dirty="0" smtClean="0">
                <a:latin typeface="Calibri"/>
                <a:cs typeface="Calibri"/>
              </a:rPr>
              <a:t>sin.</a:t>
            </a:r>
          </a:p>
        </p:txBody>
      </p:sp>
    </p:spTree>
    <p:extLst>
      <p:ext uri="{BB962C8B-B14F-4D97-AF65-F5344CB8AC3E}">
        <p14:creationId xmlns:p14="http://schemas.microsoft.com/office/powerpoint/2010/main" val="27742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the first time he had witnessed death. As he looked upon the bleeding victim, writhing in the agonies of death, he was to </a:t>
            </a:r>
            <a:r>
              <a:rPr lang="en-US" sz="4400" u="sng" dirty="0">
                <a:latin typeface="Calibri"/>
                <a:cs typeface="Calibri"/>
              </a:rPr>
              <a:t>look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forward</a:t>
            </a:r>
            <a:r>
              <a:rPr lang="en-US" sz="4400" dirty="0">
                <a:latin typeface="Calibri"/>
                <a:cs typeface="Calibri"/>
              </a:rPr>
              <a:t> by faith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Son</a:t>
            </a:r>
            <a:r>
              <a:rPr lang="en-US" sz="4400" dirty="0">
                <a:latin typeface="Calibri"/>
                <a:cs typeface="Calibri"/>
              </a:rPr>
              <a:t> of God, whom the victim prefigured, who was to die man’s sacrifice.”</a:t>
            </a: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Story of </a:t>
            </a:r>
            <a:r>
              <a:rPr lang="en-US" sz="4400" i="1" cap="small" dirty="0" smtClean="0">
                <a:latin typeface="Calibri"/>
                <a:cs typeface="Calibri"/>
              </a:rPr>
              <a:t>             Redemption</a:t>
            </a:r>
            <a:r>
              <a:rPr lang="en-US" sz="4400" dirty="0" smtClean="0">
                <a:latin typeface="Calibri"/>
                <a:cs typeface="Calibri"/>
              </a:rPr>
              <a:t> 50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8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Summary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On Death and Dying: Our Future Hope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692788"/>
            <a:ext cx="9144000" cy="38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explore                                             the painful subject of </a:t>
            </a:r>
            <a:r>
              <a:rPr lang="en-US" sz="6000" dirty="0" smtClean="0">
                <a:latin typeface="Calibri Light"/>
                <a:cs typeface="Calibri Light"/>
              </a:rPr>
              <a:t>death</a:t>
            </a:r>
            <a:r>
              <a:rPr lang="en-US" sz="4400" dirty="0" smtClean="0">
                <a:latin typeface="Calibri" charset="0"/>
                <a:cs typeface="Calibri" charset="0"/>
              </a:rPr>
              <a:t>    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but through the                                             lens of the </a:t>
            </a:r>
            <a:r>
              <a:rPr lang="en-US" sz="6000" dirty="0" smtClean="0">
                <a:latin typeface="Calibri Light"/>
                <a:cs typeface="Calibri Light"/>
              </a:rPr>
              <a:t>hope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offered us through </a:t>
            </a:r>
            <a:r>
              <a:rPr lang="en-US" sz="6000" dirty="0" smtClean="0">
                <a:latin typeface="Calibri Light"/>
                <a:cs typeface="Calibri Light"/>
              </a:rPr>
              <a:t>Jesus</a:t>
            </a:r>
            <a:r>
              <a:rPr lang="en-US" sz="4400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Knowing that they would eventually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die,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Adam and Eve left the Garden of Eden.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But they did not leave naked or with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their own fig-leaf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coverings.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God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Him-</a:t>
            </a:r>
            <a:r>
              <a:rPr lang="en-US" sz="4400" spc="-80" dirty="0" smtClean="0">
                <a:solidFill>
                  <a:srgbClr val="000000"/>
                </a:solidFill>
                <a:latin typeface="Calibri"/>
                <a:cs typeface="Calibri"/>
              </a:rPr>
              <a:t>self </a:t>
            </a: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“made tunics of skin” for them, and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He even clothed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them,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a symbol of His </a:t>
            </a: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covering righteousness (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see Zech. 3:1–5, 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Luke 15:22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b="1" dirty="0">
                <a:latin typeface="Calibri"/>
                <a:cs typeface="Calibri"/>
              </a:rPr>
              <a:t>R</a:t>
            </a:r>
            <a:r>
              <a:rPr lang="en-US" sz="4400" b="1" dirty="0" smtClean="0">
                <a:latin typeface="Calibri"/>
                <a:cs typeface="Calibri"/>
              </a:rPr>
              <a:t>ight in </a:t>
            </a:r>
            <a:r>
              <a:rPr lang="en-US" sz="4400" b="1" dirty="0">
                <a:latin typeface="Calibri"/>
                <a:cs typeface="Calibri"/>
              </a:rPr>
              <a:t>Eden, the gospel had been revealed to humanity.</a:t>
            </a:r>
            <a:endParaRPr lang="en-US" sz="4400" b="1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Knowing that they would eventually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die,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Adam and Eve left the Garden of Eden.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But they did not leave naked or with their own fig-leaf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coverings. </a:t>
            </a:r>
            <a:r>
              <a:rPr lang="en-US" sz="4400" dirty="0">
                <a:latin typeface="Calibri"/>
                <a:cs typeface="Calibri"/>
              </a:rPr>
              <a:t>God </a:t>
            </a:r>
            <a:r>
              <a:rPr lang="en-US" sz="4400" dirty="0" smtClean="0">
                <a:latin typeface="Calibri"/>
                <a:cs typeface="Calibri"/>
              </a:rPr>
              <a:t>Him-</a:t>
            </a:r>
            <a:r>
              <a:rPr lang="en-US" sz="4400" spc="-80" dirty="0" smtClean="0">
                <a:latin typeface="Calibri"/>
                <a:cs typeface="Calibri"/>
              </a:rPr>
              <a:t>self </a:t>
            </a:r>
            <a:r>
              <a:rPr lang="en-US" sz="4400" spc="-80" dirty="0">
                <a:latin typeface="Calibri"/>
                <a:cs typeface="Calibri"/>
              </a:rPr>
              <a:t>“made tunics of skin” for them, and </a:t>
            </a:r>
            <a:r>
              <a:rPr lang="en-US" sz="4400" spc="-30" dirty="0">
                <a:latin typeface="Calibri"/>
                <a:cs typeface="Calibri"/>
              </a:rPr>
              <a:t>He even clothed </a:t>
            </a:r>
            <a:r>
              <a:rPr lang="en-US" sz="4400" spc="-30" dirty="0" smtClean="0">
                <a:latin typeface="Calibri"/>
                <a:cs typeface="Calibri"/>
              </a:rPr>
              <a:t>them, </a:t>
            </a:r>
            <a:r>
              <a:rPr lang="en-US" sz="4400" spc="-30" dirty="0">
                <a:latin typeface="Calibri"/>
                <a:cs typeface="Calibri"/>
              </a:rPr>
              <a:t>a </a:t>
            </a:r>
            <a:r>
              <a:rPr lang="en-US" sz="4400" u="sng" spc="-30" dirty="0">
                <a:latin typeface="Calibri"/>
                <a:cs typeface="Calibri"/>
              </a:rPr>
              <a:t>symbol</a:t>
            </a:r>
            <a:r>
              <a:rPr lang="en-US" sz="4400" spc="-30" dirty="0">
                <a:latin typeface="Calibri"/>
                <a:cs typeface="Calibri"/>
              </a:rPr>
              <a:t> of His </a:t>
            </a:r>
            <a:r>
              <a:rPr lang="en-US" sz="4400" spc="-80" dirty="0">
                <a:latin typeface="Calibri"/>
                <a:cs typeface="Calibri"/>
              </a:rPr>
              <a:t>covering righteousness (</a:t>
            </a:r>
            <a:r>
              <a:rPr lang="en-US" sz="4400" i="1" spc="-100" dirty="0">
                <a:latin typeface="Calibri"/>
                <a:cs typeface="Calibri"/>
              </a:rPr>
              <a:t>see Zech. 3:1–5, </a:t>
            </a:r>
            <a:r>
              <a:rPr lang="en-US" sz="4400" i="1" dirty="0">
                <a:latin typeface="Calibri"/>
                <a:cs typeface="Calibri"/>
              </a:rPr>
              <a:t>Luke 15:22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b="1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First </a:t>
            </a:r>
            <a:r>
              <a:rPr lang="en-US" sz="3200" b="1" cap="small" spc="50" dirty="0">
                <a:latin typeface="Cambria"/>
                <a:cs typeface="Cambria"/>
              </a:rPr>
              <a:t>Gospel Promise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Knowing that they would eventually </a:t>
            </a:r>
            <a:r>
              <a:rPr lang="en-US" sz="4400" spc="-100" dirty="0" smtClean="0">
                <a:latin typeface="Calibri"/>
                <a:cs typeface="Calibri"/>
              </a:rPr>
              <a:t>die, </a:t>
            </a:r>
            <a:r>
              <a:rPr lang="en-US" sz="4400" spc="-40" dirty="0">
                <a:latin typeface="Calibri"/>
                <a:cs typeface="Calibri"/>
              </a:rPr>
              <a:t>Adam and Eve left the Garden of Eden. </a:t>
            </a:r>
            <a:r>
              <a:rPr lang="en-US" sz="4400" dirty="0">
                <a:latin typeface="Calibri"/>
                <a:cs typeface="Calibri"/>
              </a:rPr>
              <a:t>But they did not leave naked or with their own fig-leaf </a:t>
            </a:r>
            <a:r>
              <a:rPr lang="en-US" sz="4400" dirty="0" smtClean="0">
                <a:latin typeface="Calibri"/>
                <a:cs typeface="Calibri"/>
              </a:rPr>
              <a:t>coverings. </a:t>
            </a:r>
            <a:endParaRPr lang="en-US" sz="44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3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October 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Studies </a:t>
            </a:r>
            <a:r>
              <a:rPr lang="en-US" sz="4400" dirty="0">
                <a:latin typeface="Calibri"/>
                <a:cs typeface="Calibri"/>
              </a:rPr>
              <a:t>have been done on what are called near-death experiences (NDEs)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People </a:t>
            </a:r>
            <a:r>
              <a:rPr lang="en-US" sz="4400" dirty="0">
                <a:latin typeface="Calibri"/>
                <a:cs typeface="Calibri"/>
              </a:rPr>
              <a:t>“die,” </a:t>
            </a:r>
            <a:r>
              <a:rPr lang="en-US" sz="4400" dirty="0" smtClean="0">
                <a:latin typeface="Calibri"/>
                <a:cs typeface="Calibri"/>
              </a:rPr>
              <a:t>and come </a:t>
            </a:r>
            <a:r>
              <a:rPr lang="en-US" sz="4400" dirty="0">
                <a:latin typeface="Calibri"/>
                <a:cs typeface="Calibri"/>
              </a:rPr>
              <a:t>back to life. Many </a:t>
            </a:r>
            <a:r>
              <a:rPr lang="en-US" sz="4400" dirty="0" smtClean="0">
                <a:latin typeface="Calibri"/>
                <a:cs typeface="Calibri"/>
              </a:rPr>
              <a:t>believe </a:t>
            </a:r>
            <a:r>
              <a:rPr lang="en-US" sz="4400" dirty="0">
                <a:latin typeface="Calibri"/>
                <a:cs typeface="Calibri"/>
              </a:rPr>
              <a:t>that these </a:t>
            </a:r>
            <a:r>
              <a:rPr lang="en-US" sz="4400" dirty="0" smtClean="0">
                <a:latin typeface="Calibri"/>
                <a:cs typeface="Calibri"/>
              </a:rPr>
              <a:t>are </a:t>
            </a:r>
            <a:r>
              <a:rPr lang="en-US" sz="4400" u="sng" dirty="0" smtClean="0">
                <a:latin typeface="Calibri"/>
                <a:cs typeface="Calibri"/>
              </a:rPr>
              <a:t>proof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the immortality of the soul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were being deceived by the </a:t>
            </a:r>
            <a:r>
              <a:rPr lang="en-US" sz="4400" dirty="0" smtClean="0">
                <a:latin typeface="Calibri"/>
                <a:cs typeface="Calibri"/>
              </a:rPr>
              <a:t>       same </a:t>
            </a:r>
            <a:r>
              <a:rPr lang="en-US" sz="4400" dirty="0">
                <a:latin typeface="Calibri"/>
                <a:cs typeface="Calibri"/>
              </a:rPr>
              <a:t>person who deceived Eve in Eden, and with the </a:t>
            </a:r>
            <a:r>
              <a:rPr lang="en-US" sz="4400" u="sng" dirty="0">
                <a:latin typeface="Calibri"/>
                <a:cs typeface="Calibri"/>
              </a:rPr>
              <a:t>same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lie</a:t>
            </a:r>
            <a:r>
              <a:rPr lang="en-US" sz="4400" dirty="0">
                <a:latin typeface="Calibri"/>
                <a:cs typeface="Calibri"/>
              </a:rPr>
              <a:t> too.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Death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a Sinful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World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68760"/>
            <a:ext cx="9144000" cy="53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The Entrance of </a:t>
            </a:r>
            <a:r>
              <a:rPr lang="en-US" sz="4400" b="1" spc="50" dirty="0" smtClean="0">
                <a:latin typeface="Calibri"/>
                <a:cs typeface="Calibri"/>
              </a:rPr>
              <a:t>Sin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Sun. </a:t>
            </a:r>
            <a:r>
              <a:rPr lang="en-US" sz="4400" dirty="0" smtClean="0">
                <a:latin typeface="Calibri"/>
                <a:cs typeface="Calibri"/>
              </a:rPr>
              <a:t>Statements</a:t>
            </a:r>
            <a:r>
              <a:rPr lang="en-US" sz="4400" i="1" dirty="0" smtClean="0">
                <a:latin typeface="Calibri"/>
                <a:cs typeface="Calibri"/>
              </a:rPr>
              <a:t>. Gen. 2:17; 3:4.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b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Deception. </a:t>
            </a:r>
            <a:r>
              <a:rPr lang="en-US" sz="4400" i="1" dirty="0" smtClean="0">
                <a:latin typeface="Calibri"/>
                <a:cs typeface="Calibri"/>
              </a:rPr>
              <a:t>Gen. </a:t>
            </a:r>
            <a:r>
              <a:rPr lang="en-US" sz="4400" i="1" dirty="0">
                <a:latin typeface="Calibri"/>
                <a:cs typeface="Calibri"/>
              </a:rPr>
              <a:t>3</a:t>
            </a:r>
            <a:r>
              <a:rPr lang="en-US" sz="4400" i="1" dirty="0" smtClean="0">
                <a:latin typeface="Calibri"/>
                <a:cs typeface="Calibri"/>
              </a:rPr>
              <a:t>:1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The Entrance of </a:t>
            </a:r>
            <a:r>
              <a:rPr lang="en-US" sz="4400" b="1" spc="50" dirty="0" smtClean="0">
                <a:latin typeface="Calibri"/>
                <a:cs typeface="Calibri"/>
              </a:rPr>
              <a:t>Death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The Lie. </a:t>
            </a:r>
            <a:r>
              <a:rPr lang="en-US" sz="4400" i="1" dirty="0" smtClean="0">
                <a:latin typeface="Calibri"/>
                <a:cs typeface="Calibri"/>
              </a:rPr>
              <a:t>Gen. 3:4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Wed. </a:t>
            </a:r>
            <a:r>
              <a:rPr lang="en-US" sz="4400" dirty="0" smtClean="0">
                <a:latin typeface="Calibri"/>
                <a:cs typeface="Calibri"/>
              </a:rPr>
              <a:t>Consequences. </a:t>
            </a:r>
            <a:r>
              <a:rPr lang="en-US" sz="4400" i="1" dirty="0">
                <a:latin typeface="Calibri"/>
                <a:cs typeface="Calibri"/>
              </a:rPr>
              <a:t>Rom. </a:t>
            </a:r>
            <a:r>
              <a:rPr lang="en-US" sz="4400" i="1" dirty="0" smtClean="0">
                <a:latin typeface="Calibri"/>
                <a:cs typeface="Calibri"/>
              </a:rPr>
              <a:t>5:12.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The Entrance </a:t>
            </a:r>
            <a:r>
              <a:rPr lang="en-US" sz="4400" dirty="0" smtClean="0">
                <a:latin typeface="Calibri"/>
                <a:cs typeface="Calibri"/>
              </a:rPr>
              <a:t>of the </a:t>
            </a:r>
            <a:r>
              <a:rPr lang="en-US" sz="4400" b="1" spc="50" dirty="0" smtClean="0">
                <a:latin typeface="Calibri"/>
                <a:cs typeface="Calibri"/>
              </a:rPr>
              <a:t>Gospel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Thu. </a:t>
            </a:r>
            <a:r>
              <a:rPr lang="en-US" sz="4400" dirty="0" smtClean="0">
                <a:latin typeface="Calibri"/>
                <a:cs typeface="Calibri"/>
              </a:rPr>
              <a:t>The Promise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tr-TR" sz="4400" i="1" dirty="0" smtClean="0">
                <a:latin typeface="Calibri"/>
                <a:cs typeface="Calibri"/>
              </a:rPr>
              <a:t>Gen. </a:t>
            </a:r>
            <a:r>
              <a:rPr lang="en-US" sz="4400" i="1" dirty="0" smtClean="0">
                <a:latin typeface="Calibri"/>
                <a:cs typeface="Calibri"/>
              </a:rPr>
              <a:t>3:15.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Death in a Sinful World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02 Oct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2" y="1153083"/>
            <a:ext cx="9144000" cy="576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latin typeface="Calibri"/>
                <a:cs typeface="Calibri"/>
              </a:rPr>
              <a:t>1  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Rebellion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Perfect Universe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b="1" spc="100" dirty="0" smtClean="0">
                <a:latin typeface="Calibri"/>
                <a:cs typeface="Calibri"/>
              </a:rPr>
              <a:t>2  </a:t>
            </a:r>
            <a:r>
              <a:rPr lang="en-US" sz="2900" b="1" spc="1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2900" b="1" spc="100" dirty="0" smtClean="0">
                <a:latin typeface="Calibri"/>
                <a:cs typeface="Calibri"/>
              </a:rPr>
              <a:t> </a:t>
            </a:r>
            <a:r>
              <a:rPr lang="en-US" sz="29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in a Sinful World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3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Human Nature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4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Old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5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Resurrections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Before the Cross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Died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for Us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Christ’s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Victory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Over Death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8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New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9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Contrary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Passages?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10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Fires of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Hell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774350" indent="-514350">
              <a:lnSpc>
                <a:spcPct val="90000"/>
              </a:lnSpc>
              <a:buAutoNum type="arabicPlain" startAt="11"/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End-Time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Deceptions</a:t>
            </a:r>
            <a:endParaRPr lang="en-US" sz="2900" dirty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12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Biblical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Worldview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13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Judging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14  All Things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New</a:t>
            </a:r>
            <a:endParaRPr lang="en-US" sz="29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2,  October 8,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7830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Death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in a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Sinful 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World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8" name="Picture 7" descr="42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5" y="3299296"/>
            <a:ext cx="7795405" cy="329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14240" y="1389287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 err="1" smtClean="0">
                <a:latin typeface="Cambria"/>
                <a:ea typeface="Helvetica CY" charset="0"/>
                <a:cs typeface="Cambria"/>
              </a:rPr>
              <a:t>Romans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 5:12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“Therefore, just as through one man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sin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entered the world, and death through sin, and thus death spread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to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all men, because all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sinned.”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Death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a Sinful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World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Christ was the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Divine Agent </a:t>
            </a:r>
            <a:r>
              <a:rPr lang="en-US" sz="4400" dirty="0">
                <a:latin typeface="Calibri"/>
                <a:cs typeface="Calibri"/>
              </a:rPr>
              <a:t>through whom God brought the </a:t>
            </a:r>
            <a:r>
              <a:rPr lang="en-US" sz="4400" dirty="0" smtClean="0">
                <a:latin typeface="Calibri"/>
                <a:cs typeface="Calibri"/>
              </a:rPr>
              <a:t>universe </a:t>
            </a:r>
            <a:r>
              <a:rPr lang="en-US" sz="4400" dirty="0">
                <a:latin typeface="Calibri"/>
                <a:cs typeface="Calibri"/>
              </a:rPr>
              <a:t>and the world into existence (</a:t>
            </a:r>
            <a:r>
              <a:rPr lang="en-US" sz="4400" i="1" dirty="0">
                <a:latin typeface="Calibri"/>
                <a:cs typeface="Calibri"/>
              </a:rPr>
              <a:t>John 1:1–3, 10; Col. 1:16; Heb. 1:2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when God the Father conferred </a:t>
            </a:r>
            <a:r>
              <a:rPr lang="en-US" sz="4400" spc="-30" dirty="0">
                <a:latin typeface="Calibri"/>
                <a:cs typeface="Calibri"/>
              </a:rPr>
              <a:t>special honor on Christ and announced </a:t>
            </a:r>
            <a:r>
              <a:rPr lang="en-US" sz="4400" dirty="0">
                <a:latin typeface="Calibri"/>
                <a:cs typeface="Calibri"/>
              </a:rPr>
              <a:t>that They </a:t>
            </a:r>
            <a:r>
              <a:rPr lang="en-US" sz="4400" u="sng" dirty="0">
                <a:latin typeface="Calibri"/>
                <a:cs typeface="Calibri"/>
              </a:rPr>
              <a:t>together</a:t>
            </a:r>
            <a:r>
              <a:rPr lang="en-US" sz="4400" dirty="0">
                <a:latin typeface="Calibri"/>
                <a:cs typeface="Calibri"/>
              </a:rPr>
              <a:t> would create this </a:t>
            </a:r>
            <a:r>
              <a:rPr lang="en-US" sz="4400" spc="-100" dirty="0">
                <a:latin typeface="Calibri"/>
                <a:cs typeface="Calibri"/>
              </a:rPr>
              <a:t>world, “Lucifer was </a:t>
            </a:r>
            <a:r>
              <a:rPr lang="en-US" sz="4400" u="sng" spc="-100" dirty="0">
                <a:latin typeface="Calibri"/>
                <a:cs typeface="Calibri"/>
              </a:rPr>
              <a:t>envious</a:t>
            </a:r>
            <a:r>
              <a:rPr lang="en-US" sz="4400" spc="-100" dirty="0">
                <a:latin typeface="Calibri"/>
                <a:cs typeface="Calibri"/>
              </a:rPr>
              <a:t> and </a:t>
            </a:r>
            <a:r>
              <a:rPr lang="en-US" sz="4400" u="sng" spc="-100" dirty="0">
                <a:latin typeface="Calibri"/>
                <a:cs typeface="Calibri"/>
              </a:rPr>
              <a:t>jealous</a:t>
            </a:r>
            <a:r>
              <a:rPr lang="en-US" sz="4400" spc="-100" dirty="0">
                <a:latin typeface="Calibri"/>
                <a:cs typeface="Calibri"/>
              </a:rPr>
              <a:t> of Jesus Christ”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plotted against Him.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Death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a Sinful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World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1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Having been cast out of heaven, Satan decided “to destroy the </a:t>
            </a:r>
            <a:r>
              <a:rPr lang="en-US" sz="4400" dirty="0" smtClean="0">
                <a:latin typeface="Calibri"/>
                <a:cs typeface="Calibri"/>
              </a:rPr>
              <a:t>happiness </a:t>
            </a:r>
            <a:r>
              <a:rPr lang="en-US" sz="4400" dirty="0">
                <a:latin typeface="Calibri"/>
                <a:cs typeface="Calibri"/>
              </a:rPr>
              <a:t>of Adam and Eve” on earth and thereby </a:t>
            </a:r>
            <a:r>
              <a:rPr lang="en-US" sz="4400" spc="-100" dirty="0">
                <a:latin typeface="Calibri"/>
                <a:cs typeface="Calibri"/>
              </a:rPr>
              <a:t>“cause grief in </a:t>
            </a:r>
            <a:r>
              <a:rPr lang="en-US" sz="4400" spc="-100" dirty="0" smtClean="0">
                <a:latin typeface="Calibri"/>
                <a:cs typeface="Calibri"/>
              </a:rPr>
              <a:t>heaven</a:t>
            </a:r>
            <a:r>
              <a:rPr lang="en-US" sz="4400" spc="-150" dirty="0" smtClean="0">
                <a:latin typeface="Calibri"/>
                <a:cs typeface="Calibri"/>
              </a:rPr>
              <a:t>. ... </a:t>
            </a:r>
            <a:r>
              <a:rPr lang="en-US" sz="4400" spc="-100" dirty="0" smtClean="0">
                <a:latin typeface="Calibri"/>
                <a:cs typeface="Calibri"/>
              </a:rPr>
              <a:t>If he could...be-guile </a:t>
            </a:r>
            <a:r>
              <a:rPr lang="en-US" sz="4400" spc="-100" dirty="0">
                <a:latin typeface="Calibri"/>
                <a:cs typeface="Calibri"/>
              </a:rPr>
              <a:t>them </a:t>
            </a:r>
            <a:r>
              <a:rPr lang="en-US" sz="4400" spc="-100" dirty="0" smtClean="0">
                <a:latin typeface="Calibri"/>
                <a:cs typeface="Calibri"/>
              </a:rPr>
              <a:t>to disobedience</a:t>
            </a:r>
            <a:r>
              <a:rPr lang="en-US" sz="4400" spc="-100" dirty="0">
                <a:latin typeface="Calibri"/>
                <a:cs typeface="Calibri"/>
              </a:rPr>
              <a:t>, God would </a:t>
            </a:r>
            <a:r>
              <a:rPr lang="en-US" sz="4400" dirty="0">
                <a:latin typeface="Calibri"/>
                <a:cs typeface="Calibri"/>
              </a:rPr>
              <a:t>make some </a:t>
            </a:r>
            <a:r>
              <a:rPr lang="en-US" sz="4400" dirty="0" smtClean="0">
                <a:latin typeface="Calibri"/>
                <a:cs typeface="Calibri"/>
              </a:rPr>
              <a:t>provision </a:t>
            </a:r>
            <a:r>
              <a:rPr lang="en-US" sz="4400" dirty="0">
                <a:latin typeface="Calibri"/>
                <a:cs typeface="Calibri"/>
              </a:rPr>
              <a:t>whereby they might be pardoned, and then himself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all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fallen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angels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would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fair way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share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with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them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God’</a:t>
            </a:r>
            <a:r>
              <a:rPr lang="en-US" sz="4400" spc="-150" dirty="0">
                <a:latin typeface="Calibri"/>
                <a:cs typeface="Calibri"/>
              </a:rPr>
              <a:t>s </a:t>
            </a:r>
            <a:r>
              <a:rPr lang="en-US" sz="4400" spc="-100" dirty="0">
                <a:latin typeface="Calibri"/>
                <a:cs typeface="Calibri"/>
              </a:rPr>
              <a:t>mercy.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Sabbath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Afternoon, October 1</a:t>
            </a:r>
          </a:p>
          <a:p>
            <a:pPr marL="36000"/>
            <a:r>
              <a:rPr lang="en-US" sz="3200" b="1" i="1" cap="small" spc="50" dirty="0">
                <a:latin typeface="Cambria"/>
                <a:cs typeface="Cambria"/>
              </a:rPr>
              <a:t>The Story of </a:t>
            </a:r>
            <a:r>
              <a:rPr lang="en-US" sz="3200" b="1" i="1" cap="small" spc="50" dirty="0" smtClean="0">
                <a:latin typeface="Cambria"/>
                <a:cs typeface="Cambria"/>
              </a:rPr>
              <a:t>Redemption</a:t>
            </a:r>
            <a:r>
              <a:rPr lang="en-US" sz="3200" b="1" i="1" cap="small" spc="50" dirty="0">
                <a:latin typeface="Cambria"/>
                <a:cs typeface="Cambria"/>
              </a:rPr>
              <a:t> </a:t>
            </a:r>
            <a:r>
              <a:rPr lang="en-US" sz="3200" b="1" cap="small" spc="50" dirty="0" smtClean="0">
                <a:latin typeface="Cambria"/>
                <a:cs typeface="Cambria"/>
              </a:rPr>
              <a:t>27</a:t>
            </a:r>
            <a:r>
              <a:rPr lang="en-US" sz="3200" b="1" cap="small" spc="50" dirty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6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473447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Fully </a:t>
            </a:r>
            <a:r>
              <a:rPr lang="en-US" sz="4400" dirty="0">
                <a:latin typeface="Calibri"/>
                <a:cs typeface="Calibri"/>
              </a:rPr>
              <a:t>aware of Satan’s strategy, </a:t>
            </a:r>
            <a:r>
              <a:rPr lang="en-US" sz="4400" dirty="0" smtClean="0">
                <a:latin typeface="Calibri"/>
                <a:cs typeface="Calibri"/>
              </a:rPr>
              <a:t>            God </a:t>
            </a:r>
            <a:r>
              <a:rPr lang="en-US" sz="4400" dirty="0">
                <a:latin typeface="Calibri"/>
                <a:cs typeface="Calibri"/>
              </a:rPr>
              <a:t>warned Adam and Eve not to expose themselves to temptation </a:t>
            </a:r>
            <a:r>
              <a:rPr lang="en-US" sz="4400" dirty="0" smtClean="0">
                <a:latin typeface="Calibri"/>
                <a:cs typeface="Calibri"/>
              </a:rPr>
              <a:t>     (</a:t>
            </a:r>
            <a:r>
              <a:rPr lang="en-US" sz="4400" i="1" dirty="0">
                <a:latin typeface="Calibri"/>
                <a:cs typeface="Calibri"/>
              </a:rPr>
              <a:t>Gen. 2:16, 17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means that even when the world was still perfect and blameless, there were already clear restrictions for human beings to follow.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Death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a Sinful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World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1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7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8989</TotalTime>
  <Words>4648</Words>
  <Application>Microsoft Macintosh PowerPoint</Application>
  <PresentationFormat>On-screen Show (4:3)</PresentationFormat>
  <Paragraphs>232</Paragraphs>
  <Slides>33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378</cp:revision>
  <dcterms:created xsi:type="dcterms:W3CDTF">2021-07-03T11:23:54Z</dcterms:created>
  <dcterms:modified xsi:type="dcterms:W3CDTF">2022-10-03T03:21:45Z</dcterms:modified>
</cp:coreProperties>
</file>