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57" r:id="rId3"/>
    <p:sldId id="424" r:id="rId4"/>
    <p:sldId id="381" r:id="rId5"/>
    <p:sldId id="265" r:id="rId6"/>
    <p:sldId id="471" r:id="rId7"/>
    <p:sldId id="268" r:id="rId8"/>
    <p:sldId id="458" r:id="rId9"/>
    <p:sldId id="438" r:id="rId10"/>
    <p:sldId id="472" r:id="rId11"/>
    <p:sldId id="473" r:id="rId12"/>
    <p:sldId id="474" r:id="rId13"/>
    <p:sldId id="475" r:id="rId14"/>
    <p:sldId id="440" r:id="rId15"/>
    <p:sldId id="476" r:id="rId16"/>
    <p:sldId id="477" r:id="rId17"/>
    <p:sldId id="478" r:id="rId18"/>
    <p:sldId id="479" r:id="rId19"/>
    <p:sldId id="446" r:id="rId20"/>
    <p:sldId id="468" r:id="rId21"/>
    <p:sldId id="480" r:id="rId22"/>
    <p:sldId id="481" r:id="rId23"/>
    <p:sldId id="483" r:id="rId24"/>
    <p:sldId id="484" r:id="rId25"/>
    <p:sldId id="485" r:id="rId26"/>
    <p:sldId id="482" r:id="rId27"/>
    <p:sldId id="486" r:id="rId28"/>
    <p:sldId id="487" r:id="rId29"/>
    <p:sldId id="488" r:id="rId30"/>
    <p:sldId id="489" r:id="rId31"/>
    <p:sldId id="490" r:id="rId32"/>
    <p:sldId id="491" r:id="rId33"/>
    <p:sldId id="459" r:id="rId34"/>
    <p:sldId id="437" r:id="rId35"/>
    <p:sldId id="35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60396" autoAdjust="0"/>
  </p:normalViewPr>
  <p:slideViewPr>
    <p:cSldViewPr>
      <p:cViewPr varScale="1">
        <p:scale>
          <a:sx n="46" d="100"/>
          <a:sy n="46" d="100"/>
        </p:scale>
        <p:origin x="-1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magkatulad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pagkakabuo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pinorma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wangis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Kadiyosan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Gen. 1:26, 27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Nagpapaliwanag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Genesis 2:7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paghahalo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nagpaibang-anyo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(Heb.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Nephesh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chayyah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o literal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umiral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paganong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hahadlang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popular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mapapanganib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10.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Nagkakasala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akin;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akin;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nagkakasala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Eze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18:4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makakapuksa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impiyerno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10:28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Konsepto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kalamangan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3:19-20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nephesh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Genesis 2:16, 17,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kina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Eva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magkakasala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punungkahoy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Pahiwatig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Ezekiel 18:4.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“(1)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maiiwasang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pag-aagaw-buhay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3:9–18, 23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winawalang-bisa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immortal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Kataliwas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solusyon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purgatoryo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impiyerno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solusyon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¶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bubuhayin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6:40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11. 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Espiritu ay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Bumabalik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2:7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Eccles. 12:7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”? 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nanatiling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pangatwiranan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Ecclesiastes 12:7,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bumalik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nagmumungkahing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Ecclessiastes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12:1–7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dramatikong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lumulundo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7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pagbabaligtad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binanggit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Genesis 2:7.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inihinga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bumabalik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12:7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nagtatangi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mamamalagi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pangkalahatang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buhày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“Hindi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Nalalaman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Patay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Anumang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Job 3:11-13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Ikinalulungkot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Patriarka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pagkapanganak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pagkapanganak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nanatiling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115:17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pumupuri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katahimikan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115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iniingatan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katahimikan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nagpapasalamat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sumasamba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146:4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humiwalay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naglalaho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146,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pag-andar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tumitigil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paglalarawan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9:5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nakalimutan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Nagdaragdag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9:10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ay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karunungan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nagpapatihbay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kawalang-malay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maglabas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kaguluhan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nasusunog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impiyerno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purgatoryo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Matutulog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25:8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Nalagot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katandaan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 Samuel 7:12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ibabangon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magmumula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itatatag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2:10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inilibing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1 Kings 22:40 “Sa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Ahab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Ahazias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lente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24:6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Kaya't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Jehoiakim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Jehoiakin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32:33 “At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Hezekias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inilibing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gulod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Juda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malao’t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magpahinga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nakakapagod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di-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(3)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pagkakalibing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Yung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mailibing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pakikipag-usap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gigisingin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Biyernes,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pupunta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patriarka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Si Cristo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pahiwatig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nagpupunta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spc="-50" dirty="0" smtClean="0">
                <a:latin typeface="Arial"/>
                <a:cs typeface="Arial"/>
              </a:rPr>
              <a:t>The Great Controversy </a:t>
            </a:r>
            <a:r>
              <a:rPr lang="en-US" sz="1200" cap="small" spc="-50" dirty="0" smtClean="0">
                <a:latin typeface="Arial"/>
                <a:cs typeface="Arial"/>
              </a:rPr>
              <a:t>549, 550.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2:7.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Eze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18:4.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12:7.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9:5.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Natipon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Nagpahinga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25:8; 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2:10.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Pag-unawa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Ito.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isasaalang-alang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liwanagin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(Genesis 2:7)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8.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nagsasalungatang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mapagkasundo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naliligtasan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basehan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Kaya,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kasagutan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katanungan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kanya-kanyang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....’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Gen. 1:24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“At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Gen. 2:7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A Living Being”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90757"/>
            <a:ext cx="9144000" cy="503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Although both animals and man </a:t>
            </a:r>
            <a:r>
              <a:rPr lang="en-US" sz="4400" spc="-100" dirty="0" smtClean="0">
                <a:latin typeface="Calibri"/>
                <a:cs typeface="Calibri"/>
              </a:rPr>
              <a:t>              alike </a:t>
            </a:r>
            <a:r>
              <a:rPr lang="en-US" sz="4400" spc="-100" dirty="0">
                <a:latin typeface="Calibri"/>
                <a:cs typeface="Calibri"/>
              </a:rPr>
              <a:t>were made from </a:t>
            </a:r>
            <a:r>
              <a:rPr lang="en-US" sz="4400" spc="-100" dirty="0" smtClean="0">
                <a:latin typeface="Calibri"/>
                <a:cs typeface="Calibri"/>
              </a:rPr>
              <a:t>                                  </a:t>
            </a:r>
            <a:r>
              <a:rPr lang="en-US" sz="6000" spc="-100" dirty="0" smtClean="0">
                <a:latin typeface="Calibri Light"/>
                <a:cs typeface="Calibri Light"/>
              </a:rPr>
              <a:t>“</a:t>
            </a:r>
            <a:r>
              <a:rPr lang="en-US" sz="6000" spc="-100" dirty="0">
                <a:latin typeface="Calibri Light"/>
                <a:cs typeface="Calibri Light"/>
              </a:rPr>
              <a:t>the ground,” </a:t>
            </a:r>
            <a:r>
              <a:rPr lang="en-US" sz="6000" spc="-100" dirty="0" smtClean="0">
                <a:latin typeface="Calibri Light"/>
                <a:cs typeface="Calibri Light"/>
              </a:rPr>
              <a:t>                                                    </a:t>
            </a: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formation of the man </a:t>
            </a:r>
            <a:r>
              <a:rPr lang="en-US" sz="4400" spc="-100" dirty="0" smtClean="0">
                <a:latin typeface="Calibri"/>
                <a:cs typeface="Calibri"/>
              </a:rPr>
              <a:t>                             was </a:t>
            </a:r>
            <a:r>
              <a:rPr lang="en-US" sz="6000" spc="-100" dirty="0">
                <a:latin typeface="Calibri Light"/>
                <a:cs typeface="Calibri Light"/>
              </a:rPr>
              <a:t>distinct </a:t>
            </a:r>
            <a:r>
              <a:rPr lang="en-US" sz="6000" spc="-100" dirty="0" smtClean="0">
                <a:latin typeface="Calibri Light"/>
                <a:cs typeface="Calibri Light"/>
              </a:rPr>
              <a:t>      </a:t>
            </a:r>
            <a:r>
              <a:rPr lang="en-US" sz="4400" spc="-100" dirty="0" smtClean="0">
                <a:latin typeface="Calibri"/>
                <a:cs typeface="Calibri"/>
              </a:rPr>
              <a:t>                                               from </a:t>
            </a:r>
            <a:r>
              <a:rPr lang="en-US" sz="4400" spc="-100" dirty="0">
                <a:latin typeface="Calibri"/>
                <a:cs typeface="Calibri"/>
              </a:rPr>
              <a:t>that of animals in </a:t>
            </a:r>
            <a:r>
              <a:rPr lang="en-US" sz="4400" spc="-100" dirty="0" smtClean="0">
                <a:latin typeface="Calibri"/>
                <a:cs typeface="Calibri"/>
              </a:rPr>
              <a:t>                                   </a:t>
            </a:r>
            <a:r>
              <a:rPr lang="en-US" sz="6000" spc="-100" dirty="0" smtClean="0">
                <a:latin typeface="Calibri Light"/>
                <a:cs typeface="Calibri Light"/>
              </a:rPr>
              <a:t>two </a:t>
            </a:r>
            <a:r>
              <a:rPr lang="en-US" sz="6000" spc="-100" dirty="0">
                <a:latin typeface="Calibri Light"/>
                <a:cs typeface="Calibri Light"/>
              </a:rPr>
              <a:t>main </a:t>
            </a:r>
            <a:r>
              <a:rPr lang="en-US" sz="6000" spc="-100" dirty="0" smtClean="0">
                <a:latin typeface="Calibri Light"/>
                <a:cs typeface="Calibri Light"/>
              </a:rPr>
              <a:t>ways.</a:t>
            </a:r>
          </a:p>
        </p:txBody>
      </p:sp>
    </p:spTree>
    <p:extLst>
      <p:ext uri="{BB962C8B-B14F-4D97-AF65-F5344CB8AC3E}">
        <p14:creationId xmlns:p14="http://schemas.microsoft.com/office/powerpoint/2010/main" val="15300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A Living Being”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First</a:t>
            </a:r>
            <a:r>
              <a:rPr lang="en-US" sz="4400" spc="-40" dirty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God shaped the man physically,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and </a:t>
            </a:r>
            <a:r>
              <a:rPr lang="en-US" sz="4400" spc="-50" dirty="0">
                <a:latin typeface="Calibri"/>
                <a:cs typeface="Calibri"/>
              </a:rPr>
              <a:t>then “breathed into his nostrils </a:t>
            </a:r>
            <a:r>
              <a:rPr lang="en-US" sz="4400" spc="-5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breath of life, and the man </a:t>
            </a:r>
            <a:r>
              <a:rPr lang="en-US" sz="4400" dirty="0" smtClean="0">
                <a:latin typeface="Calibri"/>
                <a:cs typeface="Calibri"/>
              </a:rPr>
              <a:t>became </a:t>
            </a:r>
            <a:r>
              <a:rPr lang="en-US" sz="4400" dirty="0">
                <a:latin typeface="Calibri"/>
                <a:cs typeface="Calibri"/>
              </a:rPr>
              <a:t>a living </a:t>
            </a:r>
            <a:r>
              <a:rPr lang="en-US" sz="4400" dirty="0" smtClean="0">
                <a:latin typeface="Calibri"/>
                <a:cs typeface="Calibri"/>
              </a:rPr>
              <a:t>being.” He </a:t>
            </a:r>
            <a:r>
              <a:rPr lang="en-US" sz="4400" dirty="0">
                <a:latin typeface="Calibri"/>
                <a:cs typeface="Calibri"/>
              </a:rPr>
              <a:t>was a physical entity before he became a living </a:t>
            </a:r>
            <a:r>
              <a:rPr lang="en-US" sz="4400" dirty="0" smtClean="0">
                <a:latin typeface="Calibri"/>
                <a:cs typeface="Calibri"/>
              </a:rPr>
              <a:t>one.</a:t>
            </a:r>
            <a:endParaRPr lang="en-US" sz="4400" b="1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God created humanity as </a:t>
            </a:r>
            <a:r>
              <a:rPr lang="en-US" sz="4400" dirty="0" smtClean="0">
                <a:latin typeface="Calibri"/>
                <a:cs typeface="Calibri"/>
              </a:rPr>
              <a:t> both </a:t>
            </a:r>
            <a:r>
              <a:rPr lang="en-US" sz="4400" dirty="0">
                <a:latin typeface="Calibri"/>
                <a:cs typeface="Calibri"/>
              </a:rPr>
              <a:t>male and female in the very image and likeness of the Godhead (</a:t>
            </a:r>
            <a:r>
              <a:rPr lang="en-US" sz="4400" i="1" dirty="0">
                <a:latin typeface="Calibri"/>
                <a:cs typeface="Calibri"/>
              </a:rPr>
              <a:t>Gen. 1:26, 27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297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A Living Being”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Genesis 2:7 explains that the </a:t>
            </a:r>
            <a:r>
              <a:rPr lang="en-US" sz="4400" dirty="0" smtClean="0">
                <a:latin typeface="Calibri"/>
                <a:cs typeface="Calibri"/>
              </a:rPr>
              <a:t>    infusion </a:t>
            </a:r>
            <a:r>
              <a:rPr lang="en-US" sz="4400" dirty="0">
                <a:latin typeface="Calibri"/>
                <a:cs typeface="Calibri"/>
              </a:rPr>
              <a:t>of 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“breath of life”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into the physical body of Adam transformed him into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“a living being”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(Heb.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i="1" dirty="0" err="1">
                <a:latin typeface="Calibri"/>
                <a:cs typeface="Calibri"/>
              </a:rPr>
              <a:t>Nephesh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i="1" dirty="0" err="1">
                <a:latin typeface="Calibri"/>
                <a:cs typeface="Calibri"/>
              </a:rPr>
              <a:t>chayyah</a:t>
            </a:r>
            <a:r>
              <a:rPr lang="en-US" sz="4400" dirty="0">
                <a:latin typeface="Calibri"/>
                <a:cs typeface="Calibri"/>
              </a:rPr>
              <a:t>) or literally “a living soul.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means that each of us does not </a:t>
            </a:r>
            <a:r>
              <a:rPr lang="en-US" sz="4400" dirty="0" smtClean="0">
                <a:latin typeface="Calibri"/>
                <a:cs typeface="Calibri"/>
              </a:rPr>
              <a:t>  have </a:t>
            </a:r>
            <a:r>
              <a:rPr lang="en-US" sz="4400" dirty="0">
                <a:latin typeface="Calibri"/>
                <a:cs typeface="Calibri"/>
              </a:rPr>
              <a:t>a soul that can exist apart from the body. Rather, each one of us is a living being or a living </a:t>
            </a:r>
            <a:r>
              <a:rPr lang="en-US" sz="4400" dirty="0" smtClean="0">
                <a:latin typeface="Calibri"/>
                <a:cs typeface="Calibri"/>
              </a:rPr>
              <a:t>soul.</a:t>
            </a:r>
          </a:p>
        </p:txBody>
      </p:sp>
    </p:spTree>
    <p:extLst>
      <p:ext uri="{BB962C8B-B14F-4D97-AF65-F5344CB8AC3E}">
        <p14:creationId xmlns:p14="http://schemas.microsoft.com/office/powerpoint/2010/main" val="35590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A Living Being”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claim that this “soul” is a </a:t>
            </a:r>
            <a:r>
              <a:rPr lang="en-US" sz="4400" dirty="0" smtClean="0">
                <a:latin typeface="Calibri"/>
                <a:cs typeface="Calibri"/>
              </a:rPr>
              <a:t> conscious </a:t>
            </a:r>
            <a:r>
              <a:rPr lang="en-US" sz="4400" dirty="0">
                <a:latin typeface="Calibri"/>
                <a:cs typeface="Calibri"/>
              </a:rPr>
              <a:t>entity that can exist </a:t>
            </a:r>
            <a:r>
              <a:rPr lang="en-US" sz="4400" dirty="0" smtClean="0">
                <a:latin typeface="Calibri"/>
                <a:cs typeface="Calibri"/>
              </a:rPr>
              <a:t> separate </a:t>
            </a:r>
            <a:r>
              <a:rPr lang="en-US" sz="4400" dirty="0">
                <a:latin typeface="Calibri"/>
                <a:cs typeface="Calibri"/>
              </a:rPr>
              <a:t>from the human body is a pagan, not a biblical, </a:t>
            </a:r>
            <a:r>
              <a:rPr lang="en-US" sz="4400" dirty="0" smtClean="0">
                <a:latin typeface="Calibri"/>
                <a:cs typeface="Calibri"/>
              </a:rPr>
              <a:t>idea.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Understanding </a:t>
            </a:r>
            <a:r>
              <a:rPr lang="en-US" sz="4400" dirty="0">
                <a:latin typeface="Calibri"/>
                <a:cs typeface="Calibri"/>
              </a:rPr>
              <a:t>the true nature of humanity prevents us from accepting the popular notion of an immaterial soul and all the dangerous errors built upon that belief.</a:t>
            </a:r>
          </a:p>
        </p:txBody>
      </p:sp>
    </p:spTree>
    <p:extLst>
      <p:ext uri="{BB962C8B-B14F-4D97-AF65-F5344CB8AC3E}">
        <p14:creationId xmlns:p14="http://schemas.microsoft.com/office/powerpoint/2010/main" val="29804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503"/>
            <a:ext cx="9144000" cy="50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“Behold</a:t>
            </a:r>
            <a:r>
              <a:rPr lang="en-US" sz="4400" dirty="0">
                <a:latin typeface="Calibri"/>
                <a:cs typeface="Calibri"/>
              </a:rPr>
              <a:t>, all souls are </a:t>
            </a:r>
            <a:r>
              <a:rPr lang="en-US" sz="4400" dirty="0" smtClean="0">
                <a:latin typeface="Calibri"/>
                <a:cs typeface="Calibri"/>
              </a:rPr>
              <a:t>Mine; the </a:t>
            </a:r>
            <a:r>
              <a:rPr lang="en-US" sz="4400" dirty="0">
                <a:latin typeface="Calibri"/>
                <a:cs typeface="Calibri"/>
              </a:rPr>
              <a:t>soul </a:t>
            </a:r>
            <a:r>
              <a:rPr lang="en-US" sz="4400" dirty="0" smtClean="0">
                <a:latin typeface="Calibri"/>
                <a:cs typeface="Calibri"/>
              </a:rPr>
              <a:t>  of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father as </a:t>
            </a:r>
            <a:r>
              <a:rPr lang="en-US" sz="4400" dirty="0">
                <a:latin typeface="Calibri"/>
                <a:cs typeface="Calibri"/>
              </a:rPr>
              <a:t>well as the soul of the son is Mine</a:t>
            </a:r>
            <a:r>
              <a:rPr lang="en-US" sz="4400" dirty="0" smtClean="0">
                <a:latin typeface="Calibri"/>
                <a:cs typeface="Calibri"/>
              </a:rPr>
              <a:t>; the </a:t>
            </a:r>
            <a:r>
              <a:rPr lang="en-US" sz="4400" dirty="0">
                <a:latin typeface="Calibri"/>
                <a:cs typeface="Calibri"/>
              </a:rPr>
              <a:t>soul who sins shall </a:t>
            </a:r>
            <a:r>
              <a:rPr lang="en-US" sz="4400" dirty="0" smtClean="0">
                <a:latin typeface="Calibri"/>
                <a:cs typeface="Calibri"/>
              </a:rPr>
              <a:t>die” (</a:t>
            </a:r>
            <a:r>
              <a:rPr lang="en-US" sz="4400" i="1" dirty="0" err="1" smtClean="0">
                <a:latin typeface="Calibri"/>
                <a:cs typeface="Calibri"/>
              </a:rPr>
              <a:t>Eze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>
                <a:latin typeface="Calibri"/>
                <a:cs typeface="Calibri"/>
              </a:rPr>
              <a:t>18:4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“And </a:t>
            </a:r>
            <a:r>
              <a:rPr lang="en-US" sz="4400" spc="-50" dirty="0">
                <a:latin typeface="Calibri"/>
                <a:cs typeface="Calibri"/>
              </a:rPr>
              <a:t>do not fear those who kill the body but cannot kill the soul. But rather fear Him who is able to destroy both soul and body in </a:t>
            </a:r>
            <a:r>
              <a:rPr lang="en-US" sz="4400" spc="-50" dirty="0" smtClean="0">
                <a:latin typeface="Calibri"/>
                <a:cs typeface="Calibri"/>
              </a:rPr>
              <a:t>hell”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50" dirty="0" smtClean="0">
                <a:latin typeface="Calibri"/>
                <a:cs typeface="Calibri"/>
              </a:rPr>
              <a:t>Matt. </a:t>
            </a:r>
            <a:r>
              <a:rPr lang="en-US" sz="4400" i="1" spc="-50" dirty="0">
                <a:latin typeface="Calibri"/>
                <a:cs typeface="Calibri"/>
              </a:rPr>
              <a:t>10:28</a:t>
            </a:r>
            <a:r>
              <a:rPr lang="en-US" sz="4400" spc="-50" dirty="0">
                <a:latin typeface="Calibri"/>
                <a:cs typeface="Calibri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 </a:t>
            </a:r>
            <a:r>
              <a:rPr lang="en-US" sz="3200" b="1" cap="small" spc="50" dirty="0">
                <a:latin typeface="Cambria"/>
                <a:cs typeface="Cambria"/>
              </a:rPr>
              <a:t>‘The Soul Who Sins Shall Die’ ”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320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u="sng" spc="-100" dirty="0" smtClean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) </a:t>
            </a:r>
            <a:r>
              <a:rPr lang="en-US" sz="4400" spc="-50" dirty="0" smtClean="0">
                <a:latin typeface="Calibri"/>
                <a:cs typeface="Calibri"/>
              </a:rPr>
              <a:t>Human </a:t>
            </a:r>
            <a:r>
              <a:rPr lang="en-US" sz="4400" spc="-50" dirty="0">
                <a:latin typeface="Calibri"/>
                <a:cs typeface="Calibri"/>
              </a:rPr>
              <a:t>beings and animals both die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‘Surely the fate of human beings is like that of the animals; the same fate awaits them both: As one dies, so dies the other. All have the same breath; humans have no advantage over </a:t>
            </a:r>
            <a:r>
              <a:rPr lang="en-US" sz="4400" dirty="0" smtClean="0">
                <a:latin typeface="Calibri"/>
                <a:cs typeface="Calibri"/>
              </a:rPr>
              <a:t>animals. ... All </a:t>
            </a:r>
            <a:r>
              <a:rPr lang="en-US" sz="4400" dirty="0">
                <a:latin typeface="Calibri"/>
                <a:cs typeface="Calibri"/>
              </a:rPr>
              <a:t>go to the same place; all come from dust, and to dust all return’ ” (</a:t>
            </a:r>
            <a:r>
              <a:rPr lang="en-US" sz="4400" i="1" dirty="0">
                <a:latin typeface="Calibri"/>
                <a:cs typeface="Calibri"/>
              </a:rPr>
              <a:t>Eccles. 3:19, 20, 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“ ‘The Soul Who Sins Shall Die’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Biblical Concepts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120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 The </a:t>
            </a:r>
            <a:r>
              <a:rPr lang="en-US" sz="4400" dirty="0">
                <a:latin typeface="Calibri"/>
                <a:cs typeface="Calibri"/>
              </a:rPr>
              <a:t>physical death of a person implies the </a:t>
            </a:r>
            <a:r>
              <a:rPr lang="en-US" sz="4400" u="sng" dirty="0">
                <a:latin typeface="Calibri"/>
                <a:cs typeface="Calibri"/>
              </a:rPr>
              <a:t>cessation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his or her </a:t>
            </a:r>
            <a:r>
              <a:rPr lang="en-US" sz="4400" u="sng" dirty="0">
                <a:latin typeface="Calibri"/>
                <a:cs typeface="Calibri"/>
              </a:rPr>
              <a:t>existence</a:t>
            </a:r>
            <a:r>
              <a:rPr lang="en-US" sz="4400" dirty="0">
                <a:latin typeface="Calibri"/>
                <a:cs typeface="Calibri"/>
              </a:rPr>
              <a:t> as a living soul (Hebrew </a:t>
            </a:r>
            <a:r>
              <a:rPr lang="en-US" sz="4400" i="1" dirty="0" err="1">
                <a:latin typeface="Calibri"/>
                <a:cs typeface="Calibri"/>
              </a:rPr>
              <a:t>nephesh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dirty="0" smtClean="0">
                <a:latin typeface="Calibri"/>
                <a:cs typeface="Calibri"/>
              </a:rPr>
              <a:t>	In </a:t>
            </a:r>
            <a:r>
              <a:rPr lang="en-US" sz="4400" dirty="0">
                <a:latin typeface="Calibri"/>
                <a:cs typeface="Calibri"/>
              </a:rPr>
              <a:t>Genesis 2:16, 17, God had warned Adam and Eve that if they should ever sin, by eating from the tree of the knowledge of good and evil, </a:t>
            </a:r>
            <a:r>
              <a:rPr lang="en-US" sz="4400" u="sng" dirty="0">
                <a:latin typeface="Calibri"/>
                <a:cs typeface="Calibri"/>
              </a:rPr>
              <a:t>they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would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die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“ ‘The Soul Who Sins Shall Die’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Biblical Concepts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33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1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Since </a:t>
            </a:r>
            <a:r>
              <a:rPr lang="en-US" sz="4400" dirty="0">
                <a:latin typeface="Calibri"/>
                <a:cs typeface="Calibri"/>
              </a:rPr>
              <a:t>all human beings are sinners, all of us are under the unavoidable process of aging and dying (</a:t>
            </a:r>
            <a:r>
              <a:rPr lang="en-US" sz="4400" i="1" dirty="0">
                <a:latin typeface="Calibri"/>
                <a:cs typeface="Calibri"/>
              </a:rPr>
              <a:t>Rom. 3:9–18, 23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u="sng" dirty="0" smtClean="0"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) This makes </a:t>
            </a:r>
            <a:r>
              <a:rPr lang="en-US" sz="4400" dirty="0">
                <a:latin typeface="Calibri"/>
                <a:cs typeface="Calibri"/>
              </a:rPr>
              <a:t>void the </a:t>
            </a:r>
            <a:r>
              <a:rPr lang="en-US" sz="4400" dirty="0" smtClean="0">
                <a:latin typeface="Calibri"/>
                <a:cs typeface="Calibri"/>
              </a:rPr>
              <a:t>notion </a:t>
            </a:r>
            <a:r>
              <a:rPr lang="en-US" sz="4400" dirty="0">
                <a:latin typeface="Calibri"/>
                <a:cs typeface="Calibri"/>
              </a:rPr>
              <a:t>of a supposed natural immortality of the soul. If the soul is immortal and exists </a:t>
            </a:r>
            <a:r>
              <a:rPr lang="en-US" sz="4400" spc="-70" dirty="0">
                <a:latin typeface="Calibri"/>
                <a:cs typeface="Calibri"/>
              </a:rPr>
              <a:t>alive in another realm after death, </a:t>
            </a:r>
            <a:r>
              <a:rPr lang="en-US" sz="4400" spc="-7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we don’t really die after all, do we?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“ ‘The Soul Who Sins Shall Die’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Implications of Ezekiel 18:4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12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In contrast, the biblical solution for the dilemma of death is not a bodiless soul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migrating either into Paradise or into purgatory, or even into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hell. The 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solution is indeed the final resurrection </a:t>
            </a:r>
            <a:r>
              <a:rPr lang="en-US" sz="4400" spc="-90" dirty="0" smtClean="0">
                <a:solidFill>
                  <a:srgbClr val="000000"/>
                </a:solidFill>
                <a:latin typeface="Calibri"/>
                <a:cs typeface="Calibri"/>
              </a:rPr>
              <a:t>of those who died in Christ. </a:t>
            </a:r>
            <a:r>
              <a:rPr lang="en-US" sz="4400" spc="-90" dirty="0" smtClean="0">
                <a:latin typeface="Calibri"/>
                <a:cs typeface="Calibri"/>
              </a:rPr>
              <a:t>“ ‘Everyone </a:t>
            </a:r>
            <a:r>
              <a:rPr lang="en-US" sz="4400" dirty="0" smtClean="0">
                <a:latin typeface="Calibri"/>
                <a:cs typeface="Calibri"/>
              </a:rPr>
              <a:t>who sees the Son and believes in Him </a:t>
            </a:r>
            <a:r>
              <a:rPr lang="en-US" sz="4400" spc="-90" dirty="0" smtClean="0">
                <a:latin typeface="Calibri"/>
                <a:cs typeface="Calibri"/>
              </a:rPr>
              <a:t>may have everlasting life; and I will raise </a:t>
            </a:r>
            <a:r>
              <a:rPr lang="en-US" sz="4400" dirty="0" smtClean="0">
                <a:latin typeface="Calibri"/>
                <a:cs typeface="Calibri"/>
              </a:rPr>
              <a:t>him up at the last day’ ” (</a:t>
            </a:r>
            <a:r>
              <a:rPr lang="en-US" sz="4400" i="1" dirty="0" smtClean="0">
                <a:latin typeface="Calibri"/>
                <a:cs typeface="Calibri"/>
              </a:rPr>
              <a:t>John 6:40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In contrast, the biblical solution for the dilemma of death is not a bodiless soul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migrating either into Paradise or into purgatory, or even into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hell.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spc="-60" dirty="0" smtClean="0">
                <a:latin typeface="Calibri"/>
                <a:cs typeface="Calibri"/>
              </a:rPr>
              <a:t>solution is indeed the final resurrection </a:t>
            </a:r>
            <a:r>
              <a:rPr lang="en-US" sz="4400" spc="-90" dirty="0" smtClean="0">
                <a:latin typeface="Calibri"/>
                <a:cs typeface="Calibri"/>
              </a:rPr>
              <a:t>of those who died in Christ.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900113" algn="l"/>
              </a:tabLst>
            </a:pPr>
            <a:r>
              <a:rPr lang="en-US" sz="4400" spc="-50" dirty="0">
                <a:latin typeface="Calibri"/>
                <a:cs typeface="Calibri"/>
              </a:rPr>
              <a:t>In contrast, the biblical solution for the dilemma of death is not a bodiless soul </a:t>
            </a:r>
            <a:r>
              <a:rPr lang="en-US" sz="4400" dirty="0">
                <a:latin typeface="Calibri"/>
                <a:cs typeface="Calibri"/>
              </a:rPr>
              <a:t>migrating either into Paradise or into purgatory, or even into </a:t>
            </a:r>
            <a:r>
              <a:rPr lang="en-US" sz="4400" dirty="0" smtClean="0">
                <a:latin typeface="Calibri"/>
                <a:cs typeface="Calibri"/>
              </a:rPr>
              <a:t>hell.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“ ‘The Soul Who Sins Shall Die’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Implications of Ezekiel 18:4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26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6" grpId="0" build="p" autoUpdateAnimBg="0" advAuto="1000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Spirit Returns to God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1844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>
                <a:latin typeface="Calibri"/>
                <a:cs typeface="Calibri"/>
              </a:rPr>
              <a:t>“And the </a:t>
            </a:r>
            <a:r>
              <a:rPr lang="en-US" sz="4400" cap="small" spc="-100" dirty="0">
                <a:latin typeface="Calibri"/>
                <a:cs typeface="Calibri"/>
              </a:rPr>
              <a:t>Lord</a:t>
            </a:r>
            <a:r>
              <a:rPr lang="en-US" sz="4400" spc="-100" dirty="0">
                <a:latin typeface="Calibri"/>
                <a:cs typeface="Calibri"/>
              </a:rPr>
              <a:t> God formed man of the dust of the ground, and breathed into </a:t>
            </a:r>
            <a:r>
              <a:rPr lang="en-US" sz="4400" spc="-100" dirty="0" smtClean="0">
                <a:latin typeface="Calibri"/>
                <a:cs typeface="Calibri"/>
              </a:rPr>
              <a:t> his </a:t>
            </a:r>
            <a:r>
              <a:rPr lang="en-US" sz="4400" spc="-100" dirty="0">
                <a:latin typeface="Calibri"/>
                <a:cs typeface="Calibri"/>
              </a:rPr>
              <a:t>nostrils the breath of life; and man became a living being”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Gen. 2:7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>
                <a:latin typeface="Calibri"/>
                <a:cs typeface="Calibri"/>
              </a:rPr>
              <a:t>“Then the dust will return to the </a:t>
            </a:r>
            <a:r>
              <a:rPr lang="en-US" sz="4400" spc="-100" dirty="0" smtClean="0">
                <a:latin typeface="Calibri"/>
                <a:cs typeface="Calibri"/>
              </a:rPr>
              <a:t>earth   </a:t>
            </a:r>
            <a:r>
              <a:rPr lang="en-US" sz="4400" spc="-100" dirty="0">
                <a:latin typeface="Calibri"/>
                <a:cs typeface="Calibri"/>
              </a:rPr>
              <a:t>as it was</a:t>
            </a:r>
            <a:r>
              <a:rPr lang="en-US" sz="4400" spc="-100" dirty="0" smtClean="0">
                <a:latin typeface="Calibri"/>
                <a:cs typeface="Calibri"/>
              </a:rPr>
              <a:t>, and </a:t>
            </a:r>
            <a:r>
              <a:rPr lang="en-US" sz="4400" spc="-100" dirty="0">
                <a:latin typeface="Calibri"/>
                <a:cs typeface="Calibri"/>
              </a:rPr>
              <a:t>the spirit will return to </a:t>
            </a:r>
            <a:r>
              <a:rPr lang="en-US" sz="4400" spc="-100" dirty="0" smtClean="0">
                <a:latin typeface="Calibri"/>
                <a:cs typeface="Calibri"/>
              </a:rPr>
              <a:t>  God </a:t>
            </a:r>
            <a:r>
              <a:rPr lang="en-US" sz="4400" spc="-100" dirty="0">
                <a:latin typeface="Calibri"/>
                <a:cs typeface="Calibri"/>
              </a:rPr>
              <a:t>who gave </a:t>
            </a:r>
            <a:r>
              <a:rPr lang="en-US" sz="4400" spc="-100" dirty="0" smtClean="0">
                <a:latin typeface="Calibri"/>
                <a:cs typeface="Calibri"/>
              </a:rPr>
              <a:t>it” </a:t>
            </a:r>
            <a:r>
              <a:rPr lang="en-US" sz="4400" spc="-30" dirty="0" smtClean="0">
                <a:latin typeface="Calibri"/>
                <a:cs typeface="Calibri"/>
              </a:rPr>
              <a:t>(</a:t>
            </a:r>
            <a:r>
              <a:rPr lang="en-US" sz="4400" i="1" spc="-30" dirty="0" smtClean="0">
                <a:latin typeface="Calibri"/>
                <a:cs typeface="Calibri"/>
              </a:rPr>
              <a:t>Eccl. 12:7</a:t>
            </a:r>
            <a:r>
              <a:rPr lang="en-US" sz="4400" spc="-30" dirty="0" smtClean="0">
                <a:latin typeface="Calibri"/>
                <a:cs typeface="Calibri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But what about the “spirit”? Does it not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remain conscious even after the death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of the body?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Many Christians believe so, and they even try to justify their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view by quoting Ecclesiastes 12:7, which </a:t>
            </a:r>
            <a:r>
              <a:rPr lang="en-US" sz="4400" spc="-40" dirty="0" smtClean="0">
                <a:solidFill>
                  <a:srgbClr val="000000"/>
                </a:solidFill>
                <a:latin typeface="Calibri"/>
                <a:cs typeface="Calibri"/>
              </a:rPr>
              <a:t>says, “The spirit will return to God who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gave it.” </a:t>
            </a:r>
            <a:r>
              <a:rPr lang="en-US" sz="4400" dirty="0" smtClean="0">
                <a:latin typeface="Calibri"/>
                <a:cs typeface="Calibri"/>
              </a:rPr>
              <a:t>But this statement does not suggest that the spirit of the dead remains conscious in God’s presence.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But what about the “spirit”? Does it not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remain conscious even after the death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of the body? </a:t>
            </a:r>
            <a:r>
              <a:rPr lang="en-US" sz="4400" dirty="0" smtClean="0">
                <a:latin typeface="Calibri"/>
                <a:cs typeface="Calibri"/>
              </a:rPr>
              <a:t>Many Christians believe so, and they even try to justify their </a:t>
            </a:r>
            <a:r>
              <a:rPr lang="en-US" sz="4400" spc="-100" dirty="0" smtClean="0">
                <a:latin typeface="Calibri"/>
                <a:cs typeface="Calibri"/>
              </a:rPr>
              <a:t>view by quoting Ecclesiastes 12:7, which </a:t>
            </a:r>
            <a:r>
              <a:rPr lang="en-US" sz="4400" spc="-40" dirty="0" smtClean="0">
                <a:latin typeface="Calibri"/>
                <a:cs typeface="Calibri"/>
              </a:rPr>
              <a:t>says, “The </a:t>
            </a:r>
            <a:r>
              <a:rPr lang="en-US" sz="4400" u="sng" spc="-40" dirty="0" smtClean="0">
                <a:latin typeface="Calibri"/>
                <a:cs typeface="Calibri"/>
              </a:rPr>
              <a:t>spirit</a:t>
            </a:r>
            <a:r>
              <a:rPr lang="en-US" sz="4400" spc="-40" dirty="0" smtClean="0">
                <a:latin typeface="Calibri"/>
                <a:cs typeface="Calibri"/>
              </a:rPr>
              <a:t> will return to God who </a:t>
            </a:r>
            <a:r>
              <a:rPr lang="en-US" sz="4400" dirty="0" smtClean="0">
                <a:latin typeface="Calibri"/>
                <a:cs typeface="Calibri"/>
              </a:rPr>
              <a:t>gave it.”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latin typeface="Calibri"/>
                <a:cs typeface="Calibri"/>
              </a:rPr>
              <a:t>But what about the “spirit”? Does it not </a:t>
            </a:r>
            <a:r>
              <a:rPr lang="en-US" sz="4400" spc="-20" dirty="0">
                <a:latin typeface="Calibri"/>
                <a:cs typeface="Calibri"/>
              </a:rPr>
              <a:t>remain conscious even after the death </a:t>
            </a:r>
            <a:r>
              <a:rPr lang="en-US" sz="4400" dirty="0">
                <a:latin typeface="Calibri"/>
                <a:cs typeface="Calibri"/>
              </a:rPr>
              <a:t>of the body?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Spirit Returns to God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Ecclesiastes 12:1–7 in quite dramatic terms describes the aging </a:t>
            </a:r>
            <a:r>
              <a:rPr lang="en-US" sz="4400" dirty="0" smtClean="0">
                <a:latin typeface="Calibri"/>
                <a:cs typeface="Calibri"/>
              </a:rPr>
              <a:t>process</a:t>
            </a:r>
            <a:r>
              <a:rPr lang="en-US" sz="4400" dirty="0">
                <a:latin typeface="Calibri"/>
                <a:cs typeface="Calibri"/>
              </a:rPr>
              <a:t>, culminating with death. Verse 7 refers </a:t>
            </a:r>
            <a:r>
              <a:rPr lang="en-US" sz="4400" spc="-30" dirty="0">
                <a:latin typeface="Calibri"/>
                <a:cs typeface="Calibri"/>
              </a:rPr>
              <a:t>to death as the reversal of the creation process mentioned in Genesis 2:7</a:t>
            </a:r>
            <a:r>
              <a:rPr lang="en-US" sz="4400" spc="-3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breath of life that God breathed into the nostrils of </a:t>
            </a:r>
            <a:r>
              <a:rPr lang="en-US" sz="4400" dirty="0" smtClean="0">
                <a:latin typeface="Calibri"/>
                <a:cs typeface="Calibri"/>
              </a:rPr>
              <a:t>Adam, and that He also has provided to all human beings, </a:t>
            </a:r>
            <a:r>
              <a:rPr lang="en-US" sz="4400" spc="-80" dirty="0" smtClean="0">
                <a:latin typeface="Calibri"/>
                <a:cs typeface="Calibri"/>
              </a:rPr>
              <a:t>returns </a:t>
            </a:r>
            <a:r>
              <a:rPr lang="en-US" sz="4400" spc="-80" dirty="0">
                <a:latin typeface="Calibri"/>
                <a:cs typeface="Calibri"/>
              </a:rPr>
              <a:t>to </a:t>
            </a:r>
            <a:r>
              <a:rPr lang="en-US" sz="4400" spc="-80" dirty="0" smtClean="0">
                <a:latin typeface="Calibri"/>
                <a:cs typeface="Calibri"/>
              </a:rPr>
              <a:t>God. Or</a:t>
            </a:r>
            <a:r>
              <a:rPr lang="en-US" sz="4400" spc="-80" dirty="0">
                <a:latin typeface="Calibri"/>
                <a:cs typeface="Calibri"/>
              </a:rPr>
              <a:t>, </a:t>
            </a:r>
            <a:r>
              <a:rPr lang="en-US" sz="4400" spc="-80" dirty="0" smtClean="0">
                <a:latin typeface="Calibri"/>
                <a:cs typeface="Calibri"/>
              </a:rPr>
              <a:t>simply </a:t>
            </a:r>
            <a:r>
              <a:rPr lang="en-US" sz="4400" spc="-80" dirty="0">
                <a:latin typeface="Calibri"/>
                <a:cs typeface="Calibri"/>
              </a:rPr>
              <a:t>stops </a:t>
            </a:r>
            <a:r>
              <a:rPr lang="en-US" sz="4400" spc="-80" dirty="0" smtClean="0">
                <a:latin typeface="Calibri"/>
                <a:cs typeface="Calibri"/>
              </a:rPr>
              <a:t>flowing.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Spirit Returns to God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09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Ecclesiastes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12:7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describes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dying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pro-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cess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distinguishing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between the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righteous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and the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wicked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If the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spirits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US" sz="4400" spc="-60" dirty="0" smtClean="0">
                <a:solidFill>
                  <a:srgbClr val="000000"/>
                </a:solidFill>
                <a:latin typeface="Calibri"/>
                <a:cs typeface="Calibri"/>
              </a:rPr>
              <a:t>all who die survive as conscious entities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in the presence of God, then are the   spirits of the wicked with God? </a:t>
            </a:r>
            <a:r>
              <a:rPr lang="en-US" sz="4400" dirty="0" smtClean="0">
                <a:latin typeface="Calibri"/>
                <a:cs typeface="Calibri"/>
              </a:rPr>
              <a:t>This is </a:t>
            </a:r>
            <a:r>
              <a:rPr lang="en-US" sz="4400" u="sng" spc="-100" dirty="0" smtClean="0">
                <a:latin typeface="Calibri"/>
                <a:cs typeface="Calibri"/>
              </a:rPr>
              <a:t>not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in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harmony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with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overall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teaching </a:t>
            </a:r>
            <a:r>
              <a:rPr lang="en-US" sz="4400" spc="-20" dirty="0" smtClean="0">
                <a:latin typeface="Calibri"/>
                <a:cs typeface="Calibri"/>
              </a:rPr>
              <a:t>of the Scriptures. Death is nothing else </a:t>
            </a:r>
            <a:r>
              <a:rPr lang="en-US" sz="4400" dirty="0" smtClean="0">
                <a:latin typeface="Calibri"/>
                <a:cs typeface="Calibri"/>
              </a:rPr>
              <a:t>than </a:t>
            </a:r>
            <a:r>
              <a:rPr lang="en-US" sz="4400" u="sng" dirty="0" smtClean="0">
                <a:latin typeface="Calibri"/>
                <a:cs typeface="Calibri"/>
              </a:rPr>
              <a:t>ceasing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to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exist</a:t>
            </a:r>
            <a:r>
              <a:rPr lang="en-US" sz="4400" dirty="0" smtClean="0">
                <a:latin typeface="Calibri"/>
                <a:cs typeface="Calibri"/>
              </a:rPr>
              <a:t> as living beings.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Ecclesiastes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12:7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describes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dying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pro- 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cess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distinguishing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between the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righteous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and the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wicked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If 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spirits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of </a:t>
            </a:r>
            <a:r>
              <a:rPr lang="en-US" sz="4400" spc="-60" dirty="0" smtClean="0">
                <a:latin typeface="Calibri"/>
                <a:cs typeface="Calibri"/>
              </a:rPr>
              <a:t>all who die survive as conscious entities </a:t>
            </a:r>
            <a:r>
              <a:rPr lang="en-US" sz="4400" dirty="0" smtClean="0">
                <a:latin typeface="Calibri"/>
                <a:cs typeface="Calibri"/>
              </a:rPr>
              <a:t>in the presence of God, then are the   spirits of the wicked with God?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Ecclesiastes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12:7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describes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dying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pro- </a:t>
            </a:r>
            <a:r>
              <a:rPr lang="en-US" sz="4400" spc="-100" dirty="0" err="1" smtClean="0">
                <a:latin typeface="Calibri"/>
                <a:cs typeface="Calibri"/>
              </a:rPr>
              <a:t>cess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without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distinguishing</a:t>
            </a:r>
            <a:r>
              <a:rPr lang="en-US" sz="4400" spc="-100" dirty="0">
                <a:latin typeface="Calibri"/>
                <a:cs typeface="Calibri"/>
              </a:rPr>
              <a:t> between the </a:t>
            </a:r>
            <a:r>
              <a:rPr lang="en-US" sz="4400" u="sng" spc="-100" dirty="0">
                <a:latin typeface="Calibri"/>
                <a:cs typeface="Calibri"/>
              </a:rPr>
              <a:t>righteous</a:t>
            </a:r>
            <a:r>
              <a:rPr lang="en-US" sz="4400" spc="-100" dirty="0">
                <a:latin typeface="Calibri"/>
                <a:cs typeface="Calibri"/>
              </a:rPr>
              <a:t> and the </a:t>
            </a:r>
            <a:r>
              <a:rPr lang="en-US" sz="4400" u="sng" spc="-100" dirty="0">
                <a:latin typeface="Calibri"/>
                <a:cs typeface="Calibri"/>
              </a:rPr>
              <a:t>wicked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Spirit Returns to God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430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“The Dead Know Nothing”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spc="100" dirty="0">
                <a:latin typeface="Calibri"/>
                <a:cs typeface="Calibri"/>
              </a:rPr>
              <a:t>Job 3:11–13 </a:t>
            </a:r>
            <a:r>
              <a:rPr lang="en-US" sz="4400" dirty="0" smtClean="0">
                <a:latin typeface="Calibri"/>
                <a:cs typeface="Calibri"/>
              </a:rPr>
              <a:t>“Why </a:t>
            </a:r>
            <a:r>
              <a:rPr lang="en-US" sz="4400" dirty="0">
                <a:latin typeface="Calibri"/>
                <a:cs typeface="Calibri"/>
              </a:rPr>
              <a:t>did I not die at birth</a:t>
            </a:r>
            <a:r>
              <a:rPr lang="en-US" sz="4400" dirty="0" smtClean="0">
                <a:latin typeface="Calibri"/>
                <a:cs typeface="Calibri"/>
              </a:rPr>
              <a:t>? ... I </a:t>
            </a:r>
            <a:r>
              <a:rPr lang="en-US" sz="4400" dirty="0">
                <a:latin typeface="Calibri"/>
                <a:cs typeface="Calibri"/>
              </a:rPr>
              <a:t>would have been asleep</a:t>
            </a:r>
            <a:r>
              <a:rPr lang="en-US" sz="4400" dirty="0" smtClean="0">
                <a:latin typeface="Calibri"/>
                <a:cs typeface="Calibri"/>
              </a:rPr>
              <a:t>; then </a:t>
            </a:r>
            <a:r>
              <a:rPr lang="en-US" sz="4400" dirty="0">
                <a:latin typeface="Calibri"/>
                <a:cs typeface="Calibri"/>
              </a:rPr>
              <a:t>I would have been at </a:t>
            </a:r>
            <a:r>
              <a:rPr lang="en-US" sz="4400" dirty="0" smtClean="0">
                <a:latin typeface="Calibri"/>
                <a:cs typeface="Calibri"/>
              </a:rPr>
              <a:t>rest.”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patriarch deplores his own birth because of all the suffering. 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recognizes that if he had died at his birth, he would have remained asleep and at </a:t>
            </a:r>
            <a:r>
              <a:rPr lang="en-US" sz="4400" dirty="0" smtClean="0">
                <a:latin typeface="Calibri"/>
                <a:cs typeface="Calibri"/>
              </a:rPr>
              <a:t>rest.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5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Psalm </a:t>
            </a:r>
            <a:r>
              <a:rPr lang="en-US" sz="4400" b="1" spc="100" dirty="0">
                <a:latin typeface="Calibri"/>
                <a:cs typeface="Calibri"/>
              </a:rPr>
              <a:t>115:17 </a:t>
            </a:r>
            <a:r>
              <a:rPr lang="en-US" sz="4400" dirty="0">
                <a:latin typeface="Calibri"/>
                <a:cs typeface="Calibri"/>
              </a:rPr>
              <a:t>“The dead do not praise the </a:t>
            </a:r>
            <a:r>
              <a:rPr lang="en-US" sz="4400" cap="small" dirty="0">
                <a:latin typeface="Calibri"/>
                <a:cs typeface="Calibri"/>
              </a:rPr>
              <a:t>Lord</a:t>
            </a:r>
            <a:r>
              <a:rPr lang="en-US" sz="4400" dirty="0" smtClean="0">
                <a:latin typeface="Calibri"/>
                <a:cs typeface="Calibri"/>
              </a:rPr>
              <a:t>, nor </a:t>
            </a:r>
            <a:r>
              <a:rPr lang="en-US" sz="4400" dirty="0">
                <a:latin typeface="Calibri"/>
                <a:cs typeface="Calibri"/>
              </a:rPr>
              <a:t>any who go down into silence.</a:t>
            </a:r>
            <a:r>
              <a:rPr lang="en-US" sz="4400" dirty="0" smtClean="0">
                <a:latin typeface="Calibri"/>
                <a:cs typeface="Calibri"/>
              </a:rPr>
              <a:t>”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Psalm </a:t>
            </a:r>
            <a:r>
              <a:rPr lang="en-US" sz="4400" dirty="0">
                <a:latin typeface="Calibri"/>
                <a:cs typeface="Calibri"/>
              </a:rPr>
              <a:t>115 defines the location where the dead are kept as a place of </a:t>
            </a:r>
            <a:r>
              <a:rPr lang="en-US" sz="4400" dirty="0" smtClean="0">
                <a:latin typeface="Calibri"/>
                <a:cs typeface="Calibri"/>
              </a:rPr>
              <a:t>silence. </a:t>
            </a:r>
            <a:r>
              <a:rPr lang="en-US" sz="4400" dirty="0">
                <a:latin typeface="Calibri"/>
                <a:cs typeface="Calibri"/>
              </a:rPr>
              <a:t>This hardly sounds as if the dead, the faithful (and thankful) dead, are in heaven worshiping God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“The Dead Know Nothing”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795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52892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Psalm </a:t>
            </a:r>
            <a:r>
              <a:rPr lang="en-US" sz="4400" b="1" spc="100" dirty="0">
                <a:latin typeface="Calibri"/>
                <a:cs typeface="Calibri"/>
              </a:rPr>
              <a:t>146:4 </a:t>
            </a:r>
            <a:r>
              <a:rPr lang="en-US" sz="4400" dirty="0" smtClean="0">
                <a:latin typeface="Calibri"/>
                <a:cs typeface="Calibri"/>
              </a:rPr>
              <a:t>“His </a:t>
            </a:r>
            <a:r>
              <a:rPr lang="en-US" sz="4400" dirty="0">
                <a:latin typeface="Calibri"/>
                <a:cs typeface="Calibri"/>
              </a:rPr>
              <a:t>spirit departs, he returns to his earth</a:t>
            </a:r>
            <a:r>
              <a:rPr lang="en-US" sz="4400" dirty="0" smtClean="0">
                <a:latin typeface="Calibri"/>
                <a:cs typeface="Calibri"/>
              </a:rPr>
              <a:t>; in </a:t>
            </a:r>
            <a:r>
              <a:rPr lang="en-US" sz="4400" dirty="0">
                <a:latin typeface="Calibri"/>
                <a:cs typeface="Calibri"/>
              </a:rPr>
              <a:t>that very day his plans perish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According to Psalm 146, the mental activities of the individual cease with </a:t>
            </a:r>
            <a:r>
              <a:rPr lang="en-US" sz="4400" dirty="0" smtClean="0">
                <a:latin typeface="Calibri"/>
                <a:cs typeface="Calibri"/>
              </a:rPr>
              <a:t>death. This </a:t>
            </a:r>
            <a:r>
              <a:rPr lang="en-US" sz="4400" dirty="0">
                <a:latin typeface="Calibri"/>
                <a:cs typeface="Calibri"/>
              </a:rPr>
              <a:t>is a perfect biblical depiction of what happens at death.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“The Dead Know Nothing”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9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46637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Ecclesiastes </a:t>
            </a:r>
            <a:r>
              <a:rPr lang="en-US" sz="4400" b="1" spc="100" dirty="0">
                <a:latin typeface="Calibri"/>
                <a:cs typeface="Calibri"/>
              </a:rPr>
              <a:t>9:5 </a:t>
            </a: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the living know that they will die</a:t>
            </a:r>
            <a:r>
              <a:rPr lang="en-US" sz="4400" dirty="0" smtClean="0">
                <a:latin typeface="Calibri"/>
                <a:cs typeface="Calibri"/>
              </a:rPr>
              <a:t>; but </a:t>
            </a:r>
            <a:r>
              <a:rPr lang="en-US" sz="4400" dirty="0">
                <a:latin typeface="Calibri"/>
                <a:cs typeface="Calibri"/>
              </a:rPr>
              <a:t>the dead know </a:t>
            </a:r>
            <a:r>
              <a:rPr lang="en-US" sz="4400" spc="-100" dirty="0">
                <a:latin typeface="Calibri"/>
                <a:cs typeface="Calibri"/>
              </a:rPr>
              <a:t>nothing</a:t>
            </a:r>
            <a:r>
              <a:rPr lang="en-US" sz="4400" spc="-100" dirty="0" smtClean="0">
                <a:latin typeface="Calibri"/>
                <a:cs typeface="Calibri"/>
              </a:rPr>
              <a:t>, and </a:t>
            </a:r>
            <a:r>
              <a:rPr lang="en-US" sz="4400" spc="-100" dirty="0">
                <a:latin typeface="Calibri"/>
                <a:cs typeface="Calibri"/>
              </a:rPr>
              <a:t>they have no more reward</a:t>
            </a:r>
            <a:r>
              <a:rPr lang="en-US" sz="4400" spc="-100" dirty="0" smtClean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the memory of them is forgotten</a:t>
            </a:r>
            <a:r>
              <a:rPr lang="en-US" sz="4400" dirty="0" smtClean="0">
                <a:latin typeface="Calibri"/>
                <a:cs typeface="Calibri"/>
              </a:rPr>
              <a:t>.”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Ecclesiastes </a:t>
            </a:r>
            <a:r>
              <a:rPr lang="en-US" sz="4400" dirty="0" smtClean="0">
                <a:latin typeface="Calibri"/>
                <a:cs typeface="Calibri"/>
              </a:rPr>
              <a:t>9:10 </a:t>
            </a:r>
            <a:r>
              <a:rPr lang="en-US" sz="4400" dirty="0">
                <a:latin typeface="Calibri"/>
                <a:cs typeface="Calibri"/>
              </a:rPr>
              <a:t>adds that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the grave “there is no work or device or knowledge or </a:t>
            </a:r>
            <a:r>
              <a:rPr lang="en-US" sz="4400" dirty="0" smtClean="0">
                <a:latin typeface="Calibri"/>
                <a:cs typeface="Calibri"/>
              </a:rPr>
              <a:t>wisdom.” These state-</a:t>
            </a:r>
            <a:r>
              <a:rPr lang="en-US" sz="4400" dirty="0" err="1" smtClean="0">
                <a:latin typeface="Calibri"/>
                <a:cs typeface="Calibri"/>
              </a:rPr>
              <a:t>ments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confirm the biblical teaching that the dead are unconscious.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“The Dead Know Nothing”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The biblical teaching of </a:t>
            </a:r>
            <a:r>
              <a:rPr lang="en-US" sz="4400" dirty="0" smtClean="0">
                <a:latin typeface="Calibri"/>
                <a:cs typeface="Calibri"/>
              </a:rPr>
              <a:t>unconscious-ness </a:t>
            </a:r>
            <a:r>
              <a:rPr lang="en-US" sz="4400" dirty="0">
                <a:latin typeface="Calibri"/>
                <a:cs typeface="Calibri"/>
              </a:rPr>
              <a:t>in death should not </a:t>
            </a:r>
            <a:r>
              <a:rPr lang="en-US" sz="4400" dirty="0" smtClean="0">
                <a:latin typeface="Calibri"/>
                <a:cs typeface="Calibri"/>
              </a:rPr>
              <a:t>generate             any </a:t>
            </a:r>
            <a:r>
              <a:rPr lang="en-US" sz="4400" dirty="0">
                <a:latin typeface="Calibri"/>
                <a:cs typeface="Calibri"/>
              </a:rPr>
              <a:t>panic in </a:t>
            </a:r>
            <a:r>
              <a:rPr lang="en-US" sz="4400" dirty="0" smtClean="0">
                <a:latin typeface="Calibri"/>
                <a:cs typeface="Calibri"/>
              </a:rPr>
              <a:t>Christians.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First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all, there is no everlasting burning hell or temporary purgatory waiting for those who die </a:t>
            </a:r>
            <a:r>
              <a:rPr lang="en-US" sz="4400" dirty="0" smtClean="0">
                <a:latin typeface="Calibri"/>
                <a:cs typeface="Calibri"/>
              </a:rPr>
              <a:t>unsaved.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there is an amazing reward waiting for those who die in Christ.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“The Dead Know Nothing”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703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13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Resting </a:t>
            </a:r>
            <a:r>
              <a:rPr lang="en-US" sz="3200" b="1" cap="small" spc="50" dirty="0">
                <a:latin typeface="Cambria"/>
                <a:cs typeface="Cambria"/>
              </a:rPr>
              <a:t>With the Forefathers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4859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spc="100" dirty="0">
                <a:latin typeface="Calibri"/>
                <a:cs typeface="Calibri"/>
              </a:rPr>
              <a:t>Genesis 25:8 </a:t>
            </a:r>
            <a:r>
              <a:rPr lang="en-US" sz="4400" dirty="0" smtClean="0">
                <a:latin typeface="Calibri"/>
                <a:cs typeface="Calibri"/>
              </a:rPr>
              <a:t>“Then </a:t>
            </a:r>
            <a:r>
              <a:rPr lang="en-US" sz="4400" dirty="0">
                <a:latin typeface="Calibri"/>
                <a:cs typeface="Calibri"/>
              </a:rPr>
              <a:t>Abraham breathed his last and died in a good old age, an old man and full of years, and was gathered to his people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100" dirty="0" smtClean="0">
                <a:latin typeface="Calibri"/>
                <a:cs typeface="Calibri"/>
              </a:rPr>
              <a:t>2 </a:t>
            </a:r>
            <a:r>
              <a:rPr lang="en-US" sz="4400" b="1" spc="100" dirty="0">
                <a:latin typeface="Calibri"/>
                <a:cs typeface="Calibri"/>
              </a:rPr>
              <a:t>Samuel 7:12 </a:t>
            </a:r>
            <a:r>
              <a:rPr lang="en-US" sz="4400" dirty="0">
                <a:latin typeface="Calibri"/>
                <a:cs typeface="Calibri"/>
              </a:rPr>
              <a:t>“When your days are fulfilled and you rest with your fathers, I will set up your seed after you, who will come from your body, and I will establish his kingdom</a:t>
            </a:r>
            <a:r>
              <a:rPr lang="en-US" sz="4400" dirty="0" smtClean="0">
                <a:latin typeface="Calibri"/>
                <a:cs typeface="Calibri"/>
              </a:rPr>
              <a:t>.”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9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13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Resting </a:t>
            </a:r>
            <a:r>
              <a:rPr lang="en-US" sz="3200" b="1" cap="small" spc="50" dirty="0">
                <a:latin typeface="Cambria"/>
                <a:cs typeface="Cambria"/>
              </a:rPr>
              <a:t>With the Forefathers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4859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b="1" spc="100" dirty="0" smtClean="0">
                <a:latin typeface="Calibri"/>
                <a:cs typeface="Calibri"/>
              </a:rPr>
              <a:t>1 </a:t>
            </a:r>
            <a:r>
              <a:rPr lang="en-US" sz="4400" b="1" spc="100" dirty="0">
                <a:latin typeface="Calibri"/>
                <a:cs typeface="Calibri"/>
              </a:rPr>
              <a:t>Kings 2:10 </a:t>
            </a:r>
            <a:r>
              <a:rPr lang="en-US" sz="4400" spc="-100" dirty="0" smtClean="0">
                <a:latin typeface="Calibri"/>
                <a:cs typeface="Calibri"/>
              </a:rPr>
              <a:t>“So </a:t>
            </a:r>
            <a:r>
              <a:rPr lang="en-US" sz="4400" spc="-100" dirty="0">
                <a:latin typeface="Calibri"/>
                <a:cs typeface="Calibri"/>
              </a:rPr>
              <a:t>David </a:t>
            </a:r>
            <a:r>
              <a:rPr lang="en-US" sz="4400" spc="-100" dirty="0" smtClean="0">
                <a:latin typeface="Calibri"/>
                <a:cs typeface="Calibri"/>
              </a:rPr>
              <a:t>rested </a:t>
            </a:r>
            <a:r>
              <a:rPr lang="en-US" sz="4400" spc="-100" dirty="0">
                <a:latin typeface="Calibri"/>
                <a:cs typeface="Calibri"/>
              </a:rPr>
              <a:t>with </a:t>
            </a:r>
            <a:r>
              <a:rPr lang="en-US" sz="4400" spc="-100" dirty="0" smtClean="0">
                <a:latin typeface="Calibri"/>
                <a:cs typeface="Calibri"/>
              </a:rPr>
              <a:t>his </a:t>
            </a:r>
            <a:r>
              <a:rPr lang="en-US" sz="4400" spc="-100" dirty="0">
                <a:latin typeface="Calibri"/>
                <a:cs typeface="Calibri"/>
              </a:rPr>
              <a:t>fathers, and was buried in the City of David</a:t>
            </a:r>
            <a:r>
              <a:rPr lang="en-US" sz="4400" spc="-100" dirty="0" smtClean="0">
                <a:latin typeface="Calibri"/>
                <a:cs typeface="Calibri"/>
              </a:rPr>
              <a:t>.”</a:t>
            </a:r>
            <a:endParaRPr lang="en-US" sz="4400" spc="-1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en-US" sz="4400" b="1" spc="100" dirty="0" smtClean="0">
                <a:latin typeface="Calibri"/>
                <a:cs typeface="Calibri"/>
              </a:rPr>
              <a:t>1 </a:t>
            </a:r>
            <a:r>
              <a:rPr lang="en-US" sz="4400" b="1" spc="100" dirty="0">
                <a:latin typeface="Calibri"/>
                <a:cs typeface="Calibri"/>
              </a:rPr>
              <a:t>Kings 22:40 </a:t>
            </a:r>
            <a:r>
              <a:rPr lang="en-US" sz="4400" dirty="0" smtClean="0">
                <a:latin typeface="Calibri"/>
                <a:cs typeface="Calibri"/>
              </a:rPr>
              <a:t>“So </a:t>
            </a:r>
            <a:r>
              <a:rPr lang="en-US" sz="4400" dirty="0">
                <a:latin typeface="Calibri"/>
                <a:cs typeface="Calibri"/>
              </a:rPr>
              <a:t>Ahab </a:t>
            </a:r>
            <a:r>
              <a:rPr lang="en-US" sz="4400" dirty="0" smtClean="0">
                <a:latin typeface="Calibri"/>
                <a:cs typeface="Calibri"/>
              </a:rPr>
              <a:t>rested </a:t>
            </a:r>
            <a:r>
              <a:rPr lang="en-US" sz="4400" dirty="0">
                <a:latin typeface="Calibri"/>
                <a:cs typeface="Calibri"/>
              </a:rPr>
              <a:t>with his </a:t>
            </a:r>
            <a:r>
              <a:rPr lang="en-US" sz="4400" dirty="0" smtClean="0">
                <a:latin typeface="Calibri"/>
                <a:cs typeface="Calibri"/>
              </a:rPr>
              <a:t>fathers.”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en-US" sz="4400" dirty="0" smtClean="0">
                <a:latin typeface="Calibri"/>
                <a:cs typeface="Calibri"/>
              </a:rPr>
              <a:t>	The </a:t>
            </a:r>
            <a:r>
              <a:rPr lang="en-US" sz="4400" dirty="0">
                <a:latin typeface="Calibri"/>
                <a:cs typeface="Calibri"/>
              </a:rPr>
              <a:t>Old Testament expresses in different ways the ideas of death and burial. One way is the notion of being gathered to one’s own people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1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Summary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On Death and Dying: Our Future Hope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692788"/>
            <a:ext cx="9144000" cy="38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explore                                             the painful subject of </a:t>
            </a:r>
            <a:r>
              <a:rPr lang="en-US" sz="6000" dirty="0" smtClean="0">
                <a:latin typeface="Calibri Light"/>
                <a:cs typeface="Calibri Light"/>
              </a:rPr>
              <a:t>death</a:t>
            </a:r>
            <a:r>
              <a:rPr lang="en-US" sz="4400" dirty="0" smtClean="0">
                <a:latin typeface="Calibri" charset="0"/>
                <a:cs typeface="Calibri" charset="0"/>
              </a:rPr>
              <a:t>    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but through the                                             lens of the </a:t>
            </a:r>
            <a:r>
              <a:rPr lang="en-US" sz="6000" dirty="0" smtClean="0">
                <a:latin typeface="Calibri Light"/>
                <a:cs typeface="Calibri Light"/>
              </a:rPr>
              <a:t>hope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offered us through </a:t>
            </a:r>
            <a:r>
              <a:rPr lang="en-US" sz="6000" dirty="0" smtClean="0">
                <a:latin typeface="Calibri Light"/>
                <a:cs typeface="Calibri Light"/>
              </a:rPr>
              <a:t>Jesus</a:t>
            </a:r>
            <a:r>
              <a:rPr lang="en-US" sz="4400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13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Resting </a:t>
            </a:r>
            <a:r>
              <a:rPr lang="en-US" sz="3200" b="1" cap="small" spc="50" dirty="0">
                <a:latin typeface="Cambria"/>
                <a:cs typeface="Cambria"/>
              </a:rPr>
              <a:t>With the Forefathers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4859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en-US" sz="4400" b="1" spc="100" dirty="0">
                <a:latin typeface="Calibri"/>
                <a:cs typeface="Calibri"/>
              </a:rPr>
              <a:t>2 Kings 24:</a:t>
            </a:r>
            <a:r>
              <a:rPr lang="en-US" sz="4400" b="1" spc="100" dirty="0" smtClean="0">
                <a:latin typeface="Calibri"/>
                <a:cs typeface="Calibri"/>
              </a:rPr>
              <a:t>6 </a:t>
            </a:r>
            <a:r>
              <a:rPr lang="en-US" sz="4400" dirty="0">
                <a:latin typeface="Calibri"/>
                <a:cs typeface="Calibri"/>
              </a:rPr>
              <a:t>“So </a:t>
            </a:r>
            <a:r>
              <a:rPr lang="en-US" sz="4400" dirty="0" err="1">
                <a:latin typeface="Calibri"/>
                <a:cs typeface="Calibri"/>
              </a:rPr>
              <a:t>Jehoiakim</a:t>
            </a:r>
            <a:r>
              <a:rPr lang="en-US" sz="4400" dirty="0">
                <a:latin typeface="Calibri"/>
                <a:cs typeface="Calibri"/>
              </a:rPr>
              <a:t> rested with his fathers. Then </a:t>
            </a:r>
            <a:r>
              <a:rPr lang="en-US" sz="4400" dirty="0" err="1">
                <a:latin typeface="Calibri"/>
                <a:cs typeface="Calibri"/>
              </a:rPr>
              <a:t>Jehoiachin</a:t>
            </a:r>
            <a:r>
              <a:rPr lang="en-US" sz="4400" dirty="0">
                <a:latin typeface="Calibri"/>
                <a:cs typeface="Calibri"/>
              </a:rPr>
              <a:t> his son reigned in his place.”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95350" algn="l"/>
              </a:tabLst>
            </a:pPr>
            <a:r>
              <a:rPr lang="pl-PL" sz="4400" b="1" spc="100" dirty="0">
                <a:latin typeface="Calibri"/>
                <a:cs typeface="Calibri"/>
              </a:rPr>
              <a:t>2 </a:t>
            </a:r>
            <a:r>
              <a:rPr lang="pl-PL" sz="4400" b="1" spc="100" dirty="0" err="1" smtClean="0">
                <a:latin typeface="Calibri"/>
                <a:cs typeface="Calibri"/>
              </a:rPr>
              <a:t>Chronicles</a:t>
            </a:r>
            <a:r>
              <a:rPr lang="pl-PL" sz="4400" b="1" spc="100" dirty="0" smtClean="0">
                <a:latin typeface="Calibri"/>
                <a:cs typeface="Calibri"/>
              </a:rPr>
              <a:t> </a:t>
            </a:r>
            <a:r>
              <a:rPr lang="pl-PL" sz="4400" b="1" spc="100" dirty="0">
                <a:latin typeface="Calibri"/>
                <a:cs typeface="Calibri"/>
              </a:rPr>
              <a:t>32:</a:t>
            </a:r>
            <a:r>
              <a:rPr lang="pl-PL" sz="4400" b="1" spc="100" dirty="0" smtClean="0">
                <a:latin typeface="Calibri"/>
                <a:cs typeface="Calibri"/>
              </a:rPr>
              <a:t>33 </a:t>
            </a:r>
            <a:r>
              <a:rPr lang="en-US" sz="4400" dirty="0">
                <a:latin typeface="Calibri"/>
                <a:cs typeface="Calibri"/>
              </a:rPr>
              <a:t>“So Hezekiah </a:t>
            </a:r>
            <a:r>
              <a:rPr lang="en-US" sz="4400" dirty="0" smtClean="0">
                <a:latin typeface="Calibri"/>
                <a:cs typeface="Calibri"/>
              </a:rPr>
              <a:t>rested </a:t>
            </a:r>
            <a:r>
              <a:rPr lang="en-US" sz="4400" dirty="0">
                <a:latin typeface="Calibri"/>
                <a:cs typeface="Calibri"/>
              </a:rPr>
              <a:t>with his fathers, and they buried him in the upper tombs of the sons of David; and all Judah and the inhabitants of Jerusalem honored him at his </a:t>
            </a:r>
            <a:r>
              <a:rPr lang="en-US" sz="4400" dirty="0" smtClean="0">
                <a:latin typeface="Calibri"/>
                <a:cs typeface="Calibri"/>
              </a:rPr>
              <a:t>death.”</a:t>
            </a:r>
          </a:p>
        </p:txBody>
      </p:sp>
    </p:spTree>
    <p:extLst>
      <p:ext uri="{BB962C8B-B14F-4D97-AF65-F5344CB8AC3E}">
        <p14:creationId xmlns:p14="http://schemas.microsoft.com/office/powerpoint/2010/main" val="3031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Sooner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or later the time will come when we need to rest from our own tiring labors and sufferings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are not the first and only ones to follow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70" dirty="0" smtClean="0">
                <a:latin typeface="Calibri"/>
                <a:cs typeface="Calibri"/>
              </a:rPr>
              <a:t>that </a:t>
            </a:r>
            <a:r>
              <a:rPr lang="en-US" sz="4400" spc="-70" dirty="0">
                <a:latin typeface="Calibri"/>
                <a:cs typeface="Calibri"/>
              </a:rPr>
              <a:t>undesirable trail, because our </a:t>
            </a:r>
            <a:r>
              <a:rPr lang="en-US" sz="4400" spc="-70" dirty="0" smtClean="0">
                <a:latin typeface="Calibri"/>
                <a:cs typeface="Calibri"/>
              </a:rPr>
              <a:t>fore-</a:t>
            </a:r>
            <a:r>
              <a:rPr lang="en-US" sz="4400" spc="-30" dirty="0" smtClean="0">
                <a:latin typeface="Calibri"/>
                <a:cs typeface="Calibri"/>
              </a:rPr>
              <a:t>bearers </a:t>
            </a:r>
            <a:r>
              <a:rPr lang="en-US" sz="4400" spc="-30" dirty="0">
                <a:latin typeface="Calibri"/>
                <a:cs typeface="Calibri"/>
              </a:rPr>
              <a:t>already have gone ahead of us</a:t>
            </a:r>
            <a:r>
              <a:rPr lang="en-US" sz="4400" spc="-3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b="1" u="sng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being buried close to them, we </a:t>
            </a:r>
            <a:r>
              <a:rPr lang="en-US" sz="4400" spc="-70" dirty="0">
                <a:latin typeface="Calibri"/>
                <a:cs typeface="Calibri"/>
              </a:rPr>
              <a:t>are not alone but remain together even </a:t>
            </a:r>
            <a:r>
              <a:rPr lang="en-US" sz="4400" dirty="0">
                <a:latin typeface="Calibri"/>
                <a:cs typeface="Calibri"/>
              </a:rPr>
              <a:t>during the unconsciousness of death.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Resting With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Forefathers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Three Aspects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b="1" u="sng" spc="-100" dirty="0" smtClean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Sooner </a:t>
            </a:r>
            <a:r>
              <a:rPr lang="en-US" sz="4400" dirty="0">
                <a:latin typeface="Calibri"/>
                <a:cs typeface="Calibri"/>
              </a:rPr>
              <a:t>or later the time will come when we need to rest from our own tiring labors and sufferings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3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Resting With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Forefathers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Three Aspects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dirty="0">
                <a:latin typeface="Calibri"/>
                <a:cs typeface="Calibri"/>
              </a:rPr>
              <a:t>Those who die in Christ can be buried close to their loved ones, but even </a:t>
            </a:r>
            <a:r>
              <a:rPr lang="en-US" sz="4400" dirty="0" smtClean="0">
                <a:latin typeface="Calibri"/>
                <a:cs typeface="Calibri"/>
              </a:rPr>
              <a:t>    so </a:t>
            </a:r>
            <a:r>
              <a:rPr lang="en-US" sz="4400" dirty="0">
                <a:latin typeface="Calibri"/>
                <a:cs typeface="Calibri"/>
              </a:rPr>
              <a:t>there is no communication </a:t>
            </a:r>
            <a:r>
              <a:rPr lang="en-US" sz="4400" dirty="0" smtClean="0">
                <a:latin typeface="Calibri"/>
                <a:cs typeface="Calibri"/>
              </a:rPr>
              <a:t> between them.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will remain unconscious until </a:t>
            </a:r>
            <a:r>
              <a:rPr lang="en-US" sz="4400" dirty="0" smtClean="0">
                <a:latin typeface="Calibri"/>
                <a:cs typeface="Calibri"/>
              </a:rPr>
              <a:t> that </a:t>
            </a:r>
            <a:r>
              <a:rPr lang="en-US" sz="4400" dirty="0">
                <a:latin typeface="Calibri"/>
                <a:cs typeface="Calibri"/>
              </a:rPr>
              <a:t>glorious day when they will be awakened from their deep sleep to rejoin their loved ones who died </a:t>
            </a:r>
            <a:r>
              <a:rPr lang="en-US" sz="4400" dirty="0" smtClean="0">
                <a:latin typeface="Calibri"/>
                <a:cs typeface="Calibri"/>
              </a:rPr>
              <a:t>         in </a:t>
            </a:r>
            <a:r>
              <a:rPr lang="en-US" sz="4400" dirty="0">
                <a:latin typeface="Calibri"/>
                <a:cs typeface="Calibri"/>
              </a:rPr>
              <a:t>Christ.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5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75931"/>
            <a:ext cx="9144000" cy="57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ts val="438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“Nowhere in the Sacred Scriptures is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found the statement that the righteous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go to their reward or the wicked to their punishment at death. The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patri-archs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and prophets have left no such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assurance. Christ and His apostles have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given no hint of it. The Bible clearly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teaches that the dead do not go </a:t>
            </a:r>
            <a:r>
              <a:rPr lang="en-US" sz="4400" spc="-70" dirty="0" err="1" smtClean="0">
                <a:solidFill>
                  <a:srgbClr val="000000"/>
                </a:solidFill>
                <a:latin typeface="Calibri"/>
                <a:cs typeface="Calibri"/>
              </a:rPr>
              <a:t>imme-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diately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to heaven.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They are </a:t>
            </a:r>
            <a:r>
              <a:rPr lang="en-US" sz="4400" dirty="0" err="1" smtClean="0">
                <a:solidFill>
                  <a:schemeClr val="tx2"/>
                </a:solidFill>
                <a:latin typeface="Calibri"/>
                <a:cs typeface="Calibri"/>
              </a:rPr>
              <a:t>represen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-ted as sleeping until the resurrection.”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931"/>
            <a:ext cx="9144000" cy="51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ts val="438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“Nowhere in the Sacred Scriptures is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found the statement that the righteous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go to their reward or the wicked to their punishment at death.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 err="1" smtClean="0">
                <a:latin typeface="Calibri"/>
                <a:cs typeface="Calibri"/>
              </a:rPr>
              <a:t>patri-archs</a:t>
            </a:r>
            <a:r>
              <a:rPr lang="en-US" sz="4400" dirty="0" smtClean="0">
                <a:latin typeface="Calibri"/>
                <a:cs typeface="Calibri"/>
              </a:rPr>
              <a:t> and prophets have left no such </a:t>
            </a:r>
            <a:r>
              <a:rPr lang="en-US" sz="4400" spc="-70" dirty="0" smtClean="0">
                <a:latin typeface="Calibri"/>
                <a:cs typeface="Calibri"/>
              </a:rPr>
              <a:t>assurance. Christ and His apostles have </a:t>
            </a:r>
            <a:r>
              <a:rPr lang="en-US" sz="4400" dirty="0" smtClean="0">
                <a:latin typeface="Calibri"/>
                <a:cs typeface="Calibri"/>
              </a:rPr>
              <a:t>given no hint of it. The Bible clearly </a:t>
            </a:r>
            <a:r>
              <a:rPr lang="en-US" sz="4400" spc="-70" dirty="0" smtClean="0">
                <a:latin typeface="Calibri"/>
                <a:cs typeface="Calibri"/>
              </a:rPr>
              <a:t>teaches that the dead do not go </a:t>
            </a:r>
            <a:r>
              <a:rPr lang="en-US" sz="4400" spc="-70" dirty="0" err="1" smtClean="0">
                <a:latin typeface="Calibri"/>
                <a:cs typeface="Calibri"/>
              </a:rPr>
              <a:t>imme-</a:t>
            </a:r>
            <a:r>
              <a:rPr lang="en-US" sz="4400" dirty="0" err="1" smtClean="0">
                <a:latin typeface="Calibri"/>
                <a:cs typeface="Calibri"/>
              </a:rPr>
              <a:t>diately</a:t>
            </a:r>
            <a:r>
              <a:rPr lang="en-US" sz="4400" dirty="0" smtClean="0">
                <a:latin typeface="Calibri"/>
                <a:cs typeface="Calibri"/>
              </a:rPr>
              <a:t> to heaven.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931"/>
            <a:ext cx="9144000" cy="23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ts val="438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“Nowhere in the Sacred Scriptures is </a:t>
            </a:r>
            <a:r>
              <a:rPr lang="en-US" sz="4400" spc="-70" dirty="0" smtClean="0">
                <a:latin typeface="Calibri"/>
                <a:cs typeface="Calibri"/>
              </a:rPr>
              <a:t>found the statement that the righteous </a:t>
            </a:r>
            <a:r>
              <a:rPr lang="en-US" sz="4400" dirty="0" smtClean="0">
                <a:latin typeface="Calibri"/>
                <a:cs typeface="Calibri"/>
              </a:rPr>
              <a:t>go to their reward or the wicked to their punishment at death.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October 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dirty="0" smtClean="0">
                <a:latin typeface="Cambria"/>
                <a:cs typeface="Cambria"/>
              </a:rPr>
              <a:t>Further </a:t>
            </a:r>
            <a:r>
              <a:rPr lang="en-US" sz="3200" b="1" cap="small" dirty="0">
                <a:latin typeface="Cambria"/>
                <a:cs typeface="Cambria"/>
              </a:rPr>
              <a:t>Thought: </a:t>
            </a:r>
            <a:r>
              <a:rPr lang="en-US" sz="2300" i="1" cap="small" spc="-50" dirty="0">
                <a:latin typeface="Cambria"/>
                <a:cs typeface="Cambria"/>
              </a:rPr>
              <a:t>The Great </a:t>
            </a:r>
            <a:r>
              <a:rPr lang="en-US" sz="2300" i="1" cap="small" spc="-50" dirty="0" smtClean="0">
                <a:latin typeface="Cambria"/>
                <a:cs typeface="Cambria"/>
              </a:rPr>
              <a:t>Controversy</a:t>
            </a:r>
            <a:r>
              <a:rPr lang="en-US" sz="2300" i="1" cap="small" spc="-50" dirty="0">
                <a:latin typeface="Cambria"/>
                <a:cs typeface="Cambria"/>
              </a:rPr>
              <a:t> </a:t>
            </a:r>
            <a:r>
              <a:rPr lang="en-US" sz="2300" cap="small" spc="-50" dirty="0" smtClean="0">
                <a:latin typeface="Cambria"/>
                <a:cs typeface="Cambria"/>
              </a:rPr>
              <a:t>549</a:t>
            </a:r>
            <a:r>
              <a:rPr lang="en-US" sz="2300" cap="small" spc="-50" dirty="0">
                <a:latin typeface="Cambria"/>
                <a:cs typeface="Cambria"/>
              </a:rPr>
              <a:t>, </a:t>
            </a:r>
            <a:r>
              <a:rPr lang="en-US" sz="2300" cap="small" spc="-50" dirty="0" smtClean="0">
                <a:latin typeface="Cambria"/>
                <a:cs typeface="Cambria"/>
              </a:rPr>
              <a:t>550</a:t>
            </a:r>
            <a:endParaRPr lang="en-US" sz="2300" cap="small" spc="-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Rebellion in a Perfect Universe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196752"/>
            <a:ext cx="9144000" cy="58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Humans in </a:t>
            </a:r>
            <a:r>
              <a:rPr lang="en-US" sz="4400" b="1" spc="50" dirty="0" smtClean="0">
                <a:latin typeface="Calibri"/>
                <a:cs typeface="Calibri"/>
              </a:rPr>
              <a:t>Creation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Sun. </a:t>
            </a:r>
            <a:r>
              <a:rPr lang="en-US" sz="4400" dirty="0" smtClean="0">
                <a:latin typeface="Calibri"/>
                <a:cs typeface="Calibri"/>
              </a:rPr>
              <a:t>“Living Being.” </a:t>
            </a:r>
            <a:r>
              <a:rPr lang="en-US" sz="4400" i="1" dirty="0" smtClean="0">
                <a:latin typeface="Calibri"/>
                <a:cs typeface="Calibri"/>
              </a:rPr>
              <a:t>Gen. 2:7.</a:t>
            </a: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Not Immortal. </a:t>
            </a:r>
            <a:r>
              <a:rPr lang="en-US" sz="4400" i="1" dirty="0" err="1" smtClean="0">
                <a:latin typeface="Calibri"/>
                <a:cs typeface="Calibri"/>
              </a:rPr>
              <a:t>Eze</a:t>
            </a:r>
            <a:r>
              <a:rPr lang="en-US" sz="4400" i="1" dirty="0" smtClean="0">
                <a:latin typeface="Calibri"/>
                <a:cs typeface="Calibri"/>
              </a:rPr>
              <a:t>. 18:4.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Humans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b="1" spc="50" dirty="0" smtClean="0">
                <a:latin typeface="Calibri"/>
                <a:cs typeface="Calibri"/>
              </a:rPr>
              <a:t>Death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Existence End. </a:t>
            </a:r>
            <a:r>
              <a:rPr lang="en-US" sz="4400" i="1" dirty="0" err="1" smtClean="0">
                <a:latin typeface="Calibri"/>
                <a:cs typeface="Calibri"/>
              </a:rPr>
              <a:t>Eclles</a:t>
            </a:r>
            <a:r>
              <a:rPr lang="en-US" sz="4400" i="1" dirty="0" smtClean="0">
                <a:latin typeface="Calibri"/>
                <a:cs typeface="Calibri"/>
              </a:rPr>
              <a:t>. 12:7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Wed. </a:t>
            </a:r>
            <a:r>
              <a:rPr lang="en-US" sz="4400" dirty="0" smtClean="0">
                <a:latin typeface="Calibri"/>
                <a:cs typeface="Calibri"/>
              </a:rPr>
              <a:t>Know Nothing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 err="1" smtClean="0">
                <a:latin typeface="Calibri"/>
                <a:cs typeface="Calibri"/>
              </a:rPr>
              <a:t>Eclles</a:t>
            </a:r>
            <a:r>
              <a:rPr lang="en-US" sz="4400" i="1" dirty="0" smtClean="0">
                <a:latin typeface="Calibri"/>
                <a:cs typeface="Calibri"/>
              </a:rPr>
              <a:t>. 9:5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Two </a:t>
            </a:r>
            <a:r>
              <a:rPr lang="en-US" sz="4400" b="1" spc="50" dirty="0" smtClean="0">
                <a:latin typeface="Calibri"/>
                <a:cs typeface="Calibri"/>
              </a:rPr>
              <a:t>Descriptions                               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ts val="458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Thu. </a:t>
            </a:r>
            <a:r>
              <a:rPr lang="en-US" sz="4400" dirty="0" smtClean="0">
                <a:latin typeface="Calibri"/>
                <a:cs typeface="Calibri"/>
              </a:rPr>
              <a:t>Gathered, Rested. </a:t>
            </a:r>
            <a:r>
              <a:rPr lang="en-US" sz="4400" i="1" dirty="0" smtClean="0">
                <a:latin typeface="Calibri"/>
                <a:cs typeface="Calibri"/>
              </a:rPr>
              <a:t>Gen. 25:8;  	 1 Kings 2:10.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Rebellion in a Perfect Universe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09 </a:t>
            </a:r>
            <a:r>
              <a:rPr lang="en-US" sz="2800" dirty="0" smtClean="0">
                <a:latin typeface="Calibri"/>
                <a:cs typeface="Calibri"/>
              </a:rPr>
              <a:t>Oct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2" y="1153083"/>
            <a:ext cx="9144000" cy="576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latin typeface="Calibri"/>
                <a:cs typeface="Calibri"/>
              </a:rPr>
              <a:t>1  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Rebellion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Perfect Universe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2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Sinful World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b="1" spc="100" dirty="0" smtClean="0">
                <a:latin typeface="Calibri"/>
                <a:cs typeface="Calibri"/>
              </a:rPr>
              <a:t> 3  </a:t>
            </a:r>
            <a:r>
              <a:rPr lang="en-US" sz="29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lang="en-US" sz="2900" b="1" spc="100" dirty="0" smtClean="0">
                <a:latin typeface="Calibri"/>
                <a:cs typeface="Calibri"/>
              </a:rPr>
              <a:t> </a:t>
            </a:r>
            <a:r>
              <a:rPr lang="en-US" sz="2900" b="1" spc="100" dirty="0" smtClean="0">
                <a:solidFill>
                  <a:srgbClr val="FFFF00"/>
                </a:solidFill>
                <a:latin typeface="Calibri"/>
                <a:cs typeface="Calibri"/>
              </a:rPr>
              <a:t>Human Nature</a:t>
            </a:r>
            <a:r>
              <a:rPr lang="en-US" sz="2900" b="1" spc="100" dirty="0" smtClean="0"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4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Old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5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Resurrections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Before the Cross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Died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for Us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Christ’s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Victory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Over Death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8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New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9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Contrary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Passages?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10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Fires of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Hell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774350" indent="-514350">
              <a:lnSpc>
                <a:spcPct val="90000"/>
              </a:lnSpc>
              <a:buAutoNum type="arabicPlain" startAt="11"/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End-Time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Deceptions</a:t>
            </a:r>
            <a:endParaRPr lang="en-US" sz="2900" dirty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12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Biblical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Worldview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13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Judging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14  All Things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New</a:t>
            </a:r>
            <a:endParaRPr lang="en-US" sz="29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3, October 15,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7830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Understanding Human</a:t>
            </a:r>
          </a:p>
          <a:p>
            <a:pPr marL="1260000">
              <a:lnSpc>
                <a:spcPct val="80000"/>
              </a:lnSpc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Nature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 descr="22.4Q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24" y="3284984"/>
            <a:ext cx="7769304" cy="3287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340768"/>
            <a:ext cx="9144000" cy="46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We </a:t>
            </a:r>
            <a:r>
              <a:rPr lang="en-US" sz="4400" b="1" spc="50" dirty="0">
                <a:latin typeface="Calibri"/>
                <a:ea typeface="Helvetica CY" charset="0"/>
                <a:cs typeface="Calibri"/>
              </a:rPr>
              <a:t>will consider </a:t>
            </a: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                              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how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Old Testament </a:t>
            </a:r>
            <a:r>
              <a:rPr lang="en-US" sz="6000" dirty="0" smtClean="0">
                <a:latin typeface="Calibri Light"/>
                <a:ea typeface="Helvetica CY" charset="0"/>
                <a:cs typeface="Calibri Light"/>
              </a:rPr>
              <a:t>                      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defines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human nature </a:t>
            </a:r>
            <a:r>
              <a:rPr lang="en-US" sz="6000" dirty="0" smtClean="0">
                <a:latin typeface="Calibri Light"/>
                <a:ea typeface="Helvetica CY" charset="0"/>
                <a:cs typeface="Calibri Light"/>
              </a:rPr>
              <a:t>                             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                                  </a:t>
            </a:r>
            <a:r>
              <a:rPr lang="en-US" sz="6000" dirty="0" smtClean="0">
                <a:latin typeface="Calibri Light"/>
                <a:ea typeface="Helvetica CY" charset="0"/>
                <a:cs typeface="Calibri Light"/>
              </a:rPr>
              <a:t>condition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human beings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             at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death.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Understanding Human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Nature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13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Genesis 2: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7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Lord God formed man of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dust of the ground, and breathed into his nostrils the breath of life;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man became a living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soul.”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Understanding Human Nature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4926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Can </a:t>
            </a:r>
            <a:r>
              <a:rPr lang="en-US" sz="4400" spc="-100" dirty="0">
                <a:latin typeface="Calibri"/>
                <a:cs typeface="Calibri"/>
              </a:rPr>
              <a:t>contradictory words of God and </a:t>
            </a:r>
            <a:r>
              <a:rPr lang="en-US" sz="4400" spc="-100" dirty="0" smtClean="0">
                <a:latin typeface="Calibri"/>
                <a:cs typeface="Calibri"/>
              </a:rPr>
              <a:t>      of </a:t>
            </a:r>
            <a:r>
              <a:rPr lang="en-US" sz="4400" spc="-100" dirty="0">
                <a:latin typeface="Calibri"/>
                <a:cs typeface="Calibri"/>
              </a:rPr>
              <a:t>Satan be harmonized? Is there an immaterial soul or spirit that consciously survives physical death? </a:t>
            </a:r>
            <a:r>
              <a:rPr lang="en-US" sz="4400" spc="-100" dirty="0" smtClean="0">
                <a:latin typeface="Calibri"/>
                <a:cs typeface="Calibri"/>
              </a:rPr>
              <a:t>As </a:t>
            </a:r>
            <a:r>
              <a:rPr lang="en-US" sz="4400" spc="-100" dirty="0">
                <a:latin typeface="Calibri"/>
                <a:cs typeface="Calibri"/>
              </a:rPr>
              <a:t>Bible-based Christians, we must recognize that only the Almighty God, the One who created us, knows us </a:t>
            </a:r>
            <a:r>
              <a:rPr lang="en-US" sz="4400" spc="-100" dirty="0" smtClean="0">
                <a:latin typeface="Calibri"/>
                <a:cs typeface="Calibri"/>
              </a:rPr>
              <a:t>perfectly. </a:t>
            </a:r>
            <a:r>
              <a:rPr lang="en-US" sz="4400" spc="-100" dirty="0">
                <a:latin typeface="Calibri"/>
                <a:cs typeface="Calibri"/>
              </a:rPr>
              <a:t>Thus, only in His Word to us, the Scriptures, can we find answers to these crucial questions</a:t>
            </a:r>
            <a:r>
              <a:rPr lang="en-US" sz="4400" spc="5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Understanding Human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Nature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8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A Living Being”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“Then God said, </a:t>
            </a:r>
            <a:r>
              <a:rPr lang="en-US" sz="4400" dirty="0" smtClean="0">
                <a:latin typeface="Calibri"/>
                <a:cs typeface="Calibri"/>
              </a:rPr>
              <a:t>‘Let </a:t>
            </a:r>
            <a:r>
              <a:rPr lang="en-US" sz="4400" dirty="0">
                <a:latin typeface="Calibri"/>
                <a:cs typeface="Calibri"/>
              </a:rPr>
              <a:t>the earth bring forth the living creature according to its </a:t>
            </a:r>
            <a:r>
              <a:rPr lang="en-US" sz="4400" dirty="0" smtClean="0">
                <a:latin typeface="Calibri"/>
                <a:cs typeface="Calibri"/>
              </a:rPr>
              <a:t>kind...and </a:t>
            </a:r>
            <a:r>
              <a:rPr lang="en-US" sz="4400" dirty="0">
                <a:latin typeface="Calibri"/>
                <a:cs typeface="Calibri"/>
              </a:rPr>
              <a:t>it was </a:t>
            </a:r>
            <a:r>
              <a:rPr lang="en-US" sz="4400" dirty="0" smtClean="0">
                <a:latin typeface="Calibri"/>
                <a:cs typeface="Calibri"/>
              </a:rPr>
              <a:t>so’ ” (</a:t>
            </a:r>
            <a:r>
              <a:rPr lang="en-US" sz="4400" i="1" dirty="0" smtClean="0">
                <a:latin typeface="Calibri"/>
                <a:cs typeface="Calibri"/>
              </a:rPr>
              <a:t>Gen. </a:t>
            </a:r>
            <a:r>
              <a:rPr lang="en-US" sz="4400" i="1" dirty="0">
                <a:latin typeface="Calibri"/>
                <a:cs typeface="Calibri"/>
              </a:rPr>
              <a:t>1:</a:t>
            </a:r>
            <a:r>
              <a:rPr lang="en-US" sz="4400" i="1" dirty="0" smtClean="0">
                <a:latin typeface="Calibri"/>
                <a:cs typeface="Calibri"/>
              </a:rPr>
              <a:t>24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“Then </a:t>
            </a:r>
            <a:r>
              <a:rPr lang="en-US" sz="4400" dirty="0">
                <a:latin typeface="Calibri"/>
                <a:cs typeface="Calibri"/>
              </a:rPr>
              <a:t>God said, </a:t>
            </a:r>
            <a:r>
              <a:rPr lang="en-US" sz="4400" dirty="0" smtClean="0">
                <a:latin typeface="Calibri"/>
                <a:cs typeface="Calibri"/>
              </a:rPr>
              <a:t>‘Let </a:t>
            </a:r>
            <a:r>
              <a:rPr lang="en-US" sz="4400" dirty="0">
                <a:latin typeface="Calibri"/>
                <a:cs typeface="Calibri"/>
              </a:rPr>
              <a:t>Us make man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Our image, according to Our </a:t>
            </a:r>
            <a:r>
              <a:rPr lang="en-US" sz="4400" spc="-100" dirty="0" smtClean="0">
                <a:latin typeface="Calibri"/>
                <a:cs typeface="Calibri"/>
              </a:rPr>
              <a:t>likeness...’ 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v.26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r>
              <a:rPr lang="en-US" sz="4400" spc="-50" dirty="0" smtClean="0">
                <a:latin typeface="Calibri"/>
                <a:cs typeface="Calibri"/>
              </a:rPr>
              <a:t>“And </a:t>
            </a:r>
            <a:r>
              <a:rPr lang="en-US" sz="4400" spc="-50" dirty="0">
                <a:latin typeface="Calibri"/>
                <a:cs typeface="Calibri"/>
              </a:rPr>
              <a:t>the </a:t>
            </a:r>
            <a:r>
              <a:rPr lang="en-US" sz="4400" cap="small" spc="-50" dirty="0">
                <a:latin typeface="Calibri"/>
                <a:cs typeface="Calibri"/>
              </a:rPr>
              <a:t>Lord</a:t>
            </a:r>
            <a:r>
              <a:rPr lang="en-US" sz="4400" spc="-50" dirty="0">
                <a:latin typeface="Calibri"/>
                <a:cs typeface="Calibri"/>
              </a:rPr>
              <a:t> God formed man 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of </a:t>
            </a:r>
            <a:r>
              <a:rPr lang="en-US" sz="4400" spc="-100" dirty="0">
                <a:latin typeface="Calibri"/>
                <a:cs typeface="Calibri"/>
              </a:rPr>
              <a:t>the dust of the ground, and breathed </a:t>
            </a:r>
            <a:r>
              <a:rPr lang="en-US" sz="4400" dirty="0">
                <a:latin typeface="Calibri"/>
                <a:cs typeface="Calibri"/>
              </a:rPr>
              <a:t>into his nostrils the breath of life; and </a:t>
            </a:r>
            <a:r>
              <a:rPr lang="en-US" sz="4400" spc="-30" dirty="0">
                <a:latin typeface="Calibri"/>
                <a:cs typeface="Calibri"/>
              </a:rPr>
              <a:t>man became a living </a:t>
            </a:r>
            <a:r>
              <a:rPr lang="en-US" sz="4400" spc="-30" dirty="0" smtClean="0">
                <a:latin typeface="Calibri"/>
                <a:cs typeface="Calibri"/>
              </a:rPr>
              <a:t>being</a:t>
            </a:r>
            <a:r>
              <a:rPr lang="en-US" sz="4400" spc="-100" dirty="0" smtClean="0">
                <a:latin typeface="Calibri"/>
                <a:cs typeface="Calibri"/>
              </a:rPr>
              <a:t>” (</a:t>
            </a:r>
            <a:r>
              <a:rPr lang="en-US" sz="4400" i="1" spc="-100" dirty="0" smtClean="0">
                <a:latin typeface="Calibri"/>
                <a:cs typeface="Calibri"/>
              </a:rPr>
              <a:t>Gen. 2:7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  <a:r>
              <a:rPr lang="en-US" sz="4400" i="1" spc="-1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9709</TotalTime>
  <Words>4903</Words>
  <Application>Microsoft Macintosh PowerPoint</Application>
  <PresentationFormat>On-screen Show (4:3)</PresentationFormat>
  <Paragraphs>237</Paragraphs>
  <Slides>35</Slides>
  <Notes>35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387</cp:revision>
  <dcterms:created xsi:type="dcterms:W3CDTF">2021-07-03T11:23:54Z</dcterms:created>
  <dcterms:modified xsi:type="dcterms:W3CDTF">2022-10-10T00:53:58Z</dcterms:modified>
</cp:coreProperties>
</file>