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57" r:id="rId3"/>
    <p:sldId id="424" r:id="rId4"/>
    <p:sldId id="381" r:id="rId5"/>
    <p:sldId id="265" r:id="rId6"/>
    <p:sldId id="472" r:id="rId7"/>
    <p:sldId id="268" r:id="rId8"/>
    <p:sldId id="458" r:id="rId9"/>
    <p:sldId id="438" r:id="rId10"/>
    <p:sldId id="473" r:id="rId11"/>
    <p:sldId id="474" r:id="rId12"/>
    <p:sldId id="440" r:id="rId13"/>
    <p:sldId id="487" r:id="rId14"/>
    <p:sldId id="488" r:id="rId15"/>
    <p:sldId id="486" r:id="rId16"/>
    <p:sldId id="475" r:id="rId17"/>
    <p:sldId id="446" r:id="rId18"/>
    <p:sldId id="476" r:id="rId19"/>
    <p:sldId id="477" r:id="rId20"/>
    <p:sldId id="478" r:id="rId21"/>
    <p:sldId id="468" r:id="rId22"/>
    <p:sldId id="479" r:id="rId23"/>
    <p:sldId id="480" r:id="rId24"/>
    <p:sldId id="481" r:id="rId25"/>
    <p:sldId id="482" r:id="rId26"/>
    <p:sldId id="484" r:id="rId27"/>
    <p:sldId id="485" r:id="rId28"/>
    <p:sldId id="459" r:id="rId29"/>
    <p:sldId id="471" r:id="rId30"/>
    <p:sldId id="437" r:id="rId31"/>
    <p:sldId id="35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5" autoAdjust="0"/>
    <p:restoredTop sz="73143" autoAdjust="0"/>
  </p:normalViewPr>
  <p:slideViewPr>
    <p:cSldViewPr>
      <p:cViewPr varScale="1">
        <p:scale>
          <a:sx n="59" d="100"/>
          <a:sy n="59" d="100"/>
        </p:scale>
        <p:origin x="-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Si Job ay “ay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kapintasan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takot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lumalayo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Job 1:1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pinahintulutan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saktan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• Sa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pininsala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makirot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karamdaman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• Sa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materyal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nawala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alagang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ari-arian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•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Sambahayan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nawala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lingkod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• Sa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emosyon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inakusahan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kaibigan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misis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 ‘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Sumpain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!’ 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maluwalhating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kalagitnaan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trahedya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Inaasam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Job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pagbangon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minamahal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Tagapagtubos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Job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angkinin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17.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Nagsasalita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49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kompiyansa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nagtitiwala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kayamanan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49:6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nakakalimutan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dangal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“Gaya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Sheol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mang-aawit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iniiwan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49:10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kaibhan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nagsisikap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makasumpong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nagampanan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kakaiba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lagpas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bilangguan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maluwalhating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inilalaan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1 Pedro 1:4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kompiyansa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mang-aawit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tutubusin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Sheol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49:15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nagmumungkahi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lumilipad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patungo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Simpleng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mananatili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magpakailanman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tutubusin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dadalhin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inilalalarawan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,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nagdadala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kasalukuyang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Kaya,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maluwalhati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walang-katapusang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maiipon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maiksing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18. “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ula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Kalaliman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Lupa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.”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matitinding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kabagabagan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kalaliman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ibabangon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71:20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pagsubuk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nakakasumpong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kaaliwan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paggugunita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Ipinagmalasakit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pagkapanganak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inilabas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sinapupunan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kinilala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tinuruan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pagkabata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71:17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tanggulan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nakiusap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paroroonan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itakuwil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katandaan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pabayaan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nauubos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kalakasan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71:9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“O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akin;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magmadali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tulungan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!”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Pag-aagaw-buhay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pagpapahayag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kalaliman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pangunahing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talinghaga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naroroon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nagmamahal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katapusan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masusumpungan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Jesis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pagbabalik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19. 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Iyong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Patay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Mabubuhay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.”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lilim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Kaya’t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dinalaw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winasak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pinawi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16:14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Magsigising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magsiawit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kagalakan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naninirahan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hamog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hamog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lilim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hahayaan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bumagsak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makahulugang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napalawak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naunang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pagpapahiwatig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naihayag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personal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/>
                <a:ea typeface="ＭＳ Ｐゴシック" charset="0"/>
                <a:cs typeface="Arial"/>
              </a:rPr>
              <a:t>pananaw</a:t>
            </a:r>
            <a:r>
              <a:rPr lang="en-US" i="0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Job 19:25–27, Ps. 49:15, Ps. 71:20</a:t>
            </a:r>
            <a:r>
              <a:rPr lang="en-US" sz="1200" dirty="0" smtClean="0">
                <a:latin typeface="Arial"/>
                <a:cs typeface="Arial"/>
              </a:rPr>
              <a:t>), </a:t>
            </a:r>
            <a:r>
              <a:rPr lang="en-US" sz="1200" dirty="0" err="1" smtClean="0">
                <a:latin typeface="Arial"/>
                <a:cs typeface="Arial"/>
              </a:rPr>
              <a:t>nagsasalita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propeta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Isaias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tungkol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dito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pinagsasama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kapwa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sarili</a:t>
            </a:r>
            <a:r>
              <a:rPr lang="en-US" sz="1200" baseline="0" dirty="0" smtClean="0">
                <a:latin typeface="Arial"/>
                <a:cs typeface="Arial"/>
              </a:rPr>
              <a:t> at </a:t>
            </a:r>
            <a:r>
              <a:rPr lang="en-US" sz="1200" baseline="0" dirty="0" err="1" smtClean="0">
                <a:latin typeface="Arial"/>
                <a:cs typeface="Arial"/>
              </a:rPr>
              <a:t>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nakikipagtipang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komyunidad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mananampalataya</a:t>
            </a:r>
            <a:r>
              <a:rPr lang="en-US" sz="1200" baseline="0" dirty="0" smtClean="0">
                <a:latin typeface="Arial"/>
                <a:cs typeface="Arial"/>
              </a:rPr>
              <a:t> (</a:t>
            </a:r>
            <a:r>
              <a:rPr lang="en-US" sz="1200" i="1" baseline="0" dirty="0" err="1" smtClean="0">
                <a:latin typeface="Arial"/>
                <a:cs typeface="Arial"/>
              </a:rPr>
              <a:t>Isaias</a:t>
            </a:r>
            <a:r>
              <a:rPr lang="en-US" sz="1200" i="1" baseline="0" dirty="0" smtClean="0">
                <a:latin typeface="Arial"/>
                <a:cs typeface="Arial"/>
              </a:rPr>
              <a:t> 26:19</a:t>
            </a:r>
            <a:r>
              <a:rPr lang="en-US" sz="1200" i="0" baseline="0" dirty="0" smtClean="0">
                <a:latin typeface="Arial"/>
                <a:cs typeface="Arial"/>
              </a:rPr>
              <a:t>).</a:t>
            </a:r>
            <a:endParaRPr lang="en-US" i="0" baseline="0" dirty="0" smtClean="0">
              <a:latin typeface="Arial"/>
              <a:ea typeface="ＭＳ Ｐゴシック" charset="0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babangunin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tanggapin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pinagpalang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26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masusumpungan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sumusunod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¶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Magsigising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magsiawit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kagalakan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naninirahan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hamog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hamog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lilim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hahayaan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bumagsak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20.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Natutulog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Alabok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Daniel12:1 ay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tumutukoy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Miguel, “ ‘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pinuno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,’ ”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pagkakakilanlan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malimit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pinagtatalunan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malalaking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pangitain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Daniel ay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lumulundo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pagpapakita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Cristo at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ganun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siping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sz="1200" b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Daniel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masusumpugan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pahiwatig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kaparehong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Pinuno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hukbo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Dan. 8:11</a:t>
            </a:r>
            <a:r>
              <a:rPr lang="en-US" sz="1200" dirty="0" smtClean="0">
                <a:latin typeface="Arial"/>
                <a:cs typeface="Arial"/>
              </a:rPr>
              <a:t>),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Pinuno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pinuno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err="1" smtClean="0">
                <a:latin typeface="Arial"/>
                <a:cs typeface="Arial"/>
              </a:rPr>
              <a:t>tal</a:t>
            </a:r>
            <a:r>
              <a:rPr lang="en-US" sz="1200" i="1" dirty="0" smtClean="0">
                <a:latin typeface="Arial"/>
                <a:cs typeface="Arial"/>
              </a:rPr>
              <a:t>.</a:t>
            </a:r>
            <a:r>
              <a:rPr lang="en-US" sz="1200" i="1" baseline="0" dirty="0" smtClean="0">
                <a:latin typeface="Arial"/>
                <a:cs typeface="Arial"/>
              </a:rPr>
              <a:t> 25</a:t>
            </a:r>
            <a:r>
              <a:rPr lang="en-US" sz="1200" dirty="0" smtClean="0">
                <a:latin typeface="Arial"/>
                <a:cs typeface="Arial"/>
              </a:rPr>
              <a:t>), “ ‘</a:t>
            </a:r>
            <a:r>
              <a:rPr lang="en-US" sz="1200" dirty="0" err="1" smtClean="0">
                <a:latin typeface="Arial"/>
                <a:cs typeface="Arial"/>
              </a:rPr>
              <a:t>Mesiyas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na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pinuno</a:t>
            </a:r>
            <a:r>
              <a:rPr lang="en-US" sz="1200" dirty="0" smtClean="0">
                <a:latin typeface="Arial"/>
                <a:cs typeface="Arial"/>
              </a:rPr>
              <a:t>’ ” (</a:t>
            </a:r>
            <a:r>
              <a:rPr lang="en-US" sz="1200" i="1" dirty="0" smtClean="0">
                <a:latin typeface="Arial"/>
                <a:cs typeface="Arial"/>
              </a:rPr>
              <a:t>Dan. 9:25</a:t>
            </a:r>
            <a:r>
              <a:rPr lang="en-US" sz="1200" dirty="0" smtClean="0">
                <a:latin typeface="Arial"/>
                <a:cs typeface="Arial"/>
              </a:rPr>
              <a:t>), at </a:t>
            </a:r>
            <a:r>
              <a:rPr lang="en-US" sz="1200" dirty="0" err="1" smtClean="0">
                <a:latin typeface="Arial"/>
                <a:cs typeface="Arial"/>
              </a:rPr>
              <a:t>pangwakas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bilang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‘Miguel,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pinuno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Dan. 12:1</a:t>
            </a:r>
            <a:r>
              <a:rPr lang="en-US" sz="1200" dirty="0" smtClean="0">
                <a:latin typeface="Arial"/>
                <a:cs typeface="Arial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Kaya,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kilalanin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Miguel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isinaalang-alang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sipi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(</a:t>
            </a:r>
            <a:r>
              <a:rPr lang="fi-FI" sz="1200" b="0" i="1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Job 19:25–27, </a:t>
            </a:r>
            <a:r>
              <a:rPr lang="fi-FI" sz="1200" b="0" i="1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Ps</a:t>
            </a:r>
            <a:r>
              <a:rPr lang="fi-FI" sz="1200" b="0" i="1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. 49:15, 71:20, Isa. 26:19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) ay </a:t>
            </a:r>
            <a:r>
              <a:rPr lang="fi-FI" sz="1200" b="0" i="0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lahat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nagsasalita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tungkol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sa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muling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pagkabuhay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ng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mga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matutuwid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</a:t>
            </a:r>
            <a:r>
              <a:rPr lang="fi-FI" sz="1200" b="0" i="0" u="none" strike="noStrike" kern="1200" baseline="0" dirty="0" err="1" smtClean="0">
                <a:solidFill>
                  <a:srgbClr val="FFFFFF"/>
                </a:solidFill>
                <a:latin typeface="Calibri"/>
                <a:ea typeface="ＭＳ Ｐゴシック"/>
              </a:rPr>
              <a:t>na</a:t>
            </a:r>
            <a:r>
              <a:rPr lang="fi-FI" sz="1200" b="0" i="0" u="none" strike="noStrike" kern="1200" baseline="0" dirty="0" smtClean="0">
                <a:solidFill>
                  <a:srgbClr val="FFFFFF"/>
                </a:solidFill>
                <a:latin typeface="Calibri"/>
                <a:ea typeface="ＭＳ Ｐゴシック"/>
              </a:rPr>
              <a:t> tao.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Daniel 12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Nang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tumindig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Miguel,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magigising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iba'y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paghamak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fi-FI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cap="small" spc="50" dirty="0" smtClean="0">
                <a:latin typeface="Arial"/>
                <a:cs typeface="Arial"/>
              </a:rPr>
              <a:t>The Great Controversy </a:t>
            </a:r>
            <a:r>
              <a:rPr lang="en-US" sz="1200" b="1" cap="small" spc="50" dirty="0" smtClean="0">
                <a:latin typeface="Arial"/>
                <a:cs typeface="Arial"/>
              </a:rPr>
              <a:t>637</a:t>
            </a:r>
            <a:r>
              <a:rPr lang="en-US" sz="1200" b="1" cap="small" spc="50" baseline="0" dirty="0" smtClean="0">
                <a:latin typeface="Arial"/>
                <a:cs typeface="Arial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pabalita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ikatlong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anghel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naluwalhati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umulos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nanglibak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naghihingalong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pinakamararahas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tagasalungat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ibinigay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masunurin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Tagabigay-ng-buhay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tatawagin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biniling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matagumpay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trumpeta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tutunog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armi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babangon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maiingatan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mamahaling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hiyas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kilala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Tagapagligtas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nanirahan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babangunin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.”—</a:t>
            </a:r>
            <a:r>
              <a:rPr lang="en-US" dirty="0" smtClean="0">
                <a:latin typeface="Arial"/>
                <a:cs typeface="Arial"/>
              </a:rPr>
              <a:t>Ellen G. White Comments,</a:t>
            </a:r>
            <a:r>
              <a:rPr lang="en-US" baseline="0" dirty="0" smtClean="0">
                <a:latin typeface="Arial"/>
                <a:cs typeface="Arial"/>
              </a:rPr>
              <a:t> </a:t>
            </a:r>
            <a:r>
              <a:rPr lang="en-US" i="1" cap="small" dirty="0" smtClean="0">
                <a:latin typeface="Arial"/>
                <a:cs typeface="Arial"/>
              </a:rPr>
              <a:t>The SDA Bible Commentary</a:t>
            </a:r>
            <a:r>
              <a:rPr lang="en-US" dirty="0" smtClean="0">
                <a:latin typeface="Arial"/>
                <a:cs typeface="Arial"/>
              </a:rPr>
              <a:t> 4:1143.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Buod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Nag-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aagaw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sasaliksikin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lente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iniaalok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Job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Job 19:26.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Mang-aawit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49:15.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Kalaliman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71:20.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26:19.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Alabok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Daniel 12:2.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Pang-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apat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</a:defRPr>
            </a:lvl9pPr>
          </a:lstStyle>
          <a:p>
            <a:fld id="{60E102C3-D860-0C41-A6D3-2D7B2CAEB6E8}" type="slidenum">
              <a:rPr lang="en-US" sz="1200">
                <a:cs typeface="ＭＳ Ｐゴシック" charset="0"/>
              </a:rPr>
              <a:pPr/>
              <a:t>6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cs typeface="ＭＳ Ｐゴシック" charset="0"/>
              </a:rPr>
              <a:t>Sa </a:t>
            </a:r>
            <a:r>
              <a:rPr lang="en-US" b="1" dirty="0" err="1">
                <a:latin typeface="Arial" charset="0"/>
                <a:cs typeface="ＭＳ Ｐゴシック" charset="0"/>
              </a:rPr>
              <a:t>Linggong</a:t>
            </a:r>
            <a:r>
              <a:rPr lang="en-US" b="1" dirty="0">
                <a:latin typeface="Arial" charset="0"/>
                <a:cs typeface="ＭＳ Ｐゴシック" charset="0"/>
              </a:rPr>
              <a:t> Ito.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cs typeface="ＭＳ Ｐゴシック" charset="0"/>
              </a:rPr>
              <a:t>Ating</a:t>
            </a:r>
            <a:r>
              <a:rPr lang="en-US" dirty="0">
                <a:latin typeface="Arial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cs typeface="ＭＳ Ｐゴシック" charset="0"/>
              </a:rPr>
              <a:t>pag-iisipan</a:t>
            </a:r>
            <a:r>
              <a:rPr lang="en-US" dirty="0" smtClean="0">
                <a:latin typeface="Arial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cs typeface="ＭＳ Ｐゴシック" charset="0"/>
              </a:rPr>
              <a:t>paano</a:t>
            </a:r>
            <a:r>
              <a:rPr lang="en-US" dirty="0" smtClean="0">
                <a:latin typeface="Arial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cs typeface="ＭＳ Ｐゴシック" charset="0"/>
              </a:rPr>
              <a:t>palagay</a:t>
            </a:r>
            <a:r>
              <a:rPr lang="en-US" dirty="0" smtClean="0">
                <a:latin typeface="Arial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cs typeface="ＭＳ Ｐゴシック" charset="0"/>
              </a:rPr>
              <a:t>pangwakas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lumilitaw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Lumang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Tipan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natatanging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pagpokus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pahayag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Job,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ilang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mang-aawit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propetang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sina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cs typeface="ＭＳ Ｐゴシック" charset="0"/>
              </a:rPr>
              <a:t>Isaias</a:t>
            </a:r>
            <a:r>
              <a:rPr lang="en-US" baseline="0" dirty="0" smtClean="0">
                <a:latin typeface="Arial" charset="0"/>
                <a:cs typeface="ＭＳ Ｐゴシック" charset="0"/>
              </a:rPr>
              <a:t> at Daniel.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subukin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Abraham,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inihandog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Isaac.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tumanggap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handang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maghandog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bugtong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Itinuring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matalinghagang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pananalita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tinanggap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11:17, 19)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15.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nauunawaan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sobrenatural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pinairal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Kaya,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maglalang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umpisa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(Latin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ex nihilo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pagdudahan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kakayahang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likhaing-muli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ibalik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orihinal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pagkakakinlanlan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Manunubos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tatayo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masira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ganito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balat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mamamasdan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nanghihina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!”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Job 19:25–27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422B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4" y="0"/>
            <a:ext cx="807615" cy="112934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Dec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solidFill>
                  <a:srgbClr val="FFFFFF"/>
                </a:solidFill>
                <a:effectLst/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solidFill>
                <a:srgbClr val="FFFFFF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16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I </a:t>
            </a:r>
            <a:r>
              <a:rPr lang="en-US" sz="3200" b="1" cap="small" spc="50" dirty="0">
                <a:latin typeface="Cambria"/>
                <a:cs typeface="Cambria"/>
              </a:rPr>
              <a:t>Shall See God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21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Job was “</a:t>
            </a:r>
            <a:r>
              <a:rPr lang="en-US" sz="4400" dirty="0" smtClean="0">
                <a:latin typeface="Calibri"/>
                <a:cs typeface="Calibri"/>
              </a:rPr>
              <a:t>blameless, upright, feared </a:t>
            </a:r>
            <a:r>
              <a:rPr lang="en-US" sz="4400" dirty="0">
                <a:latin typeface="Calibri"/>
                <a:cs typeface="Calibri"/>
              </a:rPr>
              <a:t>God and shunned evil” (</a:t>
            </a:r>
            <a:r>
              <a:rPr lang="en-US" sz="4400" i="1" dirty="0">
                <a:latin typeface="Calibri"/>
                <a:cs typeface="Calibri"/>
              </a:rPr>
              <a:t>Job 1:</a:t>
            </a:r>
            <a:r>
              <a:rPr lang="en-US" sz="4400" i="1" dirty="0" smtClean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Even so, God allowed Satan to afflict </a:t>
            </a:r>
            <a:r>
              <a:rPr lang="en-US" sz="4400" dirty="0" smtClean="0">
                <a:latin typeface="Calibri"/>
                <a:cs typeface="Calibri"/>
              </a:rPr>
              <a:t>him—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• Physically, ravaged </a:t>
            </a:r>
            <a:r>
              <a:rPr lang="en-US" sz="4400" spc="-100" dirty="0">
                <a:latin typeface="Calibri"/>
                <a:cs typeface="Calibri"/>
              </a:rPr>
              <a:t>by painful </a:t>
            </a:r>
            <a:r>
              <a:rPr lang="en-US" sz="4400" spc="-100" dirty="0" smtClean="0">
                <a:latin typeface="Calibri"/>
                <a:cs typeface="Calibri"/>
              </a:rPr>
              <a:t>disease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• Materially</a:t>
            </a:r>
            <a:r>
              <a:rPr lang="en-US" sz="4400" spc="-100" dirty="0">
                <a:latin typeface="Calibri"/>
                <a:cs typeface="Calibri"/>
              </a:rPr>
              <a:t>, </a:t>
            </a:r>
            <a:r>
              <a:rPr lang="en-US" sz="4400" spc="-100" dirty="0" smtClean="0">
                <a:latin typeface="Calibri"/>
                <a:cs typeface="Calibri"/>
              </a:rPr>
              <a:t>lost livestock, properties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• </a:t>
            </a:r>
            <a:r>
              <a:rPr lang="en-US" sz="4400" spc="-100" dirty="0">
                <a:latin typeface="Calibri"/>
                <a:cs typeface="Calibri"/>
              </a:rPr>
              <a:t>H</a:t>
            </a:r>
            <a:r>
              <a:rPr lang="en-US" sz="4400" spc="-100" dirty="0" smtClean="0">
                <a:latin typeface="Calibri"/>
                <a:cs typeface="Calibri"/>
              </a:rPr>
              <a:t>ousehold</a:t>
            </a:r>
            <a:r>
              <a:rPr lang="en-US" sz="4400" spc="-100" dirty="0">
                <a:latin typeface="Calibri"/>
                <a:cs typeface="Calibri"/>
              </a:rPr>
              <a:t>, </a:t>
            </a:r>
            <a:r>
              <a:rPr lang="en-US" sz="4400" spc="-100" dirty="0" smtClean="0">
                <a:latin typeface="Calibri"/>
                <a:cs typeface="Calibri"/>
              </a:rPr>
              <a:t>lost servants, own children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• Emotionally</a:t>
            </a:r>
            <a:r>
              <a:rPr lang="en-US" sz="4400" spc="-100" dirty="0">
                <a:latin typeface="Calibri"/>
                <a:cs typeface="Calibri"/>
              </a:rPr>
              <a:t>, </a:t>
            </a:r>
            <a:r>
              <a:rPr lang="en-US" sz="4400" spc="-100" dirty="0" smtClean="0">
                <a:latin typeface="Calibri"/>
                <a:cs typeface="Calibri"/>
              </a:rPr>
              <a:t>friends accused him; his </a:t>
            </a:r>
            <a:r>
              <a:rPr lang="en-US" sz="4400" spc="-100" dirty="0">
                <a:latin typeface="Calibri"/>
                <a:cs typeface="Calibri"/>
              </a:rPr>
              <a:t>own wife stated, “ </a:t>
            </a:r>
            <a:r>
              <a:rPr lang="en-US" sz="4400" spc="-100" dirty="0" smtClean="0">
                <a:latin typeface="Calibri"/>
                <a:cs typeface="Calibri"/>
              </a:rPr>
              <a:t>‘Curse </a:t>
            </a:r>
            <a:r>
              <a:rPr lang="en-US" sz="4400" spc="-100" dirty="0">
                <a:latin typeface="Calibri"/>
                <a:cs typeface="Calibri"/>
              </a:rPr>
              <a:t>God and die!’ 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  <a:endParaRPr lang="en-US" sz="4400" spc="-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8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16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I </a:t>
            </a:r>
            <a:r>
              <a:rPr lang="en-US" sz="3200" b="1" cap="small" spc="50" dirty="0">
                <a:latin typeface="Cambria"/>
                <a:cs typeface="Cambria"/>
              </a:rPr>
              <a:t>Shall See God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57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What a </a:t>
            </a:r>
            <a:r>
              <a:rPr lang="en-US" sz="6000" dirty="0">
                <a:latin typeface="Calibri Light"/>
                <a:cs typeface="Calibri Light"/>
              </a:rPr>
              <a:t>glorious </a:t>
            </a:r>
            <a:r>
              <a:rPr lang="en-US" sz="6000" b="1" dirty="0">
                <a:latin typeface="Calibri"/>
                <a:cs typeface="Calibri"/>
              </a:rPr>
              <a:t>hope</a:t>
            </a:r>
            <a:r>
              <a:rPr lang="en-US" sz="6000" dirty="0">
                <a:latin typeface="Calibri Light"/>
                <a:cs typeface="Calibri Light"/>
              </a:rPr>
              <a:t> </a:t>
            </a:r>
            <a:r>
              <a:rPr lang="en-US" sz="4400" dirty="0">
                <a:latin typeface="Calibri"/>
                <a:cs typeface="Calibri"/>
              </a:rPr>
              <a:t>in the </a:t>
            </a:r>
            <a:r>
              <a:rPr lang="en-US" sz="4400" dirty="0" smtClean="0">
                <a:latin typeface="Calibri"/>
                <a:cs typeface="Calibri"/>
              </a:rPr>
              <a:t>          midst </a:t>
            </a:r>
            <a:r>
              <a:rPr lang="en-US" sz="4400" dirty="0">
                <a:latin typeface="Calibri"/>
                <a:cs typeface="Calibri"/>
              </a:rPr>
              <a:t>of such a </a:t>
            </a:r>
            <a:r>
              <a:rPr lang="en-US" sz="6000" dirty="0">
                <a:latin typeface="Calibri Light"/>
                <a:cs typeface="Calibri Light"/>
              </a:rPr>
              <a:t>tragedy</a:t>
            </a:r>
            <a:r>
              <a:rPr lang="en-US" sz="4400" dirty="0" smtClean="0">
                <a:latin typeface="Calibri"/>
                <a:cs typeface="Calibri"/>
              </a:rPr>
              <a:t>!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Job </a:t>
            </a:r>
            <a:r>
              <a:rPr lang="en-US" sz="4400" dirty="0">
                <a:latin typeface="Calibri"/>
                <a:cs typeface="Calibri"/>
              </a:rPr>
              <a:t>could still </a:t>
            </a:r>
            <a:r>
              <a:rPr lang="en-US" sz="4400" dirty="0" smtClean="0">
                <a:latin typeface="Calibri"/>
                <a:cs typeface="Calibri"/>
              </a:rPr>
              <a:t>anticipate </a:t>
            </a:r>
            <a:r>
              <a:rPr lang="en-US" sz="4400" dirty="0">
                <a:latin typeface="Calibri"/>
                <a:cs typeface="Calibri"/>
              </a:rPr>
              <a:t>the day </a:t>
            </a:r>
            <a:r>
              <a:rPr lang="en-US" sz="4400" dirty="0" smtClean="0">
                <a:latin typeface="Calibri"/>
                <a:cs typeface="Calibri"/>
              </a:rPr>
              <a:t>        </a:t>
            </a:r>
            <a:r>
              <a:rPr lang="en-US" sz="4400" spc="-100" dirty="0" smtClean="0">
                <a:latin typeface="Calibri"/>
                <a:cs typeface="Calibri"/>
              </a:rPr>
              <a:t>when </a:t>
            </a:r>
            <a:r>
              <a:rPr lang="en-US" sz="4400" spc="-100" dirty="0">
                <a:latin typeface="Calibri"/>
                <a:cs typeface="Calibri"/>
              </a:rPr>
              <a:t>he would </a:t>
            </a:r>
            <a:r>
              <a:rPr lang="en-US" sz="6000" b="1" dirty="0">
                <a:latin typeface="Calibri"/>
                <a:cs typeface="Calibri"/>
              </a:rPr>
              <a:t>rise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from the </a:t>
            </a:r>
            <a:r>
              <a:rPr lang="en-US" sz="6000" dirty="0">
                <a:latin typeface="Calibri Light"/>
                <a:cs typeface="Calibri Light"/>
              </a:rPr>
              <a:t>dead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 behold his beloved </a:t>
            </a:r>
            <a:r>
              <a:rPr lang="en-US" sz="6000" b="1" dirty="0" smtClean="0">
                <a:latin typeface="Calibri"/>
                <a:cs typeface="Calibri"/>
              </a:rPr>
              <a:t>Redeemer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Job had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6000" dirty="0">
                <a:latin typeface="Calibri Light"/>
                <a:cs typeface="Calibri Light"/>
              </a:rPr>
              <a:t>claim</a:t>
            </a:r>
            <a:r>
              <a:rPr lang="en-US" sz="4400" dirty="0">
                <a:latin typeface="Calibri"/>
                <a:cs typeface="Calibri"/>
              </a:rPr>
              <a:t> this promise </a:t>
            </a:r>
            <a:r>
              <a:rPr lang="en-US" sz="4400" dirty="0" smtClean="0">
                <a:latin typeface="Calibri"/>
                <a:cs typeface="Calibri"/>
              </a:rPr>
              <a:t>               by </a:t>
            </a:r>
            <a:r>
              <a:rPr lang="en-US" sz="6000" b="1" dirty="0" smtClean="0">
                <a:latin typeface="Calibri"/>
                <a:cs typeface="Calibri"/>
              </a:rPr>
              <a:t>faith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5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900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Psalm 49 speaks about the false confidence of the foolish “who </a:t>
            </a:r>
            <a:r>
              <a:rPr lang="en-US" sz="4400" dirty="0" smtClean="0">
                <a:latin typeface="Calibri"/>
                <a:cs typeface="Calibri"/>
              </a:rPr>
              <a:t>trust  </a:t>
            </a:r>
            <a:r>
              <a:rPr lang="en-US" sz="4400" dirty="0">
                <a:latin typeface="Calibri"/>
                <a:cs typeface="Calibri"/>
              </a:rPr>
              <a:t>in their wealth and boast in the multitude of their riches” (Ps. </a:t>
            </a:r>
            <a:r>
              <a:rPr lang="en-US" sz="4400" i="1" dirty="0">
                <a:latin typeface="Calibri"/>
                <a:cs typeface="Calibri"/>
              </a:rPr>
              <a:t>49:</a:t>
            </a:r>
            <a:r>
              <a:rPr lang="en-US" sz="4400" i="1" dirty="0" smtClean="0">
                <a:latin typeface="Calibri"/>
                <a:cs typeface="Calibri"/>
              </a:rPr>
              <a:t>6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the foolish forget that their honor vanishes and that they perish just as the beasts do </a:t>
            </a: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Like sheep they are </a:t>
            </a:r>
            <a:r>
              <a:rPr lang="en-US" sz="4400" dirty="0" smtClean="0">
                <a:latin typeface="Calibri"/>
                <a:cs typeface="Calibri"/>
              </a:rPr>
              <a:t> laid </a:t>
            </a:r>
            <a:r>
              <a:rPr lang="en-US" sz="4400" dirty="0">
                <a:latin typeface="Calibri"/>
                <a:cs typeface="Calibri"/>
              </a:rPr>
              <a:t>in the grave; death shall feed on </a:t>
            </a:r>
            <a:r>
              <a:rPr lang="en-US" sz="4400" dirty="0" smtClean="0">
                <a:latin typeface="Calibri"/>
                <a:cs typeface="Calibri"/>
              </a:rPr>
              <a:t>them...” (</a:t>
            </a:r>
            <a:r>
              <a:rPr lang="en-US" sz="4400" i="1" dirty="0" smtClean="0">
                <a:latin typeface="Calibri"/>
                <a:cs typeface="Calibri"/>
              </a:rPr>
              <a:t>v. 14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spc="-1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From </a:t>
            </a:r>
            <a:r>
              <a:rPr lang="en-US" sz="3200" b="1" cap="small" spc="50" dirty="0">
                <a:latin typeface="Cambria"/>
                <a:cs typeface="Cambria"/>
              </a:rPr>
              <a:t>the Power of the Grave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473447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psalmist points out that both the fool and the wise die, leaving “their wealth to others” (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Ps. 49: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). But there is a radical contrast between them. </a:t>
            </a:r>
            <a:r>
              <a:rPr lang="en-US" sz="4400" dirty="0" smtClean="0">
                <a:latin typeface="Calibri"/>
                <a:cs typeface="Calibri"/>
              </a:rPr>
              <a:t>On one side are the fools who perish, even though trying to find assurance in their own transient possessions and accomplishments.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73447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psalmist points out that both the fool and the wise die, leaving “their wealth to others” (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Ps. 49: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dirty="0" smtClean="0">
                <a:latin typeface="Calibri"/>
                <a:cs typeface="Calibri"/>
              </a:rPr>
              <a:t>But there is a radical contrast between them.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73447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The psalmist points out that both the fool and the wise die, leaving “their wealth to others” (</a:t>
            </a:r>
            <a:r>
              <a:rPr lang="en-US" sz="4400" i="1" dirty="0">
                <a:latin typeface="Calibri"/>
                <a:cs typeface="Calibri"/>
              </a:rPr>
              <a:t>Ps. 49:</a:t>
            </a:r>
            <a:r>
              <a:rPr lang="en-US" sz="4400" i="1" dirty="0" smtClean="0">
                <a:latin typeface="Calibri"/>
                <a:cs typeface="Calibri"/>
              </a:rPr>
              <a:t>10</a:t>
            </a:r>
            <a:r>
              <a:rPr lang="en-US" sz="4400" dirty="0" smtClean="0">
                <a:latin typeface="Calibri"/>
                <a:cs typeface="Calibri"/>
              </a:rPr>
              <a:t>).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From </a:t>
            </a:r>
            <a:r>
              <a:rPr lang="en-US" sz="3200" b="1" cap="small" spc="50" dirty="0">
                <a:latin typeface="Cambria"/>
                <a:cs typeface="Cambria"/>
              </a:rPr>
              <a:t>the Power of the Grave</a:t>
            </a:r>
          </a:p>
        </p:txBody>
      </p:sp>
    </p:spTree>
    <p:extLst>
      <p:ext uri="{BB962C8B-B14F-4D97-AF65-F5344CB8AC3E}">
        <p14:creationId xmlns:p14="http://schemas.microsoft.com/office/powerpoint/2010/main" val="11826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900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contrast, the wise behold, beyond the human saga and the prison of the grave, the glorious reward that God has reserved for them (</a:t>
            </a:r>
            <a:r>
              <a:rPr lang="en-US" sz="4400" i="1" dirty="0">
                <a:latin typeface="Calibri"/>
                <a:cs typeface="Calibri"/>
              </a:rPr>
              <a:t>1 Pet. 1:4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With </a:t>
            </a:r>
            <a:r>
              <a:rPr lang="en-US" sz="4400" dirty="0">
                <a:latin typeface="Calibri"/>
                <a:cs typeface="Calibri"/>
              </a:rPr>
              <a:t>this </a:t>
            </a:r>
            <a:r>
              <a:rPr lang="en-US" sz="4400" dirty="0" smtClean="0">
                <a:latin typeface="Calibri"/>
                <a:cs typeface="Calibri"/>
              </a:rPr>
              <a:t>perception </a:t>
            </a:r>
            <a:r>
              <a:rPr lang="en-US" sz="4400" dirty="0">
                <a:latin typeface="Calibri"/>
                <a:cs typeface="Calibri"/>
              </a:rPr>
              <a:t>in mind, the psalmist could say with confidence, “But God will redeem my soul from the power of the grave, for He shall receive me” (</a:t>
            </a:r>
            <a:r>
              <a:rPr lang="en-US" sz="4400" i="1" dirty="0">
                <a:latin typeface="Calibri"/>
                <a:cs typeface="Calibri"/>
              </a:rPr>
              <a:t>Ps. 49:</a:t>
            </a:r>
            <a:r>
              <a:rPr lang="en-US" sz="4400" i="1" dirty="0" smtClean="0">
                <a:latin typeface="Calibri"/>
                <a:cs typeface="Calibri"/>
              </a:rPr>
              <a:t>15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spc="-1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From </a:t>
            </a:r>
            <a:r>
              <a:rPr lang="en-US" sz="3200" b="1" cap="small" spc="50" dirty="0">
                <a:latin typeface="Cambria"/>
                <a:cs typeface="Cambria"/>
              </a:rPr>
              <a:t>the Power of the Grave</a:t>
            </a:r>
          </a:p>
        </p:txBody>
      </p:sp>
    </p:spTree>
    <p:extLst>
      <p:ext uri="{BB962C8B-B14F-4D97-AF65-F5344CB8AC3E}">
        <p14:creationId xmlns:p14="http://schemas.microsoft.com/office/powerpoint/2010/main" val="36918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617463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This is </a:t>
            </a:r>
            <a:r>
              <a:rPr lang="en-US" sz="4400" dirty="0">
                <a:latin typeface="Calibri"/>
                <a:cs typeface="Calibri"/>
              </a:rPr>
              <a:t>not </a:t>
            </a:r>
            <a:r>
              <a:rPr lang="en-US" sz="4400" dirty="0" smtClean="0">
                <a:latin typeface="Calibri"/>
                <a:cs typeface="Calibri"/>
              </a:rPr>
              <a:t>suggesting </a:t>
            </a:r>
            <a:r>
              <a:rPr lang="en-US" sz="4400" dirty="0">
                <a:latin typeface="Calibri"/>
                <a:cs typeface="Calibri"/>
              </a:rPr>
              <a:t>that at </a:t>
            </a:r>
            <a:r>
              <a:rPr lang="en-US" sz="4400" dirty="0" smtClean="0">
                <a:latin typeface="Calibri"/>
                <a:cs typeface="Calibri"/>
              </a:rPr>
              <a:t>the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time of </a:t>
            </a:r>
            <a:r>
              <a:rPr lang="en-US" sz="4400" dirty="0">
                <a:latin typeface="Calibri"/>
                <a:cs typeface="Calibri"/>
              </a:rPr>
              <a:t>death, the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soul </a:t>
            </a: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fly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immediately into heaven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It is simply saying that he would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not remain forever in the grave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A </a:t>
            </a:r>
            <a:r>
              <a:rPr lang="en-US" sz="4400" u="sng" dirty="0" smtClean="0">
                <a:latin typeface="Calibri"/>
                <a:cs typeface="Calibri"/>
              </a:rPr>
              <a:t>time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would come</a:t>
            </a:r>
            <a:r>
              <a:rPr lang="en-US" sz="4400" dirty="0" smtClean="0">
                <a:latin typeface="Calibri"/>
                <a:cs typeface="Calibri"/>
              </a:rPr>
              <a:t> when God would redeem him from death and take him to heaven.</a:t>
            </a:r>
            <a:endParaRPr lang="en-US" sz="4400" spc="-1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From </a:t>
            </a:r>
            <a:r>
              <a:rPr lang="en-US" sz="3200" b="1" cap="small" spc="50" dirty="0">
                <a:latin typeface="Cambria"/>
                <a:cs typeface="Cambria"/>
              </a:rPr>
              <a:t>the Power of the Grave</a:t>
            </a:r>
          </a:p>
        </p:txBody>
      </p:sp>
    </p:spTree>
    <p:extLst>
      <p:ext uri="{BB962C8B-B14F-4D97-AF65-F5344CB8AC3E}">
        <p14:creationId xmlns:p14="http://schemas.microsoft.com/office/powerpoint/2010/main" val="28664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086809"/>
            <a:ext cx="9144000" cy="57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6000" dirty="0">
                <a:latin typeface="Calibri Light"/>
                <a:cs typeface="Calibri Light"/>
              </a:rPr>
              <a:t>certainty</a:t>
            </a:r>
            <a:r>
              <a:rPr lang="en-US" sz="4400" dirty="0">
                <a:latin typeface="Calibri"/>
                <a:cs typeface="Calibri"/>
              </a:rPr>
              <a:t> of the future </a:t>
            </a:r>
            <a:r>
              <a:rPr lang="en-US" sz="6000" dirty="0">
                <a:latin typeface="Calibri Light"/>
                <a:cs typeface="Calibri Light"/>
              </a:rPr>
              <a:t>resurrection</a:t>
            </a:r>
            <a:r>
              <a:rPr lang="en-US" sz="4400" dirty="0">
                <a:latin typeface="Calibri"/>
                <a:cs typeface="Calibri"/>
              </a:rPr>
              <a:t> is depicted, </a:t>
            </a:r>
            <a:r>
              <a:rPr lang="en-US" sz="4400" dirty="0" smtClean="0">
                <a:latin typeface="Calibri"/>
                <a:cs typeface="Calibri"/>
              </a:rPr>
              <a:t>bringing </a:t>
            </a:r>
            <a:r>
              <a:rPr lang="en-US" sz="6000" dirty="0">
                <a:latin typeface="Calibri Light"/>
                <a:cs typeface="Calibri Light"/>
              </a:rPr>
              <a:t>hope</a:t>
            </a:r>
            <a:r>
              <a:rPr lang="en-US" sz="440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6000" dirty="0">
                <a:latin typeface="Calibri Light"/>
                <a:cs typeface="Calibri Light"/>
              </a:rPr>
              <a:t>assurance</a:t>
            </a:r>
            <a:r>
              <a:rPr lang="en-US" sz="440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and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6000" dirty="0" smtClean="0">
                <a:latin typeface="Calibri Light"/>
                <a:cs typeface="Calibri Light"/>
              </a:rPr>
              <a:t>meaning</a:t>
            </a:r>
            <a:endParaRPr lang="en-US" sz="4400" dirty="0" smtClean="0"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this present </a:t>
            </a:r>
            <a:r>
              <a:rPr lang="en-US" sz="4400" dirty="0" smtClean="0">
                <a:latin typeface="Calibri"/>
                <a:cs typeface="Calibri"/>
              </a:rPr>
              <a:t>existence.</a:t>
            </a:r>
            <a:endParaRPr lang="en-US" sz="4400" dirty="0"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So</a:t>
            </a:r>
            <a:r>
              <a:rPr lang="en-US" sz="4400" dirty="0">
                <a:latin typeface="Calibri"/>
                <a:cs typeface="Calibri"/>
              </a:rPr>
              <a:t>, the </a:t>
            </a:r>
            <a:r>
              <a:rPr lang="en-US" sz="4400" dirty="0" smtClean="0">
                <a:latin typeface="Calibri"/>
                <a:cs typeface="Calibri"/>
              </a:rPr>
              <a:t>WISE </a:t>
            </a:r>
            <a:r>
              <a:rPr lang="en-US" sz="4400" dirty="0">
                <a:latin typeface="Calibri"/>
                <a:cs typeface="Calibri"/>
              </a:rPr>
              <a:t>will receive a far more glorious and everlasting reward than what the </a:t>
            </a:r>
            <a:r>
              <a:rPr lang="en-US" sz="4400" dirty="0" smtClean="0">
                <a:latin typeface="Calibri"/>
                <a:cs typeface="Calibri"/>
              </a:rPr>
              <a:t>FOOLISH </a:t>
            </a:r>
            <a:r>
              <a:rPr lang="en-US" sz="4400" dirty="0">
                <a:latin typeface="Calibri"/>
                <a:cs typeface="Calibri"/>
              </a:rPr>
              <a:t>could gather for themselves during this short life.</a:t>
            </a:r>
            <a:endParaRPr lang="en-US" sz="4400" spc="-1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From </a:t>
            </a:r>
            <a:r>
              <a:rPr lang="en-US" sz="3200" b="1" cap="small" spc="50" dirty="0">
                <a:latin typeface="Cambria"/>
                <a:cs typeface="Cambria"/>
              </a:rPr>
              <a:t>the Power of the Grave</a:t>
            </a:r>
          </a:p>
        </p:txBody>
      </p:sp>
    </p:spTree>
    <p:extLst>
      <p:ext uri="{BB962C8B-B14F-4D97-AF65-F5344CB8AC3E}">
        <p14:creationId xmlns:p14="http://schemas.microsoft.com/office/powerpoint/2010/main" val="12647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18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From the Depths of the Earth”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512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2788" algn="l"/>
              </a:tabLst>
            </a:pPr>
            <a:r>
              <a:rPr lang="en-US" sz="4400" dirty="0">
                <a:latin typeface="Calibri"/>
                <a:cs typeface="Calibri"/>
              </a:rPr>
              <a:t>“You, who have shown me great and severe </a:t>
            </a:r>
            <a:r>
              <a:rPr lang="en-US" sz="4400" dirty="0" smtClean="0">
                <a:latin typeface="Calibri"/>
                <a:cs typeface="Calibri"/>
              </a:rPr>
              <a:t>troubles, shall </a:t>
            </a:r>
            <a:r>
              <a:rPr lang="en-US" sz="4400" dirty="0">
                <a:latin typeface="Calibri"/>
                <a:cs typeface="Calibri"/>
              </a:rPr>
              <a:t>revive me again</a:t>
            </a:r>
            <a:r>
              <a:rPr lang="en-US" sz="4400" dirty="0" smtClean="0">
                <a:latin typeface="Calibri"/>
                <a:cs typeface="Calibri"/>
              </a:rPr>
              <a:t>, and </a:t>
            </a:r>
            <a:r>
              <a:rPr lang="en-US" sz="4400" dirty="0">
                <a:latin typeface="Calibri"/>
                <a:cs typeface="Calibri"/>
              </a:rPr>
              <a:t>bring me up again from the </a:t>
            </a:r>
            <a:r>
              <a:rPr lang="en-US" sz="4400" dirty="0" smtClean="0">
                <a:latin typeface="Calibri"/>
                <a:cs typeface="Calibri"/>
              </a:rPr>
              <a:t> depths </a:t>
            </a:r>
            <a:r>
              <a:rPr lang="en-US" sz="4400" dirty="0">
                <a:latin typeface="Calibri"/>
                <a:cs typeface="Calibri"/>
              </a:rPr>
              <a:t>of the </a:t>
            </a:r>
            <a:r>
              <a:rPr lang="en-US" sz="4400" dirty="0" smtClean="0">
                <a:latin typeface="Calibri"/>
                <a:cs typeface="Calibri"/>
              </a:rPr>
              <a:t>earth” (</a:t>
            </a:r>
            <a:r>
              <a:rPr lang="en-US" sz="4400" i="1" dirty="0" smtClean="0">
                <a:latin typeface="Calibri"/>
                <a:cs typeface="Calibri"/>
              </a:rPr>
              <a:t>Ps. 71:20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278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Amid </a:t>
            </a:r>
            <a:r>
              <a:rPr lang="en-US" sz="4400" dirty="0">
                <a:latin typeface="Calibri"/>
                <a:cs typeface="Calibri"/>
              </a:rPr>
              <a:t>his trials, David finds comfort and assurance in recalling how God had cared for him in the </a:t>
            </a:r>
            <a:r>
              <a:rPr lang="en-US" sz="4400" dirty="0" smtClean="0">
                <a:latin typeface="Calibri"/>
                <a:cs typeface="Calibri"/>
              </a:rPr>
              <a:t>past. (1) God </a:t>
            </a:r>
            <a:r>
              <a:rPr lang="en-US" sz="4400" dirty="0">
                <a:latin typeface="Calibri"/>
                <a:cs typeface="Calibri"/>
              </a:rPr>
              <a:t>had upheld him from </a:t>
            </a:r>
            <a:r>
              <a:rPr lang="en-US" sz="4400" dirty="0" smtClean="0">
                <a:latin typeface="Calibri"/>
                <a:cs typeface="Calibri"/>
              </a:rPr>
              <a:t>birth; had taken </a:t>
            </a:r>
            <a:r>
              <a:rPr lang="en-US" sz="4400" dirty="0">
                <a:latin typeface="Calibri"/>
                <a:cs typeface="Calibri"/>
              </a:rPr>
              <a:t>him out of his mother’s womb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6</a:t>
            </a:r>
            <a:r>
              <a:rPr lang="en-US" sz="4400" dirty="0">
                <a:latin typeface="Calibri"/>
                <a:cs typeface="Calibri"/>
              </a:rPr>
              <a:t>).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18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From the Depths of the Earth”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34772"/>
            <a:ext cx="9144000" cy="44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717550" algn="l"/>
              </a:tabLst>
            </a:pPr>
            <a:r>
              <a:rPr lang="en-US" sz="4400" dirty="0" smtClean="0">
                <a:latin typeface="Calibri"/>
                <a:cs typeface="Calibri"/>
              </a:rPr>
              <a:t>(2) Then</a:t>
            </a:r>
            <a:r>
              <a:rPr lang="en-US" sz="4400" dirty="0">
                <a:latin typeface="Calibri"/>
                <a:cs typeface="Calibri"/>
              </a:rPr>
              <a:t>, he acknowledges that God had taught him from his youth (</a:t>
            </a:r>
            <a:r>
              <a:rPr lang="en-US" sz="4400" i="1" dirty="0">
                <a:latin typeface="Calibri"/>
                <a:cs typeface="Calibri"/>
              </a:rPr>
              <a:t>Ps. 71:17</a:t>
            </a:r>
            <a:r>
              <a:rPr lang="en-US" sz="4400" dirty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en-US" sz="4400" dirty="0" smtClean="0">
                <a:latin typeface="Calibri"/>
                <a:cs typeface="Calibri"/>
              </a:rPr>
              <a:t>	With </a:t>
            </a:r>
            <a:r>
              <a:rPr lang="en-US" sz="4400" dirty="0">
                <a:latin typeface="Calibri"/>
                <a:cs typeface="Calibri"/>
              </a:rPr>
              <a:t>the certainty that God was </a:t>
            </a:r>
            <a:r>
              <a:rPr lang="en-US" sz="4400" dirty="0" smtClean="0">
                <a:latin typeface="Calibri"/>
                <a:cs typeface="Calibri"/>
              </a:rPr>
              <a:t>  his </a:t>
            </a:r>
            <a:r>
              <a:rPr lang="en-US" sz="4400" dirty="0">
                <a:latin typeface="Calibri"/>
                <a:cs typeface="Calibri"/>
              </a:rPr>
              <a:t>rock and his fortress, David pleads with Him, “Be my strong refuge, to which I may resort </a:t>
            </a:r>
            <a:r>
              <a:rPr lang="en-US" sz="4400" dirty="0" smtClean="0">
                <a:latin typeface="Calibri"/>
                <a:cs typeface="Calibri"/>
              </a:rPr>
              <a:t>continually</a:t>
            </a:r>
            <a:r>
              <a:rPr lang="en-US" sz="4400" dirty="0">
                <a:latin typeface="Calibri"/>
                <a:cs typeface="Calibri"/>
              </a:rPr>
              <a:t>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</a:t>
            </a:r>
            <a:r>
              <a:rPr lang="en-US" sz="4400" i="1" dirty="0">
                <a:latin typeface="Calibri"/>
                <a:cs typeface="Calibri"/>
              </a:rPr>
              <a:t>3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493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18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From the Depths of the Earth”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30241"/>
            <a:ext cx="9144000" cy="39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7550" algn="l"/>
              </a:tabLst>
            </a:pPr>
            <a:r>
              <a:rPr lang="en-US" sz="4400" dirty="0" smtClean="0">
                <a:latin typeface="Calibri"/>
                <a:cs typeface="Calibri"/>
              </a:rPr>
              <a:t>	“</a:t>
            </a:r>
            <a:r>
              <a:rPr lang="en-US" sz="4400" dirty="0">
                <a:latin typeface="Calibri"/>
                <a:cs typeface="Calibri"/>
              </a:rPr>
              <a:t>Do not cast me off in the time of </a:t>
            </a:r>
            <a:r>
              <a:rPr lang="en-US" sz="4400" dirty="0" smtClean="0">
                <a:latin typeface="Calibri"/>
                <a:cs typeface="Calibri"/>
              </a:rPr>
              <a:t>   old </a:t>
            </a:r>
            <a:r>
              <a:rPr lang="en-US" sz="4400" dirty="0">
                <a:latin typeface="Calibri"/>
                <a:cs typeface="Calibri"/>
              </a:rPr>
              <a:t>age; do not forsake me when my strength fails” (</a:t>
            </a:r>
            <a:r>
              <a:rPr lang="en-US" sz="4400" i="1" dirty="0">
                <a:latin typeface="Calibri"/>
                <a:cs typeface="Calibri"/>
              </a:rPr>
              <a:t>Ps. 71:</a:t>
            </a:r>
            <a:r>
              <a:rPr lang="en-US" sz="4400" i="1" dirty="0" smtClean="0">
                <a:latin typeface="Calibri"/>
                <a:cs typeface="Calibri"/>
              </a:rPr>
              <a:t>9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en-US" sz="4400" dirty="0" smtClean="0">
                <a:latin typeface="Calibri"/>
                <a:cs typeface="Calibri"/>
              </a:rPr>
              <a:t>	“</a:t>
            </a:r>
            <a:r>
              <a:rPr lang="en-US" sz="4400" dirty="0">
                <a:latin typeface="Calibri"/>
                <a:cs typeface="Calibri"/>
              </a:rPr>
              <a:t>O God, do not be far from me; O </a:t>
            </a:r>
            <a:r>
              <a:rPr lang="en-US" sz="4400" dirty="0" smtClean="0">
                <a:latin typeface="Calibri"/>
                <a:cs typeface="Calibri"/>
              </a:rPr>
              <a:t>   my </a:t>
            </a:r>
            <a:r>
              <a:rPr lang="en-US" sz="4400" dirty="0">
                <a:latin typeface="Calibri"/>
                <a:cs typeface="Calibri"/>
              </a:rPr>
              <a:t>God, make haste to help me!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12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3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825" y="4797425"/>
            <a:ext cx="4067175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Alberto R.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Timm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10" name="Picture 9" descr="cover_422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904267" cy="6858000"/>
          </a:xfrm>
          <a:prstGeom prst="rect">
            <a:avLst/>
          </a:prstGeom>
        </p:spPr>
      </p:pic>
      <p:pic>
        <p:nvPicPr>
          <p:cNvPr id="11" name="Picture 10" descr="cover_422C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4" y="980727"/>
            <a:ext cx="4177666" cy="3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October 18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From the Depths of the Earth”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17550" algn="l"/>
              </a:tabLst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expression “from the depths of </a:t>
            </a:r>
            <a:r>
              <a:rPr lang="en-US" sz="4400" spc="-80" dirty="0" smtClean="0">
                <a:latin typeface="Calibri"/>
                <a:cs typeface="Calibri"/>
              </a:rPr>
              <a:t>the </a:t>
            </a:r>
            <a:r>
              <a:rPr lang="en-US" sz="4400" spc="-80" dirty="0">
                <a:latin typeface="Calibri"/>
                <a:cs typeface="Calibri"/>
              </a:rPr>
              <a:t>earth” </a:t>
            </a:r>
            <a:r>
              <a:rPr lang="en-US" sz="4400" spc="-80" dirty="0" smtClean="0">
                <a:latin typeface="Calibri"/>
                <a:cs typeface="Calibri"/>
              </a:rPr>
              <a:t>is </a:t>
            </a:r>
            <a:r>
              <a:rPr lang="en-US" sz="4400" spc="-80" dirty="0">
                <a:latin typeface="Calibri"/>
                <a:cs typeface="Calibri"/>
              </a:rPr>
              <a:t>primarily figurative speech, </a:t>
            </a:r>
            <a:r>
              <a:rPr lang="en-US" sz="4400" spc="-50" dirty="0">
                <a:latin typeface="Calibri"/>
                <a:cs typeface="Calibri"/>
              </a:rPr>
              <a:t>but also hints at a physical </a:t>
            </a:r>
            <a:r>
              <a:rPr lang="en-US" sz="4400" spc="-50" dirty="0" smtClean="0">
                <a:latin typeface="Calibri"/>
                <a:cs typeface="Calibri"/>
              </a:rPr>
              <a:t>resurrection.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17550" algn="l"/>
              </a:tabLst>
            </a:pPr>
            <a:r>
              <a:rPr lang="en-US" sz="4400" dirty="0" smtClean="0">
                <a:latin typeface="Calibri"/>
                <a:cs typeface="Calibri"/>
              </a:rPr>
              <a:t>What’s </a:t>
            </a:r>
            <a:r>
              <a:rPr lang="en-US" sz="4400" dirty="0">
                <a:latin typeface="Calibri"/>
                <a:cs typeface="Calibri"/>
              </a:rPr>
              <a:t>important </a:t>
            </a:r>
            <a:r>
              <a:rPr lang="en-US" sz="4400" dirty="0" smtClean="0">
                <a:latin typeface="Calibri"/>
                <a:cs typeface="Calibri"/>
              </a:rPr>
              <a:t>to grasp is </a:t>
            </a:r>
            <a:r>
              <a:rPr lang="en-US" sz="4400" dirty="0">
                <a:latin typeface="Calibri"/>
                <a:cs typeface="Calibri"/>
              </a:rPr>
              <a:t>that, </a:t>
            </a:r>
            <a:r>
              <a:rPr lang="en-US" sz="4400" dirty="0" smtClean="0">
                <a:latin typeface="Calibri"/>
                <a:cs typeface="Calibri"/>
              </a:rPr>
              <a:t>whatever </a:t>
            </a:r>
            <a:r>
              <a:rPr lang="en-US" sz="4400" dirty="0">
                <a:latin typeface="Calibri"/>
                <a:cs typeface="Calibri"/>
              </a:rPr>
              <a:t>our situation, God is there, </a:t>
            </a:r>
            <a:r>
              <a:rPr lang="en-US" sz="4400" spc="-40" dirty="0">
                <a:latin typeface="Calibri"/>
                <a:cs typeface="Calibri"/>
              </a:rPr>
              <a:t>He cares, and ultimately, our hope isn’t </a:t>
            </a:r>
            <a:r>
              <a:rPr lang="en-US" sz="4400" spc="-20" dirty="0">
                <a:latin typeface="Calibri"/>
                <a:cs typeface="Calibri"/>
              </a:rPr>
              <a:t>found in this life but in the life to come</a:t>
            </a:r>
            <a:r>
              <a:rPr lang="en-US" sz="4400" spc="-50" dirty="0">
                <a:latin typeface="Calibri"/>
                <a:cs typeface="Calibri"/>
              </a:rPr>
              <a:t>—the eternal life we have in Jesus after </a:t>
            </a:r>
            <a:r>
              <a:rPr lang="en-US" sz="4400" dirty="0">
                <a:latin typeface="Calibri"/>
                <a:cs typeface="Calibri"/>
              </a:rPr>
              <a:t>our </a:t>
            </a:r>
            <a:r>
              <a:rPr lang="en-US" sz="4400" dirty="0" smtClean="0">
                <a:latin typeface="Calibri"/>
                <a:cs typeface="Calibri"/>
              </a:rPr>
              <a:t>resurrection </a:t>
            </a:r>
            <a:r>
              <a:rPr lang="en-US" sz="4400" dirty="0">
                <a:latin typeface="Calibri"/>
                <a:cs typeface="Calibri"/>
              </a:rPr>
              <a:t>at His return.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1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75585"/>
            <a:ext cx="9324528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“They are dead, they will not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live; they are deceased, they will not rise. There-fore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You have punished and destroyed </a:t>
            </a:r>
            <a:r>
              <a:rPr lang="en-US" sz="4400" spc="-70" dirty="0">
                <a:solidFill>
                  <a:schemeClr val="bg1"/>
                </a:solidFill>
                <a:latin typeface="Calibri"/>
                <a:cs typeface="Calibri"/>
              </a:rPr>
              <a:t>them</a:t>
            </a:r>
            <a:r>
              <a:rPr lang="en-US" sz="4400" spc="-70" dirty="0" smtClean="0">
                <a:solidFill>
                  <a:schemeClr val="bg1"/>
                </a:solidFill>
                <a:latin typeface="Calibri"/>
                <a:cs typeface="Calibri"/>
              </a:rPr>
              <a:t>, and </a:t>
            </a:r>
            <a:r>
              <a:rPr lang="en-US" sz="4400" spc="-70" dirty="0">
                <a:solidFill>
                  <a:schemeClr val="bg1"/>
                </a:solidFill>
                <a:latin typeface="Calibri"/>
                <a:cs typeface="Calibri"/>
              </a:rPr>
              <a:t>made all their memory to </a:t>
            </a:r>
            <a:r>
              <a:rPr lang="en-US" sz="4400" spc="-70" dirty="0" err="1" smtClean="0">
                <a:solidFill>
                  <a:schemeClr val="bg1"/>
                </a:solidFill>
                <a:latin typeface="Calibri"/>
                <a:cs typeface="Calibri"/>
              </a:rPr>
              <a:t>pe-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rish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”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solidFill>
                  <a:schemeClr val="bg1"/>
                </a:solidFill>
                <a:latin typeface="Calibri"/>
                <a:cs typeface="Calibri"/>
              </a:rPr>
              <a:t>Isa.</a:t>
            </a:r>
            <a:r>
              <a:rPr lang="en-US" sz="4400" i="1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solidFill>
                  <a:schemeClr val="bg1"/>
                </a:solidFill>
                <a:latin typeface="Calibri"/>
                <a:cs typeface="Calibri"/>
              </a:rPr>
              <a:t>16:14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“Your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dead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shall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live</a:t>
            </a:r>
            <a:r>
              <a:rPr lang="en-US" sz="4400" spc="-100" dirty="0" smtClean="0">
                <a:latin typeface="Calibri"/>
                <a:cs typeface="Calibri"/>
              </a:rPr>
              <a:t>;</a:t>
            </a:r>
            <a:r>
              <a:rPr lang="en-US" sz="4400" spc="-100" dirty="0">
                <a:latin typeface="Calibri"/>
                <a:cs typeface="Calibri"/>
              </a:rPr>
              <a:t> to- 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 err="1" smtClean="0">
                <a:latin typeface="Calibri"/>
                <a:cs typeface="Calibri"/>
              </a:rPr>
              <a:t>gether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with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my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dead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body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shall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arise</a:t>
            </a:r>
            <a:r>
              <a:rPr lang="en-US" sz="4400" spc="-100" dirty="0" smtClean="0">
                <a:latin typeface="Calibri"/>
                <a:cs typeface="Calibri"/>
              </a:rPr>
              <a:t>. </a:t>
            </a:r>
            <a:r>
              <a:rPr lang="en-US" sz="4400" spc="-40" dirty="0" smtClean="0">
                <a:latin typeface="Calibri"/>
                <a:cs typeface="Calibri"/>
              </a:rPr>
              <a:t>Awake </a:t>
            </a:r>
            <a:r>
              <a:rPr lang="en-US" sz="4400" spc="-40" dirty="0">
                <a:latin typeface="Calibri"/>
                <a:cs typeface="Calibri"/>
              </a:rPr>
              <a:t>and sing, you who dwell in dust</a:t>
            </a:r>
            <a:r>
              <a:rPr lang="en-US" sz="4400" spc="-40" dirty="0" smtClean="0">
                <a:latin typeface="Calibri"/>
                <a:cs typeface="Calibri"/>
              </a:rPr>
              <a:t>; </a:t>
            </a:r>
            <a:r>
              <a:rPr lang="en-US" sz="4400" spc="-100" dirty="0" smtClean="0">
                <a:latin typeface="Calibri"/>
                <a:cs typeface="Calibri"/>
              </a:rPr>
              <a:t>for </a:t>
            </a:r>
            <a:r>
              <a:rPr lang="en-US" sz="4400" spc="-100" dirty="0">
                <a:latin typeface="Calibri"/>
                <a:cs typeface="Calibri"/>
              </a:rPr>
              <a:t>your dew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is like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 dew of herbs</a:t>
            </a:r>
            <a:r>
              <a:rPr lang="en-US" sz="4400" spc="-100" dirty="0" smtClean="0">
                <a:latin typeface="Calibri"/>
                <a:cs typeface="Calibri"/>
              </a:rPr>
              <a:t>,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the earth shall cast out the </a:t>
            </a:r>
            <a:r>
              <a:rPr lang="en-US" sz="4400" spc="-100" dirty="0" smtClean="0">
                <a:latin typeface="Calibri"/>
                <a:cs typeface="Calibri"/>
              </a:rPr>
              <a:t>dead” (</a:t>
            </a:r>
            <a:r>
              <a:rPr lang="en-US" sz="4400" i="1" spc="-100" dirty="0" smtClean="0">
                <a:latin typeface="Calibri"/>
                <a:cs typeface="Calibri"/>
              </a:rPr>
              <a:t>v. 19</a:t>
            </a:r>
            <a:r>
              <a:rPr lang="en-US" sz="4400" spc="-100" dirty="0" smtClean="0">
                <a:latin typeface="Calibri"/>
                <a:cs typeface="Calibri"/>
              </a:rPr>
              <a:t>).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19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“Your </a:t>
            </a:r>
            <a:r>
              <a:rPr lang="en-US" sz="3200" b="1" cap="small" spc="50" dirty="0">
                <a:latin typeface="Cambria"/>
                <a:cs typeface="Cambria"/>
              </a:rPr>
              <a:t>Dead Shall Live”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324528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“They are </a:t>
            </a:r>
            <a:r>
              <a:rPr lang="en-US" sz="4400" u="sng" dirty="0">
                <a:latin typeface="Calibri"/>
                <a:cs typeface="Calibri"/>
              </a:rPr>
              <a:t>dead</a:t>
            </a:r>
            <a:r>
              <a:rPr lang="en-US" sz="4400" dirty="0">
                <a:latin typeface="Calibri"/>
                <a:cs typeface="Calibri"/>
              </a:rPr>
              <a:t>, they will </a:t>
            </a:r>
            <a:r>
              <a:rPr lang="en-US" sz="4400" u="sng" dirty="0">
                <a:latin typeface="Calibri"/>
                <a:cs typeface="Calibri"/>
              </a:rPr>
              <a:t>not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live</a:t>
            </a:r>
            <a:r>
              <a:rPr lang="en-US" sz="4400" dirty="0" smtClean="0">
                <a:latin typeface="Calibri"/>
                <a:cs typeface="Calibri"/>
              </a:rPr>
              <a:t>; they are </a:t>
            </a:r>
            <a:r>
              <a:rPr lang="en-US" sz="4400" u="sng" dirty="0" smtClean="0">
                <a:latin typeface="Calibri"/>
                <a:cs typeface="Calibri"/>
              </a:rPr>
              <a:t>deceased</a:t>
            </a:r>
            <a:r>
              <a:rPr lang="en-US" sz="4400" dirty="0" smtClean="0">
                <a:latin typeface="Calibri"/>
                <a:cs typeface="Calibri"/>
              </a:rPr>
              <a:t>, they will </a:t>
            </a:r>
            <a:r>
              <a:rPr lang="en-US" sz="4400" u="sng" dirty="0" smtClean="0">
                <a:latin typeface="Calibri"/>
                <a:cs typeface="Calibri"/>
              </a:rPr>
              <a:t>not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rise</a:t>
            </a:r>
            <a:r>
              <a:rPr lang="en-US" sz="4400" dirty="0" smtClean="0">
                <a:latin typeface="Calibri"/>
                <a:cs typeface="Calibri"/>
              </a:rPr>
              <a:t>. There-fore </a:t>
            </a:r>
            <a:r>
              <a:rPr lang="en-US" sz="4400" dirty="0">
                <a:latin typeface="Calibri"/>
                <a:cs typeface="Calibri"/>
              </a:rPr>
              <a:t>You have punished and destroyed </a:t>
            </a:r>
            <a:r>
              <a:rPr lang="en-US" sz="4400" spc="-70" dirty="0">
                <a:latin typeface="Calibri"/>
                <a:cs typeface="Calibri"/>
              </a:rPr>
              <a:t>them</a:t>
            </a:r>
            <a:r>
              <a:rPr lang="en-US" sz="4400" spc="-70" dirty="0" smtClean="0">
                <a:latin typeface="Calibri"/>
                <a:cs typeface="Calibri"/>
              </a:rPr>
              <a:t>, and </a:t>
            </a:r>
            <a:r>
              <a:rPr lang="en-US" sz="4400" spc="-70" dirty="0">
                <a:latin typeface="Calibri"/>
                <a:cs typeface="Calibri"/>
              </a:rPr>
              <a:t>made all their </a:t>
            </a:r>
            <a:r>
              <a:rPr lang="en-US" sz="4400" u="sng" spc="-70" dirty="0">
                <a:latin typeface="Calibri"/>
                <a:cs typeface="Calibri"/>
              </a:rPr>
              <a:t>memory</a:t>
            </a:r>
            <a:r>
              <a:rPr lang="en-US" sz="4400" spc="-70" dirty="0">
                <a:latin typeface="Calibri"/>
                <a:cs typeface="Calibri"/>
              </a:rPr>
              <a:t> to </a:t>
            </a:r>
            <a:r>
              <a:rPr lang="en-US" sz="4400" u="sng" spc="-70" dirty="0" err="1" smtClean="0">
                <a:latin typeface="Calibri"/>
                <a:cs typeface="Calibri"/>
              </a:rPr>
              <a:t>pe-</a:t>
            </a:r>
            <a:r>
              <a:rPr lang="en-US" sz="4400" u="sng" spc="-100" dirty="0" err="1" smtClean="0">
                <a:latin typeface="Calibri"/>
                <a:cs typeface="Calibri"/>
              </a:rPr>
              <a:t>rish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Isa.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26:14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endParaRPr lang="en-US" sz="4400" spc="-1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4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19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“Your </a:t>
            </a:r>
            <a:r>
              <a:rPr lang="en-US" sz="3200" b="1" cap="small" spc="50" dirty="0">
                <a:latin typeface="Cambria"/>
                <a:cs typeface="Cambria"/>
              </a:rPr>
              <a:t>Dead Shall Live”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324528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hope of the resurrection is broadened </a:t>
            </a:r>
            <a:r>
              <a:rPr lang="en-US" sz="4400" dirty="0" smtClean="0">
                <a:latin typeface="Calibri"/>
                <a:cs typeface="Calibri"/>
              </a:rPr>
              <a:t>significantly.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While </a:t>
            </a:r>
            <a:r>
              <a:rPr lang="en-US" sz="4400" dirty="0">
                <a:latin typeface="Calibri"/>
                <a:cs typeface="Calibri"/>
              </a:rPr>
              <a:t>previous biblical allusions to </a:t>
            </a:r>
            <a:r>
              <a:rPr lang="en-US" sz="4400" dirty="0" smtClean="0">
                <a:latin typeface="Calibri"/>
                <a:cs typeface="Calibri"/>
              </a:rPr>
              <a:t>    the </a:t>
            </a:r>
            <a:r>
              <a:rPr lang="en-US" sz="4400" dirty="0">
                <a:latin typeface="Calibri"/>
                <a:cs typeface="Calibri"/>
              </a:rPr>
              <a:t>resurrection were expressed </a:t>
            </a:r>
            <a:r>
              <a:rPr lang="en-US" sz="4400" dirty="0" smtClean="0">
                <a:latin typeface="Calibri"/>
                <a:cs typeface="Calibri"/>
              </a:rPr>
              <a:t>    more </a:t>
            </a:r>
            <a:r>
              <a:rPr lang="en-US" sz="4400" dirty="0">
                <a:latin typeface="Calibri"/>
                <a:cs typeface="Calibri"/>
              </a:rPr>
              <a:t>from personal perspectives (</a:t>
            </a:r>
            <a:r>
              <a:rPr lang="en-US" sz="4400" i="1" dirty="0">
                <a:latin typeface="Calibri"/>
                <a:cs typeface="Calibri"/>
              </a:rPr>
              <a:t>Job 19:25–27, Ps. 49:15, Ps. 71:20</a:t>
            </a:r>
            <a:r>
              <a:rPr lang="en-US" sz="4400" dirty="0">
                <a:latin typeface="Calibri"/>
                <a:cs typeface="Calibri"/>
              </a:rPr>
              <a:t>), the prophet Isaiah speaks of it as including both himself and the covenantal </a:t>
            </a:r>
            <a:r>
              <a:rPr lang="en-US" sz="4400" dirty="0" smtClean="0">
                <a:latin typeface="Calibri"/>
                <a:cs typeface="Calibri"/>
              </a:rPr>
              <a:t>   community </a:t>
            </a:r>
            <a:r>
              <a:rPr lang="en-US" sz="4400" dirty="0">
                <a:latin typeface="Calibri"/>
                <a:cs typeface="Calibri"/>
              </a:rPr>
              <a:t>of believers (</a:t>
            </a:r>
            <a:r>
              <a:rPr lang="en-US" sz="4400" i="1" dirty="0">
                <a:latin typeface="Calibri"/>
                <a:cs typeface="Calibri"/>
              </a:rPr>
              <a:t>Isa. 26:19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6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righteous dead will be raised from death to receive their blessed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reward.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In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Isaiah 26 we find the following words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lang="en-US" sz="4400" dirty="0" smtClean="0">
                <a:latin typeface="Calibri"/>
                <a:cs typeface="Calibri"/>
              </a:rPr>
              <a:t>“Your dead shall live; together with my dead body they shall arise. Awake and sing, you who dwell in dust; for your dew is like the dew of herbs, and the earth shall cast out the dead” (v. 19).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October 19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“Your </a:t>
            </a:r>
            <a:r>
              <a:rPr lang="en-US" sz="3200" b="1" cap="small" spc="50" dirty="0">
                <a:latin typeface="Cambria"/>
                <a:cs typeface="Cambria"/>
              </a:rPr>
              <a:t>Dead Shall Live”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righteous dead will be raised from death to receive their blessed </a:t>
            </a:r>
            <a:r>
              <a:rPr lang="en-US" sz="4400" dirty="0" smtClean="0">
                <a:latin typeface="Calibri"/>
                <a:cs typeface="Calibri"/>
              </a:rPr>
              <a:t>reward.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Isaiah 26 we find the following words</a:t>
            </a:r>
            <a:r>
              <a:rPr lang="en-US" sz="4400" dirty="0" smtClean="0">
                <a:latin typeface="Calibri"/>
                <a:cs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98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utoUpdateAnimBg="0" advAuto="1000"/>
      <p:bldP spid="8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Daniel 12:1 refers to Michael, “ ‘the great prince,’ ” whose </a:t>
            </a:r>
            <a:r>
              <a:rPr lang="en-US" sz="4400" dirty="0" smtClean="0">
                <a:latin typeface="Calibri"/>
                <a:cs typeface="Calibri"/>
              </a:rPr>
              <a:t>identification </a:t>
            </a:r>
            <a:r>
              <a:rPr lang="en-US" sz="4400" dirty="0">
                <a:latin typeface="Calibri"/>
                <a:cs typeface="Calibri"/>
              </a:rPr>
              <a:t>has been much </a:t>
            </a:r>
            <a:r>
              <a:rPr lang="en-US" sz="4400" dirty="0" smtClean="0">
                <a:latin typeface="Calibri"/>
                <a:cs typeface="Calibri"/>
              </a:rPr>
              <a:t>disputed.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Because </a:t>
            </a:r>
            <a:r>
              <a:rPr lang="en-US" sz="4400" dirty="0">
                <a:latin typeface="Calibri"/>
                <a:cs typeface="Calibri"/>
              </a:rPr>
              <a:t>each of the great visions in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book of Daniel culminates with </a:t>
            </a:r>
            <a:r>
              <a:rPr lang="en-US" sz="4400" dirty="0" smtClean="0">
                <a:latin typeface="Calibri"/>
                <a:cs typeface="Calibri"/>
              </a:rPr>
              <a:t>  the </a:t>
            </a:r>
            <a:r>
              <a:rPr lang="en-US" sz="4400" dirty="0">
                <a:latin typeface="Calibri"/>
                <a:cs typeface="Calibri"/>
              </a:rPr>
              <a:t>manifestation of Christ and His kingdom, the same should be the case in regard to this specific </a:t>
            </a:r>
            <a:r>
              <a:rPr lang="en-US" sz="4400" dirty="0" smtClean="0">
                <a:latin typeface="Calibri"/>
                <a:cs typeface="Calibri"/>
              </a:rPr>
              <a:t>passage.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20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Those </a:t>
            </a:r>
            <a:r>
              <a:rPr lang="en-US" sz="3200" b="1" cap="small" spc="50" dirty="0">
                <a:latin typeface="Cambria"/>
                <a:cs typeface="Cambria"/>
              </a:rPr>
              <a:t>Who Sleep in the Dust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93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the book of Daniel we find allusions to the same Divine Being as “the </a:t>
            </a:r>
            <a:r>
              <a:rPr lang="en-US" sz="4400" dirty="0" smtClean="0">
                <a:latin typeface="Calibri"/>
                <a:cs typeface="Calibri"/>
              </a:rPr>
              <a:t> Prince </a:t>
            </a:r>
            <a:r>
              <a:rPr lang="en-US" sz="4400" dirty="0">
                <a:latin typeface="Calibri"/>
                <a:cs typeface="Calibri"/>
              </a:rPr>
              <a:t>of the host” (</a:t>
            </a:r>
            <a:r>
              <a:rPr lang="en-US" sz="4400" i="1" dirty="0">
                <a:latin typeface="Calibri"/>
                <a:cs typeface="Calibri"/>
              </a:rPr>
              <a:t>Dan. 8:</a:t>
            </a:r>
            <a:r>
              <a:rPr lang="en-US" sz="4400" i="1" dirty="0" smtClean="0">
                <a:latin typeface="Calibri"/>
                <a:cs typeface="Calibri"/>
              </a:rPr>
              <a:t>11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            “ </a:t>
            </a:r>
            <a:r>
              <a:rPr lang="en-US" sz="4400" dirty="0">
                <a:latin typeface="Calibri"/>
                <a:cs typeface="Calibri"/>
              </a:rPr>
              <a:t>‘the Prince of princes’ 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25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         “ </a:t>
            </a:r>
            <a:r>
              <a:rPr lang="en-US" sz="4400" dirty="0">
                <a:latin typeface="Calibri"/>
                <a:cs typeface="Calibri"/>
              </a:rPr>
              <a:t>‘Messiah the Prince’ ” (</a:t>
            </a:r>
            <a:r>
              <a:rPr lang="en-US" sz="4400" i="1" dirty="0">
                <a:latin typeface="Calibri"/>
                <a:cs typeface="Calibri"/>
              </a:rPr>
              <a:t>Dan. 9:</a:t>
            </a:r>
            <a:r>
              <a:rPr lang="en-US" sz="4400" i="1" dirty="0" smtClean="0">
                <a:latin typeface="Calibri"/>
                <a:cs typeface="Calibri"/>
              </a:rPr>
              <a:t>25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, and finally </a:t>
            </a: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“ ‘Michael, the great prince’ </a:t>
            </a:r>
            <a:r>
              <a:rPr lang="en-US" sz="4400" dirty="0" smtClean="0">
                <a:latin typeface="Calibri"/>
                <a:cs typeface="Calibri"/>
              </a:rPr>
              <a:t>” (</a:t>
            </a:r>
            <a:r>
              <a:rPr lang="en-US" sz="4400" i="1" dirty="0">
                <a:latin typeface="Calibri"/>
                <a:cs typeface="Calibri"/>
              </a:rPr>
              <a:t>Dan. 12:</a:t>
            </a:r>
            <a:r>
              <a:rPr lang="en-US" sz="4400" i="1" dirty="0" smtClean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100" dirty="0" smtClean="0">
                <a:latin typeface="Calibri"/>
                <a:cs typeface="Calibri"/>
              </a:rPr>
              <a:t>So</a:t>
            </a:r>
            <a:r>
              <a:rPr lang="en-US" sz="4400" b="1" spc="100" dirty="0">
                <a:latin typeface="Calibri"/>
                <a:cs typeface="Calibri"/>
              </a:rPr>
              <a:t>, we should identify Michael </a:t>
            </a:r>
            <a:r>
              <a:rPr lang="en-US" sz="4400" b="1" spc="100" dirty="0" smtClean="0">
                <a:latin typeface="Calibri"/>
                <a:cs typeface="Calibri"/>
              </a:rPr>
              <a:t>        also </a:t>
            </a:r>
            <a:r>
              <a:rPr lang="en-US" sz="4400" b="1" spc="100" dirty="0">
                <a:latin typeface="Calibri"/>
                <a:cs typeface="Calibri"/>
              </a:rPr>
              <a:t>as Christ.</a:t>
            </a:r>
            <a:endParaRPr lang="en-US" sz="4400" b="1" spc="100" dirty="0" smtClean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20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Those </a:t>
            </a:r>
            <a:r>
              <a:rPr lang="en-US" sz="3200" b="1" cap="small" spc="50" dirty="0">
                <a:latin typeface="Cambria"/>
                <a:cs typeface="Cambria"/>
              </a:rPr>
              <a:t>Who Sleep in the Dust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406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6635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The Old Testament passages </a:t>
            </a:r>
            <a:r>
              <a:rPr lang="en-US" sz="4400" spc="-60" dirty="0" smtClean="0">
                <a:solidFill>
                  <a:schemeClr val="bg1"/>
                </a:solidFill>
                <a:latin typeface="Calibri"/>
                <a:cs typeface="Calibri"/>
              </a:rPr>
              <a:t>considered </a:t>
            </a:r>
            <a:r>
              <a:rPr lang="en-US" sz="4400" spc="-15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Job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19:25–27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Ps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49: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15,</a:t>
            </a:r>
            <a:r>
              <a:rPr lang="en-US" sz="4400" i="1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71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:20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Isa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26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:19</a:t>
            </a:r>
            <a:r>
              <a:rPr lang="en-US" sz="4400" spc="-150" dirty="0" smtClean="0">
                <a:solidFill>
                  <a:schemeClr val="bg1"/>
                </a:solidFill>
                <a:latin typeface="Calibri"/>
                <a:cs typeface="Calibri"/>
              </a:rPr>
              <a:t>) </a:t>
            </a:r>
            <a:r>
              <a:rPr lang="en-US" sz="4400" spc="-80" dirty="0" smtClean="0">
                <a:solidFill>
                  <a:schemeClr val="bg1"/>
                </a:solidFill>
                <a:latin typeface="Calibri"/>
                <a:cs typeface="Calibri"/>
              </a:rPr>
              <a:t>all </a:t>
            </a:r>
            <a:r>
              <a:rPr lang="en-US" sz="4400" spc="-80" dirty="0">
                <a:solidFill>
                  <a:schemeClr val="bg1"/>
                </a:solidFill>
                <a:latin typeface="Calibri"/>
                <a:cs typeface="Calibri"/>
              </a:rPr>
              <a:t>speak of the resurrection of </a:t>
            </a:r>
            <a:r>
              <a:rPr lang="en-US" sz="4400" spc="-80" dirty="0" smtClean="0">
                <a:solidFill>
                  <a:schemeClr val="bg1"/>
                </a:solidFill>
                <a:latin typeface="Calibri"/>
                <a:cs typeface="Calibri"/>
              </a:rPr>
              <a:t>righteous </a:t>
            </a:r>
            <a:r>
              <a:rPr lang="en-US" sz="4400" spc="-150" dirty="0" smtClean="0">
                <a:solidFill>
                  <a:schemeClr val="bg1"/>
                </a:solidFill>
                <a:latin typeface="Calibri"/>
                <a:cs typeface="Calibri"/>
              </a:rPr>
              <a:t>people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. But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Daniel 12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speaks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50" dirty="0" err="1" smtClean="0">
                <a:solidFill>
                  <a:srgbClr val="000000"/>
                </a:solidFill>
                <a:latin typeface="Calibri"/>
                <a:cs typeface="Calibri"/>
              </a:rPr>
              <a:t>resurrec</a:t>
            </a:r>
            <a:r>
              <a:rPr lang="en-US" sz="4400" spc="-150" dirty="0" smtClean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tion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of both the righteous and 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unright-</a:t>
            </a:r>
            <a:r>
              <a:rPr lang="en-US" sz="4400" spc="-100" dirty="0" err="1" smtClean="0">
                <a:solidFill>
                  <a:srgbClr val="000000"/>
                </a:solidFill>
                <a:latin typeface="Calibri"/>
                <a:cs typeface="Calibri"/>
              </a:rPr>
              <a:t>eous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When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Michael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stands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up</a:t>
            </a:r>
            <a:r>
              <a:rPr lang="en-US" sz="4400" spc="-100" dirty="0" smtClean="0">
                <a:latin typeface="Calibri"/>
                <a:cs typeface="Calibri"/>
              </a:rPr>
              <a:t>,</a:t>
            </a:r>
            <a:r>
              <a:rPr lang="en-US" sz="4400" spc="-300" dirty="0" smtClean="0">
                <a:latin typeface="Calibri"/>
                <a:cs typeface="Calibri"/>
              </a:rPr>
              <a:t>“ </a:t>
            </a:r>
            <a:r>
              <a:rPr lang="en-US" sz="4400" spc="-100" dirty="0">
                <a:latin typeface="Calibri"/>
                <a:cs typeface="Calibri"/>
              </a:rPr>
              <a:t>‘many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 those who sleep in the dust of the earth </a:t>
            </a:r>
            <a:r>
              <a:rPr lang="en-US" sz="4400" dirty="0">
                <a:latin typeface="Calibri"/>
                <a:cs typeface="Calibri"/>
              </a:rPr>
              <a:t>shall awake, some to </a:t>
            </a:r>
            <a:r>
              <a:rPr lang="en-US" sz="4400" dirty="0" smtClean="0">
                <a:latin typeface="Calibri"/>
                <a:cs typeface="Calibri"/>
              </a:rPr>
              <a:t>everlasting </a:t>
            </a:r>
            <a:r>
              <a:rPr lang="en-US" sz="4400" dirty="0">
                <a:latin typeface="Calibri"/>
                <a:cs typeface="Calibri"/>
              </a:rPr>
              <a:t>life,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spc="-50" dirty="0" smtClean="0">
                <a:latin typeface="Calibri"/>
                <a:cs typeface="Calibri"/>
              </a:rPr>
              <a:t>some to...everlasting </a:t>
            </a:r>
            <a:r>
              <a:rPr lang="en-US" sz="4400" spc="-50" dirty="0">
                <a:latin typeface="Calibri"/>
                <a:cs typeface="Calibri"/>
              </a:rPr>
              <a:t>contempt’</a:t>
            </a:r>
            <a:r>
              <a:rPr lang="en-US" sz="4400" spc="-300" dirty="0">
                <a:latin typeface="Calibri"/>
                <a:cs typeface="Calibri"/>
              </a:rPr>
              <a:t> ” </a:t>
            </a:r>
            <a:r>
              <a:rPr lang="en-US" sz="4400" spc="-50" dirty="0" smtClean="0">
                <a:latin typeface="Calibri"/>
                <a:cs typeface="Calibri"/>
              </a:rPr>
              <a:t>(</a:t>
            </a:r>
            <a:r>
              <a:rPr lang="en-US" sz="4400" i="1" spc="-50" dirty="0" smtClean="0">
                <a:latin typeface="Calibri"/>
                <a:cs typeface="Calibri"/>
              </a:rPr>
              <a:t>v.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50" dirty="0" smtClean="0">
                <a:latin typeface="Calibri"/>
                <a:cs typeface="Calibri"/>
              </a:rPr>
              <a:t>2</a:t>
            </a:r>
            <a:r>
              <a:rPr lang="en-US" sz="4400" spc="-50" dirty="0">
                <a:latin typeface="Calibri"/>
                <a:cs typeface="Calibri"/>
              </a:rPr>
              <a:t>)</a:t>
            </a:r>
            <a:r>
              <a:rPr lang="en-US" sz="4400" spc="-50" dirty="0" smtClean="0">
                <a:latin typeface="Calibri"/>
                <a:cs typeface="Calibri"/>
              </a:rPr>
              <a:t>.</a:t>
            </a:r>
            <a:endParaRPr lang="en-US" sz="4400" b="1" spc="-50" dirty="0" smtClean="0"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66358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The Old Testament passages </a:t>
            </a:r>
            <a:r>
              <a:rPr lang="en-US" sz="4400" spc="-60" dirty="0" smtClean="0">
                <a:solidFill>
                  <a:schemeClr val="bg1"/>
                </a:solidFill>
                <a:latin typeface="Calibri"/>
                <a:cs typeface="Calibri"/>
              </a:rPr>
              <a:t>considered </a:t>
            </a:r>
            <a:r>
              <a:rPr lang="en-US" sz="4400" spc="-15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Job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19:25–27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Ps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49: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15,</a:t>
            </a:r>
            <a:r>
              <a:rPr lang="en-US" sz="4400" i="1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71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:20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Isa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26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:19</a:t>
            </a:r>
            <a:r>
              <a:rPr lang="en-US" sz="4400" spc="-150" dirty="0" smtClean="0">
                <a:solidFill>
                  <a:schemeClr val="bg1"/>
                </a:solidFill>
                <a:latin typeface="Calibri"/>
                <a:cs typeface="Calibri"/>
              </a:rPr>
              <a:t>) </a:t>
            </a:r>
            <a:r>
              <a:rPr lang="en-US" sz="4400" spc="-80" dirty="0" smtClean="0">
                <a:solidFill>
                  <a:schemeClr val="bg1"/>
                </a:solidFill>
                <a:latin typeface="Calibri"/>
                <a:cs typeface="Calibri"/>
              </a:rPr>
              <a:t>all </a:t>
            </a:r>
            <a:r>
              <a:rPr lang="en-US" sz="4400" spc="-80" dirty="0">
                <a:solidFill>
                  <a:schemeClr val="bg1"/>
                </a:solidFill>
                <a:latin typeface="Calibri"/>
                <a:cs typeface="Calibri"/>
              </a:rPr>
              <a:t>speak of the resurrection of </a:t>
            </a:r>
            <a:r>
              <a:rPr lang="en-US" sz="4400" spc="-80" dirty="0" smtClean="0">
                <a:solidFill>
                  <a:schemeClr val="bg1"/>
                </a:solidFill>
                <a:latin typeface="Calibri"/>
                <a:cs typeface="Calibri"/>
              </a:rPr>
              <a:t>righteous </a:t>
            </a:r>
            <a:r>
              <a:rPr lang="en-US" sz="4400" spc="-150" dirty="0" smtClean="0">
                <a:solidFill>
                  <a:schemeClr val="bg1"/>
                </a:solidFill>
                <a:latin typeface="Calibri"/>
                <a:cs typeface="Calibri"/>
              </a:rPr>
              <a:t>people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spc="-150" dirty="0">
                <a:latin typeface="Calibri"/>
                <a:cs typeface="Calibri"/>
              </a:rPr>
              <a:t>But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>
                <a:latin typeface="Calibri"/>
                <a:cs typeface="Calibri"/>
              </a:rPr>
              <a:t>Daniel 12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>
                <a:latin typeface="Calibri"/>
                <a:cs typeface="Calibri"/>
              </a:rPr>
              <a:t>speaks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>
                <a:latin typeface="Calibri"/>
                <a:cs typeface="Calibri"/>
              </a:rPr>
              <a:t>of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>
                <a:latin typeface="Calibri"/>
                <a:cs typeface="Calibri"/>
              </a:rPr>
              <a:t>a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 err="1" smtClean="0">
                <a:latin typeface="Calibri"/>
                <a:cs typeface="Calibri"/>
              </a:rPr>
              <a:t>resurrec</a:t>
            </a:r>
            <a:r>
              <a:rPr lang="en-US" sz="4400" spc="-150" dirty="0" smtClean="0">
                <a:latin typeface="Calibri"/>
                <a:cs typeface="Calibri"/>
              </a:rPr>
              <a:t>- </a:t>
            </a:r>
            <a:r>
              <a:rPr lang="en-US" sz="4400" dirty="0" err="1" smtClean="0">
                <a:latin typeface="Calibri"/>
                <a:cs typeface="Calibri"/>
              </a:rPr>
              <a:t>tion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both the righteous and </a:t>
            </a:r>
            <a:r>
              <a:rPr lang="en-US" sz="4400" dirty="0" err="1" smtClean="0">
                <a:latin typeface="Calibri"/>
                <a:cs typeface="Calibri"/>
              </a:rPr>
              <a:t>unright-</a:t>
            </a:r>
            <a:r>
              <a:rPr lang="en-US" sz="4400" spc="-100" dirty="0" err="1" smtClean="0">
                <a:latin typeface="Calibri"/>
                <a:cs typeface="Calibri"/>
              </a:rPr>
              <a:t>eous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endParaRPr lang="en-US" sz="4400" b="1" spc="-50" dirty="0" smtClean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66358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60" dirty="0">
                <a:latin typeface="Calibri"/>
                <a:cs typeface="Calibri"/>
              </a:rPr>
              <a:t>The Old Testament passages </a:t>
            </a:r>
            <a:r>
              <a:rPr lang="en-US" sz="4400" spc="-60" dirty="0" smtClean="0">
                <a:latin typeface="Calibri"/>
                <a:cs typeface="Calibri"/>
              </a:rPr>
              <a:t>considered </a:t>
            </a:r>
            <a:r>
              <a:rPr lang="en-US" sz="4400" spc="-15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Job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19:25–27</a:t>
            </a:r>
            <a:r>
              <a:rPr lang="en-US" sz="4400" i="1" spc="-300" dirty="0" smtClean="0">
                <a:latin typeface="Calibri"/>
                <a:cs typeface="Calibri"/>
              </a:rPr>
              <a:t>, </a:t>
            </a:r>
            <a:r>
              <a:rPr lang="en-US" sz="4400" i="1" spc="-100" dirty="0" smtClean="0">
                <a:latin typeface="Calibri"/>
                <a:cs typeface="Calibri"/>
              </a:rPr>
              <a:t>Ps</a:t>
            </a:r>
            <a:r>
              <a:rPr lang="en-US" sz="4400" i="1" spc="-150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49:15,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71:20</a:t>
            </a:r>
            <a:r>
              <a:rPr lang="en-US" sz="4400" i="1" spc="-300" dirty="0" smtClean="0">
                <a:latin typeface="Calibri"/>
                <a:cs typeface="Calibri"/>
              </a:rPr>
              <a:t>, </a:t>
            </a:r>
            <a:r>
              <a:rPr lang="en-US" sz="4400" i="1" spc="-100" dirty="0" smtClean="0">
                <a:latin typeface="Calibri"/>
                <a:cs typeface="Calibri"/>
              </a:rPr>
              <a:t>Isa</a:t>
            </a:r>
            <a:r>
              <a:rPr lang="en-US" sz="4400" i="1" spc="-150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26:19</a:t>
            </a:r>
            <a:r>
              <a:rPr lang="en-US" sz="4400" spc="-150" dirty="0" smtClean="0">
                <a:latin typeface="Calibri"/>
                <a:cs typeface="Calibri"/>
              </a:rPr>
              <a:t>) </a:t>
            </a:r>
            <a:r>
              <a:rPr lang="en-US" sz="4400" spc="-80" dirty="0" smtClean="0">
                <a:latin typeface="Calibri"/>
                <a:cs typeface="Calibri"/>
              </a:rPr>
              <a:t>all </a:t>
            </a:r>
            <a:r>
              <a:rPr lang="en-US" sz="4400" spc="-80" dirty="0">
                <a:latin typeface="Calibri"/>
                <a:cs typeface="Calibri"/>
              </a:rPr>
              <a:t>speak of the resurrection of </a:t>
            </a:r>
            <a:r>
              <a:rPr lang="en-US" sz="4400" spc="-80" dirty="0" smtClean="0">
                <a:latin typeface="Calibri"/>
                <a:cs typeface="Calibri"/>
              </a:rPr>
              <a:t>righteous </a:t>
            </a:r>
            <a:r>
              <a:rPr lang="en-US" sz="4400" spc="-150" dirty="0" smtClean="0">
                <a:latin typeface="Calibri"/>
                <a:cs typeface="Calibri"/>
              </a:rPr>
              <a:t>people</a:t>
            </a:r>
            <a:r>
              <a:rPr lang="en-US" sz="4400" spc="-150" dirty="0">
                <a:latin typeface="Calibri"/>
                <a:cs typeface="Calibri"/>
              </a:rPr>
              <a:t>. </a:t>
            </a:r>
            <a:endParaRPr lang="en-US" sz="4400" b="1" spc="-50" dirty="0" smtClean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October 20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Those </a:t>
            </a:r>
            <a:r>
              <a:rPr lang="en-US" sz="3200" b="1" cap="small" spc="50" dirty="0">
                <a:latin typeface="Cambria"/>
                <a:cs typeface="Cambria"/>
              </a:rPr>
              <a:t>Who Sleep in the Dust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725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4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All who have died in the faith of the third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angel’s message come forth from the tomb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glorified.... </a:t>
            </a:r>
            <a:r>
              <a:rPr lang="en-US" sz="4400" dirty="0" smtClean="0">
                <a:latin typeface="Calibri"/>
                <a:cs typeface="Calibri"/>
              </a:rPr>
              <a:t>‘      They </a:t>
            </a:r>
            <a:r>
              <a:rPr lang="en-US" sz="4400" dirty="0">
                <a:latin typeface="Calibri"/>
                <a:cs typeface="Calibri"/>
              </a:rPr>
              <a:t>also which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pierced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Him’ (</a:t>
            </a:r>
            <a:r>
              <a:rPr lang="en-US" sz="4400" i="1" dirty="0" smtClean="0">
                <a:latin typeface="Calibri"/>
                <a:cs typeface="Calibri"/>
              </a:rPr>
              <a:t>Rev. 1</a:t>
            </a:r>
            <a:r>
              <a:rPr lang="en-US" sz="4400" i="1" dirty="0">
                <a:latin typeface="Calibri"/>
                <a:cs typeface="Calibri"/>
              </a:rPr>
              <a:t>:7</a:t>
            </a:r>
            <a:r>
              <a:rPr lang="en-US" sz="4400" dirty="0">
                <a:latin typeface="Calibri"/>
                <a:cs typeface="Calibri"/>
              </a:rPr>
              <a:t>), those that </a:t>
            </a:r>
            <a:r>
              <a:rPr lang="en-US" sz="4400" u="sng" dirty="0">
                <a:latin typeface="Calibri"/>
                <a:cs typeface="Calibri"/>
              </a:rPr>
              <a:t>mocked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4400" u="sng" dirty="0">
                <a:latin typeface="Calibri"/>
                <a:cs typeface="Calibri"/>
              </a:rPr>
              <a:t>derided</a:t>
            </a:r>
            <a:r>
              <a:rPr lang="en-US" sz="4400" dirty="0">
                <a:latin typeface="Calibri"/>
                <a:cs typeface="Calibri"/>
              </a:rPr>
              <a:t> Christ</a:t>
            </a:r>
            <a:r>
              <a:rPr lang="en-US" sz="4400" spc="-300" dirty="0">
                <a:latin typeface="Calibri"/>
                <a:cs typeface="Calibri"/>
              </a:rPr>
              <a:t>’</a:t>
            </a:r>
            <a:r>
              <a:rPr lang="en-US" sz="4400" dirty="0">
                <a:latin typeface="Calibri"/>
                <a:cs typeface="Calibri"/>
              </a:rPr>
              <a:t>s dying </a:t>
            </a:r>
            <a:r>
              <a:rPr lang="en-US" sz="4400" dirty="0" smtClean="0">
                <a:latin typeface="Calibri"/>
                <a:cs typeface="Calibri"/>
              </a:rPr>
              <a:t>ago-</a:t>
            </a:r>
            <a:r>
              <a:rPr lang="en-US" sz="4400" dirty="0" err="1" smtClean="0">
                <a:latin typeface="Calibri"/>
                <a:cs typeface="Calibri"/>
              </a:rPr>
              <a:t>nies</a:t>
            </a:r>
            <a:r>
              <a:rPr lang="en-US" sz="4400" dirty="0">
                <a:latin typeface="Calibri"/>
                <a:cs typeface="Calibri"/>
              </a:rPr>
              <a:t>, and the most </a:t>
            </a:r>
            <a:r>
              <a:rPr lang="en-US" sz="4400" u="sng" dirty="0">
                <a:latin typeface="Calibri"/>
                <a:cs typeface="Calibri"/>
              </a:rPr>
              <a:t>violent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err="1">
                <a:latin typeface="Calibri"/>
                <a:cs typeface="Calibri"/>
              </a:rPr>
              <a:t>opposers</a:t>
            </a:r>
            <a:r>
              <a:rPr lang="en-US" sz="4400" dirty="0">
                <a:latin typeface="Calibri"/>
                <a:cs typeface="Calibri"/>
              </a:rPr>
              <a:t> of </a:t>
            </a:r>
            <a:r>
              <a:rPr lang="en-US" sz="4400" spc="-100" dirty="0">
                <a:latin typeface="Calibri"/>
                <a:cs typeface="Calibri"/>
              </a:rPr>
              <a:t>His truth and His people,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are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raised</a:t>
            </a:r>
            <a:r>
              <a:rPr lang="en-US" sz="4400" spc="-100" dirty="0">
                <a:latin typeface="Calibri"/>
                <a:cs typeface="Calibri"/>
              </a:rPr>
              <a:t> to </a:t>
            </a:r>
            <a:r>
              <a:rPr lang="en-US" sz="4400" spc="-100" dirty="0" smtClean="0">
                <a:latin typeface="Calibri"/>
                <a:cs typeface="Calibri"/>
              </a:rPr>
              <a:t>be-</a:t>
            </a:r>
            <a:r>
              <a:rPr lang="en-US" sz="4400" spc="-30" dirty="0" smtClean="0">
                <a:latin typeface="Calibri"/>
                <a:cs typeface="Calibri"/>
              </a:rPr>
              <a:t>hold </a:t>
            </a:r>
            <a:r>
              <a:rPr lang="en-US" sz="4400" spc="-30" dirty="0">
                <a:latin typeface="Calibri"/>
                <a:cs typeface="Calibri"/>
              </a:rPr>
              <a:t>Him in His glory and to see the </a:t>
            </a:r>
            <a:r>
              <a:rPr lang="en-US" sz="4400" spc="-30" dirty="0" smtClean="0">
                <a:latin typeface="Calibri"/>
                <a:cs typeface="Calibri"/>
              </a:rPr>
              <a:t>ho-</a:t>
            </a:r>
            <a:r>
              <a:rPr lang="en-US" sz="4400" spc="-100" dirty="0" smtClean="0">
                <a:latin typeface="Calibri"/>
                <a:cs typeface="Calibri"/>
              </a:rPr>
              <a:t>nor </a:t>
            </a:r>
            <a:r>
              <a:rPr lang="en-US" sz="4400" spc="-100" dirty="0">
                <a:latin typeface="Calibri"/>
                <a:cs typeface="Calibri"/>
              </a:rPr>
              <a:t>placed upon the loyal and obedient.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  <a:endParaRPr lang="en-US" sz="4400" b="1" spc="-100" dirty="0" smtClean="0">
              <a:latin typeface="Calibri"/>
              <a:cs typeface="Calibr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</a:t>
            </a:r>
            <a:r>
              <a:rPr lang="en-US" sz="4400" dirty="0" smtClean="0">
                <a:latin typeface="Calibri"/>
                <a:cs typeface="Calibri"/>
              </a:rPr>
              <a:t>All </a:t>
            </a:r>
            <a:r>
              <a:rPr lang="en-US" sz="4400" dirty="0">
                <a:latin typeface="Calibri"/>
                <a:cs typeface="Calibri"/>
              </a:rPr>
              <a:t>who have died in the faith of the third angel’s message come forth from the tomb </a:t>
            </a:r>
            <a:r>
              <a:rPr lang="en-US" sz="4400" dirty="0" smtClean="0">
                <a:latin typeface="Calibri"/>
                <a:cs typeface="Calibri"/>
              </a:rPr>
              <a:t>glorified.... </a:t>
            </a:r>
            <a:endParaRPr lang="en-US" sz="4400" b="1" spc="-1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Those Who Sleep in the Dust</a:t>
            </a:r>
          </a:p>
          <a:p>
            <a:pPr marL="36000"/>
            <a:r>
              <a:rPr lang="en-US" sz="3200" b="1" i="1" cap="small" spc="50" dirty="0" smtClean="0">
                <a:latin typeface="Cambria"/>
                <a:cs typeface="Cambria"/>
              </a:rPr>
              <a:t>The </a:t>
            </a:r>
            <a:r>
              <a:rPr lang="en-US" sz="3200" b="1" i="1" cap="small" spc="50" dirty="0">
                <a:latin typeface="Cambria"/>
                <a:cs typeface="Cambria"/>
              </a:rPr>
              <a:t>Great Controversy </a:t>
            </a:r>
            <a:r>
              <a:rPr lang="en-US" sz="3200" b="1" cap="small" spc="50" dirty="0" smtClean="0">
                <a:latin typeface="Cambria"/>
                <a:cs typeface="Cambria"/>
              </a:rPr>
              <a:t>637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557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1000"/>
      <p:bldP spid="8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October 21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 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626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“The Life-giver will call up His purchased possession in the first resurrection, and until that </a:t>
            </a:r>
            <a:r>
              <a:rPr lang="en-US" sz="4400" dirty="0" err="1" smtClean="0">
                <a:latin typeface="Calibri"/>
                <a:cs typeface="Calibri"/>
              </a:rPr>
              <a:t>trium-phant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hour, when the last trump shall sound and the vast army shall come forth to eternal victory, every sleeping saint will be kept in safety and will be guarded as a precious jewel, who is known to God by </a:t>
            </a:r>
            <a:r>
              <a:rPr lang="en-US" sz="4400" dirty="0" smtClean="0">
                <a:latin typeface="Calibri"/>
                <a:cs typeface="Calibri"/>
              </a:rPr>
              <a:t>name.</a:t>
            </a: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October 21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 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By </a:t>
            </a:r>
            <a:r>
              <a:rPr lang="en-US" sz="4400" dirty="0">
                <a:latin typeface="Calibri"/>
                <a:cs typeface="Calibri"/>
              </a:rPr>
              <a:t>the power of the </a:t>
            </a:r>
            <a:r>
              <a:rPr lang="en-US" sz="4400" dirty="0" err="1">
                <a:latin typeface="Calibri"/>
                <a:cs typeface="Calibri"/>
              </a:rPr>
              <a:t>Saviour</a:t>
            </a:r>
            <a:r>
              <a:rPr lang="en-US" sz="4400" dirty="0">
                <a:latin typeface="Calibri"/>
                <a:cs typeface="Calibri"/>
              </a:rPr>
              <a:t> that </a:t>
            </a:r>
            <a:r>
              <a:rPr lang="en-US" sz="4400" dirty="0" smtClean="0">
                <a:latin typeface="Calibri"/>
                <a:cs typeface="Calibri"/>
              </a:rPr>
              <a:t>  dwelt </a:t>
            </a:r>
            <a:r>
              <a:rPr lang="en-US" sz="4400" dirty="0">
                <a:latin typeface="Calibri"/>
                <a:cs typeface="Calibri"/>
              </a:rPr>
              <a:t>in them while living and </a:t>
            </a:r>
            <a:r>
              <a:rPr lang="en-US" sz="4400" dirty="0" smtClean="0">
                <a:latin typeface="Calibri"/>
                <a:cs typeface="Calibri"/>
              </a:rPr>
              <a:t>  because </a:t>
            </a:r>
            <a:r>
              <a:rPr lang="en-US" sz="4400" dirty="0">
                <a:latin typeface="Calibri"/>
                <a:cs typeface="Calibri"/>
              </a:rPr>
              <a:t>they were partakers of the divine nature, they are brought forth from the dead.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latin typeface="Calibri"/>
                <a:cs typeface="Calibri"/>
              </a:rPr>
              <a:t>—</a:t>
            </a:r>
            <a:r>
              <a:rPr lang="en-US" dirty="0">
                <a:latin typeface="Calibri"/>
                <a:cs typeface="Calibri"/>
              </a:rPr>
              <a:t>Ellen G. White Comments, </a:t>
            </a:r>
            <a:r>
              <a:rPr lang="en-US" dirty="0" smtClean="0">
                <a:latin typeface="Calibri"/>
                <a:cs typeface="Calibri"/>
              </a:rPr>
              <a:t>                    </a:t>
            </a:r>
            <a:r>
              <a:rPr lang="en-US" i="1" cap="small" dirty="0" smtClean="0">
                <a:latin typeface="Calibri"/>
                <a:cs typeface="Calibri"/>
              </a:rPr>
              <a:t>The </a:t>
            </a:r>
            <a:r>
              <a:rPr lang="en-US" i="1" cap="small" dirty="0">
                <a:latin typeface="Calibri"/>
                <a:cs typeface="Calibri"/>
              </a:rPr>
              <a:t>SDA Bible </a:t>
            </a:r>
            <a:r>
              <a:rPr lang="en-US" i="1" cap="small" dirty="0" smtClean="0">
                <a:latin typeface="Calibri"/>
                <a:cs typeface="Calibri"/>
              </a:rPr>
              <a:t>Commentary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4:1143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25612" y="6350"/>
            <a:ext cx="7418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Summary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On Death and Dying: Our Future Hope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38" y="1692788"/>
            <a:ext cx="9144000" cy="389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We will explore                                             the painful subject of </a:t>
            </a:r>
            <a:r>
              <a:rPr lang="en-US" sz="6000" dirty="0" smtClean="0">
                <a:latin typeface="Calibri Light"/>
                <a:cs typeface="Calibri Light"/>
              </a:rPr>
              <a:t>death</a:t>
            </a:r>
            <a:r>
              <a:rPr lang="en-US" sz="4400" dirty="0" smtClean="0">
                <a:latin typeface="Calibri" charset="0"/>
                <a:cs typeface="Calibri" charset="0"/>
              </a:rPr>
              <a:t>     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but through the                                             lens of the </a:t>
            </a:r>
            <a:r>
              <a:rPr lang="en-US" sz="6000" dirty="0" smtClean="0">
                <a:latin typeface="Calibri Light"/>
                <a:cs typeface="Calibri Light"/>
              </a:rPr>
              <a:t>hope</a:t>
            </a:r>
            <a:r>
              <a:rPr lang="en-US" sz="4400" dirty="0" smtClean="0">
                <a:latin typeface="Calibri" charset="0"/>
                <a:cs typeface="Calibri" charset="0"/>
              </a:rPr>
              <a:t>                                      offered us through </a:t>
            </a:r>
            <a:r>
              <a:rPr lang="en-US" sz="6000" dirty="0" smtClean="0">
                <a:latin typeface="Calibri Light"/>
                <a:cs typeface="Calibri Light"/>
              </a:rPr>
              <a:t>Jesus</a:t>
            </a:r>
            <a:r>
              <a:rPr lang="en-US" sz="4400" dirty="0" smtClean="0"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Old Testament Hope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68760"/>
            <a:ext cx="9144000" cy="54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19138" algn="l"/>
              </a:tabLst>
            </a:pPr>
            <a:r>
              <a:rPr lang="en-US" sz="4400" spc="50" dirty="0" smtClean="0">
                <a:latin typeface="Calibri"/>
                <a:cs typeface="Calibri"/>
              </a:rPr>
              <a:t>1. </a:t>
            </a:r>
            <a:r>
              <a:rPr lang="en-US" sz="4400" b="1" spc="50" dirty="0" smtClean="0">
                <a:latin typeface="Calibri"/>
                <a:cs typeface="Calibri"/>
              </a:rPr>
              <a:t>Job’s </a:t>
            </a:r>
            <a:r>
              <a:rPr lang="en-US" sz="4400" dirty="0">
                <a:latin typeface="Calibri"/>
                <a:cs typeface="Calibri"/>
              </a:rPr>
              <a:t>Statements            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Sun. </a:t>
            </a:r>
            <a:r>
              <a:rPr lang="en-US" sz="4400" dirty="0" smtClean="0">
                <a:latin typeface="Calibri"/>
                <a:cs typeface="Calibri"/>
              </a:rPr>
              <a:t>“I Shall See God.” </a:t>
            </a:r>
            <a:r>
              <a:rPr lang="en-US" sz="4400" i="1" dirty="0" smtClean="0">
                <a:latin typeface="Calibri"/>
                <a:cs typeface="Calibri"/>
              </a:rPr>
              <a:t>Job 19:26.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dirty="0" smtClean="0">
                <a:latin typeface="Calibri"/>
                <a:cs typeface="Calibri"/>
              </a:rPr>
              <a:t>Some </a:t>
            </a:r>
            <a:r>
              <a:rPr lang="en-US" sz="4400" b="1" spc="50" dirty="0" smtClean="0">
                <a:latin typeface="Calibri"/>
                <a:cs typeface="Calibri"/>
              </a:rPr>
              <a:t>Psalmists’ </a:t>
            </a:r>
            <a:r>
              <a:rPr lang="en-US" sz="4400" dirty="0" smtClean="0">
                <a:latin typeface="Calibri"/>
                <a:cs typeface="Calibri"/>
              </a:rPr>
              <a:t>Statements </a:t>
            </a:r>
            <a:r>
              <a:rPr lang="en-US" sz="4400" dirty="0">
                <a:latin typeface="Calibri"/>
                <a:cs typeface="Calibri"/>
              </a:rPr>
              <a:t>	 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spc="-150" dirty="0">
                <a:latin typeface="Calibri"/>
                <a:cs typeface="Calibri"/>
              </a:rPr>
              <a:t>	</a:t>
            </a:r>
            <a:r>
              <a:rPr lang="en-US" sz="4400" spc="-150" dirty="0" smtClean="0">
                <a:latin typeface="Calibri"/>
                <a:cs typeface="Calibri"/>
              </a:rPr>
              <a:t>a. </a:t>
            </a:r>
            <a:r>
              <a:rPr lang="en-US" sz="4400" i="1" spc="-150" dirty="0" smtClean="0">
                <a:latin typeface="Calibri"/>
                <a:cs typeface="Calibri"/>
              </a:rPr>
              <a:t>Mon. </a:t>
            </a:r>
            <a:r>
              <a:rPr lang="en-US" sz="4400" spc="-150" dirty="0" smtClean="0">
                <a:latin typeface="Calibri"/>
                <a:cs typeface="Calibri"/>
              </a:rPr>
              <a:t>From Grave’s Power</a:t>
            </a:r>
            <a:r>
              <a:rPr lang="en-US" sz="4400" i="1" spc="-150" dirty="0" smtClean="0">
                <a:latin typeface="Calibri"/>
                <a:cs typeface="Calibri"/>
              </a:rPr>
              <a:t>. Ps. 49:15.</a:t>
            </a:r>
            <a:endParaRPr lang="en-US" sz="4400" i="1" spc="-15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spc="-70" dirty="0">
                <a:latin typeface="Calibri"/>
                <a:cs typeface="Calibri"/>
              </a:rPr>
              <a:t>b</a:t>
            </a:r>
            <a:r>
              <a:rPr lang="en-US" sz="4400" spc="-70" dirty="0" smtClean="0">
                <a:latin typeface="Calibri"/>
                <a:cs typeface="Calibri"/>
              </a:rPr>
              <a:t>. </a:t>
            </a:r>
            <a:r>
              <a:rPr lang="en-US" sz="4400" i="1" spc="-70" dirty="0" smtClean="0">
                <a:latin typeface="Calibri"/>
                <a:cs typeface="Calibri"/>
              </a:rPr>
              <a:t>Tue. </a:t>
            </a:r>
            <a:r>
              <a:rPr lang="en-US" sz="4400" spc="-70" dirty="0" smtClean="0">
                <a:latin typeface="Calibri"/>
                <a:cs typeface="Calibri"/>
              </a:rPr>
              <a:t>From Earth’s Depth. </a:t>
            </a:r>
            <a:r>
              <a:rPr lang="en-US" sz="4400" i="1" spc="-70" dirty="0" smtClean="0">
                <a:latin typeface="Calibri"/>
                <a:cs typeface="Calibri"/>
              </a:rPr>
              <a:t>Ps. 71:20.</a:t>
            </a:r>
            <a:endParaRPr lang="en-US" sz="4400" i="1" spc="-7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Two </a:t>
            </a:r>
            <a:r>
              <a:rPr lang="en-US" sz="4400" b="1" spc="50" dirty="0" smtClean="0">
                <a:latin typeface="Calibri"/>
                <a:cs typeface="Calibri"/>
              </a:rPr>
              <a:t>Prophets</a:t>
            </a:r>
            <a:r>
              <a:rPr lang="en-US" sz="4400" b="1" spc="50" dirty="0">
                <a:latin typeface="Calibri"/>
                <a:cs typeface="Calibri"/>
              </a:rPr>
              <a:t>’ </a:t>
            </a:r>
            <a:r>
              <a:rPr lang="en-US" sz="4400" dirty="0">
                <a:latin typeface="Calibri"/>
                <a:cs typeface="Calibri"/>
              </a:rPr>
              <a:t>Statements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i="1" dirty="0" smtClean="0">
                <a:latin typeface="Calibri"/>
                <a:cs typeface="Calibri"/>
              </a:rPr>
              <a:t>. Wed. </a:t>
            </a:r>
            <a:r>
              <a:rPr lang="en-US" sz="4400" dirty="0" smtClean="0">
                <a:latin typeface="Calibri"/>
                <a:cs typeface="Calibri"/>
              </a:rPr>
              <a:t>Dead Shall Live</a:t>
            </a:r>
            <a:r>
              <a:rPr lang="en-US" sz="4400" i="1" dirty="0" smtClean="0">
                <a:latin typeface="Calibri"/>
                <a:cs typeface="Calibri"/>
              </a:rPr>
              <a:t>. Isa. 26:19. 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b. </a:t>
            </a:r>
            <a:r>
              <a:rPr lang="en-US" sz="4400" i="1" dirty="0" smtClean="0">
                <a:latin typeface="Calibri"/>
                <a:cs typeface="Calibri"/>
              </a:rPr>
              <a:t>Thu. </a:t>
            </a:r>
            <a:r>
              <a:rPr lang="en-US" sz="4400" dirty="0" smtClean="0">
                <a:latin typeface="Calibri"/>
                <a:cs typeface="Calibri"/>
              </a:rPr>
              <a:t>Sleep in the Dust. </a:t>
            </a:r>
            <a:r>
              <a:rPr lang="tr-TR" sz="4400" i="1" dirty="0" smtClean="0">
                <a:latin typeface="Calibri"/>
                <a:cs typeface="Calibri"/>
              </a:rPr>
              <a:t>Dan. </a:t>
            </a:r>
            <a:r>
              <a:rPr lang="tr-TR" sz="4400" i="1" dirty="0">
                <a:latin typeface="Calibri"/>
                <a:cs typeface="Calibri"/>
              </a:rPr>
              <a:t>12</a:t>
            </a:r>
            <a:r>
              <a:rPr lang="tr-TR" sz="4400" i="1" dirty="0" smtClean="0">
                <a:latin typeface="Calibri"/>
                <a:cs typeface="Calibri"/>
              </a:rPr>
              <a:t>:</a:t>
            </a:r>
            <a:r>
              <a:rPr lang="en-US" sz="4400" i="1" dirty="0">
                <a:latin typeface="Calibri"/>
                <a:cs typeface="Calibri"/>
              </a:rPr>
              <a:t>2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3774" y="0"/>
            <a:ext cx="741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Rebellion in a Perfect Universe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01 Oct 22 via Messenger 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5069" y="8102"/>
            <a:ext cx="7408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12" y="1153083"/>
            <a:ext cx="9144000" cy="576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latin typeface="Calibri"/>
                <a:cs typeface="Calibri"/>
              </a:rPr>
              <a:t>1  </a:t>
            </a:r>
            <a:r>
              <a:rPr lang="en-US" sz="2900" dirty="0" smtClean="0">
                <a:solidFill>
                  <a:schemeClr val="tx2"/>
                </a:solidFill>
                <a:latin typeface="Calibri"/>
                <a:cs typeface="Calibri"/>
              </a:rPr>
              <a:t>Rebellion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in a Perfect Universe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2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Death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in a Sinful World</a:t>
            </a:r>
            <a:r>
              <a:rPr lang="en-US" sz="290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2900" b="1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3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Human Nature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r>
              <a:rPr lang="en-US" sz="2900" b="1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b="1" dirty="0" smtClean="0">
                <a:latin typeface="Calibri"/>
                <a:cs typeface="Calibri"/>
              </a:rPr>
              <a:t> 4  </a:t>
            </a:r>
            <a:r>
              <a:rPr lang="en-US" sz="2900" b="1" dirty="0" smtClean="0">
                <a:solidFill>
                  <a:srgbClr val="FFFFFF"/>
                </a:solidFill>
                <a:latin typeface="Calibri"/>
                <a:cs typeface="Calibri"/>
              </a:rPr>
              <a:t>The Old Testament </a:t>
            </a:r>
            <a:r>
              <a:rPr lang="en-US" sz="2900" b="1" dirty="0" smtClean="0">
                <a:solidFill>
                  <a:srgbClr val="FFFF00"/>
                </a:solidFill>
                <a:latin typeface="Calibri"/>
                <a:cs typeface="Calibri"/>
              </a:rPr>
              <a:t>Hope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 5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Resurrections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Before the Cross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endParaRPr lang="en-US" sz="2900" b="1" dirty="0" smtClean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Died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for Us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Christ’s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Victory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Over Death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endParaRPr lang="en-US" sz="2900" b="1" dirty="0" smtClean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8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New Testament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Hope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9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Contrary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Passages?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10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Fires of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Hell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774350" indent="-514350">
              <a:lnSpc>
                <a:spcPct val="90000"/>
              </a:lnSpc>
              <a:buAutoNum type="arabicPlain" startAt="11"/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End-Time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Deceptions</a:t>
            </a:r>
            <a:endParaRPr lang="en-US" sz="2900" dirty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12  The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Biblical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Worldview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13  The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Judging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 Process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14  All Things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New</a:t>
            </a:r>
            <a:endParaRPr lang="en-US" sz="29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Lesson 4,  October 22,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2875"/>
            <a:ext cx="9144000" cy="17830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00">
              <a:lnSpc>
                <a:spcPct val="80000"/>
              </a:lnSpc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The Old Testament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Hope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2" name="Picture 1" descr="22.4Q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443312"/>
            <a:ext cx="7874000" cy="333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196752"/>
            <a:ext cx="9144000" cy="558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will reflect on how the notion of the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final </a:t>
            </a:r>
            <a:r>
              <a:rPr lang="en-US" sz="6000" dirty="0" smtClean="0">
                <a:latin typeface="Calibri Light"/>
                <a:ea typeface="Helvetica CY" charset="0"/>
                <a:cs typeface="Calibri Light"/>
              </a:rPr>
              <a:t>resurrection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unfolded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in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Old Testament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times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with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special focus on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statements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of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Job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some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psalmists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and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prophets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Isaiah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and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Daniel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.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8788" y="7938"/>
            <a:ext cx="74152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Old Testament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Hope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This Week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711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249802"/>
            <a:ext cx="9144000" cy="556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en-US" dirty="0">
                <a:latin typeface="Cambria"/>
                <a:ea typeface="Helvetica CY" charset="0"/>
                <a:cs typeface="Cambria"/>
              </a:rPr>
              <a:t>Hebrews 11:17, </a:t>
            </a:r>
            <a:r>
              <a:rPr lang="en-US" dirty="0" smtClean="0">
                <a:latin typeface="Cambria"/>
                <a:ea typeface="Helvetica CY" charset="0"/>
                <a:cs typeface="Cambria"/>
              </a:rPr>
              <a:t>19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By faith Abraham, when put to the test, offered up Isaac. He who had received the promises was ready to offer up his only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son.... 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considered the fact that God is able even to raise someone from the dead—and figuratively speaking, he did receive him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back.”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Old Testament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Hope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Key Text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Even without beginning to understand </a:t>
            </a:r>
            <a:r>
              <a:rPr lang="en-US" sz="4400" spc="-100" dirty="0" smtClean="0">
                <a:latin typeface="Calibri"/>
                <a:cs typeface="Calibri"/>
              </a:rPr>
              <a:t>the supernatural origin of life, we </a:t>
            </a:r>
            <a:r>
              <a:rPr lang="en-US" sz="4400" spc="-100" dirty="0">
                <a:latin typeface="Calibri"/>
                <a:cs typeface="Calibri"/>
              </a:rPr>
              <a:t>know that </a:t>
            </a:r>
            <a:r>
              <a:rPr lang="en-US" sz="4400" spc="-100" dirty="0" smtClean="0">
                <a:latin typeface="Calibri"/>
                <a:cs typeface="Calibri"/>
              </a:rPr>
              <a:t>God </a:t>
            </a:r>
            <a:r>
              <a:rPr lang="en-US" sz="4400" spc="-100" dirty="0">
                <a:latin typeface="Calibri"/>
                <a:cs typeface="Calibri"/>
              </a:rPr>
              <a:t>brought life into existence from </a:t>
            </a:r>
            <a:r>
              <a:rPr lang="en-US" sz="4400" spc="-100" dirty="0" smtClean="0">
                <a:latin typeface="Calibri"/>
                <a:cs typeface="Calibri"/>
              </a:rPr>
              <a:t>non-life </a:t>
            </a:r>
            <a:r>
              <a:rPr lang="en-US" sz="4400" spc="-100" dirty="0">
                <a:latin typeface="Calibri"/>
                <a:cs typeface="Calibri"/>
              </a:rPr>
              <a:t>through the power of His </a:t>
            </a:r>
            <a:r>
              <a:rPr lang="en-US" sz="4400" spc="-100" dirty="0" smtClean="0">
                <a:latin typeface="Calibri"/>
                <a:cs typeface="Calibri"/>
              </a:rPr>
              <a:t>word.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So</a:t>
            </a:r>
            <a:r>
              <a:rPr lang="en-US" sz="4400" dirty="0">
                <a:latin typeface="Calibri"/>
                <a:cs typeface="Calibri"/>
              </a:rPr>
              <a:t>, if God was able to create life on earth the first time from nothing </a:t>
            </a:r>
            <a:r>
              <a:rPr lang="en-US" sz="4400" dirty="0" smtClean="0">
                <a:latin typeface="Calibri"/>
                <a:cs typeface="Calibri"/>
              </a:rPr>
              <a:t>  (</a:t>
            </a:r>
            <a:r>
              <a:rPr lang="en-US" sz="4400" dirty="0">
                <a:latin typeface="Calibri"/>
                <a:cs typeface="Calibri"/>
              </a:rPr>
              <a:t>Latin </a:t>
            </a:r>
            <a:r>
              <a:rPr lang="en-US" sz="4400" i="1" dirty="0">
                <a:latin typeface="Calibri"/>
                <a:cs typeface="Calibri"/>
              </a:rPr>
              <a:t>ex nihilo</a:t>
            </a:r>
            <a:r>
              <a:rPr lang="en-US" sz="4400" dirty="0">
                <a:latin typeface="Calibri"/>
                <a:cs typeface="Calibri"/>
              </a:rPr>
              <a:t>), why should we doubt His capacity to re-create human life and to restore its original identity?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Old Testament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Hope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October 15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16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I </a:t>
            </a:r>
            <a:r>
              <a:rPr lang="en-US" sz="3200" b="1" cap="small" spc="50" dirty="0">
                <a:latin typeface="Cambria"/>
                <a:cs typeface="Cambria"/>
              </a:rPr>
              <a:t>Shall See God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6810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“For I know that my Redeemer lives,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He shall stand at last on the earth;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a</a:t>
            </a:r>
            <a:r>
              <a:rPr lang="en-US" sz="4400" dirty="0" smtClean="0">
                <a:latin typeface="Calibri"/>
                <a:cs typeface="Calibri"/>
              </a:rPr>
              <a:t>nd </a:t>
            </a:r>
            <a:r>
              <a:rPr lang="en-US" sz="4400" dirty="0">
                <a:latin typeface="Calibri"/>
                <a:cs typeface="Calibri"/>
              </a:rPr>
              <a:t>after my skin is </a:t>
            </a:r>
            <a:r>
              <a:rPr lang="en-US" sz="4400" dirty="0" smtClean="0">
                <a:latin typeface="Calibri"/>
                <a:cs typeface="Calibri"/>
              </a:rPr>
              <a:t>destroyed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        this </a:t>
            </a:r>
            <a:r>
              <a:rPr lang="en-US" sz="4400" dirty="0">
                <a:latin typeface="Calibri"/>
                <a:cs typeface="Calibri"/>
              </a:rPr>
              <a:t>I know</a:t>
            </a:r>
            <a:r>
              <a:rPr lang="en-US" sz="4400" dirty="0" smtClean="0">
                <a:latin typeface="Calibri"/>
                <a:cs typeface="Calibri"/>
              </a:rPr>
              <a:t>, that </a:t>
            </a:r>
            <a:r>
              <a:rPr lang="en-US" sz="4400" dirty="0">
                <a:latin typeface="Calibri"/>
                <a:cs typeface="Calibri"/>
              </a:rPr>
              <a:t>in my flesh </a:t>
            </a:r>
            <a:r>
              <a:rPr lang="en-US" sz="4400" dirty="0" smtClean="0">
                <a:latin typeface="Calibri"/>
                <a:cs typeface="Calibri"/>
              </a:rPr>
              <a:t>                    </a:t>
            </a:r>
            <a:r>
              <a:rPr lang="en-US" sz="4400" b="1" spc="100" dirty="0" smtClean="0">
                <a:latin typeface="Calibri"/>
                <a:cs typeface="Calibri"/>
              </a:rPr>
              <a:t>I </a:t>
            </a:r>
            <a:r>
              <a:rPr lang="en-US" sz="4400" b="1" spc="100" dirty="0">
                <a:latin typeface="Calibri"/>
                <a:cs typeface="Calibri"/>
              </a:rPr>
              <a:t>shall see God</a:t>
            </a:r>
            <a:r>
              <a:rPr lang="en-US" sz="4400" dirty="0">
                <a:latin typeface="Calibri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w</a:t>
            </a:r>
            <a:r>
              <a:rPr lang="en-US" sz="4400" dirty="0" smtClean="0">
                <a:latin typeface="Calibri"/>
                <a:cs typeface="Calibri"/>
              </a:rPr>
              <a:t>hom </a:t>
            </a:r>
            <a:r>
              <a:rPr lang="en-US" sz="4400" dirty="0">
                <a:latin typeface="Calibri"/>
                <a:cs typeface="Calibri"/>
              </a:rPr>
              <a:t>I shall see for myself</a:t>
            </a:r>
            <a:r>
              <a:rPr lang="en-US" sz="4400" dirty="0" smtClean="0">
                <a:latin typeface="Calibri"/>
                <a:cs typeface="Calibri"/>
              </a:rPr>
              <a:t>, and </a:t>
            </a:r>
            <a:r>
              <a:rPr lang="en-US" sz="4400" dirty="0">
                <a:latin typeface="Calibri"/>
                <a:cs typeface="Calibri"/>
              </a:rPr>
              <a:t>my eyes shall behold, and not another.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How my </a:t>
            </a:r>
            <a:r>
              <a:rPr lang="en-US" sz="4400" dirty="0" smtClean="0">
                <a:latin typeface="Calibri"/>
                <a:cs typeface="Calibri"/>
              </a:rPr>
              <a:t>heart </a:t>
            </a:r>
            <a:r>
              <a:rPr lang="en-US" sz="4400" dirty="0">
                <a:latin typeface="Calibri"/>
                <a:cs typeface="Calibri"/>
              </a:rPr>
              <a:t>yearns within me!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Job 19:25–27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•22.4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•22.4Q-Preview.potx</Template>
  <TotalTime>10206</TotalTime>
  <Words>4143</Words>
  <Application>Microsoft Macintosh PowerPoint</Application>
  <PresentationFormat>On-screen Show (4:3)</PresentationFormat>
  <Paragraphs>227</Paragraphs>
  <Slides>31</Slides>
  <Notes>31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•22.4Q-Preview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385</cp:revision>
  <dcterms:created xsi:type="dcterms:W3CDTF">2021-07-03T11:23:54Z</dcterms:created>
  <dcterms:modified xsi:type="dcterms:W3CDTF">2022-10-19T08:02:25Z</dcterms:modified>
</cp:coreProperties>
</file>