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57" r:id="rId3"/>
    <p:sldId id="265" r:id="rId4"/>
    <p:sldId id="489" r:id="rId5"/>
    <p:sldId id="268" r:id="rId6"/>
    <p:sldId id="458" r:id="rId7"/>
    <p:sldId id="474" r:id="rId8"/>
    <p:sldId id="438" r:id="rId9"/>
    <p:sldId id="475" r:id="rId10"/>
    <p:sldId id="476" r:id="rId11"/>
    <p:sldId id="477" r:id="rId12"/>
    <p:sldId id="440" r:id="rId13"/>
    <p:sldId id="478" r:id="rId14"/>
    <p:sldId id="479" r:id="rId15"/>
    <p:sldId id="480" r:id="rId16"/>
    <p:sldId id="446" r:id="rId17"/>
    <p:sldId id="481" r:id="rId18"/>
    <p:sldId id="482" r:id="rId19"/>
    <p:sldId id="483" r:id="rId20"/>
    <p:sldId id="468" r:id="rId21"/>
    <p:sldId id="484" r:id="rId22"/>
    <p:sldId id="485" r:id="rId23"/>
    <p:sldId id="470" r:id="rId24"/>
    <p:sldId id="486" r:id="rId25"/>
    <p:sldId id="487" r:id="rId26"/>
    <p:sldId id="488" r:id="rId27"/>
    <p:sldId id="471" r:id="rId28"/>
    <p:sldId id="473" r:id="rId29"/>
    <p:sldId id="472" r:id="rId30"/>
    <p:sldId id="437" r:id="rId31"/>
    <p:sldId id="35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5" autoAdjust="0"/>
    <p:restoredTop sz="68511" autoAdjust="0"/>
  </p:normalViewPr>
  <p:slideViewPr>
    <p:cSldViewPr>
      <p:cViewPr varScale="1">
        <p:scale>
          <a:sx n="57" d="100"/>
          <a:sy n="57" d="100"/>
        </p:scale>
        <p:origin x="-19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katubusan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kaisipan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binalangkas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pagkakasala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....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paglalahad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prinsipyo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luklukan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dirty="0" smtClean="0">
                <a:latin typeface="Arial"/>
                <a:cs typeface="Arial"/>
              </a:rPr>
              <a:t>—</a:t>
            </a:r>
            <a:r>
              <a:rPr lang="en-US" sz="1200" i="1" cap="small" dirty="0" smtClean="0">
                <a:latin typeface="Arial"/>
                <a:cs typeface="Arial"/>
              </a:rPr>
              <a:t>The Desire of Ages </a:t>
            </a:r>
            <a:r>
              <a:rPr lang="en-US" sz="1200" cap="small" dirty="0" smtClean="0">
                <a:latin typeface="Arial"/>
                <a:cs typeface="Arial"/>
              </a:rPr>
              <a:t>22.</a:t>
            </a:r>
            <a:endParaRPr lang="en-US" sz="1200" cap="small" spc="600" dirty="0" smtClean="0"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‘yon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naihayag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kina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Adan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Eva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Halamanan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Eden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Genesis 3:15, 21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), at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kinatawanan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dugong 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Tipan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sinusubukan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Abraham,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ihahain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Isaac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22:11–13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kinatawanan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mas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humahaliling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nagbabayad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31.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Paunang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Ipinanganak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hakbang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kinuha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papalapit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nagbabayad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Kalbaryo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Lubos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pinahintulutan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umabala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totoo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paunang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spc="-100" dirty="0" smtClean="0">
                <a:latin typeface="Arial"/>
                <a:cs typeface="Arial"/>
              </a:rPr>
              <a:t>—</a:t>
            </a:r>
            <a:r>
              <a:rPr lang="en-US" sz="1200" i="1" cap="small" spc="-100" dirty="0" smtClean="0">
                <a:latin typeface="Arial"/>
                <a:cs typeface="Arial"/>
              </a:rPr>
              <a:t>Fundamentals </a:t>
            </a:r>
            <a:r>
              <a:rPr lang="en-US" sz="1200" i="1" cap="small" dirty="0" smtClean="0">
                <a:latin typeface="Arial"/>
                <a:cs typeface="Arial"/>
              </a:rPr>
              <a:t>of Christian Education </a:t>
            </a:r>
            <a:r>
              <a:rPr lang="en-US" sz="1200" dirty="0" smtClean="0">
                <a:latin typeface="Arial"/>
                <a:cs typeface="Arial"/>
              </a:rPr>
              <a:t>382.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makalupang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ministeryo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nagsalita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alagad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aayaw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tanggapin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papel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Mesiyas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kahulihang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inasahan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Mesiyas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Nicodemo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“ ‘Kung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itinaas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ahas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itaas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Tao;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sinumang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Juan 3:14, 15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Alagad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pumunta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 ‘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Jerusalem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magtiis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matatanda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punong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eskriba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papatayin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bubuhayin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ikatlong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16:21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Galilea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Marcos 9:30–32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 at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pangwakas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paglalakbay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Jerusalem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Lucas 18:31–34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alagad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marinig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nakinig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napakadali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1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Naganap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Na.”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sandali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sangkatauhan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May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malalim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nakipagpunyagi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kadiliman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Marahang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nagtungo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Harden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Getsemani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makatarungang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paglilitis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paakyat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bundok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Kalbaryo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anghel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nagsisikap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nakabayubay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kinutya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punung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eskriba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matanda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 ‘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Nagligtas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mailigtas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Israel;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maniniwala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27:42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iligtas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kaya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ayaw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walang-pasubaling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pagmamahal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sangkatauhan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kumutya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nagpahintulot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sumuko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tinatalo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nagnulsol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pangyayari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umakay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Humihiyaw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Naganap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19:30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Nagpahiwatig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nagtapos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napagtagumpayan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kosmiko-historikong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tunggalian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puwersa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kalangitan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nagtagumpay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pagwawagi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Tagapagligtas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spc="-50" dirty="0" smtClean="0">
                <a:latin typeface="Arial"/>
                <a:cs typeface="Arial"/>
              </a:rPr>
              <a:t>—</a:t>
            </a:r>
            <a:r>
              <a:rPr lang="en-US" sz="1200" i="1" cap="small" spc="-50" dirty="0" smtClean="0">
                <a:latin typeface="Arial"/>
                <a:cs typeface="Arial"/>
              </a:rPr>
              <a:t>The Desire of Ages </a:t>
            </a:r>
            <a:r>
              <a:rPr lang="en-US" sz="1200" spc="-50" dirty="0" smtClean="0">
                <a:latin typeface="Arial"/>
                <a:cs typeface="Arial"/>
              </a:rPr>
              <a:t>758.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/>
              <a:ea typeface="ＭＳ Ｐゴシック" charset="0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/>
              <a:ea typeface="ＭＳ Ｐゴシック" charset="0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Pag-aagaw-buhay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Siya’y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Namatay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para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Atin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Narito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Kordero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aalis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1:29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pahayag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kinilala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antitipikong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Kordero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hayop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makapag-aalis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Nagbibigay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pasubaling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pagpapatawad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nakadepende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epektibo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ibinigay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tanging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3:16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kalilimutan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kapakanan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9:14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10:10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magpawalanghanggan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v. 12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sapat-para-sa-lahat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nawawala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pa: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ebanghelyo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Si Cristo ay,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sagipin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’yon,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pipiliin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pagpapakapagod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pagpapakababa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kahihiyan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dirty="0" smtClean="0">
                <a:latin typeface="Arial"/>
                <a:cs typeface="Arial"/>
              </a:rPr>
              <a:t>—</a:t>
            </a:r>
            <a:r>
              <a:rPr lang="en-US" i="1" cap="small" dirty="0" smtClean="0">
                <a:latin typeface="Arial"/>
                <a:cs typeface="Arial"/>
              </a:rPr>
              <a:t>The Ministry of Healing </a:t>
            </a:r>
            <a:r>
              <a:rPr lang="en-US" dirty="0" smtClean="0">
                <a:latin typeface="Arial"/>
                <a:cs typeface="Arial"/>
              </a:rPr>
              <a:t>135.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3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Kahulugan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Krus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pinakasentro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kasaysayan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naghahadog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pantubos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nilalamon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pagdurusa’t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Si Cristo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natural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haharapin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Ikinamatay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tataggap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danasin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Ay...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sukdulang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kapahayagan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3:21–26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sukdulang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kapahayagan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makasalanan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5:8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3.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pinamumulan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basagin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kadena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Roma 6:22, 23; 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1:17–24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4.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Filipos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3:9–11; Juan 3:14–6; 1 Juan 5:11, 12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5.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panlunas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rebelyon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sansinukod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kinabukasan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7:13–17, 22:3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matuklasan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katalinuhan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kasalungat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kamangmangang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makasanlibutang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katalinuhan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kinikilala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pinakakitang-kitang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umiiral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Manlalalang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Roma 1:18–20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Nobyembre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200" i="1" cap="small" spc="50" dirty="0" smtClean="0">
                <a:latin typeface="Arial"/>
                <a:cs typeface="Arial"/>
              </a:rPr>
              <a:t>Testimonies 1:124.</a:t>
            </a:r>
            <a:r>
              <a:rPr lang="en-US" b="1" baseline="0" dirty="0" smtClean="0">
                <a:latin typeface="Arial"/>
                <a:ea typeface="ＭＳ Ｐゴシック" charset="0"/>
                <a:cs typeface="Arial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kalangitan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interesado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interesado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pabaya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mawawaglit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mamaliitin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binibiru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-biro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naialok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simangot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mapamimighatiin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aalis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pipighatiin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kaunting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minaliit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bahagi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pagkakabili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kakilakilabot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nadama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bilhin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katubusan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tinanggihan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matatanto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imortal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iligtas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mamahaling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magpasawalanghanggan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Pagtatatag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13:8.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Paunang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3:14, 15.</a:t>
            </a: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Naganap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Na.”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19:30.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Juan 1:9.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endParaRPr lang="en-US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Juan 5:11, 12.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Ito.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magpupokus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Crsito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walang-hanggang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itinaas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ahas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itaas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Tao;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sinumang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’ 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(Juan 3:14,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15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Oktubre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29.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parehong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matuwid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mangangahulugan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napahamak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Corinto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15:18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kataka-takang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sabihing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buhay-na-buhay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Kaya,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sentro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kasiguruhan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nabuhay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Ito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Getsemani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pag-aabang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nanalangin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¶ “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‘ ” (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Juan 12:27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At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layuning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’yon ay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Pagkatatag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1200" b="0" dirty="0" smtClean="0">
                <a:solidFill>
                  <a:prstClr val="black"/>
                </a:solidFill>
                <a:latin typeface="HelveticaNeue"/>
                <a:ea typeface="ＭＳ Ｐゴシック" pitchFamily="24" charset="-128"/>
                <a:cs typeface="ＭＳ Ｐゴシック" pitchFamily="24" charset="-128"/>
              </a:rPr>
              <a:t>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naninirahan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lupa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sasamba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kanya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lahat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pangalan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nakasulat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aklat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buhay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Kordero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pinaslang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buhat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itatag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i="1" dirty="0" smtClean="0">
                <a:solidFill>
                  <a:prstClr val="black"/>
                </a:solidFill>
                <a:latin typeface="HelveticaNeue"/>
              </a:rPr>
              <a:t>[</a:t>
            </a:r>
            <a:r>
              <a:rPr lang="en-US" sz="1200" b="1" i="1" dirty="0" err="1" smtClean="0">
                <a:solidFill>
                  <a:prstClr val="black"/>
                </a:solidFill>
                <a:latin typeface="HelveticaNeue"/>
              </a:rPr>
              <a:t>likhain</a:t>
            </a:r>
            <a:r>
              <a:rPr lang="en-US" sz="1200" b="1" i="1" dirty="0" smtClean="0">
                <a:solidFill>
                  <a:prstClr val="black"/>
                </a:solidFill>
                <a:latin typeface="HelveticaNeue"/>
              </a:rPr>
              <a:t>]</a:t>
            </a:r>
            <a:r>
              <a:rPr lang="en-US" sz="1200" b="1" i="1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sanlibutan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 13:8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ideya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pagkatatag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simbolikong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pagkaunawa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naipako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libu-libong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pagkatapos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lupa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talata’y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kaligtasan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napagpasyahan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sentro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Cordero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_422B.jp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64" y="0"/>
            <a:ext cx="807615" cy="1129348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Oct • Nov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Dec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solidFill>
                  <a:srgbClr val="FFFFFF"/>
                </a:solidFill>
                <a:effectLst/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solidFill>
                <a:srgbClr val="FFFFFF"/>
              </a:solidFill>
              <a:effectLst/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30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From the Foundation of the World”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“The plan for our redemption was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not an afterthought</a:t>
            </a:r>
            <a:r>
              <a:rPr lang="en-US" sz="4400" dirty="0">
                <a:latin typeface="Calibri"/>
                <a:cs typeface="Calibri"/>
              </a:rPr>
              <a:t>, a plan formulated after the fall of </a:t>
            </a:r>
            <a:r>
              <a:rPr lang="en-US" sz="4400" dirty="0" smtClean="0">
                <a:latin typeface="Calibri"/>
                <a:cs typeface="Calibri"/>
              </a:rPr>
              <a:t>Adam....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was an </a:t>
            </a:r>
            <a:r>
              <a:rPr lang="en-US" sz="4400" u="sng" dirty="0">
                <a:latin typeface="Calibri"/>
                <a:cs typeface="Calibri"/>
              </a:rPr>
              <a:t>unfolding</a:t>
            </a:r>
            <a:r>
              <a:rPr lang="en-US" sz="4400" dirty="0">
                <a:latin typeface="Calibri"/>
                <a:cs typeface="Calibri"/>
              </a:rPr>
              <a:t> of the principles that from eternal ages have been the foundation of God’s throne.</a:t>
            </a:r>
            <a:r>
              <a:rPr lang="en-US" sz="4400" dirty="0" smtClean="0">
                <a:latin typeface="Calibri"/>
                <a:cs typeface="Calibri"/>
              </a:rPr>
              <a:t>”               —</a:t>
            </a:r>
            <a:r>
              <a:rPr lang="en-US" sz="4400" i="1" cap="small" dirty="0" smtClean="0">
                <a:latin typeface="Calibri"/>
                <a:cs typeface="Calibri"/>
              </a:rPr>
              <a:t>The </a:t>
            </a:r>
            <a:r>
              <a:rPr lang="en-US" sz="4400" i="1" cap="small" dirty="0">
                <a:latin typeface="Calibri"/>
                <a:cs typeface="Calibri"/>
              </a:rPr>
              <a:t>Desire of </a:t>
            </a:r>
            <a:r>
              <a:rPr lang="en-US" sz="4400" i="1" cap="small" dirty="0" smtClean="0">
                <a:latin typeface="Calibri"/>
                <a:cs typeface="Calibri"/>
              </a:rPr>
              <a:t>Ages</a:t>
            </a:r>
            <a:r>
              <a:rPr lang="en-US" sz="4400" i="1" cap="small" dirty="0">
                <a:latin typeface="Calibri"/>
                <a:cs typeface="Calibri"/>
              </a:rPr>
              <a:t> </a:t>
            </a:r>
            <a:r>
              <a:rPr lang="en-US" sz="4400" cap="small" dirty="0" smtClean="0">
                <a:latin typeface="Calibri"/>
                <a:cs typeface="Calibri"/>
              </a:rPr>
              <a:t>22</a:t>
            </a:r>
            <a:r>
              <a:rPr lang="en-US" sz="4400" cap="small" dirty="0">
                <a:latin typeface="Calibri"/>
                <a:cs typeface="Calibri"/>
              </a:rPr>
              <a:t>.</a:t>
            </a:r>
            <a:endParaRPr lang="en-US" sz="4400" cap="small" spc="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2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30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From the Foundation of the World”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That plan was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revealed first </a:t>
            </a:r>
            <a:r>
              <a:rPr lang="en-US" sz="4400" spc="-100" dirty="0">
                <a:latin typeface="Calibri"/>
                <a:cs typeface="Calibri"/>
              </a:rPr>
              <a:t>to Adam and Eve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 Garden of Eden (</a:t>
            </a:r>
            <a:r>
              <a:rPr lang="en-US" sz="4400" i="1" spc="-150" dirty="0">
                <a:latin typeface="Calibri"/>
                <a:cs typeface="Calibri"/>
              </a:rPr>
              <a:t>Gen</a:t>
            </a:r>
            <a:r>
              <a:rPr lang="en-US" sz="4400" i="1" spc="-300" dirty="0">
                <a:latin typeface="Calibri"/>
                <a:cs typeface="Calibri"/>
              </a:rPr>
              <a:t>. </a:t>
            </a:r>
            <a:r>
              <a:rPr lang="en-US" sz="4400" i="1" spc="-150" dirty="0">
                <a:latin typeface="Calibri"/>
                <a:cs typeface="Calibri"/>
              </a:rPr>
              <a:t>3:15,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50" dirty="0">
                <a:latin typeface="Calibri"/>
                <a:cs typeface="Calibri"/>
              </a:rPr>
              <a:t>21</a:t>
            </a:r>
            <a:r>
              <a:rPr lang="en-US" sz="4400" spc="-100" dirty="0">
                <a:latin typeface="Calibri"/>
                <a:cs typeface="Calibri"/>
              </a:rPr>
              <a:t>), and it was </a:t>
            </a:r>
            <a:r>
              <a:rPr lang="en-US" sz="4400" u="sng" spc="-100" dirty="0">
                <a:latin typeface="Calibri"/>
                <a:cs typeface="Calibri"/>
              </a:rPr>
              <a:t>typified</a:t>
            </a:r>
            <a:r>
              <a:rPr lang="en-US" sz="4400" spc="-100" dirty="0">
                <a:latin typeface="Calibri"/>
                <a:cs typeface="Calibri"/>
              </a:rPr>
              <a:t> by every </a:t>
            </a:r>
            <a:r>
              <a:rPr lang="en-US" sz="4400" u="sng" spc="-100" dirty="0">
                <a:latin typeface="Calibri"/>
                <a:cs typeface="Calibri"/>
              </a:rPr>
              <a:t>blood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 err="1" smtClean="0">
                <a:latin typeface="Calibri"/>
                <a:cs typeface="Calibri"/>
              </a:rPr>
              <a:t>sacri-fice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throughout the Old </a:t>
            </a:r>
            <a:r>
              <a:rPr lang="en-US" sz="4400" spc="-100" dirty="0" smtClean="0">
                <a:latin typeface="Calibri"/>
                <a:cs typeface="Calibri"/>
              </a:rPr>
              <a:t>Testament.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W</a:t>
            </a:r>
            <a:r>
              <a:rPr lang="en-US" sz="4400" spc="-100" dirty="0" smtClean="0">
                <a:latin typeface="Calibri"/>
                <a:cs typeface="Calibri"/>
              </a:rPr>
              <a:t>hile </a:t>
            </a:r>
            <a:r>
              <a:rPr lang="en-US" sz="4400" spc="-100" dirty="0">
                <a:latin typeface="Calibri"/>
                <a:cs typeface="Calibri"/>
              </a:rPr>
              <a:t>testing Abraham’s faith, God provided a ram to be sacrificed instead </a:t>
            </a:r>
            <a:r>
              <a:rPr lang="en-US" sz="4400" spc="-100" dirty="0" smtClean="0">
                <a:latin typeface="Calibri"/>
                <a:cs typeface="Calibri"/>
              </a:rPr>
              <a:t> of </a:t>
            </a:r>
            <a:r>
              <a:rPr lang="en-US" sz="4400" spc="-100" dirty="0">
                <a:latin typeface="Calibri"/>
                <a:cs typeface="Calibri"/>
              </a:rPr>
              <a:t>Isaac </a:t>
            </a: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 smtClean="0">
                <a:latin typeface="Calibri"/>
                <a:cs typeface="Calibri"/>
              </a:rPr>
              <a:t>22</a:t>
            </a:r>
            <a:r>
              <a:rPr lang="en-US" sz="4400" i="1" spc="-100" dirty="0">
                <a:latin typeface="Calibri"/>
                <a:cs typeface="Calibri"/>
              </a:rPr>
              <a:t>:11–13</a:t>
            </a:r>
            <a:r>
              <a:rPr lang="en-US" sz="4400" spc="-100" dirty="0">
                <a:latin typeface="Calibri"/>
                <a:cs typeface="Calibri"/>
              </a:rPr>
              <a:t>). This </a:t>
            </a:r>
            <a:r>
              <a:rPr lang="en-US" sz="4400" spc="-100" dirty="0" smtClean="0">
                <a:latin typeface="Calibri"/>
                <a:cs typeface="Calibri"/>
              </a:rPr>
              <a:t>typified </a:t>
            </a:r>
            <a:r>
              <a:rPr lang="en-US" sz="4400" spc="-100" dirty="0">
                <a:latin typeface="Calibri"/>
                <a:cs typeface="Calibri"/>
              </a:rPr>
              <a:t>even </a:t>
            </a:r>
            <a:r>
              <a:rPr lang="en-US" sz="4400" u="sng" spc="-100" dirty="0">
                <a:latin typeface="Calibri"/>
                <a:cs typeface="Calibri"/>
              </a:rPr>
              <a:t>more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clearly</a:t>
            </a:r>
            <a:r>
              <a:rPr lang="en-US" sz="4400" spc="-100" dirty="0">
                <a:latin typeface="Calibri"/>
                <a:cs typeface="Calibri"/>
              </a:rPr>
              <a:t> the substitutionary nature of Christ’s atoning sacrifice on the cross.</a:t>
            </a:r>
            <a:endParaRPr lang="en-US" sz="4400" cap="small" spc="-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1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463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Jesus was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born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to die, and 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lived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to die. Every step that He took brought </a:t>
            </a: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Him closer to His great atoning sacrifice </a:t>
            </a:r>
            <a:r>
              <a:rPr lang="en-US" sz="4400" spc="-30" dirty="0">
                <a:solidFill>
                  <a:schemeClr val="bg1"/>
                </a:solidFill>
                <a:latin typeface="Calibri"/>
                <a:cs typeface="Calibri"/>
              </a:rPr>
              <a:t>on the cross of Calvary.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Fully conscious </a:t>
            </a:r>
            <a:r>
              <a:rPr lang="en-US" sz="4400" spc="-60" dirty="0">
                <a:solidFill>
                  <a:srgbClr val="000000"/>
                </a:solidFill>
                <a:latin typeface="Calibri"/>
                <a:cs typeface="Calibri"/>
              </a:rPr>
              <a:t>of His mission, He did not allow anyone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or anything to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distract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Him from it. </a:t>
            </a:r>
            <a:r>
              <a:rPr lang="en-US" sz="4400" dirty="0">
                <a:latin typeface="Calibri"/>
                <a:cs typeface="Calibri"/>
              </a:rPr>
              <a:t>In </a:t>
            </a:r>
            <a:r>
              <a:rPr lang="en-US" sz="4400" spc="-30" dirty="0">
                <a:latin typeface="Calibri"/>
                <a:cs typeface="Calibri"/>
              </a:rPr>
              <a:t>reality,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30" dirty="0">
                <a:latin typeface="Calibri"/>
                <a:cs typeface="Calibri"/>
              </a:rPr>
              <a:t>“His </a:t>
            </a:r>
            <a:r>
              <a:rPr lang="en-US" sz="4400" b="1" dirty="0">
                <a:latin typeface="Calibri"/>
                <a:cs typeface="Calibri"/>
              </a:rPr>
              <a:t>whole life </a:t>
            </a:r>
            <a:r>
              <a:rPr lang="en-US" sz="4400" spc="-40" dirty="0">
                <a:latin typeface="Calibri"/>
                <a:cs typeface="Calibri"/>
              </a:rPr>
              <a:t>was a preface to </a:t>
            </a:r>
            <a:r>
              <a:rPr lang="en-US" sz="4400" spc="-80" dirty="0">
                <a:latin typeface="Calibri"/>
                <a:cs typeface="Calibri"/>
              </a:rPr>
              <a:t>His death on the cross.”</a:t>
            </a:r>
            <a:r>
              <a:rPr lang="en-US" sz="4400" spc="-100" dirty="0" smtClean="0">
                <a:latin typeface="Calibri"/>
                <a:cs typeface="Calibri"/>
              </a:rPr>
              <a:t>—</a:t>
            </a:r>
            <a:r>
              <a:rPr lang="en-US" sz="4400" i="1" cap="small" spc="-100" dirty="0" smtClean="0">
                <a:latin typeface="Calibri"/>
                <a:cs typeface="Calibri"/>
              </a:rPr>
              <a:t>Fundamentals </a:t>
            </a:r>
            <a:r>
              <a:rPr lang="en-US" sz="4400" i="1" cap="small" dirty="0">
                <a:latin typeface="Calibri"/>
                <a:cs typeface="Calibri"/>
              </a:rPr>
              <a:t>of Christian </a:t>
            </a:r>
            <a:r>
              <a:rPr lang="en-US" sz="4400" i="1" cap="small" dirty="0" smtClean="0">
                <a:latin typeface="Calibri"/>
                <a:cs typeface="Calibri"/>
              </a:rPr>
              <a:t>Education</a:t>
            </a:r>
            <a:r>
              <a:rPr lang="en-US" sz="4400" i="1" cap="small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382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6374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Jesus was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born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to die, and 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lived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to die. Every step that He took brought </a:t>
            </a:r>
            <a:r>
              <a:rPr lang="en-US" sz="4400" spc="-60" dirty="0">
                <a:solidFill>
                  <a:schemeClr val="bg1"/>
                </a:solidFill>
                <a:latin typeface="Calibri"/>
                <a:cs typeface="Calibri"/>
              </a:rPr>
              <a:t>Him closer to His great atoning sacrifice </a:t>
            </a:r>
            <a:r>
              <a:rPr lang="en-US" sz="4400" spc="-30" dirty="0">
                <a:solidFill>
                  <a:schemeClr val="bg1"/>
                </a:solidFill>
                <a:latin typeface="Calibri"/>
                <a:cs typeface="Calibri"/>
              </a:rPr>
              <a:t>on the cross of Calvary. </a:t>
            </a:r>
            <a:r>
              <a:rPr lang="en-US" sz="4400" spc="-30" dirty="0">
                <a:latin typeface="Calibri"/>
                <a:cs typeface="Calibri"/>
              </a:rPr>
              <a:t>Fully conscious </a:t>
            </a:r>
            <a:r>
              <a:rPr lang="en-US" sz="4400" spc="-60" dirty="0">
                <a:latin typeface="Calibri"/>
                <a:cs typeface="Calibri"/>
              </a:rPr>
              <a:t>of His mission, He did not allow anyone </a:t>
            </a:r>
            <a:r>
              <a:rPr lang="en-US" sz="4400" dirty="0">
                <a:latin typeface="Calibri"/>
                <a:cs typeface="Calibri"/>
              </a:rPr>
              <a:t>or anything to </a:t>
            </a:r>
            <a:r>
              <a:rPr lang="en-US" sz="4400" u="sng" dirty="0">
                <a:latin typeface="Calibri"/>
                <a:cs typeface="Calibri"/>
              </a:rPr>
              <a:t>distract</a:t>
            </a:r>
            <a:r>
              <a:rPr lang="en-US" sz="4400" dirty="0">
                <a:latin typeface="Calibri"/>
                <a:cs typeface="Calibri"/>
              </a:rPr>
              <a:t> Him from it.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6374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Jesus was </a:t>
            </a:r>
            <a:r>
              <a:rPr lang="en-US" sz="4400" u="sng" dirty="0">
                <a:latin typeface="Calibri"/>
                <a:cs typeface="Calibri"/>
              </a:rPr>
              <a:t>born</a:t>
            </a:r>
            <a:r>
              <a:rPr lang="en-US" sz="4400" dirty="0">
                <a:latin typeface="Calibri"/>
                <a:cs typeface="Calibri"/>
              </a:rPr>
              <a:t> to die, and He </a:t>
            </a:r>
            <a:r>
              <a:rPr lang="en-US" sz="4400" u="sng" dirty="0">
                <a:latin typeface="Calibri"/>
                <a:cs typeface="Calibri"/>
              </a:rPr>
              <a:t>lived</a:t>
            </a:r>
            <a:r>
              <a:rPr lang="en-US" sz="4400" dirty="0">
                <a:latin typeface="Calibri"/>
                <a:cs typeface="Calibri"/>
              </a:rPr>
              <a:t> to die. Every step that He took brought </a:t>
            </a:r>
            <a:r>
              <a:rPr lang="en-US" sz="4400" spc="-60" dirty="0">
                <a:latin typeface="Calibri"/>
                <a:cs typeface="Calibri"/>
              </a:rPr>
              <a:t>Him closer to His great atoning sacrifice </a:t>
            </a:r>
            <a:r>
              <a:rPr lang="en-US" sz="4400" spc="-30" dirty="0">
                <a:latin typeface="Calibri"/>
                <a:cs typeface="Calibri"/>
              </a:rPr>
              <a:t>on the cross of Calvary.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31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A </a:t>
            </a:r>
            <a:r>
              <a:rPr lang="en-US" sz="3200" b="1" cap="small" spc="50" dirty="0">
                <a:latin typeface="Cambria"/>
                <a:cs typeface="Cambria"/>
              </a:rPr>
              <a:t>Preface to the Cross</a:t>
            </a:r>
          </a:p>
        </p:txBody>
      </p:sp>
    </p:spTree>
    <p:extLst>
      <p:ext uri="{BB962C8B-B14F-4D97-AF65-F5344CB8AC3E}">
        <p14:creationId xmlns:p14="http://schemas.microsoft.com/office/powerpoint/2010/main" val="33130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63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last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year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of His earthly ministry, Jesus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spoke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more and more explicitly to His disciples about His forthcoming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death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But they seemed unable and unwilling to accept the reality of His statements. Filled with </a:t>
            </a:r>
            <a:r>
              <a:rPr lang="en-US" sz="4400" u="sng" dirty="0" smtClean="0">
                <a:latin typeface="Calibri"/>
                <a:cs typeface="Calibri"/>
              </a:rPr>
              <a:t>false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notions </a:t>
            </a:r>
            <a:r>
              <a:rPr lang="en-US" sz="4400" spc="-30" dirty="0" smtClean="0">
                <a:latin typeface="Calibri"/>
                <a:cs typeface="Calibri"/>
              </a:rPr>
              <a:t>about the </a:t>
            </a:r>
            <a:r>
              <a:rPr lang="en-US" sz="4400" u="sng" spc="-30" dirty="0" smtClean="0">
                <a:latin typeface="Calibri"/>
                <a:cs typeface="Calibri"/>
              </a:rPr>
              <a:t>role</a:t>
            </a:r>
            <a:r>
              <a:rPr lang="en-US" sz="4400" spc="-30" dirty="0" smtClean="0">
                <a:latin typeface="Calibri"/>
                <a:cs typeface="Calibri"/>
              </a:rPr>
              <a:t> of the Messiah, the last </a:t>
            </a:r>
            <a:r>
              <a:rPr lang="en-US" sz="4400" dirty="0" smtClean="0">
                <a:latin typeface="Calibri"/>
                <a:cs typeface="Calibri"/>
              </a:rPr>
              <a:t>thing that they had expected was for </a:t>
            </a:r>
            <a:r>
              <a:rPr lang="en-US" sz="4400" spc="-30" dirty="0" smtClean="0">
                <a:latin typeface="Calibri"/>
                <a:cs typeface="Calibri"/>
              </a:rPr>
              <a:t>Jesus, especially as the Messiah, </a:t>
            </a:r>
            <a:r>
              <a:rPr lang="en-US" sz="4400" u="sng" spc="-30" dirty="0" smtClean="0">
                <a:latin typeface="Calibri"/>
                <a:cs typeface="Calibri"/>
              </a:rPr>
              <a:t>to</a:t>
            </a:r>
            <a:r>
              <a:rPr lang="en-US" sz="4400" spc="-30" dirty="0" smtClean="0">
                <a:latin typeface="Calibri"/>
                <a:cs typeface="Calibri"/>
              </a:rPr>
              <a:t> </a:t>
            </a:r>
            <a:r>
              <a:rPr lang="en-US" sz="4400" u="sng" spc="-30" dirty="0" smtClean="0">
                <a:latin typeface="Calibri"/>
                <a:cs typeface="Calibri"/>
              </a:rPr>
              <a:t>die</a:t>
            </a:r>
            <a:r>
              <a:rPr lang="en-US" sz="4400" spc="-30" dirty="0" smtClean="0">
                <a:latin typeface="Calibri"/>
                <a:cs typeface="Calibri"/>
              </a:rPr>
              <a:t>.</a:t>
            </a:r>
            <a:endParaRPr lang="en-US" sz="4400" spc="-3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6374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last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year</a:t>
            </a:r>
            <a:r>
              <a:rPr lang="en-US" sz="4400" dirty="0">
                <a:latin typeface="Calibri"/>
                <a:cs typeface="Calibri"/>
              </a:rPr>
              <a:t> of His earthly ministry, Jesus </a:t>
            </a:r>
            <a:r>
              <a:rPr lang="en-US" sz="4400" u="sng" dirty="0">
                <a:latin typeface="Calibri"/>
                <a:cs typeface="Calibri"/>
              </a:rPr>
              <a:t>spoke</a:t>
            </a:r>
            <a:r>
              <a:rPr lang="en-US" sz="4400" dirty="0">
                <a:latin typeface="Calibri"/>
                <a:cs typeface="Calibri"/>
              </a:rPr>
              <a:t> more and more explicitly to His disciples about His forthcoming </a:t>
            </a:r>
            <a:r>
              <a:rPr lang="en-US" sz="4400" u="sng" dirty="0">
                <a:latin typeface="Calibri"/>
                <a:cs typeface="Calibri"/>
              </a:rPr>
              <a:t>death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spc="-3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31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A </a:t>
            </a:r>
            <a:r>
              <a:rPr lang="en-US" sz="3200" b="1" cap="small" spc="50" dirty="0">
                <a:latin typeface="Cambria"/>
                <a:cs typeface="Cambria"/>
              </a:rPr>
              <a:t>Preface to the Cross</a:t>
            </a:r>
          </a:p>
        </p:txBody>
      </p:sp>
    </p:spTree>
    <p:extLst>
      <p:ext uri="{BB962C8B-B14F-4D97-AF65-F5344CB8AC3E}">
        <p14:creationId xmlns:p14="http://schemas.microsoft.com/office/powerpoint/2010/main" val="38022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50" dirty="0">
                <a:latin typeface="Calibri"/>
                <a:cs typeface="Calibri"/>
              </a:rPr>
              <a:t>T</a:t>
            </a:r>
            <a:r>
              <a:rPr lang="en-US" sz="4400" b="1" spc="50" dirty="0" smtClean="0">
                <a:latin typeface="Calibri"/>
                <a:cs typeface="Calibri"/>
              </a:rPr>
              <a:t>o Nicodemus</a:t>
            </a:r>
            <a:r>
              <a:rPr lang="en-US" sz="4400" spc="50" dirty="0" smtClean="0">
                <a:latin typeface="Calibri"/>
                <a:cs typeface="Calibri"/>
              </a:rPr>
              <a:t>: </a:t>
            </a:r>
            <a:r>
              <a:rPr lang="en-US" sz="4400" dirty="0" smtClean="0">
                <a:latin typeface="Calibri"/>
                <a:cs typeface="Calibri"/>
              </a:rPr>
              <a:t>“ </a:t>
            </a:r>
            <a:r>
              <a:rPr lang="en-US" sz="4400" dirty="0">
                <a:latin typeface="Calibri"/>
                <a:cs typeface="Calibri"/>
              </a:rPr>
              <a:t>‘And </a:t>
            </a:r>
            <a:r>
              <a:rPr lang="en-US" sz="4400" u="sng" dirty="0">
                <a:latin typeface="Calibri"/>
                <a:cs typeface="Calibri"/>
              </a:rPr>
              <a:t>as</a:t>
            </a:r>
            <a:r>
              <a:rPr lang="en-US" sz="4400" dirty="0">
                <a:latin typeface="Calibri"/>
                <a:cs typeface="Calibri"/>
              </a:rPr>
              <a:t> Moses lifted up the serpent in the wilderness, </a:t>
            </a:r>
            <a:r>
              <a:rPr lang="en-US" sz="4400" dirty="0" smtClean="0">
                <a:latin typeface="Calibri"/>
                <a:cs typeface="Calibri"/>
              </a:rPr>
              <a:t> even </a:t>
            </a:r>
            <a:r>
              <a:rPr lang="en-US" sz="4400" dirty="0">
                <a:latin typeface="Calibri"/>
                <a:cs typeface="Calibri"/>
              </a:rPr>
              <a:t>so must the Son of Man </a:t>
            </a:r>
            <a:r>
              <a:rPr lang="en-US" sz="4400" u="sng" dirty="0">
                <a:latin typeface="Calibri"/>
                <a:cs typeface="Calibri"/>
              </a:rPr>
              <a:t>be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lifted </a:t>
            </a:r>
            <a:r>
              <a:rPr lang="en-US" sz="4400" u="sng" dirty="0" smtClean="0">
                <a:latin typeface="Calibri"/>
                <a:cs typeface="Calibri"/>
              </a:rPr>
              <a:t>up.</a:t>
            </a:r>
            <a:r>
              <a:rPr lang="en-US" sz="4400" dirty="0" smtClean="0">
                <a:latin typeface="Calibri"/>
                <a:cs typeface="Calibri"/>
              </a:rPr>
              <a:t>...’ ” (</a:t>
            </a:r>
            <a:r>
              <a:rPr lang="en-US" sz="4400" i="1" dirty="0">
                <a:latin typeface="Calibri"/>
                <a:cs typeface="Calibri"/>
              </a:rPr>
              <a:t>John 3:14, </a:t>
            </a:r>
            <a:r>
              <a:rPr lang="en-US" sz="4400" i="1" dirty="0" smtClean="0">
                <a:latin typeface="Calibri"/>
                <a:cs typeface="Calibri"/>
              </a:rPr>
              <a:t>15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50" dirty="0" smtClean="0">
                <a:latin typeface="Calibri"/>
                <a:cs typeface="Calibri"/>
              </a:rPr>
              <a:t>To His disciples</a:t>
            </a:r>
            <a:r>
              <a:rPr lang="en-US" sz="4400" dirty="0" smtClean="0">
                <a:latin typeface="Calibri"/>
                <a:cs typeface="Calibri"/>
              </a:rPr>
              <a:t>: He </a:t>
            </a:r>
            <a:r>
              <a:rPr lang="en-US" sz="4400" dirty="0">
                <a:latin typeface="Calibri"/>
                <a:cs typeface="Calibri"/>
              </a:rPr>
              <a:t>had to “ ‘go to Jerusalem, and suffer many things from the elders and chief priests and scribes, and </a:t>
            </a:r>
            <a:r>
              <a:rPr lang="en-US" sz="4400" u="sng" dirty="0">
                <a:latin typeface="Calibri"/>
                <a:cs typeface="Calibri"/>
              </a:rPr>
              <a:t>be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killed</a:t>
            </a:r>
            <a:r>
              <a:rPr lang="en-US" sz="4400" dirty="0">
                <a:latin typeface="Calibri"/>
                <a:cs typeface="Calibri"/>
              </a:rPr>
              <a:t>, and be </a:t>
            </a:r>
            <a:r>
              <a:rPr lang="en-US" sz="4400" u="sng" dirty="0">
                <a:latin typeface="Calibri"/>
                <a:cs typeface="Calibri"/>
              </a:rPr>
              <a:t>raised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third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day</a:t>
            </a:r>
            <a:r>
              <a:rPr lang="en-US" sz="4400" dirty="0">
                <a:latin typeface="Calibri"/>
                <a:cs typeface="Calibri"/>
              </a:rPr>
              <a:t>’ ” (</a:t>
            </a:r>
            <a:r>
              <a:rPr lang="en-US" sz="4400" i="1" dirty="0">
                <a:latin typeface="Calibri"/>
                <a:cs typeface="Calibri"/>
              </a:rPr>
              <a:t>Matt. 16:</a:t>
            </a:r>
            <a:r>
              <a:rPr lang="en-US" sz="4400" i="1" dirty="0" smtClean="0">
                <a:latin typeface="Calibri"/>
                <a:cs typeface="Calibri"/>
              </a:rPr>
              <a:t>21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31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A </a:t>
            </a:r>
            <a:r>
              <a:rPr lang="en-US" sz="3200" b="1" cap="small" spc="50" dirty="0">
                <a:latin typeface="Cambria"/>
                <a:cs typeface="Cambria"/>
              </a:rPr>
              <a:t>Preface to the Cross</a:t>
            </a:r>
          </a:p>
        </p:txBody>
      </p:sp>
    </p:spTree>
    <p:extLst>
      <p:ext uri="{BB962C8B-B14F-4D97-AF65-F5344CB8AC3E}">
        <p14:creationId xmlns:p14="http://schemas.microsoft.com/office/powerpoint/2010/main" val="32182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6374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 smtClean="0">
                <a:latin typeface="Calibri"/>
                <a:cs typeface="Calibri"/>
              </a:rPr>
              <a:t>Passing privately through Galilee (</a:t>
            </a:r>
            <a:r>
              <a:rPr lang="en-US" sz="4400" i="1" dirty="0" smtClean="0">
                <a:latin typeface="Calibri"/>
                <a:cs typeface="Calibri"/>
              </a:rPr>
              <a:t>Mark 9:30–32</a:t>
            </a:r>
            <a:r>
              <a:rPr lang="en-US" sz="4400" dirty="0" smtClean="0">
                <a:latin typeface="Calibri"/>
                <a:cs typeface="Calibri"/>
              </a:rPr>
              <a:t>) and during His final journey </a:t>
            </a:r>
            <a:r>
              <a:rPr lang="en-US" sz="4400" dirty="0">
                <a:latin typeface="Calibri"/>
                <a:cs typeface="Calibri"/>
              </a:rPr>
              <a:t>to Jerusalem (</a:t>
            </a:r>
            <a:r>
              <a:rPr lang="en-US" sz="4400" i="1" dirty="0">
                <a:latin typeface="Calibri"/>
                <a:cs typeface="Calibri"/>
              </a:rPr>
              <a:t>Luke 18:31–34</a:t>
            </a:r>
            <a:r>
              <a:rPr lang="en-US" sz="4400" dirty="0">
                <a:latin typeface="Calibri"/>
                <a:cs typeface="Calibri"/>
              </a:rPr>
              <a:t>), Jesus spoke again to His disciples about His death and </a:t>
            </a:r>
            <a:r>
              <a:rPr lang="en-US" sz="4400" dirty="0" smtClean="0">
                <a:latin typeface="Calibri"/>
                <a:cs typeface="Calibri"/>
              </a:rPr>
              <a:t>resurrection.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Because </a:t>
            </a:r>
            <a:r>
              <a:rPr lang="en-US" sz="4400" dirty="0">
                <a:latin typeface="Calibri"/>
                <a:cs typeface="Calibri"/>
              </a:rPr>
              <a:t>it was </a:t>
            </a:r>
            <a:r>
              <a:rPr lang="en-US" sz="4400" u="sng" dirty="0">
                <a:latin typeface="Calibri"/>
                <a:cs typeface="Calibri"/>
              </a:rPr>
              <a:t>not</a:t>
            </a:r>
            <a:r>
              <a:rPr lang="en-US" sz="4400" dirty="0">
                <a:latin typeface="Calibri"/>
                <a:cs typeface="Calibri"/>
              </a:rPr>
              <a:t> what they </a:t>
            </a:r>
            <a:r>
              <a:rPr lang="en-US" sz="4400" u="sng" dirty="0">
                <a:latin typeface="Calibri"/>
                <a:cs typeface="Calibri"/>
              </a:rPr>
              <a:t>wanted 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hear</a:t>
            </a:r>
            <a:r>
              <a:rPr lang="en-US" sz="4400" dirty="0">
                <a:latin typeface="Calibri"/>
                <a:cs typeface="Calibri"/>
              </a:rPr>
              <a:t>, they didn’t listen. How </a:t>
            </a:r>
            <a:r>
              <a:rPr lang="en-US" sz="4400" u="sng" dirty="0">
                <a:latin typeface="Calibri"/>
                <a:cs typeface="Calibri"/>
              </a:rPr>
              <a:t>easy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 it </a:t>
            </a:r>
            <a:r>
              <a:rPr lang="en-US" sz="4400" dirty="0">
                <a:latin typeface="Calibri"/>
                <a:cs typeface="Calibri"/>
              </a:rPr>
              <a:t>is for </a:t>
            </a:r>
            <a:r>
              <a:rPr lang="en-US" sz="4400" b="1" spc="50" dirty="0">
                <a:latin typeface="Calibri"/>
                <a:cs typeface="Calibri"/>
              </a:rPr>
              <a:t>us to do the same</a:t>
            </a:r>
            <a:r>
              <a:rPr lang="en-US" sz="4400" dirty="0">
                <a:latin typeface="Calibri"/>
                <a:cs typeface="Calibri"/>
              </a:rPr>
              <a:t>.</a:t>
            </a:r>
            <a:endParaRPr lang="en-US" sz="4400" spc="-3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October 31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A </a:t>
            </a:r>
            <a:r>
              <a:rPr lang="en-US" sz="3200" b="1" cap="small" spc="50" dirty="0">
                <a:latin typeface="Cambria"/>
                <a:cs typeface="Cambria"/>
              </a:rPr>
              <a:t>Preface to the Cross</a:t>
            </a:r>
          </a:p>
        </p:txBody>
      </p:sp>
    </p:spTree>
    <p:extLst>
      <p:ext uri="{BB962C8B-B14F-4D97-AF65-F5344CB8AC3E}">
        <p14:creationId xmlns:p14="http://schemas.microsoft.com/office/powerpoint/2010/main" val="58283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63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Finally,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crucial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moments for Christ, for humankind, and for the whole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universe had arrived. With deep agony,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He struggled against the powers of darkness. </a:t>
            </a:r>
            <a:r>
              <a:rPr lang="en-US" sz="4400" dirty="0" smtClean="0">
                <a:latin typeface="Calibri"/>
                <a:cs typeface="Calibri"/>
              </a:rPr>
              <a:t>Slowly He made His way through the Garden of </a:t>
            </a:r>
            <a:r>
              <a:rPr lang="en-US" sz="4400" u="sng" dirty="0" smtClean="0">
                <a:latin typeface="Calibri"/>
                <a:cs typeface="Calibri"/>
              </a:rPr>
              <a:t>Gethsemane</a:t>
            </a:r>
            <a:r>
              <a:rPr lang="en-US" sz="4400" dirty="0" smtClean="0">
                <a:latin typeface="Calibri"/>
                <a:cs typeface="Calibri"/>
              </a:rPr>
              <a:t>, through His unfair </a:t>
            </a:r>
            <a:r>
              <a:rPr lang="en-US" sz="4400" u="sng" dirty="0" smtClean="0">
                <a:latin typeface="Calibri"/>
                <a:cs typeface="Calibri"/>
              </a:rPr>
              <a:t>trials</a:t>
            </a:r>
            <a:r>
              <a:rPr lang="en-US" sz="4400" dirty="0" smtClean="0">
                <a:latin typeface="Calibri"/>
                <a:cs typeface="Calibri"/>
              </a:rPr>
              <a:t>, and up the mountain of </a:t>
            </a:r>
            <a:r>
              <a:rPr lang="en-US" sz="4400" u="sng" dirty="0" smtClean="0">
                <a:latin typeface="Calibri"/>
                <a:cs typeface="Calibri"/>
              </a:rPr>
              <a:t>Calvary</a:t>
            </a:r>
            <a:r>
              <a:rPr lang="en-US" sz="4400" dirty="0" smtClean="0">
                <a:latin typeface="Calibri"/>
                <a:cs typeface="Calibri"/>
              </a:rPr>
              <a:t>. Evil angels were trying to overcome Him.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November 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 </a:t>
            </a:r>
            <a:r>
              <a:rPr lang="en-US" sz="3200" b="1" cap="small" spc="50" dirty="0">
                <a:latin typeface="Cambria"/>
                <a:cs typeface="Cambria"/>
              </a:rPr>
              <a:t>‘It Is Finished!’ 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46374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Finally, the </a:t>
            </a:r>
            <a:r>
              <a:rPr lang="en-US" sz="4400" u="sng" dirty="0">
                <a:latin typeface="Calibri"/>
                <a:cs typeface="Calibri"/>
              </a:rPr>
              <a:t>crucial</a:t>
            </a:r>
            <a:r>
              <a:rPr lang="en-US" sz="4400" dirty="0">
                <a:latin typeface="Calibri"/>
                <a:cs typeface="Calibri"/>
              </a:rPr>
              <a:t> moments for Christ, for humankind, and for the whole </a:t>
            </a:r>
            <a:r>
              <a:rPr lang="en-US" sz="4400" spc="-50" dirty="0">
                <a:latin typeface="Calibri"/>
                <a:cs typeface="Calibri"/>
              </a:rPr>
              <a:t>universe had arrived. With deep agony, </a:t>
            </a:r>
            <a:r>
              <a:rPr lang="en-US" sz="4400" dirty="0">
                <a:latin typeface="Calibri"/>
                <a:cs typeface="Calibri"/>
              </a:rPr>
              <a:t>He struggled against the powers of darkness.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62764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While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Jesus was hanging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cross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the chief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priests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scribes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and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elders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mocked Him,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saying </a:t>
            </a:r>
            <a:r>
              <a:rPr lang="en-US" sz="4400" dirty="0" smtClean="0">
                <a:latin typeface="Calibri"/>
                <a:cs typeface="Calibri"/>
              </a:rPr>
              <a:t>“ ‘He saved others; Himself He cannot save. If He is the King of Israel, let Him now come down from the cross, and we will </a:t>
            </a:r>
            <a:r>
              <a:rPr lang="en-US" sz="4400" u="sng" dirty="0" smtClean="0">
                <a:latin typeface="Calibri"/>
                <a:cs typeface="Calibri"/>
              </a:rPr>
              <a:t>believe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Him</a:t>
            </a:r>
            <a:r>
              <a:rPr lang="en-US" sz="4400" dirty="0" smtClean="0">
                <a:latin typeface="Calibri"/>
                <a:cs typeface="Calibri"/>
              </a:rPr>
              <a:t>’ ” (</a:t>
            </a:r>
            <a:r>
              <a:rPr lang="en-US" sz="4400" i="1" dirty="0" smtClean="0">
                <a:latin typeface="Calibri"/>
                <a:cs typeface="Calibri"/>
              </a:rPr>
              <a:t>Matt. 27:42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November 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 </a:t>
            </a:r>
            <a:r>
              <a:rPr lang="en-US" sz="3200" b="1" cap="small" spc="50" dirty="0">
                <a:latin typeface="Cambria"/>
                <a:cs typeface="Cambria"/>
              </a:rPr>
              <a:t>‘It Is Finished!’ 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62764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While </a:t>
            </a:r>
            <a:r>
              <a:rPr lang="en-US" sz="4400" dirty="0">
                <a:latin typeface="Calibri"/>
                <a:cs typeface="Calibri"/>
              </a:rPr>
              <a:t>Jesus was hanging </a:t>
            </a:r>
            <a:r>
              <a:rPr lang="en-US" sz="4400" u="sng" dirty="0">
                <a:latin typeface="Calibri"/>
                <a:cs typeface="Calibri"/>
              </a:rPr>
              <a:t>on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cross</a:t>
            </a:r>
            <a:r>
              <a:rPr lang="en-US" sz="4400" dirty="0">
                <a:latin typeface="Calibri"/>
                <a:cs typeface="Calibri"/>
              </a:rPr>
              <a:t>, the chief </a:t>
            </a:r>
            <a:r>
              <a:rPr lang="en-US" sz="4400" u="sng" dirty="0">
                <a:latin typeface="Calibri"/>
                <a:cs typeface="Calibri"/>
              </a:rPr>
              <a:t>priests</a:t>
            </a:r>
            <a:r>
              <a:rPr lang="en-US" sz="4400" dirty="0">
                <a:latin typeface="Calibri"/>
                <a:cs typeface="Calibri"/>
              </a:rPr>
              <a:t>, the </a:t>
            </a:r>
            <a:r>
              <a:rPr lang="en-US" sz="4400" u="sng" dirty="0">
                <a:latin typeface="Calibri"/>
                <a:cs typeface="Calibri"/>
              </a:rPr>
              <a:t>scribes</a:t>
            </a:r>
            <a:r>
              <a:rPr lang="en-US" sz="4400" dirty="0">
                <a:latin typeface="Calibri"/>
                <a:cs typeface="Calibri"/>
              </a:rPr>
              <a:t>, and the </a:t>
            </a:r>
            <a:r>
              <a:rPr lang="en-US" sz="4400" u="sng" dirty="0">
                <a:latin typeface="Calibri"/>
                <a:cs typeface="Calibri"/>
              </a:rPr>
              <a:t>elders</a:t>
            </a:r>
            <a:r>
              <a:rPr lang="en-US" sz="4400" dirty="0">
                <a:latin typeface="Calibri"/>
                <a:cs typeface="Calibri"/>
              </a:rPr>
              <a:t> mocked Him, </a:t>
            </a:r>
            <a:r>
              <a:rPr lang="en-US" sz="4400" dirty="0" smtClean="0">
                <a:latin typeface="Calibri"/>
                <a:cs typeface="Calibri"/>
              </a:rPr>
              <a:t>saying</a:t>
            </a:r>
          </a:p>
        </p:txBody>
      </p:sp>
    </p:spTree>
    <p:extLst>
      <p:ext uri="{BB962C8B-B14F-4D97-AF65-F5344CB8AC3E}">
        <p14:creationId xmlns:p14="http://schemas.microsoft.com/office/powerpoint/2010/main" val="1249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November 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 </a:t>
            </a:r>
            <a:r>
              <a:rPr lang="en-US" sz="3200" b="1" cap="small" spc="50" dirty="0">
                <a:latin typeface="Cambria"/>
                <a:cs typeface="Cambria"/>
              </a:rPr>
              <a:t>‘It Is Finished!’ 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Could Christ </a:t>
            </a:r>
            <a:r>
              <a:rPr lang="en-US" sz="4400" spc="-100" dirty="0">
                <a:latin typeface="Calibri"/>
                <a:cs typeface="Calibri"/>
              </a:rPr>
              <a:t>come down from the </a:t>
            </a:r>
            <a:r>
              <a:rPr lang="en-US" sz="4400" spc="-100" dirty="0" smtClean="0">
                <a:latin typeface="Calibri"/>
                <a:cs typeface="Calibri"/>
              </a:rPr>
              <a:t>cross </a:t>
            </a:r>
            <a:r>
              <a:rPr lang="en-US" sz="4400" spc="-100" dirty="0">
                <a:latin typeface="Calibri"/>
                <a:cs typeface="Calibri"/>
              </a:rPr>
              <a:t>and saved Himself</a:t>
            </a:r>
            <a:r>
              <a:rPr lang="en-US" sz="4400" spc="-100" dirty="0" smtClean="0">
                <a:latin typeface="Calibri"/>
                <a:cs typeface="Calibri"/>
              </a:rPr>
              <a:t>? Yes</a:t>
            </a:r>
            <a:r>
              <a:rPr lang="en-US" sz="4400" spc="-100" dirty="0">
                <a:latin typeface="Calibri"/>
                <a:cs typeface="Calibri"/>
              </a:rPr>
              <a:t>, He was able but </a:t>
            </a:r>
            <a:r>
              <a:rPr lang="en-US" sz="4400" dirty="0">
                <a:latin typeface="Calibri"/>
                <a:cs typeface="Calibri"/>
              </a:rPr>
              <a:t>not </a:t>
            </a:r>
            <a:r>
              <a:rPr lang="en-US" sz="4400" dirty="0" smtClean="0">
                <a:latin typeface="Calibri"/>
                <a:cs typeface="Calibri"/>
              </a:rPr>
              <a:t>willing to </a:t>
            </a:r>
            <a:r>
              <a:rPr lang="en-US" sz="4400" dirty="0">
                <a:latin typeface="Calibri"/>
                <a:cs typeface="Calibri"/>
              </a:rPr>
              <a:t>do </a:t>
            </a:r>
            <a:r>
              <a:rPr lang="en-US" sz="4400" dirty="0" smtClean="0">
                <a:latin typeface="Calibri"/>
                <a:cs typeface="Calibri"/>
              </a:rPr>
              <a:t>so. His </a:t>
            </a:r>
            <a:r>
              <a:rPr lang="en-US" sz="4400" u="sng" dirty="0" smtClean="0">
                <a:latin typeface="Calibri"/>
                <a:cs typeface="Calibri"/>
              </a:rPr>
              <a:t>unconditional </a:t>
            </a:r>
            <a:r>
              <a:rPr lang="en-US" sz="4400" u="sng" dirty="0">
                <a:latin typeface="Calibri"/>
                <a:cs typeface="Calibri"/>
              </a:rPr>
              <a:t>love</a:t>
            </a:r>
            <a:r>
              <a:rPr lang="en-US" sz="4400" dirty="0">
                <a:latin typeface="Calibri"/>
                <a:cs typeface="Calibri"/>
              </a:rPr>
              <a:t> for all </a:t>
            </a:r>
            <a:r>
              <a:rPr lang="en-US" sz="4400" dirty="0" smtClean="0">
                <a:latin typeface="Calibri"/>
                <a:cs typeface="Calibri"/>
              </a:rPr>
              <a:t>humanity</a:t>
            </a:r>
            <a:r>
              <a:rPr lang="en-US" sz="4400" dirty="0">
                <a:latin typeface="Calibri"/>
                <a:cs typeface="Calibri"/>
              </a:rPr>
              <a:t>, including those </a:t>
            </a:r>
            <a:r>
              <a:rPr lang="en-US" sz="4400" dirty="0" smtClean="0">
                <a:latin typeface="Calibri"/>
                <a:cs typeface="Calibri"/>
              </a:rPr>
              <a:t>mockers did </a:t>
            </a:r>
            <a:r>
              <a:rPr lang="en-US" sz="4400" dirty="0">
                <a:latin typeface="Calibri"/>
                <a:cs typeface="Calibri"/>
              </a:rPr>
              <a:t>not allow Him to give up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Here, in the suffering of Christ, Jesus was </a:t>
            </a:r>
            <a:r>
              <a:rPr lang="en-US" sz="4400" dirty="0">
                <a:latin typeface="Calibri"/>
                <a:cs typeface="Calibri"/>
              </a:rPr>
              <a:t>defeating the kingdom of Satan, even </a:t>
            </a:r>
            <a:r>
              <a:rPr lang="en-US" sz="4400" spc="-100" dirty="0">
                <a:latin typeface="Calibri"/>
                <a:cs typeface="Calibri"/>
              </a:rPr>
              <a:t>though it was Satan who had instigated </a:t>
            </a:r>
            <a:r>
              <a:rPr lang="en-US" sz="4400" dirty="0">
                <a:latin typeface="Calibri"/>
                <a:cs typeface="Calibri"/>
              </a:rPr>
              <a:t>the events that led to the </a:t>
            </a:r>
            <a:r>
              <a:rPr lang="en-US" sz="4400" dirty="0" smtClean="0">
                <a:latin typeface="Calibri"/>
                <a:cs typeface="Calibri"/>
              </a:rPr>
              <a:t>cross. </a:t>
            </a:r>
          </a:p>
        </p:txBody>
      </p:sp>
    </p:spTree>
    <p:extLst>
      <p:ext uri="{BB962C8B-B14F-4D97-AF65-F5344CB8AC3E}">
        <p14:creationId xmlns:p14="http://schemas.microsoft.com/office/powerpoint/2010/main" val="21436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Crying from the cross,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“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‘It is finished’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300" dirty="0" smtClean="0">
                <a:solidFill>
                  <a:schemeClr val="bg1"/>
                </a:solidFill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00" dirty="0">
                <a:solidFill>
                  <a:schemeClr val="bg1"/>
                </a:solidFill>
                <a:latin typeface="Calibri"/>
                <a:cs typeface="Calibri"/>
              </a:rPr>
              <a:t>John 19:30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), Christ implied not only that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His agony had come to an end, but also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especially that He had won the great cosmic-historic controversy against Satan and his evil forces. </a:t>
            </a:r>
            <a:r>
              <a:rPr lang="en-US" sz="4400" dirty="0">
                <a:latin typeface="Calibri"/>
                <a:cs typeface="Calibri"/>
              </a:rPr>
              <a:t>“All heaven triumphed in the </a:t>
            </a:r>
            <a:r>
              <a:rPr lang="en-US" sz="4400" dirty="0" err="1">
                <a:latin typeface="Calibri"/>
                <a:cs typeface="Calibri"/>
              </a:rPr>
              <a:t>Saviour’s</a:t>
            </a:r>
            <a:r>
              <a:rPr lang="en-US" sz="4400" dirty="0">
                <a:latin typeface="Calibri"/>
                <a:cs typeface="Calibri"/>
              </a:rPr>
              <a:t> victory.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30" dirty="0" smtClean="0">
                <a:latin typeface="Calibri"/>
                <a:cs typeface="Calibri"/>
              </a:rPr>
              <a:t>Satan </a:t>
            </a:r>
            <a:r>
              <a:rPr lang="en-US" sz="4400" spc="-30" dirty="0">
                <a:latin typeface="Calibri"/>
                <a:cs typeface="Calibri"/>
              </a:rPr>
              <a:t>was defeated, and knew that his </a:t>
            </a:r>
            <a:r>
              <a:rPr lang="en-US" sz="4400" spc="-50" dirty="0">
                <a:latin typeface="Calibri"/>
                <a:cs typeface="Calibri"/>
              </a:rPr>
              <a:t>kingdom was lost.</a:t>
            </a:r>
            <a:r>
              <a:rPr lang="en-US" sz="4400" spc="-50" dirty="0" smtClean="0">
                <a:latin typeface="Calibri"/>
                <a:cs typeface="Calibri"/>
              </a:rPr>
              <a:t>”</a:t>
            </a:r>
            <a:r>
              <a:rPr lang="en-US" sz="3600" spc="-50" dirty="0" smtClean="0">
                <a:latin typeface="Calibri"/>
                <a:cs typeface="Calibri"/>
              </a:rPr>
              <a:t>—</a:t>
            </a:r>
            <a:r>
              <a:rPr lang="en-US" sz="3600" i="1" cap="small" spc="-50" dirty="0" smtClean="0">
                <a:latin typeface="Calibri"/>
                <a:cs typeface="Calibri"/>
              </a:rPr>
              <a:t>The Desire of Ages </a:t>
            </a:r>
            <a:r>
              <a:rPr lang="en-US" sz="3600" spc="-50" dirty="0" smtClean="0">
                <a:latin typeface="Calibri"/>
                <a:cs typeface="Calibri"/>
              </a:rPr>
              <a:t>758.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76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Crying from the cross,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300" dirty="0">
                <a:solidFill>
                  <a:schemeClr val="tx2"/>
                </a:solidFill>
                <a:latin typeface="Calibri"/>
                <a:cs typeface="Calibri"/>
              </a:rPr>
              <a:t>“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‘It is finished’</a:t>
            </a:r>
            <a:r>
              <a:rPr lang="en-US" sz="4400" spc="-30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z="4400" spc="-300" dirty="0" smtClean="0">
                <a:solidFill>
                  <a:schemeClr val="tx2"/>
                </a:solidFill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John 19:30</a:t>
            </a:r>
            <a:r>
              <a:rPr lang="en-US" sz="4400" spc="-100" dirty="0">
                <a:latin typeface="Calibri"/>
                <a:cs typeface="Calibri"/>
              </a:rPr>
              <a:t>), Christ implied not only that </a:t>
            </a:r>
            <a:r>
              <a:rPr lang="en-US" sz="4400" spc="-50" dirty="0">
                <a:latin typeface="Calibri"/>
                <a:cs typeface="Calibri"/>
              </a:rPr>
              <a:t>His agony had come to an end, but also </a:t>
            </a:r>
            <a:r>
              <a:rPr lang="en-US" sz="4400" dirty="0">
                <a:latin typeface="Calibri"/>
                <a:cs typeface="Calibri"/>
              </a:rPr>
              <a:t>especially that He had won the great cosmic-historic controversy against Satan and his evil forces. </a:t>
            </a:r>
            <a:endParaRPr lang="en-US" sz="3600" spc="-5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November 1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 </a:t>
            </a:r>
            <a:r>
              <a:rPr lang="en-US" sz="3200" b="1" cap="small" spc="50" dirty="0">
                <a:latin typeface="Cambria"/>
                <a:cs typeface="Cambria"/>
              </a:rPr>
              <a:t>‘It Is Finished!’ ”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3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Crying from the cross,</a:t>
            </a:r>
            <a:r>
              <a:rPr lang="en-US" sz="4400" spc="-300" dirty="0">
                <a:latin typeface="Calibri"/>
                <a:cs typeface="Calibri"/>
              </a:rPr>
              <a:t> “ </a:t>
            </a:r>
            <a:r>
              <a:rPr lang="en-US" sz="4400" dirty="0">
                <a:latin typeface="Calibri"/>
                <a:cs typeface="Calibri"/>
              </a:rPr>
              <a:t>‘It is finished’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3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(</a:t>
            </a:r>
            <a:r>
              <a:rPr lang="en-US" sz="4400" i="1" spc="-100" dirty="0">
                <a:latin typeface="Calibri"/>
                <a:cs typeface="Calibri"/>
              </a:rPr>
              <a:t>John 19:30</a:t>
            </a:r>
            <a:r>
              <a:rPr lang="en-US" sz="4400" spc="-100" dirty="0">
                <a:latin typeface="Calibri"/>
                <a:cs typeface="Calibri"/>
              </a:rPr>
              <a:t>), </a:t>
            </a:r>
            <a:endParaRPr lang="en-US" sz="3600" spc="-5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9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76825" y="4797425"/>
            <a:ext cx="4067175" cy="862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Alberto R.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Timm</a:t>
            </a:r>
            <a:endParaRPr lang="en-US" sz="2800" dirty="0">
              <a:solidFill>
                <a:schemeClr val="tx1">
                  <a:lumMod val="95000"/>
                </a:schemeClr>
              </a:solidFill>
              <a:latin typeface="Calibri"/>
              <a:ea typeface="ＭＳ Ｐゴシック" charset="0"/>
              <a:cs typeface="Calibri"/>
            </a:endParaRPr>
          </a:p>
          <a:p>
            <a:pPr algn="ctr">
              <a:defRPr/>
            </a:pPr>
            <a:r>
              <a:rPr lang="en-US" sz="2200" spc="100" dirty="0">
                <a:solidFill>
                  <a:schemeClr val="tx1">
                    <a:lumMod val="95000"/>
                  </a:schemeClr>
                </a:solidFill>
                <a:latin typeface="Calibri"/>
                <a:ea typeface="ＭＳ Ｐゴシック" charset="0"/>
                <a:cs typeface="Calibri"/>
              </a:rPr>
              <a:t>Principal Contributor</a:t>
            </a:r>
          </a:p>
        </p:txBody>
      </p:sp>
      <p:pic>
        <p:nvPicPr>
          <p:cNvPr id="10" name="Picture 9" descr="cover_422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4904267" cy="6858000"/>
          </a:xfrm>
          <a:prstGeom prst="rect">
            <a:avLst/>
          </a:prstGeom>
        </p:spPr>
      </p:pic>
      <p:pic>
        <p:nvPicPr>
          <p:cNvPr id="11" name="Picture 10" descr="cover_422C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34" y="980727"/>
            <a:ext cx="4177666" cy="35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‘Behold!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 Lamb of God who takes away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sin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of the world!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’ ”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John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1: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29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This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statement acknowledged Christ as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the antitypical Lamb of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God to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whom all </a:t>
            </a:r>
            <a:r>
              <a:rPr lang="en-US" sz="4400" spc="-70" dirty="0">
                <a:solidFill>
                  <a:srgbClr val="000000"/>
                </a:solidFill>
                <a:latin typeface="Calibri"/>
                <a:cs typeface="Calibri"/>
              </a:rPr>
              <a:t>true sacrifices </a:t>
            </a:r>
            <a:r>
              <a:rPr lang="en-US" sz="4400" spc="-70" dirty="0" smtClean="0">
                <a:solidFill>
                  <a:srgbClr val="000000"/>
                </a:solidFill>
                <a:latin typeface="Calibri"/>
                <a:cs typeface="Calibri"/>
              </a:rPr>
              <a:t>pointed</a:t>
            </a:r>
            <a:r>
              <a:rPr lang="en-US" sz="4400" spc="-7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spc="-70" dirty="0" smtClean="0">
                <a:solidFill>
                  <a:srgbClr val="000000"/>
                </a:solidFill>
                <a:latin typeface="Calibri"/>
                <a:cs typeface="Calibri"/>
              </a:rPr>
              <a:t>But </a:t>
            </a:r>
            <a:r>
              <a:rPr lang="en-US" sz="4400" u="sng" spc="-70" dirty="0" smtClean="0">
                <a:solidFill>
                  <a:srgbClr val="000000"/>
                </a:solidFill>
                <a:latin typeface="Calibri"/>
                <a:cs typeface="Calibri"/>
              </a:rPr>
              <a:t>animal</a:t>
            </a:r>
            <a:r>
              <a:rPr lang="en-US" sz="4400" spc="-7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70" dirty="0" err="1" smtClean="0">
                <a:solidFill>
                  <a:srgbClr val="000000"/>
                </a:solidFill>
                <a:latin typeface="Calibri"/>
                <a:cs typeface="Calibri"/>
              </a:rPr>
              <a:t>sacri-</a:t>
            </a:r>
            <a:r>
              <a:rPr lang="en-US" sz="4400" spc="-30" dirty="0" err="1" smtClean="0">
                <a:solidFill>
                  <a:srgbClr val="000000"/>
                </a:solidFill>
                <a:latin typeface="Calibri"/>
                <a:cs typeface="Calibri"/>
              </a:rPr>
              <a:t>fices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 could </a:t>
            </a:r>
            <a:r>
              <a:rPr lang="en-US" sz="4400" u="sng" spc="-30" dirty="0" smtClean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30" dirty="0" smtClean="0">
                <a:solidFill>
                  <a:srgbClr val="000000"/>
                </a:solidFill>
                <a:latin typeface="Calibri"/>
                <a:cs typeface="Calibri"/>
              </a:rPr>
              <a:t>take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30" dirty="0" smtClean="0">
                <a:solidFill>
                  <a:srgbClr val="000000"/>
                </a:solidFill>
                <a:latin typeface="Calibri"/>
                <a:cs typeface="Calibri"/>
              </a:rPr>
              <a:t>away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spc="-30" dirty="0" smtClean="0">
                <a:solidFill>
                  <a:srgbClr val="000000"/>
                </a:solidFill>
                <a:latin typeface="Calibri"/>
                <a:cs typeface="Calibri"/>
              </a:rPr>
              <a:t>sins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 by them-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selves. </a:t>
            </a:r>
            <a:r>
              <a:rPr lang="en-US" sz="4400" dirty="0" smtClean="0">
                <a:latin typeface="Calibri"/>
                <a:cs typeface="Calibri"/>
              </a:rPr>
              <a:t>They provided only </a:t>
            </a:r>
            <a:r>
              <a:rPr lang="en-US" sz="4400" u="sng" dirty="0" smtClean="0">
                <a:latin typeface="Calibri"/>
                <a:cs typeface="Calibri"/>
              </a:rPr>
              <a:t>conditional </a:t>
            </a:r>
            <a:r>
              <a:rPr lang="en-US" sz="4400" u="sng" spc="-70" dirty="0" smtClean="0">
                <a:latin typeface="Calibri"/>
                <a:cs typeface="Calibri"/>
              </a:rPr>
              <a:t>forgiveness</a:t>
            </a:r>
            <a:r>
              <a:rPr lang="en-US" sz="4400" spc="-70" dirty="0" smtClean="0">
                <a:latin typeface="Calibri"/>
                <a:cs typeface="Calibri"/>
              </a:rPr>
              <a:t> dependent on the effective- </a:t>
            </a:r>
            <a:r>
              <a:rPr lang="en-US" sz="4400" dirty="0" smtClean="0">
                <a:latin typeface="Calibri"/>
                <a:cs typeface="Calibri"/>
              </a:rPr>
              <a:t>ness of </a:t>
            </a:r>
            <a:r>
              <a:rPr lang="en-US" sz="4400" u="sng" dirty="0" smtClean="0">
                <a:latin typeface="Calibri"/>
                <a:cs typeface="Calibri"/>
              </a:rPr>
              <a:t>Christ’s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sacrifice</a:t>
            </a:r>
            <a:r>
              <a:rPr lang="en-US" sz="4400" dirty="0" smtClean="0">
                <a:latin typeface="Calibri"/>
                <a:cs typeface="Calibri"/>
              </a:rPr>
              <a:t> on the cross.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“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‘Behold!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 Lamb of God who takes away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sin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of the world!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’ ”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(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John</a:t>
            </a:r>
            <a:r>
              <a:rPr lang="en-US" sz="4400" i="1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i="1" spc="-150" dirty="0">
                <a:solidFill>
                  <a:schemeClr val="bg1"/>
                </a:solidFill>
                <a:latin typeface="Calibri"/>
                <a:cs typeface="Calibri"/>
              </a:rPr>
              <a:t>1:</a:t>
            </a:r>
            <a:r>
              <a:rPr lang="en-US" sz="4400" i="1" spc="-150" dirty="0" smtClean="0">
                <a:solidFill>
                  <a:schemeClr val="bg1"/>
                </a:solidFill>
                <a:latin typeface="Calibri"/>
                <a:cs typeface="Calibri"/>
              </a:rPr>
              <a:t>29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This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statement acknowledged Christ as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the antitypical Lamb of 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God to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whom all </a:t>
            </a:r>
            <a:r>
              <a:rPr lang="en-US" sz="4400" spc="-70" dirty="0">
                <a:solidFill>
                  <a:schemeClr val="bg1"/>
                </a:solidFill>
                <a:latin typeface="Calibri"/>
                <a:cs typeface="Calibri"/>
              </a:rPr>
              <a:t>true sacrifices </a:t>
            </a:r>
            <a:r>
              <a:rPr lang="en-US" sz="4400" spc="-70" dirty="0" smtClean="0">
                <a:solidFill>
                  <a:schemeClr val="bg1"/>
                </a:solidFill>
                <a:latin typeface="Calibri"/>
                <a:cs typeface="Calibri"/>
              </a:rPr>
              <a:t>pointed</a:t>
            </a:r>
            <a:r>
              <a:rPr lang="en-US" sz="4400" spc="-7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spc="-70" dirty="0" smtClean="0">
                <a:latin typeface="Calibri"/>
                <a:cs typeface="Calibri"/>
              </a:rPr>
              <a:t>But </a:t>
            </a:r>
            <a:r>
              <a:rPr lang="en-US" sz="4400" u="sng" spc="-70" dirty="0" smtClean="0">
                <a:latin typeface="Calibri"/>
                <a:cs typeface="Calibri"/>
              </a:rPr>
              <a:t>animal</a:t>
            </a:r>
            <a:r>
              <a:rPr lang="en-US" sz="4400" spc="-70" dirty="0" smtClean="0">
                <a:latin typeface="Calibri"/>
                <a:cs typeface="Calibri"/>
              </a:rPr>
              <a:t> </a:t>
            </a:r>
            <a:r>
              <a:rPr lang="en-US" sz="4400" spc="-70" dirty="0" err="1" smtClean="0">
                <a:latin typeface="Calibri"/>
                <a:cs typeface="Calibri"/>
              </a:rPr>
              <a:t>sacri-</a:t>
            </a:r>
            <a:r>
              <a:rPr lang="en-US" sz="4400" spc="-30" dirty="0" err="1" smtClean="0">
                <a:latin typeface="Calibri"/>
                <a:cs typeface="Calibri"/>
              </a:rPr>
              <a:t>fices</a:t>
            </a:r>
            <a:r>
              <a:rPr lang="en-US" sz="4400" spc="-30" dirty="0" smtClean="0">
                <a:latin typeface="Calibri"/>
                <a:cs typeface="Calibri"/>
              </a:rPr>
              <a:t> could </a:t>
            </a:r>
            <a:r>
              <a:rPr lang="en-US" sz="4400" u="sng" spc="-30" dirty="0" smtClean="0">
                <a:latin typeface="Calibri"/>
                <a:cs typeface="Calibri"/>
              </a:rPr>
              <a:t>not</a:t>
            </a:r>
            <a:r>
              <a:rPr lang="en-US" sz="4400" spc="-30" dirty="0" smtClean="0">
                <a:latin typeface="Calibri"/>
                <a:cs typeface="Calibri"/>
              </a:rPr>
              <a:t> </a:t>
            </a:r>
            <a:r>
              <a:rPr lang="en-US" sz="4400" u="sng" spc="-30" dirty="0" smtClean="0">
                <a:latin typeface="Calibri"/>
                <a:cs typeface="Calibri"/>
              </a:rPr>
              <a:t>take</a:t>
            </a:r>
            <a:r>
              <a:rPr lang="en-US" sz="4400" spc="-30" dirty="0" smtClean="0">
                <a:latin typeface="Calibri"/>
                <a:cs typeface="Calibri"/>
              </a:rPr>
              <a:t> </a:t>
            </a:r>
            <a:r>
              <a:rPr lang="en-US" sz="4400" u="sng" spc="-30" dirty="0" smtClean="0">
                <a:latin typeface="Calibri"/>
                <a:cs typeface="Calibri"/>
              </a:rPr>
              <a:t>away</a:t>
            </a:r>
            <a:r>
              <a:rPr lang="en-US" sz="4400" spc="-30" dirty="0" smtClean="0">
                <a:latin typeface="Calibri"/>
                <a:cs typeface="Calibri"/>
              </a:rPr>
              <a:t> </a:t>
            </a:r>
            <a:r>
              <a:rPr lang="en-US" sz="4400" u="sng" spc="-30" dirty="0" smtClean="0">
                <a:latin typeface="Calibri"/>
                <a:cs typeface="Calibri"/>
              </a:rPr>
              <a:t>sins</a:t>
            </a:r>
            <a:r>
              <a:rPr lang="en-US" sz="4400" spc="-30" dirty="0" smtClean="0">
                <a:latin typeface="Calibri"/>
                <a:cs typeface="Calibri"/>
              </a:rPr>
              <a:t> by them-</a:t>
            </a:r>
            <a:r>
              <a:rPr lang="en-US" sz="4400" dirty="0" smtClean="0">
                <a:latin typeface="Calibri"/>
                <a:cs typeface="Calibri"/>
              </a:rPr>
              <a:t>selves.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He </a:t>
            </a:r>
            <a:r>
              <a:rPr lang="en-US" sz="3200" b="1" cap="small" spc="50" dirty="0">
                <a:latin typeface="Cambria"/>
                <a:cs typeface="Cambria"/>
              </a:rPr>
              <a:t>Died for 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‘Behold!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 Lamb of God who takes away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the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sin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of the world!</a:t>
            </a:r>
            <a:r>
              <a:rPr lang="en-US" sz="4400" spc="-300" dirty="0">
                <a:latin typeface="Calibri"/>
                <a:cs typeface="Calibri"/>
              </a:rPr>
              <a:t>’ ” </a:t>
            </a:r>
            <a:r>
              <a:rPr lang="en-US" sz="4400" dirty="0">
                <a:latin typeface="Calibri"/>
                <a:cs typeface="Calibri"/>
              </a:rPr>
              <a:t>(</a:t>
            </a:r>
            <a:r>
              <a:rPr lang="en-US" sz="4400" i="1" spc="-150" dirty="0">
                <a:latin typeface="Calibri"/>
                <a:cs typeface="Calibri"/>
              </a:rPr>
              <a:t>John</a:t>
            </a:r>
            <a:r>
              <a:rPr lang="en-US" sz="4400" i="1" spc="-300" dirty="0">
                <a:latin typeface="Calibri"/>
                <a:cs typeface="Calibri"/>
              </a:rPr>
              <a:t> </a:t>
            </a:r>
            <a:r>
              <a:rPr lang="en-US" sz="4400" i="1" spc="-150" dirty="0">
                <a:latin typeface="Calibri"/>
                <a:cs typeface="Calibri"/>
              </a:rPr>
              <a:t>1:</a:t>
            </a:r>
            <a:r>
              <a:rPr lang="en-US" sz="4400" i="1" spc="-150" dirty="0" smtClean="0">
                <a:latin typeface="Calibri"/>
                <a:cs typeface="Calibri"/>
              </a:rPr>
              <a:t>29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 smtClean="0">
                <a:latin typeface="Calibri"/>
                <a:cs typeface="Calibri"/>
              </a:rPr>
              <a:t>This </a:t>
            </a:r>
            <a:r>
              <a:rPr lang="en-US" sz="4400" spc="-50" dirty="0">
                <a:latin typeface="Calibri"/>
                <a:cs typeface="Calibri"/>
              </a:rPr>
              <a:t>statement acknowledged Christ as </a:t>
            </a:r>
            <a:r>
              <a:rPr lang="en-US" sz="4400" spc="-100" dirty="0">
                <a:latin typeface="Calibri"/>
                <a:cs typeface="Calibri"/>
              </a:rPr>
              <a:t>the antitypical Lamb of </a:t>
            </a:r>
            <a:r>
              <a:rPr lang="en-US" sz="4400" spc="-100" dirty="0" smtClean="0">
                <a:latin typeface="Calibri"/>
                <a:cs typeface="Calibri"/>
              </a:rPr>
              <a:t>God to </a:t>
            </a:r>
            <a:r>
              <a:rPr lang="en-US" sz="4400" spc="-100" dirty="0">
                <a:latin typeface="Calibri"/>
                <a:cs typeface="Calibri"/>
              </a:rPr>
              <a:t>whom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all </a:t>
            </a:r>
            <a:r>
              <a:rPr lang="en-US" sz="4400" spc="-70" dirty="0">
                <a:solidFill>
                  <a:schemeClr val="tx2"/>
                </a:solidFill>
                <a:latin typeface="Calibri"/>
                <a:cs typeface="Calibri"/>
              </a:rPr>
              <a:t>true sacrifices </a:t>
            </a:r>
            <a:r>
              <a:rPr lang="en-US" sz="4400" spc="-70" dirty="0" smtClean="0">
                <a:solidFill>
                  <a:schemeClr val="tx2"/>
                </a:solidFill>
                <a:latin typeface="Calibri"/>
                <a:cs typeface="Calibri"/>
              </a:rPr>
              <a:t>pointed</a:t>
            </a:r>
            <a:r>
              <a:rPr lang="en-US" sz="4400" spc="-7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4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“ ‘God so loved the world that he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gave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his only Son’ ” to die for us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John 3: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16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But we should never forget that Christ offered Himself voluntarily on our behalf (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Heb. 9:14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 smtClean="0">
                <a:latin typeface="Calibri"/>
                <a:cs typeface="Calibri"/>
              </a:rPr>
              <a:t>Christ died once for all (</a:t>
            </a:r>
            <a:r>
              <a:rPr lang="en-US" sz="4400" i="1" dirty="0" smtClean="0">
                <a:latin typeface="Calibri"/>
                <a:cs typeface="Calibri"/>
              </a:rPr>
              <a:t>10:10</a:t>
            </a:r>
            <a:r>
              <a:rPr lang="en-US" sz="4400" dirty="0" smtClean="0">
                <a:latin typeface="Calibri"/>
                <a:cs typeface="Calibri"/>
              </a:rPr>
              <a:t>) and once forever (</a:t>
            </a:r>
            <a:r>
              <a:rPr lang="en-US" sz="4400" i="1" dirty="0" smtClean="0">
                <a:latin typeface="Calibri"/>
                <a:cs typeface="Calibri"/>
              </a:rPr>
              <a:t>v. 12</a:t>
            </a:r>
            <a:r>
              <a:rPr lang="en-US" sz="4400" dirty="0" smtClean="0">
                <a:latin typeface="Calibri"/>
                <a:cs typeface="Calibri"/>
              </a:rPr>
              <a:t>), for His sacrifice is all-sufficient and never loses its power.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“ ‘God so loved the world that he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gave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his only Son’ ” to die for us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John 3: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16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)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But we should never forget that Christ offered Himself voluntarily on our behalf (</a:t>
            </a:r>
            <a:r>
              <a:rPr lang="en-US" sz="4400" i="1" dirty="0" smtClean="0">
                <a:latin typeface="Calibri"/>
                <a:cs typeface="Calibri"/>
              </a:rPr>
              <a:t>Heb. 9:14</a:t>
            </a:r>
            <a:r>
              <a:rPr lang="en-US" sz="4400" dirty="0" smtClean="0">
                <a:latin typeface="Calibri"/>
                <a:cs typeface="Calibri"/>
              </a:rPr>
              <a:t>).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He </a:t>
            </a:r>
            <a:r>
              <a:rPr lang="en-US" sz="3200" b="1" cap="small" spc="50" dirty="0">
                <a:latin typeface="Cambria"/>
                <a:cs typeface="Cambria"/>
              </a:rPr>
              <a:t>Died for 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 ‘God so loved the world that he </a:t>
            </a:r>
            <a:r>
              <a:rPr lang="en-US" sz="4400" dirty="0" smtClean="0">
                <a:latin typeface="Calibri"/>
                <a:cs typeface="Calibri"/>
              </a:rPr>
              <a:t> gave </a:t>
            </a:r>
            <a:r>
              <a:rPr lang="en-US" sz="4400" dirty="0">
                <a:latin typeface="Calibri"/>
                <a:cs typeface="Calibri"/>
              </a:rPr>
              <a:t>his only Son’ ” to die for us (</a:t>
            </a:r>
            <a:r>
              <a:rPr lang="en-US" sz="4400" i="1" dirty="0">
                <a:latin typeface="Calibri"/>
                <a:cs typeface="Calibri"/>
              </a:rPr>
              <a:t>John 3:</a:t>
            </a:r>
            <a:r>
              <a:rPr lang="en-US" sz="4400" i="1" dirty="0" smtClean="0">
                <a:latin typeface="Calibri"/>
                <a:cs typeface="Calibri"/>
              </a:rPr>
              <a:t>16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51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2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He </a:t>
            </a:r>
            <a:r>
              <a:rPr lang="en-US" sz="3200" b="1" cap="small" spc="50" dirty="0">
                <a:latin typeface="Cambria"/>
                <a:cs typeface="Cambria"/>
              </a:rPr>
              <a:t>Died for Us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And there’s more: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If but </a:t>
            </a:r>
            <a:r>
              <a:rPr lang="en-US" sz="6000" dirty="0">
                <a:latin typeface="Calibri Light"/>
                <a:cs typeface="Calibri Light"/>
              </a:rPr>
              <a:t>one soul </a:t>
            </a:r>
            <a:r>
              <a:rPr lang="en-US" sz="4400" dirty="0">
                <a:latin typeface="Calibri"/>
                <a:cs typeface="Calibri"/>
              </a:rPr>
              <a:t>would </a:t>
            </a:r>
            <a:r>
              <a:rPr lang="en-US" sz="4400" dirty="0" smtClean="0">
                <a:latin typeface="Calibri"/>
                <a:cs typeface="Calibri"/>
              </a:rPr>
              <a:t>have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accepted </a:t>
            </a:r>
            <a:r>
              <a:rPr lang="en-US" sz="4400" dirty="0">
                <a:latin typeface="Calibri"/>
                <a:cs typeface="Calibri"/>
              </a:rPr>
              <a:t>the gospel of His grace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6000" dirty="0" smtClean="0">
                <a:latin typeface="Calibri Light"/>
                <a:cs typeface="Calibri Light"/>
              </a:rPr>
              <a:t>Christ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would, to</a:t>
            </a:r>
            <a:r>
              <a:rPr lang="en-US" sz="6000" dirty="0">
                <a:latin typeface="Calibri Light"/>
                <a:cs typeface="Calibri Light"/>
              </a:rPr>
              <a:t> save </a:t>
            </a:r>
            <a:r>
              <a:rPr lang="en-US" sz="4400" dirty="0">
                <a:latin typeface="Calibri"/>
                <a:cs typeface="Calibri"/>
              </a:rPr>
              <a:t>that one, have chosen His life of </a:t>
            </a:r>
            <a:r>
              <a:rPr lang="en-US" sz="6000" dirty="0">
                <a:latin typeface="Calibri Light"/>
                <a:cs typeface="Calibri Light"/>
              </a:rPr>
              <a:t>toil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6000" dirty="0">
                <a:latin typeface="Calibri Light"/>
                <a:cs typeface="Calibri Light"/>
              </a:rPr>
              <a:t>humiliation</a:t>
            </a:r>
            <a:r>
              <a:rPr lang="en-US" sz="4400" dirty="0">
                <a:latin typeface="Calibri"/>
                <a:cs typeface="Calibri"/>
              </a:rPr>
              <a:t> and His </a:t>
            </a:r>
            <a:r>
              <a:rPr lang="en-US" sz="6000" dirty="0">
                <a:latin typeface="Calibri Light"/>
                <a:cs typeface="Calibri Light"/>
              </a:rPr>
              <a:t>death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of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shame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  <a:r>
              <a:rPr lang="en-US" dirty="0" smtClean="0">
                <a:latin typeface="Calibri"/>
                <a:cs typeface="Calibri"/>
              </a:rPr>
              <a:t>—</a:t>
            </a:r>
            <a:r>
              <a:rPr lang="en-US" i="1" cap="small" dirty="0" smtClean="0">
                <a:latin typeface="Calibri"/>
                <a:cs typeface="Calibri"/>
              </a:rPr>
              <a:t>The </a:t>
            </a:r>
            <a:r>
              <a:rPr lang="en-US" i="1" cap="small" dirty="0">
                <a:latin typeface="Calibri"/>
                <a:cs typeface="Calibri"/>
              </a:rPr>
              <a:t>Ministry of </a:t>
            </a:r>
            <a:r>
              <a:rPr lang="en-US" i="1" cap="small" dirty="0" smtClean="0">
                <a:latin typeface="Calibri"/>
                <a:cs typeface="Calibri"/>
              </a:rPr>
              <a:t>Healing</a:t>
            </a:r>
            <a:r>
              <a:rPr lang="en-US" i="1" cap="small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135</a:t>
            </a:r>
            <a:r>
              <a:rPr lang="en-US" dirty="0">
                <a:latin typeface="Calibri"/>
                <a:cs typeface="Calibri"/>
              </a:rPr>
              <a:t>.</a:t>
            </a:r>
            <a:endParaRPr lang="en-US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29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The Cross of Christ is the very center of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salvation </a:t>
            </a: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history. While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Christ was </a:t>
            </a:r>
            <a:r>
              <a:rPr lang="en-US" sz="4400" spc="-50" dirty="0" err="1" smtClean="0">
                <a:solidFill>
                  <a:schemeClr val="bg1"/>
                </a:solidFill>
                <a:latin typeface="Calibri"/>
                <a:cs typeface="Calibri"/>
              </a:rPr>
              <a:t>offe</a:t>
            </a: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ring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Himself as a ransom for the human 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race, Satan was </a:t>
            </a:r>
            <a:r>
              <a:rPr lang="en-US" sz="4400" spc="-10" dirty="0" smtClean="0">
                <a:solidFill>
                  <a:schemeClr val="bg1"/>
                </a:solidFill>
                <a:latin typeface="Calibri"/>
                <a:cs typeface="Calibri"/>
              </a:rPr>
              <a:t>engulfing 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Him in </a:t>
            </a:r>
            <a:r>
              <a:rPr lang="en-US" sz="4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suffe</a:t>
            </a:r>
            <a:r>
              <a:rPr lang="en-US" sz="4400" spc="-10" dirty="0" smtClean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ring</a:t>
            </a:r>
            <a:r>
              <a:rPr lang="en-US" sz="4400" spc="-15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agony.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Christ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did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die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just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natural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death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 that every human being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has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lang="en-US" sz="44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face</a:t>
            </a:r>
            <a:r>
              <a:rPr lang="en-US" sz="4400" spc="-3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spc="-100" dirty="0">
                <a:latin typeface="Calibri"/>
                <a:cs typeface="Calibri"/>
              </a:rPr>
              <a:t>He died the </a:t>
            </a:r>
            <a:r>
              <a:rPr lang="en-US" sz="4400" u="sng" spc="-100" dirty="0">
                <a:latin typeface="Calibri"/>
                <a:cs typeface="Calibri"/>
              </a:rPr>
              <a:t>second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death</a:t>
            </a:r>
            <a:r>
              <a:rPr lang="en-US" sz="4400" spc="-100" dirty="0">
                <a:latin typeface="Calibri"/>
                <a:cs typeface="Calibri"/>
              </a:rPr>
              <a:t>,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so that all those who accept Him will </a:t>
            </a:r>
            <a:r>
              <a:rPr lang="en-US" sz="4400" u="sng" spc="-100" dirty="0">
                <a:latin typeface="Calibri"/>
                <a:cs typeface="Calibri"/>
              </a:rPr>
              <a:t>never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have to </a:t>
            </a:r>
            <a:r>
              <a:rPr lang="en-US" sz="4400" u="sng" dirty="0">
                <a:latin typeface="Calibri"/>
                <a:cs typeface="Calibri"/>
              </a:rPr>
              <a:t>experience</a:t>
            </a:r>
            <a:r>
              <a:rPr lang="en-US" sz="4400" dirty="0">
                <a:latin typeface="Calibri"/>
                <a:cs typeface="Calibri"/>
              </a:rPr>
              <a:t> it for themselves.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solidFill>
                  <a:srgbClr val="000000"/>
                </a:solidFill>
                <a:latin typeface="Calibri"/>
                <a:cs typeface="Calibri"/>
              </a:rPr>
              <a:t>The Cross of Christ is the very center of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salvation </a:t>
            </a: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history. While </a:t>
            </a:r>
            <a:r>
              <a:rPr lang="en-US" sz="4400" spc="-50" dirty="0">
                <a:solidFill>
                  <a:schemeClr val="bg1"/>
                </a:solidFill>
                <a:latin typeface="Calibri"/>
                <a:cs typeface="Calibri"/>
              </a:rPr>
              <a:t>Christ was </a:t>
            </a:r>
            <a:r>
              <a:rPr lang="en-US" sz="4400" spc="-50" dirty="0" err="1" smtClean="0">
                <a:solidFill>
                  <a:schemeClr val="bg1"/>
                </a:solidFill>
                <a:latin typeface="Calibri"/>
                <a:cs typeface="Calibri"/>
              </a:rPr>
              <a:t>offe</a:t>
            </a:r>
            <a:r>
              <a:rPr lang="en-US" sz="4400" spc="-50" dirty="0" smtClean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ring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Himself as a ransom for the human 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race, Satan was </a:t>
            </a:r>
            <a:r>
              <a:rPr lang="en-US" sz="4400" spc="-10" dirty="0" smtClean="0">
                <a:solidFill>
                  <a:schemeClr val="bg1"/>
                </a:solidFill>
                <a:latin typeface="Calibri"/>
                <a:cs typeface="Calibri"/>
              </a:rPr>
              <a:t>engulfing </a:t>
            </a: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Him in </a:t>
            </a:r>
            <a:r>
              <a:rPr lang="en-US" sz="4400" spc="-10" dirty="0" err="1" smtClean="0">
                <a:solidFill>
                  <a:schemeClr val="bg1"/>
                </a:solidFill>
                <a:latin typeface="Calibri"/>
                <a:cs typeface="Calibri"/>
              </a:rPr>
              <a:t>suffe</a:t>
            </a:r>
            <a:r>
              <a:rPr lang="en-US" sz="4400" spc="-10" dirty="0" smtClean="0">
                <a:solidFill>
                  <a:schemeClr val="bg1"/>
                </a:solidFill>
                <a:latin typeface="Calibri"/>
                <a:cs typeface="Calibri"/>
              </a:rPr>
              <a:t>-</a:t>
            </a:r>
            <a:r>
              <a:rPr lang="en-US" sz="4400" spc="-100" dirty="0" smtClean="0">
                <a:solidFill>
                  <a:schemeClr val="bg1"/>
                </a:solidFill>
                <a:latin typeface="Calibri"/>
                <a:cs typeface="Calibri"/>
              </a:rPr>
              <a:t>ring</a:t>
            </a:r>
            <a:r>
              <a:rPr lang="en-US" sz="4400" spc="-150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lang="en-US" sz="4400" spc="-1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solidFill>
                  <a:schemeClr val="bg1"/>
                </a:solidFill>
                <a:latin typeface="Calibri"/>
                <a:cs typeface="Calibri"/>
              </a:rPr>
              <a:t>agony.</a:t>
            </a:r>
            <a:r>
              <a:rPr lang="en-US" sz="4400" spc="-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Christ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did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not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die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just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natural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death</a:t>
            </a:r>
            <a:r>
              <a:rPr lang="en-US" sz="4400" dirty="0">
                <a:latin typeface="Calibri"/>
                <a:cs typeface="Calibri"/>
              </a:rPr>
              <a:t> that every human being </a:t>
            </a:r>
            <a:r>
              <a:rPr lang="en-US" sz="4400" spc="-100" dirty="0">
                <a:latin typeface="Calibri"/>
                <a:cs typeface="Calibri"/>
              </a:rPr>
              <a:t>has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to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face</a:t>
            </a:r>
            <a:r>
              <a:rPr lang="en-US" sz="4400" spc="-3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3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Meaning of the Cross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The Cross of Christ is the very </a:t>
            </a:r>
            <a:r>
              <a:rPr lang="en-US" sz="4400" spc="-100" dirty="0">
                <a:solidFill>
                  <a:schemeClr val="tx2"/>
                </a:solidFill>
                <a:latin typeface="Calibri"/>
                <a:cs typeface="Calibri"/>
              </a:rPr>
              <a:t>center of </a:t>
            </a:r>
            <a:r>
              <a:rPr lang="en-US" sz="4400" spc="-50" dirty="0">
                <a:solidFill>
                  <a:schemeClr val="tx2"/>
                </a:solidFill>
                <a:latin typeface="Calibri"/>
                <a:cs typeface="Calibri"/>
              </a:rPr>
              <a:t>salvation </a:t>
            </a:r>
            <a:r>
              <a:rPr lang="en-US" sz="4400" spc="-50" dirty="0" smtClean="0">
                <a:solidFill>
                  <a:schemeClr val="tx2"/>
                </a:solidFill>
                <a:latin typeface="Calibri"/>
                <a:cs typeface="Calibri"/>
              </a:rPr>
              <a:t>history</a:t>
            </a:r>
            <a:r>
              <a:rPr lang="en-US" sz="4400" spc="-50" dirty="0" smtClean="0">
                <a:latin typeface="Calibri"/>
                <a:cs typeface="Calibri"/>
              </a:rPr>
              <a:t>. While </a:t>
            </a:r>
            <a:r>
              <a:rPr lang="en-US" sz="4400" spc="-50" dirty="0">
                <a:latin typeface="Calibri"/>
                <a:cs typeface="Calibri"/>
              </a:rPr>
              <a:t>Christ was </a:t>
            </a:r>
            <a:r>
              <a:rPr lang="en-US" sz="4400" spc="-50" dirty="0" err="1" smtClean="0">
                <a:latin typeface="Calibri"/>
                <a:cs typeface="Calibri"/>
              </a:rPr>
              <a:t>offe</a:t>
            </a:r>
            <a:r>
              <a:rPr lang="en-US" sz="4400" spc="-50" dirty="0" smtClean="0">
                <a:latin typeface="Calibri"/>
                <a:cs typeface="Calibri"/>
              </a:rPr>
              <a:t>-</a:t>
            </a:r>
            <a:r>
              <a:rPr lang="en-US" sz="4400" spc="-100" dirty="0" smtClean="0">
                <a:latin typeface="Calibri"/>
                <a:cs typeface="Calibri"/>
              </a:rPr>
              <a:t>ring </a:t>
            </a:r>
            <a:r>
              <a:rPr lang="en-US" sz="4400" spc="-100" dirty="0">
                <a:latin typeface="Calibri"/>
                <a:cs typeface="Calibri"/>
              </a:rPr>
              <a:t>Himself as a ransom for the human </a:t>
            </a:r>
            <a:r>
              <a:rPr lang="en-US" sz="4400" spc="-10" dirty="0">
                <a:latin typeface="Calibri"/>
                <a:cs typeface="Calibri"/>
              </a:rPr>
              <a:t>race, Satan was </a:t>
            </a:r>
            <a:r>
              <a:rPr lang="en-US" sz="4400" spc="-10" dirty="0" smtClean="0">
                <a:latin typeface="Calibri"/>
                <a:cs typeface="Calibri"/>
              </a:rPr>
              <a:t>engulfing </a:t>
            </a:r>
            <a:r>
              <a:rPr lang="en-US" sz="4400" spc="-10" dirty="0">
                <a:latin typeface="Calibri"/>
                <a:cs typeface="Calibri"/>
              </a:rPr>
              <a:t>Him in </a:t>
            </a:r>
            <a:r>
              <a:rPr lang="en-US" sz="4400" spc="-10" dirty="0" err="1" smtClean="0">
                <a:latin typeface="Calibri"/>
                <a:cs typeface="Calibri"/>
              </a:rPr>
              <a:t>suffe</a:t>
            </a:r>
            <a:r>
              <a:rPr lang="en-US" sz="4400" spc="-10" dirty="0" smtClean="0">
                <a:latin typeface="Calibri"/>
                <a:cs typeface="Calibri"/>
              </a:rPr>
              <a:t>-</a:t>
            </a:r>
            <a:r>
              <a:rPr lang="en-US" sz="4400" spc="-100" dirty="0" smtClean="0">
                <a:latin typeface="Calibri"/>
                <a:cs typeface="Calibri"/>
              </a:rPr>
              <a:t>ring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agony.</a:t>
            </a:r>
            <a:r>
              <a:rPr lang="en-US" sz="4400" spc="-300" dirty="0">
                <a:latin typeface="Calibri"/>
                <a:cs typeface="Calibri"/>
              </a:rPr>
              <a:t> 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10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Meaning of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Cross</a:t>
            </a:r>
          </a:p>
          <a:p>
            <a:pPr marL="36000"/>
            <a:r>
              <a:rPr lang="en-US" sz="3200" b="1" cap="small" spc="100" dirty="0" smtClean="0">
                <a:latin typeface="Cambria"/>
                <a:cs typeface="Cambria"/>
              </a:rPr>
              <a:t>The Cross Is...</a:t>
            </a:r>
            <a:endParaRPr lang="en-US" sz="3200" cap="small" spc="10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15028"/>
            <a:ext cx="9144000" cy="467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latin typeface="Calibri"/>
                <a:cs typeface="Calibri"/>
              </a:rPr>
              <a:t>1.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supreme revelation of God’s </a:t>
            </a:r>
            <a:r>
              <a:rPr lang="en-US" sz="4400" dirty="0" smtClean="0">
                <a:latin typeface="Calibri"/>
                <a:cs typeface="Calibri"/>
              </a:rPr>
              <a:t>justice </a:t>
            </a:r>
            <a:r>
              <a:rPr lang="en-US" sz="4400" dirty="0">
                <a:latin typeface="Calibri"/>
                <a:cs typeface="Calibri"/>
              </a:rPr>
              <a:t>against sin (</a:t>
            </a:r>
            <a:r>
              <a:rPr lang="en-US" sz="4400" i="1" dirty="0" smtClean="0">
                <a:latin typeface="Calibri"/>
                <a:cs typeface="Calibri"/>
              </a:rPr>
              <a:t>Rom. 3</a:t>
            </a:r>
            <a:r>
              <a:rPr lang="en-US" sz="4400" i="1" dirty="0">
                <a:latin typeface="Calibri"/>
                <a:cs typeface="Calibri"/>
              </a:rPr>
              <a:t>:</a:t>
            </a:r>
            <a:r>
              <a:rPr lang="en-US" sz="4400" i="1" dirty="0" smtClean="0">
                <a:latin typeface="Calibri"/>
                <a:cs typeface="Calibri"/>
              </a:rPr>
              <a:t>21–26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supreme revelation of God’s love for sinners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Rom. 5</a:t>
            </a:r>
            <a:r>
              <a:rPr lang="en-US" sz="4400" i="1" dirty="0">
                <a:latin typeface="Calibri"/>
                <a:cs typeface="Calibri"/>
              </a:rPr>
              <a:t>:8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latin typeface="Calibri"/>
                <a:cs typeface="Calibri"/>
              </a:rPr>
              <a:t>3.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great source of power to break the chains of </a:t>
            </a:r>
            <a:r>
              <a:rPr lang="en-US" sz="4400" dirty="0" smtClean="0">
                <a:latin typeface="Calibri"/>
                <a:cs typeface="Calibri"/>
              </a:rPr>
              <a:t>sin (</a:t>
            </a:r>
            <a:r>
              <a:rPr lang="en-US" sz="4400" i="1" dirty="0">
                <a:latin typeface="Calibri"/>
                <a:cs typeface="Calibri"/>
              </a:rPr>
              <a:t>Rom. 6:22, 23; 1 Cor. 1:17–24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3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Meaning of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Cross</a:t>
            </a:r>
          </a:p>
          <a:p>
            <a:pPr marL="36000"/>
            <a:r>
              <a:rPr lang="en-US" sz="3200" b="1" cap="small" spc="100" dirty="0" smtClean="0">
                <a:latin typeface="Cambria"/>
                <a:cs typeface="Cambria"/>
              </a:rPr>
              <a:t>The Cross Is...</a:t>
            </a:r>
            <a:endParaRPr lang="en-US" sz="3200" cap="small" spc="10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58233"/>
            <a:ext cx="9144000" cy="3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latin typeface="Calibri"/>
                <a:cs typeface="Calibri"/>
              </a:rPr>
              <a:t>4. </a:t>
            </a:r>
            <a:r>
              <a:rPr lang="en-US" sz="4400" dirty="0" smtClean="0">
                <a:latin typeface="Calibri"/>
                <a:cs typeface="Calibri"/>
              </a:rPr>
              <a:t>our </a:t>
            </a:r>
            <a:r>
              <a:rPr lang="en-US" sz="4400" dirty="0">
                <a:latin typeface="Calibri"/>
                <a:cs typeface="Calibri"/>
              </a:rPr>
              <a:t>only hope of eternal life (</a:t>
            </a:r>
            <a:r>
              <a:rPr lang="en-US" sz="4400" i="1" dirty="0">
                <a:latin typeface="Calibri"/>
                <a:cs typeface="Calibri"/>
              </a:rPr>
              <a:t>Phil. 3:9–11; John 3:14–16; 1 John 5:</a:t>
            </a:r>
            <a:r>
              <a:rPr lang="en-US" sz="4400" i="1" dirty="0" smtClean="0">
                <a:latin typeface="Calibri"/>
                <a:cs typeface="Calibri"/>
              </a:rPr>
              <a:t>11,12</a:t>
            </a:r>
            <a:r>
              <a:rPr lang="en-US" sz="4400" dirty="0">
                <a:latin typeface="Calibri"/>
                <a:cs typeface="Calibri"/>
              </a:rPr>
              <a:t>)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marL="360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latin typeface="Calibri"/>
                <a:cs typeface="Calibri"/>
              </a:rPr>
              <a:t>5. </a:t>
            </a: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only antidote against a future rebellion in the universe (</a:t>
            </a:r>
            <a:r>
              <a:rPr lang="en-US" sz="4400" i="1" dirty="0">
                <a:latin typeface="Calibri"/>
                <a:cs typeface="Calibri"/>
              </a:rPr>
              <a:t>Rev. 7:13–17, </a:t>
            </a:r>
            <a:r>
              <a:rPr lang="en-US" sz="4400" i="1" dirty="0" smtClean="0">
                <a:latin typeface="Calibri"/>
                <a:cs typeface="Calibri"/>
              </a:rPr>
              <a:t>22</a:t>
            </a:r>
            <a:r>
              <a:rPr lang="en-US" sz="4400" i="1" dirty="0">
                <a:latin typeface="Calibri"/>
                <a:cs typeface="Calibri"/>
              </a:rPr>
              <a:t>:3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0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None of these crucial truths about the Cross can be discovered by the “wisdom of the world.” </a:t>
            </a:r>
            <a:r>
              <a:rPr lang="en-US" sz="4400" dirty="0">
                <a:latin typeface="Calibri"/>
                <a:cs typeface="Calibri"/>
              </a:rPr>
              <a:t>On the contrary, then, as now, the preaching of the Cross is “foolishness” to worldly wisdom, which often doesn’t even acknowledge the most obvious truth there could be: that </a:t>
            </a:r>
            <a:r>
              <a:rPr lang="en-US" sz="4400" b="1" dirty="0">
                <a:solidFill>
                  <a:schemeClr val="tx2"/>
                </a:solidFill>
                <a:latin typeface="Calibri"/>
                <a:cs typeface="Calibri"/>
              </a:rPr>
              <a:t>a Creator exists</a:t>
            </a:r>
            <a:r>
              <a:rPr lang="en-US" sz="4400" dirty="0">
                <a:latin typeface="Calibri"/>
                <a:cs typeface="Calibri"/>
              </a:rPr>
              <a:t> (</a:t>
            </a:r>
            <a:r>
              <a:rPr lang="en-US" sz="4400" i="1" dirty="0">
                <a:latin typeface="Calibri"/>
                <a:cs typeface="Calibri"/>
              </a:rPr>
              <a:t>see Rom. 1:18–20</a:t>
            </a:r>
            <a:r>
              <a:rPr lang="en-US" sz="4400" dirty="0">
                <a:latin typeface="Calibri"/>
                <a:cs typeface="Calibri"/>
              </a:rPr>
              <a:t>).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Meaning of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Cross</a:t>
            </a:r>
          </a:p>
          <a:p>
            <a:pPr marL="36000"/>
            <a:r>
              <a:rPr lang="en-US" sz="3200" b="1" cap="small" spc="100" dirty="0" smtClean="0">
                <a:latin typeface="Cambria"/>
                <a:cs typeface="Cambria"/>
              </a:rPr>
              <a:t>The Cross Is...</a:t>
            </a:r>
            <a:endParaRPr lang="en-US" sz="3200" cap="small" spc="10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None of these crucial truths about the Cross can be discovered by the “wisdom of the world.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1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</a:t>
            </a:r>
            <a:r>
              <a:rPr lang="en-US" sz="3200" b="1" cap="small" spc="50" dirty="0">
                <a:latin typeface="Cambria"/>
                <a:cs typeface="Cambria"/>
              </a:rPr>
              <a:t>Thought: </a:t>
            </a:r>
            <a:r>
              <a:rPr lang="en-US" sz="3200" i="1" cap="small" spc="50" dirty="0">
                <a:latin typeface="Cambria"/>
                <a:cs typeface="Cambria"/>
              </a:rPr>
              <a:t>Testimonies </a:t>
            </a:r>
            <a:r>
              <a:rPr lang="en-US" sz="3200" i="1" cap="small" spc="50" dirty="0" smtClean="0">
                <a:latin typeface="Cambria"/>
                <a:cs typeface="Cambria"/>
              </a:rPr>
              <a:t>1:124.</a:t>
            </a:r>
            <a:endParaRPr lang="en-US" sz="3200" i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“I saw that all heaven is interested in our </a:t>
            </a:r>
            <a:r>
              <a:rPr lang="en-US" sz="4400" dirty="0">
                <a:latin typeface="Calibri"/>
                <a:cs typeface="Calibri"/>
              </a:rPr>
              <a:t>salvation; and shall we be indifferent? </a:t>
            </a:r>
            <a:r>
              <a:rPr lang="en-US" sz="4400" spc="-100" dirty="0">
                <a:latin typeface="Calibri"/>
                <a:cs typeface="Calibri"/>
              </a:rPr>
              <a:t>Shall we be careless, as though it were a </a:t>
            </a:r>
            <a:r>
              <a:rPr lang="en-US" sz="4400" dirty="0">
                <a:latin typeface="Calibri"/>
                <a:cs typeface="Calibri"/>
              </a:rPr>
              <a:t>small matter whether we are saved or </a:t>
            </a:r>
            <a:r>
              <a:rPr lang="en-US" sz="4400" spc="-100" dirty="0">
                <a:latin typeface="Calibri"/>
                <a:cs typeface="Calibri"/>
              </a:rPr>
              <a:t>lost? Shall we slight the sacrifice that has been made for us?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Some have done </a:t>
            </a:r>
            <a:r>
              <a:rPr lang="en-US" sz="4400" spc="-100" dirty="0" smtClean="0">
                <a:solidFill>
                  <a:srgbClr val="FFFF00"/>
                </a:solidFill>
                <a:latin typeface="Calibri"/>
                <a:cs typeface="Calibri"/>
              </a:rPr>
              <a:t>this.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They </a:t>
            </a:r>
            <a:r>
              <a:rPr lang="en-US" sz="4400" dirty="0">
                <a:latin typeface="Calibri"/>
                <a:cs typeface="Calibri"/>
              </a:rPr>
              <a:t>have trifled with offered mercy, and the frown of God is upon them. God’s Spirit will not always be </a:t>
            </a:r>
            <a:r>
              <a:rPr lang="en-US" sz="4400" dirty="0" smtClean="0">
                <a:latin typeface="Calibri"/>
                <a:cs typeface="Calibri"/>
              </a:rPr>
              <a:t>grieved.</a:t>
            </a:r>
          </a:p>
        </p:txBody>
      </p:sp>
    </p:spTree>
    <p:extLst>
      <p:ext uri="{BB962C8B-B14F-4D97-AF65-F5344CB8AC3E}">
        <p14:creationId xmlns:p14="http://schemas.microsoft.com/office/powerpoint/2010/main" val="732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It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will depart if grieved a little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longer.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After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all has been done that God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could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do to save men, if they show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by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their lives that they slight Jesus’ offered mercy, death will be their portion, and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it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will be dearly </a:t>
            </a:r>
            <a:r>
              <a:rPr lang="en-US" sz="4400" dirty="0" err="1" smtClean="0">
                <a:solidFill>
                  <a:schemeClr val="bg1"/>
                </a:solidFill>
                <a:latin typeface="Calibri"/>
                <a:cs typeface="Calibri"/>
              </a:rPr>
              <a:t>pur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-chased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It will be a </a:t>
            </a:r>
            <a:r>
              <a:rPr lang="en-US" sz="4400" u="sng" dirty="0">
                <a:latin typeface="Calibri"/>
                <a:cs typeface="Calibri"/>
              </a:rPr>
              <a:t>dreadful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death</a:t>
            </a:r>
            <a:r>
              <a:rPr lang="en-US" sz="4400" dirty="0">
                <a:latin typeface="Calibri"/>
                <a:cs typeface="Calibri"/>
              </a:rPr>
              <a:t>; for they will have to feel the agony that Christ felt upon the </a:t>
            </a:r>
            <a:r>
              <a:rPr lang="en-US" sz="4400" dirty="0" smtClean="0">
                <a:latin typeface="Calibri"/>
                <a:cs typeface="Calibri"/>
              </a:rPr>
              <a:t>cross </a:t>
            </a:r>
            <a:r>
              <a:rPr lang="en-US" sz="4400" dirty="0">
                <a:latin typeface="Calibri"/>
                <a:cs typeface="Calibri"/>
              </a:rPr>
              <a:t>to purchase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will depart if grieved a little </a:t>
            </a:r>
            <a:r>
              <a:rPr lang="en-US" sz="4400" dirty="0" smtClean="0">
                <a:latin typeface="Calibri"/>
                <a:cs typeface="Calibri"/>
              </a:rPr>
              <a:t>longer.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After </a:t>
            </a:r>
            <a:r>
              <a:rPr lang="en-US" sz="4400" dirty="0">
                <a:latin typeface="Calibri"/>
                <a:cs typeface="Calibri"/>
              </a:rPr>
              <a:t>all has been done that God </a:t>
            </a:r>
            <a:r>
              <a:rPr lang="en-US" sz="4400" dirty="0" smtClean="0">
                <a:latin typeface="Calibri"/>
                <a:cs typeface="Calibri"/>
              </a:rPr>
              <a:t> could </a:t>
            </a:r>
            <a:r>
              <a:rPr lang="en-US" sz="4400" dirty="0">
                <a:latin typeface="Calibri"/>
                <a:cs typeface="Calibri"/>
              </a:rPr>
              <a:t>do to save men, if they show </a:t>
            </a:r>
            <a:r>
              <a:rPr lang="en-US" sz="4400" dirty="0" smtClean="0">
                <a:latin typeface="Calibri"/>
                <a:cs typeface="Calibri"/>
              </a:rPr>
              <a:t>  by </a:t>
            </a:r>
            <a:r>
              <a:rPr lang="en-US" sz="4400" dirty="0">
                <a:latin typeface="Calibri"/>
                <a:cs typeface="Calibri"/>
              </a:rPr>
              <a:t>their lives that they slight Jesus’ offered mercy, death will be their portion, and </a:t>
            </a: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will be dearly </a:t>
            </a:r>
            <a:r>
              <a:rPr lang="en-US" sz="4400" dirty="0" err="1" smtClean="0">
                <a:latin typeface="Calibri"/>
                <a:cs typeface="Calibri"/>
              </a:rPr>
              <a:t>pur</a:t>
            </a:r>
            <a:r>
              <a:rPr lang="en-US" sz="4400" dirty="0" smtClean="0">
                <a:latin typeface="Calibri"/>
                <a:cs typeface="Calibri"/>
              </a:rPr>
              <a:t>-chased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</a:t>
            </a:r>
            <a:r>
              <a:rPr lang="en-US" sz="3200" b="1" cap="small" spc="50" dirty="0">
                <a:latin typeface="Cambria"/>
                <a:cs typeface="Cambria"/>
              </a:rPr>
              <a:t>Thought: </a:t>
            </a:r>
            <a:r>
              <a:rPr lang="en-US" sz="3200" i="1" cap="small" spc="50" dirty="0">
                <a:latin typeface="Cambria"/>
                <a:cs typeface="Cambria"/>
              </a:rPr>
              <a:t>Testimonies </a:t>
            </a:r>
            <a:r>
              <a:rPr lang="en-US" sz="3200" i="1" cap="small" spc="50" dirty="0" smtClean="0">
                <a:latin typeface="Cambria"/>
                <a:cs typeface="Cambria"/>
              </a:rPr>
              <a:t>1:124</a:t>
            </a:r>
            <a:r>
              <a:rPr lang="en-US" sz="3200" i="1" cap="small" spc="50" dirty="0">
                <a:latin typeface="Cambria"/>
                <a:cs typeface="Cambria"/>
              </a:rPr>
              <a:t>.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 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600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November 4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</a:t>
            </a:r>
            <a:r>
              <a:rPr lang="en-US" sz="3200" b="1" cap="small" spc="50" dirty="0">
                <a:latin typeface="Cambria"/>
                <a:cs typeface="Cambria"/>
              </a:rPr>
              <a:t>Thought: </a:t>
            </a:r>
            <a:r>
              <a:rPr lang="en-US" sz="3200" i="1" cap="small" spc="50" dirty="0">
                <a:latin typeface="Cambria"/>
                <a:cs typeface="Cambria"/>
              </a:rPr>
              <a:t>Testimonies </a:t>
            </a:r>
            <a:r>
              <a:rPr lang="en-US" sz="3200" i="1" cap="small" spc="50" dirty="0" smtClean="0">
                <a:latin typeface="Cambria"/>
                <a:cs typeface="Cambria"/>
              </a:rPr>
              <a:t>1:124</a:t>
            </a:r>
            <a:r>
              <a:rPr lang="en-US" sz="3200" i="1" cap="small" spc="50" dirty="0">
                <a:latin typeface="Cambria"/>
                <a:cs typeface="Cambria"/>
              </a:rPr>
              <a:t>.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 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for </a:t>
            </a:r>
            <a:r>
              <a:rPr lang="en-US" sz="4400" dirty="0">
                <a:latin typeface="Calibri"/>
                <a:cs typeface="Calibri"/>
              </a:rPr>
              <a:t>them the redemption which they have refused. And they will then realize what they have lost—eternal life and the immortal </a:t>
            </a:r>
            <a:r>
              <a:rPr lang="en-US" sz="4400" dirty="0" smtClean="0">
                <a:latin typeface="Calibri"/>
                <a:cs typeface="Calibri"/>
              </a:rPr>
              <a:t>inheritance.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great sacrifice that has been made to save souls shows us their worth. When the precious </a:t>
            </a:r>
            <a:r>
              <a:rPr lang="en-US" sz="4400" dirty="0" smtClean="0">
                <a:latin typeface="Calibri"/>
                <a:cs typeface="Calibri"/>
              </a:rPr>
              <a:t>soul is  </a:t>
            </a:r>
            <a:r>
              <a:rPr lang="en-US" sz="4400" b="1" spc="50" dirty="0" smtClean="0">
                <a:latin typeface="Calibri"/>
                <a:cs typeface="Calibri"/>
              </a:rPr>
              <a:t>once </a:t>
            </a:r>
            <a:r>
              <a:rPr lang="en-US" sz="4400" b="1" spc="50" dirty="0">
                <a:latin typeface="Calibri"/>
                <a:cs typeface="Calibri"/>
              </a:rPr>
              <a:t>lost, it is lost forever.</a:t>
            </a:r>
            <a:r>
              <a:rPr lang="en-US" sz="4400" b="1" spc="50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1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On Death, Dying, and the Future Hope</a:t>
            </a: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Lesson 6,  November </a:t>
            </a:r>
            <a:r>
              <a:rPr lang="en-US" sz="3200" b="1" cap="small" spc="50" dirty="0">
                <a:latin typeface="Cambria"/>
                <a:cs typeface="Cambria"/>
              </a:rPr>
              <a:t>5</a:t>
            </a:r>
            <a:r>
              <a:rPr lang="en-US" sz="3200" b="1" cap="small" spc="50" dirty="0" smtClean="0">
                <a:latin typeface="Cambria"/>
                <a:cs typeface="Cambria"/>
              </a:rPr>
              <a:t>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00907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60000">
              <a:lnSpc>
                <a:spcPct val="70000"/>
              </a:lnSpc>
              <a:defRPr/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He Died </a:t>
            </a:r>
            <a:r>
              <a:rPr lang="en-US" sz="5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for </a:t>
            </a: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ea typeface="ＭＳ Ｐゴシック" charset="0"/>
                <a:cs typeface="Cambria"/>
              </a:rPr>
              <a:t>Us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ea typeface="ＭＳ Ｐゴシック" charset="0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375" y="3212976"/>
            <a:ext cx="7829233" cy="3312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Died for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382785"/>
            <a:ext cx="9144000" cy="536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922950" indent="-74295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/>
              <a:tabLst>
                <a:tab pos="719138" algn="l"/>
              </a:tabLst>
            </a:pPr>
            <a:r>
              <a:rPr lang="en-US" sz="4400" b="1" spc="50" dirty="0" smtClean="0">
                <a:latin typeface="Calibri"/>
                <a:cs typeface="Calibri"/>
              </a:rPr>
              <a:t>Before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the Cross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 smtClean="0">
                <a:latin typeface="Calibri"/>
                <a:cs typeface="Calibri"/>
              </a:rPr>
              <a:t>Sun. </a:t>
            </a:r>
            <a:r>
              <a:rPr lang="en-US" sz="4400" dirty="0" smtClean="0">
                <a:latin typeface="Calibri"/>
                <a:cs typeface="Calibri"/>
              </a:rPr>
              <a:t>Foundation. </a:t>
            </a:r>
            <a:r>
              <a:rPr lang="en-US" sz="4400" i="1" dirty="0" smtClean="0">
                <a:latin typeface="Calibri"/>
                <a:cs typeface="Calibri"/>
              </a:rPr>
              <a:t>Rev. 13:8.      </a:t>
            </a:r>
            <a:r>
              <a:rPr lang="en-US" sz="4400" dirty="0" smtClean="0">
                <a:latin typeface="Calibri"/>
                <a:cs typeface="Calibri"/>
              </a:rPr>
              <a:t>     	b. </a:t>
            </a:r>
            <a:r>
              <a:rPr lang="en-US" sz="4400" i="1" dirty="0">
                <a:latin typeface="Calibri"/>
                <a:cs typeface="Calibri"/>
              </a:rPr>
              <a:t>Mon. </a:t>
            </a:r>
            <a:r>
              <a:rPr lang="en-US" sz="4400" dirty="0" smtClean="0">
                <a:latin typeface="Calibri"/>
                <a:cs typeface="Calibri"/>
              </a:rPr>
              <a:t>Preface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dirty="0">
                <a:latin typeface="Calibri"/>
                <a:cs typeface="Calibri"/>
              </a:rPr>
              <a:t>John 3:14, 15</a:t>
            </a:r>
            <a:r>
              <a:rPr lang="en-US" sz="4400" i="1" dirty="0" smtClean="0">
                <a:latin typeface="Calibri"/>
                <a:cs typeface="Calibri"/>
              </a:rPr>
              <a:t>.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b="1" spc="50" dirty="0" smtClean="0">
                <a:latin typeface="Calibri"/>
                <a:cs typeface="Calibri"/>
              </a:rPr>
              <a:t>At </a:t>
            </a:r>
            <a:r>
              <a:rPr lang="en-US" sz="4400" dirty="0" smtClean="0">
                <a:latin typeface="Calibri"/>
                <a:cs typeface="Calibri"/>
              </a:rPr>
              <a:t>the Cross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 smtClean="0">
                <a:latin typeface="Calibri"/>
                <a:cs typeface="Calibri"/>
              </a:rPr>
              <a:t>Tue. </a:t>
            </a:r>
            <a:r>
              <a:rPr lang="en-US" sz="4400" dirty="0" smtClean="0">
                <a:latin typeface="Calibri"/>
                <a:cs typeface="Calibri"/>
              </a:rPr>
              <a:t>“Finished.”</a:t>
            </a:r>
            <a:r>
              <a:rPr lang="en-US" sz="4400" i="1" dirty="0" smtClean="0">
                <a:latin typeface="Calibri"/>
                <a:cs typeface="Calibri"/>
              </a:rPr>
              <a:t> John 19:30.                       	</a:t>
            </a:r>
            <a:r>
              <a:rPr lang="en-US" sz="4400" dirty="0" smtClean="0">
                <a:latin typeface="Calibri"/>
                <a:cs typeface="Calibri"/>
              </a:rPr>
              <a:t>b</a:t>
            </a:r>
            <a:r>
              <a:rPr lang="en-US" sz="4400" i="1" dirty="0" smtClean="0">
                <a:latin typeface="Calibri"/>
                <a:cs typeface="Calibri"/>
              </a:rPr>
              <a:t>. </a:t>
            </a:r>
            <a:r>
              <a:rPr lang="en-US" sz="4400" i="1" dirty="0">
                <a:latin typeface="Calibri"/>
                <a:cs typeface="Calibri"/>
              </a:rPr>
              <a:t>Wed. </a:t>
            </a:r>
            <a:r>
              <a:rPr lang="en-US" sz="4400" dirty="0" smtClean="0">
                <a:latin typeface="Calibri"/>
                <a:cs typeface="Calibri"/>
              </a:rPr>
              <a:t>Died</a:t>
            </a:r>
            <a:r>
              <a:rPr lang="en-US" sz="4400" i="1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f</a:t>
            </a:r>
            <a:r>
              <a:rPr lang="en-US" sz="4400" dirty="0" smtClean="0">
                <a:latin typeface="Calibri"/>
                <a:cs typeface="Calibri"/>
              </a:rPr>
              <a:t>or Us</a:t>
            </a:r>
            <a:r>
              <a:rPr lang="en-US" sz="4400" i="1" dirty="0" smtClean="0">
                <a:latin typeface="Calibri"/>
                <a:cs typeface="Calibri"/>
              </a:rPr>
              <a:t>. 1 John 1:9. </a:t>
            </a:r>
            <a:endParaRPr lang="en-US" sz="4400" i="1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b="1" spc="50" dirty="0" smtClean="0">
                <a:latin typeface="Calibri"/>
                <a:cs typeface="Calibri"/>
              </a:rPr>
              <a:t>Meaning </a:t>
            </a:r>
            <a:r>
              <a:rPr lang="en-US" sz="4400" dirty="0" smtClean="0">
                <a:latin typeface="Calibri"/>
                <a:cs typeface="Calibri"/>
              </a:rPr>
              <a:t>of the Cross</a:t>
            </a:r>
            <a:endParaRPr lang="en-US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Thu. </a:t>
            </a:r>
            <a:r>
              <a:rPr lang="en-US" sz="4400" dirty="0" smtClean="0">
                <a:latin typeface="Calibri"/>
                <a:cs typeface="Calibri"/>
              </a:rPr>
              <a:t>Five Aspects. </a:t>
            </a:r>
            <a:r>
              <a:rPr lang="en-US" sz="4400" i="1" dirty="0" smtClean="0">
                <a:latin typeface="Calibri"/>
                <a:cs typeface="Calibri"/>
              </a:rPr>
              <a:t>1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John 5:11, 12.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chemeClr val="tx2"/>
                </a:solidFill>
                <a:latin typeface="Cambria"/>
                <a:cs typeface="Cambria"/>
              </a:rPr>
              <a:t>He Died for Us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30 Oct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628273"/>
            <a:ext cx="9144000" cy="324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en-US" sz="4400" b="1" spc="50" dirty="0" smtClean="0">
                <a:latin typeface="Calibri"/>
                <a:ea typeface="Helvetica CY" charset="0"/>
                <a:cs typeface="Calibri"/>
              </a:rPr>
              <a:t>We </a:t>
            </a:r>
            <a:r>
              <a:rPr lang="en-US" sz="4400" b="1" spc="50" dirty="0">
                <a:latin typeface="Calibri"/>
                <a:ea typeface="Helvetica CY" charset="0"/>
                <a:cs typeface="Calibri"/>
              </a:rPr>
              <a:t>will focus on </a:t>
            </a:r>
            <a:endParaRPr lang="en-US" sz="4400" b="1" spc="50" dirty="0" smtClean="0">
              <a:latin typeface="Calibri"/>
              <a:ea typeface="Helvetica CY" charset="0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en-US" sz="6000" dirty="0" smtClean="0">
                <a:latin typeface="Calibri Light"/>
                <a:ea typeface="Helvetica CY" charset="0"/>
                <a:cs typeface="Calibri Light"/>
              </a:rPr>
              <a:t>Christ’s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death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and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                          what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it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means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 for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                     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promise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of</a:t>
            </a:r>
            <a:r>
              <a:rPr lang="en-US" sz="6000" dirty="0">
                <a:latin typeface="Calibri Light"/>
                <a:ea typeface="Helvetica CY" charset="0"/>
                <a:cs typeface="Calibri Light"/>
              </a:rPr>
              <a:t> eternal life.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Died for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This Week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8734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37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/>
            </a:pPr>
            <a:r>
              <a:rPr lang="de-DE" dirty="0">
                <a:latin typeface="Cambria"/>
                <a:ea typeface="Helvetica CY" charset="0"/>
                <a:cs typeface="Cambria"/>
              </a:rPr>
              <a:t>John 3:14, </a:t>
            </a:r>
            <a:r>
              <a:rPr lang="de-DE" dirty="0" smtClean="0">
                <a:latin typeface="Cambria"/>
                <a:ea typeface="Helvetica CY" charset="0"/>
                <a:cs typeface="Cambria"/>
              </a:rPr>
              <a:t>15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 ‘And as Moses lifted up the serpent  in the wilderness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even so must the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Son 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of Man be lifted up, that whoever believes in Him should not perish but have eternal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life.’ ”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29316" y="7938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Died for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 smtClean="0">
                <a:latin typeface="Cambria"/>
                <a:cs typeface="Cambria"/>
              </a:rPr>
              <a:t>Key Text   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9" y="125153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Because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we know that the dead, both the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righteous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the wicked, end up in the same place at first, our hope of the resurrection means everything to us.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Without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this hope, even “those who have fallen asleep in Christ have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perished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” (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1 Cor. 15:</a:t>
            </a: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18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). </a:t>
            </a: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is </a:t>
            </a:r>
            <a:r>
              <a:rPr lang="en-US" sz="4400" dirty="0" smtClean="0">
                <a:latin typeface="Calibri"/>
                <a:cs typeface="Calibri"/>
              </a:rPr>
              <a:t>strange </a:t>
            </a:r>
            <a:r>
              <a:rPr lang="en-US" sz="4400" dirty="0">
                <a:latin typeface="Calibri"/>
                <a:cs typeface="Calibri"/>
              </a:rPr>
              <a:t>thing to say </a:t>
            </a:r>
            <a:r>
              <a:rPr lang="en-US" sz="4400" dirty="0" smtClean="0">
                <a:latin typeface="Calibri"/>
                <a:cs typeface="Calibri"/>
              </a:rPr>
              <a:t>they </a:t>
            </a:r>
            <a:r>
              <a:rPr lang="en-US" sz="4400" dirty="0">
                <a:latin typeface="Calibri"/>
                <a:cs typeface="Calibri"/>
              </a:rPr>
              <a:t>are buzzing about heaven in the </a:t>
            </a:r>
            <a:r>
              <a:rPr lang="en-US" sz="4400" u="sng" dirty="0">
                <a:latin typeface="Calibri"/>
                <a:cs typeface="Calibri"/>
              </a:rPr>
              <a:t>presence</a:t>
            </a:r>
            <a:r>
              <a:rPr lang="en-US" sz="4400" dirty="0">
                <a:latin typeface="Calibri"/>
                <a:cs typeface="Calibri"/>
              </a:rPr>
              <a:t> of God.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Died for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October 29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25153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Because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we know that the dead, both the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righteous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and the wicked, end up in the same place at first, our hope of the resurrection means everything to us. </a:t>
            </a:r>
            <a:r>
              <a:rPr lang="en-US" sz="4400" u="sng" dirty="0" smtClean="0">
                <a:latin typeface="Calibri"/>
                <a:cs typeface="Calibri"/>
              </a:rPr>
              <a:t>Without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this hope, even “those who have fallen asleep in Christ have </a:t>
            </a:r>
            <a:r>
              <a:rPr lang="en-US" sz="4400" u="sng" dirty="0" smtClean="0">
                <a:latin typeface="Calibri"/>
                <a:cs typeface="Calibri"/>
              </a:rPr>
              <a:t>perished</a:t>
            </a:r>
            <a:r>
              <a:rPr lang="en-US" sz="4400" dirty="0">
                <a:latin typeface="Calibri"/>
                <a:cs typeface="Calibri"/>
              </a:rPr>
              <a:t>” (</a:t>
            </a:r>
            <a:r>
              <a:rPr lang="en-US" sz="4400" i="1" dirty="0">
                <a:latin typeface="Calibri"/>
                <a:cs typeface="Calibri"/>
              </a:rPr>
              <a:t>1 Cor. 15:</a:t>
            </a:r>
            <a:r>
              <a:rPr lang="en-US" sz="4400" i="1" dirty="0" smtClean="0">
                <a:latin typeface="Calibri"/>
                <a:cs typeface="Calibri"/>
              </a:rPr>
              <a:t>18</a:t>
            </a:r>
            <a:r>
              <a:rPr lang="en-US" sz="4400" dirty="0" smtClean="0">
                <a:latin typeface="Calibri"/>
                <a:cs typeface="Calibri"/>
              </a:rPr>
              <a:t>).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5153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Because </a:t>
            </a:r>
            <a:r>
              <a:rPr lang="en-US" sz="4400" dirty="0">
                <a:latin typeface="Calibri"/>
                <a:cs typeface="Calibri"/>
              </a:rPr>
              <a:t>we know that the dead, </a:t>
            </a:r>
            <a:r>
              <a:rPr lang="en-US" sz="4400" u="sng" dirty="0">
                <a:latin typeface="Calibri"/>
                <a:cs typeface="Calibri"/>
              </a:rPr>
              <a:t>both</a:t>
            </a:r>
            <a:r>
              <a:rPr lang="en-US" sz="4400" dirty="0">
                <a:latin typeface="Calibri"/>
                <a:cs typeface="Calibri"/>
              </a:rPr>
              <a:t> the </a:t>
            </a:r>
            <a:r>
              <a:rPr lang="en-US" sz="4400" u="sng" dirty="0" smtClean="0">
                <a:latin typeface="Calibri"/>
                <a:cs typeface="Calibri"/>
              </a:rPr>
              <a:t>righteous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and the </a:t>
            </a:r>
            <a:r>
              <a:rPr lang="en-US" sz="4400" u="sng" dirty="0">
                <a:latin typeface="Calibri"/>
                <a:cs typeface="Calibri"/>
              </a:rPr>
              <a:t>wicked</a:t>
            </a:r>
            <a:r>
              <a:rPr lang="en-US" sz="4400" dirty="0">
                <a:latin typeface="Calibri"/>
                <a:cs typeface="Calibri"/>
              </a:rPr>
              <a:t>, end up in the same place at first, our </a:t>
            </a:r>
            <a:r>
              <a:rPr lang="en-US" sz="4400" u="sng" dirty="0">
                <a:latin typeface="Calibri"/>
                <a:cs typeface="Calibri"/>
              </a:rPr>
              <a:t>hope</a:t>
            </a:r>
            <a:r>
              <a:rPr lang="en-US" sz="4400" dirty="0">
                <a:latin typeface="Calibri"/>
                <a:cs typeface="Calibri"/>
              </a:rPr>
              <a:t> of the </a:t>
            </a:r>
            <a:r>
              <a:rPr lang="en-US" sz="4400" u="sng" dirty="0">
                <a:latin typeface="Calibri"/>
                <a:cs typeface="Calibri"/>
              </a:rPr>
              <a:t>resurrection</a:t>
            </a:r>
            <a:r>
              <a:rPr lang="en-US" sz="4400" dirty="0">
                <a:latin typeface="Calibri"/>
                <a:cs typeface="Calibri"/>
              </a:rPr>
              <a:t> means everything to us. </a:t>
            </a: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6" grpId="0" uiExpand="1" build="p"/>
      <p:bldP spid="4" grpId="0" build="p" autoUpdateAnimBg="0" advAuto="1000"/>
      <p:bldP spid="5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9" y="125153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Thus, Christ’s resurrection is central to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our faith, because in His resurrection we have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surety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of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our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But </a:t>
            </a:r>
            <a:r>
              <a:rPr lang="en-US" sz="4400" u="sng" spc="-30" dirty="0">
                <a:solidFill>
                  <a:srgbClr val="000000"/>
                </a:solidFill>
                <a:latin typeface="Calibri"/>
                <a:cs typeface="Calibri"/>
              </a:rPr>
              <a:t>before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Christ was 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resurrected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from 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dead, He, of course, had to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die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This is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why, 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in Gethsemane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, in 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anticipation   of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His death, He prayed: </a:t>
            </a:r>
            <a:r>
              <a:rPr lang="en-US" sz="4400" dirty="0">
                <a:latin typeface="Calibri"/>
                <a:cs typeface="Calibri"/>
              </a:rPr>
              <a:t>“ </a:t>
            </a:r>
            <a:r>
              <a:rPr lang="en-US" sz="4400" dirty="0" smtClean="0">
                <a:latin typeface="Calibri"/>
                <a:cs typeface="Calibri"/>
              </a:rPr>
              <a:t>‘But </a:t>
            </a:r>
            <a:r>
              <a:rPr lang="en-US" sz="4400" dirty="0">
                <a:latin typeface="Calibri"/>
                <a:cs typeface="Calibri"/>
              </a:rPr>
              <a:t>for </a:t>
            </a:r>
            <a:r>
              <a:rPr lang="en-US" sz="4400" u="sng" dirty="0">
                <a:latin typeface="Calibri"/>
                <a:cs typeface="Calibri"/>
              </a:rPr>
              <a:t>this purpose</a:t>
            </a:r>
            <a:r>
              <a:rPr lang="en-US" sz="4400" dirty="0">
                <a:latin typeface="Calibri"/>
                <a:cs typeface="Calibri"/>
              </a:rPr>
              <a:t> I came to this hour’ ” (</a:t>
            </a:r>
            <a:r>
              <a:rPr lang="en-US" sz="4400" i="1" dirty="0">
                <a:latin typeface="Calibri"/>
                <a:cs typeface="Calibri"/>
              </a:rPr>
              <a:t>John 12:</a:t>
            </a:r>
            <a:r>
              <a:rPr lang="en-US" sz="4400" i="1" dirty="0" smtClean="0">
                <a:latin typeface="Calibri"/>
                <a:cs typeface="Calibri"/>
              </a:rPr>
              <a:t>27</a:t>
            </a:r>
            <a:r>
              <a:rPr lang="en-US" sz="4400" dirty="0" smtClean="0">
                <a:latin typeface="Calibri"/>
                <a:cs typeface="Calibri"/>
              </a:rPr>
              <a:t>)</a:t>
            </a:r>
            <a:r>
              <a:rPr lang="en-US" sz="4400" dirty="0">
                <a:latin typeface="Calibri"/>
                <a:cs typeface="Calibri"/>
              </a:rPr>
              <a:t>. And that purpose was </a:t>
            </a:r>
            <a:r>
              <a:rPr lang="en-US" sz="4400" u="sng" dirty="0">
                <a:latin typeface="Calibri"/>
                <a:cs typeface="Calibri"/>
              </a:rPr>
              <a:t>to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die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9" y="125153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Thus, Christ’s resurrection is central to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our faith, because in His resurrection we have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surety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of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our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But </a:t>
            </a:r>
            <a:r>
              <a:rPr lang="en-US" sz="4400" u="sng" spc="-30" dirty="0">
                <a:solidFill>
                  <a:srgbClr val="000000"/>
                </a:solidFill>
                <a:latin typeface="Calibri"/>
                <a:cs typeface="Calibri"/>
              </a:rPr>
              <a:t>before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Christ was 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resurrected </a:t>
            </a:r>
            <a:r>
              <a:rPr lang="en-US" sz="4400" spc="-30" dirty="0">
                <a:solidFill>
                  <a:srgbClr val="000000"/>
                </a:solidFill>
                <a:latin typeface="Calibri"/>
                <a:cs typeface="Calibri"/>
              </a:rPr>
              <a:t>from </a:t>
            </a:r>
            <a:r>
              <a:rPr lang="en-US" sz="4400" spc="-30" dirty="0" smtClean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dead, He, of course, had to </a:t>
            </a:r>
            <a:r>
              <a:rPr lang="en-US" sz="4400" u="sng" dirty="0">
                <a:solidFill>
                  <a:srgbClr val="000000"/>
                </a:solidFill>
                <a:latin typeface="Calibri"/>
                <a:cs typeface="Calibri"/>
              </a:rPr>
              <a:t>die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This is </a:t>
            </a:r>
            <a:r>
              <a:rPr lang="en-US" sz="4400" spc="-30" dirty="0">
                <a:latin typeface="Calibri"/>
                <a:cs typeface="Calibri"/>
              </a:rPr>
              <a:t>why, </a:t>
            </a:r>
            <a:r>
              <a:rPr lang="en-US" sz="4400" spc="-30" dirty="0" smtClean="0">
                <a:latin typeface="Calibri"/>
                <a:cs typeface="Calibri"/>
              </a:rPr>
              <a:t>in Gethsemane</a:t>
            </a:r>
            <a:r>
              <a:rPr lang="en-US" sz="4400" spc="-30" dirty="0">
                <a:latin typeface="Calibri"/>
                <a:cs typeface="Calibri"/>
              </a:rPr>
              <a:t>, in </a:t>
            </a:r>
            <a:r>
              <a:rPr lang="en-US" sz="4400" spc="-30" dirty="0" smtClean="0">
                <a:latin typeface="Calibri"/>
                <a:cs typeface="Calibri"/>
              </a:rPr>
              <a:t>anticipation   of </a:t>
            </a:r>
            <a:r>
              <a:rPr lang="en-US" sz="4400" dirty="0">
                <a:latin typeface="Calibri"/>
                <a:cs typeface="Calibri"/>
              </a:rPr>
              <a:t>His death, He prayed</a:t>
            </a:r>
            <a:r>
              <a:rPr lang="en-US" sz="4400" dirty="0" smtClean="0">
                <a:latin typeface="Calibri"/>
                <a:cs typeface="Calibri"/>
              </a:rPr>
              <a:t>: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379" y="1251530"/>
            <a:ext cx="9144000" cy="31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" dirty="0">
                <a:solidFill>
                  <a:schemeClr val="bg1"/>
                </a:solidFill>
                <a:latin typeface="Calibri"/>
                <a:cs typeface="Calibri"/>
              </a:rPr>
              <a:t>Thus, Christ’s resurrection is central to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our faith, because in His resurrection we have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surety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of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our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But </a:t>
            </a:r>
            <a:r>
              <a:rPr lang="en-US" sz="4400" u="sng" spc="-30" dirty="0">
                <a:latin typeface="Calibri"/>
                <a:cs typeface="Calibri"/>
              </a:rPr>
              <a:t>before </a:t>
            </a:r>
            <a:r>
              <a:rPr lang="en-US" sz="4400" spc="-30" dirty="0">
                <a:latin typeface="Calibri"/>
                <a:cs typeface="Calibri"/>
              </a:rPr>
              <a:t>Christ was </a:t>
            </a:r>
            <a:r>
              <a:rPr lang="en-US" sz="4400" spc="-30" dirty="0" smtClean="0">
                <a:latin typeface="Calibri"/>
                <a:cs typeface="Calibri"/>
              </a:rPr>
              <a:t>resurrected </a:t>
            </a:r>
            <a:r>
              <a:rPr lang="en-US" sz="4400" spc="-30" dirty="0">
                <a:latin typeface="Calibri"/>
                <a:cs typeface="Calibri"/>
              </a:rPr>
              <a:t>from </a:t>
            </a:r>
            <a:r>
              <a:rPr lang="en-US" sz="4400" spc="-3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dead, He, of course, had to </a:t>
            </a:r>
            <a:r>
              <a:rPr lang="en-US" sz="4400" u="sng" dirty="0">
                <a:latin typeface="Calibri"/>
                <a:cs typeface="Calibri"/>
              </a:rPr>
              <a:t>die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251530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" dirty="0">
                <a:latin typeface="Calibri"/>
                <a:cs typeface="Calibri"/>
              </a:rPr>
              <a:t>Thus, Christ’s resurrection is </a:t>
            </a:r>
            <a:r>
              <a:rPr lang="en-US" sz="4400" spc="-10" dirty="0">
                <a:solidFill>
                  <a:schemeClr val="tx2"/>
                </a:solidFill>
                <a:latin typeface="Calibri"/>
                <a:cs typeface="Calibri"/>
              </a:rPr>
              <a:t>central to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our faith</a:t>
            </a:r>
            <a:r>
              <a:rPr lang="en-US" sz="4400" dirty="0">
                <a:latin typeface="Calibri"/>
                <a:cs typeface="Calibri"/>
              </a:rPr>
              <a:t>, because in His resurrection we have the </a:t>
            </a:r>
            <a:r>
              <a:rPr lang="en-US" sz="4400" u="sng" dirty="0">
                <a:latin typeface="Calibri"/>
                <a:cs typeface="Calibri"/>
              </a:rPr>
              <a:t>surety</a:t>
            </a:r>
            <a:r>
              <a:rPr lang="en-US" sz="4400" dirty="0">
                <a:latin typeface="Calibri"/>
                <a:cs typeface="Calibri"/>
              </a:rPr>
              <a:t> of </a:t>
            </a:r>
            <a:r>
              <a:rPr lang="en-US" sz="4400" u="sng" dirty="0">
                <a:latin typeface="Calibri"/>
                <a:cs typeface="Calibri"/>
              </a:rPr>
              <a:t>our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own</a:t>
            </a:r>
            <a:r>
              <a:rPr lang="en-US" sz="4400" dirty="0">
                <a:latin typeface="Calibri"/>
                <a:cs typeface="Calibri"/>
              </a:rPr>
              <a:t>.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Died for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Us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October 29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069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  <p:bldP spid="7" grpId="0" build="p" autoUpdateAnimBg="0" advAuto="1000"/>
      <p:bldP spid="4" grpId="0" build="p" autoUpdateAnimBg="0" advAuto="1000"/>
      <p:bldP spid="5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30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From the Foundation of the World”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391567"/>
            <a:ext cx="9144000" cy="513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/>
                <a:cs typeface="Calibri"/>
              </a:rPr>
              <a:t>“All who dwell on the earth will worship him, whose names have </a:t>
            </a:r>
            <a:r>
              <a:rPr lang="en-US" sz="4400" dirty="0" smtClean="0">
                <a:latin typeface="Calibri"/>
                <a:cs typeface="Calibri"/>
              </a:rPr>
              <a:t>      not </a:t>
            </a:r>
            <a:r>
              <a:rPr lang="en-US" sz="4400" dirty="0">
                <a:latin typeface="Calibri"/>
                <a:cs typeface="Calibri"/>
              </a:rPr>
              <a:t>been written in the Book of Life </a:t>
            </a:r>
            <a:r>
              <a:rPr lang="en-US" sz="4400" dirty="0" smtClean="0">
                <a:latin typeface="Calibri"/>
                <a:cs typeface="Calibri"/>
              </a:rPr>
              <a:t>   of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Lamb slain 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from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the foundation of the world</a:t>
            </a:r>
            <a:r>
              <a:rPr lang="en-US" sz="4400" dirty="0">
                <a:latin typeface="Calibri"/>
                <a:cs typeface="Calibri"/>
              </a:rPr>
              <a:t>” </a:t>
            </a: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en-US" sz="4400" i="1" dirty="0" smtClean="0">
                <a:latin typeface="Calibri"/>
                <a:cs typeface="Calibri"/>
              </a:rPr>
              <a:t>Rev. 13:8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What’s </a:t>
            </a:r>
            <a:r>
              <a:rPr lang="en-US" sz="4400" u="sng" dirty="0">
                <a:latin typeface="Calibri"/>
                <a:cs typeface="Calibri"/>
              </a:rPr>
              <a:t>crucial</a:t>
            </a:r>
            <a:r>
              <a:rPr lang="en-US" sz="4400" dirty="0">
                <a:latin typeface="Calibri"/>
                <a:cs typeface="Calibri"/>
              </a:rPr>
              <a:t> here for us is the idea </a:t>
            </a:r>
            <a:r>
              <a:rPr lang="en-US" sz="4400" dirty="0" smtClean="0">
                <a:latin typeface="Calibri"/>
                <a:cs typeface="Calibri"/>
              </a:rPr>
              <a:t> of </a:t>
            </a:r>
            <a:r>
              <a:rPr lang="en-US" sz="4400" dirty="0">
                <a:latin typeface="Calibri"/>
                <a:cs typeface="Calibri"/>
              </a:rPr>
              <a:t>Christ’s being “slain from the foundation of the world.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October 30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“</a:t>
            </a:r>
            <a:r>
              <a:rPr lang="en-US" sz="3200" b="1" cap="small" spc="50" dirty="0">
                <a:latin typeface="Cambria"/>
                <a:cs typeface="Cambria"/>
              </a:rPr>
              <a:t>From the Foundation of the World”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</a:t>
            </a:r>
            <a:r>
              <a:rPr lang="en-US" sz="4400" dirty="0" smtClean="0">
                <a:latin typeface="Calibri"/>
                <a:cs typeface="Calibri"/>
              </a:rPr>
              <a:t>his is in a </a:t>
            </a:r>
            <a:r>
              <a:rPr lang="en-US" sz="4400" u="sng" dirty="0">
                <a:latin typeface="Calibri"/>
                <a:cs typeface="Calibri"/>
              </a:rPr>
              <a:t>symbolic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sense, </a:t>
            </a:r>
            <a:r>
              <a:rPr lang="en-US" sz="4400" dirty="0">
                <a:latin typeface="Calibri"/>
                <a:cs typeface="Calibri"/>
              </a:rPr>
              <a:t>because </a:t>
            </a:r>
            <a:r>
              <a:rPr lang="en-US" sz="4400" spc="-50" dirty="0">
                <a:latin typeface="Calibri"/>
                <a:cs typeface="Calibri"/>
              </a:rPr>
              <a:t>Christ wasn’t crucified until thousands </a:t>
            </a:r>
            <a:r>
              <a:rPr lang="en-US" sz="4400" dirty="0">
                <a:latin typeface="Calibri"/>
                <a:cs typeface="Calibri"/>
              </a:rPr>
              <a:t>of years after the earth’s </a:t>
            </a:r>
            <a:r>
              <a:rPr lang="en-US" sz="4400" dirty="0" smtClean="0">
                <a:latin typeface="Calibri"/>
                <a:cs typeface="Calibri"/>
              </a:rPr>
              <a:t>Creation.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What </a:t>
            </a:r>
            <a:r>
              <a:rPr lang="en-US" sz="4400" dirty="0">
                <a:latin typeface="Calibri"/>
                <a:cs typeface="Calibri"/>
              </a:rPr>
              <a:t>this text is saying is that the </a:t>
            </a:r>
            <a:r>
              <a:rPr lang="en-US" sz="4400" dirty="0" smtClean="0">
                <a:latin typeface="Calibri"/>
                <a:cs typeface="Calibri"/>
              </a:rPr>
              <a:t>  </a:t>
            </a:r>
            <a:r>
              <a:rPr lang="en-US" sz="4400" u="sng" spc="-50" dirty="0" smtClean="0">
                <a:latin typeface="Calibri"/>
                <a:cs typeface="Calibri"/>
              </a:rPr>
              <a:t>plan</a:t>
            </a:r>
            <a:r>
              <a:rPr lang="en-US" sz="4400" spc="-50" dirty="0" smtClean="0">
                <a:latin typeface="Calibri"/>
                <a:cs typeface="Calibri"/>
              </a:rPr>
              <a:t> </a:t>
            </a:r>
            <a:r>
              <a:rPr lang="en-US" sz="4400" spc="-50" dirty="0">
                <a:latin typeface="Calibri"/>
                <a:cs typeface="Calibri"/>
              </a:rPr>
              <a:t>of </a:t>
            </a:r>
            <a:r>
              <a:rPr lang="en-US" sz="4400" spc="-50" dirty="0" smtClean="0">
                <a:latin typeface="Calibri"/>
                <a:cs typeface="Calibri"/>
              </a:rPr>
              <a:t>salvation </a:t>
            </a:r>
            <a:r>
              <a:rPr lang="en-US" sz="4400" spc="-50" dirty="0">
                <a:latin typeface="Calibri"/>
                <a:cs typeface="Calibri"/>
              </a:rPr>
              <a:t>had been put </a:t>
            </a:r>
            <a:r>
              <a:rPr lang="en-US" sz="4400" spc="-50" dirty="0" smtClean="0">
                <a:latin typeface="Calibri"/>
                <a:cs typeface="Calibri"/>
              </a:rPr>
              <a:t>in place </a:t>
            </a:r>
            <a:r>
              <a:rPr lang="en-US" sz="4400" u="sng" dirty="0">
                <a:latin typeface="Calibri"/>
                <a:cs typeface="Calibri"/>
              </a:rPr>
              <a:t>before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Creation</a:t>
            </a:r>
            <a:r>
              <a:rPr lang="en-US" sz="4400" dirty="0">
                <a:latin typeface="Calibri"/>
                <a:cs typeface="Calibri"/>
              </a:rPr>
              <a:t> of the </a:t>
            </a:r>
            <a:r>
              <a:rPr lang="en-US" sz="4400" dirty="0" smtClean="0">
                <a:latin typeface="Calibri"/>
                <a:cs typeface="Calibri"/>
              </a:rPr>
              <a:t>world.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central to that plan would be </a:t>
            </a:r>
            <a:r>
              <a:rPr lang="en-US" sz="4400" dirty="0" smtClean="0">
                <a:latin typeface="Calibri"/>
                <a:cs typeface="Calibri"/>
              </a:rPr>
              <a:t>    the </a:t>
            </a:r>
            <a:r>
              <a:rPr lang="en-US" sz="4400" dirty="0">
                <a:latin typeface="Calibri"/>
                <a:cs typeface="Calibri"/>
              </a:rPr>
              <a:t>death of Jesus, the Lamb of God, </a:t>
            </a:r>
            <a:r>
              <a:rPr lang="en-US" sz="4400" spc="600" dirty="0">
                <a:latin typeface="Calibri"/>
                <a:cs typeface="Calibri"/>
              </a:rPr>
              <a:t>on the cross.</a:t>
            </a:r>
          </a:p>
        </p:txBody>
      </p:sp>
    </p:spTree>
    <p:extLst>
      <p:ext uri="{BB962C8B-B14F-4D97-AF65-F5344CB8AC3E}">
        <p14:creationId xmlns:p14="http://schemas.microsoft.com/office/powerpoint/2010/main" val="8100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4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•22.4Q-Preview.potx</Template>
  <TotalTime>9245</TotalTime>
  <Words>4987</Words>
  <Application>Microsoft Macintosh PowerPoint</Application>
  <PresentationFormat>On-screen Show (4:3)</PresentationFormat>
  <Paragraphs>217</Paragraphs>
  <Slides>31</Slides>
  <Notes>31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•22.4Q-Preview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395</cp:revision>
  <dcterms:created xsi:type="dcterms:W3CDTF">2021-07-03T11:23:54Z</dcterms:created>
  <dcterms:modified xsi:type="dcterms:W3CDTF">2022-10-30T16:16:00Z</dcterms:modified>
</cp:coreProperties>
</file>