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357" r:id="rId3"/>
    <p:sldId id="265" r:id="rId4"/>
    <p:sldId id="268" r:id="rId5"/>
    <p:sldId id="458" r:id="rId6"/>
    <p:sldId id="472" r:id="rId7"/>
    <p:sldId id="438" r:id="rId8"/>
    <p:sldId id="473" r:id="rId9"/>
    <p:sldId id="476" r:id="rId10"/>
    <p:sldId id="440" r:id="rId11"/>
    <p:sldId id="477" r:id="rId12"/>
    <p:sldId id="478" r:id="rId13"/>
    <p:sldId id="479" r:id="rId14"/>
    <p:sldId id="446" r:id="rId15"/>
    <p:sldId id="481" r:id="rId16"/>
    <p:sldId id="482" r:id="rId17"/>
    <p:sldId id="483" r:id="rId18"/>
    <p:sldId id="468" r:id="rId19"/>
    <p:sldId id="484" r:id="rId20"/>
    <p:sldId id="470" r:id="rId21"/>
    <p:sldId id="485" r:id="rId22"/>
    <p:sldId id="486" r:id="rId23"/>
    <p:sldId id="487" r:id="rId24"/>
    <p:sldId id="459" r:id="rId25"/>
    <p:sldId id="437" r:id="rId26"/>
    <p:sldId id="354" r:id="rId27"/>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0000"/>
    <a:srgbClr val="000000"/>
    <a:srgbClr val="D9D9D9"/>
    <a:srgbClr val="FF00FF"/>
    <a:srgbClr val="FF6FCF"/>
    <a:srgbClr val="00FFFF"/>
    <a:srgbClr val="CCCCCC"/>
    <a:srgbClr val="CEC94C"/>
    <a:srgbClr val="66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75" autoAdjust="0"/>
    <p:restoredTop sz="61522" autoAdjust="0"/>
  </p:normalViewPr>
  <p:slideViewPr>
    <p:cSldViewPr>
      <p:cViewPr varScale="1">
        <p:scale>
          <a:sx n="44" d="100"/>
          <a:sy n="44" d="100"/>
        </p:scale>
        <p:origin x="-2136" y="-112"/>
      </p:cViewPr>
      <p:guideLst>
        <p:guide orient="horz" pos="2160"/>
        <p:guide pos="2880"/>
      </p:guideLst>
    </p:cSldViewPr>
  </p:slideViewPr>
  <p:outlineViewPr>
    <p:cViewPr>
      <p:scale>
        <a:sx n="33" d="100"/>
        <a:sy n="33" d="100"/>
      </p:scale>
      <p:origin x="0" y="0"/>
    </p:cViewPr>
  </p:outlineViewPr>
  <p:notesTextViewPr>
    <p:cViewPr>
      <p:scale>
        <a:sx n="135" d="100"/>
        <a:sy n="13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4AB31219-3696-164D-A0A2-74CDA31DA3DB}" type="slidenum">
              <a:rPr lang="en-US"/>
              <a:pPr/>
              <a:t>‹#›</a:t>
            </a:fld>
            <a:endParaRPr lang="en-US"/>
          </a:p>
        </p:txBody>
      </p:sp>
    </p:spTree>
    <p:extLst>
      <p:ext uri="{BB962C8B-B14F-4D97-AF65-F5344CB8AC3E}">
        <p14:creationId xmlns:p14="http://schemas.microsoft.com/office/powerpoint/2010/main" val="329936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F71D74AE-2463-B04D-94DC-C89D8D8A1004}"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malalaman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katotohanan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katotohanan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magpapalaya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a:t>
            </a:r>
            <a:r>
              <a:rPr lang="en-US" dirty="0" smtClean="0">
                <a:latin typeface="Arial" charset="0"/>
                <a:ea typeface="ＭＳ Ｐゴシック" charset="0"/>
                <a:cs typeface="ＭＳ Ｐゴシック" charset="0"/>
              </a:rPr>
              <a:t>” (Juan 8:32 FSV).</a:t>
            </a:r>
          </a:p>
          <a:p>
            <a:pPr eaLnBrk="1" hangingPunct="1"/>
            <a:endParaRPr lang="en-US" dirty="0" smtClean="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10</a:t>
            </a:fld>
            <a:endParaRPr lang="en-US" sz="1200" dirty="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Lunes</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Nobyembre</a:t>
            </a:r>
            <a:r>
              <a:rPr lang="en-US" b="1" dirty="0" smtClean="0">
                <a:latin typeface="Arial" charset="0"/>
                <a:ea typeface="ＭＳ Ｐゴシック" charset="0"/>
                <a:cs typeface="ＭＳ Ｐゴシック" charset="0"/>
              </a:rPr>
              <a:t> 7.</a:t>
            </a:r>
            <a:r>
              <a:rPr lang="en-US" b="1" baseline="0" dirty="0" smtClean="0">
                <a:latin typeface="Arial" charset="0"/>
                <a:ea typeface="ＭＳ Ｐゴシック" charset="0"/>
                <a:cs typeface="ＭＳ Ｐゴシック" charset="0"/>
              </a:rPr>
              <a:t> “ ‘</a:t>
            </a:r>
            <a:r>
              <a:rPr lang="en-US" b="1" baseline="0" dirty="0" err="1" smtClean="0">
                <a:latin typeface="Arial" charset="0"/>
                <a:ea typeface="ＭＳ Ｐゴシック" charset="0"/>
                <a:cs typeface="ＭＳ Ｐゴシック" charset="0"/>
              </a:rPr>
              <a:t>Nabuhay</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Siyang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Muli</a:t>
            </a:r>
            <a:r>
              <a:rPr lang="en-US" b="1" baseline="0" dirty="0" smtClean="0">
                <a:latin typeface="Arial" charset="0"/>
                <a:ea typeface="ＭＳ Ｐゴシック" charset="0"/>
                <a:cs typeface="ＭＳ Ｐゴシック" charset="0"/>
              </a:rPr>
              <a:t>.’ ” </a:t>
            </a:r>
            <a:r>
              <a:rPr lang="en-US" dirty="0" smtClean="0">
                <a:latin typeface="Arial" charset="0"/>
                <a:ea typeface="ＭＳ Ｐゴシック" charset="0"/>
                <a:cs typeface="ＭＳ Ｐゴシック" charset="0"/>
              </a:rPr>
              <a:t>“Nang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Jesus ay </a:t>
            </a:r>
            <a:r>
              <a:rPr lang="en-US" dirty="0" err="1" smtClean="0">
                <a:latin typeface="Arial" charset="0"/>
                <a:ea typeface="ＭＳ Ｐゴシック" charset="0"/>
                <a:cs typeface="ＭＳ Ｐゴシック" charset="0"/>
              </a:rPr>
              <a:t>inihiga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libingan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nagtagumpay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Satanas</a:t>
            </a:r>
            <a:r>
              <a:rPr lang="en-US"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Naglakas-loob</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umasa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Tagapagligtas</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kukuning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a:t>
            </a:r>
            <a:r>
              <a:rPr lang="en-US" baseline="0" dirty="0" err="1" smtClean="0">
                <a:latin typeface="Arial" charset="0"/>
                <a:ea typeface="ＭＳ Ｐゴシック" charset="0"/>
                <a:cs typeface="ＭＳ Ｐゴシック" charset="0"/>
              </a:rPr>
              <a:t>inilagay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bantay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libingan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naghahangad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hawakang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preso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Cristo. ... </a:t>
            </a:r>
            <a:r>
              <a:rPr lang="en-US" baseline="0" dirty="0" err="1" smtClean="0">
                <a:latin typeface="Arial" charset="0"/>
                <a:ea typeface="ＭＳ Ｐゴシック" charset="0"/>
                <a:cs typeface="ＭＳ Ｐゴシック" charset="0"/>
              </a:rPr>
              <a:t>Tumakas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anghel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paglapit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makalangit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tagapahayag</a:t>
            </a:r>
            <a:r>
              <a:rPr lang="en-US" baseline="0" dirty="0" smtClean="0">
                <a:latin typeface="Arial" charset="0"/>
                <a:ea typeface="ＭＳ Ｐゴシック" charset="0"/>
                <a:cs typeface="ＭＳ Ｐゴシック" charset="0"/>
              </a:rPr>
              <a:t>. Nang </a:t>
            </a:r>
            <a:r>
              <a:rPr lang="en-US" baseline="0" dirty="0" err="1" smtClean="0">
                <a:latin typeface="Arial" charset="0"/>
                <a:ea typeface="ＭＳ Ｐゴシック" charset="0"/>
                <a:cs typeface="ＭＳ Ｐゴシック" charset="0"/>
              </a:rPr>
              <a:t>makita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lumabas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Cristo...</a:t>
            </a:r>
            <a:r>
              <a:rPr lang="en-US" baseline="0" dirty="0" err="1" smtClean="0">
                <a:latin typeface="Arial" charset="0"/>
                <a:ea typeface="ＭＳ Ｐゴシック" charset="0"/>
                <a:cs typeface="ＭＳ Ｐゴシック" charset="0"/>
              </a:rPr>
              <a:t>alam</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niyang</a:t>
            </a:r>
            <a:r>
              <a:rPr lang="en-US" baseline="0" dirty="0" smtClean="0">
                <a:latin typeface="Arial" charset="0"/>
                <a:ea typeface="ＭＳ Ｐゴシック" charset="0"/>
                <a:cs typeface="ＭＳ Ｐゴシック" charset="0"/>
              </a:rPr>
              <a:t> may </a:t>
            </a:r>
            <a:r>
              <a:rPr lang="en-US" baseline="0" dirty="0" err="1" smtClean="0">
                <a:latin typeface="Arial" charset="0"/>
                <a:ea typeface="ＭＳ Ｐゴシック" charset="0"/>
                <a:cs typeface="ＭＳ Ｐゴシック" charset="0"/>
              </a:rPr>
              <a:t>katapusan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kaharian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wakas</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kailangan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mamatay</a:t>
            </a:r>
            <a:r>
              <a:rPr lang="en-US" baseline="0" dirty="0" smtClean="0">
                <a:latin typeface="Arial" charset="0"/>
                <a:ea typeface="ＭＳ Ｐゴシック" charset="0"/>
                <a:cs typeface="ＭＳ Ｐゴシック" charset="0"/>
              </a:rPr>
              <a:t>.”—</a:t>
            </a:r>
            <a:r>
              <a:rPr lang="en-US" i="1" cap="small" baseline="0" dirty="0" smtClean="0">
                <a:latin typeface="Arial" charset="0"/>
                <a:ea typeface="ＭＳ Ｐゴシック" charset="0"/>
                <a:cs typeface="ＭＳ Ｐゴシック" charset="0"/>
              </a:rPr>
              <a:t>Desire of Ages </a:t>
            </a:r>
            <a:r>
              <a:rPr lang="en-US" baseline="0" dirty="0" smtClean="0">
                <a:latin typeface="Arial" charset="0"/>
                <a:ea typeface="ＭＳ Ｐゴシック" charset="0"/>
                <a:cs typeface="ＭＳ Ｐゴシック" charset="0"/>
              </a:rPr>
              <a:t>782.</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Ibinibigay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aking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upang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kunin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muli</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Walang</a:t>
            </a:r>
            <a:r>
              <a:rPr lang="en-US" dirty="0" smtClean="0">
                <a:latin typeface="Arial" charset="0"/>
                <a:ea typeface="ＭＳ Ｐゴシック" charset="0"/>
                <a:cs typeface="ＭＳ Ｐゴシック" charset="0"/>
              </a:rPr>
              <a:t> nag-</a:t>
            </a:r>
            <a:r>
              <a:rPr lang="en-US" dirty="0" err="1" smtClean="0">
                <a:latin typeface="Arial" charset="0"/>
                <a:ea typeface="ＭＳ Ｐゴシック" charset="0"/>
                <a:cs typeface="ＭＳ Ｐゴシック" charset="0"/>
              </a:rPr>
              <a:t>aalis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akin, </a:t>
            </a:r>
            <a:r>
              <a:rPr lang="en-US" dirty="0" err="1" smtClean="0">
                <a:latin typeface="Arial" charset="0"/>
                <a:ea typeface="ＭＳ Ｐゴシック" charset="0"/>
                <a:cs typeface="ＭＳ Ｐゴシック" charset="0"/>
              </a:rPr>
              <a:t>kundi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kusa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ibinibigay</a:t>
            </a:r>
            <a:r>
              <a:rPr lang="en-US" dirty="0" smtClean="0">
                <a:latin typeface="Arial" charset="0"/>
                <a:ea typeface="ＭＳ Ｐゴシック" charset="0"/>
                <a:cs typeface="ＭＳ Ｐゴシック" charset="0"/>
              </a:rPr>
              <a:t>. May </a:t>
            </a:r>
            <a:r>
              <a:rPr lang="en-US" dirty="0" err="1" smtClean="0">
                <a:latin typeface="Arial" charset="0"/>
                <a:ea typeface="ＭＳ Ｐゴシック" charset="0"/>
                <a:cs typeface="ＭＳ Ｐゴシック" charset="0"/>
              </a:rPr>
              <a:t>kapangyarihan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akong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ibigay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may </a:t>
            </a:r>
            <a:r>
              <a:rPr lang="en-US" dirty="0" err="1" smtClean="0">
                <a:latin typeface="Arial" charset="0"/>
                <a:ea typeface="ＭＳ Ｐゴシック" charset="0"/>
                <a:cs typeface="ＭＳ Ｐゴシック" charset="0"/>
              </a:rPr>
              <a:t>kapangyarihan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akong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kunin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muli</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Juan 10:17, 18</a:t>
            </a:r>
            <a:r>
              <a:rPr lang="en-US" i="0" dirty="0" smtClean="0">
                <a:latin typeface="Arial" charset="0"/>
                <a:ea typeface="ＭＳ Ｐゴシック" charset="0"/>
                <a:cs typeface="ＭＳ Ｐゴシック" charset="0"/>
              </a:rPr>
              <a:t>)</a:t>
            </a:r>
            <a:r>
              <a:rPr lang="en-US" i="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Ako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pagkabuhay</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 (</a:t>
            </a:r>
            <a:r>
              <a:rPr lang="en-US" i="1" baseline="0" dirty="0" smtClean="0">
                <a:latin typeface="Arial" charset="0"/>
                <a:ea typeface="ＭＳ Ｐゴシック" charset="0"/>
                <a:cs typeface="ＭＳ Ｐゴシック" charset="0"/>
              </a:rPr>
              <a:t>11:25</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“Si Jesus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taga-Nazaret</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muling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binuhay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i="1" dirty="0" err="1" smtClean="0">
                <a:latin typeface="Arial" charset="0"/>
                <a:ea typeface="ＭＳ Ｐゴシック" charset="0"/>
                <a:cs typeface="ＭＳ Ｐゴシック" charset="0"/>
              </a:rPr>
              <a:t>Mga</a:t>
            </a:r>
            <a:r>
              <a:rPr lang="en-US" i="1" dirty="0" smtClean="0">
                <a:latin typeface="Arial" charset="0"/>
                <a:ea typeface="ＭＳ Ｐゴシック" charset="0"/>
                <a:cs typeface="ＭＳ Ｐゴシック" charset="0"/>
              </a:rPr>
              <a:t> </a:t>
            </a:r>
            <a:r>
              <a:rPr lang="en-US" i="1" dirty="0" err="1" smtClean="0">
                <a:latin typeface="Arial" charset="0"/>
                <a:ea typeface="ＭＳ Ｐゴシック" charset="0"/>
                <a:cs typeface="ＭＳ Ｐゴシック" charset="0"/>
              </a:rPr>
              <a:t>Gawa</a:t>
            </a:r>
            <a:r>
              <a:rPr lang="en-US" i="1" dirty="0" smtClean="0">
                <a:latin typeface="Arial" charset="0"/>
                <a:ea typeface="ＭＳ Ｐゴシック" charset="0"/>
                <a:cs typeface="ＭＳ Ｐゴシック" charset="0"/>
              </a:rPr>
              <a:t> 2:22–24</a:t>
            </a:r>
            <a:r>
              <a:rPr lang="en-US" i="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Espiritu </a:t>
            </a:r>
            <a:r>
              <a:rPr lang="en-US" baseline="0" dirty="0" err="1" smtClean="0">
                <a:latin typeface="Arial" charset="0"/>
                <a:ea typeface="ＭＳ Ｐゴシック" charset="0"/>
                <a:cs typeface="ＭＳ Ｐゴシック" charset="0"/>
              </a:rPr>
              <a:t>niyaong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bumuhay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kay</a:t>
            </a:r>
            <a:r>
              <a:rPr lang="en-US" baseline="0" dirty="0" smtClean="0">
                <a:latin typeface="Arial" charset="0"/>
                <a:ea typeface="ＭＳ Ｐゴシック" charset="0"/>
                <a:cs typeface="ＭＳ Ｐゴシック" charset="0"/>
              </a:rPr>
              <a:t> Jesus” (</a:t>
            </a:r>
            <a:r>
              <a:rPr lang="en-US" i="1" baseline="0" dirty="0" smtClean="0">
                <a:latin typeface="Arial" charset="0"/>
                <a:ea typeface="ＭＳ Ｐゴシック" charset="0"/>
                <a:cs typeface="ＭＳ Ｐゴシック" charset="0"/>
              </a:rPr>
              <a:t>Roma 8:11</a:t>
            </a:r>
            <a:r>
              <a:rPr lang="en-US" i="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“Sa </a:t>
            </a:r>
            <a:r>
              <a:rPr lang="en-US" baseline="0" dirty="0" err="1" smtClean="0">
                <a:latin typeface="Arial" charset="0"/>
                <a:ea typeface="ＭＳ Ｐゴシック" charset="0"/>
                <a:cs typeface="ＭＳ Ｐゴシック" charset="0"/>
              </a:rPr>
              <a:t>pamamagitan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Jesu</a:t>
            </a:r>
            <a:r>
              <a:rPr lang="en-US" baseline="0" dirty="0" smtClean="0">
                <a:latin typeface="Arial" charset="0"/>
                <a:ea typeface="ＭＳ Ｐゴシック" charset="0"/>
                <a:cs typeface="ＭＳ Ｐゴシック" charset="0"/>
              </a:rPr>
              <a:t>-Cristo,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bumuhay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patay</a:t>
            </a: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Galacia</a:t>
            </a:r>
            <a:r>
              <a:rPr lang="en-US" i="1" baseline="0" dirty="0" smtClean="0">
                <a:latin typeface="Arial" charset="0"/>
                <a:ea typeface="ＭＳ Ｐゴシック" charset="0"/>
                <a:cs typeface="ＭＳ Ｐゴシック" charset="0"/>
              </a:rPr>
              <a:t> 1:1</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lider</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relihiyon</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nagbigay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sapat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salapi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kawal</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Mateo 28:12</a:t>
            </a:r>
            <a:r>
              <a:rPr lang="en-US" i="0" dirty="0" smtClean="0">
                <a:latin typeface="Arial" charset="0"/>
                <a:ea typeface="ＭＳ Ｐゴシック" charset="0"/>
                <a:cs typeface="ＭＳ Ｐゴシック" charset="0"/>
              </a:rPr>
              <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upang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patahimikin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ito</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nagpahiwatig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anumang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sinabi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kawal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kanila</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malalim</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gumambala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kanila</a:t>
            </a:r>
            <a:r>
              <a:rPr lang="en-US" i="0" baseline="0" dirty="0" smtClean="0">
                <a:latin typeface="Arial" charset="0"/>
                <a:ea typeface="ＭＳ Ｐゴシック" charset="0"/>
                <a:cs typeface="ＭＳ Ｐゴシック" charset="0"/>
              </a:rPr>
              <a:t>.</a:t>
            </a:r>
            <a:r>
              <a:rPr lang="en-US" i="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sinabi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siyempre</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Jesus.</a:t>
            </a:r>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14</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Martes</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Nobyembre</a:t>
            </a:r>
            <a:r>
              <a:rPr lang="en-US" b="1" dirty="0" smtClean="0">
                <a:latin typeface="Arial" charset="0"/>
                <a:ea typeface="ＭＳ Ｐゴシック" charset="0"/>
                <a:cs typeface="ＭＳ Ｐゴシック" charset="0"/>
              </a:rPr>
              <a:t> 8</a:t>
            </a:r>
            <a:r>
              <a:rPr lang="en-US" b="1" baseline="0" dirty="0" smtClean="0">
                <a:latin typeface="Arial" charset="0"/>
                <a:ea typeface="ＭＳ Ｐゴシック" charset="0"/>
                <a:cs typeface="ＭＳ Ｐゴシック" charset="0"/>
              </a:rPr>
              <a:t>. </a:t>
            </a:r>
            <a:r>
              <a:rPr lang="en-US" sz="1200" b="1" dirty="0" err="1" smtClean="0">
                <a:solidFill>
                  <a:prstClr val="black"/>
                </a:solidFill>
                <a:latin typeface="HelveticaNeue"/>
              </a:rPr>
              <a:t>Maraming</a:t>
            </a:r>
            <a:r>
              <a:rPr lang="en-US" sz="1200" b="1" dirty="0" smtClean="0">
                <a:solidFill>
                  <a:prstClr val="black"/>
                </a:solidFill>
                <a:latin typeface="HelveticaNeue"/>
              </a:rPr>
              <a:t> </a:t>
            </a:r>
            <a:r>
              <a:rPr lang="en-US" sz="1200" b="1" dirty="0" err="1" smtClean="0">
                <a:solidFill>
                  <a:prstClr val="black"/>
                </a:solidFill>
                <a:latin typeface="HelveticaNeue"/>
              </a:rPr>
              <a:t>Bumangong</a:t>
            </a:r>
            <a:r>
              <a:rPr lang="en-US" sz="1200" b="1" dirty="0" smtClean="0">
                <a:solidFill>
                  <a:prstClr val="black"/>
                </a:solidFill>
                <a:latin typeface="HelveticaNeue"/>
              </a:rPr>
              <a:t> </a:t>
            </a:r>
            <a:r>
              <a:rPr lang="en-US" sz="1200" b="1" dirty="0" err="1" smtClean="0">
                <a:solidFill>
                  <a:prstClr val="black"/>
                </a:solidFill>
                <a:latin typeface="HelveticaNeue"/>
              </a:rPr>
              <a:t>Kasama</a:t>
            </a:r>
            <a:r>
              <a:rPr lang="en-US" sz="1200" b="1" dirty="0" smtClean="0">
                <a:solidFill>
                  <a:prstClr val="black"/>
                </a:solidFill>
                <a:latin typeface="HelveticaNeue"/>
              </a:rPr>
              <a:t> </a:t>
            </a:r>
            <a:r>
              <a:rPr lang="en-US" sz="1200" b="1" dirty="0" err="1" smtClean="0">
                <a:solidFill>
                  <a:prstClr val="black"/>
                </a:solidFill>
                <a:latin typeface="HelveticaNeue"/>
              </a:rPr>
              <a:t>Niya</a:t>
            </a:r>
            <a:r>
              <a:rPr lang="en-US" sz="1200" b="1" dirty="0" smtClean="0">
                <a:solidFill>
                  <a:prstClr val="black"/>
                </a:solidFill>
                <a:latin typeface="HelveticaNeue"/>
              </a:rPr>
              <a:t>.</a:t>
            </a:r>
            <a:r>
              <a:rPr lang="en-US" b="1" baseline="0"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sandaling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tabing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templo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napunit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dalawa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mula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itaas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hanggang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ibaba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nayanig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lupa</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nabiyak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bato</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Nabuksan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libingan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maraming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katawan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banal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natulog</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bumangon</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paglabas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libingan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pagkatapos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muling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pagkabuhay</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pumasok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banal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lunsod</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nagpakita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marami</a:t>
            </a:r>
            <a:r>
              <a:rPr lang="en-US" baseline="0" dirty="0" smtClean="0">
                <a:latin typeface="Arial" charset="0"/>
                <a:ea typeface="ＭＳ Ｐゴシック" charset="0"/>
                <a:cs typeface="ＭＳ Ｐゴシック" charset="0"/>
              </a:rPr>
              <a:t>” (</a:t>
            </a:r>
            <a:r>
              <a:rPr lang="fi-FI" i="1" baseline="0" dirty="0" err="1" smtClean="0">
                <a:latin typeface="Arial" charset="0"/>
                <a:ea typeface="ＭＳ Ｐゴシック" charset="0"/>
                <a:cs typeface="ＭＳ Ｐゴシック" charset="0"/>
              </a:rPr>
              <a:t>Mateo</a:t>
            </a:r>
            <a:r>
              <a:rPr lang="fi-FI" i="1" baseline="0" dirty="0" smtClean="0">
                <a:latin typeface="Arial" charset="0"/>
                <a:ea typeface="ＭＳ Ｐゴシック" charset="0"/>
                <a:cs typeface="ＭＳ Ｐゴシック" charset="0"/>
              </a:rPr>
              <a:t> 27:51–53</a:t>
            </a:r>
            <a:r>
              <a:rPr lang="en-US" i="0" baseline="0" dirty="0" smtClean="0">
                <a:latin typeface="Arial" charset="0"/>
                <a:ea typeface="ＭＳ Ｐゴシック" charset="0"/>
                <a:cs typeface="ＭＳ Ｐゴシック" charset="0"/>
              </a:rPr>
              <a:t>)</a:t>
            </a:r>
            <a:r>
              <a:rPr lang="en-US" i="0"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15</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err="1" smtClean="0">
                <a:latin typeface="Arial" charset="0"/>
                <a:ea typeface="ＭＳ Ｐゴシック" charset="0"/>
                <a:cs typeface="ＭＳ Ｐゴシック" charset="0"/>
              </a:rPr>
              <a:t>Itong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banal ay </a:t>
            </a:r>
            <a:r>
              <a:rPr lang="en-US" b="0" baseline="0" dirty="0" err="1" smtClean="0">
                <a:latin typeface="Arial" charset="0"/>
                <a:ea typeface="ＭＳ Ｐゴシック" charset="0"/>
                <a:cs typeface="ＭＳ Ｐゴシック" charset="0"/>
              </a:rPr>
              <a:t>binangong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naluwalhati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bilang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saksi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sarili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Cristong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muling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pagkabuhay</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bilang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kinatawang-uri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babangunin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pangwakas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muling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pagkabuhay</a:t>
            </a:r>
            <a:r>
              <a:rPr lang="en-US" b="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Sa </a:t>
            </a:r>
            <a:r>
              <a:rPr lang="en-US" i="0" baseline="0" dirty="0" err="1" smtClean="0">
                <a:latin typeface="Arial" charset="0"/>
                <a:ea typeface="ＭＳ Ｐゴシック" charset="0"/>
                <a:cs typeface="ＭＳ Ｐゴシック" charset="0"/>
              </a:rPr>
              <a:t>gayon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marami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Judio</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nabigyan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makapangyarihang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katibayan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upang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paniwalaan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Kanyang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muling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pagkabuhay</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gayon</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tanggapin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Siya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bilang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kanilang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Tagapagligtas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marami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gumawa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kabilang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maraming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pari</a:t>
            </a:r>
            <a:r>
              <a:rPr lang="en-US" i="0"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tingnan</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ang</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Mga</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Gawa</a:t>
            </a:r>
            <a:r>
              <a:rPr lang="en-US" i="1" baseline="0" dirty="0" smtClean="0">
                <a:latin typeface="Arial" charset="0"/>
                <a:ea typeface="ＭＳ Ｐゴシック" charset="0"/>
                <a:cs typeface="ＭＳ Ｐゴシック" charset="0"/>
              </a:rPr>
              <a:t> 6:7</a:t>
            </a:r>
            <a:r>
              <a:rPr lang="en-US" i="0" baseline="0" dirty="0" smtClean="0">
                <a:latin typeface="Arial" charset="0"/>
                <a:ea typeface="ＭＳ Ｐゴシック" charset="0"/>
                <a:cs typeface="ＭＳ Ｐゴシック" charset="0"/>
              </a:rPr>
              <a:t>).</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16</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Sa </a:t>
            </a:r>
            <a:r>
              <a:rPr lang="en-US" dirty="0" err="1" smtClean="0">
                <a:latin typeface="Arial" charset="0"/>
                <a:ea typeface="ＭＳ Ｐゴシック" charset="0"/>
                <a:cs typeface="ＭＳ Ｐゴシック" charset="0"/>
              </a:rPr>
              <a:t>panahon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ministeryo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binuhay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Jesus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patay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Binuhay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binata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balo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Nain,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babae</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pinuno</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Lazaro</a:t>
            </a:r>
            <a:r>
              <a:rPr lang="en-US"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Subalit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nadamtan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imortalidad</a:t>
            </a:r>
            <a:r>
              <a:rPr lang="en-US" baseline="0" dirty="0" smtClean="0">
                <a:latin typeface="Arial" charset="0"/>
                <a:ea typeface="ＭＳ Ｐゴシック" charset="0"/>
                <a:cs typeface="ＭＳ Ｐゴシック" charset="0"/>
              </a:rPr>
              <a:t>.</a:t>
            </a:r>
            <a:r>
              <a:rPr lang="en-US" i="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Pagkatapos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sila’y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binuhay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sila’y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ilalim</a:t>
            </a:r>
            <a:r>
              <a:rPr lang="en-US" i="0" baseline="0" dirty="0" smtClean="0">
                <a:latin typeface="Arial" charset="0"/>
                <a:ea typeface="ＭＳ Ｐゴシック" charset="0"/>
                <a:cs typeface="ＭＳ Ｐゴシック" charset="0"/>
              </a:rPr>
              <a:t> pa </a:t>
            </a:r>
            <a:r>
              <a:rPr lang="en-US" i="0" baseline="0" dirty="0" err="1" smtClean="0">
                <a:latin typeface="Arial" charset="0"/>
                <a:ea typeface="ＭＳ Ｐゴシック" charset="0"/>
                <a:cs typeface="ＭＳ Ｐゴシック" charset="0"/>
              </a:rPr>
              <a:t>rin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kamatayan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Ngunit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yung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bumangon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mula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libingan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muling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pagkabuhay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a:t>
            </a:r>
            <a:r>
              <a:rPr lang="en-US" i="0" baseline="0" dirty="0" smtClean="0">
                <a:latin typeface="Arial" charset="0"/>
                <a:ea typeface="ＭＳ Ｐゴシック" charset="0"/>
                <a:cs typeface="ＭＳ Ｐゴシック" charset="0"/>
              </a:rPr>
              <a:t> Cristo ay </a:t>
            </a:r>
            <a:r>
              <a:rPr lang="en-US" i="0" baseline="0" dirty="0" err="1" smtClean="0">
                <a:latin typeface="Arial" charset="0"/>
                <a:ea typeface="ＭＳ Ｐゴシック" charset="0"/>
                <a:cs typeface="ＭＳ Ｐゴシック" charset="0"/>
              </a:rPr>
              <a:t>bumangon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tungo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buhay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walang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hanggan</a:t>
            </a:r>
            <a:r>
              <a:rPr lang="en-US" i="0" baseline="0" dirty="0" smtClean="0">
                <a:latin typeface="Arial" charset="0"/>
                <a:ea typeface="ＭＳ Ｐゴシック" charset="0"/>
                <a:cs typeface="ＭＳ Ｐゴシック" charset="0"/>
              </a:rPr>
              <a:t>. </a:t>
            </a:r>
            <a:endParaRPr lang="en-US" i="0" baseline="0" dirty="0" smtClean="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err="1" smtClean="0">
                <a:latin typeface="Arial" charset="0"/>
                <a:ea typeface="ＭＳ Ｐゴシック" charset="0"/>
                <a:cs typeface="ＭＳ Ｐゴシック" charset="0"/>
              </a:rPr>
              <a:t>Umakyat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kasama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bilang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tropeo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tagumpay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kamatayan</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libingan</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Naparoon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lunsod</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nagpakita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marami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nagsasabing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bumangon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Cristo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patay</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tayo’y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babanguning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a:t>
            </a:r>
            <a:r>
              <a:rPr lang="en-US" i="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Sa </a:t>
            </a:r>
            <a:r>
              <a:rPr lang="en-US" i="0" baseline="0" dirty="0" err="1" smtClean="0">
                <a:latin typeface="Arial" charset="0"/>
                <a:ea typeface="ＭＳ Ｐゴシック" charset="0"/>
                <a:cs typeface="ＭＳ Ｐゴシック" charset="0"/>
              </a:rPr>
              <a:t>gayon</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napanatiling-buhay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banal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katotohanan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muling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pagkabuhay</a:t>
            </a:r>
            <a:r>
              <a:rPr lang="en-US" i="0" baseline="0" dirty="0" smtClean="0">
                <a:latin typeface="Arial" charset="0"/>
                <a:ea typeface="ＭＳ Ｐゴシック" charset="0"/>
                <a:cs typeface="ＭＳ Ｐゴシック" charset="0"/>
              </a:rPr>
              <a:t>.”</a:t>
            </a:r>
            <a:r>
              <a:rPr lang="en-US" sz="1200" dirty="0" smtClean="0">
                <a:latin typeface="Arial"/>
                <a:cs typeface="Arial"/>
              </a:rPr>
              <a:t>—</a:t>
            </a:r>
            <a:r>
              <a:rPr lang="en-US" sz="1200" i="1" cap="small" dirty="0" smtClean="0">
                <a:latin typeface="Arial"/>
                <a:cs typeface="Arial"/>
              </a:rPr>
              <a:t>The Desire of Ages</a:t>
            </a:r>
            <a:r>
              <a:rPr lang="en-US" sz="1200" dirty="0" smtClean="0">
                <a:latin typeface="Arial"/>
                <a:cs typeface="Arial"/>
              </a:rPr>
              <a:t> 786.</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a:ea typeface="ＭＳ Ｐゴシック" charset="0"/>
              <a:cs typeface="Arial"/>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a:ea typeface="ＭＳ Ｐゴシック" charset="0"/>
              <a:cs typeface="Arial"/>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a:ea typeface="ＭＳ Ｐゴシック" charset="0"/>
              <a:cs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Saksi</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Muling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Pagkabuhay</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ni</a:t>
            </a:r>
            <a:r>
              <a:rPr lang="en-US" b="1" dirty="0" smtClean="0">
                <a:latin typeface="Arial" charset="0"/>
                <a:ea typeface="ＭＳ Ｐゴシック" charset="0"/>
                <a:cs typeface="ＭＳ Ｐゴシック" charset="0"/>
              </a:rPr>
              <a:t> Cristo</a:t>
            </a:r>
            <a:r>
              <a:rPr lang="en-US" sz="1200" b="1" dirty="0" smtClean="0">
                <a:solidFill>
                  <a:prstClr val="black"/>
                </a:solidFill>
                <a:latin typeface="HelveticaNeue"/>
              </a:rPr>
              <a:t>.</a:t>
            </a:r>
            <a:r>
              <a:rPr lang="en-US" b="1" baseline="0"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1. </a:t>
            </a:r>
            <a:r>
              <a:rPr lang="en-US" b="0" baseline="0" dirty="0" err="1" smtClean="0">
                <a:latin typeface="Arial" charset="0"/>
                <a:ea typeface="ＭＳ Ｐゴシック" charset="0"/>
                <a:cs typeface="ＭＳ Ｐゴシック" charset="0"/>
              </a:rPr>
              <a:t>Dalawang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anghel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bakanteng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libingan</a:t>
            </a:r>
            <a:r>
              <a:rPr lang="en-US" b="0" baseline="0" dirty="0" smtClean="0">
                <a:latin typeface="Arial" charset="0"/>
                <a:ea typeface="ＭＳ Ｐゴシック" charset="0"/>
                <a:cs typeface="ＭＳ Ｐゴシック" charset="0"/>
              </a:rPr>
              <a:t>. 2. </a:t>
            </a:r>
            <a:r>
              <a:rPr lang="en-US" b="0" baseline="0" dirty="0" err="1" smtClean="0">
                <a:latin typeface="Arial" charset="0"/>
                <a:ea typeface="ＭＳ Ｐゴシック" charset="0"/>
                <a:cs typeface="ＭＳ Ｐゴシック" charset="0"/>
              </a:rPr>
              <a:t>Nagpakita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a:t>
            </a:r>
            <a:r>
              <a:rPr lang="en-US" b="0" baseline="0" dirty="0" smtClean="0">
                <a:latin typeface="Arial" charset="0"/>
                <a:ea typeface="ＭＳ Ｐゴシック" charset="0"/>
                <a:cs typeface="ＭＳ Ｐゴシック" charset="0"/>
              </a:rPr>
              <a:t> Jesus </a:t>
            </a:r>
            <a:r>
              <a:rPr lang="en-US" b="0" baseline="0" dirty="0" err="1" smtClean="0">
                <a:latin typeface="Arial" charset="0"/>
                <a:ea typeface="ＭＳ Ｐゴシック" charset="0"/>
                <a:cs typeface="ＭＳ Ｐゴシック" charset="0"/>
              </a:rPr>
              <a:t>kay</a:t>
            </a:r>
            <a:r>
              <a:rPr lang="en-US" b="0" baseline="0" dirty="0" smtClean="0">
                <a:latin typeface="Arial" charset="0"/>
                <a:ea typeface="ＭＳ Ｐゴシック" charset="0"/>
                <a:cs typeface="ＭＳ Ｐゴシック" charset="0"/>
              </a:rPr>
              <a:t> Maria Magdalena at </a:t>
            </a:r>
            <a:r>
              <a:rPr lang="en-US" b="0" baseline="0" dirty="0" err="1" smtClean="0">
                <a:latin typeface="Arial" charset="0"/>
                <a:ea typeface="ＭＳ Ｐゴシック" charset="0"/>
                <a:cs typeface="ＭＳ Ｐゴシック" charset="0"/>
              </a:rPr>
              <a:t>iba</a:t>
            </a:r>
            <a:r>
              <a:rPr lang="en-US" b="0" baseline="0" dirty="0" smtClean="0">
                <a:latin typeface="Arial" charset="0"/>
                <a:ea typeface="ＭＳ Ｐゴシック" charset="0"/>
                <a:cs typeface="ＭＳ Ｐゴシック" charset="0"/>
              </a:rPr>
              <a:t> pang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babae</a:t>
            </a:r>
            <a:r>
              <a:rPr lang="en-US" b="0" baseline="0" dirty="0" smtClean="0">
                <a:latin typeface="Arial" charset="0"/>
                <a:ea typeface="ＭＳ Ｐゴシック" charset="0"/>
                <a:cs typeface="ＭＳ Ｐゴシック" charset="0"/>
              </a:rPr>
              <a:t>. 3. </a:t>
            </a:r>
            <a:r>
              <a:rPr lang="en-US" b="0" baseline="0" dirty="0" err="1" smtClean="0">
                <a:latin typeface="Arial" charset="0"/>
                <a:ea typeface="ＭＳ Ｐゴシック" charset="0"/>
                <a:cs typeface="ＭＳ Ｐゴシック" charset="0"/>
              </a:rPr>
              <a:t>Nagpakita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rin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kay</a:t>
            </a:r>
            <a:r>
              <a:rPr lang="en-US" b="0" baseline="0" dirty="0" smtClean="0">
                <a:latin typeface="Arial" charset="0"/>
                <a:ea typeface="ＭＳ Ｐゴシック" charset="0"/>
                <a:cs typeface="ＭＳ Ｐゴシック" charset="0"/>
              </a:rPr>
              <a:t> Pedro. 4. </a:t>
            </a:r>
            <a:r>
              <a:rPr lang="en-US" b="0" baseline="0" dirty="0" err="1" smtClean="0">
                <a:latin typeface="Arial" charset="0"/>
                <a:ea typeface="ＭＳ Ｐゴシック" charset="0"/>
                <a:cs typeface="ＭＳ Ｐゴシック" charset="0"/>
              </a:rPr>
              <a:t>Dalawang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alagad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patungo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Emmaus. 5.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alagad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kuwarto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itaas</a:t>
            </a:r>
            <a:r>
              <a:rPr lang="en-US" b="0" baseline="0" dirty="0" smtClean="0">
                <a:latin typeface="Arial" charset="0"/>
                <a:ea typeface="ＭＳ Ｐゴシック" charset="0"/>
                <a:cs typeface="ＭＳ Ｐゴシック" charset="0"/>
              </a:rPr>
              <a:t>. 6. Kay Tomas. 7. Ng </a:t>
            </a:r>
            <a:r>
              <a:rPr lang="en-US" b="0" baseline="0" dirty="0" err="1" smtClean="0">
                <a:latin typeface="Arial" charset="0"/>
                <a:ea typeface="ＭＳ Ｐゴシック" charset="0"/>
                <a:cs typeface="ＭＳ Ｐゴシック" charset="0"/>
              </a:rPr>
              <a:t>higit</a:t>
            </a:r>
            <a:r>
              <a:rPr lang="en-US" b="0" baseline="0" dirty="0" smtClean="0">
                <a:latin typeface="Arial" charset="0"/>
                <a:ea typeface="ＭＳ Ｐゴシック" charset="0"/>
                <a:cs typeface="ＭＳ Ｐゴシック" charset="0"/>
              </a:rPr>
              <a:t> 500 </a:t>
            </a:r>
            <a:r>
              <a:rPr lang="en-US" b="0" baseline="0" dirty="0" err="1" smtClean="0">
                <a:latin typeface="Arial" charset="0"/>
                <a:ea typeface="ＭＳ Ｐゴシック" charset="0"/>
                <a:cs typeface="ＭＳ Ｐゴシック" charset="0"/>
              </a:rPr>
              <a:t>kapatid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minsanan</a:t>
            </a:r>
            <a:r>
              <a:rPr lang="en-US" b="0" baseline="0" dirty="0" smtClean="0">
                <a:latin typeface="Arial" charset="0"/>
                <a:ea typeface="ＭＳ Ｐゴシック" charset="0"/>
                <a:cs typeface="ＭＳ Ｐゴシック" charset="0"/>
              </a:rPr>
              <a:t>. 8. </a:t>
            </a:r>
            <a:r>
              <a:rPr lang="en-US" b="0" baseline="0" dirty="0" err="1" smtClean="0">
                <a:latin typeface="Arial" charset="0"/>
                <a:ea typeface="ＭＳ Ｐゴシック" charset="0"/>
                <a:cs typeface="ＭＳ Ｐゴシック" charset="0"/>
              </a:rPr>
              <a:t>Itinuring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a:t>
            </a:r>
            <a:r>
              <a:rPr lang="en-US" b="0" baseline="0" dirty="0" smtClean="0">
                <a:latin typeface="Arial" charset="0"/>
                <a:ea typeface="ＭＳ Ｐゴシック" charset="0"/>
                <a:cs typeface="ＭＳ Ｐゴシック" charset="0"/>
              </a:rPr>
              <a:t> Pablo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sarili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saksi</a:t>
            </a:r>
            <a:r>
              <a:rPr lang="en-US" b="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Mapapalad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nakakita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subalit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sumasampalataya</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a:t>
            </a:r>
            <a:r>
              <a:rPr lang="en-US" i="1" baseline="0" dirty="0" smtClean="0">
                <a:latin typeface="Arial" charset="0"/>
                <a:ea typeface="ＭＳ Ｐゴシック" charset="0"/>
                <a:cs typeface="ＭＳ Ｐゴシック" charset="0"/>
              </a:rPr>
              <a:t>Juan 20:29</a:t>
            </a:r>
            <a:r>
              <a:rPr lang="en-US" i="0" baseline="0" dirty="0" smtClean="0">
                <a:latin typeface="Arial" charset="0"/>
                <a:ea typeface="ＭＳ Ｐゴシック" charset="0"/>
                <a:cs typeface="ＭＳ Ｐゴシック" charset="0"/>
              </a:rPr>
              <a:t>)</a:t>
            </a:r>
            <a:r>
              <a:rPr lang="en-US" i="0"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DFD673B-5738-E841-BBC9-4BA789D5799D}" type="slidenum">
              <a:rPr lang="en-US" sz="1200"/>
              <a:pPr/>
              <a:t>2</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0" baseline="0" dirty="0" smtClean="0">
                <a:latin typeface="Arial" charset="0"/>
                <a:ea typeface="ＭＳ Ｐゴシック" charset="0"/>
                <a:cs typeface="ＭＳ Ｐゴシック" charset="0"/>
              </a:rPr>
              <a:t>Sa </a:t>
            </a:r>
            <a:r>
              <a:rPr lang="en-US" b="1" i="0" baseline="0" dirty="0" err="1" smtClean="0">
                <a:latin typeface="Arial" charset="0"/>
                <a:ea typeface="ＭＳ Ｐゴシック" charset="0"/>
                <a:cs typeface="ＭＳ Ｐゴシック" charset="0"/>
              </a:rPr>
              <a:t>Kamatayan</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Pag</a:t>
            </a:r>
            <a:r>
              <a:rPr lang="en-US" b="1" i="0" baseline="0" dirty="0" err="1" smtClean="0">
                <a:latin typeface="Arial" charset="0"/>
                <a:ea typeface="ＭＳ Ｐゴシック" charset="0"/>
                <a:cs typeface="ＭＳ Ｐゴシック" charset="0"/>
              </a:rPr>
              <a:t>-aagaw-buhay</a:t>
            </a:r>
            <a:r>
              <a:rPr lang="en-US" b="1" i="0" baseline="0" dirty="0" smtClean="0">
                <a:latin typeface="Arial" charset="0"/>
                <a:ea typeface="ＭＳ Ｐゴシック" charset="0"/>
                <a:cs typeface="ＭＳ Ｐゴシック" charset="0"/>
              </a:rPr>
              <a:t>, at </a:t>
            </a:r>
            <a:r>
              <a:rPr lang="en-US" b="1" i="0" baseline="0" dirty="0" err="1" smtClean="0">
                <a:latin typeface="Arial" charset="0"/>
                <a:ea typeface="ＭＳ Ｐゴシック" charset="0"/>
                <a:cs typeface="ＭＳ Ｐゴシック" charset="0"/>
              </a:rPr>
              <a:t>ang</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Kinabukasang</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Pag-asa</a:t>
            </a:r>
            <a:r>
              <a:rPr lang="en-US" b="1" i="0" baseline="0" dirty="0" smtClean="0">
                <a:latin typeface="Arial" charset="0"/>
                <a:ea typeface="ＭＳ Ｐゴシック" charset="0"/>
                <a:cs typeface="ＭＳ Ｐゴシック" charset="0"/>
              </a:rPr>
              <a:t>.</a:t>
            </a:r>
            <a:endParaRPr lang="en-US" i="0" dirty="0" smtClean="0">
              <a:latin typeface="Arial" charset="0"/>
              <a:ea typeface="ＭＳ Ｐゴシック" charset="0"/>
              <a:cs typeface="ＭＳ Ｐゴシック" charset="0"/>
            </a:endParaRPr>
          </a:p>
          <a:p>
            <a:pPr eaLnBrk="1" hangingPunct="1"/>
            <a:endParaRPr lang="en-US" i="0" dirty="0" smtClean="0">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Huwebes</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Nobyembre</a:t>
            </a:r>
            <a:r>
              <a:rPr lang="en-US" b="1" dirty="0" smtClean="0">
                <a:latin typeface="Arial" charset="0"/>
                <a:ea typeface="ＭＳ Ｐゴシック" charset="0"/>
                <a:cs typeface="ＭＳ Ｐゴシック" charset="0"/>
              </a:rPr>
              <a:t> 10</a:t>
            </a:r>
            <a:r>
              <a:rPr lang="en-US" b="1" baseline="0" dirty="0" smtClean="0">
                <a:latin typeface="Arial" charset="0"/>
                <a:ea typeface="ＭＳ Ｐゴシック" charset="0"/>
                <a:cs typeface="ＭＳ Ｐゴシック" charset="0"/>
              </a:rPr>
              <a:t>. “</a:t>
            </a:r>
            <a:r>
              <a:rPr lang="en-US" sz="1200" b="1" baseline="0" dirty="0" err="1" smtClean="0">
                <a:solidFill>
                  <a:prstClr val="black"/>
                </a:solidFill>
                <a:latin typeface="HelveticaNeue"/>
                <a:ea typeface="ＭＳ Ｐゴシック" pitchFamily="24" charset="-128"/>
                <a:cs typeface="ＭＳ Ｐゴシック" pitchFamily="24" charset="-128"/>
              </a:rPr>
              <a:t>U</a:t>
            </a:r>
            <a:r>
              <a:rPr lang="en-US" sz="1200" b="1" dirty="0" err="1" smtClean="0">
                <a:solidFill>
                  <a:prstClr val="black"/>
                </a:solidFill>
                <a:latin typeface="HelveticaNeue"/>
              </a:rPr>
              <a:t>nang</a:t>
            </a:r>
            <a:r>
              <a:rPr lang="en-US" sz="1200" b="1" dirty="0" smtClean="0">
                <a:solidFill>
                  <a:prstClr val="black"/>
                </a:solidFill>
                <a:latin typeface="HelveticaNeue"/>
              </a:rPr>
              <a:t> </a:t>
            </a:r>
            <a:r>
              <a:rPr lang="en-US" sz="1200" b="1" dirty="0" err="1" smtClean="0">
                <a:solidFill>
                  <a:prstClr val="black"/>
                </a:solidFill>
                <a:latin typeface="HelveticaNeue"/>
              </a:rPr>
              <a:t>Bunga</a:t>
            </a:r>
            <a:r>
              <a:rPr lang="en-US" sz="1200" b="1" dirty="0" smtClean="0">
                <a:solidFill>
                  <a:prstClr val="black"/>
                </a:solidFill>
                <a:latin typeface="HelveticaNeue"/>
              </a:rPr>
              <a:t> </a:t>
            </a:r>
            <a:r>
              <a:rPr lang="en-US" sz="1200" b="1" dirty="0" err="1" smtClean="0">
                <a:solidFill>
                  <a:prstClr val="black"/>
                </a:solidFill>
                <a:latin typeface="HelveticaNeue"/>
              </a:rPr>
              <a:t>ng</a:t>
            </a:r>
            <a:r>
              <a:rPr lang="en-US" sz="1200" b="1" dirty="0" smtClean="0">
                <a:solidFill>
                  <a:prstClr val="black"/>
                </a:solidFill>
                <a:latin typeface="HelveticaNeue"/>
              </a:rPr>
              <a:t> </a:t>
            </a:r>
            <a:r>
              <a:rPr lang="en-US" sz="1200" b="1" dirty="0" err="1" smtClean="0">
                <a:solidFill>
                  <a:prstClr val="black"/>
                </a:solidFill>
                <a:latin typeface="HelveticaNeue"/>
              </a:rPr>
              <a:t>mga</a:t>
            </a:r>
            <a:r>
              <a:rPr lang="en-US" sz="1200" b="1" dirty="0" smtClean="0">
                <a:solidFill>
                  <a:prstClr val="black"/>
                </a:solidFill>
                <a:latin typeface="HelveticaNeue"/>
              </a:rPr>
              <a:t> </a:t>
            </a:r>
            <a:r>
              <a:rPr lang="en-US" sz="1200" b="1" dirty="0" err="1" smtClean="0">
                <a:solidFill>
                  <a:prstClr val="black"/>
                </a:solidFill>
                <a:latin typeface="HelveticaNeue"/>
              </a:rPr>
              <a:t>Namatay</a:t>
            </a:r>
            <a:r>
              <a:rPr lang="en-US" sz="1200" b="1" dirty="0" smtClean="0">
                <a:solidFill>
                  <a:prstClr val="black"/>
                </a:solidFill>
                <a:latin typeface="HelveticaNeue"/>
              </a:rPr>
              <a:t>.”</a:t>
            </a:r>
            <a:r>
              <a:rPr lang="en-US" sz="1200" b="1" baseline="0" dirty="0" smtClean="0">
                <a:solidFill>
                  <a:prstClr val="black"/>
                </a:solidFill>
                <a:latin typeface="HelveticaNeue"/>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handog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unang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bunga</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isang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matandang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kagawiang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agrikultural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Israelita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may </a:t>
            </a:r>
            <a:r>
              <a:rPr lang="en-US" b="0" baseline="0" dirty="0" err="1" smtClean="0">
                <a:latin typeface="Arial" charset="0"/>
                <a:ea typeface="ＭＳ Ｐゴシック" charset="0"/>
                <a:cs typeface="ＭＳ Ｐゴシック" charset="0"/>
              </a:rPr>
              <a:t>malalim</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kahulugang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pangrelihiyon</a:t>
            </a:r>
            <a:r>
              <a:rPr lang="en-US" b="0" baseline="0" dirty="0" smtClean="0">
                <a:latin typeface="Arial" charset="0"/>
                <a:ea typeface="ＭＳ Ｐゴシック" charset="0"/>
                <a:cs typeface="ＭＳ Ｐゴシック" charset="0"/>
              </a:rPr>
              <a:t>. ¶ </a:t>
            </a:r>
            <a:r>
              <a:rPr lang="en-US" b="0" baseline="0" dirty="0" err="1" smtClean="0">
                <a:latin typeface="Arial" charset="0"/>
                <a:ea typeface="ＭＳ Ｐゴシック" charset="0"/>
                <a:cs typeface="ＭＳ Ｐゴシック" charset="0"/>
              </a:rPr>
              <a:t>Ito’y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isang</a:t>
            </a:r>
            <a:r>
              <a:rPr lang="en-US" b="0" baseline="0" dirty="0" smtClean="0">
                <a:latin typeface="Arial" charset="0"/>
                <a:ea typeface="ＭＳ Ｐゴシック" charset="0"/>
                <a:cs typeface="ＭＳ Ｐゴシック" charset="0"/>
              </a:rPr>
              <a:t> banal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pagkilala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bilang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Tagapaglaan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ipinagkatiwala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katiwala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lupa</a:t>
            </a:r>
            <a:r>
              <a:rPr lang="en-US" b="0" baseline="0" dirty="0" smtClean="0">
                <a:latin typeface="Arial" charset="0"/>
                <a:ea typeface="ＭＳ Ｐゴシック" charset="0"/>
                <a:cs typeface="ＭＳ Ｐゴシック" charset="0"/>
              </a:rPr>
              <a:t> kung </a:t>
            </a:r>
            <a:r>
              <a:rPr lang="en-US" b="0" baseline="0" dirty="0" err="1" smtClean="0">
                <a:latin typeface="Arial" charset="0"/>
                <a:ea typeface="ＭＳ Ｐゴシック" charset="0"/>
                <a:cs typeface="ＭＳ Ｐゴシック" charset="0"/>
              </a:rPr>
              <a:t>saan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lumalaki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pananim</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pwede</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maaani</a:t>
            </a:r>
            <a:r>
              <a:rPr lang="en-US" b="0" baseline="0" dirty="0" smtClean="0">
                <a:latin typeface="Arial" charset="0"/>
                <a:ea typeface="ＭＳ Ｐゴシック" charset="0"/>
                <a:cs typeface="ＭＳ Ｐゴシック" charset="0"/>
              </a:rPr>
              <a:t> (</a:t>
            </a:r>
            <a:r>
              <a:rPr lang="en-US" b="0" i="1" baseline="0" dirty="0" err="1" smtClean="0">
                <a:latin typeface="Arial" charset="0"/>
                <a:ea typeface="ＭＳ Ｐゴシック" charset="0"/>
                <a:cs typeface="ＭＳ Ｐゴシック" charset="0"/>
              </a:rPr>
              <a:t>tingnan</a:t>
            </a:r>
            <a:r>
              <a:rPr lang="en-US" b="0" i="1" baseline="0" dirty="0" smtClean="0">
                <a:latin typeface="Arial" charset="0"/>
                <a:ea typeface="ＭＳ Ｐゴシック" charset="0"/>
                <a:cs typeface="ＭＳ Ｐゴシック" charset="0"/>
              </a:rPr>
              <a:t> </a:t>
            </a:r>
            <a:r>
              <a:rPr lang="en-US" b="0" i="1" baseline="0" dirty="0" err="1" smtClean="0">
                <a:latin typeface="Arial" charset="0"/>
                <a:ea typeface="ＭＳ Ｐゴシック" charset="0"/>
                <a:cs typeface="ＭＳ Ｐゴシック" charset="0"/>
              </a:rPr>
              <a:t>ang</a:t>
            </a:r>
            <a:r>
              <a:rPr lang="en-US" b="0" i="1" baseline="0" dirty="0" smtClean="0">
                <a:latin typeface="Arial" charset="0"/>
                <a:ea typeface="ＭＳ Ｐゴシック" charset="0"/>
                <a:cs typeface="ＭＳ Ｐゴシック" charset="0"/>
              </a:rPr>
              <a:t> </a:t>
            </a:r>
            <a:r>
              <a:rPr lang="en-US" b="0" i="1" baseline="0" dirty="0" err="1" smtClean="0">
                <a:latin typeface="Arial" charset="0"/>
                <a:ea typeface="ＭＳ Ｐゴシック" charset="0"/>
                <a:cs typeface="ＭＳ Ｐゴシック" charset="0"/>
              </a:rPr>
              <a:t>Exodo</a:t>
            </a:r>
            <a:r>
              <a:rPr lang="en-US" b="0" i="1" baseline="0" dirty="0" smtClean="0">
                <a:latin typeface="Arial" charset="0"/>
                <a:ea typeface="ＭＳ Ｐゴシック" charset="0"/>
                <a:cs typeface="ＭＳ Ｐゴシック" charset="0"/>
              </a:rPr>
              <a:t> 23:19</a:t>
            </a:r>
            <a:r>
              <a:rPr lang="en-US" b="0" i="0" baseline="0" dirty="0" smtClean="0">
                <a:latin typeface="Arial" charset="0"/>
                <a:ea typeface="ＭＳ Ｐゴシック" charset="0"/>
                <a:cs typeface="ＭＳ Ｐゴシック" charset="0"/>
              </a:rPr>
              <a:t>). ¶ </a:t>
            </a:r>
            <a:r>
              <a:rPr lang="en-US" b="0" i="0" baseline="0" dirty="0" err="1" smtClean="0">
                <a:latin typeface="Arial" charset="0"/>
                <a:ea typeface="ＭＳ Ｐゴシック" charset="0"/>
                <a:cs typeface="ＭＳ Ｐゴシック" charset="0"/>
              </a:rPr>
              <a:t>Nagsasabi</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ito</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pag-aani</a:t>
            </a:r>
            <a:r>
              <a:rPr lang="en-US" b="0" i="0" baseline="0" dirty="0" smtClean="0">
                <a:latin typeface="Arial" charset="0"/>
                <a:ea typeface="ＭＳ Ｐゴシック" charset="0"/>
                <a:cs typeface="ＭＳ Ｐゴシック" charset="0"/>
              </a:rPr>
              <a:t> ay </a:t>
            </a:r>
            <a:r>
              <a:rPr lang="en-US" b="0" i="0" baseline="0" dirty="0" err="1" smtClean="0">
                <a:latin typeface="Arial" charset="0"/>
                <a:ea typeface="ＭＳ Ｐゴシック" charset="0"/>
                <a:cs typeface="ＭＳ Ｐゴシック" charset="0"/>
              </a:rPr>
              <a:t>nagpapasimula</a:t>
            </a:r>
            <a:r>
              <a:rPr lang="en-US" b="0" i="0" baseline="0" dirty="0" smtClean="0">
                <a:latin typeface="Arial" charset="0"/>
                <a:ea typeface="ＭＳ Ｐゴシック" charset="0"/>
                <a:cs typeface="ＭＳ Ｐゴシック" charset="0"/>
              </a:rPr>
              <a:t> at </a:t>
            </a:r>
            <a:r>
              <a:rPr lang="en-US" b="0" i="0" baseline="0" dirty="0" err="1" smtClean="0">
                <a:latin typeface="Arial" charset="0"/>
                <a:ea typeface="ＭＳ Ｐゴシック" charset="0"/>
                <a:cs typeface="ＭＳ Ｐゴシック" charset="0"/>
              </a:rPr>
              <a:t>naghahayag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sa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kalidad</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mga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produkto</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nito</a:t>
            </a:r>
            <a:r>
              <a:rPr lang="en-US" b="0" i="0" baseline="0" dirty="0" smtClean="0">
                <a:latin typeface="Arial" charset="0"/>
                <a:ea typeface="ＭＳ Ｐゴシック" charset="0"/>
                <a:cs typeface="ＭＳ Ｐゴシック" charset="0"/>
              </a:rPr>
              <a:t>.</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180000" eaLnBrk="1" hangingPunct="1">
              <a:lnSpc>
                <a:spcPct val="90000"/>
              </a:lnSpc>
              <a:spcBef>
                <a:spcPts val="0"/>
              </a:spcBef>
            </a:pPr>
            <a:r>
              <a:rPr lang="en-US" b="0" baseline="0" dirty="0" smtClean="0">
                <a:latin typeface="Arial" charset="0"/>
                <a:ea typeface="ＭＳ Ｐゴシック" charset="0"/>
                <a:cs typeface="ＭＳ Ｐゴシック" charset="0"/>
              </a:rPr>
              <a:t>“Gaya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unang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bunga</a:t>
            </a:r>
            <a:r>
              <a:rPr lang="en-US" b="0" baseline="0" dirty="0" smtClean="0">
                <a:latin typeface="Arial" charset="0"/>
                <a:ea typeface="ＭＳ Ｐゴシック" charset="0"/>
                <a:cs typeface="ＭＳ Ｐゴシック" charset="0"/>
              </a:rPr>
              <a:t>’ o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unang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paglasap</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nahihinog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pananim</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nagpapakita</a:t>
            </a:r>
            <a:r>
              <a:rPr lang="en-US" b="0" baseline="0" dirty="0" smtClean="0">
                <a:latin typeface="Arial" charset="0"/>
                <a:ea typeface="ＭＳ Ｐゴシック" charset="0"/>
                <a:cs typeface="ＭＳ Ｐゴシック" charset="0"/>
              </a:rPr>
              <a:t> kung </a:t>
            </a:r>
            <a:r>
              <a:rPr lang="en-US" b="0" baseline="0" dirty="0" err="1" smtClean="0">
                <a:latin typeface="Arial" charset="0"/>
                <a:ea typeface="ＭＳ Ｐゴシック" charset="0"/>
                <a:cs typeface="ＭＳ Ｐゴシック" charset="0"/>
              </a:rPr>
              <a:t>ano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itsura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susunod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para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tanim</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‘yon, </a:t>
            </a:r>
            <a:r>
              <a:rPr lang="en-US" b="0" baseline="0" dirty="0" err="1" smtClean="0">
                <a:latin typeface="Arial" charset="0"/>
                <a:ea typeface="ＭＳ Ｐゴシック" charset="0"/>
                <a:cs typeface="ＭＳ Ｐゴシック" charset="0"/>
              </a:rPr>
              <a:t>gayundin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a:t>
            </a:r>
            <a:r>
              <a:rPr lang="en-US" b="0" baseline="0" dirty="0" smtClean="0">
                <a:latin typeface="Arial" charset="0"/>
                <a:ea typeface="ＭＳ Ｐゴシック" charset="0"/>
                <a:cs typeface="ＭＳ Ｐゴシック" charset="0"/>
              </a:rPr>
              <a:t> Cristo </a:t>
            </a:r>
            <a:r>
              <a:rPr lang="en-US" b="0" baseline="0" dirty="0" err="1" smtClean="0">
                <a:latin typeface="Arial" charset="0"/>
                <a:ea typeface="ＭＳ Ｐゴシック" charset="0"/>
                <a:cs typeface="ＭＳ Ｐゴシック" charset="0"/>
              </a:rPr>
              <a:t>bilang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unang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bunga</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nagpapakita</a:t>
            </a:r>
            <a:r>
              <a:rPr lang="en-US" b="0" baseline="0" dirty="0" smtClean="0">
                <a:latin typeface="Arial" charset="0"/>
                <a:ea typeface="ＭＳ Ｐゴシック" charset="0"/>
                <a:cs typeface="ＭＳ Ｐゴシック" charset="0"/>
              </a:rPr>
              <a:t> kung </a:t>
            </a:r>
            <a:r>
              <a:rPr lang="en-US" b="0" baseline="0" dirty="0" err="1" smtClean="0">
                <a:latin typeface="Arial" charset="0"/>
                <a:ea typeface="ＭＳ Ｐゴシック" charset="0"/>
                <a:cs typeface="ＭＳ Ｐゴシック" charset="0"/>
              </a:rPr>
              <a:t>ano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katulad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muling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binuhay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katawan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kapag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pangwakas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pag-aani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babangunin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tayo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mula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patay</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dadalhin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tayo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presensya</a:t>
            </a:r>
            <a:r>
              <a:rPr lang="en-US" b="0" baseline="0" dirty="0" smtClean="0">
                <a:latin typeface="Arial" charset="0"/>
                <a:ea typeface="ＭＳ Ｐゴシック" charset="0"/>
                <a:cs typeface="ＭＳ Ｐゴシック" charset="0"/>
              </a:rPr>
              <a:t>.”</a:t>
            </a:r>
            <a:r>
              <a:rPr lang="en-US" dirty="0" smtClean="0">
                <a:latin typeface="Arial"/>
                <a:cs typeface="Arial"/>
              </a:rPr>
              <a:t>—Wayne </a:t>
            </a:r>
            <a:r>
              <a:rPr lang="en-US" dirty="0" err="1" smtClean="0">
                <a:latin typeface="Arial"/>
                <a:cs typeface="Arial"/>
              </a:rPr>
              <a:t>Grudem</a:t>
            </a:r>
            <a:r>
              <a:rPr lang="en-US" dirty="0" smtClean="0">
                <a:latin typeface="Arial"/>
                <a:cs typeface="Arial"/>
              </a:rPr>
              <a:t> </a:t>
            </a:r>
            <a:r>
              <a:rPr lang="en-US" i="1" cap="small" dirty="0" smtClean="0">
                <a:latin typeface="Arial"/>
                <a:cs typeface="Arial"/>
              </a:rPr>
              <a:t>Systematic Theology </a:t>
            </a:r>
            <a:r>
              <a:rPr lang="en-US" dirty="0" smtClean="0">
                <a:latin typeface="Arial"/>
                <a:cs typeface="Arial"/>
              </a:rPr>
              <a:t>615.</a:t>
            </a:r>
            <a:endParaRPr lang="en-US" dirty="0" smtClean="0">
              <a:latin typeface="Arial"/>
              <a:cs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err="1" smtClean="0">
                <a:latin typeface="Arial" charset="0"/>
                <a:ea typeface="ＭＳ Ｐゴシック" charset="0"/>
                <a:cs typeface="ＭＳ Ｐゴシック" charset="0"/>
              </a:rPr>
              <a:t>Karapat-dapat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tandaan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a:t>
            </a:r>
            <a:r>
              <a:rPr lang="en-US" b="0" baseline="0" dirty="0" smtClean="0">
                <a:latin typeface="Arial" charset="0"/>
                <a:ea typeface="ＭＳ Ｐゴシック" charset="0"/>
                <a:cs typeface="ＭＳ Ｐゴシック" charset="0"/>
              </a:rPr>
              <a:t> Jesus ay </a:t>
            </a:r>
            <a:r>
              <a:rPr lang="en-US" b="0" baseline="0" dirty="0" err="1" smtClean="0">
                <a:latin typeface="Arial" charset="0"/>
                <a:ea typeface="ＭＳ Ｐゴシック" charset="0"/>
                <a:cs typeface="ＭＳ Ｐゴシック" charset="0"/>
              </a:rPr>
              <a:t>lumabas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mula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libingan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may </a:t>
            </a:r>
            <a:r>
              <a:rPr lang="en-US" b="0" baseline="0" dirty="0" err="1" smtClean="0">
                <a:latin typeface="Arial" charset="0"/>
                <a:ea typeface="ＭＳ Ｐゴシック" charset="0"/>
                <a:cs typeface="ＭＳ Ｐゴシック" charset="0"/>
              </a:rPr>
              <a:t>naluwalhating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katawan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subalit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daladala</a:t>
            </a:r>
            <a:r>
              <a:rPr lang="en-US" b="0" baseline="0" dirty="0" smtClean="0">
                <a:latin typeface="Arial" charset="0"/>
                <a:ea typeface="ＭＳ Ｐゴシック" charset="0"/>
                <a:cs typeface="ＭＳ Ｐゴシック" charset="0"/>
              </a:rPr>
              <a:t> pa </a:t>
            </a:r>
            <a:r>
              <a:rPr lang="en-US" b="0" baseline="0" dirty="0" err="1" smtClean="0">
                <a:latin typeface="Arial" charset="0"/>
                <a:ea typeface="ＭＳ Ｐゴシック" charset="0"/>
                <a:cs typeface="ＭＳ Ｐゴシック" charset="0"/>
              </a:rPr>
              <a:t>rin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marka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pagkakapako</a:t>
            </a:r>
            <a:r>
              <a:rPr lang="en-US" b="0" baseline="0" dirty="0" smtClean="0">
                <a:latin typeface="Arial" charset="0"/>
                <a:ea typeface="ＭＳ Ｐゴシック" charset="0"/>
                <a:cs typeface="ＭＳ Ｐゴシック" charset="0"/>
              </a:rPr>
              <a:t> (</a:t>
            </a:r>
            <a:r>
              <a:rPr lang="en-US" b="0" i="1" baseline="0" dirty="0" smtClean="0">
                <a:latin typeface="Arial" charset="0"/>
                <a:ea typeface="ＭＳ Ｐゴシック" charset="0"/>
                <a:cs typeface="ＭＳ Ｐゴシック" charset="0"/>
              </a:rPr>
              <a:t>Juan 20:20, 27). </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Ibig</a:t>
            </a:r>
            <a:r>
              <a:rPr lang="en-US" i="0" baseline="0" dirty="0" smtClean="0">
                <a:latin typeface="Arial" charset="0"/>
                <a:ea typeface="ＭＳ Ｐゴシック" charset="0"/>
                <a:cs typeface="ＭＳ Ｐゴシック" charset="0"/>
              </a:rPr>
              <a:t> bang </a:t>
            </a:r>
            <a:r>
              <a:rPr lang="en-US" i="0" baseline="0" dirty="0" err="1" smtClean="0">
                <a:latin typeface="Arial" charset="0"/>
                <a:ea typeface="ＭＳ Ｐゴシック" charset="0"/>
                <a:cs typeface="ＭＳ Ｐゴシック" charset="0"/>
              </a:rPr>
              <a:t>sabihin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nito’y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nabuhay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anak</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gayunding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magdadala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pisikal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marka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kanilang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sariling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pagdurusa</a:t>
            </a:r>
            <a:r>
              <a:rPr lang="en-US" i="0" baseline="0" dirty="0" smtClean="0">
                <a:latin typeface="Arial" charset="0"/>
                <a:ea typeface="ＭＳ Ｐゴシック" charset="0"/>
                <a:cs typeface="ＭＳ Ｐゴシック" charset="0"/>
              </a:rPr>
              <a:t>?</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latin typeface="Arial" charset="0"/>
                <a:ea typeface="ＭＳ Ｐゴシック" charset="0"/>
                <a:cs typeface="ＭＳ Ｐゴシック" charset="0"/>
              </a:rPr>
              <a:t>Hindi </a:t>
            </a:r>
            <a:r>
              <a:rPr lang="en-US" b="0" baseline="0" dirty="0" err="1" smtClean="0">
                <a:latin typeface="Arial" charset="0"/>
                <a:ea typeface="ＭＳ Ｐゴシック" charset="0"/>
                <a:cs typeface="ＭＳ Ｐゴシック" charset="0"/>
              </a:rPr>
              <a:t>ito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nangangahulugang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alinman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ibang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naluwalhating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tinubos</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babanguning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kasama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marka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kanilang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sariling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pagdurusa</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Sa </a:t>
            </a:r>
            <a:r>
              <a:rPr lang="en-US" baseline="0" dirty="0" err="1" smtClean="0">
                <a:latin typeface="Arial" charset="0"/>
                <a:ea typeface="ＭＳ Ｐゴシック" charset="0"/>
                <a:cs typeface="ＭＳ Ｐゴシック" charset="0"/>
              </a:rPr>
              <a:t>kaso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Cristo,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marka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nitong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kalupitan</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lagi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dadalhin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Bawat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tatak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pako</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sasabihin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kuwento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kamangha-manghang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katubusan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mahal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halagang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pinangbili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rito</a:t>
            </a:r>
            <a:r>
              <a:rPr lang="en-US" baseline="0" dirty="0" smtClean="0">
                <a:latin typeface="Arial" charset="0"/>
                <a:ea typeface="ＭＳ Ｐゴシック" charset="0"/>
                <a:cs typeface="ＭＳ Ｐゴシック" charset="0"/>
              </a:rPr>
              <a:t>.”</a:t>
            </a:r>
            <a:r>
              <a:rPr lang="en-US" sz="1200" dirty="0" smtClean="0">
                <a:latin typeface="Arial"/>
                <a:cs typeface="Arial"/>
              </a:rPr>
              <a:t>—</a:t>
            </a:r>
            <a:r>
              <a:rPr lang="en-US" sz="1200" i="1" cap="small" dirty="0" smtClean="0">
                <a:latin typeface="Arial"/>
                <a:cs typeface="Arial"/>
              </a:rPr>
              <a:t>Early Writings </a:t>
            </a:r>
            <a:r>
              <a:rPr lang="en-US" sz="1200" dirty="0" smtClean="0">
                <a:latin typeface="Arial"/>
                <a:cs typeface="Arial"/>
              </a:rPr>
              <a:t>179. </a:t>
            </a:r>
            <a:r>
              <a:rPr lang="en-US" sz="1200" b="1" i="1" u="none" strike="noStrike" kern="1200" baseline="0" dirty="0" err="1" smtClean="0">
                <a:solidFill>
                  <a:srgbClr val="FFFFFF"/>
                </a:solidFill>
                <a:latin typeface="Calibri"/>
                <a:ea typeface="ＭＳ Ｐゴシック"/>
              </a:rPr>
              <a:t>Ang</a:t>
            </a:r>
            <a:r>
              <a:rPr lang="en-US" sz="1200" b="1" i="1" u="none" strike="noStrike" kern="1200" baseline="0" dirty="0" smtClean="0">
                <a:solidFill>
                  <a:srgbClr val="FFFFFF"/>
                </a:solidFill>
                <a:latin typeface="Calibri"/>
                <a:ea typeface="ＭＳ Ｐゴシック"/>
              </a:rPr>
              <a:t> </a:t>
            </a:r>
            <a:r>
              <a:rPr lang="en-US" sz="1200" b="1" i="1" u="none" strike="noStrike" kern="1200" baseline="0" dirty="0" err="1" smtClean="0">
                <a:solidFill>
                  <a:srgbClr val="FFFFFF"/>
                </a:solidFill>
                <a:latin typeface="Calibri"/>
                <a:ea typeface="ＭＳ Ｐゴシック"/>
              </a:rPr>
              <a:t>Kanyang</a:t>
            </a:r>
            <a:r>
              <a:rPr lang="en-US" sz="1200" b="1" i="1" u="none" strike="noStrike" kern="1200" baseline="0" dirty="0" smtClean="0">
                <a:solidFill>
                  <a:srgbClr val="FFFFFF"/>
                </a:solidFill>
                <a:latin typeface="Calibri"/>
                <a:ea typeface="ＭＳ Ｐゴシック"/>
              </a:rPr>
              <a:t> </a:t>
            </a:r>
            <a:r>
              <a:rPr lang="en-US" sz="1200" b="1" i="1" u="none" strike="noStrike" kern="1200" baseline="0" dirty="0" err="1" smtClean="0">
                <a:solidFill>
                  <a:srgbClr val="FFFFFF"/>
                </a:solidFill>
                <a:latin typeface="Calibri"/>
                <a:ea typeface="ＭＳ Ｐゴシック"/>
              </a:rPr>
              <a:t>mga</a:t>
            </a:r>
            <a:r>
              <a:rPr lang="en-US" sz="1200" b="1" i="1" u="none" strike="noStrike" kern="1200" baseline="0" dirty="0" smtClean="0">
                <a:solidFill>
                  <a:srgbClr val="FFFFFF"/>
                </a:solidFill>
                <a:latin typeface="Calibri"/>
                <a:ea typeface="ＭＳ Ｐゴシック"/>
              </a:rPr>
              <a:t> </a:t>
            </a:r>
            <a:r>
              <a:rPr lang="en-US" sz="1200" b="1" i="1" u="none" strike="noStrike" kern="1200" baseline="0" dirty="0" err="1" smtClean="0">
                <a:solidFill>
                  <a:srgbClr val="FFFFFF"/>
                </a:solidFill>
                <a:latin typeface="Calibri"/>
                <a:ea typeface="ＭＳ Ｐゴシック"/>
              </a:rPr>
              <a:t>marka</a:t>
            </a:r>
            <a:r>
              <a:rPr lang="en-US" sz="1200" b="1" i="1" u="none" strike="noStrike" kern="1200" baseline="0" dirty="0" smtClean="0">
                <a:solidFill>
                  <a:srgbClr val="FFFFFF"/>
                </a:solidFill>
                <a:latin typeface="Calibri"/>
                <a:ea typeface="ＭＳ Ｐゴシック"/>
              </a:rPr>
              <a:t> ay </a:t>
            </a:r>
            <a:r>
              <a:rPr lang="en-US" sz="1200" b="1" i="1" u="none" strike="noStrike" kern="1200" baseline="0" dirty="0" err="1" smtClean="0">
                <a:solidFill>
                  <a:srgbClr val="FFFFFF"/>
                </a:solidFill>
                <a:latin typeface="Calibri"/>
                <a:ea typeface="ＭＳ Ｐゴシック"/>
              </a:rPr>
              <a:t>siyang</a:t>
            </a:r>
            <a:r>
              <a:rPr lang="en-US" sz="1200" b="1" i="1" u="none" strike="noStrike" kern="1200" baseline="0" dirty="0" smtClean="0">
                <a:solidFill>
                  <a:srgbClr val="FFFFFF"/>
                </a:solidFill>
                <a:latin typeface="Calibri"/>
                <a:ea typeface="ＭＳ Ｐゴシック"/>
              </a:rPr>
              <a:t> </a:t>
            </a:r>
            <a:r>
              <a:rPr lang="en-US" sz="1200" b="1" i="1" u="none" strike="noStrike" kern="1200" baseline="0" dirty="0" err="1" smtClean="0">
                <a:solidFill>
                  <a:srgbClr val="FFFFFF"/>
                </a:solidFill>
                <a:latin typeface="Calibri"/>
                <a:ea typeface="ＭＳ Ｐゴシック"/>
              </a:rPr>
              <a:t>gumagarantiya</a:t>
            </a:r>
            <a:r>
              <a:rPr lang="en-US" sz="1200" b="1" i="1" u="none" strike="noStrike" kern="1200" baseline="0" dirty="0" smtClean="0">
                <a:solidFill>
                  <a:srgbClr val="FFFFFF"/>
                </a:solidFill>
                <a:latin typeface="Calibri"/>
                <a:ea typeface="ＭＳ Ｐゴシック"/>
              </a:rPr>
              <a:t> </a:t>
            </a:r>
            <a:r>
              <a:rPr lang="en-US" sz="1200" b="1" i="1" u="none" strike="noStrike" kern="1200" baseline="0" dirty="0" err="1" smtClean="0">
                <a:solidFill>
                  <a:srgbClr val="FFFFFF"/>
                </a:solidFill>
                <a:latin typeface="Calibri"/>
                <a:ea typeface="ＭＳ Ｐゴシック"/>
              </a:rPr>
              <a:t>sa</a:t>
            </a:r>
            <a:r>
              <a:rPr lang="en-US" sz="1200" b="1" i="1" u="none" strike="noStrike" kern="1200" baseline="0" dirty="0" smtClean="0">
                <a:solidFill>
                  <a:srgbClr val="FFFFFF"/>
                </a:solidFill>
                <a:latin typeface="Calibri"/>
                <a:ea typeface="ＭＳ Ｐゴシック"/>
              </a:rPr>
              <a:t> </a:t>
            </a:r>
            <a:r>
              <a:rPr lang="en-US" sz="1200" b="1" i="1" u="none" strike="noStrike" kern="1200" baseline="0" dirty="0" err="1" smtClean="0">
                <a:solidFill>
                  <a:srgbClr val="FFFFFF"/>
                </a:solidFill>
                <a:latin typeface="Calibri"/>
                <a:ea typeface="ＭＳ Ｐゴシック"/>
              </a:rPr>
              <a:t>atin</a:t>
            </a:r>
            <a:r>
              <a:rPr lang="en-US" sz="1200" b="1" i="1" u="none" strike="noStrike" kern="1200" baseline="0" dirty="0" smtClean="0">
                <a:solidFill>
                  <a:srgbClr val="FFFFFF"/>
                </a:solidFill>
                <a:latin typeface="Calibri"/>
                <a:ea typeface="ＭＳ Ｐゴシック"/>
              </a:rPr>
              <a:t> </a:t>
            </a:r>
            <a:r>
              <a:rPr lang="en-US" sz="1200" b="1" i="1" u="none" strike="noStrike" kern="1200" baseline="0" dirty="0" err="1" smtClean="0">
                <a:solidFill>
                  <a:srgbClr val="FFFFFF"/>
                </a:solidFill>
                <a:latin typeface="Calibri"/>
                <a:ea typeface="ＭＳ Ｐゴシック"/>
              </a:rPr>
              <a:t>na</a:t>
            </a:r>
            <a:r>
              <a:rPr lang="en-US" sz="1200" b="1" i="1" u="none" strike="noStrike" kern="1200" baseline="0" dirty="0" smtClean="0">
                <a:solidFill>
                  <a:srgbClr val="FFFFFF"/>
                </a:solidFill>
                <a:latin typeface="Calibri"/>
                <a:ea typeface="ＭＳ Ｐゴシック"/>
              </a:rPr>
              <a:t> </a:t>
            </a:r>
            <a:r>
              <a:rPr lang="en-US" sz="1200" b="1" i="1" u="none" strike="noStrike" kern="1200" baseline="0" dirty="0" err="1" smtClean="0">
                <a:solidFill>
                  <a:srgbClr val="FFFFFF"/>
                </a:solidFill>
                <a:latin typeface="Calibri"/>
                <a:ea typeface="ＭＳ Ｐゴシック"/>
              </a:rPr>
              <a:t>lahat</a:t>
            </a:r>
            <a:r>
              <a:rPr lang="en-US" sz="1200" b="1" i="1" u="none" strike="noStrike" kern="1200" baseline="0" dirty="0" smtClean="0">
                <a:solidFill>
                  <a:srgbClr val="FFFFFF"/>
                </a:solidFill>
                <a:latin typeface="Calibri"/>
                <a:ea typeface="ＭＳ Ｐゴシック"/>
              </a:rPr>
              <a:t> </a:t>
            </a:r>
            <a:r>
              <a:rPr lang="en-US" sz="1200" b="1" i="1" u="none" strike="noStrike" kern="1200" baseline="0" dirty="0" err="1" smtClean="0">
                <a:solidFill>
                  <a:srgbClr val="FFFFFF"/>
                </a:solidFill>
                <a:latin typeface="Calibri"/>
                <a:ea typeface="ＭＳ Ｐゴシック"/>
              </a:rPr>
              <a:t>nang</a:t>
            </a:r>
            <a:r>
              <a:rPr lang="en-US" sz="1200" b="1" i="1" u="none" strike="noStrike" kern="1200" baseline="0" dirty="0" smtClean="0">
                <a:solidFill>
                  <a:srgbClr val="FFFFFF"/>
                </a:solidFill>
                <a:latin typeface="Calibri"/>
                <a:ea typeface="ＭＳ Ｐゴシック"/>
              </a:rPr>
              <a:t> </a:t>
            </a:r>
            <a:r>
              <a:rPr lang="en-US" sz="1200" b="1" i="1" u="none" strike="noStrike" kern="1200" baseline="0" dirty="0" err="1" smtClean="0">
                <a:solidFill>
                  <a:srgbClr val="FFFFFF"/>
                </a:solidFill>
                <a:latin typeface="Calibri"/>
                <a:ea typeface="ＭＳ Ｐゴシック"/>
              </a:rPr>
              <a:t>nasa</a:t>
            </a:r>
            <a:r>
              <a:rPr lang="en-US" sz="1200" b="1" i="1" u="none" strike="noStrike" kern="1200" baseline="0" dirty="0" smtClean="0">
                <a:solidFill>
                  <a:srgbClr val="FFFFFF"/>
                </a:solidFill>
                <a:latin typeface="Calibri"/>
                <a:ea typeface="ＭＳ Ｐゴシック"/>
              </a:rPr>
              <a:t> </a:t>
            </a:r>
            <a:r>
              <a:rPr lang="en-US" sz="1200" b="1" i="1" u="none" strike="noStrike" kern="1200" baseline="0" dirty="0" err="1" smtClean="0">
                <a:solidFill>
                  <a:srgbClr val="FFFFFF"/>
                </a:solidFill>
                <a:latin typeface="Calibri"/>
                <a:ea typeface="ＭＳ Ｐゴシック"/>
              </a:rPr>
              <a:t>atin</a:t>
            </a:r>
            <a:r>
              <a:rPr lang="en-US" sz="1200" b="1" i="1" u="none" strike="noStrike" kern="1200" baseline="0" dirty="0" smtClean="0">
                <a:solidFill>
                  <a:srgbClr val="FFFFFF"/>
                </a:solidFill>
                <a:latin typeface="Calibri"/>
                <a:ea typeface="ＭＳ Ｐゴシック"/>
              </a:rPr>
              <a:t> ay </a:t>
            </a:r>
            <a:r>
              <a:rPr lang="en-US" sz="1200" b="1" i="1" u="none" strike="noStrike" kern="1200" baseline="0" dirty="0" err="1" smtClean="0">
                <a:solidFill>
                  <a:srgbClr val="FFFFFF"/>
                </a:solidFill>
                <a:latin typeface="Calibri"/>
                <a:ea typeface="ＭＳ Ｐゴシック"/>
              </a:rPr>
              <a:t>mawawala</a:t>
            </a:r>
            <a:r>
              <a:rPr lang="en-US" sz="1200" b="1" i="1" u="none" strike="noStrike" kern="1200" baseline="0" dirty="0" smtClean="0">
                <a:solidFill>
                  <a:srgbClr val="FFFFFF"/>
                </a:solidFill>
                <a:latin typeface="Calibri"/>
                <a:ea typeface="ＭＳ Ｐゴシック"/>
              </a:rPr>
              <a:t> </a:t>
            </a:r>
            <a:r>
              <a:rPr lang="en-US" sz="1200" b="1" i="1" u="none" strike="noStrike" kern="1200" baseline="0" dirty="0" err="1" smtClean="0">
                <a:solidFill>
                  <a:srgbClr val="FFFFFF"/>
                </a:solidFill>
                <a:latin typeface="Calibri"/>
                <a:ea typeface="ＭＳ Ｐゴシック"/>
              </a:rPr>
              <a:t>magpakailanman</a:t>
            </a:r>
            <a:r>
              <a:rPr lang="en-US" sz="1200" b="1" i="1" u="none" strike="noStrike" kern="1200" baseline="0" dirty="0" smtClean="0">
                <a:solidFill>
                  <a:srgbClr val="FFFFFF"/>
                </a:solidFill>
                <a:latin typeface="Calibri"/>
                <a:ea typeface="ＭＳ Ｐゴシック"/>
              </a:rPr>
              <a:t>.  </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24</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Biyernes</a:t>
            </a:r>
            <a:r>
              <a:rPr lang="en-US" b="1" dirty="0" smtClean="0">
                <a:latin typeface="Arial" charset="0"/>
                <a:ea typeface="ＭＳ Ｐゴシック" charset="0"/>
                <a:cs typeface="ＭＳ Ｐゴシック" charset="0"/>
              </a:rPr>
              <a:t>,</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Nobyembre</a:t>
            </a:r>
            <a:r>
              <a:rPr lang="en-US" b="1" baseline="0" dirty="0" smtClean="0">
                <a:latin typeface="Arial" charset="0"/>
                <a:ea typeface="ＭＳ Ｐゴシック" charset="0"/>
                <a:cs typeface="ＭＳ Ｐゴシック" charset="0"/>
              </a:rPr>
              <a:t> 11. </a:t>
            </a:r>
            <a:r>
              <a:rPr lang="en-US" b="1" baseline="0" dirty="0" err="1" smtClean="0">
                <a:latin typeface="Arial" charset="0"/>
                <a:ea typeface="ＭＳ Ｐゴシック" charset="0"/>
                <a:cs typeface="ＭＳ Ｐゴシック" charset="0"/>
              </a:rPr>
              <a:t>Karagdagang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Isipan</a:t>
            </a:r>
            <a:r>
              <a:rPr lang="en-US" b="1"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Sa </a:t>
            </a:r>
            <a:r>
              <a:rPr lang="en-US" dirty="0" err="1" smtClean="0">
                <a:latin typeface="Arial" charset="0"/>
                <a:ea typeface="ＭＳ Ｐゴシック" charset="0"/>
                <a:cs typeface="ＭＳ Ｐゴシック" charset="0"/>
              </a:rPr>
              <a:t>muling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Tagapagligtas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libingan</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nabuksan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subalit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ikalawang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pagparito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mamahaling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patay</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maririnig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tinig</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babangon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maluwalhati</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kamatayan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katulad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kapangyarihan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nagbangon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kay</a:t>
            </a:r>
            <a:r>
              <a:rPr lang="en-US" baseline="0" dirty="0" smtClean="0">
                <a:latin typeface="Arial" charset="0"/>
                <a:ea typeface="ＭＳ Ｐゴシック" charset="0"/>
                <a:cs typeface="ＭＳ Ｐゴシック" charset="0"/>
              </a:rPr>
              <a:t> Cristo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patay</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babangunin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iglesya</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luluwalhatiin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a:t>
            </a:r>
            <a:r>
              <a:rPr lang="en-US" baseline="0" dirty="0" err="1" smtClean="0">
                <a:latin typeface="Arial" charset="0"/>
                <a:ea typeface="ＭＳ Ｐゴシック" charset="0"/>
                <a:cs typeface="ＭＳ Ｐゴシック" charset="0"/>
              </a:rPr>
              <a:t>higit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bawat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napaipangalan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mundong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mundo</a:t>
            </a:r>
            <a:r>
              <a:rPr lang="en-US" baseline="0" dirty="0" smtClean="0">
                <a:latin typeface="Arial" charset="0"/>
                <a:ea typeface="ＭＳ Ｐゴシック" charset="0"/>
                <a:cs typeface="ＭＳ Ｐゴシック" charset="0"/>
              </a:rPr>
              <a:t> ring </a:t>
            </a:r>
            <a:r>
              <a:rPr lang="en-US" baseline="0" dirty="0" err="1" smtClean="0">
                <a:latin typeface="Arial" charset="0"/>
                <a:ea typeface="ＭＳ Ｐゴシック" charset="0"/>
                <a:cs typeface="ＭＳ Ｐゴシック" charset="0"/>
              </a:rPr>
              <a:t>darating</a:t>
            </a:r>
            <a:r>
              <a:rPr lang="en-US" baseline="0" dirty="0" smtClean="0">
                <a:latin typeface="Arial" charset="0"/>
                <a:ea typeface="ＭＳ Ｐゴシック" charset="0"/>
                <a:cs typeface="ＭＳ Ｐゴシック" charset="0"/>
              </a:rPr>
              <a:t>.”</a:t>
            </a:r>
            <a:r>
              <a:rPr lang="en-US" baseline="0" dirty="0" smtClean="0">
                <a:latin typeface="Arial"/>
                <a:ea typeface="ＭＳ Ｐゴシック" charset="0"/>
                <a:cs typeface="Arial"/>
              </a:rPr>
              <a:t>—</a:t>
            </a:r>
            <a:r>
              <a:rPr lang="en-US" sz="1200" i="1" cap="small" spc="50" dirty="0" smtClean="0">
                <a:latin typeface="Arial"/>
                <a:cs typeface="Arial"/>
              </a:rPr>
              <a:t>The Desire of Ages 787.</a:t>
            </a:r>
            <a:r>
              <a:rPr lang="en-US" sz="1400" b="1" cap="small" spc="50" dirty="0" smtClean="0">
                <a:latin typeface="Arial"/>
                <a:cs typeface="Arial"/>
              </a:rPr>
              <a:t> </a:t>
            </a:r>
            <a:endParaRPr lang="en-US" sz="1400" cap="small" spc="50" dirty="0" smtClean="0">
              <a:latin typeface="Arial"/>
              <a:cs typeface="Arial"/>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25</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1" baseline="0" dirty="0" err="1" smtClean="0">
                <a:latin typeface="Arial" charset="0"/>
                <a:ea typeface="ＭＳ Ｐゴシック" charset="0"/>
                <a:cs typeface="ＭＳ Ｐゴシック" charset="0"/>
              </a:rPr>
              <a:t>Balangkas</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para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sa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Pagtuturo</a:t>
            </a:r>
            <a:r>
              <a:rPr lang="en-US" b="1" i="1" baseline="0" dirty="0" smtClean="0">
                <a:latin typeface="Arial" charset="0"/>
                <a:ea typeface="ＭＳ Ｐゴシック" charset="0"/>
                <a:cs typeface="ＭＳ Ｐゴシック" charset="0"/>
              </a:rPr>
              <a:t>.</a:t>
            </a:r>
          </a:p>
          <a:p>
            <a:pPr marL="228600" marR="0" indent="-228600" algn="l" defTabSz="914400" rtl="0" eaLnBrk="1" fontAlgn="base" latinLnBrk="0" hangingPunct="1">
              <a:lnSpc>
                <a:spcPct val="100000"/>
              </a:lnSpc>
              <a:spcBef>
                <a:spcPct val="30000"/>
              </a:spcBef>
              <a:spcAft>
                <a:spcPct val="0"/>
              </a:spcAft>
              <a:buClrTx/>
              <a:buSzTx/>
              <a:buFontTx/>
              <a:buAutoNum type="arabicParenBoth"/>
              <a:tabLst/>
              <a:defRPr/>
            </a:pP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Nasarhang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Libingan</a:t>
            </a:r>
            <a:endParaRPr lang="en-US"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Linggo</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Nasarhan</a:t>
            </a:r>
            <a:r>
              <a:rPr lang="en-US" i="0"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Mateo 27:64</a:t>
            </a:r>
            <a:endParaRPr lang="en-US" i="1"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(2)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Bumangong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Tagapagligtas</a:t>
            </a:r>
            <a:endParaRPr lang="en-US"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     a. </a:t>
            </a:r>
            <a:r>
              <a:rPr lang="en-US" i="1" baseline="0" dirty="0" err="1" smtClean="0">
                <a:latin typeface="Arial" charset="0"/>
                <a:ea typeface="ＭＳ Ｐゴシック" charset="0"/>
                <a:cs typeface="ＭＳ Ｐゴシック" charset="0"/>
              </a:rPr>
              <a:t>Lunes</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Muling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Pagkabuhay</a:t>
            </a:r>
            <a:r>
              <a:rPr lang="en-US" i="0"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Mateo 28:6</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b. </a:t>
            </a:r>
            <a:r>
              <a:rPr lang="en-US" i="1" baseline="0" dirty="0" err="1" smtClean="0">
                <a:latin typeface="Arial" charset="0"/>
                <a:ea typeface="ＭＳ Ｐゴシック" charset="0"/>
                <a:cs typeface="ＭＳ Ｐゴシック" charset="0"/>
              </a:rPr>
              <a:t>Martes</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Kasama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Niya</a:t>
            </a:r>
            <a:r>
              <a:rPr lang="en-US" i="0"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Mateo 27:52</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     c. </a:t>
            </a:r>
            <a:r>
              <a:rPr lang="en-US" i="1" baseline="0" dirty="0" err="1" smtClean="0">
                <a:latin typeface="Arial" charset="0"/>
                <a:ea typeface="ＭＳ Ｐゴシック" charset="0"/>
                <a:cs typeface="ＭＳ Ｐゴシック" charset="0"/>
              </a:rPr>
              <a:t>Miyerkules</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Saksi</a:t>
            </a:r>
            <a:r>
              <a:rPr lang="en-US" i="0"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Mateo 27:3</a:t>
            </a:r>
            <a:endParaRPr lang="en-US" i="1"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1"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3)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Bunga</a:t>
            </a:r>
            <a:r>
              <a:rPr lang="en-US" baseline="0" dirty="0" smtClean="0">
                <a:latin typeface="Arial" charset="0"/>
                <a:ea typeface="ＭＳ Ｐゴシック" charset="0"/>
                <a:cs typeface="ＭＳ Ｐゴシック" charset="0"/>
              </a:rPr>
              <a:t>.</a:t>
            </a:r>
            <a:endParaRPr lang="en-US"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Huwebes</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Wlang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Kamatayan</a:t>
            </a:r>
            <a:r>
              <a:rPr lang="en-US" i="0"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Exodo</a:t>
            </a:r>
            <a:r>
              <a:rPr lang="en-US" i="1" baseline="0" dirty="0" smtClean="0">
                <a:latin typeface="Arial" charset="0"/>
                <a:ea typeface="ＭＳ Ｐゴシック" charset="0"/>
                <a:cs typeface="ＭＳ Ｐゴシック" charset="0"/>
              </a:rPr>
              <a:t> 23:19</a:t>
            </a:r>
            <a:endParaRPr lang="en-US" i="1" dirty="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98B2642-3988-B146-AFCB-5EF537D5E8FD}" type="slidenum">
              <a:rPr lang="en-US" sz="1200"/>
              <a:pPr/>
              <a:t>26</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0E7A0257-4B36-314F-A1E2-78A8CBF88EA8}" type="slidenum">
              <a:rPr lang="en-US" sz="1200"/>
              <a:pPr/>
              <a:t>3</a:t>
            </a:fld>
            <a:endParaRPr lang="en-US" sz="120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Tagumpay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Cristo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Kamatayan</a:t>
            </a:r>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660ABF7F-1B33-D241-82A4-5EEF122DB81E}" type="slidenum">
              <a:rPr lang="en-US" sz="1200"/>
              <a:pPr/>
              <a:t>4</a:t>
            </a:fld>
            <a:endParaRPr lang="en-US" sz="1200"/>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Arial" charset="0"/>
                <a:ea typeface="ＭＳ Ｐゴシック" charset="0"/>
                <a:cs typeface="ＭＳ Ｐゴシック" charset="0"/>
              </a:rPr>
              <a:t>Susing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Talata</a:t>
            </a:r>
            <a:r>
              <a:rPr lang="en-US" b="1" dirty="0">
                <a:latin typeface="Arial" charset="0"/>
                <a:ea typeface="ＭＳ Ｐゴシック" charset="0"/>
                <a:cs typeface="ＭＳ Ｐゴシック" charset="0"/>
              </a:rPr>
              <a:t>.</a:t>
            </a:r>
            <a:r>
              <a:rPr lang="en-US" b="0" dirty="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“Nang </a:t>
            </a:r>
            <a:r>
              <a:rPr lang="en-US" b="0" dirty="0" err="1" smtClean="0">
                <a:latin typeface="Arial" charset="0"/>
                <a:ea typeface="ＭＳ Ｐゴシック" charset="0"/>
                <a:cs typeface="ＭＳ Ｐゴシック" charset="0"/>
              </a:rPr>
              <a:t>siya’y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aking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makita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ako’y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parang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patay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bumagsak</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paanan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Ngunit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ipinatong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niya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akin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kamay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sinasabi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Huwag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matakot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ako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una</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huli</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nabubuhay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Ako’y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namatay</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tingnan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ako’y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nabubuhay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magpakailanpaman</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nasa</a:t>
            </a:r>
            <a:r>
              <a:rPr lang="en-US" b="0" dirty="0" smtClean="0">
                <a:latin typeface="Arial" charset="0"/>
                <a:ea typeface="ＭＳ Ｐゴシック" charset="0"/>
                <a:cs typeface="ＭＳ Ｐゴシック" charset="0"/>
              </a:rPr>
              <a:t> akin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susi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kamatayan</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Hades’ ”</a:t>
            </a:r>
            <a:r>
              <a:rPr lang="en-US" b="0" baseline="0"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a:t>
            </a:r>
            <a:r>
              <a:rPr lang="en-US" i="1" dirty="0" err="1" smtClean="0">
                <a:latin typeface="Arial" charset="0"/>
                <a:ea typeface="ＭＳ Ｐゴシック" charset="0"/>
                <a:cs typeface="ＭＳ Ｐゴシック" charset="0"/>
              </a:rPr>
              <a:t>Apocalipsis</a:t>
            </a:r>
            <a:r>
              <a:rPr lang="en-US" i="1" dirty="0" smtClean="0">
                <a:latin typeface="Arial" charset="0"/>
                <a:ea typeface="ＭＳ Ｐゴシック" charset="0"/>
                <a:cs typeface="ＭＳ Ｐゴシック" charset="0"/>
              </a:rPr>
              <a:t> 1:17, 18)</a:t>
            </a:r>
            <a:r>
              <a:rPr lang="en-US" i="1"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5</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Sabbath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Hapon</a:t>
            </a:r>
            <a:r>
              <a:rPr lang="en-US" b="1" dirty="0" smtClean="0">
                <a:latin typeface="Arial" charset="0"/>
                <a:ea typeface="ＭＳ Ｐゴシック" charset="0"/>
                <a:cs typeface="ＭＳ Ｐゴシック" charset="0"/>
              </a:rPr>
              <a:t>,</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Nobyembre</a:t>
            </a:r>
            <a:r>
              <a:rPr lang="en-US" b="1" baseline="0" dirty="0" smtClean="0">
                <a:latin typeface="Arial" charset="0"/>
                <a:ea typeface="ＭＳ Ｐゴシック" charset="0"/>
                <a:cs typeface="ＭＳ Ｐゴシック" charset="0"/>
              </a:rPr>
              <a:t> 5.</a:t>
            </a:r>
            <a:r>
              <a:rPr lang="en-US" b="1"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Pinakamahalaga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pananampalatayang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Kristiyano</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Jesus. </a:t>
            </a:r>
            <a:r>
              <a:rPr lang="en-US" baseline="0" dirty="0" err="1" smtClean="0">
                <a:latin typeface="Arial" charset="0"/>
                <a:ea typeface="ＭＳ Ｐゴシック" charset="0"/>
                <a:cs typeface="ＭＳ Ｐゴシック" charset="0"/>
              </a:rPr>
              <a:t>Ginawa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Pablo </a:t>
            </a:r>
            <a:r>
              <a:rPr lang="en-US" baseline="0" dirty="0" err="1" smtClean="0">
                <a:latin typeface="Arial" charset="0"/>
                <a:ea typeface="ＭＳ Ｐゴシック" charset="0"/>
                <a:cs typeface="ＭＳ Ｐゴシック" charset="0"/>
              </a:rPr>
              <a:t>itong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punto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napakamakapangyarihan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isinulat</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Sapagkat</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patay</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binubuhay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Cristo man ay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binuhay</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Cristo ay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binuhay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inyong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pananampalataya</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kabuluhan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kayo’y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nananatili</a:t>
            </a:r>
            <a:r>
              <a:rPr lang="en-US" baseline="0" dirty="0" smtClean="0">
                <a:latin typeface="Arial" charset="0"/>
                <a:ea typeface="ＭＳ Ｐゴシック" charset="0"/>
                <a:cs typeface="ＭＳ Ｐゴシック" charset="0"/>
              </a:rPr>
              <a:t> pa </a:t>
            </a:r>
            <a:r>
              <a:rPr lang="en-US" baseline="0" dirty="0" err="1" smtClean="0">
                <a:latin typeface="Arial" charset="0"/>
                <a:ea typeface="ＭＳ Ｐゴシック" charset="0"/>
                <a:cs typeface="ＭＳ Ｐゴシック" charset="0"/>
              </a:rPr>
              <a:t>rin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inyong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kasalanan</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gayon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namatay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kay</a:t>
            </a:r>
            <a:r>
              <a:rPr lang="en-US" baseline="0" dirty="0" smtClean="0">
                <a:latin typeface="Arial" charset="0"/>
                <a:ea typeface="ＭＳ Ｐゴシック" charset="0"/>
                <a:cs typeface="ＭＳ Ｐゴシック" charset="0"/>
              </a:rPr>
              <a:t> Cristo ay </a:t>
            </a:r>
            <a:r>
              <a:rPr lang="en-US" baseline="0" dirty="0" err="1" smtClean="0">
                <a:latin typeface="Arial" charset="0"/>
                <a:ea typeface="ＭＳ Ｐゴシック" charset="0"/>
                <a:cs typeface="ＭＳ Ｐゴシック" charset="0"/>
              </a:rPr>
              <a:t>napahamak</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1 </a:t>
            </a:r>
            <a:r>
              <a:rPr lang="en-US" i="1" baseline="0" dirty="0" err="1" smtClean="0">
                <a:latin typeface="Arial" charset="0"/>
                <a:ea typeface="ＭＳ Ｐゴシック" charset="0"/>
                <a:cs typeface="ＭＳ Ｐゴシック" charset="0"/>
              </a:rPr>
              <a:t>Corinto</a:t>
            </a:r>
            <a:r>
              <a:rPr lang="en-US" i="1" baseline="0" dirty="0" smtClean="0">
                <a:latin typeface="Arial" charset="0"/>
                <a:ea typeface="ＭＳ Ｐゴシック" charset="0"/>
                <a:cs typeface="ＭＳ Ｐゴシック" charset="0"/>
              </a:rPr>
              <a:t> 15:16–18</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6</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Kaya, </a:t>
            </a:r>
            <a:r>
              <a:rPr lang="en-US" baseline="0" dirty="0" err="1" smtClean="0">
                <a:latin typeface="Arial" charset="0"/>
                <a:ea typeface="ＭＳ Ｐゴシック" charset="0"/>
                <a:cs typeface="ＭＳ Ｐゴシック" charset="0"/>
              </a:rPr>
              <a:t>ano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pagdiriing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gagawin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Pablo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kamatayan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Cristo, at kung </a:t>
            </a:r>
            <a:r>
              <a:rPr lang="en-US" baseline="0" dirty="0" err="1" smtClean="0">
                <a:latin typeface="Arial" charset="0"/>
                <a:ea typeface="ＭＳ Ｐゴシック" charset="0"/>
                <a:cs typeface="ＭＳ Ｐゴシック" charset="0"/>
              </a:rPr>
              <a:t>gaano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kahalaga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Sapagkat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aking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ipinasiyang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anumang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malaman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gitna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ninyo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maliban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Jesu</a:t>
            </a:r>
            <a:r>
              <a:rPr lang="en-US" baseline="0" dirty="0" smtClean="0">
                <a:latin typeface="Arial" charset="0"/>
                <a:ea typeface="ＭＳ Ｐゴシック" charset="0"/>
                <a:cs typeface="ＭＳ Ｐゴシック" charset="0"/>
              </a:rPr>
              <a:t>-Cristo, at </a:t>
            </a:r>
            <a:r>
              <a:rPr lang="en-US" baseline="0" dirty="0" err="1" smtClean="0">
                <a:latin typeface="Arial" charset="0"/>
                <a:ea typeface="ＭＳ Ｐゴシック" charset="0"/>
                <a:cs typeface="ＭＳ Ｐゴシック" charset="0"/>
              </a:rPr>
              <a:t>siya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ipinako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krus</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1 </a:t>
            </a:r>
            <a:r>
              <a:rPr lang="en-US" i="1" baseline="0" dirty="0" err="1" smtClean="0">
                <a:latin typeface="Arial" charset="0"/>
                <a:ea typeface="ＭＳ Ｐゴシック" charset="0"/>
                <a:cs typeface="ＭＳ Ｐゴシック" charset="0"/>
              </a:rPr>
              <a:t>Corinto</a:t>
            </a:r>
            <a:r>
              <a:rPr lang="en-US" i="1" baseline="0" dirty="0" smtClean="0">
                <a:latin typeface="Arial" charset="0"/>
                <a:ea typeface="ＭＳ Ｐゴシック" charset="0"/>
                <a:cs typeface="ＭＳ Ｐゴシック" charset="0"/>
              </a:rPr>
              <a:t> 2:2</a:t>
            </a:r>
            <a:r>
              <a:rPr lang="en-US" i="0" baseline="0" dirty="0" smtClean="0">
                <a:latin typeface="Arial" charset="0"/>
                <a:ea typeface="ＭＳ Ｐゴシック" charset="0"/>
                <a:cs typeface="ＭＳ Ｐゴシック" charset="0"/>
              </a:rPr>
              <a:t>)—</a:t>
            </a:r>
            <a:r>
              <a:rPr lang="en-US" i="0" baseline="0" dirty="0" err="1" smtClean="0">
                <a:latin typeface="Arial" charset="0"/>
                <a:ea typeface="ＭＳ Ｐゴシック" charset="0"/>
                <a:cs typeface="ＭＳ Ｐゴシック" charset="0"/>
              </a:rPr>
              <a:t>ito’y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walang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mabuting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magagawa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atin</a:t>
            </a:r>
            <a:r>
              <a:rPr lang="en-US" i="0" baseline="0" dirty="0" smtClean="0">
                <a:latin typeface="Arial" charset="0"/>
                <a:ea typeface="ＭＳ Ｐゴシック" charset="0"/>
                <a:cs typeface="ＭＳ Ｐゴシック" charset="0"/>
              </a:rPr>
              <a:t> kung </a:t>
            </a:r>
            <a:r>
              <a:rPr lang="en-US" i="0" baseline="0" dirty="0" err="1" smtClean="0">
                <a:latin typeface="Arial" charset="0"/>
                <a:ea typeface="ＭＳ Ｐゴシック" charset="0"/>
                <a:cs typeface="ＭＳ Ｐゴシック" charset="0"/>
              </a:rPr>
              <a:t>hiwalay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Kanyang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muling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pagkabuhay</a:t>
            </a:r>
            <a:r>
              <a:rPr lang="en-US" i="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Ganoon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kahalaga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Jesus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pananampalatayang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Kristiyano</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panukala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kaligtasan</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Isang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Nasarhang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Libingan</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Si Jesus ay </a:t>
            </a:r>
            <a:r>
              <a:rPr lang="en-US" b="0" dirty="0" err="1" smtClean="0">
                <a:latin typeface="Arial" charset="0"/>
                <a:ea typeface="ＭＳ Ｐゴシック" charset="0"/>
                <a:cs typeface="ＭＳ Ｐゴシック" charset="0"/>
              </a:rPr>
              <a:t>nakahimlay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libingang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inukit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mula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bato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nasarhan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malaki</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pangsarang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bato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nababantayan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Romanong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guwardiya</a:t>
            </a:r>
            <a:r>
              <a:rPr lang="en-US" b="0" dirty="0" smtClean="0">
                <a:latin typeface="Arial" charset="0"/>
                <a:ea typeface="ＭＳ Ｐゴシック" charset="0"/>
                <a:cs typeface="ＭＳ Ｐゴシック" charset="0"/>
              </a:rPr>
              <a:t> (</a:t>
            </a:r>
            <a:r>
              <a:rPr lang="en-US" b="0" i="1" dirty="0" smtClean="0">
                <a:latin typeface="Arial" charset="0"/>
                <a:ea typeface="ＭＳ Ｐゴシック" charset="0"/>
                <a:cs typeface="ＭＳ Ｐゴシック" charset="0"/>
              </a:rPr>
              <a:t>Mateo 27:57–66</a:t>
            </a:r>
            <a:r>
              <a:rPr lang="en-US" b="0" i="0" dirty="0" smtClean="0">
                <a:latin typeface="Arial" charset="0"/>
                <a:ea typeface="ＭＳ Ｐゴシック" charset="0"/>
                <a:cs typeface="ＭＳ Ｐゴシック" charset="0"/>
              </a:rPr>
              <a:t>), at </a:t>
            </a:r>
            <a:r>
              <a:rPr lang="en-US" b="0" i="0" dirty="0" err="1" smtClean="0">
                <a:latin typeface="Arial" charset="0"/>
                <a:ea typeface="ＭＳ Ｐゴシック" charset="0"/>
                <a:cs typeface="ＭＳ Ｐゴシック" charset="0"/>
              </a:rPr>
              <a:t>minamasdan</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ng</a:t>
            </a:r>
            <a:r>
              <a:rPr lang="en-US" b="0" i="0" dirty="0" smtClean="0">
                <a:latin typeface="Arial" charset="0"/>
                <a:ea typeface="ＭＳ Ｐゴシック" charset="0"/>
                <a:cs typeface="ＭＳ Ｐゴシック" charset="0"/>
              </a:rPr>
              <a:t> di-</a:t>
            </a:r>
            <a:r>
              <a:rPr lang="en-US" b="0" i="0" dirty="0" err="1" smtClean="0">
                <a:latin typeface="Arial" charset="0"/>
                <a:ea typeface="ＭＳ Ｐゴシック" charset="0"/>
                <a:cs typeface="ＭＳ Ｐゴシック" charset="0"/>
              </a:rPr>
              <a:t>nakikitang</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mga</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kapangyarihang</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demonyo</a:t>
            </a:r>
            <a:r>
              <a:rPr lang="en-US" b="0" i="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magagawa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Satanas</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pipigilan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Cristo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nasarhan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libingan</a:t>
            </a:r>
            <a:r>
              <a:rPr lang="en-US" baseline="0" dirty="0" smtClean="0">
                <a:latin typeface="Arial" charset="0"/>
                <a:ea typeface="ＭＳ Ｐゴシック" charset="0"/>
                <a:cs typeface="ＭＳ Ｐゴシック" charset="0"/>
              </a:rPr>
              <a:t>.”—</a:t>
            </a:r>
            <a:r>
              <a:rPr lang="en-US" sz="1200" i="1" cap="small" dirty="0" smtClean="0">
                <a:latin typeface="Arial"/>
                <a:cs typeface="Arial"/>
              </a:rPr>
              <a:t>Manuscript Releases</a:t>
            </a:r>
            <a:r>
              <a:rPr lang="en-US" sz="1200" i="1" dirty="0" smtClean="0">
                <a:latin typeface="Arial"/>
                <a:cs typeface="Arial"/>
              </a:rPr>
              <a:t> </a:t>
            </a:r>
            <a:r>
              <a:rPr lang="en-US" sz="1200" dirty="0" smtClean="0">
                <a:latin typeface="Arial"/>
                <a:cs typeface="Arial"/>
              </a:rPr>
              <a:t>12:412.</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panahon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makalupang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ministeryo</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nakini-kinita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rin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a:t>
            </a:r>
            <a:r>
              <a:rPr lang="en-US" b="0" baseline="0" dirty="0" smtClean="0">
                <a:latin typeface="Arial" charset="0"/>
                <a:ea typeface="ＭＳ Ｐゴシック" charset="0"/>
                <a:cs typeface="ＭＳ Ｐゴシック" charset="0"/>
              </a:rPr>
              <a:t> Cristo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muling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pagkabuhay</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Gamit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Silanganing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nagsasamang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lengguwahe</a:t>
            </a:r>
            <a:r>
              <a:rPr lang="en-US" baseline="0" dirty="0" smtClean="0">
                <a:latin typeface="Arial" charset="0"/>
                <a:ea typeface="ＭＳ Ｐゴシック" charset="0"/>
                <a:cs typeface="ＭＳ Ｐゴシック" charset="0"/>
              </a:rPr>
              <a:t>—kung </a:t>
            </a:r>
            <a:r>
              <a:rPr lang="en-US" baseline="0" dirty="0" err="1" smtClean="0">
                <a:latin typeface="Arial" charset="0"/>
                <a:ea typeface="ＭＳ Ｐゴシック" charset="0"/>
                <a:cs typeface="ＭＳ Ｐゴシック" charset="0"/>
              </a:rPr>
              <a:t>saan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bahagi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araw</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kumakatawan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araw</a:t>
            </a:r>
            <a:r>
              <a:rPr lang="en-US" i="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‘kung </a:t>
            </a:r>
            <a:r>
              <a:rPr lang="en-US" i="0" baseline="0" dirty="0" err="1" smtClean="0">
                <a:latin typeface="Arial" charset="0"/>
                <a:ea typeface="ＭＳ Ｐゴシック" charset="0"/>
                <a:cs typeface="ＭＳ Ｐゴシック" charset="0"/>
              </a:rPr>
              <a:t>paanong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a:t>
            </a:r>
            <a:r>
              <a:rPr lang="en-US" i="0" baseline="0" dirty="0" smtClean="0">
                <a:latin typeface="Arial" charset="0"/>
                <a:ea typeface="ＭＳ Ｐゴシック" charset="0"/>
                <a:cs typeface="ＭＳ Ｐゴシック" charset="0"/>
              </a:rPr>
              <a:t> Jonas ay </a:t>
            </a:r>
            <a:r>
              <a:rPr lang="en-US" i="0" baseline="0" dirty="0" err="1" smtClean="0">
                <a:latin typeface="Arial" charset="0"/>
                <a:ea typeface="ＭＳ Ｐゴシック" charset="0"/>
                <a:cs typeface="ＭＳ Ｐゴシック" charset="0"/>
              </a:rPr>
              <a:t>nasa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tiyan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dambuhala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dagat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loob</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tatlong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araw</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tatlong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gabi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gayundin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naman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Anak</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Tao ay </a:t>
            </a:r>
            <a:r>
              <a:rPr lang="en-US" i="0" baseline="0" dirty="0" err="1" smtClean="0">
                <a:latin typeface="Arial" charset="0"/>
                <a:ea typeface="ＭＳ Ｐゴシック" charset="0"/>
                <a:cs typeface="ＭＳ Ｐゴシック" charset="0"/>
              </a:rPr>
              <a:t>tatlong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araw</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tatlong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gabing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mapapasailalim</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lupa</a:t>
            </a:r>
            <a:r>
              <a:rPr lang="en-US" i="0" baseline="0" dirty="0" smtClean="0">
                <a:latin typeface="Arial" charset="0"/>
                <a:ea typeface="ＭＳ Ｐゴシック" charset="0"/>
                <a:cs typeface="ＭＳ Ｐゴシック" charset="0"/>
              </a:rPr>
              <a:t>’ ” (</a:t>
            </a:r>
            <a:r>
              <a:rPr lang="en-US" i="1" baseline="0" dirty="0" smtClean="0">
                <a:latin typeface="Arial" charset="0"/>
                <a:ea typeface="ＭＳ Ｐゴシック" charset="0"/>
                <a:cs typeface="ＭＳ Ｐゴシック" charset="0"/>
              </a:rPr>
              <a:t>Mateo 12:40</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err="1" smtClean="0">
                <a:latin typeface="Arial" charset="0"/>
                <a:ea typeface="ＭＳ Ｐゴシック" charset="0"/>
                <a:cs typeface="ＭＳ Ｐゴシック" charset="0"/>
              </a:rPr>
              <a:t>Lahat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hakbang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pangkaligtasang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kinuha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upang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panatilihing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naharhan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libingan</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ginawa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lamang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mas </a:t>
            </a:r>
            <a:r>
              <a:rPr lang="en-US" b="0" baseline="0" dirty="0" err="1" smtClean="0">
                <a:latin typeface="Arial" charset="0"/>
                <a:ea typeface="ＭＳ Ｐゴシック" charset="0"/>
                <a:cs typeface="ＭＳ Ｐゴシック" charset="0"/>
              </a:rPr>
              <a:t>kapansinpansin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tagumpay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kamatayan</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hukbo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kasamaan</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pigilan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makagawa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maraming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himala</a:t>
            </a:r>
            <a:r>
              <a:rPr lang="en-US"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baka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nakawin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alagad</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katawan</a:t>
            </a:r>
            <a:r>
              <a:rPr lang="en-US" i="0" baseline="0" dirty="0" smtClean="0">
                <a:latin typeface="Arial" charset="0"/>
                <a:ea typeface="ＭＳ Ｐゴシック" charset="0"/>
                <a:cs typeface="ＭＳ Ｐゴシック" charset="0"/>
              </a:rPr>
              <a:t>. ¶ </a:t>
            </a:r>
            <a:r>
              <a:rPr lang="en-US" i="0" baseline="0" dirty="0" err="1" smtClean="0">
                <a:latin typeface="Arial" charset="0"/>
                <a:ea typeface="ＭＳ Ｐゴシック" charset="0"/>
                <a:cs typeface="ＭＳ Ｐゴシック" charset="0"/>
              </a:rPr>
              <a:t>takot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punung-pari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baka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Siya’y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muling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mabuhay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matapos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lahat</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720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87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57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724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55950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43739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04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44204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5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22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8049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auto">
          <a:xfrm>
            <a:off x="609600" y="561280"/>
            <a:ext cx="8534400" cy="12700"/>
          </a:xfrm>
          <a:prstGeom prst="line">
            <a:avLst/>
          </a:prstGeom>
          <a:noFill/>
          <a:ln w="3175">
            <a:solidFill>
              <a:srgbClr val="C0C0C0"/>
            </a:solidFill>
            <a:round/>
            <a:headEnd/>
            <a:tailEnd/>
          </a:ln>
        </p:spPr>
        <p:txBody>
          <a:bodyPr wrap="none" anchor="ctr"/>
          <a:lstStyle/>
          <a:p>
            <a:pPr algn="ctr" eaLnBrk="0" hangingPunct="0">
              <a:defRPr/>
            </a:pPr>
            <a:endParaRPr lang="en-US">
              <a:latin typeface="Helvetica Neue" pitchFamily="24" charset="0"/>
              <a:ea typeface="ＭＳ Ｐゴシック" pitchFamily="24" charset="-128"/>
              <a:cs typeface="ＭＳ Ｐゴシック" pitchFamily="24" charset="-128"/>
            </a:endParaRPr>
          </a:p>
        </p:txBody>
      </p:sp>
      <p:pic>
        <p:nvPicPr>
          <p:cNvPr id="1027" name="Picture 8" descr="crv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3338" y="0"/>
            <a:ext cx="990601"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over_422B.jpg"/>
          <p:cNvPicPr>
            <a:picLocks noChangeAspect="1"/>
          </p:cNvPicPr>
          <p:nvPr/>
        </p:nvPicPr>
        <p:blipFill>
          <a:blip r:embed="rId14">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03864" y="0"/>
            <a:ext cx="807615" cy="1129348"/>
          </a:xfrm>
          <a:prstGeom prst="rect">
            <a:avLst/>
          </a:prstGeom>
          <a:ln>
            <a:solidFill>
              <a:srgbClr val="FFFFFF"/>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2.wdp"/><Relationship Id="rId5" Type="http://schemas.openxmlformats.org/officeDocument/2006/relationships/image" Target="../media/image8.png"/><Relationship Id="rId6"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3" descr="crv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7850" y="1819119"/>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59050" y="3114519"/>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12" name="Picture 20" descr="Untitled-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40400" y="3501008"/>
            <a:ext cx="366713" cy="533400"/>
          </a:xfrm>
          <a:prstGeom prst="rect">
            <a:avLst/>
          </a:prstGeom>
          <a:noFill/>
          <a:effectLst>
            <a:outerShdw blurRad="63500" dist="38099" dir="2700000" algn="ctr" rotWithShape="0">
              <a:schemeClr val="bg1">
                <a:alpha val="74998"/>
              </a:schemeClr>
            </a:outerShdw>
          </a:effectLst>
        </p:spPr>
      </p:pic>
      <p:sp>
        <p:nvSpPr>
          <p:cNvPr id="13"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dirty="0"/>
          </a:p>
        </p:txBody>
      </p:sp>
      <p:sp>
        <p:nvSpPr>
          <p:cNvPr id="14" name="Text Box 26"/>
          <p:cNvSpPr txBox="1">
            <a:spLocks noChangeArrowheads="1"/>
          </p:cNvSpPr>
          <p:nvPr/>
        </p:nvSpPr>
        <p:spPr bwMode="auto">
          <a:xfrm>
            <a:off x="0" y="228600"/>
            <a:ext cx="9143999" cy="1098762"/>
          </a:xfrm>
          <a:prstGeom prst="rect">
            <a:avLst/>
          </a:prstGeom>
          <a:noFill/>
          <a:ln w="9525">
            <a:noFill/>
            <a:miter lim="800000"/>
            <a:headEnd/>
            <a:tailEnd/>
          </a:ln>
          <a:effectLst>
            <a:outerShdw blurRad="63500" dist="38099"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algn="ctr">
              <a:lnSpc>
                <a:spcPct val="90000"/>
              </a:lnSpc>
            </a:pPr>
            <a:r>
              <a:rPr lang="en-US" sz="3600" dirty="0" smtClean="0">
                <a:latin typeface="Cambria"/>
                <a:cs typeface="Cambria"/>
              </a:rPr>
              <a:t>Oct • Nov </a:t>
            </a:r>
            <a:r>
              <a:rPr lang="en-US" sz="3600" dirty="0">
                <a:latin typeface="Cambria"/>
                <a:cs typeface="Cambria"/>
              </a:rPr>
              <a:t>• </a:t>
            </a:r>
            <a:r>
              <a:rPr lang="en-US" sz="3600" dirty="0" smtClean="0">
                <a:latin typeface="Cambria"/>
                <a:cs typeface="Cambria"/>
              </a:rPr>
              <a:t>Dec 2022</a:t>
            </a:r>
            <a:endParaRPr lang="en-US" sz="3600" dirty="0">
              <a:latin typeface="Cambria"/>
              <a:cs typeface="Cambria"/>
            </a:endParaRPr>
          </a:p>
        </p:txBody>
      </p:sp>
      <p:pic>
        <p:nvPicPr>
          <p:cNvPr id="15" name="Picture 14" descr="CRV30Dec20_414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6372" y="1556792"/>
            <a:ext cx="1224136" cy="1530169"/>
          </a:xfrm>
          <a:prstGeom prst="rect">
            <a:avLst/>
          </a:prstGeom>
        </p:spPr>
      </p:pic>
      <p:sp>
        <p:nvSpPr>
          <p:cNvPr id="16" name="TextBox 15"/>
          <p:cNvSpPr txBox="1"/>
          <p:nvPr/>
        </p:nvSpPr>
        <p:spPr>
          <a:xfrm>
            <a:off x="0" y="4665910"/>
            <a:ext cx="9144000" cy="923330"/>
          </a:xfrm>
          <a:prstGeom prst="rect">
            <a:avLst/>
          </a:prstGeom>
          <a:noFill/>
        </p:spPr>
        <p:txBody>
          <a:bodyPr wrap="square" rtlCol="0">
            <a:spAutoFit/>
          </a:bodyPr>
          <a:lstStyle/>
          <a:p>
            <a:pPr algn="ctr"/>
            <a:r>
              <a:rPr lang="en-US" sz="5400" b="1" cap="small" spc="200" dirty="0" smtClean="0">
                <a:solidFill>
                  <a:srgbClr val="FFFFFF"/>
                </a:solidFill>
                <a:effectLst/>
                <a:latin typeface="Cambria"/>
                <a:cs typeface="Cambria"/>
              </a:rPr>
              <a:t>Teacher’s Preview</a:t>
            </a:r>
            <a:endParaRPr lang="en-US" sz="5400" b="1" cap="small" spc="200" dirty="0">
              <a:solidFill>
                <a:srgbClr val="FFFFFF"/>
              </a:solidFill>
              <a:effectLst/>
              <a:latin typeface="Cambria"/>
              <a:cs typeface="Cambria"/>
            </a:endParaRPr>
          </a:p>
        </p:txBody>
      </p:sp>
      <p:sp>
        <p:nvSpPr>
          <p:cNvPr id="17" name="Text Box 22"/>
          <p:cNvSpPr txBox="1">
            <a:spLocks noChangeArrowheads="1"/>
          </p:cNvSpPr>
          <p:nvPr/>
        </p:nvSpPr>
        <p:spPr bwMode="auto">
          <a:xfrm>
            <a:off x="0" y="60212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800" dirty="0" err="1">
                <a:latin typeface="Calibri"/>
                <a:cs typeface="Calibri"/>
              </a:rPr>
              <a:t>powerpoint</a:t>
            </a:r>
            <a:r>
              <a:rPr lang="en-US" sz="2800" dirty="0">
                <a:latin typeface="Calibri"/>
                <a:cs typeface="Calibri"/>
              </a:rPr>
              <a:t> presentation designed by </a:t>
            </a:r>
            <a:r>
              <a:rPr lang="en-US" sz="2800" dirty="0" err="1">
                <a:latin typeface="Calibri"/>
                <a:cs typeface="Calibri"/>
              </a:rPr>
              <a:t>claro</a:t>
            </a:r>
            <a:r>
              <a:rPr lang="en-US" sz="2800" dirty="0">
                <a:latin typeface="Calibri"/>
                <a:cs typeface="Calibri"/>
              </a:rPr>
              <a:t> </a:t>
            </a:r>
            <a:r>
              <a:rPr lang="en-US" sz="2800" dirty="0" err="1">
                <a:latin typeface="Calibri"/>
                <a:cs typeface="Calibri"/>
              </a:rPr>
              <a:t>ruiz</a:t>
            </a:r>
            <a:r>
              <a:rPr lang="en-US" sz="2800" dirty="0">
                <a:latin typeface="Calibri"/>
                <a:cs typeface="Calibri"/>
              </a:rPr>
              <a:t> </a:t>
            </a:r>
            <a:r>
              <a:rPr lang="en-US" sz="2800" dirty="0" err="1" smtClean="0">
                <a:latin typeface="Calibri"/>
                <a:cs typeface="Calibri"/>
              </a:rPr>
              <a:t>vicente</a:t>
            </a:r>
            <a:endParaRPr lang="en-US" sz="28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2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224090"/>
            <a:ext cx="9396536"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spc="-100" dirty="0">
                <a:solidFill>
                  <a:schemeClr val="bg1"/>
                </a:solidFill>
                <a:latin typeface="Calibri"/>
                <a:cs typeface="Calibri"/>
              </a:rPr>
              <a:t>“When Jesus was laid in the grave, Satan triumphed. He dared to hope that the Saviour would not take up His life </a:t>
            </a:r>
            <a:r>
              <a:rPr lang="en-US" sz="4400" spc="-100" dirty="0" smtClean="0">
                <a:solidFill>
                  <a:schemeClr val="bg1"/>
                </a:solidFill>
                <a:latin typeface="Calibri"/>
                <a:cs typeface="Calibri"/>
              </a:rPr>
              <a:t>again.</a:t>
            </a:r>
          </a:p>
          <a:p>
            <a:pPr marL="180000" eaLnBrk="1" hangingPunct="1">
              <a:lnSpc>
                <a:spcPct val="90000"/>
              </a:lnSpc>
              <a:spcBef>
                <a:spcPts val="0"/>
              </a:spcBef>
            </a:pPr>
            <a:r>
              <a:rPr lang="en-US" sz="4400" spc="-100" dirty="0" smtClean="0">
                <a:solidFill>
                  <a:schemeClr val="bg1"/>
                </a:solidFill>
                <a:latin typeface="Calibri"/>
                <a:cs typeface="Calibri"/>
              </a:rPr>
              <a:t>He...set </a:t>
            </a:r>
            <a:r>
              <a:rPr lang="en-US" sz="4400" spc="-100" dirty="0">
                <a:solidFill>
                  <a:schemeClr val="bg1"/>
                </a:solidFill>
                <a:latin typeface="Calibri"/>
                <a:cs typeface="Calibri"/>
              </a:rPr>
              <a:t>his guard about the tomb, </a:t>
            </a:r>
            <a:r>
              <a:rPr lang="en-US" sz="4400" spc="-100" dirty="0" smtClean="0">
                <a:solidFill>
                  <a:schemeClr val="bg1"/>
                </a:solidFill>
                <a:latin typeface="Calibri"/>
                <a:cs typeface="Calibri"/>
              </a:rPr>
              <a:t>seek-</a:t>
            </a:r>
            <a:r>
              <a:rPr lang="en-US" sz="4400" spc="-100" dirty="0" err="1" smtClean="0">
                <a:solidFill>
                  <a:schemeClr val="bg1"/>
                </a:solidFill>
                <a:latin typeface="Calibri"/>
                <a:cs typeface="Calibri"/>
              </a:rPr>
              <a:t>ing</a:t>
            </a:r>
            <a:r>
              <a:rPr lang="en-US" sz="4400" spc="-100" dirty="0" smtClean="0">
                <a:solidFill>
                  <a:schemeClr val="bg1"/>
                </a:solidFill>
                <a:latin typeface="Calibri"/>
                <a:cs typeface="Calibri"/>
              </a:rPr>
              <a:t> </a:t>
            </a:r>
            <a:r>
              <a:rPr lang="en-US" sz="4400" spc="-100" dirty="0">
                <a:solidFill>
                  <a:schemeClr val="bg1"/>
                </a:solidFill>
                <a:latin typeface="Calibri"/>
                <a:cs typeface="Calibri"/>
              </a:rPr>
              <a:t>to hold Christ a prisoner</a:t>
            </a:r>
            <a:r>
              <a:rPr lang="en-US" sz="4400" spc="-300" dirty="0">
                <a:solidFill>
                  <a:schemeClr val="bg1"/>
                </a:solidFill>
                <a:latin typeface="Calibri"/>
                <a:cs typeface="Calibri"/>
              </a:rPr>
              <a:t>. </a:t>
            </a:r>
            <a:r>
              <a:rPr lang="en-US" sz="4400" spc="-300" dirty="0" smtClean="0">
                <a:solidFill>
                  <a:schemeClr val="bg1"/>
                </a:solidFill>
                <a:latin typeface="Calibri"/>
                <a:cs typeface="Calibri"/>
              </a:rPr>
              <a:t>... </a:t>
            </a:r>
            <a:r>
              <a:rPr lang="en-US" sz="4400" spc="-100" dirty="0" smtClean="0">
                <a:solidFill>
                  <a:schemeClr val="bg1"/>
                </a:solidFill>
                <a:latin typeface="Calibri"/>
                <a:cs typeface="Calibri"/>
              </a:rPr>
              <a:t>His </a:t>
            </a:r>
            <a:r>
              <a:rPr lang="en-US" sz="4400" spc="-100" dirty="0">
                <a:solidFill>
                  <a:schemeClr val="bg1"/>
                </a:solidFill>
                <a:latin typeface="Calibri"/>
                <a:cs typeface="Calibri"/>
              </a:rPr>
              <a:t>angels fled</a:t>
            </a:r>
            <a:r>
              <a:rPr lang="en-US" sz="4400" spc="-300" dirty="0">
                <a:solidFill>
                  <a:schemeClr val="bg1"/>
                </a:solidFill>
                <a:latin typeface="Calibri"/>
                <a:cs typeface="Calibri"/>
              </a:rPr>
              <a:t> </a:t>
            </a:r>
            <a:r>
              <a:rPr lang="en-US" sz="4400" spc="-100" dirty="0">
                <a:solidFill>
                  <a:schemeClr val="bg1"/>
                </a:solidFill>
                <a:latin typeface="Calibri"/>
                <a:cs typeface="Calibri"/>
              </a:rPr>
              <a:t>at</a:t>
            </a:r>
            <a:r>
              <a:rPr lang="en-US" sz="4400" spc="-300" dirty="0">
                <a:solidFill>
                  <a:schemeClr val="bg1"/>
                </a:solidFill>
                <a:latin typeface="Calibri"/>
                <a:cs typeface="Calibri"/>
              </a:rPr>
              <a:t> </a:t>
            </a:r>
            <a:r>
              <a:rPr lang="en-US" sz="4400" spc="-100" dirty="0">
                <a:solidFill>
                  <a:schemeClr val="bg1"/>
                </a:solidFill>
                <a:latin typeface="Calibri"/>
                <a:cs typeface="Calibri"/>
              </a:rPr>
              <a:t>the</a:t>
            </a:r>
            <a:r>
              <a:rPr lang="en-US" sz="4400" spc="-300" dirty="0">
                <a:solidFill>
                  <a:schemeClr val="bg1"/>
                </a:solidFill>
                <a:latin typeface="Calibri"/>
                <a:cs typeface="Calibri"/>
              </a:rPr>
              <a:t> </a:t>
            </a:r>
            <a:r>
              <a:rPr lang="en-US" sz="4400" spc="-100" dirty="0">
                <a:solidFill>
                  <a:schemeClr val="bg1"/>
                </a:solidFill>
                <a:latin typeface="Calibri"/>
                <a:cs typeface="Calibri"/>
              </a:rPr>
              <a:t>approach</a:t>
            </a:r>
            <a:r>
              <a:rPr lang="en-US" sz="4400" spc="-300" dirty="0">
                <a:solidFill>
                  <a:schemeClr val="bg1"/>
                </a:solidFill>
                <a:latin typeface="Calibri"/>
                <a:cs typeface="Calibri"/>
              </a:rPr>
              <a:t> </a:t>
            </a:r>
            <a:r>
              <a:rPr lang="en-US" sz="4400" spc="-100" dirty="0">
                <a:solidFill>
                  <a:schemeClr val="bg1"/>
                </a:solidFill>
                <a:latin typeface="Calibri"/>
                <a:cs typeface="Calibri"/>
              </a:rPr>
              <a:t>of</a:t>
            </a:r>
            <a:r>
              <a:rPr lang="en-US" sz="4400" spc="-300" dirty="0">
                <a:solidFill>
                  <a:schemeClr val="bg1"/>
                </a:solidFill>
                <a:latin typeface="Calibri"/>
                <a:cs typeface="Calibri"/>
              </a:rPr>
              <a:t> </a:t>
            </a:r>
            <a:r>
              <a:rPr lang="en-US" sz="4400" spc="-100" dirty="0">
                <a:solidFill>
                  <a:schemeClr val="bg1"/>
                </a:solidFill>
                <a:latin typeface="Calibri"/>
                <a:cs typeface="Calibri"/>
              </a:rPr>
              <a:t>the</a:t>
            </a:r>
            <a:r>
              <a:rPr lang="en-US" sz="4400" spc="-300" dirty="0">
                <a:solidFill>
                  <a:schemeClr val="bg1"/>
                </a:solidFill>
                <a:latin typeface="Calibri"/>
                <a:cs typeface="Calibri"/>
              </a:rPr>
              <a:t> </a:t>
            </a:r>
            <a:r>
              <a:rPr lang="en-US" sz="4400" spc="-100" dirty="0" smtClean="0">
                <a:solidFill>
                  <a:schemeClr val="bg1"/>
                </a:solidFill>
                <a:latin typeface="Calibri"/>
                <a:cs typeface="Calibri"/>
              </a:rPr>
              <a:t>heavenly </a:t>
            </a:r>
            <a:r>
              <a:rPr lang="en-US" sz="4400" spc="-100" dirty="0" err="1" smtClean="0">
                <a:solidFill>
                  <a:schemeClr val="bg1"/>
                </a:solidFill>
                <a:latin typeface="Calibri"/>
                <a:cs typeface="Calibri"/>
              </a:rPr>
              <a:t>mes</a:t>
            </a:r>
            <a:r>
              <a:rPr lang="en-US" sz="4400" spc="-100" dirty="0" smtClean="0">
                <a:solidFill>
                  <a:schemeClr val="bg1"/>
                </a:solidFill>
                <a:latin typeface="Calibri"/>
                <a:cs typeface="Calibri"/>
              </a:rPr>
              <a:t>- </a:t>
            </a:r>
            <a:r>
              <a:rPr lang="en-US" sz="4400" spc="-100" dirty="0" err="1" smtClean="0">
                <a:solidFill>
                  <a:schemeClr val="bg1"/>
                </a:solidFill>
                <a:latin typeface="Calibri"/>
                <a:cs typeface="Calibri"/>
              </a:rPr>
              <a:t>senger</a:t>
            </a:r>
            <a:r>
              <a:rPr lang="en-US" sz="4400" spc="-100" dirty="0">
                <a:solidFill>
                  <a:schemeClr val="bg1"/>
                </a:solidFill>
                <a:latin typeface="Calibri"/>
                <a:cs typeface="Calibri"/>
              </a:rPr>
              <a:t>.</a:t>
            </a:r>
            <a:r>
              <a:rPr lang="en-US" sz="4400" spc="-300" dirty="0">
                <a:solidFill>
                  <a:schemeClr val="bg1"/>
                </a:solidFill>
                <a:latin typeface="Calibri"/>
                <a:cs typeface="Calibri"/>
              </a:rPr>
              <a:t> </a:t>
            </a:r>
            <a:r>
              <a:rPr lang="en-US" sz="4400" spc="-100" dirty="0">
                <a:latin typeface="Calibri"/>
                <a:cs typeface="Calibri"/>
              </a:rPr>
              <a:t>When he saw Christ come </a:t>
            </a:r>
            <a:r>
              <a:rPr lang="en-US" sz="4400" spc="-100" dirty="0" smtClean="0">
                <a:latin typeface="Calibri"/>
                <a:cs typeface="Calibri"/>
              </a:rPr>
              <a:t>forth... </a:t>
            </a:r>
            <a:r>
              <a:rPr lang="en-US" sz="4400" spc="-100" dirty="0">
                <a:latin typeface="Calibri"/>
                <a:cs typeface="Calibri"/>
              </a:rPr>
              <a:t>he</a:t>
            </a:r>
            <a:r>
              <a:rPr lang="en-US" sz="4400" spc="-150" dirty="0">
                <a:latin typeface="Calibri"/>
                <a:cs typeface="Calibri"/>
              </a:rPr>
              <a:t> </a:t>
            </a:r>
            <a:r>
              <a:rPr lang="en-US" sz="4400" spc="-100" dirty="0">
                <a:latin typeface="Calibri"/>
                <a:cs typeface="Calibri"/>
              </a:rPr>
              <a:t>knew</a:t>
            </a:r>
            <a:r>
              <a:rPr lang="en-US" sz="4400" spc="-300" dirty="0">
                <a:latin typeface="Calibri"/>
                <a:cs typeface="Calibri"/>
              </a:rPr>
              <a:t> </a:t>
            </a:r>
            <a:r>
              <a:rPr lang="en-US" sz="4400" spc="-100" dirty="0">
                <a:latin typeface="Calibri"/>
                <a:cs typeface="Calibri"/>
              </a:rPr>
              <a:t>that</a:t>
            </a:r>
            <a:r>
              <a:rPr lang="en-US" sz="4400" spc="-150" dirty="0">
                <a:latin typeface="Calibri"/>
                <a:cs typeface="Calibri"/>
              </a:rPr>
              <a:t> </a:t>
            </a:r>
            <a:r>
              <a:rPr lang="en-US" sz="4400" u="sng" spc="-100" dirty="0">
                <a:latin typeface="Calibri"/>
                <a:cs typeface="Calibri"/>
              </a:rPr>
              <a:t>his</a:t>
            </a:r>
            <a:r>
              <a:rPr lang="en-US" sz="4400" spc="-150" dirty="0">
                <a:latin typeface="Calibri"/>
                <a:cs typeface="Calibri"/>
              </a:rPr>
              <a:t> </a:t>
            </a:r>
            <a:r>
              <a:rPr lang="en-US" sz="4400" u="sng" spc="-100" dirty="0">
                <a:latin typeface="Calibri"/>
                <a:cs typeface="Calibri"/>
              </a:rPr>
              <a:t>kingdom</a:t>
            </a:r>
            <a:r>
              <a:rPr lang="en-US" sz="4400" spc="-150" dirty="0">
                <a:latin typeface="Calibri"/>
                <a:cs typeface="Calibri"/>
              </a:rPr>
              <a:t> </a:t>
            </a:r>
            <a:r>
              <a:rPr lang="en-US" sz="4400" spc="-100" dirty="0">
                <a:latin typeface="Calibri"/>
                <a:cs typeface="Calibri"/>
              </a:rPr>
              <a:t>would</a:t>
            </a:r>
            <a:r>
              <a:rPr lang="en-US" sz="4400" spc="-150" dirty="0">
                <a:latin typeface="Calibri"/>
                <a:cs typeface="Calibri"/>
              </a:rPr>
              <a:t> </a:t>
            </a:r>
            <a:r>
              <a:rPr lang="en-US" sz="4400" spc="-100" dirty="0">
                <a:latin typeface="Calibri"/>
                <a:cs typeface="Calibri"/>
              </a:rPr>
              <a:t>have</a:t>
            </a:r>
            <a:r>
              <a:rPr lang="en-US" sz="4400" spc="-150" dirty="0">
                <a:latin typeface="Calibri"/>
                <a:cs typeface="Calibri"/>
              </a:rPr>
              <a:t> </a:t>
            </a:r>
            <a:r>
              <a:rPr lang="en-US" sz="4400" u="sng" spc="-100" dirty="0">
                <a:latin typeface="Calibri"/>
                <a:cs typeface="Calibri"/>
              </a:rPr>
              <a:t>an end</a:t>
            </a:r>
            <a:r>
              <a:rPr lang="en-US" sz="4400" spc="-100" dirty="0">
                <a:latin typeface="Calibri"/>
                <a:cs typeface="Calibri"/>
              </a:rPr>
              <a:t>, and that he must finally </a:t>
            </a:r>
            <a:r>
              <a:rPr lang="en-US" sz="4400" u="sng" spc="-100" dirty="0">
                <a:latin typeface="Calibri"/>
                <a:cs typeface="Calibri"/>
              </a:rPr>
              <a:t>die</a:t>
            </a:r>
            <a:r>
              <a:rPr lang="en-US" sz="4400" spc="-100" dirty="0">
                <a:latin typeface="Calibri"/>
                <a:cs typeface="Calibri"/>
              </a:rPr>
              <a:t>.”</a:t>
            </a:r>
            <a:r>
              <a:rPr lang="en-US" sz="3200" spc="-100" dirty="0" smtClean="0">
                <a:latin typeface="Calibri"/>
                <a:cs typeface="Calibri"/>
              </a:rPr>
              <a:t>—</a:t>
            </a:r>
            <a:r>
              <a:rPr lang="en-US" sz="3200" i="1" cap="small" spc="-100" dirty="0" smtClean="0">
                <a:latin typeface="Calibri"/>
                <a:cs typeface="Calibri"/>
              </a:rPr>
              <a:t>DA </a:t>
            </a:r>
            <a:r>
              <a:rPr lang="en-US" sz="3200" spc="-100" dirty="0" smtClean="0">
                <a:latin typeface="Calibri"/>
                <a:cs typeface="Calibri"/>
              </a:rPr>
              <a:t>782</a:t>
            </a:r>
            <a:r>
              <a:rPr lang="en-US" sz="3200" spc="-100" dirty="0">
                <a:latin typeface="Calibri"/>
                <a:cs typeface="Calibri"/>
              </a:rPr>
              <a:t>. </a:t>
            </a:r>
            <a:endParaRPr lang="en-US" sz="3600" spc="-100" dirty="0" smtClean="0">
              <a:latin typeface="Calibri"/>
              <a:cs typeface="Calibri"/>
            </a:endParaRPr>
          </a:p>
        </p:txBody>
      </p:sp>
      <p:sp>
        <p:nvSpPr>
          <p:cNvPr id="4" name="Text Box 3"/>
          <p:cNvSpPr txBox="1">
            <a:spLocks noChangeArrowheads="1"/>
          </p:cNvSpPr>
          <p:nvPr/>
        </p:nvSpPr>
        <p:spPr bwMode="auto">
          <a:xfrm>
            <a:off x="0" y="1224090"/>
            <a:ext cx="9396536" cy="437049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spc="-100" dirty="0">
                <a:latin typeface="Calibri"/>
                <a:cs typeface="Calibri"/>
              </a:rPr>
              <a:t>“When Jesus was laid in the grave, Satan </a:t>
            </a:r>
            <a:r>
              <a:rPr lang="en-US" sz="4400" dirty="0">
                <a:latin typeface="Calibri"/>
                <a:cs typeface="Calibri"/>
              </a:rPr>
              <a:t>triumphed. He dared to hope that the </a:t>
            </a:r>
            <a:r>
              <a:rPr lang="en-US" sz="4400" spc="-100" dirty="0">
                <a:latin typeface="Calibri"/>
                <a:cs typeface="Calibri"/>
              </a:rPr>
              <a:t>Saviour would not take up His life </a:t>
            </a:r>
            <a:r>
              <a:rPr lang="en-US" sz="4400" spc="-100" dirty="0" smtClean="0">
                <a:latin typeface="Calibri"/>
                <a:cs typeface="Calibri"/>
              </a:rPr>
              <a:t>again.</a:t>
            </a:r>
          </a:p>
          <a:p>
            <a:pPr marL="180000" eaLnBrk="1" hangingPunct="1">
              <a:lnSpc>
                <a:spcPct val="90000"/>
              </a:lnSpc>
              <a:spcBef>
                <a:spcPts val="0"/>
              </a:spcBef>
            </a:pPr>
            <a:r>
              <a:rPr lang="en-US" sz="4400" spc="-100" dirty="0" smtClean="0">
                <a:latin typeface="Calibri"/>
                <a:cs typeface="Calibri"/>
              </a:rPr>
              <a:t>He...set </a:t>
            </a:r>
            <a:r>
              <a:rPr lang="en-US" sz="4400" spc="-100" dirty="0">
                <a:latin typeface="Calibri"/>
                <a:cs typeface="Calibri"/>
              </a:rPr>
              <a:t>his guard about the tomb, </a:t>
            </a:r>
            <a:r>
              <a:rPr lang="en-US" sz="4400" spc="-100" dirty="0" smtClean="0">
                <a:latin typeface="Calibri"/>
                <a:cs typeface="Calibri"/>
              </a:rPr>
              <a:t>seek-</a:t>
            </a:r>
            <a:r>
              <a:rPr lang="en-US" sz="4400" spc="-100" dirty="0" err="1" smtClean="0">
                <a:latin typeface="Calibri"/>
                <a:cs typeface="Calibri"/>
              </a:rPr>
              <a:t>ing</a:t>
            </a:r>
            <a:r>
              <a:rPr lang="en-US" sz="4400" spc="-100" dirty="0" smtClean="0">
                <a:latin typeface="Calibri"/>
                <a:cs typeface="Calibri"/>
              </a:rPr>
              <a:t> </a:t>
            </a:r>
            <a:r>
              <a:rPr lang="en-US" sz="4400" spc="-100" dirty="0">
                <a:latin typeface="Calibri"/>
                <a:cs typeface="Calibri"/>
              </a:rPr>
              <a:t>to hold Christ a prisoner</a:t>
            </a:r>
            <a:r>
              <a:rPr lang="en-US" sz="4400" spc="-300" dirty="0">
                <a:latin typeface="Calibri"/>
                <a:cs typeface="Calibri"/>
              </a:rPr>
              <a:t>. </a:t>
            </a:r>
            <a:r>
              <a:rPr lang="en-US" sz="4400" spc="-300" dirty="0" smtClean="0">
                <a:latin typeface="Calibri"/>
                <a:cs typeface="Calibri"/>
              </a:rPr>
              <a:t>... </a:t>
            </a:r>
            <a:r>
              <a:rPr lang="en-US" sz="4400" spc="-100" dirty="0" smtClean="0">
                <a:latin typeface="Calibri"/>
                <a:cs typeface="Calibri"/>
              </a:rPr>
              <a:t>His </a:t>
            </a:r>
            <a:r>
              <a:rPr lang="en-US" sz="4400" spc="-100" dirty="0">
                <a:latin typeface="Calibri"/>
                <a:cs typeface="Calibri"/>
              </a:rPr>
              <a:t>angels fled</a:t>
            </a:r>
            <a:r>
              <a:rPr lang="en-US" sz="4400" spc="-300" dirty="0">
                <a:latin typeface="Calibri"/>
                <a:cs typeface="Calibri"/>
              </a:rPr>
              <a:t> </a:t>
            </a:r>
            <a:r>
              <a:rPr lang="en-US" sz="4400" spc="-100" dirty="0">
                <a:latin typeface="Calibri"/>
                <a:cs typeface="Calibri"/>
              </a:rPr>
              <a:t>at</a:t>
            </a:r>
            <a:r>
              <a:rPr lang="en-US" sz="4400" spc="-300" dirty="0">
                <a:latin typeface="Calibri"/>
                <a:cs typeface="Calibri"/>
              </a:rPr>
              <a:t> </a:t>
            </a:r>
            <a:r>
              <a:rPr lang="en-US" sz="4400" spc="-100" dirty="0">
                <a:latin typeface="Calibri"/>
                <a:cs typeface="Calibri"/>
              </a:rPr>
              <a:t>the</a:t>
            </a:r>
            <a:r>
              <a:rPr lang="en-US" sz="4400" spc="-300" dirty="0">
                <a:latin typeface="Calibri"/>
                <a:cs typeface="Calibri"/>
              </a:rPr>
              <a:t> </a:t>
            </a:r>
            <a:r>
              <a:rPr lang="en-US" sz="4400" spc="-100" dirty="0">
                <a:latin typeface="Calibri"/>
                <a:cs typeface="Calibri"/>
              </a:rPr>
              <a:t>approach</a:t>
            </a:r>
            <a:r>
              <a:rPr lang="en-US" sz="4400" spc="-300" dirty="0">
                <a:latin typeface="Calibri"/>
                <a:cs typeface="Calibri"/>
              </a:rPr>
              <a:t> </a:t>
            </a:r>
            <a:r>
              <a:rPr lang="en-US" sz="4400" spc="-100" dirty="0">
                <a:latin typeface="Calibri"/>
                <a:cs typeface="Calibri"/>
              </a:rPr>
              <a:t>of</a:t>
            </a:r>
            <a:r>
              <a:rPr lang="en-US" sz="4400" spc="-300" dirty="0">
                <a:latin typeface="Calibri"/>
                <a:cs typeface="Calibri"/>
              </a:rPr>
              <a:t> </a:t>
            </a:r>
            <a:r>
              <a:rPr lang="en-US" sz="4400" spc="-100" dirty="0">
                <a:latin typeface="Calibri"/>
                <a:cs typeface="Calibri"/>
              </a:rPr>
              <a:t>the</a:t>
            </a:r>
            <a:r>
              <a:rPr lang="en-US" sz="4400" spc="-300" dirty="0">
                <a:latin typeface="Calibri"/>
                <a:cs typeface="Calibri"/>
              </a:rPr>
              <a:t> </a:t>
            </a:r>
            <a:r>
              <a:rPr lang="en-US" sz="4400" spc="-100" dirty="0" smtClean="0">
                <a:latin typeface="Calibri"/>
                <a:cs typeface="Calibri"/>
              </a:rPr>
              <a:t>heavenly </a:t>
            </a:r>
            <a:r>
              <a:rPr lang="en-US" sz="4400" spc="-100" dirty="0" err="1" smtClean="0">
                <a:latin typeface="Calibri"/>
                <a:cs typeface="Calibri"/>
              </a:rPr>
              <a:t>mes</a:t>
            </a:r>
            <a:r>
              <a:rPr lang="en-US" sz="4400" spc="-100" dirty="0" smtClean="0">
                <a:latin typeface="Calibri"/>
                <a:cs typeface="Calibri"/>
              </a:rPr>
              <a:t>- </a:t>
            </a:r>
            <a:r>
              <a:rPr lang="en-US" sz="4400" spc="-100" dirty="0" err="1" smtClean="0">
                <a:latin typeface="Calibri"/>
                <a:cs typeface="Calibri"/>
              </a:rPr>
              <a:t>senger</a:t>
            </a:r>
            <a:r>
              <a:rPr lang="en-US" sz="4400" spc="-100" dirty="0" smtClean="0">
                <a:latin typeface="Calibri"/>
                <a:cs typeface="Calibri"/>
              </a:rPr>
              <a:t>.</a:t>
            </a:r>
            <a:endParaRPr lang="en-US" sz="3600" spc="-100" dirty="0" smtClean="0">
              <a:latin typeface="Calibri"/>
              <a:cs typeface="Calibri"/>
            </a:endParaRPr>
          </a:p>
        </p:txBody>
      </p:sp>
      <p:sp>
        <p:nvSpPr>
          <p:cNvPr id="6" name="Text Box 2"/>
          <p:cNvSpPr txBox="1">
            <a:spLocks noChangeArrowheads="1"/>
          </p:cNvSpPr>
          <p:nvPr/>
        </p:nvSpPr>
        <p:spPr bwMode="auto">
          <a:xfrm>
            <a:off x="1730874" y="6484"/>
            <a:ext cx="7413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Monday, </a:t>
            </a:r>
            <a:r>
              <a:rPr lang="en-US" sz="3200" i="1" dirty="0">
                <a:solidFill>
                  <a:srgbClr val="FFFF00"/>
                </a:solidFill>
                <a:latin typeface="Cambria"/>
                <a:cs typeface="Cambria"/>
              </a:rPr>
              <a:t>November 7</a:t>
            </a:r>
          </a:p>
          <a:p>
            <a:pPr marL="36000"/>
            <a:r>
              <a:rPr lang="mr-IN" sz="3200" b="1" cap="small" spc="50" dirty="0">
                <a:latin typeface="Cambria"/>
                <a:cs typeface="Cambria"/>
              </a:rPr>
              <a:t>“ ‘He Is Risen!’ ”</a:t>
            </a:r>
            <a:endParaRPr lang="en-US" sz="3200" b="1" cap="small" spc="50" dirty="0">
              <a:latin typeface="Cambria"/>
              <a:cs typeface="Cambria"/>
            </a:endParaRPr>
          </a:p>
        </p:txBody>
      </p:sp>
    </p:spTree>
    <p:extLst>
      <p:ext uri="{BB962C8B-B14F-4D97-AF65-F5344CB8AC3E}">
        <p14:creationId xmlns:p14="http://schemas.microsoft.com/office/powerpoint/2010/main" val="33130565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bg2"/>
                                      </p:to>
                                    </p:animClr>
                                  </p:subTnLst>
                                </p:cTn>
                              </p:par>
                              <p:par>
                                <p:cTn id="18" presetID="10" presetClass="entr" presetSubtype="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4"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29836"/>
            <a:ext cx="9144000" cy="4524380"/>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pPr>
            <a:r>
              <a:rPr lang="en-US" sz="4400" spc="-100" dirty="0" smtClean="0">
                <a:latin typeface="Calibri"/>
                <a:cs typeface="Calibri"/>
              </a:rPr>
              <a:t>“ ‘I </a:t>
            </a:r>
            <a:r>
              <a:rPr lang="en-US" sz="4400" spc="-100" dirty="0" smtClean="0">
                <a:latin typeface="Calibri"/>
                <a:cs typeface="Calibri"/>
              </a:rPr>
              <a:t>lay down My life that I may take it again. ... No </a:t>
            </a:r>
            <a:r>
              <a:rPr lang="en-US" sz="4400" spc="-100" dirty="0">
                <a:latin typeface="Calibri"/>
                <a:cs typeface="Calibri"/>
              </a:rPr>
              <a:t>one takes it from Me, but </a:t>
            </a:r>
            <a:r>
              <a:rPr lang="en-US" sz="4400" spc="-100" dirty="0" smtClean="0">
                <a:latin typeface="Calibri"/>
                <a:cs typeface="Calibri"/>
              </a:rPr>
              <a:t>          I </a:t>
            </a:r>
            <a:r>
              <a:rPr lang="en-US" sz="4400" spc="-100" dirty="0">
                <a:latin typeface="Calibri"/>
                <a:cs typeface="Calibri"/>
              </a:rPr>
              <a:t>lay it down of Myself. I have </a:t>
            </a:r>
            <a:r>
              <a:rPr lang="en-US" sz="4400" u="sng" spc="-100" dirty="0">
                <a:latin typeface="Calibri"/>
                <a:cs typeface="Calibri"/>
              </a:rPr>
              <a:t>power</a:t>
            </a:r>
            <a:r>
              <a:rPr lang="en-US" sz="4400" spc="-100" dirty="0">
                <a:latin typeface="Calibri"/>
                <a:cs typeface="Calibri"/>
              </a:rPr>
              <a:t> to </a:t>
            </a:r>
            <a:r>
              <a:rPr lang="en-US" sz="4400" u="sng" spc="-100" dirty="0">
                <a:latin typeface="Calibri"/>
                <a:cs typeface="Calibri"/>
              </a:rPr>
              <a:t>lay</a:t>
            </a:r>
            <a:r>
              <a:rPr lang="en-US" sz="4400" spc="-100" dirty="0">
                <a:latin typeface="Calibri"/>
                <a:cs typeface="Calibri"/>
              </a:rPr>
              <a:t> </a:t>
            </a:r>
            <a:r>
              <a:rPr lang="en-US" sz="4400" u="sng" spc="-100" dirty="0">
                <a:latin typeface="Calibri"/>
                <a:cs typeface="Calibri"/>
              </a:rPr>
              <a:t>it</a:t>
            </a:r>
            <a:r>
              <a:rPr lang="en-US" sz="4400" spc="-100" dirty="0">
                <a:latin typeface="Calibri"/>
                <a:cs typeface="Calibri"/>
              </a:rPr>
              <a:t> </a:t>
            </a:r>
            <a:r>
              <a:rPr lang="en-US" sz="4400" u="sng" spc="-100" dirty="0">
                <a:latin typeface="Calibri"/>
                <a:cs typeface="Calibri"/>
              </a:rPr>
              <a:t>down</a:t>
            </a:r>
            <a:r>
              <a:rPr lang="en-US" sz="4400" spc="-100" dirty="0">
                <a:latin typeface="Calibri"/>
                <a:cs typeface="Calibri"/>
              </a:rPr>
              <a:t>, and I have </a:t>
            </a:r>
            <a:r>
              <a:rPr lang="en-US" sz="4400" u="sng" spc="-100" dirty="0">
                <a:latin typeface="Calibri"/>
                <a:cs typeface="Calibri"/>
              </a:rPr>
              <a:t>power</a:t>
            </a:r>
            <a:r>
              <a:rPr lang="en-US" sz="4400" spc="-100" dirty="0">
                <a:latin typeface="Calibri"/>
                <a:cs typeface="Calibri"/>
              </a:rPr>
              <a:t> to </a:t>
            </a:r>
            <a:r>
              <a:rPr lang="en-US" sz="4400" u="sng" spc="-100" dirty="0">
                <a:latin typeface="Calibri"/>
                <a:cs typeface="Calibri"/>
              </a:rPr>
              <a:t>take</a:t>
            </a:r>
            <a:r>
              <a:rPr lang="en-US" sz="4400" spc="-100" dirty="0">
                <a:latin typeface="Calibri"/>
                <a:cs typeface="Calibri"/>
              </a:rPr>
              <a:t> </a:t>
            </a:r>
            <a:r>
              <a:rPr lang="en-US" sz="4400" u="sng" spc="-100" dirty="0">
                <a:latin typeface="Calibri"/>
                <a:cs typeface="Calibri"/>
              </a:rPr>
              <a:t>it </a:t>
            </a:r>
            <a:r>
              <a:rPr lang="en-US" sz="4400" u="sng" spc="-100" dirty="0" smtClean="0">
                <a:latin typeface="Calibri"/>
                <a:cs typeface="Calibri"/>
              </a:rPr>
              <a:t>again</a:t>
            </a:r>
            <a:r>
              <a:rPr lang="en-US" sz="4400" spc="-100" dirty="0" smtClean="0">
                <a:latin typeface="Calibri"/>
                <a:cs typeface="Calibri"/>
              </a:rPr>
              <a:t>’ ” </a:t>
            </a:r>
            <a:r>
              <a:rPr lang="en-US" sz="4400" spc="-100" dirty="0" smtClean="0">
                <a:latin typeface="Calibri"/>
                <a:cs typeface="Calibri"/>
              </a:rPr>
              <a:t>(</a:t>
            </a:r>
            <a:r>
              <a:rPr lang="en-US" sz="4400" i="1" spc="-100" dirty="0" smtClean="0">
                <a:latin typeface="Calibri"/>
                <a:cs typeface="Calibri"/>
              </a:rPr>
              <a:t>John 10:17, 18</a:t>
            </a:r>
            <a:r>
              <a:rPr lang="en-US" sz="4400" spc="-100" dirty="0" smtClean="0">
                <a:latin typeface="Calibri"/>
                <a:cs typeface="Calibri"/>
              </a:rPr>
              <a:t>). </a:t>
            </a:r>
          </a:p>
          <a:p>
            <a:pPr algn="ctr" eaLnBrk="1" hangingPunct="1">
              <a:lnSpc>
                <a:spcPct val="90000"/>
              </a:lnSpc>
              <a:spcBef>
                <a:spcPts val="0"/>
              </a:spcBef>
              <a:spcAft>
                <a:spcPts val="0"/>
              </a:spcAft>
            </a:pPr>
            <a:r>
              <a:rPr lang="en-US" sz="4400" spc="-100" dirty="0" smtClean="0">
                <a:latin typeface="Calibri"/>
                <a:cs typeface="Calibri"/>
              </a:rPr>
              <a:t>“ ‘</a:t>
            </a:r>
            <a:r>
              <a:rPr lang="en-US" sz="4400" u="sng" spc="-100" dirty="0" smtClean="0">
                <a:latin typeface="Calibri"/>
                <a:cs typeface="Calibri"/>
              </a:rPr>
              <a:t>I</a:t>
            </a:r>
            <a:r>
              <a:rPr lang="en-US" sz="4400" spc="-100" dirty="0" smtClean="0">
                <a:latin typeface="Calibri"/>
                <a:cs typeface="Calibri"/>
              </a:rPr>
              <a:t> </a:t>
            </a:r>
            <a:r>
              <a:rPr lang="en-US" sz="4400" u="sng" spc="-100" dirty="0">
                <a:latin typeface="Calibri"/>
                <a:cs typeface="Calibri"/>
              </a:rPr>
              <a:t>am </a:t>
            </a:r>
            <a:r>
              <a:rPr lang="en-US" sz="4400" spc="-100" dirty="0">
                <a:latin typeface="Calibri"/>
                <a:cs typeface="Calibri"/>
              </a:rPr>
              <a:t>the resurrection and the </a:t>
            </a:r>
            <a:r>
              <a:rPr lang="en-US" sz="4400" spc="-100" dirty="0" smtClean="0">
                <a:latin typeface="Calibri"/>
                <a:cs typeface="Calibri"/>
              </a:rPr>
              <a:t>life’ ”</a:t>
            </a:r>
            <a:endParaRPr lang="en-US" sz="4400" spc="-100" dirty="0" smtClean="0">
              <a:latin typeface="Calibri"/>
              <a:cs typeface="Calibri"/>
            </a:endParaRPr>
          </a:p>
          <a:p>
            <a:pPr algn="ctr" eaLnBrk="1" hangingPunct="1">
              <a:lnSpc>
                <a:spcPct val="90000"/>
              </a:lnSpc>
              <a:spcBef>
                <a:spcPts val="0"/>
              </a:spcBef>
              <a:spcAft>
                <a:spcPts val="600"/>
              </a:spcAft>
            </a:pPr>
            <a:r>
              <a:rPr lang="en-US" sz="4400" spc="-100" dirty="0" smtClean="0">
                <a:latin typeface="Calibri"/>
                <a:cs typeface="Calibri"/>
              </a:rPr>
              <a:t>(</a:t>
            </a:r>
            <a:r>
              <a:rPr lang="en-US" sz="4400" i="1" spc="-100" dirty="0" smtClean="0">
                <a:latin typeface="Calibri"/>
                <a:cs typeface="Calibri"/>
              </a:rPr>
              <a:t>11</a:t>
            </a:r>
            <a:r>
              <a:rPr lang="en-US" sz="4400" i="1" spc="-100" dirty="0" smtClean="0">
                <a:latin typeface="Calibri"/>
                <a:cs typeface="Calibri"/>
              </a:rPr>
              <a:t>:25</a:t>
            </a:r>
            <a:r>
              <a:rPr lang="en-US" sz="4400" spc="-100" dirty="0" smtClean="0">
                <a:latin typeface="Calibri"/>
                <a:cs typeface="Calibri"/>
              </a:rPr>
              <a:t>)</a:t>
            </a:r>
            <a:r>
              <a:rPr lang="en-US" sz="4400" spc="-100" dirty="0">
                <a:latin typeface="Calibri"/>
                <a:cs typeface="Calibri"/>
              </a:rPr>
              <a:t>. </a:t>
            </a:r>
            <a:r>
              <a:rPr lang="en-US" sz="4400" spc="-100" dirty="0" smtClean="0">
                <a:latin typeface="Calibri"/>
                <a:cs typeface="Calibri"/>
              </a:rPr>
              <a:t> </a:t>
            </a:r>
          </a:p>
        </p:txBody>
      </p:sp>
      <p:sp>
        <p:nvSpPr>
          <p:cNvPr id="6" name="Text Box 2"/>
          <p:cNvSpPr txBox="1">
            <a:spLocks noChangeArrowheads="1"/>
          </p:cNvSpPr>
          <p:nvPr/>
        </p:nvSpPr>
        <p:spPr bwMode="auto">
          <a:xfrm>
            <a:off x="1730874" y="6484"/>
            <a:ext cx="7413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Monday, </a:t>
            </a:r>
            <a:r>
              <a:rPr lang="en-US" sz="3200" i="1" dirty="0">
                <a:solidFill>
                  <a:srgbClr val="FFFF00"/>
                </a:solidFill>
                <a:latin typeface="Cambria"/>
                <a:cs typeface="Cambria"/>
              </a:rPr>
              <a:t>November 7</a:t>
            </a:r>
          </a:p>
          <a:p>
            <a:pPr marL="36000"/>
            <a:r>
              <a:rPr lang="mr-IN" sz="3200" b="1" cap="small" spc="50" dirty="0">
                <a:latin typeface="Cambria"/>
                <a:cs typeface="Cambria"/>
              </a:rPr>
              <a:t>“ ‘He Is Risen!’ ”</a:t>
            </a:r>
            <a:endParaRPr lang="en-US" sz="3200" b="1" cap="small" spc="50" dirty="0">
              <a:latin typeface="Cambria"/>
              <a:cs typeface="Cambria"/>
            </a:endParaRPr>
          </a:p>
        </p:txBody>
      </p:sp>
    </p:spTree>
    <p:extLst>
      <p:ext uri="{BB962C8B-B14F-4D97-AF65-F5344CB8AC3E}">
        <p14:creationId xmlns:p14="http://schemas.microsoft.com/office/powerpoint/2010/main" val="36047361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29836"/>
            <a:ext cx="9144000" cy="4524380"/>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pPr>
            <a:r>
              <a:rPr lang="en-US" sz="4400" spc="-100" dirty="0" smtClean="0">
                <a:latin typeface="Calibri"/>
                <a:cs typeface="Calibri"/>
              </a:rPr>
              <a:t>“Jesus </a:t>
            </a:r>
            <a:r>
              <a:rPr lang="en-US" sz="4400" spc="-100" dirty="0">
                <a:latin typeface="Calibri"/>
                <a:cs typeface="Calibri"/>
              </a:rPr>
              <a:t>of </a:t>
            </a:r>
            <a:r>
              <a:rPr lang="en-US" sz="4400" spc="-100" dirty="0" smtClean="0">
                <a:latin typeface="Calibri"/>
                <a:cs typeface="Calibri"/>
              </a:rPr>
              <a:t>Nazareth...whom </a:t>
            </a:r>
            <a:r>
              <a:rPr lang="en-US" sz="4400" spc="-100" dirty="0">
                <a:latin typeface="Calibri"/>
                <a:cs typeface="Calibri"/>
              </a:rPr>
              <a:t>God raised up” </a:t>
            </a:r>
            <a:r>
              <a:rPr lang="en-US" sz="4400" spc="-100" dirty="0" smtClean="0">
                <a:latin typeface="Calibri"/>
                <a:cs typeface="Calibri"/>
              </a:rPr>
              <a:t>(</a:t>
            </a:r>
            <a:r>
              <a:rPr lang="en-US" sz="4400" i="1" spc="-100" dirty="0" smtClean="0">
                <a:latin typeface="Calibri"/>
                <a:cs typeface="Calibri"/>
              </a:rPr>
              <a:t>Acts 2:22–24</a:t>
            </a:r>
            <a:r>
              <a:rPr lang="en-US" sz="4400" spc="-100" dirty="0" smtClean="0">
                <a:latin typeface="Calibri"/>
                <a:cs typeface="Calibri"/>
              </a:rPr>
              <a:t>). </a:t>
            </a:r>
          </a:p>
          <a:p>
            <a:pPr algn="ctr" eaLnBrk="1" hangingPunct="1">
              <a:lnSpc>
                <a:spcPct val="90000"/>
              </a:lnSpc>
              <a:spcBef>
                <a:spcPts val="0"/>
              </a:spcBef>
              <a:spcAft>
                <a:spcPts val="600"/>
              </a:spcAft>
            </a:pPr>
            <a:r>
              <a:rPr lang="en-US" sz="4400" spc="-100" dirty="0" smtClean="0">
                <a:latin typeface="Calibri"/>
                <a:cs typeface="Calibri"/>
              </a:rPr>
              <a:t>“The </a:t>
            </a:r>
            <a:r>
              <a:rPr lang="en-US" sz="4400" b="1" spc="-100" dirty="0">
                <a:latin typeface="Calibri"/>
                <a:cs typeface="Calibri"/>
              </a:rPr>
              <a:t>Spirit</a:t>
            </a:r>
            <a:r>
              <a:rPr lang="en-US" sz="4400" spc="-100" dirty="0">
                <a:latin typeface="Calibri"/>
                <a:cs typeface="Calibri"/>
              </a:rPr>
              <a:t> of Him who raised Jesus from the dead </a:t>
            </a:r>
            <a:r>
              <a:rPr lang="en-US" sz="4400" spc="-100" dirty="0" smtClean="0">
                <a:latin typeface="Calibri"/>
                <a:cs typeface="Calibri"/>
              </a:rPr>
              <a:t>” (</a:t>
            </a:r>
            <a:r>
              <a:rPr lang="en-US" sz="4400" i="1" spc="-100" dirty="0" smtClean="0">
                <a:latin typeface="Calibri"/>
                <a:cs typeface="Calibri"/>
              </a:rPr>
              <a:t>Rom. 8:11</a:t>
            </a:r>
            <a:r>
              <a:rPr lang="en-US" sz="4400" spc="-100" dirty="0" smtClean="0">
                <a:latin typeface="Calibri"/>
                <a:cs typeface="Calibri"/>
              </a:rPr>
              <a:t>).</a:t>
            </a:r>
          </a:p>
          <a:p>
            <a:pPr algn="ctr" eaLnBrk="1" hangingPunct="1">
              <a:lnSpc>
                <a:spcPct val="90000"/>
              </a:lnSpc>
              <a:spcBef>
                <a:spcPts val="0"/>
              </a:spcBef>
              <a:spcAft>
                <a:spcPts val="0"/>
              </a:spcAft>
            </a:pPr>
            <a:r>
              <a:rPr lang="en-US" sz="4400" spc="-100" dirty="0" smtClean="0">
                <a:latin typeface="Calibri"/>
                <a:cs typeface="Calibri"/>
              </a:rPr>
              <a:t>“Through </a:t>
            </a:r>
            <a:r>
              <a:rPr lang="en-US" sz="4400" spc="-100" dirty="0">
                <a:latin typeface="Calibri"/>
                <a:cs typeface="Calibri"/>
              </a:rPr>
              <a:t>Jesus Christ and </a:t>
            </a:r>
            <a:r>
              <a:rPr lang="en-US" sz="4400" b="1" spc="-100" dirty="0">
                <a:latin typeface="Calibri"/>
                <a:cs typeface="Calibri"/>
              </a:rPr>
              <a:t>God</a:t>
            </a:r>
            <a:r>
              <a:rPr lang="en-US" sz="4400" spc="-100" dirty="0">
                <a:latin typeface="Calibri"/>
                <a:cs typeface="Calibri"/>
              </a:rPr>
              <a:t> the </a:t>
            </a:r>
            <a:r>
              <a:rPr lang="en-US" sz="4400" spc="-100" dirty="0" smtClean="0">
                <a:latin typeface="Calibri"/>
                <a:cs typeface="Calibri"/>
              </a:rPr>
              <a:t>  Father </a:t>
            </a:r>
            <a:r>
              <a:rPr lang="en-US" sz="4400" spc="-100" dirty="0">
                <a:latin typeface="Calibri"/>
                <a:cs typeface="Calibri"/>
              </a:rPr>
              <a:t>who raised Him from the </a:t>
            </a:r>
            <a:r>
              <a:rPr lang="en-US" sz="4400" spc="-100" dirty="0" smtClean="0">
                <a:latin typeface="Calibri"/>
                <a:cs typeface="Calibri"/>
              </a:rPr>
              <a:t>dead” (</a:t>
            </a:r>
            <a:r>
              <a:rPr lang="en-US" sz="4400" i="1" spc="-100" dirty="0" smtClean="0">
                <a:latin typeface="Calibri"/>
                <a:cs typeface="Calibri"/>
              </a:rPr>
              <a:t>Gal. 1:1</a:t>
            </a:r>
            <a:r>
              <a:rPr lang="en-US" sz="4400" spc="-100" dirty="0" smtClean="0">
                <a:latin typeface="Calibri"/>
                <a:cs typeface="Calibri"/>
              </a:rPr>
              <a:t>).  </a:t>
            </a:r>
          </a:p>
        </p:txBody>
      </p:sp>
      <p:sp>
        <p:nvSpPr>
          <p:cNvPr id="6" name="Text Box 2"/>
          <p:cNvSpPr txBox="1">
            <a:spLocks noChangeArrowheads="1"/>
          </p:cNvSpPr>
          <p:nvPr/>
        </p:nvSpPr>
        <p:spPr bwMode="auto">
          <a:xfrm>
            <a:off x="1730874" y="6484"/>
            <a:ext cx="7413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Monday, </a:t>
            </a:r>
            <a:r>
              <a:rPr lang="en-US" sz="3200" i="1" dirty="0">
                <a:solidFill>
                  <a:srgbClr val="FFFF00"/>
                </a:solidFill>
                <a:latin typeface="Cambria"/>
                <a:cs typeface="Cambria"/>
              </a:rPr>
              <a:t>November 7</a:t>
            </a:r>
          </a:p>
          <a:p>
            <a:pPr marL="36000"/>
            <a:r>
              <a:rPr lang="mr-IN" sz="3200" b="1" cap="small" spc="50" dirty="0">
                <a:latin typeface="Cambria"/>
                <a:cs typeface="Cambria"/>
              </a:rPr>
              <a:t>“ ‘He Is Risen!’ ”</a:t>
            </a:r>
            <a:endParaRPr lang="en-US" sz="3200" b="1" cap="small" spc="50" dirty="0">
              <a:latin typeface="Cambria"/>
              <a:cs typeface="Cambria"/>
            </a:endParaRPr>
          </a:p>
        </p:txBody>
      </p:sp>
    </p:spTree>
    <p:extLst>
      <p:ext uri="{BB962C8B-B14F-4D97-AF65-F5344CB8AC3E}">
        <p14:creationId xmlns:p14="http://schemas.microsoft.com/office/powerpoint/2010/main" val="41842909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29836"/>
            <a:ext cx="9144000" cy="4524380"/>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pPr>
            <a:r>
              <a:rPr lang="en-US" sz="4400" spc="-100" dirty="0" smtClean="0">
                <a:latin typeface="Calibri"/>
                <a:cs typeface="Calibri"/>
              </a:rPr>
              <a:t>The </a:t>
            </a:r>
            <a:r>
              <a:rPr lang="en-US" sz="4400" spc="-100" dirty="0">
                <a:latin typeface="Calibri"/>
                <a:cs typeface="Calibri"/>
              </a:rPr>
              <a:t>religious </a:t>
            </a:r>
            <a:r>
              <a:rPr lang="en-US" sz="4400" spc="-100" dirty="0" smtClean="0">
                <a:latin typeface="Calibri"/>
                <a:cs typeface="Calibri"/>
              </a:rPr>
              <a:t>leaders</a:t>
            </a:r>
            <a:r>
              <a:rPr lang="en-US" sz="4400" spc="-100" dirty="0">
                <a:latin typeface="Calibri"/>
                <a:cs typeface="Calibri"/>
              </a:rPr>
              <a:t> </a:t>
            </a:r>
            <a:r>
              <a:rPr lang="en-US" sz="4400" spc="-100" dirty="0" smtClean="0">
                <a:latin typeface="Calibri"/>
                <a:cs typeface="Calibri"/>
              </a:rPr>
              <a:t>“</a:t>
            </a:r>
            <a:r>
              <a:rPr lang="en-US" sz="4400" spc="-100" dirty="0">
                <a:latin typeface="Calibri"/>
                <a:cs typeface="Calibri"/>
              </a:rPr>
              <a:t>gave a large sum </a:t>
            </a:r>
            <a:r>
              <a:rPr lang="en-US" sz="4400" spc="-100" dirty="0" smtClean="0">
                <a:latin typeface="Calibri"/>
                <a:cs typeface="Calibri"/>
              </a:rPr>
              <a:t> of </a:t>
            </a:r>
            <a:r>
              <a:rPr lang="en-US" sz="4400" spc="-100" dirty="0">
                <a:latin typeface="Calibri"/>
                <a:cs typeface="Calibri"/>
              </a:rPr>
              <a:t>money to the soldiers” (</a:t>
            </a:r>
            <a:r>
              <a:rPr lang="en-US" sz="4400" i="1" spc="-100" dirty="0">
                <a:latin typeface="Calibri"/>
                <a:cs typeface="Calibri"/>
              </a:rPr>
              <a:t>Matt. 28:</a:t>
            </a:r>
            <a:r>
              <a:rPr lang="en-US" sz="4400" i="1" spc="-100" dirty="0" smtClean="0">
                <a:latin typeface="Calibri"/>
                <a:cs typeface="Calibri"/>
              </a:rPr>
              <a:t>12</a:t>
            </a:r>
            <a:r>
              <a:rPr lang="en-US" sz="4400" spc="-100" dirty="0" smtClean="0">
                <a:latin typeface="Calibri"/>
                <a:cs typeface="Calibri"/>
              </a:rPr>
              <a:t>) </a:t>
            </a:r>
            <a:r>
              <a:rPr lang="en-US" sz="4400" u="sng" spc="-100" dirty="0">
                <a:latin typeface="Calibri"/>
                <a:cs typeface="Calibri"/>
              </a:rPr>
              <a:t>to</a:t>
            </a:r>
            <a:r>
              <a:rPr lang="en-US" sz="4400" spc="-100" dirty="0">
                <a:latin typeface="Calibri"/>
                <a:cs typeface="Calibri"/>
              </a:rPr>
              <a:t> </a:t>
            </a:r>
            <a:r>
              <a:rPr lang="en-US" sz="4400" u="sng" spc="-100" dirty="0">
                <a:latin typeface="Calibri"/>
                <a:cs typeface="Calibri"/>
              </a:rPr>
              <a:t>keep</a:t>
            </a:r>
            <a:r>
              <a:rPr lang="en-US" sz="4400" spc="-100" dirty="0">
                <a:latin typeface="Calibri"/>
                <a:cs typeface="Calibri"/>
              </a:rPr>
              <a:t> </a:t>
            </a:r>
            <a:r>
              <a:rPr lang="en-US" sz="4400" u="sng" spc="-100" dirty="0">
                <a:latin typeface="Calibri"/>
                <a:cs typeface="Calibri"/>
              </a:rPr>
              <a:t>these</a:t>
            </a:r>
            <a:r>
              <a:rPr lang="en-US" sz="4400" spc="-100" dirty="0">
                <a:latin typeface="Calibri"/>
                <a:cs typeface="Calibri"/>
              </a:rPr>
              <a:t> </a:t>
            </a:r>
            <a:r>
              <a:rPr lang="en-US" sz="4400" u="sng" spc="-100" dirty="0">
                <a:latin typeface="Calibri"/>
                <a:cs typeface="Calibri"/>
              </a:rPr>
              <a:t>men</a:t>
            </a:r>
            <a:r>
              <a:rPr lang="en-US" sz="4400" spc="-100" dirty="0">
                <a:latin typeface="Calibri"/>
                <a:cs typeface="Calibri"/>
              </a:rPr>
              <a:t> </a:t>
            </a:r>
            <a:r>
              <a:rPr lang="en-US" sz="4400" u="sng" spc="-100" dirty="0">
                <a:latin typeface="Calibri"/>
                <a:cs typeface="Calibri"/>
              </a:rPr>
              <a:t>quiet</a:t>
            </a:r>
            <a:r>
              <a:rPr lang="en-US" sz="4400" spc="-100" dirty="0">
                <a:latin typeface="Calibri"/>
                <a:cs typeface="Calibri"/>
              </a:rPr>
              <a:t> implied that whatever the soldiers told them disturbed them </a:t>
            </a:r>
            <a:r>
              <a:rPr lang="en-US" sz="4400" spc="-100" dirty="0" smtClean="0">
                <a:latin typeface="Calibri"/>
                <a:cs typeface="Calibri"/>
              </a:rPr>
              <a:t>deeply.</a:t>
            </a:r>
          </a:p>
          <a:p>
            <a:pPr algn="ctr" eaLnBrk="1" hangingPunct="1">
              <a:lnSpc>
                <a:spcPct val="90000"/>
              </a:lnSpc>
              <a:spcBef>
                <a:spcPts val="0"/>
              </a:spcBef>
              <a:spcAft>
                <a:spcPts val="600"/>
              </a:spcAft>
            </a:pPr>
            <a:r>
              <a:rPr lang="en-US" sz="4400" spc="-100" dirty="0" smtClean="0">
                <a:latin typeface="Calibri"/>
                <a:cs typeface="Calibri"/>
              </a:rPr>
              <a:t>And </a:t>
            </a:r>
            <a:r>
              <a:rPr lang="en-US" sz="4400" spc="-100" dirty="0">
                <a:latin typeface="Calibri"/>
                <a:cs typeface="Calibri"/>
              </a:rPr>
              <a:t>what they told of, of course, was </a:t>
            </a:r>
            <a:r>
              <a:rPr lang="en-US" sz="4400" spc="-100" dirty="0" smtClean="0">
                <a:latin typeface="Calibri"/>
                <a:cs typeface="Calibri"/>
              </a:rPr>
              <a:t>   the </a:t>
            </a:r>
            <a:r>
              <a:rPr lang="en-US" sz="4400" u="sng" spc="-100" dirty="0">
                <a:latin typeface="Calibri"/>
                <a:cs typeface="Calibri"/>
              </a:rPr>
              <a:t>resurrection</a:t>
            </a:r>
            <a:r>
              <a:rPr lang="en-US" sz="4400" spc="-100" dirty="0">
                <a:latin typeface="Calibri"/>
                <a:cs typeface="Calibri"/>
              </a:rPr>
              <a:t> of Jesus.</a:t>
            </a:r>
            <a:endParaRPr lang="en-US" sz="4400" spc="-100" dirty="0" smtClean="0">
              <a:latin typeface="Calibri"/>
              <a:cs typeface="Calibri"/>
            </a:endParaRPr>
          </a:p>
        </p:txBody>
      </p:sp>
      <p:sp>
        <p:nvSpPr>
          <p:cNvPr id="6" name="Text Box 2"/>
          <p:cNvSpPr txBox="1">
            <a:spLocks noChangeArrowheads="1"/>
          </p:cNvSpPr>
          <p:nvPr/>
        </p:nvSpPr>
        <p:spPr bwMode="auto">
          <a:xfrm>
            <a:off x="1730874" y="6484"/>
            <a:ext cx="7413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Monday, </a:t>
            </a:r>
            <a:r>
              <a:rPr lang="en-US" sz="3200" i="1" dirty="0">
                <a:solidFill>
                  <a:srgbClr val="FFFF00"/>
                </a:solidFill>
                <a:latin typeface="Cambria"/>
                <a:cs typeface="Cambria"/>
              </a:rPr>
              <a:t>November 7</a:t>
            </a:r>
          </a:p>
          <a:p>
            <a:pPr marL="36000"/>
            <a:r>
              <a:rPr lang="mr-IN" sz="3200" b="1" cap="small" spc="50" dirty="0">
                <a:latin typeface="Cambria"/>
                <a:cs typeface="Cambria"/>
              </a:rPr>
              <a:t>“ ‘He Is Risen!’ ”</a:t>
            </a:r>
            <a:endParaRPr lang="en-US" sz="3200" b="1" cap="small" spc="50" dirty="0">
              <a:latin typeface="Cambria"/>
              <a:cs typeface="Cambria"/>
            </a:endParaRPr>
          </a:p>
        </p:txBody>
      </p:sp>
    </p:spTree>
    <p:extLst>
      <p:ext uri="{BB962C8B-B14F-4D97-AF65-F5344CB8AC3E}">
        <p14:creationId xmlns:p14="http://schemas.microsoft.com/office/powerpoint/2010/main" val="7238335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Tuesday, </a:t>
            </a:r>
            <a:r>
              <a:rPr lang="en-US" sz="3200" i="1" dirty="0">
                <a:solidFill>
                  <a:srgbClr val="FFFF00"/>
                </a:solidFill>
                <a:latin typeface="Cambria"/>
                <a:cs typeface="Cambria"/>
              </a:rPr>
              <a:t>November 8</a:t>
            </a:r>
            <a:endParaRPr lang="en-US" sz="3200" i="1" dirty="0" smtClean="0">
              <a:solidFill>
                <a:srgbClr val="FFFF00"/>
              </a:solidFill>
              <a:latin typeface="Cambria"/>
              <a:cs typeface="Cambria"/>
            </a:endParaRPr>
          </a:p>
          <a:p>
            <a:pPr marL="36000"/>
            <a:r>
              <a:rPr lang="en-US" sz="3200" b="1" cap="small" spc="50" dirty="0" smtClean="0">
                <a:latin typeface="Cambria"/>
                <a:cs typeface="Cambria"/>
              </a:rPr>
              <a:t>Many </a:t>
            </a:r>
            <a:r>
              <a:rPr lang="en-US" sz="3200" b="1" cap="small" spc="50" dirty="0">
                <a:latin typeface="Cambria"/>
                <a:cs typeface="Cambria"/>
              </a:rPr>
              <a:t>Arose With Him</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spc="-100" dirty="0" smtClean="0">
                <a:latin typeface="Calibri"/>
                <a:cs typeface="Calibri"/>
              </a:rPr>
              <a:t>“Then</a:t>
            </a:r>
            <a:r>
              <a:rPr lang="en-US" sz="4400" spc="-100" dirty="0">
                <a:latin typeface="Calibri"/>
                <a:cs typeface="Calibri"/>
              </a:rPr>
              <a:t>, behold, the </a:t>
            </a:r>
            <a:r>
              <a:rPr lang="en-US" sz="4400" u="sng" spc="-100" dirty="0">
                <a:latin typeface="Calibri"/>
                <a:cs typeface="Calibri"/>
              </a:rPr>
              <a:t>veil </a:t>
            </a:r>
            <a:r>
              <a:rPr lang="en-US" sz="4400" spc="-100" dirty="0">
                <a:latin typeface="Calibri"/>
                <a:cs typeface="Calibri"/>
              </a:rPr>
              <a:t>of the </a:t>
            </a:r>
            <a:r>
              <a:rPr lang="en-US" sz="4400" u="sng" spc="-100" dirty="0">
                <a:latin typeface="Calibri"/>
                <a:cs typeface="Calibri"/>
              </a:rPr>
              <a:t>temple</a:t>
            </a:r>
            <a:r>
              <a:rPr lang="en-US" sz="4400" spc="-100" dirty="0">
                <a:latin typeface="Calibri"/>
                <a:cs typeface="Calibri"/>
              </a:rPr>
              <a:t> was </a:t>
            </a:r>
            <a:r>
              <a:rPr lang="en-US" sz="4400" u="sng" spc="-100" dirty="0">
                <a:latin typeface="Calibri"/>
                <a:cs typeface="Calibri"/>
              </a:rPr>
              <a:t>torn</a:t>
            </a:r>
            <a:r>
              <a:rPr lang="en-US" sz="4400" spc="-100" dirty="0">
                <a:latin typeface="Calibri"/>
                <a:cs typeface="Calibri"/>
              </a:rPr>
              <a:t> in two from </a:t>
            </a:r>
            <a:r>
              <a:rPr lang="en-US" sz="4400" u="sng" spc="-100" dirty="0">
                <a:latin typeface="Calibri"/>
                <a:cs typeface="Calibri"/>
              </a:rPr>
              <a:t>top</a:t>
            </a:r>
            <a:r>
              <a:rPr lang="en-US" sz="4400" spc="-100" dirty="0">
                <a:latin typeface="Calibri"/>
                <a:cs typeface="Calibri"/>
              </a:rPr>
              <a:t> </a:t>
            </a:r>
            <a:r>
              <a:rPr lang="en-US" sz="4400" u="sng" spc="-100" dirty="0">
                <a:latin typeface="Calibri"/>
                <a:cs typeface="Calibri"/>
              </a:rPr>
              <a:t>to</a:t>
            </a:r>
            <a:r>
              <a:rPr lang="en-US" sz="4400" spc="-100" dirty="0">
                <a:latin typeface="Calibri"/>
                <a:cs typeface="Calibri"/>
              </a:rPr>
              <a:t> </a:t>
            </a:r>
            <a:r>
              <a:rPr lang="en-US" sz="4400" u="sng" spc="-100" dirty="0">
                <a:latin typeface="Calibri"/>
                <a:cs typeface="Calibri"/>
              </a:rPr>
              <a:t>bottom</a:t>
            </a:r>
            <a:r>
              <a:rPr lang="en-US" sz="4400" spc="-100" dirty="0">
                <a:latin typeface="Calibri"/>
                <a:cs typeface="Calibri"/>
              </a:rPr>
              <a:t>; and the earth quaked, and the rocks were split, and the graves were opened; and many bodies of the </a:t>
            </a:r>
            <a:r>
              <a:rPr lang="en-US" sz="4400" u="sng" spc="-100" dirty="0">
                <a:latin typeface="Calibri"/>
                <a:cs typeface="Calibri"/>
              </a:rPr>
              <a:t>saints</a:t>
            </a:r>
            <a:r>
              <a:rPr lang="en-US" sz="4400" spc="-100" dirty="0">
                <a:latin typeface="Calibri"/>
                <a:cs typeface="Calibri"/>
              </a:rPr>
              <a:t> who had fallen asleep were </a:t>
            </a:r>
            <a:r>
              <a:rPr lang="en-US" sz="4400" u="sng" spc="-100" dirty="0">
                <a:latin typeface="Calibri"/>
                <a:cs typeface="Calibri"/>
              </a:rPr>
              <a:t>raised</a:t>
            </a:r>
            <a:r>
              <a:rPr lang="en-US" sz="4400" spc="-100" dirty="0">
                <a:latin typeface="Calibri"/>
                <a:cs typeface="Calibri"/>
              </a:rPr>
              <a:t>; and coming out of the graves </a:t>
            </a:r>
            <a:r>
              <a:rPr lang="en-US" sz="4400" u="sng" spc="-100" dirty="0">
                <a:latin typeface="Calibri"/>
                <a:cs typeface="Calibri"/>
              </a:rPr>
              <a:t>after</a:t>
            </a:r>
            <a:r>
              <a:rPr lang="en-US" sz="4400" spc="-100" dirty="0">
                <a:latin typeface="Calibri"/>
                <a:cs typeface="Calibri"/>
              </a:rPr>
              <a:t> </a:t>
            </a:r>
            <a:r>
              <a:rPr lang="en-US" sz="4400" u="sng" spc="-100" dirty="0">
                <a:latin typeface="Calibri"/>
                <a:cs typeface="Calibri"/>
              </a:rPr>
              <a:t>His</a:t>
            </a:r>
            <a:r>
              <a:rPr lang="en-US" sz="4400" spc="-100" dirty="0">
                <a:latin typeface="Calibri"/>
                <a:cs typeface="Calibri"/>
              </a:rPr>
              <a:t> </a:t>
            </a:r>
            <a:r>
              <a:rPr lang="en-US" sz="4400" u="sng" spc="-100" dirty="0">
                <a:latin typeface="Calibri"/>
                <a:cs typeface="Calibri"/>
              </a:rPr>
              <a:t>resurrection</a:t>
            </a:r>
            <a:r>
              <a:rPr lang="en-US" sz="4400" spc="-100" dirty="0">
                <a:latin typeface="Calibri"/>
                <a:cs typeface="Calibri"/>
              </a:rPr>
              <a:t>, they went into the holy city and </a:t>
            </a:r>
            <a:r>
              <a:rPr lang="en-US" sz="4400" u="sng" spc="-100" dirty="0">
                <a:latin typeface="Calibri"/>
                <a:cs typeface="Calibri"/>
              </a:rPr>
              <a:t>appeared</a:t>
            </a:r>
            <a:r>
              <a:rPr lang="en-US" sz="4400" spc="-100" dirty="0">
                <a:latin typeface="Calibri"/>
                <a:cs typeface="Calibri"/>
              </a:rPr>
              <a:t> </a:t>
            </a:r>
            <a:r>
              <a:rPr lang="en-US" sz="4400" u="sng" spc="-100" dirty="0">
                <a:latin typeface="Calibri"/>
                <a:cs typeface="Calibri"/>
              </a:rPr>
              <a:t>to many</a:t>
            </a:r>
            <a:r>
              <a:rPr lang="en-US" sz="4400" spc="-100" dirty="0">
                <a:latin typeface="Calibri"/>
                <a:cs typeface="Calibri"/>
              </a:rPr>
              <a:t>” (</a:t>
            </a:r>
            <a:r>
              <a:rPr lang="en-US" sz="4400" i="1" spc="-100" dirty="0">
                <a:latin typeface="Calibri"/>
                <a:cs typeface="Calibri"/>
              </a:rPr>
              <a:t>Matt. 27:51–</a:t>
            </a:r>
            <a:r>
              <a:rPr lang="en-US" sz="4400" i="1" spc="-100" dirty="0" smtClean="0">
                <a:latin typeface="Calibri"/>
                <a:cs typeface="Calibri"/>
              </a:rPr>
              <a:t>53</a:t>
            </a:r>
            <a:r>
              <a:rPr lang="en-US" sz="4400" spc="-100" dirty="0" smtClean="0">
                <a:latin typeface="Calibri"/>
                <a:cs typeface="Calibri"/>
              </a:rPr>
              <a:t>)</a:t>
            </a:r>
            <a:r>
              <a:rPr lang="en-US" sz="4400" spc="-100" dirty="0" smtClean="0">
                <a:latin typeface="Calibri"/>
                <a:cs typeface="Calibri"/>
              </a:rPr>
              <a:t>.</a:t>
            </a:r>
            <a:endParaRPr lang="en-US" sz="4400" spc="-30" dirty="0" smtClean="0">
              <a:latin typeface="Calibri"/>
              <a:cs typeface="Calibri"/>
            </a:endParaRPr>
          </a:p>
        </p:txBody>
      </p:sp>
    </p:spTree>
    <p:extLst>
      <p:ext uri="{BB962C8B-B14F-4D97-AF65-F5344CB8AC3E}">
        <p14:creationId xmlns:p14="http://schemas.microsoft.com/office/powerpoint/2010/main" val="25795748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a:solidFill>
                  <a:srgbClr val="000000"/>
                </a:solidFill>
                <a:latin typeface="Calibri"/>
                <a:cs typeface="Calibri"/>
              </a:rPr>
              <a:t>These saints were raised glorified as witnesses of Christ’s own resurrection </a:t>
            </a:r>
            <a:r>
              <a:rPr lang="en-US" sz="4400" spc="-30" dirty="0">
                <a:solidFill>
                  <a:srgbClr val="000000"/>
                </a:solidFill>
                <a:latin typeface="Calibri"/>
                <a:cs typeface="Calibri"/>
              </a:rPr>
              <a:t>and as prototypes of those who will be </a:t>
            </a:r>
            <a:r>
              <a:rPr lang="en-US" sz="4400" dirty="0">
                <a:solidFill>
                  <a:srgbClr val="000000"/>
                </a:solidFill>
                <a:latin typeface="Calibri"/>
                <a:cs typeface="Calibri"/>
              </a:rPr>
              <a:t>raised at the final resurrection. </a:t>
            </a:r>
            <a:r>
              <a:rPr lang="en-US" sz="4400" dirty="0">
                <a:latin typeface="Calibri"/>
                <a:cs typeface="Calibri"/>
              </a:rPr>
              <a:t>Thus, </a:t>
            </a:r>
            <a:r>
              <a:rPr lang="en-US" sz="4400" dirty="0" smtClean="0">
                <a:latin typeface="Calibri"/>
                <a:cs typeface="Calibri"/>
              </a:rPr>
              <a:t>many </a:t>
            </a:r>
            <a:r>
              <a:rPr lang="en-US" sz="4400" dirty="0">
                <a:latin typeface="Calibri"/>
                <a:cs typeface="Calibri"/>
              </a:rPr>
              <a:t>of the Jewish people were given powerful </a:t>
            </a:r>
            <a:r>
              <a:rPr lang="en-US" sz="4400" u="sng" dirty="0">
                <a:latin typeface="Calibri"/>
                <a:cs typeface="Calibri"/>
              </a:rPr>
              <a:t>evidence</a:t>
            </a:r>
            <a:r>
              <a:rPr lang="en-US" sz="4400" dirty="0">
                <a:latin typeface="Calibri"/>
                <a:cs typeface="Calibri"/>
              </a:rPr>
              <a:t> to believe in His resurrection and thus to </a:t>
            </a:r>
            <a:r>
              <a:rPr lang="en-US" sz="4400" spc="-100" dirty="0">
                <a:latin typeface="Calibri"/>
                <a:cs typeface="Calibri"/>
              </a:rPr>
              <a:t>accept Him as </a:t>
            </a:r>
            <a:r>
              <a:rPr lang="en-US" sz="4400" spc="-30" dirty="0">
                <a:latin typeface="Calibri"/>
                <a:cs typeface="Calibri"/>
              </a:rPr>
              <a:t>their Savior, which many did, including </a:t>
            </a:r>
            <a:r>
              <a:rPr lang="en-US" sz="4400" dirty="0">
                <a:latin typeface="Calibri"/>
                <a:cs typeface="Calibri"/>
              </a:rPr>
              <a:t>many priests (</a:t>
            </a:r>
            <a:r>
              <a:rPr lang="en-US" sz="4400" i="1" dirty="0">
                <a:latin typeface="Calibri"/>
                <a:cs typeface="Calibri"/>
              </a:rPr>
              <a:t>see Acts 6:7</a:t>
            </a:r>
            <a:r>
              <a:rPr lang="en-US" sz="4400" dirty="0">
                <a:latin typeface="Calibri"/>
                <a:cs typeface="Calibri"/>
              </a:rPr>
              <a:t>).</a:t>
            </a:r>
            <a:endParaRPr lang="en-US" sz="440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Tuesday, </a:t>
            </a:r>
            <a:r>
              <a:rPr lang="en-US" sz="3200" i="1" dirty="0">
                <a:solidFill>
                  <a:srgbClr val="FFFF00"/>
                </a:solidFill>
                <a:latin typeface="Cambria"/>
                <a:cs typeface="Cambria"/>
              </a:rPr>
              <a:t>November 8</a:t>
            </a:r>
            <a:endParaRPr lang="en-US" sz="3200" i="1" dirty="0" smtClean="0">
              <a:solidFill>
                <a:srgbClr val="FFFF00"/>
              </a:solidFill>
              <a:latin typeface="Cambria"/>
              <a:cs typeface="Cambria"/>
            </a:endParaRPr>
          </a:p>
          <a:p>
            <a:pPr marL="36000"/>
            <a:r>
              <a:rPr lang="en-US" sz="3200" b="1" cap="small" spc="50" dirty="0" smtClean="0">
                <a:latin typeface="Cambria"/>
                <a:cs typeface="Cambria"/>
              </a:rPr>
              <a:t>Many </a:t>
            </a:r>
            <a:r>
              <a:rPr lang="en-US" sz="3200" b="1" cap="small" spc="50" dirty="0">
                <a:latin typeface="Cambria"/>
                <a:cs typeface="Cambria"/>
              </a:rPr>
              <a:t>Arose With Him</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254229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a:latin typeface="Calibri"/>
                <a:cs typeface="Calibri"/>
              </a:rPr>
              <a:t>These saints were raised glorified as witnesses of Christ’s own resurrection </a:t>
            </a:r>
            <a:r>
              <a:rPr lang="en-US" sz="4400" spc="-30" dirty="0">
                <a:latin typeface="Calibri"/>
                <a:cs typeface="Calibri"/>
              </a:rPr>
              <a:t>and as </a:t>
            </a:r>
            <a:r>
              <a:rPr lang="en-US" sz="4400" u="sng" spc="-30" dirty="0">
                <a:latin typeface="Calibri"/>
                <a:cs typeface="Calibri"/>
              </a:rPr>
              <a:t>prototypes</a:t>
            </a:r>
            <a:r>
              <a:rPr lang="en-US" sz="4400" spc="-30" dirty="0">
                <a:latin typeface="Calibri"/>
                <a:cs typeface="Calibri"/>
              </a:rPr>
              <a:t> of those who will be </a:t>
            </a:r>
            <a:r>
              <a:rPr lang="en-US" sz="4400" dirty="0">
                <a:latin typeface="Calibri"/>
                <a:cs typeface="Calibri"/>
              </a:rPr>
              <a:t>raised at the final resurrection. </a:t>
            </a:r>
            <a:endParaRPr lang="en-US" sz="4400" dirty="0" smtClean="0">
              <a:latin typeface="Calibri"/>
              <a:cs typeface="Calibri"/>
            </a:endParaRPr>
          </a:p>
        </p:txBody>
      </p:sp>
    </p:spTree>
    <p:extLst>
      <p:ext uri="{BB962C8B-B14F-4D97-AF65-F5344CB8AC3E}">
        <p14:creationId xmlns:p14="http://schemas.microsoft.com/office/powerpoint/2010/main" val="1194885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4"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a:solidFill>
                  <a:schemeClr val="bg1"/>
                </a:solidFill>
                <a:latin typeface="Calibri"/>
                <a:cs typeface="Calibri"/>
              </a:rPr>
              <a:t>“During His ministry, Jesus had raised the dead to life. He had raised the son </a:t>
            </a:r>
            <a:r>
              <a:rPr lang="en-US" sz="4400" dirty="0" smtClean="0">
                <a:solidFill>
                  <a:schemeClr val="bg1"/>
                </a:solidFill>
                <a:latin typeface="Calibri"/>
                <a:cs typeface="Calibri"/>
              </a:rPr>
              <a:t> of </a:t>
            </a:r>
            <a:r>
              <a:rPr lang="en-US" sz="4400" dirty="0">
                <a:solidFill>
                  <a:schemeClr val="bg1"/>
                </a:solidFill>
                <a:latin typeface="Calibri"/>
                <a:cs typeface="Calibri"/>
              </a:rPr>
              <a:t>the widow of Nain, and the ruler’s </a:t>
            </a:r>
            <a:r>
              <a:rPr lang="en-US" sz="4400" spc="-60" dirty="0">
                <a:solidFill>
                  <a:schemeClr val="bg1"/>
                </a:solidFill>
                <a:latin typeface="Calibri"/>
                <a:cs typeface="Calibri"/>
              </a:rPr>
              <a:t>daughter and Lazarus. </a:t>
            </a:r>
            <a:r>
              <a:rPr lang="en-US" sz="4400" spc="-60" dirty="0">
                <a:solidFill>
                  <a:schemeClr val="tx2"/>
                </a:solidFill>
                <a:latin typeface="Calibri"/>
                <a:cs typeface="Calibri"/>
              </a:rPr>
              <a:t>But these were not clothed with immortality. </a:t>
            </a:r>
            <a:r>
              <a:rPr lang="en-US" sz="4400" spc="-60" dirty="0">
                <a:latin typeface="Calibri"/>
                <a:cs typeface="Calibri"/>
              </a:rPr>
              <a:t>After they were raised, they were still subject to death. But those who came forth from the grave at Christ’s resurrection were raised to everlasting </a:t>
            </a:r>
            <a:r>
              <a:rPr lang="en-US" sz="4400" spc="-60" dirty="0" smtClean="0">
                <a:latin typeface="Calibri"/>
                <a:cs typeface="Calibri"/>
              </a:rPr>
              <a:t>life.</a:t>
            </a:r>
          </a:p>
        </p:txBody>
      </p:sp>
      <p:sp>
        <p:nvSpPr>
          <p:cNvPr id="5" name="Text Box 3"/>
          <p:cNvSpPr txBox="1">
            <a:spLocks noChangeArrowheads="1"/>
          </p:cNvSpPr>
          <p:nvPr/>
        </p:nvSpPr>
        <p:spPr bwMode="auto">
          <a:xfrm>
            <a:off x="0" y="1224090"/>
            <a:ext cx="9144000" cy="315169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a:solidFill>
                  <a:schemeClr val="bg1"/>
                </a:solidFill>
                <a:latin typeface="Calibri"/>
                <a:cs typeface="Calibri"/>
              </a:rPr>
              <a:t>“During His ministry, Jesus had raised the dead to life. He had raised the son </a:t>
            </a:r>
            <a:r>
              <a:rPr lang="en-US" sz="4400" dirty="0" smtClean="0">
                <a:solidFill>
                  <a:schemeClr val="bg1"/>
                </a:solidFill>
                <a:latin typeface="Calibri"/>
                <a:cs typeface="Calibri"/>
              </a:rPr>
              <a:t> of </a:t>
            </a:r>
            <a:r>
              <a:rPr lang="en-US" sz="4400" dirty="0">
                <a:solidFill>
                  <a:schemeClr val="bg1"/>
                </a:solidFill>
                <a:latin typeface="Calibri"/>
                <a:cs typeface="Calibri"/>
              </a:rPr>
              <a:t>the widow of Nain, and the ruler’s </a:t>
            </a:r>
            <a:r>
              <a:rPr lang="en-US" sz="4400" spc="-60" dirty="0">
                <a:solidFill>
                  <a:schemeClr val="bg1"/>
                </a:solidFill>
                <a:latin typeface="Calibri"/>
                <a:cs typeface="Calibri"/>
              </a:rPr>
              <a:t>daughter and Lazarus. </a:t>
            </a:r>
            <a:r>
              <a:rPr lang="en-US" sz="4400" spc="-60" dirty="0">
                <a:latin typeface="Calibri"/>
                <a:cs typeface="Calibri"/>
              </a:rPr>
              <a:t>But these were not clothed with immortality. </a:t>
            </a:r>
            <a:endParaRPr lang="en-US" sz="4400" spc="-6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Tuesday, </a:t>
            </a:r>
            <a:r>
              <a:rPr lang="en-US" sz="3200" i="1" dirty="0">
                <a:solidFill>
                  <a:srgbClr val="FFFF00"/>
                </a:solidFill>
                <a:latin typeface="Cambria"/>
                <a:cs typeface="Cambria"/>
              </a:rPr>
              <a:t>November 8</a:t>
            </a:r>
            <a:endParaRPr lang="en-US" sz="3200" i="1" dirty="0" smtClean="0">
              <a:solidFill>
                <a:srgbClr val="FFFF00"/>
              </a:solidFill>
              <a:latin typeface="Cambria"/>
              <a:cs typeface="Cambria"/>
            </a:endParaRPr>
          </a:p>
          <a:p>
            <a:pPr marL="36000"/>
            <a:r>
              <a:rPr lang="en-US" sz="3200" b="1" cap="small" spc="50" dirty="0" smtClean="0">
                <a:latin typeface="Cambria"/>
                <a:cs typeface="Cambria"/>
              </a:rPr>
              <a:t>Many </a:t>
            </a:r>
            <a:r>
              <a:rPr lang="en-US" sz="3200" b="1" cap="small" spc="50" dirty="0">
                <a:latin typeface="Cambria"/>
                <a:cs typeface="Cambria"/>
              </a:rPr>
              <a:t>Arose With Him</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254229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a:latin typeface="Calibri"/>
                <a:cs typeface="Calibri"/>
              </a:rPr>
              <a:t>“During His ministry, Jesus had raised the dead to life. He had raised the son </a:t>
            </a:r>
            <a:r>
              <a:rPr lang="en-US" sz="4400" dirty="0" smtClean="0">
                <a:latin typeface="Calibri"/>
                <a:cs typeface="Calibri"/>
              </a:rPr>
              <a:t> of </a:t>
            </a:r>
            <a:r>
              <a:rPr lang="en-US" sz="4400" dirty="0">
                <a:latin typeface="Calibri"/>
                <a:cs typeface="Calibri"/>
              </a:rPr>
              <a:t>the widow of Nain, and the ruler’s </a:t>
            </a:r>
            <a:r>
              <a:rPr lang="en-US" sz="4400" spc="-60" dirty="0">
                <a:latin typeface="Calibri"/>
                <a:cs typeface="Calibri"/>
              </a:rPr>
              <a:t>daughter and Lazarus. </a:t>
            </a:r>
            <a:endParaRPr lang="en-US" sz="4400" spc="-60" dirty="0" smtClean="0">
              <a:latin typeface="Calibri"/>
              <a:cs typeface="Calibri"/>
            </a:endParaRPr>
          </a:p>
        </p:txBody>
      </p:sp>
    </p:spTree>
    <p:extLst>
      <p:ext uri="{BB962C8B-B14F-4D97-AF65-F5344CB8AC3E}">
        <p14:creationId xmlns:p14="http://schemas.microsoft.com/office/powerpoint/2010/main" val="8277095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subTnLst>
                                    <p:set>
                                      <p:cBhvr override="childStyle">
                                        <p:cTn dur="1" fill="hold" display="0" masterRel="nextClick" afterEffect="1"/>
                                        <p:tgtEl>
                                          <p:spTgt spid="5">
                                            <p:txEl>
                                              <p:pRg st="0" end="0"/>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1000"/>
      <p:bldP spid="5" grpId="0" build="p" autoUpdateAnimBg="0" advAuto="1000"/>
      <p:bldP spid="4"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smtClean="0">
                <a:solidFill>
                  <a:schemeClr val="bg1"/>
                </a:solidFill>
                <a:latin typeface="Calibri"/>
                <a:cs typeface="Calibri"/>
              </a:rPr>
              <a:t>They </a:t>
            </a:r>
            <a:r>
              <a:rPr lang="en-US" sz="4400" u="sng" dirty="0">
                <a:solidFill>
                  <a:schemeClr val="bg1"/>
                </a:solidFill>
                <a:latin typeface="Calibri"/>
                <a:cs typeface="Calibri"/>
              </a:rPr>
              <a:t>ascended</a:t>
            </a:r>
            <a:r>
              <a:rPr lang="en-US" sz="4400" dirty="0">
                <a:solidFill>
                  <a:schemeClr val="bg1"/>
                </a:solidFill>
                <a:latin typeface="Calibri"/>
                <a:cs typeface="Calibri"/>
              </a:rPr>
              <a:t> with Him as trophies </a:t>
            </a:r>
            <a:r>
              <a:rPr lang="en-US" sz="4400" dirty="0" smtClean="0">
                <a:solidFill>
                  <a:schemeClr val="bg1"/>
                </a:solidFill>
                <a:latin typeface="Calibri"/>
                <a:cs typeface="Calibri"/>
              </a:rPr>
              <a:t>  of </a:t>
            </a:r>
            <a:r>
              <a:rPr lang="en-US" sz="4400" dirty="0">
                <a:solidFill>
                  <a:schemeClr val="bg1"/>
                </a:solidFill>
                <a:latin typeface="Calibri"/>
                <a:cs typeface="Calibri"/>
              </a:rPr>
              <a:t>His victory over death and the </a:t>
            </a:r>
            <a:r>
              <a:rPr lang="en-US" sz="4400" dirty="0" smtClean="0">
                <a:solidFill>
                  <a:schemeClr val="bg1"/>
                </a:solidFill>
                <a:latin typeface="Calibri"/>
                <a:cs typeface="Calibri"/>
              </a:rPr>
              <a:t>grave.... </a:t>
            </a:r>
            <a:r>
              <a:rPr lang="en-US" sz="4400" dirty="0" smtClean="0">
                <a:solidFill>
                  <a:srgbClr val="000000"/>
                </a:solidFill>
                <a:latin typeface="Calibri"/>
                <a:cs typeface="Calibri"/>
              </a:rPr>
              <a:t>These </a:t>
            </a:r>
            <a:r>
              <a:rPr lang="en-US" sz="4400" u="sng" dirty="0" smtClean="0">
                <a:solidFill>
                  <a:srgbClr val="000000"/>
                </a:solidFill>
                <a:latin typeface="Calibri"/>
                <a:cs typeface="Calibri"/>
              </a:rPr>
              <a:t>went</a:t>
            </a:r>
            <a:r>
              <a:rPr lang="en-US" sz="4400" dirty="0" smtClean="0">
                <a:solidFill>
                  <a:srgbClr val="000000"/>
                </a:solidFill>
                <a:latin typeface="Calibri"/>
                <a:cs typeface="Calibri"/>
              </a:rPr>
              <a:t> into the city,   and </a:t>
            </a:r>
            <a:r>
              <a:rPr lang="en-US" sz="4400" u="sng" dirty="0" smtClean="0">
                <a:solidFill>
                  <a:srgbClr val="000000"/>
                </a:solidFill>
                <a:latin typeface="Calibri"/>
                <a:cs typeface="Calibri"/>
              </a:rPr>
              <a:t>appeared</a:t>
            </a:r>
            <a:r>
              <a:rPr lang="en-US" sz="4400" dirty="0" smtClean="0">
                <a:solidFill>
                  <a:srgbClr val="000000"/>
                </a:solidFill>
                <a:latin typeface="Calibri"/>
                <a:cs typeface="Calibri"/>
              </a:rPr>
              <a:t> unto many, </a:t>
            </a:r>
            <a:r>
              <a:rPr lang="en-US" sz="4400" u="sng" dirty="0" smtClean="0">
                <a:solidFill>
                  <a:srgbClr val="000000"/>
                </a:solidFill>
                <a:latin typeface="Calibri"/>
                <a:cs typeface="Calibri"/>
              </a:rPr>
              <a:t>declaring</a:t>
            </a:r>
            <a:r>
              <a:rPr lang="en-US" sz="4400" dirty="0" smtClean="0">
                <a:solidFill>
                  <a:srgbClr val="000000"/>
                </a:solidFill>
                <a:latin typeface="Calibri"/>
                <a:cs typeface="Calibri"/>
              </a:rPr>
              <a:t>, Christ has risen from the dead, and  we be risen with Him. </a:t>
            </a:r>
            <a:r>
              <a:rPr lang="en-US" sz="4400" dirty="0" smtClean="0">
                <a:latin typeface="Calibri"/>
                <a:cs typeface="Calibri"/>
              </a:rPr>
              <a:t>Thus was </a:t>
            </a:r>
            <a:r>
              <a:rPr lang="en-US" sz="4400" u="sng" dirty="0" smtClean="0">
                <a:latin typeface="Calibri"/>
                <a:cs typeface="Calibri"/>
              </a:rPr>
              <a:t>immortalized</a:t>
            </a:r>
            <a:r>
              <a:rPr lang="en-US" sz="4400" dirty="0" smtClean="0">
                <a:latin typeface="Calibri"/>
                <a:cs typeface="Calibri"/>
              </a:rPr>
              <a:t> the sacred truth of the resurrection.”—</a:t>
            </a:r>
            <a:r>
              <a:rPr lang="en-US" sz="4400" i="1" cap="small" dirty="0" smtClean="0">
                <a:latin typeface="Calibri"/>
                <a:cs typeface="Calibri"/>
              </a:rPr>
              <a:t>The Desire of Ages</a:t>
            </a:r>
            <a:r>
              <a:rPr lang="en-US" sz="4400" dirty="0" smtClean="0">
                <a:latin typeface="Calibri"/>
                <a:cs typeface="Calibri"/>
              </a:rPr>
              <a:t> 786.</a:t>
            </a:r>
          </a:p>
        </p:txBody>
      </p:sp>
      <p:sp>
        <p:nvSpPr>
          <p:cNvPr id="5" name="Text Box 3"/>
          <p:cNvSpPr txBox="1">
            <a:spLocks noChangeArrowheads="1"/>
          </p:cNvSpPr>
          <p:nvPr/>
        </p:nvSpPr>
        <p:spPr bwMode="auto">
          <a:xfrm>
            <a:off x="0" y="1224090"/>
            <a:ext cx="9144000" cy="376109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smtClean="0">
                <a:solidFill>
                  <a:schemeClr val="bg1"/>
                </a:solidFill>
                <a:latin typeface="Calibri"/>
                <a:cs typeface="Calibri"/>
              </a:rPr>
              <a:t>They </a:t>
            </a:r>
            <a:r>
              <a:rPr lang="en-US" sz="4400" u="sng" dirty="0">
                <a:solidFill>
                  <a:schemeClr val="bg1"/>
                </a:solidFill>
                <a:latin typeface="Calibri"/>
                <a:cs typeface="Calibri"/>
              </a:rPr>
              <a:t>ascended</a:t>
            </a:r>
            <a:r>
              <a:rPr lang="en-US" sz="4400" dirty="0">
                <a:solidFill>
                  <a:schemeClr val="bg1"/>
                </a:solidFill>
                <a:latin typeface="Calibri"/>
                <a:cs typeface="Calibri"/>
              </a:rPr>
              <a:t> with Him as trophies </a:t>
            </a:r>
            <a:r>
              <a:rPr lang="en-US" sz="4400" dirty="0" smtClean="0">
                <a:solidFill>
                  <a:schemeClr val="bg1"/>
                </a:solidFill>
                <a:latin typeface="Calibri"/>
                <a:cs typeface="Calibri"/>
              </a:rPr>
              <a:t>  of </a:t>
            </a:r>
            <a:r>
              <a:rPr lang="en-US" sz="4400" dirty="0">
                <a:solidFill>
                  <a:schemeClr val="bg1"/>
                </a:solidFill>
                <a:latin typeface="Calibri"/>
                <a:cs typeface="Calibri"/>
              </a:rPr>
              <a:t>His victory over death and the </a:t>
            </a:r>
            <a:r>
              <a:rPr lang="en-US" sz="4400" dirty="0" smtClean="0">
                <a:solidFill>
                  <a:schemeClr val="bg1"/>
                </a:solidFill>
                <a:latin typeface="Calibri"/>
                <a:cs typeface="Calibri"/>
              </a:rPr>
              <a:t>grave.... </a:t>
            </a:r>
            <a:r>
              <a:rPr lang="en-US" sz="4400" dirty="0" smtClean="0">
                <a:latin typeface="Calibri"/>
                <a:cs typeface="Calibri"/>
              </a:rPr>
              <a:t>These </a:t>
            </a:r>
            <a:r>
              <a:rPr lang="en-US" sz="4400" u="sng" dirty="0" smtClean="0">
                <a:latin typeface="Calibri"/>
                <a:cs typeface="Calibri"/>
              </a:rPr>
              <a:t>went</a:t>
            </a:r>
            <a:r>
              <a:rPr lang="en-US" sz="4400" dirty="0" smtClean="0">
                <a:latin typeface="Calibri"/>
                <a:cs typeface="Calibri"/>
              </a:rPr>
              <a:t> into the city,   and </a:t>
            </a:r>
            <a:r>
              <a:rPr lang="en-US" sz="4400" u="sng" dirty="0" smtClean="0">
                <a:latin typeface="Calibri"/>
                <a:cs typeface="Calibri"/>
              </a:rPr>
              <a:t>appeared</a:t>
            </a:r>
            <a:r>
              <a:rPr lang="en-US" sz="4400" dirty="0" smtClean="0">
                <a:latin typeface="Calibri"/>
                <a:cs typeface="Calibri"/>
              </a:rPr>
              <a:t> unto many, </a:t>
            </a:r>
            <a:r>
              <a:rPr lang="en-US" sz="4400" u="sng" dirty="0" smtClean="0">
                <a:latin typeface="Calibri"/>
                <a:cs typeface="Calibri"/>
              </a:rPr>
              <a:t>declaring</a:t>
            </a:r>
            <a:r>
              <a:rPr lang="en-US" sz="4400" dirty="0" smtClean="0">
                <a:latin typeface="Calibri"/>
                <a:cs typeface="Calibri"/>
              </a:rPr>
              <a:t>, Christ has risen from the dead, and  we be risen with Him. </a:t>
            </a: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Tuesday, </a:t>
            </a:r>
            <a:r>
              <a:rPr lang="en-US" sz="3200" i="1" dirty="0">
                <a:solidFill>
                  <a:srgbClr val="FFFF00"/>
                </a:solidFill>
                <a:latin typeface="Cambria"/>
                <a:cs typeface="Cambria"/>
              </a:rPr>
              <a:t>November 8</a:t>
            </a:r>
            <a:endParaRPr lang="en-US" sz="3200" i="1" dirty="0" smtClean="0">
              <a:solidFill>
                <a:srgbClr val="FFFF00"/>
              </a:solidFill>
              <a:latin typeface="Cambria"/>
              <a:cs typeface="Cambria"/>
            </a:endParaRPr>
          </a:p>
          <a:p>
            <a:pPr marL="36000"/>
            <a:r>
              <a:rPr lang="en-US" sz="3200" b="1" cap="small" spc="50" dirty="0" smtClean="0">
                <a:latin typeface="Cambria"/>
                <a:cs typeface="Cambria"/>
              </a:rPr>
              <a:t>Many </a:t>
            </a:r>
            <a:r>
              <a:rPr lang="en-US" sz="3200" b="1" cap="small" spc="50" dirty="0">
                <a:latin typeface="Cambria"/>
                <a:cs typeface="Cambria"/>
              </a:rPr>
              <a:t>Arose With Him</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193290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smtClean="0">
                <a:latin typeface="Calibri"/>
                <a:cs typeface="Calibri"/>
              </a:rPr>
              <a:t>They </a:t>
            </a:r>
            <a:r>
              <a:rPr lang="en-US" sz="4400" u="sng" dirty="0">
                <a:latin typeface="Calibri"/>
                <a:cs typeface="Calibri"/>
              </a:rPr>
              <a:t>ascended</a:t>
            </a:r>
            <a:r>
              <a:rPr lang="en-US" sz="4400" dirty="0">
                <a:latin typeface="Calibri"/>
                <a:cs typeface="Calibri"/>
              </a:rPr>
              <a:t> with Him as trophies </a:t>
            </a:r>
            <a:r>
              <a:rPr lang="en-US" sz="4400" dirty="0" smtClean="0">
                <a:latin typeface="Calibri"/>
                <a:cs typeface="Calibri"/>
              </a:rPr>
              <a:t>  of </a:t>
            </a:r>
            <a:r>
              <a:rPr lang="en-US" sz="4400" dirty="0">
                <a:latin typeface="Calibri"/>
                <a:cs typeface="Calibri"/>
              </a:rPr>
              <a:t>His victory over death and the </a:t>
            </a:r>
            <a:r>
              <a:rPr lang="en-US" sz="4400" dirty="0" smtClean="0">
                <a:latin typeface="Calibri"/>
                <a:cs typeface="Calibri"/>
              </a:rPr>
              <a:t>grave.... </a:t>
            </a:r>
          </a:p>
        </p:txBody>
      </p:sp>
    </p:spTree>
    <p:extLst>
      <p:ext uri="{BB962C8B-B14F-4D97-AF65-F5344CB8AC3E}">
        <p14:creationId xmlns:p14="http://schemas.microsoft.com/office/powerpoint/2010/main" val="3699770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5" grpId="0" build="p" autoUpdateAnimBg="0" advAuto="1000"/>
      <p:bldP spid="4"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5" y="-3252"/>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Wednesday, </a:t>
            </a:r>
            <a:r>
              <a:rPr lang="en-US" sz="3200" i="1" dirty="0">
                <a:solidFill>
                  <a:srgbClr val="FFFF00"/>
                </a:solidFill>
                <a:latin typeface="Cambria"/>
                <a:cs typeface="Cambria"/>
              </a:rPr>
              <a:t>November 9</a:t>
            </a:r>
            <a:endParaRPr lang="en-US" sz="3200" i="1" dirty="0" smtClean="0">
              <a:solidFill>
                <a:srgbClr val="FFFF00"/>
              </a:solidFill>
              <a:latin typeface="Cambria"/>
              <a:cs typeface="Cambria"/>
            </a:endParaRPr>
          </a:p>
          <a:p>
            <a:pPr marL="36000"/>
            <a:r>
              <a:rPr lang="en-US" sz="3200" b="1" cap="small" spc="50" dirty="0" smtClean="0">
                <a:latin typeface="Cambria"/>
                <a:cs typeface="Cambria"/>
              </a:rPr>
              <a:t>Witnesses </a:t>
            </a:r>
            <a:r>
              <a:rPr lang="en-US" sz="3200" b="1" cap="small" spc="50" dirty="0">
                <a:latin typeface="Cambria"/>
                <a:cs typeface="Cambria"/>
              </a:rPr>
              <a:t>of the Risen Christ</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396536"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44000" eaLnBrk="1" hangingPunct="1">
              <a:lnSpc>
                <a:spcPct val="90000"/>
              </a:lnSpc>
              <a:spcBef>
                <a:spcPts val="0"/>
              </a:spcBef>
            </a:pPr>
            <a:r>
              <a:rPr lang="en-US" sz="4400" spc="-100" dirty="0" smtClean="0">
                <a:latin typeface="Calibri"/>
                <a:cs typeface="Calibri"/>
              </a:rPr>
              <a:t>1. Two </a:t>
            </a:r>
            <a:r>
              <a:rPr lang="en-US" sz="4400" spc="-100" dirty="0">
                <a:latin typeface="Calibri"/>
                <a:cs typeface="Calibri"/>
              </a:rPr>
              <a:t>angels at the empty </a:t>
            </a:r>
            <a:r>
              <a:rPr lang="en-US" sz="4400" spc="-100" dirty="0" smtClean="0">
                <a:latin typeface="Calibri"/>
                <a:cs typeface="Calibri"/>
              </a:rPr>
              <a:t>tomb.</a:t>
            </a:r>
          </a:p>
          <a:p>
            <a:pPr marL="144000" eaLnBrk="1" hangingPunct="1">
              <a:lnSpc>
                <a:spcPct val="90000"/>
              </a:lnSpc>
              <a:spcBef>
                <a:spcPts val="0"/>
              </a:spcBef>
            </a:pPr>
            <a:r>
              <a:rPr lang="en-US" sz="4400" spc="-100" dirty="0" smtClean="0">
                <a:latin typeface="Calibri"/>
                <a:cs typeface="Calibri"/>
              </a:rPr>
              <a:t>2. </a:t>
            </a:r>
            <a:r>
              <a:rPr lang="en-US" sz="4400" spc="-100" dirty="0">
                <a:latin typeface="Calibri"/>
                <a:cs typeface="Calibri"/>
              </a:rPr>
              <a:t>Jesus </a:t>
            </a:r>
            <a:r>
              <a:rPr lang="en-US" sz="4400" spc="-100" dirty="0" smtClean="0">
                <a:latin typeface="Calibri"/>
                <a:cs typeface="Calibri"/>
              </a:rPr>
              <a:t>appeared </a:t>
            </a:r>
            <a:r>
              <a:rPr lang="en-US" sz="4400" spc="-100" dirty="0">
                <a:latin typeface="Calibri"/>
                <a:cs typeface="Calibri"/>
              </a:rPr>
              <a:t>to </a:t>
            </a:r>
            <a:r>
              <a:rPr lang="en-US" sz="4400" spc="-100" dirty="0" smtClean="0">
                <a:latin typeface="Calibri"/>
                <a:cs typeface="Calibri"/>
              </a:rPr>
              <a:t>Mary </a:t>
            </a:r>
            <a:r>
              <a:rPr lang="en-US" sz="4400" spc="-100" dirty="0">
                <a:latin typeface="Calibri"/>
                <a:cs typeface="Calibri"/>
              </a:rPr>
              <a:t>Magdalene and some other </a:t>
            </a:r>
            <a:r>
              <a:rPr lang="en-US" sz="4400" spc="-100" dirty="0" smtClean="0">
                <a:latin typeface="Calibri"/>
                <a:cs typeface="Calibri"/>
              </a:rPr>
              <a:t>women. </a:t>
            </a:r>
          </a:p>
          <a:p>
            <a:pPr marL="144000" eaLnBrk="1" hangingPunct="1">
              <a:lnSpc>
                <a:spcPct val="90000"/>
              </a:lnSpc>
              <a:spcBef>
                <a:spcPts val="0"/>
              </a:spcBef>
            </a:pPr>
            <a:r>
              <a:rPr lang="en-US" sz="4400" spc="-100" dirty="0" smtClean="0">
                <a:latin typeface="Calibri"/>
                <a:cs typeface="Calibri"/>
              </a:rPr>
              <a:t>3. He </a:t>
            </a:r>
            <a:r>
              <a:rPr lang="en-US" sz="4400" spc="-100" dirty="0">
                <a:latin typeface="Calibri"/>
                <a:cs typeface="Calibri"/>
              </a:rPr>
              <a:t>appeared also to </a:t>
            </a:r>
            <a:r>
              <a:rPr lang="en-US" sz="4400" spc="-100" dirty="0" smtClean="0">
                <a:latin typeface="Calibri"/>
                <a:cs typeface="Calibri"/>
              </a:rPr>
              <a:t>Peter. </a:t>
            </a:r>
          </a:p>
          <a:p>
            <a:pPr marL="144000" eaLnBrk="1" hangingPunct="1">
              <a:lnSpc>
                <a:spcPct val="90000"/>
              </a:lnSpc>
              <a:spcBef>
                <a:spcPts val="0"/>
              </a:spcBef>
            </a:pPr>
            <a:r>
              <a:rPr lang="en-US" sz="4400" spc="-100" dirty="0" smtClean="0">
                <a:latin typeface="Calibri"/>
                <a:cs typeface="Calibri"/>
              </a:rPr>
              <a:t>4. Two</a:t>
            </a:r>
            <a:r>
              <a:rPr lang="en-US" sz="4400" spc="-300" dirty="0" smtClean="0">
                <a:latin typeface="Calibri"/>
                <a:cs typeface="Calibri"/>
              </a:rPr>
              <a:t> </a:t>
            </a:r>
            <a:r>
              <a:rPr lang="en-US" sz="4400" spc="-100" dirty="0">
                <a:latin typeface="Calibri"/>
                <a:cs typeface="Calibri"/>
              </a:rPr>
              <a:t>disciples</a:t>
            </a:r>
            <a:r>
              <a:rPr lang="en-US" sz="4400" spc="-300" dirty="0">
                <a:latin typeface="Calibri"/>
                <a:cs typeface="Calibri"/>
              </a:rPr>
              <a:t> </a:t>
            </a:r>
            <a:r>
              <a:rPr lang="en-US" sz="4400" spc="-100" dirty="0">
                <a:latin typeface="Calibri"/>
                <a:cs typeface="Calibri"/>
              </a:rPr>
              <a:t>on</a:t>
            </a:r>
            <a:r>
              <a:rPr lang="en-US" sz="4400" spc="-300" dirty="0">
                <a:latin typeface="Calibri"/>
                <a:cs typeface="Calibri"/>
              </a:rPr>
              <a:t> </a:t>
            </a:r>
            <a:r>
              <a:rPr lang="en-US" sz="4400" spc="-100" dirty="0">
                <a:latin typeface="Calibri"/>
                <a:cs typeface="Calibri"/>
              </a:rPr>
              <a:t>their way </a:t>
            </a:r>
            <a:r>
              <a:rPr lang="en-US" sz="4400" spc="-100" dirty="0" smtClean="0">
                <a:latin typeface="Calibri"/>
                <a:cs typeface="Calibri"/>
              </a:rPr>
              <a:t>to Emmaus.</a:t>
            </a:r>
            <a:endParaRPr lang="en-US" sz="4400" spc="-100" dirty="0">
              <a:latin typeface="Calibri"/>
              <a:cs typeface="Calibri"/>
            </a:endParaRPr>
          </a:p>
          <a:p>
            <a:pPr marL="144000" eaLnBrk="1" hangingPunct="1">
              <a:lnSpc>
                <a:spcPct val="90000"/>
              </a:lnSpc>
              <a:spcBef>
                <a:spcPts val="0"/>
              </a:spcBef>
            </a:pPr>
            <a:r>
              <a:rPr lang="en-US" sz="4400" spc="-100" dirty="0" smtClean="0">
                <a:latin typeface="Calibri"/>
                <a:cs typeface="Calibri"/>
              </a:rPr>
              <a:t>5. The </a:t>
            </a:r>
            <a:r>
              <a:rPr lang="en-US" sz="4400" spc="-100" dirty="0">
                <a:latin typeface="Calibri"/>
                <a:cs typeface="Calibri"/>
              </a:rPr>
              <a:t>disciples </a:t>
            </a:r>
            <a:r>
              <a:rPr lang="en-US" sz="4400" spc="-100" dirty="0" smtClean="0">
                <a:latin typeface="Calibri"/>
                <a:cs typeface="Calibri"/>
              </a:rPr>
              <a:t>a the </a:t>
            </a:r>
            <a:r>
              <a:rPr lang="en-US" sz="4400" spc="-100" dirty="0">
                <a:latin typeface="Calibri"/>
                <a:cs typeface="Calibri"/>
              </a:rPr>
              <a:t>Upper </a:t>
            </a:r>
            <a:r>
              <a:rPr lang="en-US" sz="4400" spc="-100" dirty="0" smtClean="0">
                <a:latin typeface="Calibri"/>
                <a:cs typeface="Calibri"/>
              </a:rPr>
              <a:t>Room.</a:t>
            </a:r>
          </a:p>
          <a:p>
            <a:pPr marL="144000" eaLnBrk="1" hangingPunct="1">
              <a:lnSpc>
                <a:spcPct val="90000"/>
              </a:lnSpc>
              <a:spcBef>
                <a:spcPts val="0"/>
              </a:spcBef>
            </a:pPr>
            <a:r>
              <a:rPr lang="en-US" sz="4400" spc="-100" dirty="0" smtClean="0">
                <a:latin typeface="Calibri"/>
                <a:cs typeface="Calibri"/>
              </a:rPr>
              <a:t>6. To Thomas.</a:t>
            </a:r>
          </a:p>
          <a:p>
            <a:pPr marL="144000" eaLnBrk="1" hangingPunct="1">
              <a:lnSpc>
                <a:spcPct val="90000"/>
              </a:lnSpc>
              <a:spcBef>
                <a:spcPts val="0"/>
              </a:spcBef>
            </a:pPr>
            <a:r>
              <a:rPr lang="en-US" sz="4400" spc="-100" dirty="0">
                <a:latin typeface="Calibri"/>
                <a:cs typeface="Calibri"/>
              </a:rPr>
              <a:t>7. </a:t>
            </a:r>
            <a:r>
              <a:rPr lang="en-US" sz="4400" spc="-100" dirty="0" smtClean="0">
                <a:latin typeface="Calibri"/>
                <a:cs typeface="Calibri"/>
              </a:rPr>
              <a:t>By </a:t>
            </a:r>
            <a:r>
              <a:rPr lang="en-US" sz="4400" spc="-100" dirty="0">
                <a:latin typeface="Calibri"/>
                <a:cs typeface="Calibri"/>
              </a:rPr>
              <a:t>over </a:t>
            </a:r>
            <a:r>
              <a:rPr lang="en-US" sz="4400" spc="-100" dirty="0" smtClean="0">
                <a:latin typeface="Calibri"/>
                <a:cs typeface="Calibri"/>
              </a:rPr>
              <a:t>500 brethren </a:t>
            </a:r>
            <a:r>
              <a:rPr lang="en-US" sz="4400" spc="-100" dirty="0">
                <a:latin typeface="Calibri"/>
                <a:cs typeface="Calibri"/>
              </a:rPr>
              <a:t>at </a:t>
            </a:r>
            <a:r>
              <a:rPr lang="en-US" sz="4400" spc="-100" dirty="0" smtClean="0">
                <a:latin typeface="Calibri"/>
                <a:cs typeface="Calibri"/>
              </a:rPr>
              <a:t>once.</a:t>
            </a:r>
          </a:p>
          <a:p>
            <a:pPr marL="144000" eaLnBrk="1" hangingPunct="1">
              <a:lnSpc>
                <a:spcPct val="90000"/>
              </a:lnSpc>
              <a:spcBef>
                <a:spcPts val="0"/>
              </a:spcBef>
            </a:pPr>
            <a:r>
              <a:rPr lang="en-US" sz="4400" spc="-100" dirty="0">
                <a:latin typeface="Calibri"/>
                <a:cs typeface="Calibri"/>
              </a:rPr>
              <a:t>8. Paul</a:t>
            </a:r>
            <a:r>
              <a:rPr lang="en-US" sz="4400" spc="-300" dirty="0">
                <a:latin typeface="Calibri"/>
                <a:cs typeface="Calibri"/>
              </a:rPr>
              <a:t> </a:t>
            </a:r>
            <a:r>
              <a:rPr lang="en-US" sz="4400" spc="-100" dirty="0" smtClean="0">
                <a:latin typeface="Calibri"/>
                <a:cs typeface="Calibri"/>
              </a:rPr>
              <a:t>considered</a:t>
            </a:r>
            <a:r>
              <a:rPr lang="en-US" sz="4400" spc="-300" dirty="0" smtClean="0">
                <a:latin typeface="Calibri"/>
                <a:cs typeface="Calibri"/>
              </a:rPr>
              <a:t> </a:t>
            </a:r>
            <a:r>
              <a:rPr lang="en-US" sz="4400" spc="-100" dirty="0">
                <a:latin typeface="Calibri"/>
                <a:cs typeface="Calibri"/>
              </a:rPr>
              <a:t>himself</a:t>
            </a:r>
            <a:r>
              <a:rPr lang="en-US" sz="4400" spc="-300" dirty="0">
                <a:latin typeface="Calibri"/>
                <a:cs typeface="Calibri"/>
              </a:rPr>
              <a:t> </a:t>
            </a:r>
            <a:r>
              <a:rPr lang="en-US" sz="4400" spc="-100" dirty="0">
                <a:latin typeface="Calibri"/>
                <a:cs typeface="Calibri"/>
              </a:rPr>
              <a:t>an </a:t>
            </a:r>
            <a:r>
              <a:rPr lang="en-US" sz="4400" spc="-100" dirty="0" smtClean="0">
                <a:latin typeface="Calibri"/>
                <a:cs typeface="Calibri"/>
              </a:rPr>
              <a:t>eyewitness.</a:t>
            </a:r>
            <a:endParaRPr lang="en-US" sz="4400" spc="-30" dirty="0" smtClean="0">
              <a:latin typeface="Calibri"/>
              <a:cs typeface="Calibri"/>
            </a:endParaRPr>
          </a:p>
        </p:txBody>
      </p:sp>
    </p:spTree>
    <p:extLst>
      <p:ext uri="{BB962C8B-B14F-4D97-AF65-F5344CB8AC3E}">
        <p14:creationId xmlns:p14="http://schemas.microsoft.com/office/powerpoint/2010/main" val="6914363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10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10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100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100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100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5" y="-3252"/>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Wednesday, </a:t>
            </a:r>
            <a:r>
              <a:rPr lang="en-US" sz="3200" i="1" dirty="0">
                <a:solidFill>
                  <a:srgbClr val="FFFF00"/>
                </a:solidFill>
                <a:latin typeface="Cambria"/>
                <a:cs typeface="Cambria"/>
              </a:rPr>
              <a:t>November 9</a:t>
            </a:r>
            <a:endParaRPr lang="en-US" sz="3200" i="1" dirty="0" smtClean="0">
              <a:solidFill>
                <a:srgbClr val="FFFF00"/>
              </a:solidFill>
              <a:latin typeface="Cambria"/>
              <a:cs typeface="Cambria"/>
            </a:endParaRPr>
          </a:p>
          <a:p>
            <a:pPr marL="36000"/>
            <a:r>
              <a:rPr lang="en-US" sz="3200" b="1" cap="small" spc="50" dirty="0" smtClean="0">
                <a:latin typeface="Cambria"/>
                <a:cs typeface="Cambria"/>
              </a:rPr>
              <a:t>Witnesses </a:t>
            </a:r>
            <a:r>
              <a:rPr lang="en-US" sz="3200" b="1" cap="small" spc="50" dirty="0">
                <a:latin typeface="Cambria"/>
                <a:cs typeface="Cambria"/>
              </a:rPr>
              <a:t>of the Risen Christ</a:t>
            </a:r>
            <a:endParaRPr lang="en-US" sz="3200" cap="small" spc="50" dirty="0">
              <a:latin typeface="Cambria"/>
              <a:cs typeface="Cambria"/>
            </a:endParaRPr>
          </a:p>
        </p:txBody>
      </p:sp>
      <p:sp>
        <p:nvSpPr>
          <p:cNvPr id="4" name="Text Box 3"/>
          <p:cNvSpPr txBox="1">
            <a:spLocks noChangeArrowheads="1"/>
          </p:cNvSpPr>
          <p:nvPr/>
        </p:nvSpPr>
        <p:spPr bwMode="auto">
          <a:xfrm>
            <a:off x="0" y="1585119"/>
            <a:ext cx="9396536" cy="328404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spc="-100" dirty="0">
                <a:latin typeface="Calibri"/>
                <a:cs typeface="Calibri"/>
              </a:rPr>
              <a:t>“ ‘</a:t>
            </a:r>
            <a:r>
              <a:rPr lang="en-US" sz="6000" spc="-100" dirty="0">
                <a:latin typeface="Calibri Light"/>
                <a:cs typeface="Calibri Light"/>
              </a:rPr>
              <a:t>Blessed</a:t>
            </a:r>
            <a:r>
              <a:rPr lang="en-US" sz="4400" spc="-100" dirty="0">
                <a:latin typeface="Calibri"/>
                <a:cs typeface="Calibri"/>
              </a:rPr>
              <a:t> are </a:t>
            </a:r>
            <a:r>
              <a:rPr lang="en-US" sz="4400" spc="-100" dirty="0" smtClean="0">
                <a:latin typeface="Calibri"/>
                <a:cs typeface="Calibri"/>
              </a:rPr>
              <a:t>those</a:t>
            </a:r>
          </a:p>
          <a:p>
            <a:pPr algn="ctr" eaLnBrk="1" hangingPunct="1">
              <a:lnSpc>
                <a:spcPct val="90000"/>
              </a:lnSpc>
              <a:spcBef>
                <a:spcPts val="0"/>
              </a:spcBef>
            </a:pPr>
            <a:r>
              <a:rPr lang="en-US" sz="4400" spc="-100" dirty="0" smtClean="0">
                <a:latin typeface="Calibri"/>
                <a:cs typeface="Calibri"/>
              </a:rPr>
              <a:t>who </a:t>
            </a:r>
            <a:r>
              <a:rPr lang="en-US" sz="4400" spc="-100" dirty="0">
                <a:latin typeface="Calibri"/>
                <a:cs typeface="Calibri"/>
              </a:rPr>
              <a:t>have </a:t>
            </a:r>
            <a:r>
              <a:rPr lang="en-US" sz="6000" spc="-100" dirty="0">
                <a:latin typeface="Calibri Light"/>
                <a:cs typeface="Calibri Light"/>
              </a:rPr>
              <a:t>not seen </a:t>
            </a:r>
            <a:r>
              <a:rPr lang="en-US" sz="4400" spc="-100" dirty="0" smtClean="0">
                <a:latin typeface="Calibri"/>
                <a:cs typeface="Calibri"/>
              </a:rPr>
              <a:t>and</a:t>
            </a:r>
          </a:p>
          <a:p>
            <a:pPr algn="ctr" eaLnBrk="1" hangingPunct="1">
              <a:lnSpc>
                <a:spcPct val="90000"/>
              </a:lnSpc>
              <a:spcBef>
                <a:spcPts val="0"/>
              </a:spcBef>
              <a:spcAft>
                <a:spcPts val="600"/>
              </a:spcAft>
            </a:pPr>
            <a:r>
              <a:rPr lang="en-US" sz="4400" spc="-100" dirty="0" smtClean="0">
                <a:latin typeface="Calibri"/>
                <a:cs typeface="Calibri"/>
              </a:rPr>
              <a:t>yet </a:t>
            </a:r>
            <a:r>
              <a:rPr lang="en-US" sz="4400" spc="-100" dirty="0">
                <a:latin typeface="Calibri"/>
                <a:cs typeface="Calibri"/>
              </a:rPr>
              <a:t>have </a:t>
            </a:r>
            <a:r>
              <a:rPr lang="en-US" sz="6000" spc="-100" dirty="0" smtClean="0">
                <a:latin typeface="Calibri Light"/>
                <a:cs typeface="Calibri Light"/>
              </a:rPr>
              <a:t>believed</a:t>
            </a:r>
            <a:r>
              <a:rPr lang="en-US" sz="4400" spc="-100" dirty="0" smtClean="0">
                <a:latin typeface="Calibri"/>
                <a:cs typeface="Calibri"/>
              </a:rPr>
              <a:t>’ ”</a:t>
            </a:r>
          </a:p>
          <a:p>
            <a:pPr algn="ctr" eaLnBrk="1" hangingPunct="1">
              <a:lnSpc>
                <a:spcPct val="90000"/>
              </a:lnSpc>
              <a:spcBef>
                <a:spcPts val="0"/>
              </a:spcBef>
            </a:pPr>
            <a:r>
              <a:rPr lang="en-US" sz="4400" spc="-100" dirty="0" smtClean="0">
                <a:latin typeface="Calibri"/>
                <a:cs typeface="Calibri"/>
              </a:rPr>
              <a:t>(</a:t>
            </a:r>
            <a:r>
              <a:rPr lang="en-US" sz="4400" i="1" spc="-100" dirty="0" smtClean="0">
                <a:latin typeface="Calibri"/>
                <a:cs typeface="Calibri"/>
              </a:rPr>
              <a:t>John 20:29</a:t>
            </a:r>
            <a:r>
              <a:rPr lang="en-US" sz="4400" spc="-100" dirty="0" smtClean="0">
                <a:latin typeface="Calibri"/>
                <a:cs typeface="Calibri"/>
              </a:rPr>
              <a:t>).</a:t>
            </a:r>
            <a:endParaRPr lang="en-US" sz="4400" spc="-30" dirty="0" smtClean="0">
              <a:latin typeface="Calibri"/>
              <a:cs typeface="Calibri"/>
            </a:endParaRPr>
          </a:p>
        </p:txBody>
      </p:sp>
    </p:spTree>
    <p:extLst>
      <p:ext uri="{BB962C8B-B14F-4D97-AF65-F5344CB8AC3E}">
        <p14:creationId xmlns:p14="http://schemas.microsoft.com/office/powerpoint/2010/main" val="3986510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5076825" y="4797425"/>
            <a:ext cx="4067175" cy="862013"/>
          </a:xfrm>
          <a:prstGeom prst="rect">
            <a:avLst/>
          </a:prstGeom>
          <a:noFill/>
          <a:ln>
            <a:noFill/>
          </a:ln>
        </p:spPr>
        <p:txBody>
          <a:bodyPr>
            <a:spAutoFit/>
          </a:bodyPr>
          <a:lstStyle/>
          <a:p>
            <a:pPr algn="ctr">
              <a:defRPr/>
            </a:pPr>
            <a:r>
              <a:rPr lang="en-US" sz="2800" dirty="0" smtClean="0">
                <a:solidFill>
                  <a:schemeClr val="tx1">
                    <a:lumMod val="95000"/>
                  </a:schemeClr>
                </a:solidFill>
                <a:latin typeface="Calibri"/>
                <a:ea typeface="ＭＳ Ｐゴシック" charset="0"/>
                <a:cs typeface="Calibri"/>
              </a:rPr>
              <a:t>Alberto R. </a:t>
            </a:r>
            <a:r>
              <a:rPr lang="en-US" sz="2800" dirty="0" err="1" smtClean="0">
                <a:solidFill>
                  <a:schemeClr val="tx1">
                    <a:lumMod val="95000"/>
                  </a:schemeClr>
                </a:solidFill>
                <a:latin typeface="Calibri"/>
                <a:ea typeface="ＭＳ Ｐゴシック" charset="0"/>
                <a:cs typeface="Calibri"/>
              </a:rPr>
              <a:t>Timm</a:t>
            </a:r>
            <a:endParaRPr lang="en-US" sz="2800" dirty="0">
              <a:solidFill>
                <a:schemeClr val="tx1">
                  <a:lumMod val="95000"/>
                </a:schemeClr>
              </a:solidFill>
              <a:latin typeface="Calibri"/>
              <a:ea typeface="ＭＳ Ｐゴシック" charset="0"/>
              <a:cs typeface="Calibri"/>
            </a:endParaRPr>
          </a:p>
          <a:p>
            <a:pPr algn="ctr">
              <a:defRPr/>
            </a:pPr>
            <a:r>
              <a:rPr lang="en-US" sz="2200" spc="100" dirty="0">
                <a:solidFill>
                  <a:schemeClr val="tx1">
                    <a:lumMod val="95000"/>
                  </a:schemeClr>
                </a:solidFill>
                <a:latin typeface="Calibri"/>
                <a:ea typeface="ＭＳ Ｐゴシック" charset="0"/>
                <a:cs typeface="Calibri"/>
              </a:rPr>
              <a:t>Principal Contributor</a:t>
            </a:r>
          </a:p>
        </p:txBody>
      </p:sp>
      <p:pic>
        <p:nvPicPr>
          <p:cNvPr id="10" name="Picture 9" descr="cover_422B.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24179"/>
            <a:ext cx="4904267" cy="6858000"/>
          </a:xfrm>
          <a:prstGeom prst="rect">
            <a:avLst/>
          </a:prstGeom>
        </p:spPr>
      </p:pic>
      <p:pic>
        <p:nvPicPr>
          <p:cNvPr id="11" name="Picture 10" descr="cover_422C.jp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966334" y="980727"/>
            <a:ext cx="4177666" cy="3568423"/>
          </a:xfrm>
          <a:prstGeom prst="rect">
            <a:avLst/>
          </a:prstGeom>
        </p:spPr>
      </p:pic>
    </p:spTree>
    <p:extLst>
      <p:ext uri="{BB962C8B-B14F-4D97-AF65-F5344CB8AC3E}">
        <p14:creationId xmlns:p14="http://schemas.microsoft.com/office/powerpoint/2010/main" val="40740702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ppt_x</p:attrName>
                                        </p:attrNameLst>
                                      </p:cBhvr>
                                      <p:tavLst>
                                        <p:tav tm="0">
                                          <p:val>
                                            <p:fltVal val="0.5"/>
                                          </p:val>
                                        </p:tav>
                                        <p:tav tm="100000">
                                          <p:val>
                                            <p:strVal val="#ppt_x"/>
                                          </p:val>
                                        </p:tav>
                                      </p:tavLst>
                                    </p:anim>
                                    <p:anim calcmode="lin" valueType="num">
                                      <p:cBhvr>
                                        <p:cTn id="10" dur="200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3000"/>
                            </p:stCondLst>
                            <p:childTnLst>
                              <p:par>
                                <p:cTn id="12" presetID="23" presetClass="entr" presetSubtype="528" fill="hold" nodeType="afterEffect">
                                  <p:stCondLst>
                                    <p:cond delay="10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2000" fill="hold"/>
                                        <p:tgtEl>
                                          <p:spTgt spid="11"/>
                                        </p:tgtEl>
                                        <p:attrNameLst>
                                          <p:attrName>ppt_w</p:attrName>
                                        </p:attrNameLst>
                                      </p:cBhvr>
                                      <p:tavLst>
                                        <p:tav tm="0">
                                          <p:val>
                                            <p:fltVal val="0"/>
                                          </p:val>
                                        </p:tav>
                                        <p:tav tm="100000">
                                          <p:val>
                                            <p:strVal val="#ppt_w"/>
                                          </p:val>
                                        </p:tav>
                                      </p:tavLst>
                                    </p:anim>
                                    <p:anim calcmode="lin" valueType="num">
                                      <p:cBhvr>
                                        <p:cTn id="15" dur="2000" fill="hold"/>
                                        <p:tgtEl>
                                          <p:spTgt spid="11"/>
                                        </p:tgtEl>
                                        <p:attrNameLst>
                                          <p:attrName>ppt_h</p:attrName>
                                        </p:attrNameLst>
                                      </p:cBhvr>
                                      <p:tavLst>
                                        <p:tav tm="0">
                                          <p:val>
                                            <p:fltVal val="0"/>
                                          </p:val>
                                        </p:tav>
                                        <p:tav tm="100000">
                                          <p:val>
                                            <p:strVal val="#ppt_h"/>
                                          </p:val>
                                        </p:tav>
                                      </p:tavLst>
                                    </p:anim>
                                    <p:anim calcmode="lin" valueType="num">
                                      <p:cBhvr>
                                        <p:cTn id="16" dur="2000" fill="hold"/>
                                        <p:tgtEl>
                                          <p:spTgt spid="11"/>
                                        </p:tgtEl>
                                        <p:attrNameLst>
                                          <p:attrName>ppt_x</p:attrName>
                                        </p:attrNameLst>
                                      </p:cBhvr>
                                      <p:tavLst>
                                        <p:tav tm="0">
                                          <p:val>
                                            <p:fltVal val="0.5"/>
                                          </p:val>
                                        </p:tav>
                                        <p:tav tm="100000">
                                          <p:val>
                                            <p:strVal val="#ppt_x"/>
                                          </p:val>
                                        </p:tav>
                                      </p:tavLst>
                                    </p:anim>
                                    <p:anim calcmode="lin" valueType="num">
                                      <p:cBhvr>
                                        <p:cTn id="17" dur="2000" fill="hold"/>
                                        <p:tgtEl>
                                          <p:spTgt spid="11"/>
                                        </p:tgtEl>
                                        <p:attrNameLst>
                                          <p:attrName>ppt_y</p:attrName>
                                        </p:attrNameLst>
                                      </p:cBhvr>
                                      <p:tavLst>
                                        <p:tav tm="0">
                                          <p:val>
                                            <p:fltVal val="0.5"/>
                                          </p:val>
                                        </p:tav>
                                        <p:tav tm="100000">
                                          <p:val>
                                            <p:strVal val="#ppt_y"/>
                                          </p:val>
                                        </p:tav>
                                      </p:tavLst>
                                    </p:anim>
                                  </p:childTnLst>
                                </p:cTn>
                              </p:par>
                              <p:par>
                                <p:cTn id="18" presetID="23" presetClass="entr" presetSubtype="528" fill="hold" grpId="0" nodeType="withEffect">
                                  <p:stCondLst>
                                    <p:cond delay="1000"/>
                                  </p:stCondLst>
                                  <p:childTnLst>
                                    <p:set>
                                      <p:cBhvr>
                                        <p:cTn id="19" dur="1" fill="hold">
                                          <p:stCondLst>
                                            <p:cond delay="0"/>
                                          </p:stCondLst>
                                        </p:cTn>
                                        <p:tgtEl>
                                          <p:spTgt spid="9"/>
                                        </p:tgtEl>
                                        <p:attrNameLst>
                                          <p:attrName>style.visibility</p:attrName>
                                        </p:attrNameLst>
                                      </p:cBhvr>
                                      <p:to>
                                        <p:strVal val="visible"/>
                                      </p:to>
                                    </p:set>
                                    <p:anim calcmode="lin" valueType="num">
                                      <p:cBhvr>
                                        <p:cTn id="20" dur="2000" fill="hold"/>
                                        <p:tgtEl>
                                          <p:spTgt spid="9"/>
                                        </p:tgtEl>
                                        <p:attrNameLst>
                                          <p:attrName>ppt_w</p:attrName>
                                        </p:attrNameLst>
                                      </p:cBhvr>
                                      <p:tavLst>
                                        <p:tav tm="0">
                                          <p:val>
                                            <p:fltVal val="0"/>
                                          </p:val>
                                        </p:tav>
                                        <p:tav tm="100000">
                                          <p:val>
                                            <p:strVal val="#ppt_w"/>
                                          </p:val>
                                        </p:tav>
                                      </p:tavLst>
                                    </p:anim>
                                    <p:anim calcmode="lin" valueType="num">
                                      <p:cBhvr>
                                        <p:cTn id="21" dur="2000" fill="hold"/>
                                        <p:tgtEl>
                                          <p:spTgt spid="9"/>
                                        </p:tgtEl>
                                        <p:attrNameLst>
                                          <p:attrName>ppt_h</p:attrName>
                                        </p:attrNameLst>
                                      </p:cBhvr>
                                      <p:tavLst>
                                        <p:tav tm="0">
                                          <p:val>
                                            <p:fltVal val="0"/>
                                          </p:val>
                                        </p:tav>
                                        <p:tav tm="100000">
                                          <p:val>
                                            <p:strVal val="#ppt_h"/>
                                          </p:val>
                                        </p:tav>
                                      </p:tavLst>
                                    </p:anim>
                                    <p:anim calcmode="lin" valueType="num">
                                      <p:cBhvr>
                                        <p:cTn id="22" dur="2000" fill="hold"/>
                                        <p:tgtEl>
                                          <p:spTgt spid="9"/>
                                        </p:tgtEl>
                                        <p:attrNameLst>
                                          <p:attrName>ppt_x</p:attrName>
                                        </p:attrNameLst>
                                      </p:cBhvr>
                                      <p:tavLst>
                                        <p:tav tm="0">
                                          <p:val>
                                            <p:fltVal val="0.5"/>
                                          </p:val>
                                        </p:tav>
                                        <p:tav tm="100000">
                                          <p:val>
                                            <p:strVal val="#ppt_x"/>
                                          </p:val>
                                        </p:tav>
                                      </p:tavLst>
                                    </p:anim>
                                    <p:anim calcmode="lin" valueType="num">
                                      <p:cBhvr>
                                        <p:cTn id="23" dur="20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24090"/>
            <a:ext cx="9324528"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100" dirty="0">
                <a:solidFill>
                  <a:schemeClr val="bg1"/>
                </a:solidFill>
                <a:latin typeface="Calibri"/>
                <a:cs typeface="Calibri"/>
              </a:rPr>
              <a:t>The offering of “the first fruits” was an ancient Israelite agricultural practice with deep religious</a:t>
            </a:r>
            <a:r>
              <a:rPr lang="en-US" sz="4400" spc="-300" dirty="0">
                <a:solidFill>
                  <a:schemeClr val="bg1"/>
                </a:solidFill>
                <a:latin typeface="Calibri"/>
                <a:cs typeface="Calibri"/>
              </a:rPr>
              <a:t> </a:t>
            </a:r>
            <a:r>
              <a:rPr lang="en-US" sz="4400" spc="-100" dirty="0">
                <a:solidFill>
                  <a:schemeClr val="bg1"/>
                </a:solidFill>
                <a:latin typeface="Calibri"/>
                <a:cs typeface="Calibri"/>
              </a:rPr>
              <a:t>significance.</a:t>
            </a:r>
            <a:r>
              <a:rPr lang="en-US" sz="4400" spc="-300" dirty="0">
                <a:solidFill>
                  <a:schemeClr val="bg1"/>
                </a:solidFill>
                <a:latin typeface="Calibri"/>
                <a:cs typeface="Calibri"/>
              </a:rPr>
              <a:t> </a:t>
            </a:r>
            <a:r>
              <a:rPr lang="en-US" sz="4400" spc="-100" dirty="0" smtClean="0">
                <a:latin typeface="Calibri"/>
                <a:cs typeface="Calibri"/>
              </a:rPr>
              <a:t>It</a:t>
            </a:r>
            <a:r>
              <a:rPr lang="en-US" sz="4400" spc="-300" dirty="0" smtClean="0">
                <a:latin typeface="Calibri"/>
                <a:cs typeface="Calibri"/>
              </a:rPr>
              <a:t> </a:t>
            </a:r>
            <a:r>
              <a:rPr lang="en-US" sz="4400" spc="-100" dirty="0" smtClean="0">
                <a:latin typeface="Calibri"/>
                <a:cs typeface="Calibri"/>
              </a:rPr>
              <a:t>was</a:t>
            </a:r>
            <a:r>
              <a:rPr lang="en-US" sz="4400" spc="-300" dirty="0" smtClean="0">
                <a:latin typeface="Calibri"/>
                <a:cs typeface="Calibri"/>
              </a:rPr>
              <a:t> </a:t>
            </a:r>
            <a:r>
              <a:rPr lang="en-US" sz="4400" spc="-100" dirty="0" smtClean="0">
                <a:latin typeface="Calibri"/>
                <a:cs typeface="Calibri"/>
              </a:rPr>
              <a:t>a</a:t>
            </a:r>
            <a:r>
              <a:rPr lang="en-US" sz="4400" spc="-300" dirty="0" smtClean="0">
                <a:latin typeface="Calibri"/>
                <a:cs typeface="Calibri"/>
              </a:rPr>
              <a:t> </a:t>
            </a:r>
            <a:r>
              <a:rPr lang="en-US" sz="4400" spc="-100" dirty="0" smtClean="0">
                <a:latin typeface="Calibri"/>
                <a:cs typeface="Calibri"/>
              </a:rPr>
              <a:t>sacred</a:t>
            </a:r>
            <a:r>
              <a:rPr lang="en-US" sz="4400" spc="-300" dirty="0" smtClean="0">
                <a:latin typeface="Calibri"/>
                <a:cs typeface="Calibri"/>
              </a:rPr>
              <a:t> </a:t>
            </a:r>
            <a:r>
              <a:rPr lang="en-US" sz="4400" u="sng" spc="-100" dirty="0" smtClean="0">
                <a:latin typeface="Calibri"/>
                <a:cs typeface="Calibri"/>
              </a:rPr>
              <a:t>recognition</a:t>
            </a:r>
            <a:r>
              <a:rPr lang="en-US" sz="4400" spc="-300" dirty="0" smtClean="0">
                <a:latin typeface="Calibri"/>
                <a:cs typeface="Calibri"/>
              </a:rPr>
              <a:t> </a:t>
            </a:r>
            <a:r>
              <a:rPr lang="en-US" sz="4400" spc="-100" dirty="0" smtClean="0">
                <a:latin typeface="Calibri"/>
                <a:cs typeface="Calibri"/>
              </a:rPr>
              <a:t>of</a:t>
            </a:r>
            <a:r>
              <a:rPr lang="en-US" sz="4400" spc="-300" dirty="0" smtClean="0">
                <a:latin typeface="Calibri"/>
                <a:cs typeface="Calibri"/>
              </a:rPr>
              <a:t> </a:t>
            </a:r>
            <a:r>
              <a:rPr lang="en-US" sz="4400" spc="-100" dirty="0" smtClean="0">
                <a:latin typeface="Calibri"/>
                <a:cs typeface="Calibri"/>
              </a:rPr>
              <a:t>God</a:t>
            </a:r>
            <a:r>
              <a:rPr lang="en-US" sz="4400" spc="-300" dirty="0" smtClean="0">
                <a:latin typeface="Calibri"/>
                <a:cs typeface="Calibri"/>
              </a:rPr>
              <a:t> </a:t>
            </a:r>
            <a:r>
              <a:rPr lang="en-US" sz="4400" spc="-100" dirty="0" smtClean="0">
                <a:latin typeface="Calibri"/>
                <a:cs typeface="Calibri"/>
              </a:rPr>
              <a:t>as</a:t>
            </a:r>
            <a:r>
              <a:rPr lang="en-US" sz="4400" spc="-300" dirty="0" smtClean="0">
                <a:latin typeface="Calibri"/>
                <a:cs typeface="Calibri"/>
              </a:rPr>
              <a:t> </a:t>
            </a:r>
            <a:r>
              <a:rPr lang="en-US" sz="4400" spc="-100" dirty="0" smtClean="0">
                <a:latin typeface="Calibri"/>
                <a:cs typeface="Calibri"/>
              </a:rPr>
              <a:t>the gracious </a:t>
            </a:r>
            <a:r>
              <a:rPr lang="en-US" sz="4400" spc="-100" dirty="0" err="1" smtClean="0">
                <a:latin typeface="Calibri"/>
                <a:cs typeface="Calibri"/>
              </a:rPr>
              <a:t>Provi</a:t>
            </a:r>
            <a:r>
              <a:rPr lang="en-US" sz="4400" spc="-100" dirty="0" smtClean="0">
                <a:latin typeface="Calibri"/>
                <a:cs typeface="Calibri"/>
              </a:rPr>
              <a:t>-der</a:t>
            </a:r>
            <a:r>
              <a:rPr lang="en-US" sz="4400" spc="-300" dirty="0" smtClean="0">
                <a:latin typeface="Calibri"/>
                <a:cs typeface="Calibri"/>
              </a:rPr>
              <a:t>, </a:t>
            </a:r>
            <a:r>
              <a:rPr lang="en-US" sz="4400" spc="-100" dirty="0" smtClean="0">
                <a:latin typeface="Calibri"/>
                <a:cs typeface="Calibri"/>
              </a:rPr>
              <a:t>who</a:t>
            </a:r>
            <a:r>
              <a:rPr lang="en-US" sz="4400" spc="-300" dirty="0" smtClean="0">
                <a:latin typeface="Calibri"/>
                <a:cs typeface="Calibri"/>
              </a:rPr>
              <a:t> </a:t>
            </a:r>
            <a:r>
              <a:rPr lang="en-US" sz="4400" spc="-100" dirty="0" smtClean="0">
                <a:latin typeface="Calibri"/>
                <a:cs typeface="Calibri"/>
              </a:rPr>
              <a:t>had</a:t>
            </a:r>
            <a:r>
              <a:rPr lang="en-US" sz="4400" spc="-300" dirty="0" smtClean="0">
                <a:latin typeface="Calibri"/>
                <a:cs typeface="Calibri"/>
              </a:rPr>
              <a:t> </a:t>
            </a:r>
            <a:r>
              <a:rPr lang="en-US" sz="4400" spc="-100" dirty="0" smtClean="0">
                <a:latin typeface="Calibri"/>
                <a:cs typeface="Calibri"/>
              </a:rPr>
              <a:t>entrusted</a:t>
            </a:r>
            <a:r>
              <a:rPr lang="en-US" sz="4400" spc="-300" dirty="0" smtClean="0">
                <a:latin typeface="Calibri"/>
                <a:cs typeface="Calibri"/>
              </a:rPr>
              <a:t> </a:t>
            </a:r>
            <a:r>
              <a:rPr lang="en-US" sz="4400" spc="-100" dirty="0" smtClean="0">
                <a:latin typeface="Calibri"/>
                <a:cs typeface="Calibri"/>
              </a:rPr>
              <a:t>His</a:t>
            </a:r>
            <a:r>
              <a:rPr lang="en-US" sz="4400" spc="-300" dirty="0" smtClean="0">
                <a:latin typeface="Calibri"/>
                <a:cs typeface="Calibri"/>
              </a:rPr>
              <a:t> </a:t>
            </a:r>
            <a:r>
              <a:rPr lang="en-US" sz="4400" spc="-100" dirty="0" smtClean="0">
                <a:latin typeface="Calibri"/>
                <a:cs typeface="Calibri"/>
              </a:rPr>
              <a:t>stewards with the land where the crops grew and were </a:t>
            </a:r>
            <a:r>
              <a:rPr lang="en-US" sz="4400" dirty="0" smtClean="0">
                <a:latin typeface="Calibri"/>
                <a:cs typeface="Calibri"/>
              </a:rPr>
              <a:t>ready to be harvested </a:t>
            </a:r>
            <a:r>
              <a:rPr lang="en-US" sz="4400" spc="-100" dirty="0" smtClean="0">
                <a:latin typeface="Calibri"/>
                <a:cs typeface="Calibri"/>
              </a:rPr>
              <a:t>(</a:t>
            </a:r>
            <a:r>
              <a:rPr lang="en-US" sz="4400" i="1" spc="-150" dirty="0" smtClean="0">
                <a:latin typeface="Calibri"/>
                <a:cs typeface="Calibri"/>
              </a:rPr>
              <a:t>see Exod. 23:19</a:t>
            </a:r>
            <a:r>
              <a:rPr lang="en-US" sz="4400" spc="-100" dirty="0" smtClean="0">
                <a:latin typeface="Calibri"/>
                <a:cs typeface="Calibri"/>
              </a:rPr>
              <a:t>).</a:t>
            </a:r>
          </a:p>
          <a:p>
            <a:pPr marL="108000" eaLnBrk="1" hangingPunct="1">
              <a:lnSpc>
                <a:spcPct val="90000"/>
              </a:lnSpc>
              <a:spcBef>
                <a:spcPts val="0"/>
              </a:spcBef>
            </a:pPr>
            <a:r>
              <a:rPr lang="en-US" sz="4400" spc="-40" dirty="0" smtClean="0">
                <a:latin typeface="Calibri"/>
                <a:cs typeface="Calibri"/>
              </a:rPr>
              <a:t>It told that the </a:t>
            </a:r>
            <a:r>
              <a:rPr lang="en-US" sz="4400" u="sng" spc="-40" dirty="0" smtClean="0">
                <a:latin typeface="Calibri"/>
                <a:cs typeface="Calibri"/>
              </a:rPr>
              <a:t>harvest</a:t>
            </a:r>
            <a:r>
              <a:rPr lang="en-US" sz="4400" spc="-40" dirty="0" smtClean="0">
                <a:latin typeface="Calibri"/>
                <a:cs typeface="Calibri"/>
              </a:rPr>
              <a:t> was </a:t>
            </a:r>
            <a:r>
              <a:rPr lang="en-US" sz="4400" u="sng" spc="-40" dirty="0" smtClean="0">
                <a:latin typeface="Calibri"/>
                <a:cs typeface="Calibri"/>
              </a:rPr>
              <a:t>starting</a:t>
            </a:r>
            <a:r>
              <a:rPr lang="en-US" sz="4400" spc="-40" dirty="0" smtClean="0">
                <a:latin typeface="Calibri"/>
                <a:cs typeface="Calibri"/>
              </a:rPr>
              <a:t> and </a:t>
            </a:r>
            <a:r>
              <a:rPr lang="en-US" sz="4400" u="sng" dirty="0" smtClean="0">
                <a:latin typeface="Calibri"/>
                <a:cs typeface="Calibri"/>
              </a:rPr>
              <a:t>revealing</a:t>
            </a:r>
            <a:r>
              <a:rPr lang="en-US" sz="4400" dirty="0" smtClean="0">
                <a:latin typeface="Calibri"/>
                <a:cs typeface="Calibri"/>
              </a:rPr>
              <a:t> the </a:t>
            </a:r>
            <a:r>
              <a:rPr lang="en-US" sz="4400" u="sng" dirty="0" smtClean="0">
                <a:latin typeface="Calibri"/>
                <a:cs typeface="Calibri"/>
              </a:rPr>
              <a:t>quality</a:t>
            </a:r>
            <a:r>
              <a:rPr lang="en-US" sz="4400" dirty="0" smtClean="0">
                <a:latin typeface="Calibri"/>
                <a:cs typeface="Calibri"/>
              </a:rPr>
              <a:t> of its products.</a:t>
            </a: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Thursday, </a:t>
            </a:r>
            <a:r>
              <a:rPr lang="en-US" sz="3200" i="1" dirty="0">
                <a:solidFill>
                  <a:srgbClr val="FFFF00"/>
                </a:solidFill>
                <a:latin typeface="Cambria"/>
                <a:cs typeface="Cambria"/>
              </a:rPr>
              <a:t>November 10</a:t>
            </a:r>
            <a:endParaRPr lang="en-US" sz="3200" i="1" dirty="0" smtClean="0">
              <a:solidFill>
                <a:srgbClr val="FFFF00"/>
              </a:solidFill>
              <a:latin typeface="Cambria"/>
              <a:cs typeface="Cambria"/>
            </a:endParaRPr>
          </a:p>
          <a:p>
            <a:pPr marL="36000"/>
            <a:r>
              <a:rPr lang="en-US" sz="3200" b="1" cap="small" spc="50" dirty="0" smtClean="0">
                <a:latin typeface="Cambria"/>
                <a:cs typeface="Cambria"/>
              </a:rPr>
              <a:t>“First </a:t>
            </a:r>
            <a:r>
              <a:rPr lang="en-US" sz="3200" b="1" cap="small" spc="30" dirty="0">
                <a:latin typeface="Cambria"/>
                <a:cs typeface="Cambria"/>
              </a:rPr>
              <a:t>Fruits</a:t>
            </a:r>
            <a:r>
              <a:rPr lang="en-US" sz="3200" b="1" cap="small" spc="50" dirty="0">
                <a:latin typeface="Cambria"/>
                <a:cs typeface="Cambria"/>
              </a:rPr>
              <a:t> of Those Who Have Died”</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324528" cy="193290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100" dirty="0">
                <a:latin typeface="Calibri"/>
                <a:cs typeface="Calibri"/>
              </a:rPr>
              <a:t>The offering of “the first fruits” was an ancient Israelite agricultural practice with deep religious</a:t>
            </a:r>
            <a:r>
              <a:rPr lang="en-US" sz="4400" spc="-300" dirty="0">
                <a:latin typeface="Calibri"/>
                <a:cs typeface="Calibri"/>
              </a:rPr>
              <a:t> </a:t>
            </a:r>
            <a:r>
              <a:rPr lang="en-US" sz="4400" spc="-100" dirty="0">
                <a:latin typeface="Calibri"/>
                <a:cs typeface="Calibri"/>
              </a:rPr>
              <a:t>significance.</a:t>
            </a:r>
            <a:r>
              <a:rPr lang="en-US" sz="4400" spc="-300" dirty="0">
                <a:latin typeface="Calibri"/>
                <a:cs typeface="Calibri"/>
              </a:rPr>
              <a:t> </a:t>
            </a:r>
            <a:endParaRPr lang="en-US" sz="4400" dirty="0" smtClean="0">
              <a:latin typeface="Calibri"/>
              <a:cs typeface="Calibri"/>
            </a:endParaRPr>
          </a:p>
        </p:txBody>
      </p:sp>
    </p:spTree>
    <p:extLst>
      <p:ext uri="{BB962C8B-B14F-4D97-AF65-F5344CB8AC3E}">
        <p14:creationId xmlns:p14="http://schemas.microsoft.com/office/powerpoint/2010/main" val="79710273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4"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Thursday, </a:t>
            </a:r>
            <a:r>
              <a:rPr lang="en-US" sz="3200" i="1" dirty="0">
                <a:solidFill>
                  <a:srgbClr val="FFFF00"/>
                </a:solidFill>
                <a:latin typeface="Cambria"/>
                <a:cs typeface="Cambria"/>
              </a:rPr>
              <a:t>November 10</a:t>
            </a:r>
            <a:endParaRPr lang="en-US" sz="3200" i="1" dirty="0" smtClean="0">
              <a:solidFill>
                <a:srgbClr val="FFFF00"/>
              </a:solidFill>
              <a:latin typeface="Cambria"/>
              <a:cs typeface="Cambria"/>
            </a:endParaRPr>
          </a:p>
          <a:p>
            <a:pPr marL="36000"/>
            <a:r>
              <a:rPr lang="en-US" sz="3200" b="1" cap="small" spc="50" dirty="0" smtClean="0">
                <a:latin typeface="Cambria"/>
                <a:cs typeface="Cambria"/>
              </a:rPr>
              <a:t>“First </a:t>
            </a:r>
            <a:r>
              <a:rPr lang="en-US" sz="3200" b="1" cap="small" spc="30" dirty="0">
                <a:latin typeface="Cambria"/>
                <a:cs typeface="Cambria"/>
              </a:rPr>
              <a:t>Fruits</a:t>
            </a:r>
            <a:r>
              <a:rPr lang="en-US" sz="3200" b="1" cap="small" spc="50" dirty="0">
                <a:latin typeface="Cambria"/>
                <a:cs typeface="Cambria"/>
              </a:rPr>
              <a:t> of Those Who Have Died”</a:t>
            </a:r>
            <a:endParaRPr lang="en-US" sz="3200" cap="small" spc="50" dirty="0">
              <a:latin typeface="Cambria"/>
              <a:cs typeface="Cambria"/>
            </a:endParaRPr>
          </a:p>
        </p:txBody>
      </p:sp>
      <p:sp>
        <p:nvSpPr>
          <p:cNvPr id="4" name="Text Box 3"/>
          <p:cNvSpPr txBox="1">
            <a:spLocks noChangeArrowheads="1"/>
          </p:cNvSpPr>
          <p:nvPr/>
        </p:nvSpPr>
        <p:spPr bwMode="auto">
          <a:xfrm>
            <a:off x="0" y="1296098"/>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smtClean="0">
                <a:latin typeface="Calibri"/>
                <a:cs typeface="Calibri"/>
              </a:rPr>
              <a:t>“Just as the ‘first fruits’ or the first taste of the ripening crop </a:t>
            </a:r>
            <a:r>
              <a:rPr lang="en-US" sz="4400" u="sng" dirty="0" smtClean="0">
                <a:latin typeface="Calibri"/>
                <a:cs typeface="Calibri"/>
              </a:rPr>
              <a:t>show</a:t>
            </a:r>
            <a:r>
              <a:rPr lang="en-US" sz="4400" dirty="0" smtClean="0">
                <a:latin typeface="Calibri"/>
                <a:cs typeface="Calibri"/>
              </a:rPr>
              <a:t> what the </a:t>
            </a:r>
            <a:r>
              <a:rPr lang="en-US" sz="4400" u="sng" dirty="0" smtClean="0">
                <a:latin typeface="Calibri"/>
                <a:cs typeface="Calibri"/>
              </a:rPr>
              <a:t>rest</a:t>
            </a:r>
            <a:r>
              <a:rPr lang="en-US" sz="4400" dirty="0" smtClean="0">
                <a:latin typeface="Calibri"/>
                <a:cs typeface="Calibri"/>
              </a:rPr>
              <a:t> of the </a:t>
            </a:r>
            <a:r>
              <a:rPr lang="en-US" sz="4400" u="sng" dirty="0" smtClean="0">
                <a:latin typeface="Calibri"/>
                <a:cs typeface="Calibri"/>
              </a:rPr>
              <a:t>harvest</a:t>
            </a:r>
            <a:r>
              <a:rPr lang="en-US" sz="4400" dirty="0" smtClean="0">
                <a:latin typeface="Calibri"/>
                <a:cs typeface="Calibri"/>
              </a:rPr>
              <a:t> will </a:t>
            </a:r>
            <a:r>
              <a:rPr lang="en-US" sz="4400" u="sng" dirty="0" smtClean="0">
                <a:latin typeface="Calibri"/>
                <a:cs typeface="Calibri"/>
              </a:rPr>
              <a:t>be</a:t>
            </a:r>
            <a:r>
              <a:rPr lang="en-US" sz="4400" i="1" dirty="0" smtClean="0">
                <a:latin typeface="Calibri"/>
                <a:cs typeface="Calibri"/>
              </a:rPr>
              <a:t> </a:t>
            </a:r>
            <a:r>
              <a:rPr lang="en-US" sz="4400" u="sng" dirty="0" smtClean="0">
                <a:latin typeface="Calibri"/>
                <a:cs typeface="Calibri"/>
              </a:rPr>
              <a:t>like</a:t>
            </a:r>
            <a:r>
              <a:rPr lang="en-US" sz="4400" dirty="0" smtClean="0">
                <a:latin typeface="Calibri"/>
                <a:cs typeface="Calibri"/>
              </a:rPr>
              <a:t> for that crop, so Christ as the ‘first fruits’ shows what </a:t>
            </a:r>
            <a:r>
              <a:rPr lang="en-US" sz="4400" u="sng" dirty="0" smtClean="0">
                <a:latin typeface="Calibri"/>
                <a:cs typeface="Calibri"/>
              </a:rPr>
              <a:t>our</a:t>
            </a:r>
            <a:r>
              <a:rPr lang="en-US" sz="4400" dirty="0" smtClean="0">
                <a:latin typeface="Calibri"/>
                <a:cs typeface="Calibri"/>
              </a:rPr>
              <a:t> </a:t>
            </a:r>
            <a:r>
              <a:rPr lang="en-US" sz="4400" u="sng" dirty="0" smtClean="0">
                <a:latin typeface="Calibri"/>
                <a:cs typeface="Calibri"/>
              </a:rPr>
              <a:t>resurrection</a:t>
            </a:r>
            <a:r>
              <a:rPr lang="en-US" sz="4400" dirty="0" smtClean="0">
                <a:latin typeface="Calibri"/>
                <a:cs typeface="Calibri"/>
              </a:rPr>
              <a:t> </a:t>
            </a:r>
            <a:r>
              <a:rPr lang="en-US" sz="4400" u="sng" dirty="0" smtClean="0">
                <a:latin typeface="Calibri"/>
                <a:cs typeface="Calibri"/>
              </a:rPr>
              <a:t>bodies </a:t>
            </a:r>
            <a:r>
              <a:rPr lang="en-US" sz="4400" dirty="0" smtClean="0">
                <a:latin typeface="Calibri"/>
                <a:cs typeface="Calibri"/>
              </a:rPr>
              <a:t>will be like when, in God’s final ‘harvest,’ he raises us from the dead and brings us into his presence</a:t>
            </a:r>
            <a:r>
              <a:rPr lang="en-US" sz="4400" dirty="0">
                <a:latin typeface="Calibri"/>
                <a:cs typeface="Calibri"/>
              </a:rPr>
              <a:t>.</a:t>
            </a:r>
            <a:r>
              <a:rPr lang="en-US" sz="4400" dirty="0" smtClean="0">
                <a:latin typeface="Calibri"/>
                <a:cs typeface="Calibri"/>
              </a:rPr>
              <a:t>”</a:t>
            </a:r>
            <a:r>
              <a:rPr lang="en-US" dirty="0" smtClean="0">
                <a:latin typeface="Calibri"/>
                <a:cs typeface="Calibri"/>
              </a:rPr>
              <a:t>—Wayne </a:t>
            </a:r>
            <a:r>
              <a:rPr lang="en-US" dirty="0" err="1" smtClean="0">
                <a:latin typeface="Calibri"/>
                <a:cs typeface="Calibri"/>
              </a:rPr>
              <a:t>Grudem</a:t>
            </a:r>
            <a:r>
              <a:rPr lang="en-US" dirty="0" smtClean="0">
                <a:latin typeface="Calibri"/>
                <a:cs typeface="Calibri"/>
              </a:rPr>
              <a:t> </a:t>
            </a:r>
            <a:r>
              <a:rPr lang="en-US" i="1" cap="small" dirty="0" smtClean="0">
                <a:latin typeface="Calibri"/>
                <a:cs typeface="Calibri"/>
              </a:rPr>
              <a:t>Systematic Theology </a:t>
            </a:r>
            <a:r>
              <a:rPr lang="en-US" dirty="0" smtClean="0">
                <a:latin typeface="Calibri"/>
                <a:cs typeface="Calibri"/>
              </a:rPr>
              <a:t>615.</a:t>
            </a:r>
          </a:p>
        </p:txBody>
      </p:sp>
    </p:spTree>
    <p:extLst>
      <p:ext uri="{BB962C8B-B14F-4D97-AF65-F5344CB8AC3E}">
        <p14:creationId xmlns:p14="http://schemas.microsoft.com/office/powerpoint/2010/main" val="41025192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96098"/>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a:solidFill>
                  <a:schemeClr val="bg1"/>
                </a:solidFill>
                <a:latin typeface="Calibri"/>
                <a:cs typeface="Calibri"/>
              </a:rPr>
              <a:t>It is worth remembering that Jesus came out of the grave with a </a:t>
            </a:r>
            <a:r>
              <a:rPr lang="en-US" sz="4400" dirty="0" err="1">
                <a:solidFill>
                  <a:schemeClr val="bg1"/>
                </a:solidFill>
                <a:latin typeface="Calibri"/>
                <a:cs typeface="Calibri"/>
              </a:rPr>
              <a:t>glori</a:t>
            </a:r>
            <a:r>
              <a:rPr lang="en-US" sz="4400" dirty="0">
                <a:solidFill>
                  <a:schemeClr val="bg1"/>
                </a:solidFill>
                <a:latin typeface="Calibri"/>
                <a:cs typeface="Calibri"/>
              </a:rPr>
              <a:t>- </a:t>
            </a:r>
            <a:r>
              <a:rPr lang="en-US" sz="4400" dirty="0" err="1">
                <a:solidFill>
                  <a:schemeClr val="bg1"/>
                </a:solidFill>
                <a:latin typeface="Calibri"/>
                <a:cs typeface="Calibri"/>
              </a:rPr>
              <a:t>fied</a:t>
            </a:r>
            <a:r>
              <a:rPr lang="en-US" sz="4400" dirty="0">
                <a:solidFill>
                  <a:schemeClr val="bg1"/>
                </a:solidFill>
                <a:latin typeface="Calibri"/>
                <a:cs typeface="Calibri"/>
              </a:rPr>
              <a:t> human body, but He was still carrying the marks of His crucifixion (</a:t>
            </a:r>
            <a:r>
              <a:rPr lang="en-US" sz="4400" i="1" dirty="0">
                <a:solidFill>
                  <a:schemeClr val="bg1"/>
                </a:solidFill>
                <a:latin typeface="Calibri"/>
                <a:cs typeface="Calibri"/>
              </a:rPr>
              <a:t>John 20:20, 27</a:t>
            </a:r>
            <a:r>
              <a:rPr lang="en-US" sz="4400" dirty="0">
                <a:solidFill>
                  <a:schemeClr val="bg1"/>
                </a:solidFill>
                <a:latin typeface="Calibri"/>
                <a:cs typeface="Calibri"/>
              </a:rPr>
              <a:t>). </a:t>
            </a:r>
            <a:r>
              <a:rPr lang="en-US" sz="4400" dirty="0">
                <a:latin typeface="Calibri"/>
                <a:cs typeface="Calibri"/>
              </a:rPr>
              <a:t>Does this mean that the risen children of God will likewise bear the physical marks of their own sufferings? </a:t>
            </a:r>
            <a:endParaRPr lang="en-US"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Thursday, </a:t>
            </a:r>
            <a:r>
              <a:rPr lang="en-US" sz="3200" i="1" dirty="0">
                <a:solidFill>
                  <a:srgbClr val="FFFF00"/>
                </a:solidFill>
                <a:latin typeface="Cambria"/>
                <a:cs typeface="Cambria"/>
              </a:rPr>
              <a:t>November 10</a:t>
            </a:r>
            <a:endParaRPr lang="en-US" sz="3200" i="1" dirty="0" smtClean="0">
              <a:solidFill>
                <a:srgbClr val="FFFF00"/>
              </a:solidFill>
              <a:latin typeface="Cambria"/>
              <a:cs typeface="Cambria"/>
            </a:endParaRPr>
          </a:p>
          <a:p>
            <a:pPr marL="36000"/>
            <a:r>
              <a:rPr lang="en-US" sz="3200" b="1" cap="small" spc="50" dirty="0" smtClean="0">
                <a:latin typeface="Cambria"/>
                <a:cs typeface="Cambria"/>
              </a:rPr>
              <a:t>“First </a:t>
            </a:r>
            <a:r>
              <a:rPr lang="en-US" sz="3200" b="1" cap="small" spc="30" dirty="0">
                <a:latin typeface="Cambria"/>
                <a:cs typeface="Cambria"/>
              </a:rPr>
              <a:t>Fruits</a:t>
            </a:r>
            <a:r>
              <a:rPr lang="en-US" sz="3200" b="1" cap="small" spc="50" dirty="0">
                <a:latin typeface="Cambria"/>
                <a:cs typeface="Cambria"/>
              </a:rPr>
              <a:t> of Those Who Have Died”</a:t>
            </a:r>
            <a:endParaRPr lang="en-US" sz="3200" cap="small" spc="50" dirty="0">
              <a:latin typeface="Cambria"/>
              <a:cs typeface="Cambria"/>
            </a:endParaRPr>
          </a:p>
        </p:txBody>
      </p:sp>
      <p:sp>
        <p:nvSpPr>
          <p:cNvPr id="4" name="Text Box 3"/>
          <p:cNvSpPr txBox="1">
            <a:spLocks noChangeArrowheads="1"/>
          </p:cNvSpPr>
          <p:nvPr/>
        </p:nvSpPr>
        <p:spPr bwMode="auto">
          <a:xfrm>
            <a:off x="0" y="1296098"/>
            <a:ext cx="9144000" cy="315169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a:latin typeface="Calibri"/>
                <a:cs typeface="Calibri"/>
              </a:rPr>
              <a:t>It is worth remembering that Jesus came out of the grave with a </a:t>
            </a:r>
            <a:r>
              <a:rPr lang="en-US" sz="4400" dirty="0" err="1">
                <a:latin typeface="Calibri"/>
                <a:cs typeface="Calibri"/>
              </a:rPr>
              <a:t>glori</a:t>
            </a:r>
            <a:r>
              <a:rPr lang="en-US" sz="4400" dirty="0">
                <a:latin typeface="Calibri"/>
                <a:cs typeface="Calibri"/>
              </a:rPr>
              <a:t>- </a:t>
            </a:r>
            <a:r>
              <a:rPr lang="en-US" sz="4400" dirty="0" err="1">
                <a:latin typeface="Calibri"/>
                <a:cs typeface="Calibri"/>
              </a:rPr>
              <a:t>fied</a:t>
            </a:r>
            <a:r>
              <a:rPr lang="en-US" sz="4400" dirty="0">
                <a:latin typeface="Calibri"/>
                <a:cs typeface="Calibri"/>
              </a:rPr>
              <a:t> human body, but He was still carrying the marks of His crucifixion (</a:t>
            </a:r>
            <a:r>
              <a:rPr lang="en-US" sz="4400" i="1" dirty="0">
                <a:latin typeface="Calibri"/>
                <a:cs typeface="Calibri"/>
              </a:rPr>
              <a:t>John 20:20, 27</a:t>
            </a:r>
            <a:r>
              <a:rPr lang="en-US" sz="4400" dirty="0">
                <a:latin typeface="Calibri"/>
                <a:cs typeface="Calibri"/>
              </a:rPr>
              <a:t>). </a:t>
            </a:r>
            <a:endParaRPr lang="en-US" dirty="0" smtClean="0">
              <a:latin typeface="Calibri"/>
              <a:cs typeface="Calibri"/>
            </a:endParaRPr>
          </a:p>
        </p:txBody>
      </p:sp>
    </p:spTree>
    <p:extLst>
      <p:ext uri="{BB962C8B-B14F-4D97-AF65-F5344CB8AC3E}">
        <p14:creationId xmlns:p14="http://schemas.microsoft.com/office/powerpoint/2010/main" val="9842012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4"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296098"/>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smtClean="0">
                <a:solidFill>
                  <a:schemeClr val="bg1"/>
                </a:solidFill>
                <a:latin typeface="Calibri"/>
                <a:cs typeface="Calibri"/>
              </a:rPr>
              <a:t>This </a:t>
            </a:r>
            <a:r>
              <a:rPr lang="en-US" sz="4400" dirty="0">
                <a:solidFill>
                  <a:schemeClr val="bg1"/>
                </a:solidFill>
                <a:latin typeface="Calibri"/>
                <a:cs typeface="Calibri"/>
              </a:rPr>
              <a:t>does not mean that </a:t>
            </a:r>
            <a:r>
              <a:rPr lang="en-US" sz="4400" dirty="0" smtClean="0">
                <a:solidFill>
                  <a:schemeClr val="bg1"/>
                </a:solidFill>
                <a:latin typeface="Calibri"/>
                <a:cs typeface="Calibri"/>
              </a:rPr>
              <a:t>any </a:t>
            </a:r>
            <a:r>
              <a:rPr lang="en-US" sz="4400" dirty="0">
                <a:solidFill>
                  <a:schemeClr val="bg1"/>
                </a:solidFill>
                <a:latin typeface="Calibri"/>
                <a:cs typeface="Calibri"/>
              </a:rPr>
              <a:t>other of the glorified redeemed will be raised with</a:t>
            </a:r>
            <a:r>
              <a:rPr lang="en-US" sz="4400" spc="-150" dirty="0">
                <a:solidFill>
                  <a:schemeClr val="bg1"/>
                </a:solidFill>
                <a:latin typeface="Calibri"/>
                <a:cs typeface="Calibri"/>
              </a:rPr>
              <a:t> </a:t>
            </a:r>
            <a:r>
              <a:rPr lang="en-US" sz="4400" dirty="0">
                <a:solidFill>
                  <a:schemeClr val="bg1"/>
                </a:solidFill>
                <a:latin typeface="Calibri"/>
                <a:cs typeface="Calibri"/>
              </a:rPr>
              <a:t>the</a:t>
            </a:r>
            <a:r>
              <a:rPr lang="en-US" sz="4400" spc="-150" dirty="0">
                <a:solidFill>
                  <a:schemeClr val="bg1"/>
                </a:solidFill>
                <a:latin typeface="Calibri"/>
                <a:cs typeface="Calibri"/>
              </a:rPr>
              <a:t> </a:t>
            </a:r>
            <a:r>
              <a:rPr lang="en-US" sz="4400" dirty="0">
                <a:solidFill>
                  <a:schemeClr val="bg1"/>
                </a:solidFill>
                <a:latin typeface="Calibri"/>
                <a:cs typeface="Calibri"/>
              </a:rPr>
              <a:t>marks</a:t>
            </a:r>
            <a:r>
              <a:rPr lang="en-US" sz="4400" spc="-150" dirty="0">
                <a:solidFill>
                  <a:schemeClr val="bg1"/>
                </a:solidFill>
                <a:latin typeface="Calibri"/>
                <a:cs typeface="Calibri"/>
              </a:rPr>
              <a:t> </a:t>
            </a:r>
            <a:r>
              <a:rPr lang="en-US" sz="4400" dirty="0">
                <a:solidFill>
                  <a:schemeClr val="bg1"/>
                </a:solidFill>
                <a:latin typeface="Calibri"/>
                <a:cs typeface="Calibri"/>
              </a:rPr>
              <a:t>of their own </a:t>
            </a:r>
            <a:r>
              <a:rPr lang="en-US" sz="4400" dirty="0" smtClean="0">
                <a:solidFill>
                  <a:schemeClr val="bg1"/>
                </a:solidFill>
                <a:latin typeface="Calibri"/>
                <a:cs typeface="Calibri"/>
              </a:rPr>
              <a:t>sufferings.</a:t>
            </a:r>
          </a:p>
          <a:p>
            <a:pPr marL="180000" eaLnBrk="1" hangingPunct="1">
              <a:lnSpc>
                <a:spcPct val="90000"/>
              </a:lnSpc>
              <a:spcBef>
                <a:spcPts val="0"/>
              </a:spcBef>
            </a:pPr>
            <a:r>
              <a:rPr lang="en-US" sz="4400" dirty="0" smtClean="0">
                <a:solidFill>
                  <a:schemeClr val="bg1"/>
                </a:solidFill>
                <a:latin typeface="Calibri"/>
                <a:cs typeface="Calibri"/>
              </a:rPr>
              <a:t>In </a:t>
            </a:r>
            <a:r>
              <a:rPr lang="en-US" sz="4400" dirty="0">
                <a:solidFill>
                  <a:schemeClr val="bg1"/>
                </a:solidFill>
                <a:latin typeface="Calibri"/>
                <a:cs typeface="Calibri"/>
              </a:rPr>
              <a:t>the case of Christ, “the marks of this cruelty He will ever bear. </a:t>
            </a:r>
            <a:r>
              <a:rPr lang="en-US" sz="4400" dirty="0">
                <a:latin typeface="Calibri"/>
                <a:cs typeface="Calibri"/>
              </a:rPr>
              <a:t>Every print of the nails will tell the story of man’s wonderful redemption and the dear price by which it was purchased</a:t>
            </a:r>
            <a:r>
              <a:rPr lang="en-US" sz="4400" dirty="0" smtClean="0">
                <a:latin typeface="Calibri"/>
                <a:cs typeface="Calibri"/>
              </a:rPr>
              <a:t>.”</a:t>
            </a:r>
          </a:p>
          <a:p>
            <a:pPr marL="180000" eaLnBrk="1" hangingPunct="1">
              <a:lnSpc>
                <a:spcPct val="90000"/>
              </a:lnSpc>
              <a:spcBef>
                <a:spcPts val="0"/>
              </a:spcBef>
            </a:pPr>
            <a:r>
              <a:rPr lang="en-US" sz="4400" dirty="0" smtClean="0">
                <a:latin typeface="Calibri"/>
                <a:cs typeface="Calibri"/>
              </a:rPr>
              <a:t>—</a:t>
            </a:r>
            <a:r>
              <a:rPr lang="en-US" sz="4400" i="1" cap="small" dirty="0" smtClean="0">
                <a:latin typeface="Calibri"/>
                <a:cs typeface="Calibri"/>
              </a:rPr>
              <a:t>Early Writings</a:t>
            </a:r>
            <a:r>
              <a:rPr lang="en-US" sz="4400" i="1" cap="small" dirty="0">
                <a:latin typeface="Calibri"/>
                <a:cs typeface="Calibri"/>
              </a:rPr>
              <a:t> </a:t>
            </a:r>
            <a:r>
              <a:rPr lang="en-US" sz="4400" dirty="0" smtClean="0">
                <a:latin typeface="Calibri"/>
                <a:cs typeface="Calibri"/>
              </a:rPr>
              <a:t>179</a:t>
            </a:r>
            <a:r>
              <a:rPr lang="en-US" sz="4400" dirty="0">
                <a:latin typeface="Calibri"/>
                <a:cs typeface="Calibri"/>
              </a:rPr>
              <a:t>. </a:t>
            </a:r>
            <a:endParaRPr lang="en-US"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Thursday, </a:t>
            </a:r>
            <a:r>
              <a:rPr lang="en-US" sz="3200" i="1" dirty="0">
                <a:solidFill>
                  <a:srgbClr val="FFFF00"/>
                </a:solidFill>
                <a:latin typeface="Cambria"/>
                <a:cs typeface="Cambria"/>
              </a:rPr>
              <a:t>November 10</a:t>
            </a:r>
            <a:endParaRPr lang="en-US" sz="3200" i="1" dirty="0" smtClean="0">
              <a:solidFill>
                <a:srgbClr val="FFFF00"/>
              </a:solidFill>
              <a:latin typeface="Cambria"/>
              <a:cs typeface="Cambria"/>
            </a:endParaRPr>
          </a:p>
          <a:p>
            <a:pPr marL="36000"/>
            <a:r>
              <a:rPr lang="en-US" sz="3200" b="1" cap="small" spc="50" dirty="0" smtClean="0">
                <a:latin typeface="Cambria"/>
                <a:cs typeface="Cambria"/>
              </a:rPr>
              <a:t>“First </a:t>
            </a:r>
            <a:r>
              <a:rPr lang="en-US" sz="3200" b="1" cap="small" spc="30" dirty="0">
                <a:latin typeface="Cambria"/>
                <a:cs typeface="Cambria"/>
              </a:rPr>
              <a:t>Fruits</a:t>
            </a:r>
            <a:r>
              <a:rPr lang="en-US" sz="3200" b="1" cap="small" spc="50" dirty="0">
                <a:latin typeface="Cambria"/>
                <a:cs typeface="Cambria"/>
              </a:rPr>
              <a:t> of Those Who Have Died”</a:t>
            </a:r>
            <a:endParaRPr lang="en-US" sz="3200" cap="small" spc="50" dirty="0">
              <a:latin typeface="Cambria"/>
              <a:cs typeface="Cambria"/>
            </a:endParaRPr>
          </a:p>
        </p:txBody>
      </p:sp>
      <p:sp>
        <p:nvSpPr>
          <p:cNvPr id="4" name="Text Box 3"/>
          <p:cNvSpPr txBox="1">
            <a:spLocks noChangeArrowheads="1"/>
          </p:cNvSpPr>
          <p:nvPr/>
        </p:nvSpPr>
        <p:spPr bwMode="auto">
          <a:xfrm>
            <a:off x="0" y="1296098"/>
            <a:ext cx="9144000" cy="315169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smtClean="0">
                <a:latin typeface="Calibri"/>
                <a:cs typeface="Calibri"/>
              </a:rPr>
              <a:t>This </a:t>
            </a:r>
            <a:r>
              <a:rPr lang="en-US" sz="4400" dirty="0">
                <a:latin typeface="Calibri"/>
                <a:cs typeface="Calibri"/>
              </a:rPr>
              <a:t>does not mean that </a:t>
            </a:r>
            <a:r>
              <a:rPr lang="en-US" sz="4400" dirty="0" smtClean="0">
                <a:latin typeface="Calibri"/>
                <a:cs typeface="Calibri"/>
              </a:rPr>
              <a:t>any </a:t>
            </a:r>
            <a:r>
              <a:rPr lang="en-US" sz="4400" dirty="0">
                <a:latin typeface="Calibri"/>
                <a:cs typeface="Calibri"/>
              </a:rPr>
              <a:t>other of the glorified redeemed will be raised with</a:t>
            </a:r>
            <a:r>
              <a:rPr lang="en-US" sz="4400" spc="-150" dirty="0">
                <a:latin typeface="Calibri"/>
                <a:cs typeface="Calibri"/>
              </a:rPr>
              <a:t> </a:t>
            </a:r>
            <a:r>
              <a:rPr lang="en-US" sz="4400" dirty="0">
                <a:latin typeface="Calibri"/>
                <a:cs typeface="Calibri"/>
              </a:rPr>
              <a:t>the</a:t>
            </a:r>
            <a:r>
              <a:rPr lang="en-US" sz="4400" spc="-150" dirty="0">
                <a:latin typeface="Calibri"/>
                <a:cs typeface="Calibri"/>
              </a:rPr>
              <a:t> </a:t>
            </a:r>
            <a:r>
              <a:rPr lang="en-US" sz="4400" dirty="0">
                <a:latin typeface="Calibri"/>
                <a:cs typeface="Calibri"/>
              </a:rPr>
              <a:t>marks</a:t>
            </a:r>
            <a:r>
              <a:rPr lang="en-US" sz="4400" spc="-150" dirty="0">
                <a:latin typeface="Calibri"/>
                <a:cs typeface="Calibri"/>
              </a:rPr>
              <a:t> </a:t>
            </a:r>
            <a:r>
              <a:rPr lang="en-US" sz="4400" dirty="0">
                <a:latin typeface="Calibri"/>
                <a:cs typeface="Calibri"/>
              </a:rPr>
              <a:t>of their own </a:t>
            </a:r>
            <a:r>
              <a:rPr lang="en-US" sz="4400" dirty="0" smtClean="0">
                <a:latin typeface="Calibri"/>
                <a:cs typeface="Calibri"/>
              </a:rPr>
              <a:t>sufferings.</a:t>
            </a:r>
          </a:p>
          <a:p>
            <a:pPr marL="180000" eaLnBrk="1" hangingPunct="1">
              <a:lnSpc>
                <a:spcPct val="90000"/>
              </a:lnSpc>
              <a:spcBef>
                <a:spcPts val="0"/>
              </a:spcBef>
            </a:pPr>
            <a:r>
              <a:rPr lang="en-US" sz="4400" dirty="0" smtClean="0">
                <a:latin typeface="Calibri"/>
                <a:cs typeface="Calibri"/>
              </a:rPr>
              <a:t>In </a:t>
            </a:r>
            <a:r>
              <a:rPr lang="en-US" sz="4400" dirty="0">
                <a:latin typeface="Calibri"/>
                <a:cs typeface="Calibri"/>
              </a:rPr>
              <a:t>the case of Christ, “the marks of this cruelty He will ever bear. </a:t>
            </a:r>
            <a:endParaRPr lang="en-US" dirty="0" smtClean="0">
              <a:latin typeface="Calibri"/>
              <a:cs typeface="Calibri"/>
            </a:endParaRPr>
          </a:p>
        </p:txBody>
      </p:sp>
    </p:spTree>
    <p:extLst>
      <p:ext uri="{BB962C8B-B14F-4D97-AF65-F5344CB8AC3E}">
        <p14:creationId xmlns:p14="http://schemas.microsoft.com/office/powerpoint/2010/main" val="10388874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tx2"/>
                                      </p:to>
                                    </p:animClr>
                                  </p:subTnLst>
                                </p:cTn>
                              </p:par>
                              <p:par>
                                <p:cTn id="13" presetID="10"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000"/>
                                        <p:tgtEl>
                                          <p:spTgt spid="7">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4" grpId="0"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24090"/>
            <a:ext cx="9396536"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dirty="0">
                <a:solidFill>
                  <a:srgbClr val="000000"/>
                </a:solidFill>
                <a:latin typeface="Calibri"/>
                <a:cs typeface="Calibri"/>
              </a:rPr>
              <a:t>“At the </a:t>
            </a:r>
            <a:r>
              <a:rPr lang="en-US" sz="4400" dirty="0" err="1">
                <a:solidFill>
                  <a:srgbClr val="000000"/>
                </a:solidFill>
                <a:latin typeface="Calibri"/>
                <a:cs typeface="Calibri"/>
              </a:rPr>
              <a:t>Saviour’s</a:t>
            </a:r>
            <a:r>
              <a:rPr lang="en-US" sz="4400" dirty="0">
                <a:solidFill>
                  <a:srgbClr val="000000"/>
                </a:solidFill>
                <a:latin typeface="Calibri"/>
                <a:cs typeface="Calibri"/>
              </a:rPr>
              <a:t> resurrection a few graves were opened, but at His second coming all the precious dead shall hear His voice, and shall come forth to </a:t>
            </a:r>
            <a:r>
              <a:rPr lang="en-US" sz="4400" dirty="0" err="1" smtClean="0">
                <a:solidFill>
                  <a:srgbClr val="000000"/>
                </a:solidFill>
                <a:latin typeface="Calibri"/>
                <a:cs typeface="Calibri"/>
              </a:rPr>
              <a:t>glo-</a:t>
            </a:r>
            <a:r>
              <a:rPr lang="en-US" sz="4400" spc="-100" dirty="0" err="1" smtClean="0">
                <a:solidFill>
                  <a:srgbClr val="000000"/>
                </a:solidFill>
                <a:latin typeface="Calibri"/>
                <a:cs typeface="Calibri"/>
              </a:rPr>
              <a:t>rious</a:t>
            </a:r>
            <a:r>
              <a:rPr lang="en-US" sz="4400" spc="-300" dirty="0">
                <a:solidFill>
                  <a:srgbClr val="000000"/>
                </a:solidFill>
                <a:latin typeface="Calibri"/>
                <a:cs typeface="Calibri"/>
              </a:rPr>
              <a:t>, </a:t>
            </a:r>
            <a:r>
              <a:rPr lang="en-US" sz="4400" spc="-100" dirty="0">
                <a:solidFill>
                  <a:srgbClr val="000000"/>
                </a:solidFill>
                <a:latin typeface="Calibri"/>
                <a:cs typeface="Calibri"/>
              </a:rPr>
              <a:t>immortal</a:t>
            </a:r>
            <a:r>
              <a:rPr lang="en-US" sz="4400" spc="-300" dirty="0">
                <a:solidFill>
                  <a:srgbClr val="000000"/>
                </a:solidFill>
                <a:latin typeface="Calibri"/>
                <a:cs typeface="Calibri"/>
              </a:rPr>
              <a:t> </a:t>
            </a:r>
            <a:r>
              <a:rPr lang="en-US" sz="4400" spc="-100" dirty="0">
                <a:solidFill>
                  <a:srgbClr val="000000"/>
                </a:solidFill>
                <a:latin typeface="Calibri"/>
                <a:cs typeface="Calibri"/>
              </a:rPr>
              <a:t>life.</a:t>
            </a:r>
            <a:r>
              <a:rPr lang="en-US" sz="4400" spc="-300" dirty="0">
                <a:solidFill>
                  <a:srgbClr val="000000"/>
                </a:solidFill>
                <a:latin typeface="Calibri"/>
                <a:cs typeface="Calibri"/>
              </a:rPr>
              <a:t> </a:t>
            </a:r>
            <a:r>
              <a:rPr lang="en-US" sz="4400" spc="-100" dirty="0">
                <a:latin typeface="Calibri"/>
                <a:cs typeface="Calibri"/>
              </a:rPr>
              <a:t>The same power that </a:t>
            </a:r>
            <a:r>
              <a:rPr lang="en-US" sz="4400" spc="-70" dirty="0">
                <a:latin typeface="Calibri"/>
                <a:cs typeface="Calibri"/>
              </a:rPr>
              <a:t>raised Christ from the dead will raise His </a:t>
            </a:r>
            <a:r>
              <a:rPr lang="en-US" sz="4400" dirty="0">
                <a:latin typeface="Calibri"/>
                <a:cs typeface="Calibri"/>
              </a:rPr>
              <a:t>church, and </a:t>
            </a:r>
            <a:r>
              <a:rPr lang="en-US" sz="4400" dirty="0">
                <a:solidFill>
                  <a:schemeClr val="tx2"/>
                </a:solidFill>
                <a:latin typeface="Calibri"/>
                <a:cs typeface="Calibri"/>
              </a:rPr>
              <a:t>glorify it </a:t>
            </a:r>
            <a:r>
              <a:rPr lang="en-US" sz="4400" dirty="0" smtClean="0">
                <a:latin typeface="Calibri"/>
                <a:cs typeface="Calibri"/>
              </a:rPr>
              <a:t>with Him,...above </a:t>
            </a:r>
          </a:p>
          <a:p>
            <a:pPr marL="108000" eaLnBrk="1" hangingPunct="1">
              <a:lnSpc>
                <a:spcPct val="90000"/>
              </a:lnSpc>
              <a:spcBef>
                <a:spcPts val="0"/>
              </a:spcBef>
            </a:pPr>
            <a:r>
              <a:rPr lang="en-US" sz="4400" dirty="0" smtClean="0">
                <a:latin typeface="Calibri"/>
                <a:cs typeface="Calibri"/>
              </a:rPr>
              <a:t>every </a:t>
            </a:r>
            <a:r>
              <a:rPr lang="en-US" sz="4400" dirty="0">
                <a:latin typeface="Calibri"/>
                <a:cs typeface="Calibri"/>
              </a:rPr>
              <a:t>name that is named, not only in </a:t>
            </a:r>
            <a:r>
              <a:rPr lang="en-US" sz="4400" dirty="0" smtClean="0">
                <a:latin typeface="Calibri"/>
                <a:cs typeface="Calibri"/>
              </a:rPr>
              <a:t> </a:t>
            </a:r>
            <a:r>
              <a:rPr lang="en-US" sz="4400" spc="-100" dirty="0" smtClean="0">
                <a:latin typeface="Calibri"/>
                <a:cs typeface="Calibri"/>
              </a:rPr>
              <a:t>this </a:t>
            </a:r>
            <a:r>
              <a:rPr lang="en-US" sz="4400" spc="-100" dirty="0">
                <a:latin typeface="Calibri"/>
                <a:cs typeface="Calibri"/>
              </a:rPr>
              <a:t>world, but also in the world to come.</a:t>
            </a:r>
            <a:r>
              <a:rPr lang="en-US" sz="4400" spc="-100" dirty="0" smtClean="0">
                <a:latin typeface="Calibri"/>
                <a:cs typeface="Calibri"/>
              </a:rPr>
              <a:t>”</a:t>
            </a:r>
            <a:endParaRPr lang="en-US" sz="3600" spc="-10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Friday, </a:t>
            </a:r>
            <a:r>
              <a:rPr lang="en-US" sz="3200" i="1" dirty="0">
                <a:solidFill>
                  <a:srgbClr val="FFFF00"/>
                </a:solidFill>
                <a:latin typeface="Cambria"/>
                <a:cs typeface="Cambria"/>
              </a:rPr>
              <a:t>November 11</a:t>
            </a:r>
          </a:p>
          <a:p>
            <a:pPr marL="36000"/>
            <a:r>
              <a:rPr lang="en-US" sz="3200" b="1" cap="small" spc="50" dirty="0" smtClean="0">
                <a:latin typeface="Cambria"/>
                <a:cs typeface="Cambria"/>
              </a:rPr>
              <a:t>Further </a:t>
            </a:r>
            <a:r>
              <a:rPr lang="en-US" sz="3200" b="1" cap="small" spc="50" dirty="0">
                <a:latin typeface="Cambria"/>
                <a:cs typeface="Cambria"/>
              </a:rPr>
              <a:t>Thought: </a:t>
            </a:r>
            <a:r>
              <a:rPr lang="en-US" sz="2800" i="1" cap="small" spc="50" dirty="0">
                <a:latin typeface="Cambria"/>
                <a:cs typeface="Cambria"/>
              </a:rPr>
              <a:t>The Desire of Ages 787</a:t>
            </a:r>
            <a:r>
              <a:rPr lang="en-US" sz="2800" i="1" cap="small" spc="50" dirty="0" smtClean="0">
                <a:latin typeface="Cambria"/>
                <a:cs typeface="Cambria"/>
              </a:rPr>
              <a:t>.</a:t>
            </a:r>
            <a:r>
              <a:rPr lang="en-US" sz="3200" b="1" cap="small" spc="50" dirty="0" smtClean="0">
                <a:latin typeface="Cambria"/>
                <a:cs typeface="Cambria"/>
              </a:rPr>
              <a:t> </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396536" cy="315169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dirty="0">
                <a:latin typeface="Calibri"/>
                <a:cs typeface="Calibri"/>
              </a:rPr>
              <a:t>“At the </a:t>
            </a:r>
            <a:r>
              <a:rPr lang="en-US" sz="4400" dirty="0" err="1">
                <a:latin typeface="Calibri"/>
                <a:cs typeface="Calibri"/>
              </a:rPr>
              <a:t>Saviour’s</a:t>
            </a:r>
            <a:r>
              <a:rPr lang="en-US" sz="4400" dirty="0">
                <a:latin typeface="Calibri"/>
                <a:cs typeface="Calibri"/>
              </a:rPr>
              <a:t> resurrection a few graves were opened, but at His second coming all the precious dead shall hear His voice, and shall come forth to </a:t>
            </a:r>
            <a:r>
              <a:rPr lang="en-US" sz="4400" dirty="0" err="1" smtClean="0">
                <a:latin typeface="Calibri"/>
                <a:cs typeface="Calibri"/>
              </a:rPr>
              <a:t>glo-</a:t>
            </a:r>
            <a:r>
              <a:rPr lang="en-US" sz="4400" spc="-100" dirty="0" err="1" smtClean="0">
                <a:latin typeface="Calibri"/>
                <a:cs typeface="Calibri"/>
              </a:rPr>
              <a:t>rious</a:t>
            </a:r>
            <a:r>
              <a:rPr lang="en-US" sz="4400" spc="-300" dirty="0">
                <a:latin typeface="Calibri"/>
                <a:cs typeface="Calibri"/>
              </a:rPr>
              <a:t>, </a:t>
            </a:r>
            <a:r>
              <a:rPr lang="en-US" sz="4400" spc="-100" dirty="0">
                <a:latin typeface="Calibri"/>
                <a:cs typeface="Calibri"/>
              </a:rPr>
              <a:t>immortal</a:t>
            </a:r>
            <a:r>
              <a:rPr lang="en-US" sz="4400" spc="-300" dirty="0">
                <a:latin typeface="Calibri"/>
                <a:cs typeface="Calibri"/>
              </a:rPr>
              <a:t> </a:t>
            </a:r>
            <a:r>
              <a:rPr lang="en-US" sz="4400" spc="-100" dirty="0">
                <a:latin typeface="Calibri"/>
                <a:cs typeface="Calibri"/>
              </a:rPr>
              <a:t>life.</a:t>
            </a:r>
            <a:r>
              <a:rPr lang="en-US" sz="4400" spc="-300" dirty="0">
                <a:latin typeface="Calibri"/>
                <a:cs typeface="Calibri"/>
              </a:rPr>
              <a:t> </a:t>
            </a:r>
            <a:endParaRPr lang="en-US" sz="3600" spc="-100" dirty="0" smtClean="0">
              <a:latin typeface="Calibri"/>
              <a:cs typeface="Calibri"/>
            </a:endParaRPr>
          </a:p>
        </p:txBody>
      </p:sp>
    </p:spTree>
    <p:extLst>
      <p:ext uri="{BB962C8B-B14F-4D97-AF65-F5344CB8AC3E}">
        <p14:creationId xmlns:p14="http://schemas.microsoft.com/office/powerpoint/2010/main" val="10704256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4" grpId="0" build="p" autoUpdateAnimBg="0" advAuto="1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29780" y="0"/>
            <a:ext cx="74142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Christ’s </a:t>
            </a:r>
            <a:r>
              <a:rPr lang="en-US" sz="3200" i="1" dirty="0">
                <a:solidFill>
                  <a:srgbClr val="FFFF00"/>
                </a:solidFill>
                <a:latin typeface="Cambria"/>
                <a:cs typeface="Cambria"/>
              </a:rPr>
              <a:t>Victory Over </a:t>
            </a:r>
            <a:r>
              <a:rPr lang="en-US" sz="3200" i="1" dirty="0" smtClean="0">
                <a:solidFill>
                  <a:srgbClr val="FFFF00"/>
                </a:solidFill>
                <a:latin typeface="Cambria"/>
                <a:cs typeface="Cambria"/>
              </a:rPr>
              <a:t>Death</a:t>
            </a:r>
          </a:p>
          <a:p>
            <a:pPr marL="36000"/>
            <a:r>
              <a:rPr lang="en-US" sz="3200" b="1" cap="small" spc="50" dirty="0" smtClean="0">
                <a:latin typeface="Cambria"/>
                <a:cs typeface="Cambria"/>
              </a:rPr>
              <a:t>Outline for Teaching</a:t>
            </a:r>
            <a:r>
              <a:rPr lang="en-US" sz="3200" b="1" spc="50" dirty="0" smtClean="0">
                <a:latin typeface="Cambria"/>
                <a:cs typeface="Cambria"/>
              </a:rPr>
              <a:t>	</a:t>
            </a:r>
            <a:endParaRPr lang="en-US" sz="3200" b="1" spc="50" dirty="0">
              <a:latin typeface="Cambria"/>
              <a:cs typeface="Cambria"/>
            </a:endParaRPr>
          </a:p>
        </p:txBody>
      </p:sp>
      <p:sp>
        <p:nvSpPr>
          <p:cNvPr id="4" name="Text Box 4"/>
          <p:cNvSpPr txBox="1">
            <a:spLocks noChangeArrowheads="1"/>
          </p:cNvSpPr>
          <p:nvPr/>
        </p:nvSpPr>
        <p:spPr bwMode="auto">
          <a:xfrm>
            <a:off x="0" y="1268760"/>
            <a:ext cx="9144000" cy="5286575"/>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tabLst>
                <a:tab pos="719138" algn="l"/>
              </a:tabLst>
            </a:pPr>
            <a:r>
              <a:rPr lang="en-US" sz="4400" dirty="0" smtClean="0">
                <a:latin typeface="Calibri"/>
                <a:cs typeface="Calibri"/>
              </a:rPr>
              <a:t>1. A </a:t>
            </a:r>
            <a:r>
              <a:rPr lang="en-US" sz="4400" b="1" spc="50" dirty="0" smtClean="0">
                <a:latin typeface="Calibri"/>
                <a:cs typeface="Calibri"/>
              </a:rPr>
              <a:t>Sealed</a:t>
            </a:r>
            <a:r>
              <a:rPr lang="en-US" sz="4400" b="1" dirty="0" smtClean="0">
                <a:latin typeface="Calibri"/>
                <a:cs typeface="Calibri"/>
              </a:rPr>
              <a:t> </a:t>
            </a:r>
            <a:r>
              <a:rPr lang="en-US" sz="4400" dirty="0" smtClean="0">
                <a:latin typeface="Calibri"/>
                <a:cs typeface="Calibri"/>
              </a:rPr>
              <a:t>Tomb</a:t>
            </a:r>
            <a:r>
              <a:rPr lang="en-US" sz="4400" dirty="0">
                <a:latin typeface="Calibri"/>
                <a:cs typeface="Calibri"/>
              </a:rPr>
              <a:t>	</a:t>
            </a:r>
            <a:r>
              <a:rPr lang="en-US" sz="4400" dirty="0" smtClean="0">
                <a:latin typeface="Calibri"/>
                <a:cs typeface="Calibri"/>
              </a:rPr>
              <a:t>           </a:t>
            </a:r>
          </a:p>
          <a:p>
            <a:pPr marL="180000" eaLnBrk="1" hangingPunct="1">
              <a:lnSpc>
                <a:spcPct val="90000"/>
              </a:lnSpc>
              <a:spcBef>
                <a:spcPts val="0"/>
              </a:spcBef>
              <a:spcAft>
                <a:spcPts val="1200"/>
              </a:spcAft>
              <a:tabLst>
                <a:tab pos="719138" algn="l"/>
              </a:tabLst>
            </a:pPr>
            <a:r>
              <a:rPr lang="en-US" sz="4400" i="1" dirty="0" smtClean="0">
                <a:latin typeface="Calibri"/>
                <a:cs typeface="Calibri"/>
              </a:rPr>
              <a:t>	Sun. </a:t>
            </a:r>
            <a:r>
              <a:rPr lang="en-US" sz="4400" dirty="0" smtClean="0">
                <a:latin typeface="Calibri"/>
                <a:cs typeface="Calibri"/>
              </a:rPr>
              <a:t>Locked in? </a:t>
            </a:r>
            <a:r>
              <a:rPr lang="en-US" sz="4400" i="1" dirty="0" smtClean="0">
                <a:latin typeface="Calibri"/>
                <a:cs typeface="Calibri"/>
              </a:rPr>
              <a:t>Matt. 27:64.</a:t>
            </a:r>
            <a:endParaRPr lang="en-US" sz="4400" i="1" dirty="0">
              <a:latin typeface="Calibri"/>
              <a:cs typeface="Calibri"/>
            </a:endParaRPr>
          </a:p>
          <a:p>
            <a:pPr marL="180000" eaLnBrk="1" hangingPunct="1">
              <a:lnSpc>
                <a:spcPct val="90000"/>
              </a:lnSpc>
              <a:spcBef>
                <a:spcPts val="0"/>
              </a:spcBef>
              <a:tabLst>
                <a:tab pos="719138" algn="l"/>
              </a:tabLst>
            </a:pPr>
            <a:r>
              <a:rPr lang="en-US" sz="4400" dirty="0">
                <a:latin typeface="Calibri"/>
                <a:cs typeface="Calibri"/>
              </a:rPr>
              <a:t>2. </a:t>
            </a:r>
            <a:r>
              <a:rPr lang="en-US" sz="4400" dirty="0" smtClean="0">
                <a:latin typeface="Calibri"/>
                <a:cs typeface="Calibri"/>
              </a:rPr>
              <a:t>A </a:t>
            </a:r>
            <a:r>
              <a:rPr lang="en-US" sz="4400" b="1" spc="50" dirty="0" smtClean="0">
                <a:latin typeface="Calibri"/>
                <a:cs typeface="Calibri"/>
              </a:rPr>
              <a:t>Risen </a:t>
            </a:r>
            <a:r>
              <a:rPr lang="en-US" sz="4400" dirty="0" smtClean="0">
                <a:latin typeface="Calibri"/>
                <a:cs typeface="Calibri"/>
              </a:rPr>
              <a:t>Savior</a:t>
            </a:r>
            <a:r>
              <a:rPr lang="en-US" sz="4400" dirty="0">
                <a:latin typeface="Calibri"/>
                <a:cs typeface="Calibri"/>
              </a:rPr>
              <a:t>	 	</a:t>
            </a:r>
            <a:r>
              <a:rPr lang="en-US" sz="4400" dirty="0" smtClean="0">
                <a:latin typeface="Calibri"/>
                <a:cs typeface="Calibri"/>
              </a:rPr>
              <a:t>                          </a:t>
            </a:r>
          </a:p>
          <a:p>
            <a:pPr marL="180000" eaLnBrk="1" hangingPunct="1">
              <a:lnSpc>
                <a:spcPct val="90000"/>
              </a:lnSpc>
              <a:spcBef>
                <a:spcPts val="0"/>
              </a:spcBef>
              <a:tabLst>
                <a:tab pos="719138" algn="l"/>
              </a:tabLst>
            </a:pPr>
            <a:r>
              <a:rPr lang="en-US" sz="4400" dirty="0">
                <a:latin typeface="Calibri"/>
                <a:cs typeface="Calibri"/>
              </a:rPr>
              <a:t>	</a:t>
            </a:r>
            <a:r>
              <a:rPr lang="en-US" sz="4400" dirty="0" smtClean="0">
                <a:latin typeface="Calibri"/>
                <a:cs typeface="Calibri"/>
              </a:rPr>
              <a:t>a. </a:t>
            </a:r>
            <a:r>
              <a:rPr lang="en-US" sz="4400" i="1" dirty="0" smtClean="0">
                <a:latin typeface="Calibri"/>
                <a:cs typeface="Calibri"/>
              </a:rPr>
              <a:t>Mon. </a:t>
            </a:r>
            <a:r>
              <a:rPr lang="en-US" sz="4400" dirty="0" smtClean="0">
                <a:latin typeface="Calibri"/>
                <a:cs typeface="Calibri"/>
              </a:rPr>
              <a:t>Resurrection!</a:t>
            </a:r>
            <a:r>
              <a:rPr lang="en-US" sz="4400" i="1" dirty="0" smtClean="0">
                <a:latin typeface="Calibri"/>
                <a:cs typeface="Calibri"/>
              </a:rPr>
              <a:t> Matt. 28:6.</a:t>
            </a:r>
            <a:endParaRPr lang="en-US" sz="4400" i="1" dirty="0">
              <a:latin typeface="Calibri"/>
              <a:cs typeface="Calibri"/>
            </a:endParaRPr>
          </a:p>
          <a:p>
            <a:pPr marL="180000" eaLnBrk="1" hangingPunct="1">
              <a:lnSpc>
                <a:spcPct val="90000"/>
              </a:lnSpc>
              <a:spcBef>
                <a:spcPts val="0"/>
              </a:spcBef>
              <a:spcAft>
                <a:spcPts val="1200"/>
              </a:spcAft>
              <a:tabLst>
                <a:tab pos="719138" algn="l"/>
              </a:tabLst>
            </a:pPr>
            <a:r>
              <a:rPr lang="en-US" sz="4400" i="1" dirty="0">
                <a:latin typeface="Calibri"/>
                <a:cs typeface="Calibri"/>
              </a:rPr>
              <a:t>	</a:t>
            </a:r>
            <a:r>
              <a:rPr lang="en-US" sz="4400" dirty="0">
                <a:latin typeface="Calibri"/>
                <a:cs typeface="Calibri"/>
              </a:rPr>
              <a:t>b</a:t>
            </a:r>
            <a:r>
              <a:rPr lang="en-US" sz="4400" dirty="0" smtClean="0">
                <a:latin typeface="Calibri"/>
                <a:cs typeface="Calibri"/>
              </a:rPr>
              <a:t>. </a:t>
            </a:r>
            <a:r>
              <a:rPr lang="en-US" sz="4400" i="1" dirty="0" smtClean="0">
                <a:latin typeface="Calibri"/>
                <a:cs typeface="Calibri"/>
              </a:rPr>
              <a:t>Tue. </a:t>
            </a:r>
            <a:r>
              <a:rPr lang="en-US" sz="4400" dirty="0" smtClean="0">
                <a:latin typeface="Calibri"/>
                <a:cs typeface="Calibri"/>
              </a:rPr>
              <a:t>With Him! </a:t>
            </a:r>
            <a:r>
              <a:rPr lang="en-US" sz="4400" i="1" dirty="0">
                <a:latin typeface="Calibri"/>
                <a:cs typeface="Calibri"/>
              </a:rPr>
              <a:t>Matt. 27</a:t>
            </a:r>
            <a:r>
              <a:rPr lang="en-US" sz="4400" i="1" dirty="0" smtClean="0">
                <a:latin typeface="Calibri"/>
                <a:cs typeface="Calibri"/>
              </a:rPr>
              <a:t>:52.           	</a:t>
            </a:r>
            <a:r>
              <a:rPr lang="en-US" sz="4400" dirty="0" smtClean="0">
                <a:latin typeface="Calibri"/>
                <a:cs typeface="Calibri"/>
              </a:rPr>
              <a:t>c</a:t>
            </a:r>
            <a:r>
              <a:rPr lang="en-US" sz="4400" i="1" dirty="0" smtClean="0">
                <a:latin typeface="Calibri"/>
                <a:cs typeface="Calibri"/>
              </a:rPr>
              <a:t>. </a:t>
            </a:r>
            <a:r>
              <a:rPr lang="en-US" sz="4400" i="1" dirty="0">
                <a:latin typeface="Calibri"/>
                <a:cs typeface="Calibri"/>
              </a:rPr>
              <a:t>Wed. </a:t>
            </a:r>
            <a:r>
              <a:rPr lang="en-US" sz="4400" dirty="0" smtClean="0">
                <a:latin typeface="Calibri"/>
                <a:cs typeface="Calibri"/>
              </a:rPr>
              <a:t>Witnesses</a:t>
            </a:r>
            <a:r>
              <a:rPr lang="en-US" sz="4400" i="1" dirty="0" smtClean="0">
                <a:latin typeface="Calibri"/>
                <a:cs typeface="Calibri"/>
              </a:rPr>
              <a:t>. </a:t>
            </a:r>
            <a:r>
              <a:rPr lang="en-US" sz="4400" i="1" dirty="0">
                <a:latin typeface="Calibri"/>
                <a:cs typeface="Calibri"/>
              </a:rPr>
              <a:t>Matt. 27</a:t>
            </a:r>
            <a:r>
              <a:rPr lang="en-US" sz="4400" i="1" dirty="0" smtClean="0">
                <a:latin typeface="Calibri"/>
                <a:cs typeface="Calibri"/>
              </a:rPr>
              <a:t>:53.             	</a:t>
            </a:r>
          </a:p>
          <a:p>
            <a:pPr marL="180000" eaLnBrk="1" hangingPunct="1">
              <a:lnSpc>
                <a:spcPct val="90000"/>
              </a:lnSpc>
              <a:spcBef>
                <a:spcPts val="0"/>
              </a:spcBef>
              <a:spcAft>
                <a:spcPts val="0"/>
              </a:spcAft>
              <a:tabLst>
                <a:tab pos="719138" algn="l"/>
              </a:tabLst>
            </a:pPr>
            <a:r>
              <a:rPr lang="en-US" sz="4400" dirty="0" smtClean="0">
                <a:latin typeface="Calibri"/>
                <a:cs typeface="Calibri"/>
              </a:rPr>
              <a:t>3</a:t>
            </a:r>
            <a:r>
              <a:rPr lang="en-US" sz="4400" dirty="0">
                <a:latin typeface="Calibri"/>
                <a:cs typeface="Calibri"/>
              </a:rPr>
              <a:t>. T</a:t>
            </a:r>
            <a:r>
              <a:rPr lang="en-US" sz="4400" dirty="0" smtClean="0">
                <a:latin typeface="Calibri"/>
                <a:cs typeface="Calibri"/>
              </a:rPr>
              <a:t>he </a:t>
            </a:r>
            <a:r>
              <a:rPr lang="en-US" sz="4400" b="1" spc="50" dirty="0" smtClean="0">
                <a:latin typeface="Calibri"/>
                <a:cs typeface="Calibri"/>
              </a:rPr>
              <a:t>First </a:t>
            </a:r>
            <a:r>
              <a:rPr lang="en-US" sz="4400" dirty="0" smtClean="0">
                <a:latin typeface="Calibri"/>
                <a:cs typeface="Calibri"/>
              </a:rPr>
              <a:t>Fruits</a:t>
            </a:r>
            <a:r>
              <a:rPr lang="en-US" sz="4400" b="1" spc="50" dirty="0" smtClean="0">
                <a:latin typeface="Calibri"/>
                <a:cs typeface="Calibri"/>
              </a:rPr>
              <a:t>                              </a:t>
            </a:r>
            <a:endParaRPr lang="en-US" sz="4400" dirty="0">
              <a:latin typeface="Calibri"/>
              <a:cs typeface="Calibri"/>
            </a:endParaRPr>
          </a:p>
          <a:p>
            <a:pPr marL="180000" eaLnBrk="1" hangingPunct="1">
              <a:lnSpc>
                <a:spcPct val="90000"/>
              </a:lnSpc>
              <a:spcBef>
                <a:spcPts val="0"/>
              </a:spcBef>
              <a:tabLst>
                <a:tab pos="719138" algn="l"/>
              </a:tabLst>
            </a:pPr>
            <a:r>
              <a:rPr lang="en-US" sz="4400" dirty="0">
                <a:latin typeface="Calibri"/>
                <a:cs typeface="Calibri"/>
              </a:rPr>
              <a:t>	</a:t>
            </a:r>
            <a:r>
              <a:rPr lang="en-US" sz="4400" i="1" dirty="0" smtClean="0">
                <a:latin typeface="Calibri"/>
                <a:cs typeface="Calibri"/>
              </a:rPr>
              <a:t>Thu</a:t>
            </a:r>
            <a:r>
              <a:rPr lang="en-US" sz="4400" dirty="0" smtClean="0">
                <a:latin typeface="Calibri"/>
                <a:cs typeface="Calibri"/>
              </a:rPr>
              <a:t>. Glorious, immortal</a:t>
            </a:r>
            <a:r>
              <a:rPr lang="en-US" sz="4400" i="1" dirty="0" smtClean="0">
                <a:latin typeface="Calibri"/>
                <a:cs typeface="Calibri"/>
              </a:rPr>
              <a:t>. </a:t>
            </a:r>
            <a:r>
              <a:rPr lang="en-US" sz="4400" i="1" dirty="0" err="1" smtClean="0">
                <a:latin typeface="Calibri"/>
                <a:cs typeface="Calibri"/>
              </a:rPr>
              <a:t>Exo</a:t>
            </a:r>
            <a:r>
              <a:rPr lang="en-US" sz="4400" i="1" dirty="0" smtClean="0">
                <a:latin typeface="Calibri"/>
                <a:cs typeface="Calibri"/>
              </a:rPr>
              <a:t>. 23:19.</a:t>
            </a:r>
            <a:endParaRPr lang="en-US" sz="4400" i="1" dirty="0">
              <a:latin typeface="Calibri"/>
              <a:cs typeface="Calibri"/>
            </a:endParaRPr>
          </a:p>
        </p:txBody>
      </p:sp>
    </p:spTree>
    <p:extLst>
      <p:ext uri="{BB962C8B-B14F-4D97-AF65-F5344CB8AC3E}">
        <p14:creationId xmlns:p14="http://schemas.microsoft.com/office/powerpoint/2010/main" val="32391576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10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3774" y="0"/>
            <a:ext cx="74102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Christ’s Victory Over Death</a:t>
            </a:r>
          </a:p>
          <a:p>
            <a:pPr marL="36000"/>
            <a:r>
              <a:rPr lang="en-US" sz="3200" b="1" cap="small" spc="50" dirty="0" smtClean="0">
                <a:latin typeface="Cambria"/>
                <a:cs typeface="Cambria"/>
              </a:rPr>
              <a:t>Presentation </a:t>
            </a:r>
            <a:r>
              <a:rPr lang="en-US" sz="3200" b="1" cap="small" spc="50" dirty="0">
                <a:latin typeface="Cambria"/>
                <a:cs typeface="Cambria"/>
              </a:rPr>
              <a:t>Record</a:t>
            </a:r>
          </a:p>
        </p:txBody>
      </p:sp>
      <p:sp>
        <p:nvSpPr>
          <p:cNvPr id="6" name="Text Box 4"/>
          <p:cNvSpPr txBox="1">
            <a:spLocks noChangeArrowheads="1"/>
          </p:cNvSpPr>
          <p:nvPr/>
        </p:nvSpPr>
        <p:spPr bwMode="auto">
          <a:xfrm>
            <a:off x="23044" y="1412777"/>
            <a:ext cx="9120956" cy="487313"/>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2800" dirty="0">
                <a:latin typeface="Calibri"/>
                <a:cs typeface="Calibri"/>
              </a:rPr>
              <a:t>1</a:t>
            </a:r>
            <a:r>
              <a:rPr lang="en-US" sz="2800" b="1" dirty="0">
                <a:latin typeface="Calibri"/>
                <a:cs typeface="Calibri"/>
              </a:rPr>
              <a:t>. </a:t>
            </a:r>
            <a:r>
              <a:rPr lang="en-US" sz="2800" b="1" dirty="0" smtClean="0">
                <a:latin typeface="Calibri"/>
                <a:cs typeface="Calibri"/>
              </a:rPr>
              <a:t>PAA ‘77 Dev. </a:t>
            </a:r>
            <a:r>
              <a:rPr lang="en-US" sz="2800" smtClean="0">
                <a:latin typeface="Calibri"/>
                <a:cs typeface="Calibri"/>
              </a:rPr>
              <a:t>13 </a:t>
            </a:r>
            <a:r>
              <a:rPr lang="en-US" sz="2800" dirty="0" smtClean="0">
                <a:latin typeface="Calibri"/>
                <a:cs typeface="Calibri"/>
              </a:rPr>
              <a:t>Nov 22 via Messenger chat room</a:t>
            </a:r>
            <a:endParaRPr lang="en-US" sz="2800" i="1" dirty="0">
              <a:latin typeface="Calibri"/>
              <a:cs typeface="Calibri"/>
            </a:endParaRPr>
          </a:p>
        </p:txBody>
      </p:sp>
    </p:spTree>
    <p:extLst>
      <p:ext uri="{BB962C8B-B14F-4D97-AF65-F5344CB8AC3E}">
        <p14:creationId xmlns:p14="http://schemas.microsoft.com/office/powerpoint/2010/main" val="2544198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On Death, Dying, and the Future Hope</a:t>
            </a:r>
          </a:p>
          <a:p>
            <a:pPr marL="36000">
              <a:defRPr/>
            </a:pPr>
            <a:r>
              <a:rPr lang="en-US" sz="3200" b="1" cap="small" spc="50" dirty="0" smtClean="0">
                <a:latin typeface="Cambria"/>
                <a:cs typeface="Cambria"/>
              </a:rPr>
              <a:t>Lesson 7,  November 12, 2022</a:t>
            </a:r>
            <a:endParaRPr lang="en-US" sz="3200" b="1" cap="small" spc="50" dirty="0">
              <a:latin typeface="Cambria"/>
              <a:cs typeface="Cambria"/>
            </a:endParaRPr>
          </a:p>
        </p:txBody>
      </p:sp>
      <p:sp>
        <p:nvSpPr>
          <p:cNvPr id="7" name="Rectangle 6"/>
          <p:cNvSpPr/>
          <p:nvPr/>
        </p:nvSpPr>
        <p:spPr>
          <a:xfrm>
            <a:off x="0" y="1412875"/>
            <a:ext cx="9144000" cy="1783052"/>
          </a:xfrm>
          <a:prstGeom prst="rect">
            <a:avLst/>
          </a:prstGeom>
        </p:spPr>
        <p:txBody>
          <a:bodyPr>
            <a:spAutoFit/>
          </a:bodyPr>
          <a:lstStyle/>
          <a:p>
            <a:pPr marL="1260000">
              <a:lnSpc>
                <a:spcPct val="80000"/>
              </a:lnSpc>
              <a:defRPr/>
            </a:pPr>
            <a:r>
              <a:rPr lang="en-US" sz="5400" dirty="0" smtClean="0">
                <a:effectLst>
                  <a:outerShdw blurRad="38100" dist="38100" dir="2700000" algn="tl">
                    <a:srgbClr val="000000"/>
                  </a:outerShdw>
                </a:effectLst>
                <a:latin typeface="Cambria"/>
                <a:ea typeface="ＭＳ Ｐゴシック" charset="0"/>
                <a:cs typeface="Cambria"/>
              </a:rPr>
              <a:t>Christ’s Victory Over </a:t>
            </a:r>
            <a:r>
              <a:rPr lang="en-US" sz="8000" dirty="0" smtClean="0">
                <a:effectLst>
                  <a:outerShdw blurRad="38100" dist="38100" dir="2700000" algn="tl">
                    <a:srgbClr val="000000"/>
                  </a:outerShdw>
                </a:effectLst>
                <a:latin typeface="Cambria"/>
                <a:ea typeface="ＭＳ Ｐゴシック" charset="0"/>
                <a:cs typeface="Cambria"/>
              </a:rPr>
              <a:t>Death</a:t>
            </a:r>
            <a:endParaRPr lang="en-US" sz="8000" dirty="0">
              <a:effectLst>
                <a:outerShdw blurRad="38100" dist="38100" dir="2700000" algn="tl">
                  <a:srgbClr val="000000"/>
                </a:outerShdw>
              </a:effectLst>
              <a:latin typeface="Cambria"/>
              <a:ea typeface="ＭＳ Ｐゴシック" charset="0"/>
              <a:cs typeface="Cambria"/>
            </a:endParaRPr>
          </a:p>
        </p:txBody>
      </p:sp>
      <p:pic>
        <p:nvPicPr>
          <p:cNvPr id="2" name="Picture 1" descr="L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383" y="3227288"/>
            <a:ext cx="7795405" cy="32980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Right)">
                                      <p:cBhvr>
                                        <p:cTn id="7" dur="1000"/>
                                        <p:tgtEl>
                                          <p:spTgt spid="5">
                                            <p:txEl>
                                              <p:pRg st="1" end="1"/>
                                            </p:txEl>
                                          </p:spTgt>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fltVal val="0"/>
                                          </p:val>
                                        </p:tav>
                                        <p:tav tm="100000">
                                          <p:val>
                                            <p:strVal val="#ppt_w"/>
                                          </p:val>
                                        </p:tav>
                                      </p:tavLst>
                                    </p:anim>
                                    <p:anim calcmode="lin" valueType="num">
                                      <p:cBhvr>
                                        <p:cTn id="12" dur="2000" fill="hold"/>
                                        <p:tgtEl>
                                          <p:spTgt spid="7"/>
                                        </p:tgtEl>
                                        <p:attrNameLst>
                                          <p:attrName>ppt_h</p:attrName>
                                        </p:attrNameLst>
                                      </p:cBhvr>
                                      <p:tavLst>
                                        <p:tav tm="0">
                                          <p:val>
                                            <p:fltVal val="0"/>
                                          </p:val>
                                        </p:tav>
                                        <p:tav tm="100000">
                                          <p:val>
                                            <p:strVal val="#ppt_h"/>
                                          </p:val>
                                        </p:tav>
                                      </p:tavLst>
                                    </p:anim>
                                  </p:childTnLst>
                                </p:cTn>
                              </p:par>
                              <p:par>
                                <p:cTn id="13" presetID="23" presetClass="entr" presetSubtype="528"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ppt_w</p:attrName>
                                        </p:attrNameLst>
                                      </p:cBhvr>
                                      <p:tavLst>
                                        <p:tav tm="0">
                                          <p:val>
                                            <p:fltVal val="0"/>
                                          </p:val>
                                        </p:tav>
                                        <p:tav tm="100000">
                                          <p:val>
                                            <p:strVal val="#ppt_w"/>
                                          </p:val>
                                        </p:tav>
                                      </p:tavLst>
                                    </p:anim>
                                    <p:anim calcmode="lin" valueType="num">
                                      <p:cBhvr>
                                        <p:cTn id="16" dur="2000" fill="hold"/>
                                        <p:tgtEl>
                                          <p:spTgt spid="2"/>
                                        </p:tgtEl>
                                        <p:attrNameLst>
                                          <p:attrName>ppt_h</p:attrName>
                                        </p:attrNameLst>
                                      </p:cBhvr>
                                      <p:tavLst>
                                        <p:tav tm="0">
                                          <p:val>
                                            <p:fltVal val="0"/>
                                          </p:val>
                                        </p:tav>
                                        <p:tav tm="100000">
                                          <p:val>
                                            <p:strVal val="#ppt_h"/>
                                          </p:val>
                                        </p:tav>
                                      </p:tavLst>
                                    </p:anim>
                                    <p:anim calcmode="lin" valueType="num">
                                      <p:cBhvr>
                                        <p:cTn id="17" dur="2000" fill="hold"/>
                                        <p:tgtEl>
                                          <p:spTgt spid="2"/>
                                        </p:tgtEl>
                                        <p:attrNameLst>
                                          <p:attrName>ppt_x</p:attrName>
                                        </p:attrNameLst>
                                      </p:cBhvr>
                                      <p:tavLst>
                                        <p:tav tm="0">
                                          <p:val>
                                            <p:fltVal val="0.5"/>
                                          </p:val>
                                        </p:tav>
                                        <p:tav tm="100000">
                                          <p:val>
                                            <p:strVal val="#ppt_x"/>
                                          </p:val>
                                        </p:tav>
                                      </p:tavLst>
                                    </p:anim>
                                    <p:anim calcmode="lin" valueType="num">
                                      <p:cBhvr>
                                        <p:cTn id="18" dur="2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856" y="1268760"/>
            <a:ext cx="9144000" cy="5563574"/>
          </a:xfrm>
          <a:prstGeom prst="rect">
            <a:avLst/>
          </a:prstGeom>
          <a:noFill/>
          <a:ln w="9525">
            <a:noFill/>
            <a:miter lim="800000"/>
            <a:headEnd/>
            <a:tailEnd/>
          </a:ln>
        </p:spPr>
        <p:txBody>
          <a:bodyPr wrap="square"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tabLst/>
            </a:pPr>
            <a:r>
              <a:rPr lang="hr-HR" dirty="0" smtClean="0">
                <a:latin typeface="Cambria"/>
                <a:ea typeface="Helvetica CY" charset="0"/>
                <a:cs typeface="Cambria"/>
              </a:rPr>
              <a:t>Revelation </a:t>
            </a:r>
            <a:r>
              <a:rPr lang="hr-HR" dirty="0">
                <a:latin typeface="Cambria"/>
                <a:ea typeface="Helvetica CY" charset="0"/>
                <a:cs typeface="Cambria"/>
              </a:rPr>
              <a:t>1:17, </a:t>
            </a:r>
            <a:r>
              <a:rPr lang="hr-HR" dirty="0" smtClean="0">
                <a:latin typeface="Cambria"/>
                <a:ea typeface="Helvetica CY" charset="0"/>
                <a:cs typeface="Cambria"/>
              </a:rPr>
              <a:t>18</a:t>
            </a:r>
            <a:r>
              <a:rPr lang="hr-HR" dirty="0">
                <a:latin typeface="Cambria"/>
                <a:ea typeface="Helvetica CY" charset="0"/>
                <a:cs typeface="Cambria"/>
              </a:rPr>
              <a:t> </a:t>
            </a:r>
            <a:r>
              <a:rPr lang="en-US" sz="3200" dirty="0" smtClean="0">
                <a:latin typeface="Cambria"/>
                <a:ea typeface="Helvetica CY" charset="0"/>
                <a:cs typeface="Cambria"/>
              </a:rPr>
              <a:t>NCV</a:t>
            </a:r>
            <a:endParaRPr lang="en-US" sz="3600" dirty="0">
              <a:latin typeface="Cambria"/>
              <a:ea typeface="Helvetica CY" charset="0"/>
              <a:cs typeface="Cambria"/>
            </a:endParaRPr>
          </a:p>
          <a:p>
            <a:pPr algn="ctr" eaLnBrk="1" hangingPunct="1">
              <a:lnSpc>
                <a:spcPct val="90000"/>
              </a:lnSpc>
              <a:spcBef>
                <a:spcPts val="0"/>
              </a:spcBef>
              <a:tabLst/>
            </a:pPr>
            <a:r>
              <a:rPr lang="en-US" sz="4400" dirty="0" smtClean="0">
                <a:latin typeface="Calibri"/>
                <a:ea typeface="Helvetica CY" charset="0"/>
                <a:cs typeface="Calibri"/>
              </a:rPr>
              <a:t>“</a:t>
            </a:r>
            <a:r>
              <a:rPr lang="en-US" sz="4400" dirty="0">
                <a:latin typeface="Calibri"/>
                <a:ea typeface="Helvetica CY" charset="0"/>
                <a:cs typeface="Calibri"/>
              </a:rPr>
              <a:t>When I saw him, I fell down at his </a:t>
            </a:r>
            <a:r>
              <a:rPr lang="en-US" sz="4400" dirty="0" smtClean="0">
                <a:latin typeface="Calibri"/>
                <a:ea typeface="Helvetica CY" charset="0"/>
                <a:cs typeface="Calibri"/>
              </a:rPr>
              <a:t>  feet </a:t>
            </a:r>
            <a:r>
              <a:rPr lang="en-US" sz="4400" dirty="0">
                <a:latin typeface="Calibri"/>
                <a:ea typeface="Helvetica CY" charset="0"/>
                <a:cs typeface="Calibri"/>
              </a:rPr>
              <a:t>like a dead man. He put his right hand on me and said,</a:t>
            </a:r>
            <a:r>
              <a:rPr lang="en-US" sz="4400" spc="-300" dirty="0">
                <a:latin typeface="Calibri"/>
                <a:ea typeface="Helvetica CY" charset="0"/>
                <a:cs typeface="Calibri"/>
              </a:rPr>
              <a:t> </a:t>
            </a:r>
            <a:r>
              <a:rPr lang="en-US" sz="4400" dirty="0">
                <a:latin typeface="Calibri"/>
                <a:ea typeface="Helvetica CY" charset="0"/>
                <a:cs typeface="Calibri"/>
              </a:rPr>
              <a:t>‘Do not be afraid. I am the First and the Last. I am the One who lives; I was dead, but look, </a:t>
            </a:r>
            <a:r>
              <a:rPr lang="en-US" sz="4400" dirty="0" smtClean="0">
                <a:latin typeface="Calibri"/>
                <a:ea typeface="Helvetica CY" charset="0"/>
                <a:cs typeface="Calibri"/>
              </a:rPr>
              <a:t>      I </a:t>
            </a:r>
            <a:r>
              <a:rPr lang="en-US" sz="4400" dirty="0">
                <a:latin typeface="Calibri"/>
                <a:ea typeface="Helvetica CY" charset="0"/>
                <a:cs typeface="Calibri"/>
              </a:rPr>
              <a:t>am alive forever and ever! And I hold the keys to death and to the place of the </a:t>
            </a:r>
            <a:r>
              <a:rPr lang="en-US" sz="4400" dirty="0" smtClean="0">
                <a:latin typeface="Calibri"/>
                <a:ea typeface="Helvetica CY" charset="0"/>
                <a:cs typeface="Calibri"/>
              </a:rPr>
              <a:t>dead.’ ”</a:t>
            </a:r>
            <a:endParaRPr lang="en-US" sz="4400" dirty="0">
              <a:latin typeface="Calibri"/>
              <a:ea typeface="Helvetica CY" charset="0"/>
              <a:cs typeface="Calibri"/>
            </a:endParaRPr>
          </a:p>
        </p:txBody>
      </p:sp>
      <p:sp>
        <p:nvSpPr>
          <p:cNvPr id="5" name="Text Box 4"/>
          <p:cNvSpPr txBox="1">
            <a:spLocks noChangeArrowheads="1"/>
          </p:cNvSpPr>
          <p:nvPr/>
        </p:nvSpPr>
        <p:spPr bwMode="auto">
          <a:xfrm>
            <a:off x="1729316" y="7938"/>
            <a:ext cx="74146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Christ’s </a:t>
            </a:r>
            <a:r>
              <a:rPr lang="en-US" sz="3200" i="1" dirty="0">
                <a:solidFill>
                  <a:srgbClr val="FFFF00"/>
                </a:solidFill>
                <a:latin typeface="Cambria"/>
                <a:cs typeface="Cambria"/>
              </a:rPr>
              <a:t>Victory Over </a:t>
            </a:r>
            <a:r>
              <a:rPr lang="en-US" sz="3200" i="1" dirty="0" smtClean="0">
                <a:solidFill>
                  <a:srgbClr val="FFFF00"/>
                </a:solidFill>
                <a:latin typeface="Cambria"/>
                <a:cs typeface="Cambria"/>
              </a:rPr>
              <a:t>Death</a:t>
            </a:r>
            <a:endParaRPr lang="en-US" sz="3200" i="1" dirty="0">
              <a:solidFill>
                <a:srgbClr val="FFFF00"/>
              </a:solidFill>
              <a:latin typeface="Cambria"/>
              <a:cs typeface="Cambria"/>
            </a:endParaRPr>
          </a:p>
          <a:p>
            <a:pPr marL="36000">
              <a:defRPr/>
            </a:pPr>
            <a:r>
              <a:rPr lang="en-US" sz="3200" b="1" cap="small" spc="50" dirty="0" smtClean="0">
                <a:latin typeface="Cambria"/>
                <a:cs typeface="Cambria"/>
              </a:rPr>
              <a:t>Key Text   </a:t>
            </a:r>
            <a:endParaRPr lang="en-US" sz="3200" b="1" cap="small" spc="50" dirty="0">
              <a:latin typeface="Cambria"/>
              <a:cs typeface="Cambria"/>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379" y="115208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u="sng" spc="50" dirty="0">
                <a:latin typeface="Calibri"/>
                <a:cs typeface="Calibri"/>
              </a:rPr>
              <a:t>Central</a:t>
            </a:r>
            <a:r>
              <a:rPr lang="en-US" sz="4400" spc="50" dirty="0">
                <a:latin typeface="Calibri"/>
                <a:cs typeface="Calibri"/>
              </a:rPr>
              <a:t> to the </a:t>
            </a:r>
            <a:r>
              <a:rPr lang="en-US" sz="4400" u="sng" spc="50" dirty="0">
                <a:latin typeface="Calibri"/>
                <a:cs typeface="Calibri"/>
              </a:rPr>
              <a:t>Christian</a:t>
            </a:r>
            <a:r>
              <a:rPr lang="en-US" sz="4400" spc="50" dirty="0">
                <a:latin typeface="Calibri"/>
                <a:cs typeface="Calibri"/>
              </a:rPr>
              <a:t> </a:t>
            </a:r>
            <a:r>
              <a:rPr lang="en-US" sz="4400" u="sng" spc="50" dirty="0">
                <a:latin typeface="Calibri"/>
                <a:cs typeface="Calibri"/>
              </a:rPr>
              <a:t>faith</a:t>
            </a:r>
            <a:r>
              <a:rPr lang="en-US" sz="4400" spc="50" dirty="0">
                <a:latin typeface="Calibri"/>
                <a:cs typeface="Calibri"/>
              </a:rPr>
              <a:t> is the </a:t>
            </a:r>
            <a:r>
              <a:rPr lang="en-US" sz="4400" u="sng" spc="50" dirty="0">
                <a:latin typeface="Calibri"/>
                <a:cs typeface="Calibri"/>
              </a:rPr>
              <a:t>resurrection</a:t>
            </a:r>
            <a:r>
              <a:rPr lang="en-US" sz="4400" spc="50" dirty="0">
                <a:latin typeface="Calibri"/>
                <a:cs typeface="Calibri"/>
              </a:rPr>
              <a:t> </a:t>
            </a:r>
            <a:r>
              <a:rPr lang="en-US" sz="4400" u="sng" spc="50" dirty="0">
                <a:latin typeface="Calibri"/>
                <a:cs typeface="Calibri"/>
              </a:rPr>
              <a:t>of</a:t>
            </a:r>
            <a:r>
              <a:rPr lang="en-US" sz="4400" spc="50" dirty="0">
                <a:latin typeface="Calibri"/>
                <a:cs typeface="Calibri"/>
              </a:rPr>
              <a:t> </a:t>
            </a:r>
            <a:r>
              <a:rPr lang="en-US" sz="4400" u="sng" spc="50" dirty="0">
                <a:latin typeface="Calibri"/>
                <a:cs typeface="Calibri"/>
              </a:rPr>
              <a:t>Jesus</a:t>
            </a:r>
            <a:r>
              <a:rPr lang="en-US" sz="4400" spc="50" dirty="0">
                <a:latin typeface="Calibri"/>
                <a:cs typeface="Calibri"/>
              </a:rPr>
              <a:t>. Paul made this point very powerfully when he wrote</a:t>
            </a:r>
            <a:r>
              <a:rPr lang="en-US" sz="4400" spc="50" dirty="0" smtClean="0">
                <a:latin typeface="Calibri"/>
                <a:cs typeface="Calibri"/>
              </a:rPr>
              <a:t>:</a:t>
            </a:r>
          </a:p>
          <a:p>
            <a:pPr algn="ctr" eaLnBrk="1" hangingPunct="1">
              <a:lnSpc>
                <a:spcPct val="90000"/>
              </a:lnSpc>
              <a:spcBef>
                <a:spcPts val="0"/>
              </a:spcBef>
            </a:pPr>
            <a:r>
              <a:rPr lang="en-US" sz="4400" spc="50" dirty="0" smtClean="0">
                <a:latin typeface="Calibri"/>
                <a:cs typeface="Calibri"/>
              </a:rPr>
              <a:t>“</a:t>
            </a:r>
            <a:r>
              <a:rPr lang="en-US" sz="4400" spc="50" dirty="0">
                <a:latin typeface="Calibri"/>
                <a:cs typeface="Calibri"/>
              </a:rPr>
              <a:t>For if the dead do not rise, then Christ is not risen. And if Christ is not risen, your </a:t>
            </a:r>
            <a:r>
              <a:rPr lang="en-US" sz="4400" b="1" spc="50" dirty="0">
                <a:latin typeface="Calibri"/>
                <a:cs typeface="Calibri"/>
              </a:rPr>
              <a:t>faith is futile</a:t>
            </a:r>
            <a:r>
              <a:rPr lang="en-US" sz="4400" spc="50" dirty="0">
                <a:latin typeface="Calibri"/>
                <a:cs typeface="Calibri"/>
              </a:rPr>
              <a:t>; you are still in your sins! Then also those who have fallen asleep in Christ have perished” (</a:t>
            </a:r>
            <a:r>
              <a:rPr lang="en-US" sz="4400" i="1" spc="50" dirty="0">
                <a:latin typeface="Calibri"/>
                <a:cs typeface="Calibri"/>
              </a:rPr>
              <a:t>1 Cor. 15:16–</a:t>
            </a:r>
            <a:r>
              <a:rPr lang="en-US" sz="4400" i="1" spc="50" dirty="0" smtClean="0">
                <a:latin typeface="Calibri"/>
                <a:cs typeface="Calibri"/>
              </a:rPr>
              <a:t>18</a:t>
            </a:r>
            <a:r>
              <a:rPr lang="en-US" sz="4400" spc="50" dirty="0" smtClean="0">
                <a:latin typeface="Calibri"/>
                <a:cs typeface="Calibri"/>
              </a:rPr>
              <a:t>)</a:t>
            </a:r>
            <a:r>
              <a:rPr lang="en-US" sz="4400" spc="50" dirty="0">
                <a:latin typeface="Calibri"/>
                <a:cs typeface="Calibri"/>
              </a:rPr>
              <a:t>.</a:t>
            </a: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Christ’s </a:t>
            </a:r>
            <a:r>
              <a:rPr lang="en-US" sz="3200" i="1" dirty="0">
                <a:solidFill>
                  <a:srgbClr val="FFFF00"/>
                </a:solidFill>
                <a:latin typeface="Cambria"/>
                <a:cs typeface="Cambria"/>
              </a:rPr>
              <a:t>Victory Over </a:t>
            </a:r>
            <a:r>
              <a:rPr lang="en-US" sz="3200" i="1" dirty="0" smtClean="0">
                <a:solidFill>
                  <a:srgbClr val="FFFF00"/>
                </a:solidFill>
                <a:latin typeface="Cambria"/>
                <a:cs typeface="Cambria"/>
              </a:rPr>
              <a:t>Death</a:t>
            </a:r>
            <a:endParaRPr lang="en-US" sz="3200" i="1" dirty="0">
              <a:solidFill>
                <a:srgbClr val="FFFF00"/>
              </a:solidFill>
              <a:latin typeface="Cambria"/>
              <a:cs typeface="Cambria"/>
            </a:endParaRPr>
          </a:p>
          <a:p>
            <a:pPr marL="36000"/>
            <a:r>
              <a:rPr lang="en-US" sz="3200" b="1" cap="small" spc="50" dirty="0" smtClean="0">
                <a:latin typeface="Cambria"/>
                <a:cs typeface="Cambria"/>
              </a:rPr>
              <a:t>Sabbath Afternoon, </a:t>
            </a:r>
            <a:r>
              <a:rPr lang="en-US" sz="3200" cap="small" spc="50" dirty="0" smtClean="0">
                <a:latin typeface="Cambria"/>
                <a:cs typeface="Cambria"/>
              </a:rPr>
              <a:t>November 5</a:t>
            </a:r>
            <a:endParaRPr lang="en-US" sz="3200" cap="small" spc="50" dirty="0">
              <a:latin typeface="Cambria"/>
              <a:cs typeface="Cambria"/>
            </a:endParaRPr>
          </a:p>
        </p:txBody>
      </p:sp>
    </p:spTree>
    <p:extLst>
      <p:ext uri="{BB962C8B-B14F-4D97-AF65-F5344CB8AC3E}">
        <p14:creationId xmlns:p14="http://schemas.microsoft.com/office/powerpoint/2010/main" val="4749805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379"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dirty="0">
                <a:solidFill>
                  <a:schemeClr val="bg1"/>
                </a:solidFill>
                <a:latin typeface="Calibri"/>
                <a:cs typeface="Calibri"/>
              </a:rPr>
              <a:t>Thus, no matter all the emphasis Paul </a:t>
            </a:r>
            <a:r>
              <a:rPr lang="en-US" sz="4400" dirty="0" smtClean="0">
                <a:solidFill>
                  <a:schemeClr val="bg1"/>
                </a:solidFill>
                <a:latin typeface="Calibri"/>
                <a:cs typeface="Calibri"/>
              </a:rPr>
              <a:t> </a:t>
            </a:r>
            <a:r>
              <a:rPr lang="en-US" sz="4400" spc="-100" dirty="0" smtClean="0">
                <a:solidFill>
                  <a:schemeClr val="bg1"/>
                </a:solidFill>
                <a:latin typeface="Calibri"/>
                <a:cs typeface="Calibri"/>
              </a:rPr>
              <a:t>put </a:t>
            </a:r>
            <a:r>
              <a:rPr lang="en-US" sz="4400" spc="-100" dirty="0">
                <a:solidFill>
                  <a:schemeClr val="bg1"/>
                </a:solidFill>
                <a:latin typeface="Calibri"/>
                <a:cs typeface="Calibri"/>
              </a:rPr>
              <a:t>on Christ</a:t>
            </a:r>
            <a:r>
              <a:rPr lang="en-US" sz="4400" spc="-300" dirty="0">
                <a:solidFill>
                  <a:schemeClr val="bg1"/>
                </a:solidFill>
                <a:latin typeface="Calibri"/>
                <a:cs typeface="Calibri"/>
              </a:rPr>
              <a:t>’s</a:t>
            </a:r>
            <a:r>
              <a:rPr lang="en-US" sz="4400" spc="-100" dirty="0">
                <a:solidFill>
                  <a:schemeClr val="bg1"/>
                </a:solidFill>
                <a:latin typeface="Calibri"/>
                <a:cs typeface="Calibri"/>
              </a:rPr>
              <a:t> death</a:t>
            </a:r>
            <a:r>
              <a:rPr lang="en-US" sz="4400" spc="-300" dirty="0">
                <a:solidFill>
                  <a:schemeClr val="bg1"/>
                </a:solidFill>
                <a:latin typeface="Calibri"/>
                <a:cs typeface="Calibri"/>
              </a:rPr>
              <a:t>, </a:t>
            </a:r>
            <a:r>
              <a:rPr lang="en-US" sz="4400" spc="-100" dirty="0">
                <a:solidFill>
                  <a:schemeClr val="bg1"/>
                </a:solidFill>
                <a:latin typeface="Calibri"/>
                <a:cs typeface="Calibri"/>
              </a:rPr>
              <a:t>and how important </a:t>
            </a:r>
            <a:r>
              <a:rPr lang="en-US" sz="4400" dirty="0">
                <a:solidFill>
                  <a:schemeClr val="bg1"/>
                </a:solidFill>
                <a:latin typeface="Calibri"/>
                <a:cs typeface="Calibri"/>
              </a:rPr>
              <a:t>it was—“For I determined not to know </a:t>
            </a:r>
            <a:r>
              <a:rPr lang="en-US" sz="4400" spc="-60" dirty="0">
                <a:solidFill>
                  <a:schemeClr val="bg1"/>
                </a:solidFill>
                <a:latin typeface="Calibri"/>
                <a:cs typeface="Calibri"/>
              </a:rPr>
              <a:t>anything among you except Jesus Christ </a:t>
            </a:r>
            <a:r>
              <a:rPr lang="en-US" sz="4400" spc="-50" dirty="0">
                <a:solidFill>
                  <a:schemeClr val="bg1"/>
                </a:solidFill>
                <a:latin typeface="Calibri"/>
                <a:cs typeface="Calibri"/>
              </a:rPr>
              <a:t>and Him crucified”</a:t>
            </a:r>
            <a:r>
              <a:rPr lang="en-US" sz="4400" spc="-300" dirty="0">
                <a:solidFill>
                  <a:schemeClr val="bg1"/>
                </a:solidFill>
                <a:latin typeface="Calibri"/>
                <a:cs typeface="Calibri"/>
              </a:rPr>
              <a:t> </a:t>
            </a:r>
            <a:r>
              <a:rPr lang="en-US" sz="4400" spc="-50" dirty="0">
                <a:solidFill>
                  <a:schemeClr val="bg1"/>
                </a:solidFill>
                <a:latin typeface="Calibri"/>
                <a:cs typeface="Calibri"/>
              </a:rPr>
              <a:t>(</a:t>
            </a:r>
            <a:r>
              <a:rPr lang="en-US" sz="4400" i="1" spc="-50" dirty="0">
                <a:solidFill>
                  <a:schemeClr val="bg1"/>
                </a:solidFill>
                <a:latin typeface="Calibri"/>
                <a:cs typeface="Calibri"/>
              </a:rPr>
              <a:t>1 Cor. 2:</a:t>
            </a:r>
            <a:r>
              <a:rPr lang="en-US" sz="4400" i="1" spc="-50" dirty="0" smtClean="0">
                <a:solidFill>
                  <a:schemeClr val="bg1"/>
                </a:solidFill>
                <a:latin typeface="Calibri"/>
                <a:cs typeface="Calibri"/>
              </a:rPr>
              <a:t>2</a:t>
            </a:r>
            <a:r>
              <a:rPr lang="en-US" sz="4400" spc="-50" dirty="0" smtClean="0">
                <a:solidFill>
                  <a:schemeClr val="bg1"/>
                </a:solidFill>
                <a:latin typeface="Calibri"/>
                <a:cs typeface="Calibri"/>
              </a:rPr>
              <a:t>)</a:t>
            </a:r>
            <a:r>
              <a:rPr lang="en-US" sz="4400" spc="-50" dirty="0">
                <a:solidFill>
                  <a:schemeClr val="bg1"/>
                </a:solidFill>
                <a:latin typeface="Calibri"/>
                <a:cs typeface="Calibri"/>
              </a:rPr>
              <a:t>—it really </a:t>
            </a:r>
            <a:r>
              <a:rPr lang="en-US" sz="4400" dirty="0">
                <a:solidFill>
                  <a:schemeClr val="bg1"/>
                </a:solidFill>
                <a:latin typeface="Calibri"/>
                <a:cs typeface="Calibri"/>
              </a:rPr>
              <a:t>does us no good apart from His </a:t>
            </a:r>
            <a:r>
              <a:rPr lang="en-US" sz="4400" dirty="0" err="1" smtClean="0">
                <a:solidFill>
                  <a:schemeClr val="bg1"/>
                </a:solidFill>
                <a:latin typeface="Calibri"/>
                <a:cs typeface="Calibri"/>
              </a:rPr>
              <a:t>resur-rection</a:t>
            </a:r>
            <a:r>
              <a:rPr lang="en-US" sz="4400" dirty="0">
                <a:solidFill>
                  <a:schemeClr val="bg1"/>
                </a:solidFill>
                <a:latin typeface="Calibri"/>
                <a:cs typeface="Calibri"/>
              </a:rPr>
              <a:t>. </a:t>
            </a:r>
            <a:r>
              <a:rPr lang="en-US" sz="4400" dirty="0" smtClean="0">
                <a:latin typeface="Calibri"/>
                <a:cs typeface="Calibri"/>
              </a:rPr>
              <a:t>That’s how crucial the </a:t>
            </a:r>
            <a:r>
              <a:rPr lang="en-US" sz="4400" dirty="0" err="1" smtClean="0">
                <a:latin typeface="Calibri"/>
                <a:cs typeface="Calibri"/>
              </a:rPr>
              <a:t>resur-</a:t>
            </a:r>
            <a:r>
              <a:rPr lang="en-US" sz="4400" spc="-70" dirty="0" err="1" smtClean="0">
                <a:latin typeface="Calibri"/>
                <a:cs typeface="Calibri"/>
              </a:rPr>
              <a:t>rection</a:t>
            </a:r>
            <a:r>
              <a:rPr lang="en-US" sz="4400" spc="-70" dirty="0" smtClean="0">
                <a:latin typeface="Calibri"/>
                <a:cs typeface="Calibri"/>
              </a:rPr>
              <a:t> of Jesus is to the entire Christian </a:t>
            </a:r>
            <a:r>
              <a:rPr lang="en-US" sz="4400" dirty="0" smtClean="0">
                <a:latin typeface="Calibri"/>
                <a:cs typeface="Calibri"/>
              </a:rPr>
              <a:t>faith and the plan of salvation.</a:t>
            </a:r>
            <a:endParaRPr lang="en-US" sz="4400" dirty="0">
              <a:latin typeface="Calibri"/>
              <a:cs typeface="Calibri"/>
            </a:endParaRPr>
          </a:p>
        </p:txBody>
      </p:sp>
      <p:sp>
        <p:nvSpPr>
          <p:cNvPr id="4" name="Text Box 3"/>
          <p:cNvSpPr txBox="1">
            <a:spLocks noChangeArrowheads="1"/>
          </p:cNvSpPr>
          <p:nvPr/>
        </p:nvSpPr>
        <p:spPr bwMode="auto">
          <a:xfrm>
            <a:off x="1379" y="1224090"/>
            <a:ext cx="9144000" cy="437049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dirty="0">
                <a:solidFill>
                  <a:srgbClr val="000000"/>
                </a:solidFill>
                <a:latin typeface="Calibri"/>
                <a:cs typeface="Calibri"/>
              </a:rPr>
              <a:t>Thus, no matter all the emphasis Paul </a:t>
            </a:r>
            <a:r>
              <a:rPr lang="en-US" sz="4400" dirty="0" smtClean="0">
                <a:solidFill>
                  <a:srgbClr val="000000"/>
                </a:solidFill>
                <a:latin typeface="Calibri"/>
                <a:cs typeface="Calibri"/>
              </a:rPr>
              <a:t> </a:t>
            </a:r>
            <a:r>
              <a:rPr lang="en-US" sz="4400" spc="-100" dirty="0" smtClean="0">
                <a:solidFill>
                  <a:srgbClr val="000000"/>
                </a:solidFill>
                <a:latin typeface="Calibri"/>
                <a:cs typeface="Calibri"/>
              </a:rPr>
              <a:t>put </a:t>
            </a:r>
            <a:r>
              <a:rPr lang="en-US" sz="4400" spc="-100" dirty="0">
                <a:solidFill>
                  <a:srgbClr val="000000"/>
                </a:solidFill>
                <a:latin typeface="Calibri"/>
                <a:cs typeface="Calibri"/>
              </a:rPr>
              <a:t>on Christ</a:t>
            </a:r>
            <a:r>
              <a:rPr lang="en-US" sz="4400" spc="-300" dirty="0">
                <a:solidFill>
                  <a:srgbClr val="000000"/>
                </a:solidFill>
                <a:latin typeface="Calibri"/>
                <a:cs typeface="Calibri"/>
              </a:rPr>
              <a:t>’s</a:t>
            </a:r>
            <a:r>
              <a:rPr lang="en-US" sz="4400" spc="-100" dirty="0">
                <a:solidFill>
                  <a:srgbClr val="000000"/>
                </a:solidFill>
                <a:latin typeface="Calibri"/>
                <a:cs typeface="Calibri"/>
              </a:rPr>
              <a:t> death</a:t>
            </a:r>
            <a:r>
              <a:rPr lang="en-US" sz="4400" spc="-300" dirty="0">
                <a:solidFill>
                  <a:srgbClr val="000000"/>
                </a:solidFill>
                <a:latin typeface="Calibri"/>
                <a:cs typeface="Calibri"/>
              </a:rPr>
              <a:t>, </a:t>
            </a:r>
            <a:r>
              <a:rPr lang="en-US" sz="4400" spc="-100" dirty="0">
                <a:solidFill>
                  <a:srgbClr val="000000"/>
                </a:solidFill>
                <a:latin typeface="Calibri"/>
                <a:cs typeface="Calibri"/>
              </a:rPr>
              <a:t>and how important </a:t>
            </a:r>
            <a:r>
              <a:rPr lang="en-US" sz="4400" dirty="0">
                <a:solidFill>
                  <a:srgbClr val="000000"/>
                </a:solidFill>
                <a:latin typeface="Calibri"/>
                <a:cs typeface="Calibri"/>
              </a:rPr>
              <a:t>it was—</a:t>
            </a:r>
            <a:r>
              <a:rPr lang="en-US" sz="4400" dirty="0">
                <a:latin typeface="Calibri"/>
                <a:cs typeface="Calibri"/>
              </a:rPr>
              <a:t>“For I determined not to know </a:t>
            </a:r>
            <a:r>
              <a:rPr lang="en-US" sz="4400" spc="-60" dirty="0">
                <a:latin typeface="Calibri"/>
                <a:cs typeface="Calibri"/>
              </a:rPr>
              <a:t>anything among you except Jesus Christ </a:t>
            </a:r>
            <a:r>
              <a:rPr lang="en-US" sz="4400" spc="-50" dirty="0">
                <a:latin typeface="Calibri"/>
                <a:cs typeface="Calibri"/>
              </a:rPr>
              <a:t>and Him crucified”</a:t>
            </a:r>
            <a:r>
              <a:rPr lang="en-US" sz="4400" spc="-300" dirty="0">
                <a:latin typeface="Calibri"/>
                <a:cs typeface="Calibri"/>
              </a:rPr>
              <a:t> </a:t>
            </a:r>
            <a:r>
              <a:rPr lang="en-US" sz="4400" spc="-50" dirty="0">
                <a:latin typeface="Calibri"/>
                <a:cs typeface="Calibri"/>
              </a:rPr>
              <a:t>(</a:t>
            </a:r>
            <a:r>
              <a:rPr lang="en-US" sz="4400" i="1" spc="-50" dirty="0">
                <a:latin typeface="Calibri"/>
                <a:cs typeface="Calibri"/>
              </a:rPr>
              <a:t>1 Cor. 2:</a:t>
            </a:r>
            <a:r>
              <a:rPr lang="en-US" sz="4400" i="1" spc="-50" dirty="0" smtClean="0">
                <a:latin typeface="Calibri"/>
                <a:cs typeface="Calibri"/>
              </a:rPr>
              <a:t>2</a:t>
            </a:r>
            <a:r>
              <a:rPr lang="en-US" sz="4400" spc="-50" dirty="0" smtClean="0">
                <a:latin typeface="Calibri"/>
                <a:cs typeface="Calibri"/>
              </a:rPr>
              <a:t>)</a:t>
            </a:r>
            <a:r>
              <a:rPr lang="en-US" sz="4400" spc="-50" dirty="0">
                <a:latin typeface="Calibri"/>
                <a:cs typeface="Calibri"/>
              </a:rPr>
              <a:t>—</a:t>
            </a:r>
            <a:r>
              <a:rPr lang="en-US" sz="4400" u="sng" spc="-50" dirty="0">
                <a:latin typeface="Calibri"/>
                <a:cs typeface="Calibri"/>
              </a:rPr>
              <a:t>it</a:t>
            </a:r>
            <a:r>
              <a:rPr lang="en-US" sz="4400" spc="-50" dirty="0">
                <a:latin typeface="Calibri"/>
                <a:cs typeface="Calibri"/>
              </a:rPr>
              <a:t> really </a:t>
            </a:r>
            <a:r>
              <a:rPr lang="en-US" sz="4400" dirty="0">
                <a:latin typeface="Calibri"/>
                <a:cs typeface="Calibri"/>
              </a:rPr>
              <a:t>does us no good </a:t>
            </a:r>
            <a:r>
              <a:rPr lang="en-US" sz="4400" u="sng" dirty="0">
                <a:latin typeface="Calibri"/>
                <a:cs typeface="Calibri"/>
              </a:rPr>
              <a:t>apart</a:t>
            </a:r>
            <a:r>
              <a:rPr lang="en-US" sz="4400" dirty="0">
                <a:latin typeface="Calibri"/>
                <a:cs typeface="Calibri"/>
              </a:rPr>
              <a:t> from His </a:t>
            </a:r>
            <a:r>
              <a:rPr lang="en-US" sz="4400" u="sng" dirty="0" err="1" smtClean="0">
                <a:latin typeface="Calibri"/>
                <a:cs typeface="Calibri"/>
              </a:rPr>
              <a:t>resur-rection</a:t>
            </a:r>
            <a:r>
              <a:rPr lang="en-US" sz="4400" dirty="0">
                <a:latin typeface="Calibri"/>
                <a:cs typeface="Calibri"/>
              </a:rPr>
              <a:t>. </a:t>
            </a:r>
          </a:p>
        </p:txBody>
      </p:sp>
      <p:sp>
        <p:nvSpPr>
          <p:cNvPr id="5" name="Text Box 3"/>
          <p:cNvSpPr txBox="1">
            <a:spLocks noChangeArrowheads="1"/>
          </p:cNvSpPr>
          <p:nvPr/>
        </p:nvSpPr>
        <p:spPr bwMode="auto">
          <a:xfrm>
            <a:off x="1379" y="1224090"/>
            <a:ext cx="9144000" cy="193290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dirty="0">
                <a:latin typeface="Calibri"/>
                <a:cs typeface="Calibri"/>
              </a:rPr>
              <a:t>Thus, no matter all the emphasis Paul </a:t>
            </a:r>
            <a:r>
              <a:rPr lang="en-US" sz="4400" dirty="0" smtClean="0">
                <a:latin typeface="Calibri"/>
                <a:cs typeface="Calibri"/>
              </a:rPr>
              <a:t> </a:t>
            </a:r>
            <a:r>
              <a:rPr lang="en-US" sz="4400" spc="-100" dirty="0" smtClean="0">
                <a:latin typeface="Calibri"/>
                <a:cs typeface="Calibri"/>
              </a:rPr>
              <a:t>put </a:t>
            </a:r>
            <a:r>
              <a:rPr lang="en-US" sz="4400" spc="-100" dirty="0">
                <a:latin typeface="Calibri"/>
                <a:cs typeface="Calibri"/>
              </a:rPr>
              <a:t>on Christ</a:t>
            </a:r>
            <a:r>
              <a:rPr lang="en-US" sz="4400" spc="-300" dirty="0">
                <a:latin typeface="Calibri"/>
                <a:cs typeface="Calibri"/>
              </a:rPr>
              <a:t>’s</a:t>
            </a:r>
            <a:r>
              <a:rPr lang="en-US" sz="4400" spc="-100" dirty="0">
                <a:latin typeface="Calibri"/>
                <a:cs typeface="Calibri"/>
              </a:rPr>
              <a:t> </a:t>
            </a:r>
            <a:r>
              <a:rPr lang="en-US" sz="4400" u="sng" spc="-100" dirty="0">
                <a:latin typeface="Calibri"/>
                <a:cs typeface="Calibri"/>
              </a:rPr>
              <a:t>death</a:t>
            </a:r>
            <a:r>
              <a:rPr lang="en-US" sz="4400" spc="-300" dirty="0">
                <a:latin typeface="Calibri"/>
                <a:cs typeface="Calibri"/>
              </a:rPr>
              <a:t>, </a:t>
            </a:r>
            <a:r>
              <a:rPr lang="en-US" sz="4400" spc="-100" dirty="0">
                <a:latin typeface="Calibri"/>
                <a:cs typeface="Calibri"/>
              </a:rPr>
              <a:t>and how important </a:t>
            </a:r>
            <a:r>
              <a:rPr lang="en-US" sz="4400" dirty="0">
                <a:latin typeface="Calibri"/>
                <a:cs typeface="Calibri"/>
              </a:rPr>
              <a:t>it was</a:t>
            </a:r>
            <a:r>
              <a:rPr lang="en-US" sz="4400" dirty="0" smtClean="0">
                <a:latin typeface="Calibri"/>
                <a:cs typeface="Calibri"/>
              </a:rPr>
              <a:t>—</a:t>
            </a:r>
            <a:endParaRPr lang="en-US" sz="4400" dirty="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Christ’s </a:t>
            </a:r>
            <a:r>
              <a:rPr lang="en-US" sz="3200" i="1" dirty="0">
                <a:solidFill>
                  <a:srgbClr val="FFFF00"/>
                </a:solidFill>
                <a:latin typeface="Cambria"/>
                <a:cs typeface="Cambria"/>
              </a:rPr>
              <a:t>Victory Over </a:t>
            </a:r>
            <a:r>
              <a:rPr lang="en-US" sz="3200" i="1" dirty="0" smtClean="0">
                <a:solidFill>
                  <a:srgbClr val="FFFF00"/>
                </a:solidFill>
                <a:latin typeface="Cambria"/>
                <a:cs typeface="Cambria"/>
              </a:rPr>
              <a:t>Death</a:t>
            </a:r>
            <a:endParaRPr lang="en-US" sz="3200" i="1" dirty="0">
              <a:solidFill>
                <a:srgbClr val="FFFF00"/>
              </a:solidFill>
              <a:latin typeface="Cambria"/>
              <a:cs typeface="Cambria"/>
            </a:endParaRPr>
          </a:p>
          <a:p>
            <a:pPr marL="36000"/>
            <a:r>
              <a:rPr lang="en-US" sz="3200" b="1" cap="small" spc="50" dirty="0" smtClean="0">
                <a:latin typeface="Cambria"/>
                <a:cs typeface="Cambria"/>
              </a:rPr>
              <a:t>Sabbath Afternoon, </a:t>
            </a:r>
            <a:r>
              <a:rPr lang="en-US" sz="3200" cap="small" spc="50" dirty="0" smtClean="0">
                <a:latin typeface="Cambria"/>
                <a:cs typeface="Cambria"/>
              </a:rPr>
              <a:t>November 5</a:t>
            </a:r>
            <a:endParaRPr lang="en-US" sz="3200" cap="small" spc="50" dirty="0">
              <a:latin typeface="Cambria"/>
              <a:cs typeface="Cambria"/>
            </a:endParaRPr>
          </a:p>
        </p:txBody>
      </p:sp>
    </p:spTree>
    <p:extLst>
      <p:ext uri="{BB962C8B-B14F-4D97-AF65-F5344CB8AC3E}">
        <p14:creationId xmlns:p14="http://schemas.microsoft.com/office/powerpoint/2010/main" val="25174185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advAuto="1000"/>
      <p:bldP spid="4" grpId="0" build="p" autoUpdateAnimBg="0" advAuto="1000"/>
      <p:bldP spid="5" grpId="0" build="p" autoUpdateAnimBg="0" advAuto="100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Sunday, </a:t>
            </a:r>
            <a:r>
              <a:rPr lang="en-US" sz="3200" i="1" dirty="0">
                <a:solidFill>
                  <a:srgbClr val="FFFF00"/>
                </a:solidFill>
                <a:latin typeface="Cambria"/>
                <a:cs typeface="Cambria"/>
              </a:rPr>
              <a:t>November 6</a:t>
            </a:r>
          </a:p>
          <a:p>
            <a:pPr marL="36000"/>
            <a:r>
              <a:rPr lang="en-US" sz="3200" b="1" cap="small" spc="50" dirty="0" smtClean="0">
                <a:latin typeface="Cambria"/>
                <a:cs typeface="Cambria"/>
              </a:rPr>
              <a:t>A </a:t>
            </a:r>
            <a:r>
              <a:rPr lang="en-US" sz="3200" b="1" cap="small" spc="50" dirty="0">
                <a:latin typeface="Cambria"/>
                <a:cs typeface="Cambria"/>
              </a:rPr>
              <a:t>Sealed Tomb</a:t>
            </a:r>
          </a:p>
        </p:txBody>
      </p:sp>
      <p:sp>
        <p:nvSpPr>
          <p:cNvPr id="5" name="Text Box 3"/>
          <p:cNvSpPr txBox="1">
            <a:spLocks noChangeArrowheads="1"/>
          </p:cNvSpPr>
          <p:nvPr/>
        </p:nvSpPr>
        <p:spPr bwMode="auto">
          <a:xfrm>
            <a:off x="0" y="1401439"/>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Jesus was lying in a tomb hewed out </a:t>
            </a:r>
            <a:r>
              <a:rPr lang="en-US" sz="4400" dirty="0" smtClean="0">
                <a:latin typeface="Calibri"/>
                <a:cs typeface="Calibri"/>
              </a:rPr>
              <a:t> of </a:t>
            </a:r>
            <a:r>
              <a:rPr lang="en-US" sz="4400" dirty="0">
                <a:latin typeface="Calibri"/>
                <a:cs typeface="Calibri"/>
              </a:rPr>
              <a:t>a rock, closed with a large and sealed stone, protected by Roman guards (</a:t>
            </a:r>
            <a:r>
              <a:rPr lang="en-US" sz="4400" i="1" dirty="0">
                <a:latin typeface="Calibri"/>
                <a:cs typeface="Calibri"/>
              </a:rPr>
              <a:t>Matt. 27:57–66</a:t>
            </a:r>
            <a:r>
              <a:rPr lang="en-US" sz="4400" dirty="0">
                <a:latin typeface="Calibri"/>
                <a:cs typeface="Calibri"/>
              </a:rPr>
              <a:t>), and watched by invisible demonic powers</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a:t>
            </a:r>
            <a:r>
              <a:rPr lang="en-US" sz="4400" dirty="0">
                <a:latin typeface="Calibri"/>
                <a:cs typeface="Calibri"/>
              </a:rPr>
              <a:t>If he could, he [Satan] would have held Christ locked in the tomb.</a:t>
            </a:r>
            <a:r>
              <a:rPr lang="en-US" sz="4400" dirty="0" smtClean="0">
                <a:latin typeface="Calibri"/>
                <a:cs typeface="Calibri"/>
              </a:rPr>
              <a:t>”                  —</a:t>
            </a:r>
            <a:r>
              <a:rPr lang="en-US" sz="4400" i="1" cap="small" dirty="0" smtClean="0">
                <a:latin typeface="Calibri"/>
                <a:cs typeface="Calibri"/>
              </a:rPr>
              <a:t>Manuscript Releases</a:t>
            </a:r>
            <a:r>
              <a:rPr lang="en-US" sz="4400" i="1" dirty="0">
                <a:latin typeface="Calibri"/>
                <a:cs typeface="Calibri"/>
              </a:rPr>
              <a:t> </a:t>
            </a:r>
            <a:r>
              <a:rPr lang="en-US" sz="4400" dirty="0" smtClean="0">
                <a:latin typeface="Calibri"/>
                <a:cs typeface="Calibri"/>
              </a:rPr>
              <a:t>12:412</a:t>
            </a:r>
            <a:r>
              <a:rPr lang="en-US" sz="4400" dirty="0">
                <a:latin typeface="Calibri"/>
                <a:cs typeface="Calibri"/>
              </a:rPr>
              <a:t>.</a:t>
            </a:r>
          </a:p>
        </p:txBody>
      </p:sp>
    </p:spTree>
    <p:extLst>
      <p:ext uri="{BB962C8B-B14F-4D97-AF65-F5344CB8AC3E}">
        <p14:creationId xmlns:p14="http://schemas.microsoft.com/office/powerpoint/2010/main" val="26636977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a:solidFill>
                  <a:schemeClr val="bg1"/>
                </a:solidFill>
                <a:latin typeface="Calibri"/>
                <a:cs typeface="Calibri"/>
              </a:rPr>
              <a:t>During His earthly ministry, Christ had foretold </a:t>
            </a:r>
            <a:r>
              <a:rPr lang="en-US" sz="4400" dirty="0" smtClean="0">
                <a:solidFill>
                  <a:schemeClr val="bg1"/>
                </a:solidFill>
                <a:latin typeface="Calibri"/>
                <a:cs typeface="Calibri"/>
              </a:rPr>
              <a:t>also </a:t>
            </a:r>
            <a:r>
              <a:rPr lang="en-US" sz="4400" dirty="0">
                <a:solidFill>
                  <a:schemeClr val="bg1"/>
                </a:solidFill>
                <a:latin typeface="Calibri"/>
                <a:cs typeface="Calibri"/>
              </a:rPr>
              <a:t>His resurrection.</a:t>
            </a:r>
            <a:r>
              <a:rPr lang="en-US" sz="4400" dirty="0">
                <a:solidFill>
                  <a:srgbClr val="000000"/>
                </a:solidFill>
                <a:latin typeface="Calibri"/>
                <a:cs typeface="Calibri"/>
              </a:rPr>
              <a:t> Using the Eastern </a:t>
            </a:r>
            <a:r>
              <a:rPr lang="en-US" sz="4400" u="sng" dirty="0">
                <a:solidFill>
                  <a:srgbClr val="000000"/>
                </a:solidFill>
                <a:latin typeface="Calibri"/>
                <a:cs typeface="Calibri"/>
              </a:rPr>
              <a:t>inclusive</a:t>
            </a:r>
            <a:r>
              <a:rPr lang="en-US" sz="4400" dirty="0">
                <a:solidFill>
                  <a:srgbClr val="000000"/>
                </a:solidFill>
                <a:latin typeface="Calibri"/>
                <a:cs typeface="Calibri"/>
              </a:rPr>
              <a:t> language—in which a </a:t>
            </a:r>
            <a:r>
              <a:rPr lang="en-US" sz="4400" u="sng" dirty="0">
                <a:solidFill>
                  <a:srgbClr val="000000"/>
                </a:solidFill>
                <a:latin typeface="Calibri"/>
                <a:cs typeface="Calibri"/>
              </a:rPr>
              <a:t>fraction</a:t>
            </a:r>
            <a:r>
              <a:rPr lang="en-US" sz="4400" dirty="0">
                <a:solidFill>
                  <a:srgbClr val="000000"/>
                </a:solidFill>
                <a:latin typeface="Calibri"/>
                <a:cs typeface="Calibri"/>
              </a:rPr>
              <a:t> of a day stands for </a:t>
            </a:r>
            <a:r>
              <a:rPr lang="en-US" sz="4400" u="sng" dirty="0">
                <a:solidFill>
                  <a:srgbClr val="000000"/>
                </a:solidFill>
                <a:latin typeface="Calibri"/>
                <a:cs typeface="Calibri"/>
              </a:rPr>
              <a:t>a</a:t>
            </a:r>
            <a:r>
              <a:rPr lang="en-US" sz="4400" dirty="0">
                <a:solidFill>
                  <a:srgbClr val="000000"/>
                </a:solidFill>
                <a:latin typeface="Calibri"/>
                <a:cs typeface="Calibri"/>
              </a:rPr>
              <a:t> </a:t>
            </a:r>
            <a:r>
              <a:rPr lang="en-US" sz="4400" u="sng" dirty="0">
                <a:solidFill>
                  <a:srgbClr val="000000"/>
                </a:solidFill>
                <a:latin typeface="Calibri"/>
                <a:cs typeface="Calibri"/>
              </a:rPr>
              <a:t>whole</a:t>
            </a:r>
            <a:r>
              <a:rPr lang="en-US" sz="4400" dirty="0">
                <a:solidFill>
                  <a:srgbClr val="000000"/>
                </a:solidFill>
                <a:latin typeface="Calibri"/>
                <a:cs typeface="Calibri"/>
              </a:rPr>
              <a:t> </a:t>
            </a:r>
            <a:r>
              <a:rPr lang="en-US" sz="4400" u="sng" dirty="0" smtClean="0">
                <a:solidFill>
                  <a:srgbClr val="000000"/>
                </a:solidFill>
                <a:latin typeface="Calibri"/>
                <a:cs typeface="Calibri"/>
              </a:rPr>
              <a:t>day</a:t>
            </a:r>
            <a:r>
              <a:rPr lang="en-US" sz="4400" dirty="0" smtClean="0">
                <a:solidFill>
                  <a:srgbClr val="000000"/>
                </a:solidFill>
                <a:latin typeface="Calibri"/>
                <a:cs typeface="Calibri"/>
              </a:rPr>
              <a:t> </a:t>
            </a:r>
            <a:r>
              <a:rPr lang="en-US" sz="4400" dirty="0" smtClean="0">
                <a:latin typeface="Calibri"/>
                <a:cs typeface="Calibri"/>
              </a:rPr>
              <a:t>“ </a:t>
            </a:r>
            <a:r>
              <a:rPr lang="en-US" sz="4400" dirty="0">
                <a:latin typeface="Calibri"/>
                <a:cs typeface="Calibri"/>
              </a:rPr>
              <a:t>‘as Jonah was three days and three nights in the belly of the great fish, so will the Son of Man be three days and three nights in the heart of the earth’ ” (</a:t>
            </a:r>
            <a:r>
              <a:rPr lang="en-US" sz="4400" i="1" dirty="0">
                <a:latin typeface="Calibri"/>
                <a:cs typeface="Calibri"/>
              </a:rPr>
              <a:t>Matt. 12</a:t>
            </a:r>
            <a:r>
              <a:rPr lang="en-US" sz="4400" i="1" dirty="0" smtClean="0">
                <a:latin typeface="Calibri"/>
                <a:cs typeface="Calibri"/>
              </a:rPr>
              <a:t>:40</a:t>
            </a:r>
            <a:r>
              <a:rPr lang="en-US" sz="4400" dirty="0" smtClean="0">
                <a:latin typeface="Calibri"/>
                <a:cs typeface="Calibri"/>
              </a:rPr>
              <a:t>).</a:t>
            </a:r>
          </a:p>
        </p:txBody>
      </p:sp>
      <p:sp>
        <p:nvSpPr>
          <p:cNvPr id="4" name="Text Box 3"/>
          <p:cNvSpPr txBox="1">
            <a:spLocks noChangeArrowheads="1"/>
          </p:cNvSpPr>
          <p:nvPr/>
        </p:nvSpPr>
        <p:spPr bwMode="auto">
          <a:xfrm>
            <a:off x="0" y="1224090"/>
            <a:ext cx="9144000" cy="315169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a:solidFill>
                  <a:schemeClr val="bg1"/>
                </a:solidFill>
                <a:latin typeface="Calibri"/>
                <a:cs typeface="Calibri"/>
              </a:rPr>
              <a:t>During His earthly ministry, Christ had foretold </a:t>
            </a:r>
            <a:r>
              <a:rPr lang="en-US" sz="4400" dirty="0" smtClean="0">
                <a:solidFill>
                  <a:schemeClr val="bg1"/>
                </a:solidFill>
                <a:latin typeface="Calibri"/>
                <a:cs typeface="Calibri"/>
              </a:rPr>
              <a:t>also </a:t>
            </a:r>
            <a:r>
              <a:rPr lang="en-US" sz="4400" dirty="0">
                <a:solidFill>
                  <a:schemeClr val="bg1"/>
                </a:solidFill>
                <a:latin typeface="Calibri"/>
                <a:cs typeface="Calibri"/>
              </a:rPr>
              <a:t>His resurrection. </a:t>
            </a:r>
            <a:r>
              <a:rPr lang="en-US" sz="4400" dirty="0">
                <a:latin typeface="Calibri"/>
                <a:cs typeface="Calibri"/>
              </a:rPr>
              <a:t>Using the Eastern </a:t>
            </a:r>
            <a:r>
              <a:rPr lang="en-US" sz="4400" u="sng" dirty="0">
                <a:latin typeface="Calibri"/>
                <a:cs typeface="Calibri"/>
              </a:rPr>
              <a:t>inclusive</a:t>
            </a:r>
            <a:r>
              <a:rPr lang="en-US" sz="4400" dirty="0">
                <a:latin typeface="Calibri"/>
                <a:cs typeface="Calibri"/>
              </a:rPr>
              <a:t> language—in which a </a:t>
            </a:r>
            <a:r>
              <a:rPr lang="en-US" sz="4400" u="sng" dirty="0">
                <a:latin typeface="Calibri"/>
                <a:cs typeface="Calibri"/>
              </a:rPr>
              <a:t>fraction</a:t>
            </a:r>
            <a:r>
              <a:rPr lang="en-US" sz="4400" dirty="0">
                <a:latin typeface="Calibri"/>
                <a:cs typeface="Calibri"/>
              </a:rPr>
              <a:t> of a day stands for </a:t>
            </a:r>
            <a:r>
              <a:rPr lang="en-US" sz="4400" u="sng" dirty="0">
                <a:latin typeface="Calibri"/>
                <a:cs typeface="Calibri"/>
              </a:rPr>
              <a:t>a</a:t>
            </a:r>
            <a:r>
              <a:rPr lang="en-US" sz="4400" dirty="0">
                <a:latin typeface="Calibri"/>
                <a:cs typeface="Calibri"/>
              </a:rPr>
              <a:t> </a:t>
            </a:r>
            <a:r>
              <a:rPr lang="en-US" sz="4400" u="sng" dirty="0">
                <a:latin typeface="Calibri"/>
                <a:cs typeface="Calibri"/>
              </a:rPr>
              <a:t>whole</a:t>
            </a:r>
            <a:r>
              <a:rPr lang="en-US" sz="4400" dirty="0">
                <a:latin typeface="Calibri"/>
                <a:cs typeface="Calibri"/>
              </a:rPr>
              <a:t> </a:t>
            </a:r>
            <a:r>
              <a:rPr lang="en-US" sz="4400" u="sng" dirty="0" smtClean="0">
                <a:latin typeface="Calibri"/>
                <a:cs typeface="Calibri"/>
              </a:rPr>
              <a:t>day</a:t>
            </a:r>
            <a:endParaRPr lang="en-US" sz="440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Sunday, </a:t>
            </a:r>
            <a:r>
              <a:rPr lang="en-US" sz="3200" i="1" dirty="0">
                <a:solidFill>
                  <a:srgbClr val="FFFF00"/>
                </a:solidFill>
                <a:latin typeface="Cambria"/>
                <a:cs typeface="Cambria"/>
              </a:rPr>
              <a:t>November 6</a:t>
            </a:r>
          </a:p>
          <a:p>
            <a:pPr marL="36000"/>
            <a:r>
              <a:rPr lang="en-US" sz="3200" b="1" cap="small" spc="50" dirty="0" smtClean="0">
                <a:latin typeface="Cambria"/>
                <a:cs typeface="Cambria"/>
              </a:rPr>
              <a:t>A </a:t>
            </a:r>
            <a:r>
              <a:rPr lang="en-US" sz="3200" b="1" cap="small" spc="50" dirty="0">
                <a:latin typeface="Cambria"/>
                <a:cs typeface="Cambria"/>
              </a:rPr>
              <a:t>Sealed Tomb</a:t>
            </a:r>
          </a:p>
        </p:txBody>
      </p:sp>
      <p:sp>
        <p:nvSpPr>
          <p:cNvPr id="5" name="Text Box 3"/>
          <p:cNvSpPr txBox="1">
            <a:spLocks noChangeArrowheads="1"/>
          </p:cNvSpPr>
          <p:nvPr/>
        </p:nvSpPr>
        <p:spPr bwMode="auto">
          <a:xfrm>
            <a:off x="0" y="1224090"/>
            <a:ext cx="9144000" cy="132350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a:latin typeface="Calibri"/>
                <a:cs typeface="Calibri"/>
              </a:rPr>
              <a:t>During His earthly ministry, Christ had foretold </a:t>
            </a:r>
            <a:r>
              <a:rPr lang="en-US" sz="4400" dirty="0" smtClean="0">
                <a:latin typeface="Calibri"/>
                <a:cs typeface="Calibri"/>
              </a:rPr>
              <a:t>also </a:t>
            </a:r>
            <a:r>
              <a:rPr lang="en-US" sz="4400" dirty="0">
                <a:latin typeface="Calibri"/>
                <a:cs typeface="Calibri"/>
              </a:rPr>
              <a:t>His resurrection. </a:t>
            </a:r>
            <a:endParaRPr lang="en-US" sz="4400" dirty="0" smtClean="0">
              <a:latin typeface="Calibri"/>
              <a:cs typeface="Calibri"/>
            </a:endParaRPr>
          </a:p>
        </p:txBody>
      </p:sp>
    </p:spTree>
    <p:extLst>
      <p:ext uri="{BB962C8B-B14F-4D97-AF65-F5344CB8AC3E}">
        <p14:creationId xmlns:p14="http://schemas.microsoft.com/office/powerpoint/2010/main" val="5886746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4" grpId="0" build="p" autoUpdateAnimBg="0" advAuto="1000"/>
      <p:bldP spid="5"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Sunday, </a:t>
            </a:r>
            <a:r>
              <a:rPr lang="en-US" sz="3200" i="1" dirty="0">
                <a:solidFill>
                  <a:srgbClr val="FFFF00"/>
                </a:solidFill>
                <a:latin typeface="Cambria"/>
                <a:cs typeface="Cambria"/>
              </a:rPr>
              <a:t>November 6</a:t>
            </a:r>
          </a:p>
          <a:p>
            <a:pPr marL="36000"/>
            <a:r>
              <a:rPr lang="en-US" sz="3200" b="1" cap="small" spc="50" dirty="0" smtClean="0">
                <a:latin typeface="Cambria"/>
                <a:cs typeface="Cambria"/>
              </a:rPr>
              <a:t>A </a:t>
            </a:r>
            <a:r>
              <a:rPr lang="en-US" sz="3200" b="1" cap="small" spc="50" dirty="0">
                <a:latin typeface="Cambria"/>
                <a:cs typeface="Cambria"/>
              </a:rPr>
              <a:t>Sealed Tomb</a:t>
            </a:r>
          </a:p>
        </p:txBody>
      </p:sp>
      <p:sp>
        <p:nvSpPr>
          <p:cNvPr id="5"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a:latin typeface="Calibri"/>
                <a:cs typeface="Calibri"/>
              </a:rPr>
              <a:t>All security measures taken to keep Jesus locked in the tomb only made His victory over death and the hosts </a:t>
            </a:r>
            <a:r>
              <a:rPr lang="en-US" sz="4400" dirty="0" smtClean="0">
                <a:latin typeface="Calibri"/>
                <a:cs typeface="Calibri"/>
              </a:rPr>
              <a:t> of </a:t>
            </a:r>
            <a:r>
              <a:rPr lang="en-US" sz="4400" dirty="0">
                <a:latin typeface="Calibri"/>
                <a:cs typeface="Calibri"/>
              </a:rPr>
              <a:t>evil even more </a:t>
            </a:r>
            <a:r>
              <a:rPr lang="en-US" sz="4400" dirty="0" smtClean="0">
                <a:latin typeface="Calibri"/>
                <a:cs typeface="Calibri"/>
              </a:rPr>
              <a:t>noticeable. </a:t>
            </a:r>
          </a:p>
          <a:p>
            <a:pPr marL="180000" eaLnBrk="1" hangingPunct="1">
              <a:lnSpc>
                <a:spcPct val="90000"/>
              </a:lnSpc>
              <a:spcBef>
                <a:spcPts val="0"/>
              </a:spcBef>
              <a:spcAft>
                <a:spcPts val="0"/>
              </a:spcAft>
            </a:pPr>
            <a:r>
              <a:rPr lang="en-US" sz="4400" dirty="0" smtClean="0">
                <a:latin typeface="Calibri"/>
                <a:cs typeface="Calibri"/>
              </a:rPr>
              <a:t>• stop one </a:t>
            </a:r>
            <a:r>
              <a:rPr lang="en-US" sz="4400" dirty="0">
                <a:latin typeface="Calibri"/>
                <a:cs typeface="Calibri"/>
              </a:rPr>
              <a:t>who was able to do </a:t>
            </a:r>
            <a:r>
              <a:rPr lang="en-US" sz="4400" dirty="0" smtClean="0">
                <a:latin typeface="Calibri"/>
                <a:cs typeface="Calibri"/>
              </a:rPr>
              <a:t>many </a:t>
            </a:r>
            <a:r>
              <a:rPr lang="en-US" sz="4400" dirty="0">
                <a:latin typeface="Calibri"/>
                <a:cs typeface="Calibri"/>
              </a:rPr>
              <a:t>miracles, from being resurrected?</a:t>
            </a:r>
          </a:p>
          <a:p>
            <a:pPr marL="180000" eaLnBrk="1" hangingPunct="1">
              <a:lnSpc>
                <a:spcPct val="90000"/>
              </a:lnSpc>
              <a:spcBef>
                <a:spcPts val="0"/>
              </a:spcBef>
              <a:spcAft>
                <a:spcPts val="0"/>
              </a:spcAft>
            </a:pPr>
            <a:r>
              <a:rPr lang="en-US" sz="4400" dirty="0" smtClean="0">
                <a:latin typeface="Calibri"/>
                <a:cs typeface="Calibri"/>
              </a:rPr>
              <a:t>• the </a:t>
            </a:r>
            <a:r>
              <a:rPr lang="en-US" sz="4400" dirty="0">
                <a:latin typeface="Calibri"/>
                <a:cs typeface="Calibri"/>
              </a:rPr>
              <a:t>disciples might steal the </a:t>
            </a:r>
            <a:r>
              <a:rPr lang="en-US" sz="4400" dirty="0" smtClean="0">
                <a:latin typeface="Calibri"/>
                <a:cs typeface="Calibri"/>
              </a:rPr>
              <a:t>body.</a:t>
            </a:r>
          </a:p>
          <a:p>
            <a:pPr marL="180000" eaLnBrk="1" hangingPunct="1">
              <a:lnSpc>
                <a:spcPct val="90000"/>
              </a:lnSpc>
              <a:spcBef>
                <a:spcPts val="0"/>
              </a:spcBef>
              <a:spcAft>
                <a:spcPts val="0"/>
              </a:spcAft>
            </a:pPr>
            <a:r>
              <a:rPr lang="en-US" sz="4400" dirty="0" smtClean="0">
                <a:latin typeface="Calibri"/>
                <a:cs typeface="Calibri"/>
              </a:rPr>
              <a:t>• chief </a:t>
            </a:r>
            <a:r>
              <a:rPr lang="en-US" sz="4400" dirty="0">
                <a:latin typeface="Calibri"/>
                <a:cs typeface="Calibri"/>
              </a:rPr>
              <a:t>priests </a:t>
            </a:r>
            <a:r>
              <a:rPr lang="en-US" sz="4400" dirty="0" smtClean="0">
                <a:latin typeface="Calibri"/>
                <a:cs typeface="Calibri"/>
              </a:rPr>
              <a:t>fear </a:t>
            </a:r>
            <a:r>
              <a:rPr lang="en-US" sz="4400" dirty="0">
                <a:latin typeface="Calibri"/>
                <a:cs typeface="Calibri"/>
              </a:rPr>
              <a:t>that He just might be resurrected after all.</a:t>
            </a:r>
          </a:p>
        </p:txBody>
      </p:sp>
    </p:spTree>
    <p:extLst>
      <p:ext uri="{BB962C8B-B14F-4D97-AF65-F5344CB8AC3E}">
        <p14:creationId xmlns:p14="http://schemas.microsoft.com/office/powerpoint/2010/main" val="18414311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theme/theme1.xml><?xml version="1.0" encoding="utf-8"?>
<a:theme xmlns:a="http://schemas.openxmlformats.org/drawingml/2006/main" name="•22.4Q-Preview">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4" id="{6F996561-6547-B043-9C24-1054AAE79378}" vid="{27E27E23-54F6-6443-9429-7989D4E5D8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•22.4Q-Preview.potx</Template>
  <TotalTime>9253</TotalTime>
  <Words>3987</Words>
  <Application>Microsoft Macintosh PowerPoint</Application>
  <PresentationFormat>On-screen Show (4:3)</PresentationFormat>
  <Paragraphs>187</Paragraphs>
  <Slides>26</Slides>
  <Notes>26</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•22.4Q-Preview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388</cp:revision>
  <dcterms:created xsi:type="dcterms:W3CDTF">2021-07-03T11:23:54Z</dcterms:created>
  <dcterms:modified xsi:type="dcterms:W3CDTF">2022-11-07T09:42:36Z</dcterms:modified>
</cp:coreProperties>
</file>