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57" r:id="rId3"/>
    <p:sldId id="424" r:id="rId4"/>
    <p:sldId id="381" r:id="rId5"/>
    <p:sldId id="265" r:id="rId6"/>
    <p:sldId id="268" r:id="rId7"/>
    <p:sldId id="458" r:id="rId8"/>
    <p:sldId id="438" r:id="rId9"/>
    <p:sldId id="472" r:id="rId10"/>
    <p:sldId id="440" r:id="rId11"/>
    <p:sldId id="473" r:id="rId12"/>
    <p:sldId id="474" r:id="rId13"/>
    <p:sldId id="446" r:id="rId14"/>
    <p:sldId id="475" r:id="rId15"/>
    <p:sldId id="476" r:id="rId16"/>
    <p:sldId id="477" r:id="rId17"/>
    <p:sldId id="478" r:id="rId18"/>
    <p:sldId id="479" r:id="rId19"/>
    <p:sldId id="480" r:id="rId20"/>
    <p:sldId id="470" r:id="rId21"/>
    <p:sldId id="481" r:id="rId22"/>
    <p:sldId id="482" r:id="rId23"/>
    <p:sldId id="459" r:id="rId24"/>
    <p:sldId id="43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5" autoAdjust="0"/>
    <p:restoredTop sz="57282" autoAdjust="0"/>
  </p:normalViewPr>
  <p:slideViewPr>
    <p:cSldViewPr>
      <p:cViewPr varScale="1">
        <p:scale>
          <a:sx n="45" d="100"/>
          <a:sy n="45" d="100"/>
        </p:scale>
        <p:origin x="-2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mabagabag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akin.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sasabihin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paparoon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ihanda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pumunta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maihanda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babalik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naroroon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kayo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naroroon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Juan 14:1-3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beses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Jesus, 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dumarating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madali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3:11; 22:7, 12, 20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Nagtulak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misyon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apostol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Nagpuno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pagkaantala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¶ “Hindi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Pedro 3:9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pagdating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nananatiling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angkop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hihigit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sandali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dumaraang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nagdadala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malapit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15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“ ‘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Muli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Siyang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Bubuhayin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.’ ”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makakalapit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akin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malibang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ilapit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nagsugo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akin;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bubuhayin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... [S]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inumang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sumasampalataya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tinapay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buháy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bumabang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sinuman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kumain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tinapay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magpakailanman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...’ ”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6:44–51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Kinilala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tinapay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.’ ”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cap="small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cap="small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cap="small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Exodo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3:14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matitiyak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John 6:35</a:t>
            </a:r>
            <a:r>
              <a:rPr lang="en-US" sz="1200" dirty="0" smtClean="0">
                <a:latin typeface="Arial"/>
                <a:cs typeface="Arial"/>
              </a:rPr>
              <a:t>).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Nakaugnay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regalo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imortalidad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Babangunin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.’ 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 ”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sumampalataya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 ay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Juan 6:47</a:t>
            </a:r>
            <a:r>
              <a:rPr lang="en-US" sz="1200" dirty="0" smtClean="0">
                <a:latin typeface="Arial"/>
                <a:cs typeface="Arial"/>
              </a:rPr>
              <a:t>).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kaganapan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• 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bubuhayin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ibibigay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regalo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imortalidad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16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Sa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Tunog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Trumpeta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sigaw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arkanghel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trumpeta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natitira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aagawing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ulap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salubungin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papawirin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¶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makakapiling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magpakailanman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Tesalonica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4:16, 17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-Tesalonica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kumbinsido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ipagkakaloob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nananatiling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Ikaalawang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tumatanggap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teorya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natural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imortalidad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nagmumungkahi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dadalhin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‘Yong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nabanggit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Jesus”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1 </a:t>
            </a:r>
            <a:r>
              <a:rPr lang="en-US" sz="1200" i="1" dirty="0" err="1" smtClean="0">
                <a:latin typeface="Arial"/>
                <a:cs typeface="Arial"/>
              </a:rPr>
              <a:t>Tesalonica</a:t>
            </a:r>
            <a:r>
              <a:rPr lang="en-US" sz="1200" i="1" dirty="0" smtClean="0">
                <a:latin typeface="Arial"/>
                <a:cs typeface="Arial"/>
              </a:rPr>
              <a:t> 4:14</a:t>
            </a:r>
            <a:r>
              <a:rPr lang="en-US" sz="1200" dirty="0" smtClean="0">
                <a:latin typeface="Arial"/>
                <a:cs typeface="Arial"/>
              </a:rPr>
              <a:t>) ay </a:t>
            </a:r>
            <a:r>
              <a:rPr lang="en-US" sz="1200" dirty="0" err="1" smtClean="0">
                <a:latin typeface="Arial"/>
                <a:cs typeface="Arial"/>
              </a:rPr>
              <a:t>muling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bubuhayin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mula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patay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wakas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panahon</a:t>
            </a:r>
            <a:r>
              <a:rPr lang="en-US" b="0" baseline="0" dirty="0" smtClean="0">
                <a:latin typeface="Arial"/>
                <a:ea typeface="ＭＳ Ｐゴシック" charset="0"/>
                <a:cs typeface="Arial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-aagaw-buhay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Huweves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17.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Pagtatagpo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Makinig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kayo,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sasabihin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hiwaga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Hindi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babaguhin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saglit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kisap-mata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pagtunog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trumpeta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trumpeta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tutunog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pagkasira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babaguhin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pagkasira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magbihis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pagkasira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magbihis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1 </a:t>
            </a:r>
            <a:r>
              <a:rPr lang="en-US" sz="1200" i="1" dirty="0" err="1" smtClean="0">
                <a:latin typeface="Arial"/>
                <a:cs typeface="Arial"/>
              </a:rPr>
              <a:t>Corinto</a:t>
            </a:r>
            <a:r>
              <a:rPr lang="en-US" sz="1200" i="1" dirty="0" smtClean="0">
                <a:latin typeface="Arial"/>
                <a:cs typeface="Arial"/>
              </a:rPr>
              <a:t> 15:51–53</a:t>
            </a:r>
            <a:r>
              <a:rPr lang="en-US" sz="1200" dirty="0" smtClean="0">
                <a:latin typeface="Arial"/>
                <a:cs typeface="Arial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• Ito bang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hiwaga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1 </a:t>
            </a:r>
            <a:r>
              <a:rPr lang="en-US" sz="1200" i="1" dirty="0" err="1" smtClean="0">
                <a:latin typeface="Arial"/>
                <a:cs typeface="Arial"/>
              </a:rPr>
              <a:t>Corinto</a:t>
            </a:r>
            <a:r>
              <a:rPr lang="en-US" sz="1200" i="1" dirty="0" smtClean="0">
                <a:latin typeface="Arial"/>
                <a:cs typeface="Arial"/>
              </a:rPr>
              <a:t> 15:53</a:t>
            </a:r>
            <a:r>
              <a:rPr lang="en-US" sz="1200" dirty="0" smtClean="0">
                <a:latin typeface="Arial"/>
                <a:cs typeface="Arial"/>
              </a:rPr>
              <a:t>)</a:t>
            </a:r>
            <a:r>
              <a:rPr lang="en-US" sz="1200" baseline="0" dirty="0" smtClean="0">
                <a:latin typeface="Arial"/>
                <a:cs typeface="Arial"/>
              </a:rPr>
              <a:t> ay </a:t>
            </a:r>
            <a:r>
              <a:rPr lang="en-US" sz="1200" baseline="0" dirty="0" err="1" smtClean="0">
                <a:latin typeface="Arial"/>
                <a:cs typeface="Arial"/>
              </a:rPr>
              <a:t>isang</a:t>
            </a:r>
            <a:r>
              <a:rPr lang="en-US" sz="1200" baseline="0" dirty="0" smtClean="0">
                <a:latin typeface="Arial"/>
                <a:cs typeface="Arial"/>
              </a:rPr>
              <a:t> “</a:t>
            </a:r>
            <a:r>
              <a:rPr lang="en-US" sz="1200" baseline="0" dirty="0" err="1" smtClean="0">
                <a:latin typeface="Arial"/>
                <a:cs typeface="Arial"/>
              </a:rPr>
              <a:t>lihim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pag-agaw</a:t>
            </a:r>
            <a:r>
              <a:rPr lang="en-US" sz="1200" baseline="0" dirty="0" smtClean="0">
                <a:latin typeface="Arial"/>
                <a:cs typeface="Arial"/>
              </a:rPr>
              <a:t>” </a:t>
            </a:r>
            <a:r>
              <a:rPr lang="en-US" sz="1200" baseline="0" dirty="0" err="1" smtClean="0">
                <a:latin typeface="Arial"/>
                <a:cs typeface="Arial"/>
              </a:rPr>
              <a:t>sa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iglesya</a:t>
            </a:r>
            <a:r>
              <a:rPr lang="en-US" sz="1200" baseline="0" dirty="0" smtClean="0">
                <a:latin typeface="Arial"/>
                <a:cs typeface="Arial"/>
              </a:rPr>
              <a:t>, </a:t>
            </a:r>
            <a:r>
              <a:rPr lang="en-US" sz="1200" baseline="0" dirty="0" err="1" smtClean="0">
                <a:latin typeface="Arial"/>
                <a:cs typeface="Arial"/>
              </a:rPr>
              <a:t>pitong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taon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bago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ikalawang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pagparito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ni</a:t>
            </a:r>
            <a:r>
              <a:rPr lang="en-US" sz="1200" baseline="0" dirty="0" smtClean="0">
                <a:latin typeface="Arial"/>
                <a:cs typeface="Arial"/>
              </a:rPr>
              <a:t> Cristo? ¶ </a:t>
            </a:r>
            <a:r>
              <a:rPr lang="en-US" sz="1200" baseline="0" dirty="0" err="1" smtClean="0">
                <a:latin typeface="Arial"/>
                <a:cs typeface="Arial"/>
              </a:rPr>
              <a:t>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matatapat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Kristiyano</a:t>
            </a:r>
            <a:r>
              <a:rPr lang="en-US" sz="1200" baseline="0" dirty="0" smtClean="0">
                <a:latin typeface="Arial"/>
                <a:cs typeface="Arial"/>
              </a:rPr>
              <a:t> ay </a:t>
            </a:r>
            <a:r>
              <a:rPr lang="en-US" sz="1200" baseline="0" dirty="0" err="1" smtClean="0">
                <a:latin typeface="Arial"/>
                <a:cs typeface="Arial"/>
              </a:rPr>
              <a:t>bigla</a:t>
            </a:r>
            <a:r>
              <a:rPr lang="en-US" sz="1200" baseline="0" dirty="0" smtClean="0">
                <a:latin typeface="Arial"/>
                <a:cs typeface="Arial"/>
              </a:rPr>
              <a:t>, </a:t>
            </a:r>
            <a:r>
              <a:rPr lang="en-US" sz="1200" baseline="0" dirty="0" err="1" smtClean="0">
                <a:latin typeface="Arial"/>
                <a:cs typeface="Arial"/>
              </a:rPr>
              <a:t>tahimik</a:t>
            </a:r>
            <a:r>
              <a:rPr lang="en-US" sz="1200" baseline="0" dirty="0" smtClean="0">
                <a:latin typeface="Arial"/>
                <a:cs typeface="Arial"/>
              </a:rPr>
              <a:t>, at </a:t>
            </a:r>
            <a:r>
              <a:rPr lang="en-US" sz="1200" baseline="0" dirty="0" err="1" smtClean="0">
                <a:latin typeface="Arial"/>
                <a:cs typeface="Arial"/>
              </a:rPr>
              <a:t>lihim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itataas</a:t>
            </a:r>
            <a:r>
              <a:rPr lang="en-US" sz="1200" baseline="0" dirty="0" smtClean="0">
                <a:latin typeface="Arial"/>
                <a:cs typeface="Arial"/>
              </a:rPr>
              <a:t> pa-</a:t>
            </a:r>
            <a:r>
              <a:rPr lang="en-US" sz="1200" baseline="0" dirty="0" err="1" smtClean="0">
                <a:latin typeface="Arial"/>
                <a:cs typeface="Arial"/>
              </a:rPr>
              <a:t>langit</a:t>
            </a:r>
            <a:r>
              <a:rPr lang="en-US" sz="1200" baseline="0" dirty="0" smtClean="0">
                <a:latin typeface="Arial"/>
                <a:cs typeface="Arial"/>
              </a:rPr>
              <a:t>? ¶ </a:t>
            </a:r>
            <a:r>
              <a:rPr lang="en-US" sz="1200" baseline="0" dirty="0" err="1" smtClean="0">
                <a:latin typeface="Arial"/>
                <a:cs typeface="Arial"/>
              </a:rPr>
              <a:t>Ang</a:t>
            </a:r>
            <a:r>
              <a:rPr lang="en-US" sz="1200" baseline="0" dirty="0" smtClean="0">
                <a:latin typeface="Arial"/>
                <a:cs typeface="Arial"/>
              </a:rPr>
              <a:t> “</a:t>
            </a:r>
            <a:r>
              <a:rPr lang="en-US" sz="1200" baseline="0" dirty="0" err="1" smtClean="0">
                <a:latin typeface="Arial"/>
                <a:cs typeface="Arial"/>
              </a:rPr>
              <a:t>pag-agaw</a:t>
            </a:r>
            <a:r>
              <a:rPr lang="en-US" sz="1200" baseline="0" dirty="0" smtClean="0">
                <a:latin typeface="Arial"/>
                <a:cs typeface="Arial"/>
              </a:rPr>
              <a:t>” ay </a:t>
            </a:r>
            <a:r>
              <a:rPr lang="en-US" sz="1200" baseline="0" dirty="0" err="1" smtClean="0">
                <a:latin typeface="Arial"/>
                <a:cs typeface="Arial"/>
              </a:rPr>
              <a:t>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pagbabagong-anyo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buhay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matuwid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upang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sumama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binuhay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matuwid</a:t>
            </a:r>
            <a:r>
              <a:rPr lang="en-US" sz="1200" baseline="0" dirty="0" smtClean="0">
                <a:latin typeface="Arial"/>
                <a:cs typeface="Arial"/>
              </a:rPr>
              <a:t>.</a:t>
            </a:r>
            <a:endParaRPr lang="en-US" sz="1200" dirty="0" smtClean="0"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lihim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pag-agaw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(1)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err="1" smtClean="0">
                <a:latin typeface="Arial"/>
                <a:cs typeface="Arial"/>
              </a:rPr>
              <a:t>Apocalipsis</a:t>
            </a:r>
            <a:r>
              <a:rPr lang="en-US" sz="1200" i="1" dirty="0" smtClean="0">
                <a:latin typeface="Arial"/>
                <a:cs typeface="Arial"/>
              </a:rPr>
              <a:t> 1:7</a:t>
            </a:r>
            <a:r>
              <a:rPr lang="en-US" sz="1200" dirty="0" smtClean="0">
                <a:latin typeface="Arial"/>
                <a:cs typeface="Arial"/>
              </a:rPr>
              <a:t>), ¶ (2) </a:t>
            </a:r>
            <a:r>
              <a:rPr lang="en-US" sz="1200" dirty="0" err="1" smtClean="0">
                <a:latin typeface="Arial"/>
                <a:cs typeface="Arial"/>
              </a:rPr>
              <a:t>parehong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muling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pagkabuhay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mga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patay</a:t>
            </a:r>
            <a:r>
              <a:rPr lang="en-US" sz="1200" dirty="0" smtClean="0">
                <a:latin typeface="Arial"/>
                <a:cs typeface="Arial"/>
              </a:rPr>
              <a:t> at </a:t>
            </a:r>
            <a:r>
              <a:rPr lang="en-US" sz="1200" dirty="0" err="1" smtClean="0">
                <a:latin typeface="Arial"/>
                <a:cs typeface="Arial"/>
              </a:rPr>
              <a:t>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pagbabagong-anyo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mga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buhay</a:t>
            </a:r>
            <a:r>
              <a:rPr lang="en-US" sz="1200" baseline="0" dirty="0" smtClean="0">
                <a:latin typeface="Arial"/>
                <a:cs typeface="Arial"/>
              </a:rPr>
              <a:t> ay </a:t>
            </a:r>
            <a:r>
              <a:rPr lang="en-US" sz="1200" baseline="0" dirty="0" err="1" smtClean="0">
                <a:latin typeface="Arial"/>
                <a:cs typeface="Arial"/>
              </a:rPr>
              <a:t>mangyayari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pagtunog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trumpeta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pagbabalik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ni</a:t>
            </a:r>
            <a:r>
              <a:rPr lang="en-US" sz="1200" baseline="0" dirty="0" smtClean="0">
                <a:latin typeface="Arial"/>
                <a:cs typeface="Arial"/>
              </a:rPr>
              <a:t> Cristo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1 </a:t>
            </a:r>
            <a:r>
              <a:rPr lang="en-US" sz="1200" i="1" dirty="0" err="1" smtClean="0">
                <a:latin typeface="Arial"/>
                <a:cs typeface="Arial"/>
              </a:rPr>
              <a:t>Corinto</a:t>
            </a:r>
            <a:r>
              <a:rPr lang="en-US" sz="1200" i="1" dirty="0" smtClean="0">
                <a:latin typeface="Arial"/>
                <a:cs typeface="Arial"/>
              </a:rPr>
              <a:t> 15:51, 52</a:t>
            </a:r>
            <a:r>
              <a:rPr lang="en-US" sz="1200" dirty="0" smtClean="0">
                <a:latin typeface="Arial"/>
                <a:cs typeface="Arial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18.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i="1" cap="small" spc="50" dirty="0" smtClean="0">
                <a:latin typeface="Arial"/>
                <a:cs typeface="Arial"/>
              </a:rPr>
              <a:t>The Acts of the Apostles</a:t>
            </a:r>
            <a:r>
              <a:rPr lang="en-US" sz="1200" b="1" cap="small" spc="50" dirty="0" smtClean="0">
                <a:latin typeface="Arial"/>
                <a:cs typeface="Arial"/>
              </a:rPr>
              <a:t> 259. 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“ ‘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Ang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nangatutulog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kay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 Jesus ay 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dadalhin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ng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 Dios 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na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kasama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niya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’ </a:t>
            </a:r>
            <a:r>
              <a:rPr lang="en-US" sz="1200" spc="0" dirty="0" smtClean="0">
                <a:latin typeface="Arial"/>
                <a:cs typeface="Arial"/>
              </a:rPr>
              <a:t>[1 Thess. 4:14].... ¶ </a:t>
            </a:r>
            <a:r>
              <a:rPr lang="en-US" sz="1200" spc="0" dirty="0" err="1" smtClean="0">
                <a:latin typeface="Arial"/>
                <a:cs typeface="Arial"/>
              </a:rPr>
              <a:t>Maraming</a:t>
            </a:r>
            <a:r>
              <a:rPr lang="en-US" sz="1200" spc="0" dirty="0" smtClean="0">
                <a:latin typeface="Arial"/>
                <a:cs typeface="Arial"/>
              </a:rPr>
              <a:t> </a:t>
            </a:r>
            <a:r>
              <a:rPr lang="en-US" sz="1200" spc="0" dirty="0" err="1" smtClean="0">
                <a:latin typeface="Arial"/>
                <a:cs typeface="Arial"/>
              </a:rPr>
              <a:t>nagbibigay-kahulugan</a:t>
            </a:r>
            <a:r>
              <a:rPr lang="en-US" sz="1200" spc="0" dirty="0" smtClean="0">
                <a:latin typeface="Arial"/>
                <a:cs typeface="Arial"/>
              </a:rPr>
              <a:t> </a:t>
            </a:r>
            <a:r>
              <a:rPr lang="en-US" sz="1200" spc="0" dirty="0" err="1" smtClean="0">
                <a:latin typeface="Arial"/>
                <a:cs typeface="Arial"/>
              </a:rPr>
              <a:t>sa</a:t>
            </a:r>
            <a:r>
              <a:rPr lang="en-US" sz="1200" spc="0" dirty="0" smtClean="0">
                <a:latin typeface="Arial"/>
                <a:cs typeface="Arial"/>
              </a:rPr>
              <a:t> </a:t>
            </a:r>
            <a:r>
              <a:rPr lang="en-US" sz="1200" spc="0" dirty="0" err="1" smtClean="0">
                <a:latin typeface="Arial"/>
                <a:cs typeface="Arial"/>
              </a:rPr>
              <a:t>siping</a:t>
            </a:r>
            <a:r>
              <a:rPr lang="en-US" sz="1200" spc="0" dirty="0" smtClean="0">
                <a:latin typeface="Arial"/>
                <a:cs typeface="Arial"/>
              </a:rPr>
              <a:t> </a:t>
            </a:r>
            <a:r>
              <a:rPr lang="en-US" sz="1200" spc="0" dirty="0" err="1" smtClean="0">
                <a:latin typeface="Arial"/>
                <a:cs typeface="Arial"/>
              </a:rPr>
              <a:t>ito</a:t>
            </a:r>
            <a:r>
              <a:rPr lang="en-US" sz="1200" spc="0" dirty="0" smtClean="0">
                <a:latin typeface="Arial"/>
                <a:cs typeface="Arial"/>
              </a:rPr>
              <a:t> </a:t>
            </a:r>
            <a:r>
              <a:rPr lang="en-US" sz="1200" spc="0" dirty="0" err="1" smtClean="0">
                <a:latin typeface="Arial"/>
                <a:cs typeface="Arial"/>
              </a:rPr>
              <a:t>upang</a:t>
            </a:r>
            <a:r>
              <a:rPr lang="en-US" sz="1200" spc="0" dirty="0" smtClean="0">
                <a:latin typeface="Arial"/>
                <a:cs typeface="Arial"/>
              </a:rPr>
              <a:t> </a:t>
            </a:r>
            <a:r>
              <a:rPr lang="en-US" sz="1200" spc="0" dirty="0" err="1" smtClean="0">
                <a:latin typeface="Arial"/>
                <a:cs typeface="Arial"/>
              </a:rPr>
              <a:t>mangangahulugang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ang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mga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natutulog</a:t>
            </a:r>
            <a:r>
              <a:rPr lang="en-US" sz="1200" spc="0" baseline="0" dirty="0" smtClean="0">
                <a:latin typeface="Arial"/>
                <a:cs typeface="Arial"/>
              </a:rPr>
              <a:t> ay </a:t>
            </a:r>
            <a:r>
              <a:rPr lang="en-US" sz="1200" spc="0" baseline="0" dirty="0" err="1" smtClean="0">
                <a:latin typeface="Arial"/>
                <a:cs typeface="Arial"/>
              </a:rPr>
              <a:t>dadalhing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kasama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ni</a:t>
            </a:r>
            <a:r>
              <a:rPr lang="en-US" sz="1200" spc="0" baseline="0" dirty="0" smtClean="0">
                <a:latin typeface="Arial"/>
                <a:cs typeface="Arial"/>
              </a:rPr>
              <a:t> Cristo </a:t>
            </a:r>
            <a:r>
              <a:rPr lang="en-US" sz="1200" spc="0" baseline="0" dirty="0" err="1" smtClean="0">
                <a:latin typeface="Arial"/>
                <a:cs typeface="Arial"/>
              </a:rPr>
              <a:t>mula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sa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langit</a:t>
            </a:r>
            <a:r>
              <a:rPr lang="en-US" sz="1200" spc="0" baseline="0" dirty="0" smtClean="0">
                <a:latin typeface="Arial"/>
                <a:cs typeface="Arial"/>
              </a:rPr>
              <a:t>; </a:t>
            </a:r>
            <a:r>
              <a:rPr lang="en-US" sz="1200" spc="0" baseline="0" dirty="0" err="1" smtClean="0">
                <a:latin typeface="Arial"/>
                <a:cs typeface="Arial"/>
              </a:rPr>
              <a:t>subalit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ibig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sabihin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ni</a:t>
            </a:r>
            <a:r>
              <a:rPr lang="en-US" sz="1200" spc="0" baseline="0" dirty="0" smtClean="0">
                <a:latin typeface="Arial"/>
                <a:cs typeface="Arial"/>
              </a:rPr>
              <a:t> Pablo </a:t>
            </a:r>
            <a:r>
              <a:rPr lang="en-US" sz="1200" spc="0" baseline="0" dirty="0" err="1" smtClean="0">
                <a:latin typeface="Arial"/>
                <a:cs typeface="Arial"/>
              </a:rPr>
              <a:t>na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gaya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nang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si</a:t>
            </a:r>
            <a:r>
              <a:rPr lang="en-US" sz="1200" spc="0" baseline="0" dirty="0" smtClean="0">
                <a:latin typeface="Arial"/>
                <a:cs typeface="Arial"/>
              </a:rPr>
              <a:t> Cristo ay </a:t>
            </a:r>
            <a:r>
              <a:rPr lang="en-US" sz="1200" spc="0" baseline="0" dirty="0" err="1" smtClean="0">
                <a:latin typeface="Arial"/>
                <a:cs typeface="Arial"/>
              </a:rPr>
              <a:t>ibinangon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mula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sa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patay</a:t>
            </a:r>
            <a:r>
              <a:rPr lang="en-US" sz="1200" spc="0" baseline="0" dirty="0" smtClean="0">
                <a:latin typeface="Arial"/>
                <a:cs typeface="Arial"/>
              </a:rPr>
              <a:t>, </a:t>
            </a:r>
            <a:r>
              <a:rPr lang="en-US" sz="1200" spc="0" baseline="0" dirty="0" err="1" smtClean="0">
                <a:latin typeface="Arial"/>
                <a:cs typeface="Arial"/>
              </a:rPr>
              <a:t>gayon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tatawagin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ng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Diyos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ang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mga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natutulog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na</a:t>
            </a:r>
            <a:r>
              <a:rPr lang="en-US" sz="1200" spc="0" baseline="0" dirty="0" smtClean="0">
                <a:latin typeface="Arial"/>
                <a:cs typeface="Arial"/>
              </a:rPr>
              <a:t> banal </a:t>
            </a:r>
            <a:r>
              <a:rPr lang="en-US" sz="1200" spc="0" baseline="0" dirty="0" err="1" smtClean="0">
                <a:latin typeface="Arial"/>
                <a:cs typeface="Arial"/>
              </a:rPr>
              <a:t>mula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sa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kanilang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mga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libingan</a:t>
            </a:r>
            <a:r>
              <a:rPr lang="en-US" sz="1200" spc="0" baseline="0" dirty="0" smtClean="0">
                <a:latin typeface="Arial"/>
                <a:cs typeface="Arial"/>
              </a:rPr>
              <a:t> at </a:t>
            </a:r>
            <a:r>
              <a:rPr lang="en-US" sz="1200" spc="0" baseline="0" dirty="0" err="1" smtClean="0">
                <a:latin typeface="Arial"/>
                <a:cs typeface="Arial"/>
              </a:rPr>
              <a:t>kukunin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sila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kasama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Niya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sa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langit</a:t>
            </a:r>
            <a:r>
              <a:rPr lang="en-US" sz="1200" spc="0" baseline="0" dirty="0" smtClean="0">
                <a:latin typeface="Arial"/>
                <a:cs typeface="Arial"/>
              </a:rPr>
              <a:t>. </a:t>
            </a:r>
            <a:r>
              <a:rPr lang="en-US" sz="1200" spc="0" baseline="0" dirty="0" err="1" smtClean="0">
                <a:latin typeface="Arial"/>
                <a:cs typeface="Arial"/>
              </a:rPr>
              <a:t>Mahalagang</a:t>
            </a:r>
            <a:r>
              <a:rPr lang="en-US" sz="1200" spc="0" baseline="0" dirty="0" smtClean="0">
                <a:latin typeface="Arial"/>
                <a:cs typeface="Arial"/>
              </a:rPr>
              <a:t> </a:t>
            </a:r>
            <a:r>
              <a:rPr lang="en-US" sz="1200" spc="0" baseline="0" dirty="0" err="1" smtClean="0">
                <a:latin typeface="Arial"/>
                <a:cs typeface="Arial"/>
              </a:rPr>
              <a:t>pagbibigay-aliw</a:t>
            </a:r>
            <a:r>
              <a:rPr lang="en-US" sz="1200" spc="0" baseline="0" dirty="0" smtClean="0">
                <a:latin typeface="Arial"/>
                <a:cs typeface="Arial"/>
              </a:rPr>
              <a:t>!”</a:t>
            </a:r>
            <a:endParaRPr lang="en-US" spc="0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Lampas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Ito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15:13-19.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14:1-3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Babangunin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6:44-51.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Akala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Tesalonica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4:16, 17.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Lihim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Pag-agaw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15:51-53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Buod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-aagaw-buhay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sasaliksikin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lente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iniaalok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Pangwalong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patotoo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binigyan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kinaroroonan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kinaroroonan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kinaroroonan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kinaroroonan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(1 Juan 5:11, 12)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ara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apostol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paglalahad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matandang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inalagaan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patriarka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binanggit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nakini-kinita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nagalak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Abraham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8:56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13.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-asa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Lagpas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Ito.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Cristo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="1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binuhay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Cristo'y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binuhay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aming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pangangaral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kabuluhan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pananampalataya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ring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kabuluhan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[K]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nananatili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="1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napahamak.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pinakakawawa”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15:13–19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di-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mahihiwalay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nakatali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•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mananatili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magpakailanman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din,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kabuluhan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•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mahalagang-mahalaga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422B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4" y="0"/>
            <a:ext cx="807615" cy="112934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Dec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solidFill>
                  <a:srgbClr val="FFFFFF"/>
                </a:solidFill>
                <a:effectLst/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solidFill>
                <a:srgbClr val="FFFFFF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“Let </a:t>
            </a:r>
            <a:r>
              <a:rPr lang="en-US" sz="4400" spc="-100" dirty="0">
                <a:latin typeface="Calibri"/>
                <a:cs typeface="Calibri"/>
              </a:rPr>
              <a:t>not your heart be troubled; you believe in God, believe also in Me. </a:t>
            </a:r>
            <a:r>
              <a:rPr lang="en-US" sz="4400" spc="-100" dirty="0" smtClean="0">
                <a:latin typeface="Calibri"/>
                <a:cs typeface="Calibri"/>
              </a:rPr>
              <a:t>          In </a:t>
            </a:r>
            <a:r>
              <a:rPr lang="en-US" sz="4400" spc="-100" dirty="0">
                <a:latin typeface="Calibri"/>
                <a:cs typeface="Calibri"/>
              </a:rPr>
              <a:t>My Father’s house are many </a:t>
            </a:r>
            <a:r>
              <a:rPr lang="en-US" sz="4400" spc="-100" dirty="0" smtClean="0">
                <a:latin typeface="Calibri"/>
                <a:cs typeface="Calibri"/>
              </a:rPr>
              <a:t>mansions</a:t>
            </a:r>
            <a:r>
              <a:rPr lang="en-US" sz="4400" spc="-100" dirty="0">
                <a:latin typeface="Calibri"/>
                <a:cs typeface="Calibri"/>
              </a:rPr>
              <a:t>; if it were not so, </a:t>
            </a:r>
            <a:r>
              <a:rPr lang="en-US" sz="4400" spc="-100" dirty="0" smtClean="0">
                <a:latin typeface="Calibri"/>
                <a:cs typeface="Calibri"/>
              </a:rPr>
              <a:t>I </a:t>
            </a:r>
            <a:r>
              <a:rPr lang="en-US" sz="4400" spc="-100" dirty="0">
                <a:latin typeface="Calibri"/>
                <a:cs typeface="Calibri"/>
              </a:rPr>
              <a:t>would have told you. I go to prepare a place for you. </a:t>
            </a: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if I go and prepare a place for you, </a:t>
            </a:r>
            <a:r>
              <a:rPr lang="en-US" sz="4400" spc="-100" dirty="0" smtClean="0">
                <a:latin typeface="Calibri"/>
                <a:cs typeface="Calibri"/>
              </a:rPr>
              <a:t>     I </a:t>
            </a:r>
            <a:r>
              <a:rPr lang="en-US" sz="4400" spc="-100" dirty="0">
                <a:latin typeface="Calibri"/>
                <a:cs typeface="Calibri"/>
              </a:rPr>
              <a:t>will come again and receive you to Myself; that where I am, there you may be also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  <a:r>
              <a:rPr lang="en-US" sz="4400" spc="-50" dirty="0" smtClean="0">
                <a:latin typeface="Calibri"/>
                <a:cs typeface="Calibri"/>
              </a:rPr>
              <a:t>” (</a:t>
            </a:r>
            <a:r>
              <a:rPr lang="en-US" sz="4400" i="1" spc="-50" dirty="0" smtClean="0">
                <a:latin typeface="Calibri"/>
                <a:cs typeface="Calibri"/>
              </a:rPr>
              <a:t>John 14:1–3</a:t>
            </a:r>
            <a:r>
              <a:rPr lang="en-US" sz="4400" spc="-50" dirty="0" smtClean="0">
                <a:latin typeface="Calibri"/>
                <a:cs typeface="Calibri"/>
              </a:rPr>
              <a:t>)</a:t>
            </a:r>
            <a:r>
              <a:rPr lang="en-US" sz="4400" spc="-5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“I Will Come Again”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74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en-US" sz="4400" spc="-100" dirty="0" smtClean="0">
                <a:latin typeface="Calibri"/>
                <a:cs typeface="Calibri"/>
              </a:rPr>
              <a:t>• </a:t>
            </a:r>
            <a:r>
              <a:rPr lang="en-US" sz="4400" dirty="0" smtClean="0">
                <a:latin typeface="Calibri"/>
                <a:cs typeface="Calibri"/>
              </a:rPr>
              <a:t>Four </a:t>
            </a:r>
            <a:r>
              <a:rPr lang="en-US" sz="4400" dirty="0">
                <a:latin typeface="Calibri"/>
                <a:cs typeface="Calibri"/>
              </a:rPr>
              <a:t>times in the book of Revelation Jesus stated, “ ‘I am coming soon!’ 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Rev. 3:11; Rev. 22:7, 12, 20, NIV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en-US" sz="4400" spc="-100" dirty="0">
                <a:latin typeface="Calibri"/>
                <a:cs typeface="Calibri"/>
              </a:rPr>
              <a:t>	</a:t>
            </a:r>
            <a:r>
              <a:rPr lang="en-US" sz="4400" spc="-60" dirty="0" smtClean="0">
                <a:latin typeface="Calibri"/>
                <a:cs typeface="Calibri"/>
              </a:rPr>
              <a:t>Drove </a:t>
            </a:r>
            <a:r>
              <a:rPr lang="en-US" sz="4400" spc="-60" dirty="0">
                <a:latin typeface="Calibri"/>
                <a:cs typeface="Calibri"/>
              </a:rPr>
              <a:t>the apostolic church’s </a:t>
            </a:r>
            <a:r>
              <a:rPr lang="en-US" sz="4400" spc="-60" dirty="0" smtClean="0">
                <a:latin typeface="Calibri"/>
                <a:cs typeface="Calibri"/>
              </a:rPr>
              <a:t>mission.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en-US" sz="4400" spc="-100" dirty="0">
                <a:latin typeface="Calibri"/>
                <a:cs typeface="Calibri"/>
              </a:rPr>
              <a:t>	F</a:t>
            </a:r>
            <a:r>
              <a:rPr lang="en-US" sz="4400" spc="-100" dirty="0" smtClean="0">
                <a:latin typeface="Calibri"/>
                <a:cs typeface="Calibri"/>
              </a:rPr>
              <a:t>illed </a:t>
            </a:r>
            <a:r>
              <a:rPr lang="en-US" sz="4400" spc="-100" dirty="0">
                <a:latin typeface="Calibri"/>
                <a:cs typeface="Calibri"/>
              </a:rPr>
              <a:t>the lives of </a:t>
            </a:r>
            <a:r>
              <a:rPr lang="en-US" sz="4400" spc="-100" dirty="0" smtClean="0">
                <a:latin typeface="Calibri"/>
                <a:cs typeface="Calibri"/>
              </a:rPr>
              <a:t>Christians with hope.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en-US" sz="4400" dirty="0">
                <a:latin typeface="Calibri"/>
                <a:cs typeface="Calibri"/>
              </a:rPr>
              <a:t>• Many Christians have complained about the long “</a:t>
            </a:r>
            <a:r>
              <a:rPr lang="en-US" sz="4400" dirty="0" smtClean="0">
                <a:latin typeface="Calibri"/>
                <a:cs typeface="Calibri"/>
              </a:rPr>
              <a:t>delay.”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“The </a:t>
            </a:r>
            <a:r>
              <a:rPr lang="en-US" sz="4400" dirty="0">
                <a:latin typeface="Calibri"/>
                <a:cs typeface="Calibri"/>
              </a:rPr>
              <a:t>Lord is not slow in keeping his </a:t>
            </a:r>
            <a:r>
              <a:rPr lang="en-US" sz="4400" dirty="0" smtClean="0">
                <a:latin typeface="Calibri"/>
                <a:cs typeface="Calibri"/>
              </a:rPr>
              <a:t>promise” </a:t>
            </a:r>
            <a:r>
              <a:rPr lang="en-US" sz="4400" dirty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2 Pet. 3:9, NIV</a:t>
            </a:r>
            <a:r>
              <a:rPr lang="en-US" sz="4400" dirty="0">
                <a:latin typeface="Calibri"/>
                <a:cs typeface="Calibri"/>
              </a:rPr>
              <a:t>).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“I Will Come Again”</a:t>
            </a:r>
          </a:p>
        </p:txBody>
      </p:sp>
    </p:spTree>
    <p:extLst>
      <p:ext uri="{BB962C8B-B14F-4D97-AF65-F5344CB8AC3E}">
        <p14:creationId xmlns:p14="http://schemas.microsoft.com/office/powerpoint/2010/main" val="11493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74" y="1196752"/>
            <a:ext cx="9144000" cy="39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717550" algn="l"/>
              </a:tabLst>
            </a:pPr>
            <a:r>
              <a:rPr lang="en-US" sz="4400" spc="-100" dirty="0" smtClean="0">
                <a:latin typeface="Calibri"/>
                <a:cs typeface="Calibri"/>
              </a:rPr>
              <a:t>•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promise of His coming remains relevant, even today. Why? </a:t>
            </a:r>
            <a:r>
              <a:rPr lang="en-US" sz="4400" spc="-100" dirty="0">
                <a:latin typeface="Calibri"/>
                <a:cs typeface="Calibri"/>
              </a:rPr>
              <a:t>	</a:t>
            </a:r>
            <a:endParaRPr lang="en-US" sz="4400" spc="-100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717550" algn="l"/>
              </a:tabLst>
            </a:pPr>
            <a:r>
              <a:rPr lang="en-US" sz="4400" spc="-1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second coming </a:t>
            </a:r>
            <a:r>
              <a:rPr lang="en-US" sz="4400" dirty="0" smtClean="0">
                <a:latin typeface="Calibri"/>
                <a:cs typeface="Calibri"/>
              </a:rPr>
              <a:t>is </a:t>
            </a:r>
            <a:r>
              <a:rPr lang="en-US" sz="4400" dirty="0">
                <a:latin typeface="Calibri"/>
                <a:cs typeface="Calibri"/>
              </a:rPr>
              <a:t>never more </a:t>
            </a:r>
            <a:r>
              <a:rPr lang="en-US" sz="4400" dirty="0" smtClean="0">
                <a:latin typeface="Calibri"/>
                <a:cs typeface="Calibri"/>
              </a:rPr>
              <a:t>	than </a:t>
            </a:r>
            <a:r>
              <a:rPr lang="en-US" sz="4400" dirty="0">
                <a:latin typeface="Calibri"/>
                <a:cs typeface="Calibri"/>
              </a:rPr>
              <a:t>a moment </a:t>
            </a:r>
            <a:r>
              <a:rPr lang="en-US" sz="4400" dirty="0" smtClean="0">
                <a:latin typeface="Calibri"/>
                <a:cs typeface="Calibri"/>
              </a:rPr>
              <a:t>after death. </a:t>
            </a:r>
          </a:p>
          <a:p>
            <a:pPr>
              <a:lnSpc>
                <a:spcPct val="90000"/>
              </a:lnSpc>
              <a:tabLst>
                <a:tab pos="717550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Every </a:t>
            </a:r>
            <a:r>
              <a:rPr lang="en-US" sz="4400" dirty="0">
                <a:latin typeface="Calibri"/>
                <a:cs typeface="Calibri"/>
              </a:rPr>
              <a:t>passing day brings us one </a:t>
            </a:r>
            <a:r>
              <a:rPr lang="en-US" sz="4400" dirty="0" smtClean="0">
                <a:latin typeface="Calibri"/>
                <a:cs typeface="Calibri"/>
              </a:rPr>
              <a:t>    	day closer.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“I Will Come Again”</a:t>
            </a:r>
          </a:p>
        </p:txBody>
      </p:sp>
    </p:spTree>
    <p:extLst>
      <p:ext uri="{BB962C8B-B14F-4D97-AF65-F5344CB8AC3E}">
        <p14:creationId xmlns:p14="http://schemas.microsoft.com/office/powerpoint/2010/main" val="11102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“ ‘I Will Raise Him Up’ 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 </a:t>
            </a:r>
            <a:r>
              <a:rPr lang="en-US" sz="4400" dirty="0">
                <a:latin typeface="Calibri"/>
                <a:cs typeface="Calibri"/>
              </a:rPr>
              <a:t>‘No one can come to Me unless the Father who sent Me draws him; and </a:t>
            </a:r>
            <a:r>
              <a:rPr lang="en-US" sz="4400" dirty="0" smtClean="0">
                <a:latin typeface="Calibri"/>
                <a:cs typeface="Calibri"/>
              </a:rPr>
              <a:t>                I will </a:t>
            </a:r>
            <a:r>
              <a:rPr lang="en-US" sz="4400" dirty="0">
                <a:latin typeface="Calibri"/>
                <a:cs typeface="Calibri"/>
              </a:rPr>
              <a:t>raise him up at the last </a:t>
            </a:r>
            <a:r>
              <a:rPr lang="en-US" sz="4400" dirty="0" smtClean="0">
                <a:latin typeface="Calibri"/>
                <a:cs typeface="Calibri"/>
              </a:rPr>
              <a:t>day. ...     [H]e </a:t>
            </a:r>
            <a:r>
              <a:rPr lang="en-US" sz="4400" dirty="0">
                <a:latin typeface="Calibri"/>
                <a:cs typeface="Calibri"/>
              </a:rPr>
              <a:t>who believes </a:t>
            </a: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Me has everlasting life. </a:t>
            </a:r>
            <a:r>
              <a:rPr lang="en-US" sz="4400" dirty="0" smtClean="0">
                <a:latin typeface="Calibri"/>
                <a:cs typeface="Calibri"/>
              </a:rPr>
              <a:t>... </a:t>
            </a:r>
            <a:r>
              <a:rPr lang="en-US" sz="4400" dirty="0">
                <a:latin typeface="Calibri"/>
                <a:cs typeface="Calibri"/>
              </a:rPr>
              <a:t>I am the living bread which came down from heaven. If anyone eats of this bread, he will live </a:t>
            </a:r>
            <a:r>
              <a:rPr lang="en-US" sz="4400" dirty="0" smtClean="0">
                <a:latin typeface="Calibri"/>
                <a:cs typeface="Calibri"/>
              </a:rPr>
              <a:t>forever...’ </a:t>
            </a:r>
            <a:r>
              <a:rPr lang="en-US" sz="4400" dirty="0">
                <a:latin typeface="Calibri"/>
                <a:cs typeface="Calibri"/>
              </a:rPr>
              <a:t>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John 6:44–51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“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‘I Will Raise Him Up’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”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Concepts Regarding Eternal Life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45231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• </a:t>
            </a:r>
            <a:r>
              <a:rPr lang="en-US" sz="4400" dirty="0">
                <a:latin typeface="Calibri"/>
                <a:cs typeface="Calibri"/>
              </a:rPr>
              <a:t>He identified Himself as </a:t>
            </a:r>
            <a:r>
              <a:rPr lang="en-US" sz="4400" dirty="0" smtClean="0">
                <a:latin typeface="Calibri"/>
                <a:cs typeface="Calibri"/>
              </a:rPr>
              <a:t>“ </a:t>
            </a:r>
            <a:r>
              <a:rPr lang="en-US" sz="4400" dirty="0">
                <a:latin typeface="Calibri"/>
                <a:cs typeface="Calibri"/>
              </a:rPr>
              <a:t>‘I </a:t>
            </a:r>
            <a:r>
              <a:rPr lang="en-US" sz="4400" dirty="0" smtClean="0">
                <a:latin typeface="Calibri"/>
                <a:cs typeface="Calibri"/>
              </a:rPr>
              <a:t>am [Greek </a:t>
            </a:r>
            <a:r>
              <a:rPr lang="en-US" sz="4400" i="1" dirty="0" smtClean="0">
                <a:latin typeface="Calibri"/>
                <a:cs typeface="Calibri"/>
              </a:rPr>
              <a:t>egō </a:t>
            </a:r>
            <a:r>
              <a:rPr lang="en-US" sz="4400" i="1" dirty="0" err="1">
                <a:latin typeface="Calibri"/>
                <a:cs typeface="Calibri"/>
              </a:rPr>
              <a:t>eimi</a:t>
            </a:r>
            <a:r>
              <a:rPr lang="en-US" sz="4400" dirty="0">
                <a:latin typeface="Calibri"/>
                <a:cs typeface="Calibri"/>
              </a:rPr>
              <a:t>] the bread of </a:t>
            </a:r>
            <a:r>
              <a:rPr lang="en-US" sz="4400" dirty="0" smtClean="0">
                <a:latin typeface="Calibri"/>
                <a:cs typeface="Calibri"/>
              </a:rPr>
              <a:t>life.’ 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35000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Great “</a:t>
            </a:r>
            <a:r>
              <a:rPr lang="en-US" sz="4400" cap="small" dirty="0">
                <a:latin typeface="Calibri"/>
                <a:cs typeface="Calibri"/>
              </a:rPr>
              <a:t>I Am</a:t>
            </a:r>
            <a:r>
              <a:rPr lang="en-US" sz="4400" dirty="0">
                <a:latin typeface="Calibri"/>
                <a:cs typeface="Calibri"/>
              </a:rPr>
              <a:t>” of the Old </a:t>
            </a:r>
            <a:r>
              <a:rPr lang="en-US" sz="4400" dirty="0" smtClean="0">
                <a:latin typeface="Calibri"/>
                <a:cs typeface="Calibri"/>
              </a:rPr>
              <a:t>				Testament </a:t>
            </a:r>
            <a:r>
              <a:rPr lang="en-US" sz="4400" dirty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Exod. 3:14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• Everlasting </a:t>
            </a:r>
            <a:r>
              <a:rPr lang="en-US" sz="4400" dirty="0">
                <a:latin typeface="Calibri"/>
                <a:cs typeface="Calibri"/>
              </a:rPr>
              <a:t>life can be secured in </a:t>
            </a:r>
            <a:r>
              <a:rPr lang="en-US" sz="4400" dirty="0" smtClean="0">
                <a:latin typeface="Calibri"/>
                <a:cs typeface="Calibri"/>
              </a:rPr>
              <a:t>Him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John 6:</a:t>
            </a:r>
            <a:r>
              <a:rPr lang="en-US" sz="4400" i="1" dirty="0" smtClean="0">
                <a:latin typeface="Calibri"/>
                <a:cs typeface="Calibri"/>
              </a:rPr>
              <a:t>35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• Linked </a:t>
            </a:r>
            <a:r>
              <a:rPr lang="en-US" sz="4400" dirty="0">
                <a:latin typeface="Calibri"/>
                <a:cs typeface="Calibri"/>
              </a:rPr>
              <a:t>the gift of immortality with the final </a:t>
            </a:r>
            <a:r>
              <a:rPr lang="en-US" sz="4400" dirty="0" smtClean="0">
                <a:latin typeface="Calibri"/>
                <a:cs typeface="Calibri"/>
              </a:rPr>
              <a:t>resurrection.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>
                <a:latin typeface="Calibri"/>
                <a:cs typeface="Calibri"/>
              </a:rPr>
              <a:t>	“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‘</a:t>
            </a:r>
            <a:r>
              <a:rPr lang="en-US" sz="4400" spc="-10" dirty="0" smtClean="0">
                <a:latin typeface="Calibri"/>
                <a:cs typeface="Calibri"/>
              </a:rPr>
              <a:t>I </a:t>
            </a:r>
            <a:r>
              <a:rPr lang="en-US" sz="4400" spc="-10" dirty="0">
                <a:latin typeface="Calibri"/>
                <a:cs typeface="Calibri"/>
              </a:rPr>
              <a:t>will raise him up at the last </a:t>
            </a:r>
            <a:r>
              <a:rPr lang="en-US" sz="4400" spc="-10" dirty="0" smtClean="0">
                <a:latin typeface="Calibri"/>
                <a:cs typeface="Calibri"/>
              </a:rPr>
              <a:t>day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’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57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“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‘I Will Raise Him Up’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”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Eternal Life, a Present Reality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4495"/>
            <a:ext cx="9144000" cy="505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>
                <a:latin typeface="Calibri"/>
                <a:cs typeface="Calibri"/>
              </a:rPr>
              <a:t>• “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‘</a:t>
            </a:r>
            <a:r>
              <a:rPr lang="en-US" sz="4400" spc="-30" dirty="0" smtClean="0">
                <a:latin typeface="Calibri"/>
                <a:cs typeface="Calibri"/>
              </a:rPr>
              <a:t>Whoever </a:t>
            </a:r>
            <a:r>
              <a:rPr lang="en-US" sz="4400" spc="-30" dirty="0">
                <a:latin typeface="Calibri"/>
                <a:cs typeface="Calibri"/>
              </a:rPr>
              <a:t>believes has eternal life</a:t>
            </a:r>
            <a:r>
              <a:rPr lang="en-US" sz="4400" dirty="0">
                <a:latin typeface="Calibri"/>
                <a:cs typeface="Calibri"/>
              </a:rPr>
              <a:t>’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John 6:</a:t>
            </a:r>
            <a:r>
              <a:rPr lang="en-US" sz="4400" i="1" dirty="0" smtClean="0">
                <a:latin typeface="Calibri"/>
                <a:cs typeface="Calibri"/>
              </a:rPr>
              <a:t>47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35000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gift of eternal life is already a </a:t>
            </a:r>
            <a:r>
              <a:rPr lang="en-US" sz="4400" dirty="0" smtClean="0">
                <a:latin typeface="Calibri"/>
                <a:cs typeface="Calibri"/>
              </a:rPr>
              <a:t>	present </a:t>
            </a:r>
            <a:r>
              <a:rPr lang="en-US" sz="4400" dirty="0">
                <a:latin typeface="Calibri"/>
                <a:cs typeface="Calibri"/>
              </a:rPr>
              <a:t>reality.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>
                <a:latin typeface="Calibri"/>
                <a:cs typeface="Calibri"/>
              </a:rPr>
              <a:t>• At the Second Coming, Jesus will resurrect us and, then and there, He will give us the gift of immortality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b="1" spc="50" dirty="0" smtClean="0">
                <a:latin typeface="Calibri"/>
                <a:cs typeface="Calibri"/>
              </a:rPr>
              <a:t>that </a:t>
            </a:r>
            <a:r>
              <a:rPr lang="en-US" sz="4400" b="1" spc="50" dirty="0">
                <a:latin typeface="Calibri"/>
                <a:cs typeface="Calibri"/>
              </a:rPr>
              <a:t>was ours already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8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80" dirty="0">
                <a:solidFill>
                  <a:schemeClr val="bg1"/>
                </a:solidFill>
                <a:latin typeface="Calibri"/>
                <a:cs typeface="Calibri"/>
              </a:rPr>
              <a:t>“For the Lord Himself will descend from </a:t>
            </a:r>
            <a:r>
              <a:rPr lang="en-US" sz="4400" spc="-20" dirty="0">
                <a:solidFill>
                  <a:schemeClr val="bg1"/>
                </a:solidFill>
                <a:latin typeface="Calibri"/>
                <a:cs typeface="Calibri"/>
              </a:rPr>
              <a:t>heaven with a shout, with the voice of an archangel, and with the trumpet of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God. And the dead in Christ will rise </a:t>
            </a:r>
            <a:r>
              <a:rPr lang="en-US" sz="4400" spc="-70" dirty="0">
                <a:solidFill>
                  <a:schemeClr val="bg1"/>
                </a:solidFill>
                <a:latin typeface="Calibri"/>
                <a:cs typeface="Calibri"/>
              </a:rPr>
              <a:t>first</a:t>
            </a:r>
            <a:r>
              <a:rPr lang="en-US" sz="4400" spc="-70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spc="-70" dirty="0">
                <a:solidFill>
                  <a:srgbClr val="000000"/>
                </a:solidFill>
                <a:latin typeface="Calibri"/>
                <a:cs typeface="Calibri"/>
              </a:rPr>
              <a:t>Then we who are alive and remain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shall be caught up together with them in the clouds to meet the Lord in the air. </a:t>
            </a:r>
            <a:r>
              <a:rPr lang="en-US" sz="4400" dirty="0">
                <a:latin typeface="Calibri"/>
                <a:cs typeface="Calibri"/>
              </a:rPr>
              <a:t>And thus we shall always be with the Lord. 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1 Thess. 4:16, 17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80" dirty="0">
                <a:solidFill>
                  <a:schemeClr val="bg1"/>
                </a:solidFill>
                <a:latin typeface="Calibri"/>
                <a:cs typeface="Calibri"/>
              </a:rPr>
              <a:t>“For the Lord Himself will descend from </a:t>
            </a:r>
            <a:r>
              <a:rPr lang="en-US" sz="4400" spc="-20" dirty="0">
                <a:solidFill>
                  <a:schemeClr val="bg1"/>
                </a:solidFill>
                <a:latin typeface="Calibri"/>
                <a:cs typeface="Calibri"/>
              </a:rPr>
              <a:t>heaven with a shout, with the voice of an archangel, and with the trumpet of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God. And the dead in Christ will rise </a:t>
            </a:r>
            <a:r>
              <a:rPr lang="en-US" sz="4400" spc="-70" dirty="0">
                <a:solidFill>
                  <a:schemeClr val="bg1"/>
                </a:solidFill>
                <a:latin typeface="Calibri"/>
                <a:cs typeface="Calibri"/>
              </a:rPr>
              <a:t>first</a:t>
            </a:r>
            <a:r>
              <a:rPr lang="en-US" sz="4400" spc="-70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spc="-70" dirty="0">
                <a:latin typeface="Calibri"/>
                <a:cs typeface="Calibri"/>
              </a:rPr>
              <a:t>Then we who are alive and remain </a:t>
            </a:r>
            <a:r>
              <a:rPr lang="en-US" sz="4400" dirty="0">
                <a:latin typeface="Calibri"/>
                <a:cs typeface="Calibri"/>
              </a:rPr>
              <a:t>shall be caught up together with them in the clouds to meet the Lord in the air.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At the Sound of the Trumpet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80" dirty="0" smtClean="0">
                <a:latin typeface="Calibri"/>
                <a:cs typeface="Calibri"/>
              </a:rPr>
              <a:t>“For the Lord Himself will descend from </a:t>
            </a:r>
            <a:r>
              <a:rPr lang="en-US" sz="4400" spc="-20" dirty="0" smtClean="0">
                <a:latin typeface="Calibri"/>
                <a:cs typeface="Calibri"/>
              </a:rPr>
              <a:t>heaven with a shout, with the voice of an archangel, and with the trumpet of </a:t>
            </a:r>
            <a:r>
              <a:rPr lang="en-US" sz="4400" dirty="0" smtClean="0">
                <a:latin typeface="Calibri"/>
                <a:cs typeface="Calibri"/>
              </a:rPr>
              <a:t>God. And the dead in Christ will rise </a:t>
            </a:r>
            <a:r>
              <a:rPr lang="en-US" sz="4400" spc="-70" dirty="0" smtClean="0">
                <a:latin typeface="Calibri"/>
                <a:cs typeface="Calibri"/>
              </a:rPr>
              <a:t>first.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9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At the Sound of the Trumpet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429431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80" dirty="0">
                <a:latin typeface="Calibri"/>
                <a:cs typeface="Calibri"/>
              </a:rPr>
              <a:t>• </a:t>
            </a:r>
            <a:r>
              <a:rPr lang="en-US" sz="4400" dirty="0">
                <a:latin typeface="Calibri"/>
                <a:cs typeface="Calibri"/>
              </a:rPr>
              <a:t>The Thessalonians were convinced that eternal life would be granted exclusively to those who would remain alive until the Second Coming</a:t>
            </a:r>
            <a:r>
              <a:rPr lang="en-US" sz="4400" dirty="0" smtClean="0">
                <a:latin typeface="Calibri"/>
                <a:cs typeface="Calibri"/>
              </a:rPr>
              <a:t>. (</a:t>
            </a:r>
            <a:r>
              <a:rPr lang="en-US" sz="4400" i="1" dirty="0">
                <a:latin typeface="Calibri"/>
                <a:cs typeface="Calibri"/>
              </a:rPr>
              <a:t>See </a:t>
            </a:r>
            <a:r>
              <a:rPr lang="en-US" sz="4400" i="1" cap="small" dirty="0">
                <a:latin typeface="Calibri"/>
                <a:cs typeface="Calibri"/>
              </a:rPr>
              <a:t>The Acts of the </a:t>
            </a:r>
            <a:r>
              <a:rPr lang="en-US" sz="4400" i="1" cap="small" dirty="0" smtClean="0">
                <a:latin typeface="Calibri"/>
                <a:cs typeface="Calibri"/>
              </a:rPr>
              <a:t>Apostles</a:t>
            </a:r>
            <a:r>
              <a:rPr lang="en-US" sz="4400" cap="small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258).</a:t>
            </a:r>
          </a:p>
        </p:txBody>
      </p:sp>
    </p:spTree>
    <p:extLst>
      <p:ext uri="{BB962C8B-B14F-4D97-AF65-F5344CB8AC3E}">
        <p14:creationId xmlns:p14="http://schemas.microsoft.com/office/powerpoint/2010/main" val="30711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• Many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who accept the theory of the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natural immortality of the soul suggest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that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Christ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will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bring with Him from heaven the souls of the righteous dead who are already in heaven with God. </a:t>
            </a:r>
            <a:r>
              <a:rPr lang="en-US" sz="4400" dirty="0">
                <a:latin typeface="Calibri"/>
                <a:cs typeface="Calibri"/>
              </a:rPr>
              <a:t>Those souls thus can be reunited with their respective resurrected bodies.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At the Sound of the Trumpet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• Many </a:t>
            </a:r>
            <a:r>
              <a:rPr lang="en-US" sz="4400" dirty="0">
                <a:latin typeface="Calibri"/>
                <a:cs typeface="Calibri"/>
              </a:rPr>
              <a:t>who accept the theory of the </a:t>
            </a:r>
            <a:r>
              <a:rPr lang="en-US" sz="4400" spc="-30" dirty="0">
                <a:latin typeface="Calibri"/>
                <a:cs typeface="Calibri"/>
              </a:rPr>
              <a:t>natural immortality of the soul suggest </a:t>
            </a:r>
            <a:r>
              <a:rPr lang="en-US" sz="4400" dirty="0">
                <a:latin typeface="Calibri"/>
                <a:cs typeface="Calibri"/>
              </a:rPr>
              <a:t>that </a:t>
            </a:r>
            <a:r>
              <a:rPr lang="en-US" sz="4400" dirty="0" smtClean="0">
                <a:latin typeface="Calibri"/>
                <a:cs typeface="Calibri"/>
              </a:rPr>
              <a:t>Christ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will </a:t>
            </a:r>
            <a:r>
              <a:rPr lang="en-US" sz="4400" dirty="0">
                <a:latin typeface="Calibri"/>
                <a:cs typeface="Calibri"/>
              </a:rPr>
              <a:t>bring with Him from heaven the souls of the righteous dead who are already in heaven with God. </a:t>
            </a:r>
          </a:p>
        </p:txBody>
      </p:sp>
    </p:spTree>
    <p:extLst>
      <p:ext uri="{BB962C8B-B14F-4D97-AF65-F5344CB8AC3E}">
        <p14:creationId xmlns:p14="http://schemas.microsoft.com/office/powerpoint/2010/main" val="13835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8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• If the souls of the righteous dead were already with the Lord in heaven, Paul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could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have just mentioned that the righteous were already with the Lord. </a:t>
            </a:r>
            <a:r>
              <a:rPr lang="en-US" sz="4400" dirty="0">
                <a:latin typeface="Calibri"/>
                <a:cs typeface="Calibri"/>
              </a:rPr>
              <a:t>But, instead, he says that “those who sleep in Jesus” (</a:t>
            </a:r>
            <a:r>
              <a:rPr lang="en-US" sz="4400" i="1" dirty="0">
                <a:latin typeface="Calibri"/>
                <a:cs typeface="Calibri"/>
              </a:rPr>
              <a:t>1 Thess. 4:</a:t>
            </a:r>
            <a:r>
              <a:rPr lang="en-US" sz="4400" i="1" dirty="0" smtClean="0">
                <a:latin typeface="Calibri"/>
                <a:cs typeface="Calibri"/>
              </a:rPr>
              <a:t>14</a:t>
            </a:r>
            <a:r>
              <a:rPr lang="en-US" sz="4400" dirty="0" smtClean="0">
                <a:latin typeface="Calibri"/>
                <a:cs typeface="Calibri"/>
              </a:rPr>
              <a:t>) </a:t>
            </a:r>
            <a:r>
              <a:rPr lang="en-US" sz="4400" dirty="0">
                <a:latin typeface="Calibri"/>
                <a:cs typeface="Calibri"/>
              </a:rPr>
              <a:t>would be resurrected from the dead at the end of time.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16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At the Sound of the Trumpet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• If the souls of the righteous dead were already with the Lord in heaven, Paul </a:t>
            </a:r>
            <a:r>
              <a:rPr lang="en-US" sz="4400" dirty="0" smtClean="0">
                <a:latin typeface="Calibri"/>
                <a:cs typeface="Calibri"/>
              </a:rPr>
              <a:t>could </a:t>
            </a:r>
            <a:r>
              <a:rPr lang="en-US" sz="4400" dirty="0">
                <a:latin typeface="Calibri"/>
                <a:cs typeface="Calibri"/>
              </a:rPr>
              <a:t>have just mentioned that the righteous were already with the Lord. </a:t>
            </a:r>
          </a:p>
        </p:txBody>
      </p:sp>
    </p:spTree>
    <p:extLst>
      <p:ext uri="{BB962C8B-B14F-4D97-AF65-F5344CB8AC3E}">
        <p14:creationId xmlns:p14="http://schemas.microsoft.com/office/powerpoint/2010/main" val="1669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8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825" y="4797425"/>
            <a:ext cx="4067175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Alberto R.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Timm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10" name="Picture 9" descr="cover_422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904267" cy="6858000"/>
          </a:xfrm>
          <a:prstGeom prst="rect">
            <a:avLst/>
          </a:prstGeom>
        </p:spPr>
      </p:pic>
      <p:pic>
        <p:nvPicPr>
          <p:cNvPr id="11" name="Picture 10" descr="cover_422C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4" y="980727"/>
            <a:ext cx="4177666" cy="3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Everlasting Encounter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“Behold, I tell you a </a:t>
            </a:r>
            <a:r>
              <a:rPr lang="en-US" sz="4400" dirty="0" smtClean="0">
                <a:latin typeface="Calibri"/>
                <a:cs typeface="Calibri"/>
              </a:rPr>
              <a:t>mystery</a:t>
            </a:r>
            <a:r>
              <a:rPr lang="en-US" sz="4400" dirty="0">
                <a:latin typeface="Calibri"/>
                <a:cs typeface="Calibri"/>
              </a:rPr>
              <a:t>: We shall </a:t>
            </a:r>
            <a:r>
              <a:rPr lang="en-US" sz="4400" spc="-100" dirty="0">
                <a:latin typeface="Calibri"/>
                <a:cs typeface="Calibri"/>
              </a:rPr>
              <a:t>not all sleep, but we shall all be changed</a:t>
            </a:r>
            <a:r>
              <a:rPr lang="en-US" sz="4400" dirty="0" smtClean="0">
                <a:latin typeface="Calibri"/>
                <a:cs typeface="Calibri"/>
              </a:rPr>
              <a:t>—in </a:t>
            </a:r>
            <a:r>
              <a:rPr lang="en-US" sz="4400" dirty="0">
                <a:latin typeface="Calibri"/>
                <a:cs typeface="Calibri"/>
              </a:rPr>
              <a:t>a moment, in the twinkling of an </a:t>
            </a:r>
            <a:r>
              <a:rPr lang="en-US" sz="4400" spc="-100" dirty="0">
                <a:latin typeface="Calibri"/>
                <a:cs typeface="Calibri"/>
              </a:rPr>
              <a:t>eye, at the last trumpet. For the trumpet </a:t>
            </a:r>
            <a:r>
              <a:rPr lang="en-US" sz="4400" dirty="0">
                <a:latin typeface="Calibri"/>
                <a:cs typeface="Calibri"/>
              </a:rPr>
              <a:t>will sound, and the dead will be raised </a:t>
            </a:r>
            <a:r>
              <a:rPr lang="en-US" sz="4400" spc="-40" dirty="0">
                <a:latin typeface="Calibri"/>
                <a:cs typeface="Calibri"/>
              </a:rPr>
              <a:t>incorruptible, and we shall be </a:t>
            </a:r>
            <a:r>
              <a:rPr lang="en-US" sz="4400" spc="-40" dirty="0" smtClean="0">
                <a:latin typeface="Calibri"/>
                <a:cs typeface="Calibri"/>
              </a:rPr>
              <a:t>changed.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For </a:t>
            </a:r>
            <a:r>
              <a:rPr lang="en-US" sz="4400" dirty="0">
                <a:latin typeface="Calibri"/>
                <a:cs typeface="Calibri"/>
              </a:rPr>
              <a:t>this corruptible must put on incorruption, and this mortal must put </a:t>
            </a:r>
            <a:r>
              <a:rPr lang="en-US" sz="4400" dirty="0" smtClean="0">
                <a:latin typeface="Calibri"/>
                <a:cs typeface="Calibri"/>
              </a:rPr>
              <a:t> on immortality </a:t>
            </a:r>
            <a:r>
              <a:rPr lang="en-US" sz="4400" dirty="0">
                <a:latin typeface="Calibri"/>
                <a:cs typeface="Calibri"/>
              </a:rPr>
              <a:t>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1 Cor. 15:51–53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971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Everlasting Encounter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6265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35000" algn="l"/>
              </a:tabLst>
            </a:pPr>
            <a:r>
              <a:rPr lang="en-US" sz="4400" dirty="0">
                <a:latin typeface="Calibri"/>
                <a:cs typeface="Calibri"/>
              </a:rPr>
              <a:t>• </a:t>
            </a:r>
            <a:r>
              <a:rPr lang="en-US" sz="4400" dirty="0" smtClean="0">
                <a:latin typeface="Calibri"/>
                <a:cs typeface="Calibri"/>
              </a:rPr>
              <a:t>Is this </a:t>
            </a:r>
            <a:r>
              <a:rPr lang="en-US" sz="4400" dirty="0">
                <a:latin typeface="Calibri"/>
                <a:cs typeface="Calibri"/>
              </a:rPr>
              <a:t>“mystery” (</a:t>
            </a:r>
            <a:r>
              <a:rPr lang="en-US" sz="4400" i="1" dirty="0">
                <a:latin typeface="Calibri"/>
                <a:cs typeface="Calibri"/>
              </a:rPr>
              <a:t>1 Cor. 15:51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a </a:t>
            </a:r>
            <a:r>
              <a:rPr lang="en-US" sz="4400" dirty="0">
                <a:latin typeface="Calibri"/>
                <a:cs typeface="Calibri"/>
              </a:rPr>
              <a:t>“secret rapture” of the church, </a:t>
            </a:r>
            <a:r>
              <a:rPr lang="en-US" sz="4400" dirty="0" smtClean="0">
                <a:latin typeface="Calibri"/>
                <a:cs typeface="Calibri"/>
              </a:rPr>
              <a:t>seven </a:t>
            </a:r>
            <a:r>
              <a:rPr lang="en-US" sz="4400" dirty="0">
                <a:latin typeface="Calibri"/>
                <a:cs typeface="Calibri"/>
              </a:rPr>
              <a:t>years prior to Christ’s </a:t>
            </a:r>
            <a:r>
              <a:rPr lang="en-US" sz="4400" dirty="0" smtClean="0">
                <a:latin typeface="Calibri"/>
                <a:cs typeface="Calibri"/>
              </a:rPr>
              <a:t>second coming?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Faithful </a:t>
            </a:r>
            <a:r>
              <a:rPr lang="en-US" sz="4400" dirty="0">
                <a:latin typeface="Calibri"/>
                <a:cs typeface="Calibri"/>
              </a:rPr>
              <a:t>Christians are suddenly, </a:t>
            </a:r>
            <a:r>
              <a:rPr lang="en-US" sz="4400" dirty="0" smtClean="0">
                <a:latin typeface="Calibri"/>
                <a:cs typeface="Calibri"/>
              </a:rPr>
              <a:t>	quietly</a:t>
            </a:r>
            <a:r>
              <a:rPr lang="en-US" sz="4400" dirty="0">
                <a:latin typeface="Calibri"/>
                <a:cs typeface="Calibri"/>
              </a:rPr>
              <a:t>, and secretly whisked off to </a:t>
            </a:r>
            <a:r>
              <a:rPr lang="en-US" sz="4400" dirty="0" smtClean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heaven?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>
                <a:latin typeface="Calibri"/>
                <a:cs typeface="Calibri"/>
              </a:rPr>
              <a:t>	The </a:t>
            </a:r>
            <a:r>
              <a:rPr lang="en-US" sz="4400" dirty="0" smtClean="0">
                <a:latin typeface="Calibri"/>
                <a:cs typeface="Calibri"/>
              </a:rPr>
              <a:t>“rapture” is the </a:t>
            </a:r>
            <a:r>
              <a:rPr lang="en-US" sz="4400" dirty="0">
                <a:latin typeface="Calibri"/>
                <a:cs typeface="Calibri"/>
              </a:rPr>
              <a:t>transformation </a:t>
            </a:r>
            <a:r>
              <a:rPr lang="en-US" sz="4400" dirty="0" smtClean="0">
                <a:latin typeface="Calibri"/>
                <a:cs typeface="Calibri"/>
              </a:rPr>
              <a:t>	of </a:t>
            </a:r>
            <a:r>
              <a:rPr lang="en-US" sz="4400" dirty="0">
                <a:latin typeface="Calibri"/>
                <a:cs typeface="Calibri"/>
              </a:rPr>
              <a:t>the living righteous to join the </a:t>
            </a:r>
            <a:r>
              <a:rPr lang="en-US" sz="4400" dirty="0" smtClean="0">
                <a:latin typeface="Calibri"/>
                <a:cs typeface="Calibri"/>
              </a:rPr>
              <a:t>	resurrected righteous. </a:t>
            </a:r>
          </a:p>
        </p:txBody>
      </p:sp>
    </p:spTree>
    <p:extLst>
      <p:ext uri="{BB962C8B-B14F-4D97-AF65-F5344CB8AC3E}">
        <p14:creationId xmlns:p14="http://schemas.microsoft.com/office/powerpoint/2010/main" val="319707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Everlasting Encounter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62764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35000" algn="l"/>
              </a:tabLst>
            </a:pPr>
            <a:r>
              <a:rPr lang="en-US" sz="4400" dirty="0">
                <a:latin typeface="Calibri"/>
                <a:cs typeface="Calibri"/>
              </a:rPr>
              <a:t>	There is no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“secret rapture”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because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	(1) the </a:t>
            </a:r>
            <a:r>
              <a:rPr lang="en-US" sz="4400" dirty="0">
                <a:latin typeface="Calibri"/>
                <a:cs typeface="Calibri"/>
              </a:rPr>
              <a:t>Second Coming will be </a:t>
            </a:r>
            <a:r>
              <a:rPr lang="en-US" sz="4400" u="sng" dirty="0">
                <a:latin typeface="Calibri"/>
                <a:cs typeface="Calibri"/>
              </a:rPr>
              <a:t>visible</a:t>
            </a:r>
            <a:r>
              <a:rPr lang="en-US" sz="4400" dirty="0">
                <a:latin typeface="Calibri"/>
                <a:cs typeface="Calibri"/>
              </a:rPr>
              <a:t> to all living human beings (</a:t>
            </a:r>
            <a:r>
              <a:rPr lang="en-US" sz="4400" i="1" dirty="0">
                <a:latin typeface="Calibri"/>
                <a:cs typeface="Calibri"/>
              </a:rPr>
              <a:t>Rev. 1:7</a:t>
            </a:r>
            <a:r>
              <a:rPr lang="en-US" sz="4400" dirty="0" smtClean="0">
                <a:latin typeface="Calibri"/>
                <a:cs typeface="Calibri"/>
              </a:rPr>
              <a:t>),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	(2) both </a:t>
            </a:r>
            <a:r>
              <a:rPr lang="en-US" sz="4400" dirty="0">
                <a:latin typeface="Calibri"/>
                <a:cs typeface="Calibri"/>
              </a:rPr>
              <a:t>the resurrection of the dead and the transformation of the living ones will occur at the sound of the trumpet at Christ’s return (</a:t>
            </a:r>
            <a:r>
              <a:rPr lang="en-US" sz="4400" i="1" dirty="0">
                <a:latin typeface="Calibri"/>
                <a:cs typeface="Calibri"/>
              </a:rPr>
              <a:t>1 Cor. 15:51, 52</a:t>
            </a:r>
            <a:r>
              <a:rPr lang="en-US" sz="4400" dirty="0">
                <a:latin typeface="Calibri"/>
                <a:cs typeface="Calibri"/>
              </a:rPr>
              <a:t>).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90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‘Even so them also which sleep in Jesus will God bring with Him’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[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Thess.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4:14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]</a:t>
            </a:r>
            <a:r>
              <a:rPr lang="en-US" sz="4400" spc="-150" dirty="0" smtClean="0">
                <a:solidFill>
                  <a:srgbClr val="000000"/>
                </a:solidFill>
                <a:latin typeface="Calibri"/>
                <a:cs typeface="Calibri"/>
              </a:rPr>
              <a:t>....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Many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interpret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this passage to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mean that the sleeping ones will be brought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with Christ from heaven;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but Paul meant </a:t>
            </a:r>
            <a:r>
              <a:rPr lang="en-US" sz="4400" spc="-60" dirty="0" smtClean="0">
                <a:latin typeface="Calibri"/>
                <a:cs typeface="Calibri"/>
              </a:rPr>
              <a:t>that as Christ was raised from the dead, </a:t>
            </a:r>
            <a:r>
              <a:rPr lang="en-US" sz="4400" spc="-50" dirty="0" smtClean="0">
                <a:latin typeface="Calibri"/>
                <a:cs typeface="Calibri"/>
              </a:rPr>
              <a:t>so God will call the sleeping saints from their graves and take them with Him to </a:t>
            </a:r>
            <a:r>
              <a:rPr lang="en-US" sz="4400" dirty="0" smtClean="0">
                <a:latin typeface="Calibri"/>
                <a:cs typeface="Calibri"/>
              </a:rPr>
              <a:t>heaven. Precious consolation!”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18. </a:t>
            </a:r>
            <a:r>
              <a:rPr lang="en-US" sz="3200" b="1" i="1" dirty="0">
                <a:solidFill>
                  <a:srgbClr val="FFFF00"/>
                </a:solidFill>
                <a:latin typeface="Cambria"/>
                <a:cs typeface="Cambria"/>
              </a:rPr>
              <a:t>Further Thought</a:t>
            </a:r>
          </a:p>
          <a:p>
            <a:pPr marL="36000"/>
            <a:r>
              <a:rPr lang="en-US" sz="3200" b="1" i="1" cap="small" spc="50" dirty="0" smtClean="0">
                <a:latin typeface="Cambria"/>
                <a:cs typeface="Cambria"/>
              </a:rPr>
              <a:t>The </a:t>
            </a:r>
            <a:r>
              <a:rPr lang="en-US" sz="3200" b="1" i="1" cap="small" spc="50" dirty="0">
                <a:latin typeface="Cambria"/>
                <a:cs typeface="Cambria"/>
              </a:rPr>
              <a:t>Acts of the Apostles</a:t>
            </a:r>
            <a:r>
              <a:rPr lang="en-US" sz="3200" b="1" cap="small" spc="50" dirty="0">
                <a:latin typeface="Cambria"/>
                <a:cs typeface="Cambria"/>
              </a:rPr>
              <a:t> </a:t>
            </a:r>
            <a:r>
              <a:rPr lang="en-US" sz="3200" b="1" cap="small" spc="50" dirty="0" smtClean="0">
                <a:latin typeface="Cambria"/>
                <a:cs typeface="Cambria"/>
              </a:rPr>
              <a:t>259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‘Even so them also which sleep in Jesus will God bring with Him’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[</a:t>
            </a:r>
            <a:r>
              <a:rPr lang="en-US" sz="4400" spc="-150" dirty="0">
                <a:latin typeface="Calibri"/>
                <a:cs typeface="Calibri"/>
              </a:rPr>
              <a:t>1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>
                <a:latin typeface="Calibri"/>
                <a:cs typeface="Calibri"/>
              </a:rPr>
              <a:t>Thess.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50" dirty="0">
                <a:latin typeface="Calibri"/>
                <a:cs typeface="Calibri"/>
              </a:rPr>
              <a:t>4:14</a:t>
            </a:r>
            <a:r>
              <a:rPr lang="en-US" sz="4400" spc="-100" dirty="0" smtClean="0">
                <a:latin typeface="Calibri"/>
                <a:cs typeface="Calibri"/>
              </a:rPr>
              <a:t>]</a:t>
            </a:r>
            <a:r>
              <a:rPr lang="en-US" sz="4400" spc="-150" dirty="0" smtClean="0">
                <a:latin typeface="Calibri"/>
                <a:cs typeface="Calibri"/>
              </a:rPr>
              <a:t>....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Many </a:t>
            </a:r>
            <a:r>
              <a:rPr lang="en-US" sz="4400" dirty="0">
                <a:latin typeface="Calibri"/>
                <a:cs typeface="Calibri"/>
              </a:rPr>
              <a:t>interpret </a:t>
            </a:r>
            <a:r>
              <a:rPr lang="en-US" sz="4400" dirty="0" smtClean="0">
                <a:latin typeface="Calibri"/>
                <a:cs typeface="Calibri"/>
              </a:rPr>
              <a:t>this passage to </a:t>
            </a:r>
            <a:r>
              <a:rPr lang="en-US" sz="4400" dirty="0">
                <a:latin typeface="Calibri"/>
                <a:cs typeface="Calibri"/>
              </a:rPr>
              <a:t>mean that the sleeping ones will be brought </a:t>
            </a:r>
            <a:r>
              <a:rPr lang="en-US" sz="4400" spc="-100" dirty="0">
                <a:latin typeface="Calibri"/>
                <a:cs typeface="Calibri"/>
              </a:rPr>
              <a:t>with Christ from heaven;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 advAuto="1000"/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New Testament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Hope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10777"/>
            <a:ext cx="10044608" cy="536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4400" dirty="0" smtClean="0">
                <a:latin typeface="Calibri"/>
                <a:cs typeface="Calibri"/>
              </a:rPr>
              <a:t>1.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Hope </a:t>
            </a:r>
            <a:r>
              <a:rPr lang="en-US" sz="4400" b="1" spc="50" dirty="0" smtClean="0">
                <a:latin typeface="Calibri"/>
                <a:cs typeface="Calibri"/>
              </a:rPr>
              <a:t>Beyond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This Life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622300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Sun. </a:t>
            </a:r>
            <a:r>
              <a:rPr lang="en-US" sz="4400" dirty="0" smtClean="0">
                <a:latin typeface="Calibri"/>
                <a:cs typeface="Calibri"/>
              </a:rPr>
              <a:t>Resurrection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fi-FI" sz="4400" i="1" dirty="0">
                <a:latin typeface="Calibri"/>
                <a:cs typeface="Calibri"/>
              </a:rPr>
              <a:t>1 </a:t>
            </a:r>
            <a:r>
              <a:rPr lang="fi-FI" sz="4400" i="1" dirty="0" err="1">
                <a:latin typeface="Calibri"/>
                <a:cs typeface="Calibri"/>
              </a:rPr>
              <a:t>Cor</a:t>
            </a:r>
            <a:r>
              <a:rPr lang="fi-FI" sz="4400" i="1" dirty="0">
                <a:latin typeface="Calibri"/>
                <a:cs typeface="Calibri"/>
              </a:rPr>
              <a:t>. 15:13–19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endParaRPr lang="en-US" sz="4400" i="1" dirty="0">
              <a:latin typeface="Calibri"/>
              <a:cs typeface="Calibri"/>
            </a:endParaRP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  <a:tabLst>
                <a:tab pos="622300" algn="l"/>
              </a:tabLst>
            </a:pPr>
            <a:r>
              <a:rPr lang="en-US" sz="4400" dirty="0">
                <a:latin typeface="Calibri"/>
                <a:cs typeface="Calibri"/>
              </a:rPr>
              <a:t>2.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Two </a:t>
            </a:r>
            <a:r>
              <a:rPr lang="en-US" sz="4400" b="1" spc="50" dirty="0" smtClean="0">
                <a:latin typeface="Calibri"/>
                <a:cs typeface="Calibri"/>
              </a:rPr>
              <a:t>Promises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  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622300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i="1" dirty="0" smtClean="0">
                <a:latin typeface="Calibri"/>
                <a:cs typeface="Calibri"/>
              </a:rPr>
              <a:t>Mon. </a:t>
            </a:r>
            <a:r>
              <a:rPr lang="en-US" sz="4400" dirty="0" smtClean="0">
                <a:latin typeface="Calibri"/>
                <a:cs typeface="Calibri"/>
              </a:rPr>
              <a:t>Coming Again. </a:t>
            </a:r>
            <a:r>
              <a:rPr lang="fi-FI" sz="4400" i="1" dirty="0">
                <a:latin typeface="Calibri"/>
                <a:cs typeface="Calibri"/>
              </a:rPr>
              <a:t>John 14:1–</a:t>
            </a:r>
            <a:r>
              <a:rPr lang="fi-FI" sz="4400" i="1" dirty="0" smtClean="0">
                <a:latin typeface="Calibri"/>
                <a:cs typeface="Calibri"/>
              </a:rPr>
              <a:t>3.</a:t>
            </a: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         	</a:t>
            </a:r>
            <a:r>
              <a:rPr lang="en-US" sz="4400" dirty="0" smtClean="0">
                <a:latin typeface="Calibri"/>
                <a:cs typeface="Calibri"/>
              </a:rPr>
              <a:t>b. </a:t>
            </a:r>
            <a:r>
              <a:rPr lang="en-US" sz="4400" i="1" dirty="0" smtClean="0">
                <a:latin typeface="Calibri"/>
                <a:cs typeface="Calibri"/>
              </a:rPr>
              <a:t>Tue. </a:t>
            </a:r>
            <a:r>
              <a:rPr lang="en-US" sz="4400" dirty="0" smtClean="0">
                <a:latin typeface="Calibri"/>
                <a:cs typeface="Calibri"/>
              </a:rPr>
              <a:t>Raised Up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fi-FI" sz="4400" i="1" dirty="0">
                <a:latin typeface="Calibri"/>
                <a:cs typeface="Calibri"/>
              </a:rPr>
              <a:t>John 6:44–51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  <a:endParaRPr lang="en-US" sz="4400" i="1" dirty="0">
              <a:latin typeface="Calibri"/>
              <a:cs typeface="Calibri"/>
            </a:endParaRP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  <a:tabLst>
                <a:tab pos="622300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Two </a:t>
            </a:r>
            <a:r>
              <a:rPr lang="en-US" sz="4400" b="1" spc="50" dirty="0" smtClean="0">
                <a:latin typeface="Calibri"/>
                <a:cs typeface="Calibri"/>
              </a:rPr>
              <a:t>Misconceptions</a:t>
            </a:r>
            <a:endParaRPr lang="en-US" sz="4400" dirty="0">
              <a:latin typeface="Calibri"/>
              <a:cs typeface="Calibri"/>
            </a:endParaRP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  <a:tabLst>
                <a:tab pos="622300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Wed.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Heavenly</a:t>
            </a:r>
            <a:r>
              <a:rPr lang="en-US" sz="4400" i="1" spc="-1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Soul.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fr-FR" sz="4400" i="1" spc="-100" dirty="0">
                <a:latin typeface="Calibri"/>
                <a:cs typeface="Calibri"/>
              </a:rPr>
              <a:t>1</a:t>
            </a:r>
            <a:r>
              <a:rPr lang="fr-FR" sz="4400" i="1" spc="-300" dirty="0">
                <a:latin typeface="Calibri"/>
                <a:cs typeface="Calibri"/>
              </a:rPr>
              <a:t> </a:t>
            </a:r>
            <a:r>
              <a:rPr lang="fr-FR" sz="4400" i="1" spc="-100" dirty="0" err="1">
                <a:latin typeface="Calibri"/>
                <a:cs typeface="Calibri"/>
              </a:rPr>
              <a:t>Thess</a:t>
            </a:r>
            <a:r>
              <a:rPr lang="fr-FR" sz="4400" i="1" spc="-300" dirty="0">
                <a:latin typeface="Calibri"/>
                <a:cs typeface="Calibri"/>
              </a:rPr>
              <a:t>. 4:16, 17</a:t>
            </a:r>
            <a:r>
              <a:rPr lang="en-US" sz="4400" i="1" dirty="0" smtClean="0">
                <a:latin typeface="Calibri"/>
                <a:cs typeface="Calibri"/>
              </a:rPr>
              <a:t>	        	</a:t>
            </a:r>
            <a:r>
              <a:rPr lang="en-US" sz="4400" dirty="0" smtClean="0">
                <a:latin typeface="Calibri"/>
                <a:cs typeface="Calibri"/>
              </a:rPr>
              <a:t>b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Thu.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Secret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Rapture.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tr-TR" sz="4400" i="1" spc="-100" dirty="0">
                <a:latin typeface="Calibri"/>
                <a:cs typeface="Calibri"/>
              </a:rPr>
              <a:t>1</a:t>
            </a:r>
            <a:r>
              <a:rPr lang="tr-TR" sz="4400" i="1" spc="-300" dirty="0">
                <a:latin typeface="Calibri"/>
                <a:cs typeface="Calibri"/>
              </a:rPr>
              <a:t> </a:t>
            </a:r>
            <a:r>
              <a:rPr lang="tr-TR" sz="4400" i="1" spc="-100" dirty="0" err="1">
                <a:latin typeface="Calibri"/>
                <a:cs typeface="Calibri"/>
              </a:rPr>
              <a:t>Cor</a:t>
            </a:r>
            <a:r>
              <a:rPr lang="tr-TR" sz="4400" i="1" spc="-100" dirty="0" smtClean="0">
                <a:latin typeface="Calibri"/>
                <a:cs typeface="Calibri"/>
              </a:rPr>
              <a:t>. </a:t>
            </a:r>
            <a:r>
              <a:rPr lang="tr-TR" sz="4400" i="1" spc="-150" dirty="0" smtClean="0">
                <a:latin typeface="Calibri"/>
                <a:cs typeface="Calibri"/>
              </a:rPr>
              <a:t>15</a:t>
            </a:r>
            <a:r>
              <a:rPr lang="tr-TR" sz="4400" i="1" spc="-150" dirty="0">
                <a:latin typeface="Calibri"/>
                <a:cs typeface="Calibri"/>
              </a:rPr>
              <a:t>:</a:t>
            </a:r>
            <a:r>
              <a:rPr lang="tr-TR" sz="4400" i="1" spc="-150" dirty="0" smtClean="0">
                <a:latin typeface="Calibri"/>
                <a:cs typeface="Calibri"/>
              </a:rPr>
              <a:t>51-53.</a:t>
            </a:r>
            <a:endParaRPr lang="en-US" sz="4400" i="1" spc="-1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25612" y="6350"/>
            <a:ext cx="7418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Summary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On Death and Dying: Our Future Hope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38" y="1692788"/>
            <a:ext cx="9144000" cy="389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We will explore                                             the painful subject of </a:t>
            </a:r>
            <a:r>
              <a:rPr lang="en-US" sz="6000" dirty="0" smtClean="0">
                <a:latin typeface="Calibri Light"/>
                <a:cs typeface="Calibri Light"/>
              </a:rPr>
              <a:t>death</a:t>
            </a:r>
            <a:r>
              <a:rPr lang="en-US" sz="4400" dirty="0" smtClean="0">
                <a:latin typeface="Calibri" charset="0"/>
                <a:cs typeface="Calibri" charset="0"/>
              </a:rPr>
              <a:t>     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but through the                                             lens of the </a:t>
            </a:r>
            <a:r>
              <a:rPr lang="en-US" sz="6000" dirty="0" smtClean="0">
                <a:latin typeface="Calibri Light"/>
                <a:cs typeface="Calibri Light"/>
              </a:rPr>
              <a:t>hope</a:t>
            </a:r>
            <a:r>
              <a:rPr lang="en-US" sz="4400" dirty="0" smtClean="0">
                <a:latin typeface="Calibri" charset="0"/>
                <a:cs typeface="Calibri" charset="0"/>
              </a:rPr>
              <a:t>                                      offered us through </a:t>
            </a:r>
            <a:r>
              <a:rPr lang="en-US" sz="6000" dirty="0" smtClean="0">
                <a:latin typeface="Calibri Light"/>
                <a:cs typeface="Calibri Light"/>
              </a:rPr>
              <a:t>Jesus</a:t>
            </a:r>
            <a:r>
              <a:rPr lang="en-US" sz="4400" dirty="0" smtClean="0"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5069" y="8102"/>
            <a:ext cx="7408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12" y="1153083"/>
            <a:ext cx="9144000" cy="576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latin typeface="Calibri"/>
                <a:cs typeface="Calibri"/>
              </a:rPr>
              <a:t>1  </a:t>
            </a:r>
            <a:r>
              <a:rPr lang="en-US" sz="2900" dirty="0" smtClean="0">
                <a:solidFill>
                  <a:schemeClr val="tx2"/>
                </a:solidFill>
                <a:latin typeface="Calibri"/>
                <a:cs typeface="Calibri"/>
              </a:rPr>
              <a:t>Rebellion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in a Perfect Universe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2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Death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in a Sinful World</a:t>
            </a:r>
            <a:r>
              <a:rPr lang="en-US" sz="290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2900" b="1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3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Human Nature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r>
              <a:rPr lang="en-US" sz="2900" b="1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4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Old Testament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Hope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 5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Resurrections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Before the Cross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endParaRPr lang="en-US" sz="2900" b="1" dirty="0" smtClean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Died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for Us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D9D9D9"/>
                </a:solidFill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lang="en-US" sz="2900" dirty="0" smtClean="0">
                <a:latin typeface="Calibri"/>
                <a:cs typeface="Calibri"/>
              </a:rPr>
              <a:t>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Christ’s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Victory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Over Death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  <a:endParaRPr lang="en-US" sz="2900" b="1" dirty="0" smtClean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b="1" dirty="0" smtClean="0">
                <a:latin typeface="Calibri"/>
                <a:cs typeface="Calibri"/>
              </a:rPr>
              <a:t>  </a:t>
            </a:r>
            <a:r>
              <a:rPr lang="en-US" sz="2900" b="1" spc="50" dirty="0" smtClean="0">
                <a:latin typeface="Calibri"/>
                <a:cs typeface="Calibri"/>
              </a:rPr>
              <a:t>8  </a:t>
            </a:r>
            <a:r>
              <a:rPr lang="en-US" sz="2900" b="1" spc="50" dirty="0" smtClean="0">
                <a:solidFill>
                  <a:srgbClr val="FFFFFF"/>
                </a:solidFill>
                <a:latin typeface="Calibri"/>
                <a:cs typeface="Calibri"/>
              </a:rPr>
              <a:t>The New Testament </a:t>
            </a:r>
            <a:r>
              <a:rPr lang="en-US" sz="2900" b="1" spc="50" dirty="0" smtClean="0">
                <a:solidFill>
                  <a:srgbClr val="FFFF00"/>
                </a:solidFill>
                <a:latin typeface="Calibri"/>
                <a:cs typeface="Calibri"/>
              </a:rPr>
              <a:t>Hope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  9 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Contrary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Passages?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10 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The Fires of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Hell</a:t>
            </a:r>
            <a:r>
              <a:rPr lang="en-US" sz="2900" dirty="0" smtClean="0">
                <a:latin typeface="Calibri"/>
                <a:cs typeface="Calibri"/>
              </a:rPr>
              <a:t>	</a:t>
            </a:r>
          </a:p>
          <a:p>
            <a:pPr marL="1774350" indent="-514350">
              <a:lnSpc>
                <a:spcPct val="90000"/>
              </a:lnSpc>
              <a:buAutoNum type="arabicPlain" startAt="11"/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End-Time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Deceptions</a:t>
            </a:r>
            <a:endParaRPr lang="en-US" sz="2900" dirty="0">
              <a:latin typeface="Calibri"/>
              <a:cs typeface="Calibri"/>
            </a:endParaRP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latin typeface="Calibri"/>
                <a:cs typeface="Calibri"/>
              </a:rPr>
              <a:t>12  The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Biblical</a:t>
            </a:r>
            <a:r>
              <a:rPr lang="en-US" sz="2900" dirty="0" smtClean="0">
                <a:latin typeface="Calibri"/>
                <a:cs typeface="Calibri"/>
              </a:rPr>
              <a:t> 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Worldview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13  The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Judging</a:t>
            </a: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 Process</a:t>
            </a:r>
          </a:p>
          <a:p>
            <a:pPr marL="1260000">
              <a:lnSpc>
                <a:spcPct val="90000"/>
              </a:lnSpc>
              <a:tabLst>
                <a:tab pos="5372100" algn="l"/>
              </a:tabLst>
            </a:pPr>
            <a:r>
              <a:rPr lang="en-US" sz="2900" dirty="0" smtClean="0">
                <a:solidFill>
                  <a:srgbClr val="FFFFFF"/>
                </a:solidFill>
                <a:latin typeface="Calibri"/>
                <a:cs typeface="Calibri"/>
              </a:rPr>
              <a:t>14  All Things </a:t>
            </a:r>
            <a:r>
              <a:rPr lang="en-US" sz="2900" dirty="0" smtClean="0">
                <a:solidFill>
                  <a:srgbClr val="FFFF00"/>
                </a:solidFill>
                <a:latin typeface="Calibri"/>
                <a:cs typeface="Calibri"/>
              </a:rPr>
              <a:t>New</a:t>
            </a:r>
            <a:endParaRPr lang="en-US" sz="29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Lesson 8,  November 19,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2875"/>
            <a:ext cx="9144000" cy="17830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00">
              <a:lnSpc>
                <a:spcPct val="8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The New Testament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Hope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2" name="Picture 1" descr="L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328144"/>
            <a:ext cx="7897420" cy="3341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37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cs-CZ" dirty="0">
                <a:latin typeface="Cambria"/>
                <a:ea typeface="Helvetica CY" charset="0"/>
                <a:cs typeface="Cambria"/>
              </a:rPr>
              <a:t>1 John 5:11, 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12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“And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this is the testimony: that God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has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given us eternal life, and this life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is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in His Son. He who has the Son has life; he who does not have the Son of God does not have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life.”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New Testament Hope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Key Text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Thus, for Christ and the apostles, the Christian hope was not a new hope but, rather, the unfolding of the ancient hope already nurtured by the patriarchs and prophets. </a:t>
            </a:r>
            <a:r>
              <a:rPr lang="en-US" sz="4400" dirty="0" smtClean="0">
                <a:latin typeface="Calibri"/>
                <a:cs typeface="Calibri"/>
              </a:rPr>
              <a:t>For example, Christ mentioned that Abraham foresaw and rejoiced to see His day (</a:t>
            </a:r>
            <a:r>
              <a:rPr lang="en-US" sz="4400" i="1" dirty="0" smtClean="0">
                <a:latin typeface="Calibri"/>
                <a:cs typeface="Calibri"/>
              </a:rPr>
              <a:t>John 8:56</a:t>
            </a:r>
            <a:r>
              <a:rPr lang="en-US" sz="4400" dirty="0" smtClean="0">
                <a:latin typeface="Calibri"/>
                <a:cs typeface="Calibri"/>
              </a:rPr>
              <a:t>).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401439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F</a:t>
            </a:r>
            <a:r>
              <a:rPr lang="en-US" sz="4400" dirty="0" smtClean="0">
                <a:latin typeface="Calibri"/>
                <a:cs typeface="Calibri"/>
              </a:rPr>
              <a:t>or </a:t>
            </a:r>
            <a:r>
              <a:rPr lang="en-US" sz="4400" dirty="0" smtClean="0">
                <a:latin typeface="Calibri"/>
                <a:cs typeface="Calibri"/>
              </a:rPr>
              <a:t>Christ and the apostles, the Christian hope was </a:t>
            </a:r>
            <a:r>
              <a:rPr lang="en-US" sz="4400" u="sng" dirty="0" smtClean="0">
                <a:latin typeface="Calibri"/>
                <a:cs typeface="Calibri"/>
              </a:rPr>
              <a:t>not</a:t>
            </a:r>
            <a:r>
              <a:rPr lang="en-US" sz="4400" dirty="0" smtClean="0">
                <a:latin typeface="Calibri"/>
                <a:cs typeface="Calibri"/>
              </a:rPr>
              <a:t> a </a:t>
            </a:r>
            <a:r>
              <a:rPr lang="en-US" sz="4400" u="sng" dirty="0" smtClean="0">
                <a:latin typeface="Calibri"/>
                <a:cs typeface="Calibri"/>
              </a:rPr>
              <a:t>new</a:t>
            </a:r>
            <a:r>
              <a:rPr lang="en-US" sz="4400" dirty="0" smtClean="0">
                <a:latin typeface="Calibri"/>
                <a:cs typeface="Calibri"/>
              </a:rPr>
              <a:t> hope but, rather, the </a:t>
            </a:r>
            <a:r>
              <a:rPr lang="en-US" sz="4400" u="sng" dirty="0" smtClean="0">
                <a:latin typeface="Calibri"/>
                <a:cs typeface="Calibri"/>
              </a:rPr>
              <a:t>unfolding</a:t>
            </a:r>
            <a:r>
              <a:rPr lang="en-US" sz="4400" dirty="0" smtClean="0">
                <a:latin typeface="Calibri"/>
                <a:cs typeface="Calibri"/>
              </a:rPr>
              <a:t> of the ancient hope already nurtured by the patriarchs and prophets.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New Testament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Hope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November 12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5" grpId="0" build="p" autoUpdateAnimBg="0" advAuto="100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November 13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Hope </a:t>
            </a:r>
            <a:r>
              <a:rPr lang="en-US" sz="3200" b="1" cap="small" spc="50" dirty="0">
                <a:latin typeface="Cambria"/>
                <a:cs typeface="Cambria"/>
              </a:rPr>
              <a:t>Beyond This Life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“But if there is </a:t>
            </a:r>
            <a:r>
              <a:rPr lang="en-US" sz="4400" b="1" spc="50" dirty="0">
                <a:latin typeface="Calibri"/>
                <a:cs typeface="Calibri"/>
              </a:rPr>
              <a:t>no resurrection </a:t>
            </a:r>
            <a:r>
              <a:rPr lang="en-US" sz="4400" dirty="0">
                <a:latin typeface="Calibri"/>
                <a:cs typeface="Calibri"/>
              </a:rPr>
              <a:t>of the dead, then Christ is </a:t>
            </a:r>
            <a:r>
              <a:rPr lang="en-US" sz="4400" b="1" baseline="30000" dirty="0">
                <a:solidFill>
                  <a:schemeClr val="tx2"/>
                </a:solidFill>
                <a:latin typeface="Calibri"/>
                <a:cs typeface="Calibri"/>
              </a:rPr>
              <a:t>1</a:t>
            </a:r>
            <a:r>
              <a:rPr lang="en-US" sz="4400" u="sng" dirty="0" smtClean="0">
                <a:latin typeface="Calibri"/>
                <a:cs typeface="Calibri"/>
              </a:rPr>
              <a:t>not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risen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if Christ is not risen, then our </a:t>
            </a:r>
            <a:r>
              <a:rPr lang="en-US" sz="4400" b="1" baseline="30000" dirty="0" smtClean="0">
                <a:solidFill>
                  <a:schemeClr val="tx2"/>
                </a:solidFill>
                <a:latin typeface="Calibri"/>
                <a:cs typeface="Calibri"/>
              </a:rPr>
              <a:t>2</a:t>
            </a:r>
            <a:r>
              <a:rPr lang="en-US" sz="4400" u="sng" dirty="0" smtClean="0">
                <a:latin typeface="Calibri"/>
                <a:cs typeface="Calibri"/>
              </a:rPr>
              <a:t>preaching </a:t>
            </a:r>
            <a:r>
              <a:rPr lang="en-US" sz="4400" u="sng" dirty="0">
                <a:latin typeface="Calibri"/>
                <a:cs typeface="Calibri"/>
              </a:rPr>
              <a:t>is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empty</a:t>
            </a:r>
            <a:r>
              <a:rPr lang="en-US" sz="4400" dirty="0">
                <a:latin typeface="Calibri"/>
                <a:cs typeface="Calibri"/>
              </a:rPr>
              <a:t> and your </a:t>
            </a:r>
            <a:r>
              <a:rPr lang="en-US" sz="4400" b="1" baseline="30000" dirty="0" smtClean="0">
                <a:solidFill>
                  <a:schemeClr val="tx2"/>
                </a:solidFill>
                <a:latin typeface="Calibri"/>
                <a:cs typeface="Calibri"/>
              </a:rPr>
              <a:t>3</a:t>
            </a:r>
            <a:r>
              <a:rPr lang="en-US" sz="4400" u="sng" dirty="0" smtClean="0">
                <a:latin typeface="Calibri"/>
                <a:cs typeface="Calibri"/>
              </a:rPr>
              <a:t>faith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also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empty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... [Y]</a:t>
            </a:r>
            <a:r>
              <a:rPr lang="en-US" sz="4400" dirty="0" err="1" smtClean="0">
                <a:latin typeface="Calibri"/>
                <a:cs typeface="Calibri"/>
              </a:rPr>
              <a:t>ou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are </a:t>
            </a:r>
            <a:r>
              <a:rPr lang="en-US" sz="4400" b="1" baseline="30000" dirty="0" smtClean="0">
                <a:solidFill>
                  <a:schemeClr val="tx2"/>
                </a:solidFill>
                <a:latin typeface="Calibri"/>
                <a:cs typeface="Calibri"/>
              </a:rPr>
              <a:t>4</a:t>
            </a:r>
            <a:r>
              <a:rPr lang="en-US" sz="4400" u="sng" dirty="0" smtClean="0">
                <a:latin typeface="Calibri"/>
                <a:cs typeface="Calibri"/>
              </a:rPr>
              <a:t>still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your</a:t>
            </a:r>
            <a:r>
              <a:rPr lang="en-US" sz="4400" i="1" u="sng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sins</a:t>
            </a:r>
            <a:r>
              <a:rPr lang="en-US" sz="4400" dirty="0">
                <a:latin typeface="Calibri"/>
                <a:cs typeface="Calibri"/>
              </a:rPr>
              <a:t>! </a:t>
            </a:r>
            <a:r>
              <a:rPr lang="en-US" sz="4400" dirty="0" smtClean="0">
                <a:latin typeface="Calibri"/>
                <a:cs typeface="Calibri"/>
              </a:rPr>
              <a:t>Then </a:t>
            </a:r>
            <a:r>
              <a:rPr lang="en-US" sz="4400" dirty="0">
                <a:latin typeface="Calibri"/>
                <a:cs typeface="Calibri"/>
              </a:rPr>
              <a:t>also those who have </a:t>
            </a:r>
            <a:r>
              <a:rPr lang="en-US" sz="4400" dirty="0" smtClean="0">
                <a:latin typeface="Calibri"/>
                <a:cs typeface="Calibri"/>
              </a:rPr>
              <a:t>fallen </a:t>
            </a:r>
            <a:r>
              <a:rPr lang="en-US" sz="4400" dirty="0">
                <a:latin typeface="Calibri"/>
                <a:cs typeface="Calibri"/>
              </a:rPr>
              <a:t>asleep in Christ have </a:t>
            </a:r>
            <a:r>
              <a:rPr lang="en-US" sz="4400" b="1" baseline="30000" dirty="0" smtClean="0">
                <a:solidFill>
                  <a:schemeClr val="tx2"/>
                </a:solidFill>
                <a:latin typeface="Calibri"/>
                <a:cs typeface="Calibri"/>
              </a:rPr>
              <a:t>5</a:t>
            </a:r>
            <a:r>
              <a:rPr lang="en-US" sz="4400" u="sng" dirty="0" smtClean="0">
                <a:latin typeface="Calibri"/>
                <a:cs typeface="Calibri"/>
              </a:rPr>
              <a:t>perished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in this life only we have hope in Christ, we are of all men the </a:t>
            </a:r>
            <a:r>
              <a:rPr lang="en-US" sz="4400" b="1" baseline="30000" dirty="0" smtClean="0">
                <a:solidFill>
                  <a:schemeClr val="tx2"/>
                </a:solidFill>
                <a:latin typeface="Calibri"/>
                <a:cs typeface="Calibri"/>
              </a:rPr>
              <a:t>6</a:t>
            </a:r>
            <a:r>
              <a:rPr lang="en-US" sz="4400" u="sng" dirty="0" smtClean="0">
                <a:latin typeface="Calibri"/>
                <a:cs typeface="Calibri"/>
              </a:rPr>
              <a:t>most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pitiable</a:t>
            </a:r>
            <a:r>
              <a:rPr lang="en-US" sz="4400" dirty="0" smtClean="0">
                <a:latin typeface="Calibri"/>
                <a:cs typeface="Calibri"/>
              </a:rPr>
              <a:t>” (</a:t>
            </a:r>
            <a:r>
              <a:rPr lang="en-US" sz="4400" i="1" dirty="0" smtClean="0">
                <a:latin typeface="Calibri"/>
                <a:cs typeface="Calibri"/>
              </a:rPr>
              <a:t>1 Cor</a:t>
            </a:r>
            <a:r>
              <a:rPr lang="en-US" sz="4400" i="1" dirty="0">
                <a:latin typeface="Calibri"/>
                <a:cs typeface="Calibri"/>
              </a:rPr>
              <a:t>.</a:t>
            </a:r>
            <a:r>
              <a:rPr lang="en-US" sz="4400" i="1" dirty="0" smtClean="0">
                <a:latin typeface="Calibri"/>
                <a:cs typeface="Calibri"/>
              </a:rPr>
              <a:t> 15:13–19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November 13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Hope </a:t>
            </a:r>
            <a:r>
              <a:rPr lang="en-US" sz="3200" b="1" cap="small" spc="50" dirty="0">
                <a:latin typeface="Cambria"/>
                <a:cs typeface="Cambria"/>
              </a:rPr>
              <a:t>Beyond This Life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19559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• Our </a:t>
            </a:r>
            <a:r>
              <a:rPr lang="en-US" sz="4400" dirty="0">
                <a:latin typeface="Calibri"/>
                <a:cs typeface="Calibri"/>
              </a:rPr>
              <a:t>resurrection is inseparably tied to Christ’s </a:t>
            </a:r>
            <a:r>
              <a:rPr lang="en-US" sz="4400" dirty="0" smtClean="0">
                <a:latin typeface="Calibri"/>
                <a:cs typeface="Calibri"/>
              </a:rPr>
              <a:t>resurrection.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• When </a:t>
            </a:r>
            <a:r>
              <a:rPr lang="en-US" sz="4400" dirty="0">
                <a:latin typeface="Calibri"/>
                <a:cs typeface="Calibri"/>
              </a:rPr>
              <a:t>we die we stay dead, and forever, too, and thus, </a:t>
            </a: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all is meaningless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• “Heaven is worth everything to us, and if we lose heaven we lose all.</a:t>
            </a:r>
            <a:r>
              <a:rPr lang="en-US" sz="4400" dirty="0" smtClean="0">
                <a:latin typeface="Calibri"/>
                <a:cs typeface="Calibri"/>
              </a:rPr>
              <a:t>”    —</a:t>
            </a:r>
            <a:r>
              <a:rPr lang="en-US" sz="4400" i="1" cap="small" dirty="0">
                <a:latin typeface="Calibri"/>
                <a:cs typeface="Calibri"/>
              </a:rPr>
              <a:t>Sons and Daughters of </a:t>
            </a:r>
            <a:r>
              <a:rPr lang="en-US" sz="4400" i="1" cap="small" dirty="0" smtClean="0">
                <a:latin typeface="Calibri"/>
                <a:cs typeface="Calibri"/>
              </a:rPr>
              <a:t>God</a:t>
            </a:r>
            <a:r>
              <a:rPr lang="en-US" sz="4400" i="1" cap="small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349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28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4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•22.4Q-Preview.potx</Template>
  <TotalTime>8819</TotalTime>
  <Words>3068</Words>
  <Application>Microsoft Macintosh PowerPoint</Application>
  <PresentationFormat>On-screen Show (4:3)</PresentationFormat>
  <Paragraphs>178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•22.4Q-Preview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371</cp:revision>
  <dcterms:created xsi:type="dcterms:W3CDTF">2021-07-03T11:23:54Z</dcterms:created>
  <dcterms:modified xsi:type="dcterms:W3CDTF">2022-11-14T01:02:11Z</dcterms:modified>
</cp:coreProperties>
</file>