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57" r:id="rId3"/>
    <p:sldId id="265" r:id="rId4"/>
    <p:sldId id="472" r:id="rId5"/>
    <p:sldId id="268" r:id="rId6"/>
    <p:sldId id="458" r:id="rId7"/>
    <p:sldId id="471" r:id="rId8"/>
    <p:sldId id="438" r:id="rId9"/>
    <p:sldId id="473" r:id="rId10"/>
    <p:sldId id="474" r:id="rId11"/>
    <p:sldId id="475" r:id="rId12"/>
    <p:sldId id="476" r:id="rId13"/>
    <p:sldId id="486" r:id="rId14"/>
    <p:sldId id="487" r:id="rId15"/>
    <p:sldId id="488" r:id="rId16"/>
    <p:sldId id="489" r:id="rId17"/>
    <p:sldId id="490" r:id="rId18"/>
    <p:sldId id="491" r:id="rId19"/>
    <p:sldId id="480" r:id="rId20"/>
    <p:sldId id="492" r:id="rId21"/>
    <p:sldId id="493" r:id="rId22"/>
    <p:sldId id="446" r:id="rId23"/>
    <p:sldId id="494" r:id="rId24"/>
    <p:sldId id="481" r:id="rId25"/>
    <p:sldId id="482" r:id="rId26"/>
    <p:sldId id="495" r:id="rId27"/>
    <p:sldId id="496" r:id="rId28"/>
    <p:sldId id="468" r:id="rId29"/>
    <p:sldId id="483" r:id="rId30"/>
    <p:sldId id="484" r:id="rId31"/>
    <p:sldId id="497" r:id="rId32"/>
    <p:sldId id="498" r:id="rId33"/>
    <p:sldId id="499" r:id="rId34"/>
    <p:sldId id="470" r:id="rId35"/>
    <p:sldId id="485" r:id="rId36"/>
    <p:sldId id="500" r:id="rId37"/>
    <p:sldId id="502" r:id="rId38"/>
    <p:sldId id="501" r:id="rId39"/>
    <p:sldId id="459" r:id="rId40"/>
    <p:sldId id="43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5" autoAdjust="0"/>
    <p:restoredTop sz="69328" autoAdjust="0"/>
  </p:normalViewPr>
  <p:slideViewPr>
    <p:cSldViewPr>
      <p:cViewPr varScale="1">
        <p:scale>
          <a:sx n="52" d="100"/>
          <a:sy n="52" d="100"/>
        </p:scale>
        <p:origin x="-18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daliri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palamigin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.’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25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Abraham,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alalahanin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tinanggap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inaaliw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26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Bukod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banging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nagnanais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tumawid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patungo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makatatawid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patungo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.’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27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ipinapakiusap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isugo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28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magpatotoo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mapunta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dakong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29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Abraham,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hayaan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makinig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.’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30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‘Hindi,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magsisisi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.’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31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pinapakinggan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mahihikayat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bumangon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Lucas 16:19–31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ipakahulugang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literal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Lucas 16:19–31,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konklusyong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biblikal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impiyerno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pahintultan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paguusap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nakatira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nakahimlay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“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daliri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,’ ”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umiiral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nakadarama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pagkauhaw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kagalakan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naligtas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malapitang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nasusundan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nawaglit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nakapag-uusap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talinghaga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detalye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literal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maipapaliwanag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salaysay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nagtuturo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(1)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sosyal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pagkilala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sukatan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pinagpapasyahan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naaaring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baligtarin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susunod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Lucas 16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:25,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26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21. “ ‘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Makakasama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Paraiso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‘At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sumagot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Paraiso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Lucas 23:43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¶ Halos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salin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(may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kaunting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eksepsiyon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 ay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isinasalin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magnanakaw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magkasama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Paraiso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Hebrew interlinear.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paggamit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punctuation marks 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omma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period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kulay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pula,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1200" b="1" i="1" dirty="0" smtClean="0">
              <a:solidFill>
                <a:prstClr val="black"/>
              </a:solidFill>
              <a:latin typeface="Helvetica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sumasalungat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Sinabi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Jesus, ‘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Huwag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hawakan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sapagkat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pa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nakakaakyat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Ngunit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pumunta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kapatid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sabihin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kanila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Aakyat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’ 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Juan 20:17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endParaRPr lang="en-US" sz="1200" dirty="0" smtClean="0">
              <a:solidFill>
                <a:prstClr val="black"/>
              </a:solidFill>
              <a:latin typeface="HelveticaNeu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err="1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mabagabag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akin.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 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sasabihin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paparoon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ihanda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3 At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maihanda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babalik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kayo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’ 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Juan 14:1–3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endParaRPr lang="en-US" sz="1200" dirty="0" smtClean="0">
              <a:solidFill>
                <a:prstClr val="black"/>
              </a:solidFill>
              <a:latin typeface="HelveticaNeue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err="1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Kamalian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Gramatika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isyu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Lucas 23:43 ay kung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pang-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abay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iugnay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padiwang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sumusunod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(“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”) o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pandiwang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nauuna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(“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”). ¶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gramatikong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punto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ay halos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imposebleng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malaman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pagpipilian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Lucas ay may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hilig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paggamit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pang-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abay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nauunang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pandiwa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paglitaw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1" dirty="0" err="1" smtClean="0">
                <a:latin typeface="Arial"/>
                <a:cs typeface="Arial"/>
              </a:rPr>
              <a:t>sēmeron</a:t>
            </a:r>
            <a:r>
              <a:rPr lang="en-US" sz="1200" i="1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sa</a:t>
            </a:r>
            <a:r>
              <a:rPr lang="en-US" sz="1200" i="0" dirty="0" smtClean="0">
                <a:latin typeface="Arial"/>
                <a:cs typeface="Arial"/>
              </a:rPr>
              <a:t> Lucas at Mg </a:t>
            </a:r>
            <a:r>
              <a:rPr lang="en-US" sz="1200" i="0" dirty="0" err="1" smtClean="0">
                <a:latin typeface="Arial"/>
                <a:cs typeface="Arial"/>
              </a:rPr>
              <a:t>Gawa</a:t>
            </a:r>
            <a:r>
              <a:rPr lang="en-US" sz="1200" i="0" dirty="0" smtClean="0">
                <a:latin typeface="Arial"/>
                <a:cs typeface="Arial"/>
              </a:rPr>
              <a:t>. ¶ Kaya, </a:t>
            </a:r>
            <a:r>
              <a:rPr lang="en-US" sz="1200" i="0" dirty="0" err="1" smtClean="0">
                <a:latin typeface="Arial"/>
                <a:cs typeface="Arial"/>
              </a:rPr>
              <a:t>ang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pinakanatural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na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pagbasa</a:t>
            </a:r>
            <a:r>
              <a:rPr lang="en-US" sz="1200" i="0" dirty="0" smtClean="0">
                <a:latin typeface="Arial"/>
                <a:cs typeface="Arial"/>
              </a:rPr>
              <a:t> ay </a:t>
            </a:r>
            <a:r>
              <a:rPr lang="en-US" sz="1200" i="0" dirty="0" err="1" smtClean="0">
                <a:latin typeface="Arial"/>
                <a:cs typeface="Arial"/>
              </a:rPr>
              <a:t>magiging</a:t>
            </a:r>
            <a:r>
              <a:rPr lang="en-US" sz="1200" i="0" dirty="0" smtClean="0">
                <a:latin typeface="Arial"/>
                <a:cs typeface="Arial"/>
              </a:rPr>
              <a:t> “</a:t>
            </a:r>
            <a:r>
              <a:rPr lang="en-US" sz="1200" i="0" dirty="0" err="1" smtClean="0">
                <a:latin typeface="Arial"/>
                <a:cs typeface="Arial"/>
              </a:rPr>
              <a:t>Katotohanang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sinasabi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ko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sa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iyo</a:t>
            </a:r>
            <a:r>
              <a:rPr lang="en-US" sz="1200" i="0" baseline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ngayon</a:t>
            </a:r>
            <a:r>
              <a:rPr lang="en-US" sz="1200" i="0" dirty="0" smtClean="0">
                <a:latin typeface="Arial"/>
                <a:cs typeface="Arial"/>
              </a:rPr>
              <a:t>, </a:t>
            </a:r>
            <a:r>
              <a:rPr lang="en-US" sz="1200" i="0" dirty="0" err="1" smtClean="0">
                <a:latin typeface="Arial"/>
                <a:cs typeface="Arial"/>
              </a:rPr>
              <a:t>ikaw</a:t>
            </a:r>
            <a:r>
              <a:rPr lang="en-US" sz="1200" i="0" dirty="0" smtClean="0">
                <a:latin typeface="Arial"/>
                <a:cs typeface="Arial"/>
              </a:rPr>
              <a:t> ay </a:t>
            </a:r>
            <a:r>
              <a:rPr lang="en-US" sz="1200" i="0" dirty="0" err="1" smtClean="0">
                <a:latin typeface="Arial"/>
                <a:cs typeface="Arial"/>
              </a:rPr>
              <a:t>makakasama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ko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sa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Paraiso</a:t>
            </a:r>
            <a:r>
              <a:rPr lang="en-US" sz="1200" i="0" dirty="0" smtClean="0">
                <a:latin typeface="Arial"/>
                <a:cs typeface="Arial"/>
              </a:rPr>
              <a:t>.” </a:t>
            </a:r>
            <a:r>
              <a:rPr lang="en-US" sz="1200" i="0" dirty="0" err="1" smtClean="0">
                <a:latin typeface="Arial"/>
                <a:cs typeface="Arial"/>
              </a:rPr>
              <a:t>Nangangako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si</a:t>
            </a:r>
            <a:r>
              <a:rPr lang="en-US" sz="1200" i="0" dirty="0" smtClean="0">
                <a:latin typeface="Arial"/>
                <a:cs typeface="Arial"/>
              </a:rPr>
              <a:t> Jesus </a:t>
            </a:r>
            <a:r>
              <a:rPr lang="en-US" sz="1200" i="0" dirty="0" err="1" smtClean="0">
                <a:latin typeface="Arial"/>
                <a:cs typeface="Arial"/>
              </a:rPr>
              <a:t>sa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kanay</a:t>
            </a:r>
            <a:r>
              <a:rPr lang="en-US" sz="1200" i="0" dirty="0" smtClean="0">
                <a:latin typeface="Arial"/>
                <a:cs typeface="Arial"/>
              </a:rPr>
              <a:t>, </a:t>
            </a:r>
            <a:r>
              <a:rPr lang="en-US" sz="1200" i="0" dirty="0" err="1" smtClean="0">
                <a:latin typeface="Arial"/>
                <a:cs typeface="Arial"/>
              </a:rPr>
              <a:t>mismong</a:t>
            </a:r>
            <a:r>
              <a:rPr lang="en-US" sz="1200" i="0" dirty="0" smtClean="0">
                <a:latin typeface="Arial"/>
                <a:cs typeface="Arial"/>
              </a:rPr>
              <a:t> noon at </a:t>
            </a:r>
            <a:r>
              <a:rPr lang="en-US" sz="1200" i="0" dirty="0" err="1" smtClean="0">
                <a:latin typeface="Arial"/>
                <a:cs typeface="Arial"/>
              </a:rPr>
              <a:t>doon</a:t>
            </a:r>
            <a:r>
              <a:rPr lang="en-US" sz="1200" i="0" dirty="0" smtClean="0">
                <a:latin typeface="Arial"/>
                <a:cs typeface="Arial"/>
              </a:rPr>
              <a:t>, </a:t>
            </a:r>
            <a:r>
              <a:rPr lang="en-US" sz="1200" i="0" dirty="0" err="1" smtClean="0">
                <a:latin typeface="Arial"/>
                <a:cs typeface="Arial"/>
              </a:rPr>
              <a:t>nasiya’y</a:t>
            </a:r>
            <a:r>
              <a:rPr lang="en-US" sz="1200" i="0" dirty="0" smtClean="0">
                <a:latin typeface="Arial"/>
                <a:cs typeface="Arial"/>
              </a:rPr>
              <a:t> </a:t>
            </a:r>
            <a:r>
              <a:rPr lang="en-US" sz="1200" i="0" dirty="0" err="1" smtClean="0">
                <a:latin typeface="Arial"/>
                <a:cs typeface="Arial"/>
              </a:rPr>
              <a:t>maliligtas</a:t>
            </a:r>
            <a:r>
              <a:rPr lang="en-US" sz="1200" i="0" dirty="0" smtClean="0">
                <a:latin typeface="Arial"/>
                <a:cs typeface="Arial"/>
              </a:rPr>
              <a:t>.</a:t>
            </a:r>
            <a:endParaRPr lang="en-US" b="0" i="0" dirty="0" smtClean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22.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Umalis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Makasama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Cristo.”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21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pakinabang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22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mabungang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pagpapagal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akin.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pipiliin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23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naiipit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24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manatili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1:21-24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Nang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banggitin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Cristo” (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1:23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nagpahiwatig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aalis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Cristo? ¶ Hindi.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Binibigkas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iwanan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maproblemang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makasama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pagtukoy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paglipas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mangyari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13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naming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¶ 14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sumasampalatayang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15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natitira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natutulog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16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sigaw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arkanghel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trumpeta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babangon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17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natitira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salubungin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papawirin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makakapiling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Tesalonica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4:13–17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1:23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(2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Timoteo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4:8).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alapaap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bangunin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makapagpapahinga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kinakailangang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magdusa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9:27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dirty="0" smtClean="0">
                <a:latin typeface="Arial"/>
                <a:cs typeface="Arial"/>
              </a:rPr>
              <a:t>(</a:t>
            </a:r>
            <a:r>
              <a:rPr lang="pt-BR" sz="1200" i="1" dirty="0" smtClean="0">
                <a:latin typeface="Arial"/>
                <a:cs typeface="Arial"/>
              </a:rPr>
              <a:t>2 </a:t>
            </a:r>
            <a:r>
              <a:rPr lang="pt-BR" sz="1200" i="1" dirty="0" err="1" smtClean="0">
                <a:latin typeface="Arial"/>
                <a:cs typeface="Arial"/>
              </a:rPr>
              <a:t>Timoteo</a:t>
            </a:r>
            <a:r>
              <a:rPr lang="pt-BR" sz="1200" i="1" dirty="0" smtClean="0">
                <a:latin typeface="Arial"/>
                <a:cs typeface="Arial"/>
              </a:rPr>
              <a:t> 4:6–8</a:t>
            </a:r>
            <a:r>
              <a:rPr lang="pt-BR" sz="1200" dirty="0" smtClean="0">
                <a:latin typeface="Arial"/>
                <a:cs typeface="Arial"/>
              </a:rPr>
              <a:t>). </a:t>
            </a:r>
            <a:endParaRPr lang="en-US" sz="120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Pangangaral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Espiritung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Piitan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masigasig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14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magdusa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man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mapapalad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mabahala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15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pakabanalin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ipagtanggol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humihingi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paggalang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16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Ingatan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malinis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budhi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inalipusta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pamumuhay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mapahiya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17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magdusa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magdusa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18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man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minsang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nagdusa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Siping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Sumasalungat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19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gayundin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nangaral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bilangguan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noon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suwail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matiyagang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naghintay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noong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Noe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noon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kakaunti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samakatuwid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Pedro 13–20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patay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Hebreo</a:t>
            </a:r>
            <a:r>
              <a:rPr lang="en-US" sz="1200" i="1" dirty="0" smtClean="0">
                <a:latin typeface="Arial"/>
                <a:cs typeface="Arial"/>
              </a:rPr>
              <a:t> 9:27, 28</a:t>
            </a:r>
            <a:r>
              <a:rPr lang="en-US" sz="1200" dirty="0" smtClean="0">
                <a:latin typeface="Arial"/>
                <a:cs typeface="Arial"/>
              </a:rPr>
              <a:t>). ¶ 2. </a:t>
            </a:r>
            <a:r>
              <a:rPr lang="en-US" sz="1200" dirty="0" err="1" smtClean="0">
                <a:latin typeface="Arial"/>
                <a:cs typeface="Arial"/>
              </a:rPr>
              <a:t>Sumasalungat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biblikal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katuruan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patay</a:t>
            </a:r>
            <a:r>
              <a:rPr lang="en-US" sz="1200" dirty="0" smtClean="0">
                <a:latin typeface="Arial"/>
                <a:cs typeface="Arial"/>
              </a:rPr>
              <a:t> ay </a:t>
            </a:r>
            <a:r>
              <a:rPr lang="en-US" sz="1200" dirty="0" err="1" smtClean="0">
                <a:latin typeface="Arial"/>
                <a:cs typeface="Arial"/>
              </a:rPr>
              <a:t>nananatiling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nasa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libingan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hanggang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pangwakas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muling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pagkabuhay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Job 14:10–12; Ps. 146:4; Eccles. 9:5, 10; 1 Cor. 15:16–18; 1 Thess. 4:13–15</a:t>
            </a:r>
            <a:r>
              <a:rPr lang="en-US" sz="1200" dirty="0" smtClean="0">
                <a:latin typeface="Arial"/>
                <a:cs typeface="Arial"/>
              </a:rPr>
              <a:t>). ¶ 3. </a:t>
            </a:r>
            <a:r>
              <a:rPr lang="en-US" sz="1200" dirty="0" err="1" smtClean="0">
                <a:latin typeface="Arial"/>
                <a:cs typeface="Arial"/>
              </a:rPr>
              <a:t>Bakit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mga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tao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bago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baha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lamang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nakarinig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Kanya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mangaral</a:t>
            </a:r>
            <a:r>
              <a:rPr lang="en-US" sz="1200" baseline="0" dirty="0" smtClean="0">
                <a:latin typeface="Arial"/>
                <a:cs typeface="Arial"/>
              </a:rPr>
              <a:t>? </a:t>
            </a:r>
            <a:r>
              <a:rPr lang="en-US" sz="1200" baseline="0" dirty="0" err="1" smtClean="0">
                <a:latin typeface="Arial"/>
                <a:cs typeface="Arial"/>
              </a:rPr>
              <a:t>Walang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ibang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taong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nawaglit</a:t>
            </a:r>
            <a:r>
              <a:rPr lang="en-US" sz="1200" baseline="0" dirty="0" smtClean="0">
                <a:latin typeface="Arial"/>
                <a:cs typeface="Arial"/>
              </a:rPr>
              <a:t>?</a:t>
            </a:r>
            <a:endParaRPr lang="en-US" sz="120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/>
              <a:ea typeface="ＭＳ Ｐゴシック" charset="0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/>
              <a:ea typeface="ＭＳ Ｐゴシック" charset="0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/>
              <a:ea typeface="ＭＳ Ｐゴシック" charset="0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terminong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Griyegong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pneuma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ginamit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1 </a:t>
            </a:r>
            <a:r>
              <a:rPr lang="en-US" sz="1200" i="1" dirty="0" err="1" smtClean="0">
                <a:latin typeface="Arial"/>
                <a:cs typeface="Arial"/>
              </a:rPr>
              <a:t>Corinto</a:t>
            </a:r>
            <a:r>
              <a:rPr lang="en-US" sz="1200" i="1" dirty="0" smtClean="0">
                <a:latin typeface="Arial"/>
                <a:cs typeface="Arial"/>
              </a:rPr>
              <a:t> 16:18, </a:t>
            </a:r>
            <a:r>
              <a:rPr lang="en-US" sz="1200" i="1" dirty="0" err="1" smtClean="0">
                <a:latin typeface="Arial"/>
                <a:cs typeface="Arial"/>
              </a:rPr>
              <a:t>Galacia</a:t>
            </a:r>
            <a:r>
              <a:rPr lang="en-US" sz="1200" i="1" dirty="0" smtClean="0">
                <a:latin typeface="Arial"/>
                <a:cs typeface="Arial"/>
              </a:rPr>
              <a:t> 6:18</a:t>
            </a:r>
            <a:r>
              <a:rPr lang="en-US" sz="1200" dirty="0" smtClean="0">
                <a:latin typeface="Arial"/>
                <a:cs typeface="Arial"/>
              </a:rPr>
              <a:t>),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pagtukoy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buhay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mga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tao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nakakarinig</a:t>
            </a:r>
            <a:r>
              <a:rPr lang="en-US" sz="1200" baseline="0" dirty="0" smtClean="0">
                <a:latin typeface="Arial"/>
                <a:cs typeface="Arial"/>
              </a:rPr>
              <a:t> at </a:t>
            </a:r>
            <a:r>
              <a:rPr lang="en-US" sz="1200" baseline="0" dirty="0" err="1" smtClean="0">
                <a:latin typeface="Arial"/>
                <a:cs typeface="Arial"/>
              </a:rPr>
              <a:t>tumatanggap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sa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paanyaya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kaligtasan</a:t>
            </a:r>
            <a:r>
              <a:rPr lang="en-US" sz="1200" baseline="0" dirty="0" smtClean="0">
                <a:latin typeface="Arial"/>
                <a:cs typeface="Arial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bilangguan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tumutukoy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bilangguan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hr-HR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6:1–23, 7:7–25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pangangaral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nagsisising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nagampanan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Noe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inatasan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11: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7) at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mangangaral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katwiran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Pdero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2:5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Pedro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naisulat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konteksto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komentaryo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24.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Kaluluwa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Ilalim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Altar.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 9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“Nang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buksan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ikalimang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dambana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pinaslang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patotoong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taglay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10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pa,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banal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hatulan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ipaghiganti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naninirahan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ibabaw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?’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11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balabal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kanila'y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magpahinga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kaunting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papataying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6:9–11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Juan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tanawin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pula,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abuhing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mandirigmang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nakasakay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Si Jesus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porma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nagdurugong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sugat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kutsilyo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nakahiga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altar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tanawin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simbolikong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representasyon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spc="-40" dirty="0" smtClean="0">
                <a:latin typeface="Arial"/>
                <a:cs typeface="Arial"/>
              </a:rPr>
              <a:t>—</a:t>
            </a:r>
            <a:r>
              <a:rPr lang="en-US" sz="1200" i="1" cap="small" spc="-40" dirty="0" smtClean="0">
                <a:latin typeface="Arial"/>
                <a:cs typeface="Arial"/>
              </a:rPr>
              <a:t>The SDA Bible Commentary </a:t>
            </a:r>
            <a:r>
              <a:rPr lang="en-US" sz="1200" spc="-40" dirty="0" smtClean="0">
                <a:latin typeface="Arial"/>
                <a:cs typeface="Arial"/>
              </a:rPr>
              <a:t>7:778.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martir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mataporiko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altar”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humuhiyaw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paghihiganti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pagtukoy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pagpapahiwatig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altar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sinusunog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martir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simbolikong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ibinubuhos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altar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pamamagtian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pananatiling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patotoo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altar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simboliko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literal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martir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humihingi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paghihiganti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natatamasa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pagnanais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paghihiganti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nakayaaymot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25.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talinghaga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mayamang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iniaalok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ipagkakaloob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aynagtakda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kanialng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spc="0" dirty="0" smtClean="0">
                <a:latin typeface="Arial"/>
                <a:cs typeface="Arial"/>
              </a:rPr>
              <a:t>—</a:t>
            </a:r>
            <a:r>
              <a:rPr lang="en-US" sz="1200" i="1" cap="small" spc="0" dirty="0" smtClean="0">
                <a:latin typeface="Arial"/>
                <a:cs typeface="Arial"/>
              </a:rPr>
              <a:t>Christ’s Object Lessons </a:t>
            </a:r>
            <a:r>
              <a:rPr lang="en-US" sz="1200" spc="0" dirty="0" smtClean="0">
                <a:latin typeface="Arial"/>
                <a:cs typeface="Arial"/>
              </a:rPr>
              <a:t>260</a:t>
            </a:r>
            <a:r>
              <a:rPr lang="en-US" sz="1200" i="1" spc="0" dirty="0" smtClean="0">
                <a:latin typeface="Arial"/>
                <a:cs typeface="Arial"/>
              </a:rPr>
              <a:t>.</a:t>
            </a:r>
            <a:endParaRPr lang="en-US" sz="1200" spc="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Ito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pag-aaralan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nakatatawag-pansing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sipi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ginagamit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pangatwiranan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Lucas 16:19 ff.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Paraiso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23:43.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at Pedro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Umaatungal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leon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1:23.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Pet. 3:18, 19.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Juan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Altar.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6:9.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Saliksikin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kasulatan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sapagka't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iniisip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yaon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nangagpapatotoo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akin’ 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(Juan 5:39)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26.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Nagbababala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Pedro: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ipagtanggol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humihingi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Pedro 3:15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Nagdaragdag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Pablo,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Ipangaral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magsikap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magtuwid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manaway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mangaral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pagtitiyaga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matitiis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wastong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Timoteo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4:2, 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sipi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maipaliwanag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sipi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pinaniniwalaan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Mayamang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19 “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nagsusuot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kulay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ube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nagpipista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20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pintuan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nakahandusay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pulubi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punô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sugat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21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naghahangad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nahuhulog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aso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lumalapit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hinihimuran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sugat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22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pulubi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kandungan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din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inilibing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23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Hades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pinagdurusahan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tumingala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kandungan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24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akin,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suguin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Lazaro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itubog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dulo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finger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in water and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coo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l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my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tongue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; for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   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am tormented in this flame.’ </a:t>
            </a:r>
            <a:r>
              <a:rPr lang="en-US" sz="4400" b="1" baseline="30000" dirty="0">
                <a:solidFill>
                  <a:srgbClr val="000000"/>
                </a:solidFill>
                <a:latin typeface="Calibri"/>
                <a:cs typeface="Calibri"/>
              </a:rPr>
              <a:t>25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But Abraham said, ‘Son, remember that in your lifetime you received your good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things, and likewise Lazarus evil things;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now he is comforted and you are 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tormented. </a:t>
            </a:r>
            <a:r>
              <a:rPr lang="en-US" sz="4400" b="1" spc="-20" baseline="30000" dirty="0">
                <a:solidFill>
                  <a:srgbClr val="FFFF00"/>
                </a:solidFill>
                <a:latin typeface="Calibri"/>
                <a:cs typeface="Calibri"/>
              </a:rPr>
              <a:t>26</a:t>
            </a:r>
            <a:r>
              <a:rPr lang="en-US" sz="4400" spc="-20" dirty="0">
                <a:latin typeface="Calibri"/>
                <a:cs typeface="Calibri"/>
              </a:rPr>
              <a:t> And besides all this, </a:t>
            </a:r>
            <a:r>
              <a:rPr lang="en-US" sz="4400" u="sng" spc="-20" dirty="0" smtClean="0">
                <a:latin typeface="Calibri"/>
                <a:cs typeface="Calibri"/>
              </a:rPr>
              <a:t>bet-</a:t>
            </a:r>
            <a:r>
              <a:rPr lang="en-US" sz="4400" u="sng" dirty="0" err="1" smtClean="0">
                <a:latin typeface="Calibri"/>
                <a:cs typeface="Calibri"/>
              </a:rPr>
              <a:t>ween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us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and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you</a:t>
            </a:r>
            <a:r>
              <a:rPr lang="en-US" sz="4400" dirty="0">
                <a:latin typeface="Calibri"/>
                <a:cs typeface="Calibri"/>
              </a:rPr>
              <a:t> there is a </a:t>
            </a:r>
            <a:r>
              <a:rPr lang="en-US" sz="4400" u="sng" dirty="0">
                <a:latin typeface="Calibri"/>
                <a:cs typeface="Calibri"/>
              </a:rPr>
              <a:t>great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gulf </a:t>
            </a:r>
            <a:r>
              <a:rPr lang="en-US" sz="4400" dirty="0">
                <a:latin typeface="Calibri"/>
                <a:cs typeface="Calibri"/>
              </a:rPr>
              <a:t>fixed, so that those who want to </a:t>
            </a:r>
            <a:r>
              <a:rPr lang="en-US" sz="4400" dirty="0" smtClean="0">
                <a:latin typeface="Calibri"/>
                <a:cs typeface="Calibri"/>
              </a:rPr>
              <a:t>pass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finger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in water and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coo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l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my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tongue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; for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   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am tormented in this flame.’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25</a:t>
            </a:r>
            <a:r>
              <a:rPr lang="en-US" sz="4400" dirty="0">
                <a:latin typeface="Calibri"/>
                <a:cs typeface="Calibri"/>
              </a:rPr>
              <a:t> But Abraham said, ‘Son, remember that in your lifetime you received your good </a:t>
            </a:r>
            <a:r>
              <a:rPr lang="en-US" sz="4400" spc="-30" dirty="0">
                <a:latin typeface="Calibri"/>
                <a:cs typeface="Calibri"/>
              </a:rPr>
              <a:t>things, and likewise Lazarus evil things; </a:t>
            </a:r>
            <a:r>
              <a:rPr lang="en-US" sz="4400" dirty="0">
                <a:latin typeface="Calibri"/>
                <a:cs typeface="Calibri"/>
              </a:rPr>
              <a:t>but now he is comforted and you are </a:t>
            </a:r>
            <a:r>
              <a:rPr lang="en-US" sz="4400" spc="-20" dirty="0">
                <a:latin typeface="Calibri"/>
                <a:cs typeface="Calibri"/>
              </a:rPr>
              <a:t>tormented.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finger </a:t>
            </a:r>
            <a:r>
              <a:rPr lang="en-US" sz="4400" spc="-50" dirty="0">
                <a:latin typeface="Calibri"/>
                <a:cs typeface="Calibri"/>
              </a:rPr>
              <a:t>in water and </a:t>
            </a:r>
            <a:r>
              <a:rPr lang="en-US" sz="4400" u="sng" spc="-50" dirty="0">
                <a:latin typeface="Calibri"/>
                <a:cs typeface="Calibri"/>
              </a:rPr>
              <a:t>coo</a:t>
            </a:r>
            <a:r>
              <a:rPr lang="en-US" sz="4400" spc="-50" dirty="0">
                <a:latin typeface="Calibri"/>
                <a:cs typeface="Calibri"/>
              </a:rPr>
              <a:t>l </a:t>
            </a:r>
            <a:r>
              <a:rPr lang="en-US" sz="4400" u="sng" spc="-50" dirty="0">
                <a:latin typeface="Calibri"/>
                <a:cs typeface="Calibri"/>
              </a:rPr>
              <a:t>my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tongue</a:t>
            </a:r>
            <a:r>
              <a:rPr lang="en-US" sz="4400" spc="-50" dirty="0">
                <a:latin typeface="Calibri"/>
                <a:cs typeface="Calibri"/>
              </a:rPr>
              <a:t>; for </a:t>
            </a:r>
            <a:r>
              <a:rPr lang="en-US" sz="4400" spc="-50" dirty="0" smtClean="0">
                <a:latin typeface="Calibri"/>
                <a:cs typeface="Calibri"/>
              </a:rPr>
              <a:t>    </a:t>
            </a:r>
            <a:r>
              <a:rPr lang="en-US" sz="4400" dirty="0" smtClean="0">
                <a:latin typeface="Calibri"/>
                <a:cs typeface="Calibri"/>
              </a:rPr>
              <a:t>I </a:t>
            </a:r>
            <a:r>
              <a:rPr lang="en-US" sz="4400" dirty="0">
                <a:latin typeface="Calibri"/>
                <a:cs typeface="Calibri"/>
              </a:rPr>
              <a:t>am tormented in this flame.</a:t>
            </a:r>
            <a:r>
              <a:rPr lang="en-US" sz="4400" dirty="0" smtClean="0">
                <a:latin typeface="Calibri"/>
                <a:cs typeface="Calibri"/>
              </a:rPr>
              <a:t>’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20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Rich Man and Lazarus</a:t>
            </a:r>
          </a:p>
        </p:txBody>
      </p:sp>
    </p:spTree>
    <p:extLst>
      <p:ext uri="{BB962C8B-B14F-4D97-AF65-F5344CB8AC3E}">
        <p14:creationId xmlns:p14="http://schemas.microsoft.com/office/powerpoint/2010/main" val="28431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from </a:t>
            </a:r>
            <a:r>
              <a:rPr lang="en-US" sz="4400" dirty="0">
                <a:latin typeface="Calibri"/>
                <a:cs typeface="Calibri"/>
              </a:rPr>
              <a:t>here to you </a:t>
            </a:r>
            <a:r>
              <a:rPr lang="en-US" sz="4400" u="sng" dirty="0">
                <a:latin typeface="Calibri"/>
                <a:cs typeface="Calibri"/>
              </a:rPr>
              <a:t>cannot</a:t>
            </a:r>
            <a:r>
              <a:rPr lang="en-US" sz="4400" dirty="0">
                <a:latin typeface="Calibri"/>
                <a:cs typeface="Calibri"/>
              </a:rPr>
              <a:t>, nor can </a:t>
            </a:r>
            <a:r>
              <a:rPr lang="en-US" sz="4400" dirty="0" smtClean="0">
                <a:latin typeface="Calibri"/>
                <a:cs typeface="Calibri"/>
              </a:rPr>
              <a:t>   those </a:t>
            </a:r>
            <a:r>
              <a:rPr lang="en-US" sz="4400" dirty="0">
                <a:latin typeface="Calibri"/>
                <a:cs typeface="Calibri"/>
              </a:rPr>
              <a:t>from there pass to us.’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27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“Then he said, ‘I beg you therefore, </a:t>
            </a:r>
            <a:r>
              <a:rPr lang="en-US" sz="4400" spc="-20" dirty="0">
                <a:latin typeface="Calibri"/>
                <a:cs typeface="Calibri"/>
              </a:rPr>
              <a:t>father, that you would </a:t>
            </a:r>
            <a:r>
              <a:rPr lang="en-US" sz="4400" u="sng" spc="-20" dirty="0">
                <a:latin typeface="Calibri"/>
                <a:cs typeface="Calibri"/>
              </a:rPr>
              <a:t>send</a:t>
            </a:r>
            <a:r>
              <a:rPr lang="en-US" sz="4400" spc="-20" dirty="0">
                <a:latin typeface="Calibri"/>
                <a:cs typeface="Calibri"/>
              </a:rPr>
              <a:t> </a:t>
            </a:r>
            <a:r>
              <a:rPr lang="en-US" sz="4400" u="sng" spc="-20" dirty="0">
                <a:latin typeface="Calibri"/>
                <a:cs typeface="Calibri"/>
              </a:rPr>
              <a:t>him</a:t>
            </a:r>
            <a:r>
              <a:rPr lang="en-US" sz="4400" spc="-20" dirty="0">
                <a:latin typeface="Calibri"/>
                <a:cs typeface="Calibri"/>
              </a:rPr>
              <a:t> </a:t>
            </a:r>
            <a:r>
              <a:rPr lang="en-US" sz="4400" u="sng" spc="-20" dirty="0">
                <a:latin typeface="Calibri"/>
                <a:cs typeface="Calibri"/>
              </a:rPr>
              <a:t>to</a:t>
            </a:r>
            <a:r>
              <a:rPr lang="en-US" sz="4400" spc="-20" dirty="0">
                <a:latin typeface="Calibri"/>
                <a:cs typeface="Calibri"/>
              </a:rPr>
              <a:t> </a:t>
            </a:r>
            <a:r>
              <a:rPr lang="en-US" sz="4400" u="sng" spc="-20" dirty="0">
                <a:latin typeface="Calibri"/>
                <a:cs typeface="Calibri"/>
              </a:rPr>
              <a:t>my </a:t>
            </a:r>
            <a:r>
              <a:rPr lang="en-US" sz="4400" u="sng" dirty="0">
                <a:latin typeface="Calibri"/>
                <a:cs typeface="Calibri"/>
              </a:rPr>
              <a:t>father’s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house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28</a:t>
            </a:r>
            <a:r>
              <a:rPr lang="en-US" sz="4400" dirty="0">
                <a:latin typeface="Calibri"/>
                <a:cs typeface="Calibri"/>
              </a:rPr>
              <a:t> for I have five </a:t>
            </a:r>
            <a:r>
              <a:rPr lang="en-US" sz="4400" dirty="0" smtClean="0">
                <a:latin typeface="Calibri"/>
                <a:cs typeface="Calibri"/>
              </a:rPr>
              <a:t>bro-</a:t>
            </a:r>
            <a:r>
              <a:rPr lang="en-US" sz="4400" spc="-10" dirty="0" err="1" smtClean="0">
                <a:latin typeface="Calibri"/>
                <a:cs typeface="Calibri"/>
              </a:rPr>
              <a:t>thers</a:t>
            </a:r>
            <a:r>
              <a:rPr lang="en-US" sz="4400" spc="-10" dirty="0">
                <a:latin typeface="Calibri"/>
                <a:cs typeface="Calibri"/>
              </a:rPr>
              <a:t>, that he may </a:t>
            </a:r>
            <a:r>
              <a:rPr lang="en-US" sz="4400" u="sng" spc="-10" dirty="0">
                <a:latin typeface="Calibri"/>
                <a:cs typeface="Calibri"/>
              </a:rPr>
              <a:t>testify</a:t>
            </a:r>
            <a:r>
              <a:rPr lang="en-US" sz="4400" spc="-10" dirty="0">
                <a:latin typeface="Calibri"/>
                <a:cs typeface="Calibri"/>
              </a:rPr>
              <a:t> </a:t>
            </a:r>
            <a:r>
              <a:rPr lang="en-US" sz="4400" u="sng" spc="-10" dirty="0">
                <a:latin typeface="Calibri"/>
                <a:cs typeface="Calibri"/>
              </a:rPr>
              <a:t>to</a:t>
            </a:r>
            <a:r>
              <a:rPr lang="en-US" sz="4400" spc="-10" dirty="0">
                <a:latin typeface="Calibri"/>
                <a:cs typeface="Calibri"/>
              </a:rPr>
              <a:t> </a:t>
            </a:r>
            <a:r>
              <a:rPr lang="en-US" sz="4400" u="sng" spc="-10" dirty="0">
                <a:latin typeface="Calibri"/>
                <a:cs typeface="Calibri"/>
              </a:rPr>
              <a:t>them</a:t>
            </a:r>
            <a:r>
              <a:rPr lang="en-US" sz="4400" spc="-10" dirty="0">
                <a:latin typeface="Calibri"/>
                <a:cs typeface="Calibri"/>
              </a:rPr>
              <a:t>, lest </a:t>
            </a:r>
            <a:r>
              <a:rPr lang="en-US" sz="4400" spc="-100" dirty="0">
                <a:latin typeface="Calibri"/>
                <a:cs typeface="Calibri"/>
              </a:rPr>
              <a:t>they also come to this place of torment.</a:t>
            </a:r>
            <a:r>
              <a:rPr lang="en-US" sz="4400" spc="-100" dirty="0" smtClean="0">
                <a:latin typeface="Calibri"/>
                <a:cs typeface="Calibri"/>
              </a:rPr>
              <a:t>’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29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Abraham said to him, ‘They have </a:t>
            </a:r>
            <a:r>
              <a:rPr lang="en-US" sz="4400" spc="-50" dirty="0">
                <a:latin typeface="Calibri"/>
                <a:cs typeface="Calibri"/>
              </a:rPr>
              <a:t>Moses and the prophets; let them </a:t>
            </a:r>
            <a:r>
              <a:rPr lang="en-US" sz="4400" spc="-50" dirty="0" smtClean="0">
                <a:latin typeface="Calibri"/>
                <a:cs typeface="Calibri"/>
              </a:rPr>
              <a:t>hear</a:t>
            </a:r>
            <a:endParaRPr lang="en-US" sz="4400" spc="-5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20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Rich Man and Lazarus</a:t>
            </a:r>
          </a:p>
        </p:txBody>
      </p:sp>
    </p:spTree>
    <p:extLst>
      <p:ext uri="{BB962C8B-B14F-4D97-AF65-F5344CB8AC3E}">
        <p14:creationId xmlns:p14="http://schemas.microsoft.com/office/powerpoint/2010/main" val="33735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.’ </a:t>
            </a:r>
            <a:r>
              <a:rPr lang="en-US" sz="4400" b="1" baseline="30000" dirty="0">
                <a:solidFill>
                  <a:srgbClr val="000000"/>
                </a:solidFill>
                <a:latin typeface="Calibri"/>
                <a:cs typeface="Calibri"/>
              </a:rPr>
              <a:t>30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he said, ‘No, father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Abraham; but if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goes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from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dead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they will repent.’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31</a:t>
            </a:r>
            <a:r>
              <a:rPr lang="en-US" sz="4400" dirty="0">
                <a:latin typeface="Calibri"/>
                <a:cs typeface="Calibri"/>
              </a:rPr>
              <a:t> But he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30" dirty="0" smtClean="0">
                <a:latin typeface="Calibri"/>
                <a:cs typeface="Calibri"/>
              </a:rPr>
              <a:t>said </a:t>
            </a:r>
            <a:r>
              <a:rPr lang="en-US" sz="4400" spc="-30" dirty="0">
                <a:latin typeface="Calibri"/>
                <a:cs typeface="Calibri"/>
              </a:rPr>
              <a:t>to him, ‘If they do not hear Moses </a:t>
            </a:r>
            <a:r>
              <a:rPr lang="en-US" sz="4400" dirty="0">
                <a:latin typeface="Calibri"/>
                <a:cs typeface="Calibri"/>
              </a:rPr>
              <a:t>and the prophets, neither will they be persuaded though </a:t>
            </a:r>
            <a:r>
              <a:rPr lang="en-US" sz="4400" u="sng" dirty="0">
                <a:latin typeface="Calibri"/>
                <a:cs typeface="Calibri"/>
              </a:rPr>
              <a:t>one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rise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from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 </a:t>
            </a:r>
            <a:r>
              <a:rPr lang="en-US" sz="4400" u="sng" dirty="0" smtClean="0">
                <a:latin typeface="Calibri"/>
                <a:cs typeface="Calibri"/>
              </a:rPr>
              <a:t>dead</a:t>
            </a:r>
            <a:r>
              <a:rPr lang="en-US" sz="4400" dirty="0" smtClean="0">
                <a:latin typeface="Calibri"/>
                <a:cs typeface="Calibri"/>
              </a:rPr>
              <a:t>’ ” (</a:t>
            </a:r>
            <a:r>
              <a:rPr lang="en-US" sz="4400" i="1" dirty="0" smtClean="0">
                <a:latin typeface="Calibri"/>
                <a:cs typeface="Calibri"/>
              </a:rPr>
              <a:t>Luke 16:19–31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.’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30 </a:t>
            </a:r>
            <a:r>
              <a:rPr lang="en-US" sz="4400" dirty="0">
                <a:latin typeface="Calibri"/>
                <a:cs typeface="Calibri"/>
              </a:rPr>
              <a:t>And he said, ‘No, father </a:t>
            </a:r>
            <a:r>
              <a:rPr lang="en-US" sz="4400" spc="-50" dirty="0">
                <a:latin typeface="Calibri"/>
                <a:cs typeface="Calibri"/>
              </a:rPr>
              <a:t>Abraham; but if </a:t>
            </a:r>
            <a:r>
              <a:rPr lang="en-US" sz="4400" u="sng" spc="-50" dirty="0">
                <a:latin typeface="Calibri"/>
                <a:cs typeface="Calibri"/>
              </a:rPr>
              <a:t>one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goes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to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them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from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dead</a:t>
            </a:r>
            <a:r>
              <a:rPr lang="en-US" sz="4400" dirty="0">
                <a:latin typeface="Calibri"/>
                <a:cs typeface="Calibri"/>
              </a:rPr>
              <a:t>, they will repent.</a:t>
            </a:r>
            <a:r>
              <a:rPr lang="en-US" sz="4400" dirty="0" smtClean="0">
                <a:latin typeface="Calibri"/>
                <a:cs typeface="Calibri"/>
              </a:rPr>
              <a:t>’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7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them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’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20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Rich Man and Lazarus</a:t>
            </a:r>
          </a:p>
        </p:txBody>
      </p:sp>
    </p:spTree>
    <p:extLst>
      <p:ext uri="{BB962C8B-B14F-4D97-AF65-F5344CB8AC3E}">
        <p14:creationId xmlns:p14="http://schemas.microsoft.com/office/powerpoint/2010/main" val="15504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519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Should Luke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16:19–31 should be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inter-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preted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literally,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describing the state of the dead. U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nbiblical conclusions: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1. Heaven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and hell are close enough to allow a conversation between the dwellers of both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places. </a:t>
            </a:r>
            <a:r>
              <a:rPr lang="en-US" sz="4400" b="1" dirty="0" smtClean="0">
                <a:solidFill>
                  <a:schemeClr val="tx2"/>
                </a:solidFill>
                <a:latin typeface="Calibri"/>
                <a:cs typeface="Calibri"/>
              </a:rPr>
              <a:t>2</a:t>
            </a:r>
            <a:r>
              <a:rPr lang="en-US" sz="4400" b="1" dirty="0">
                <a:solidFill>
                  <a:schemeClr val="tx2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T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body lies in the </a:t>
            </a:r>
            <a:r>
              <a:rPr lang="en-US" sz="4400" dirty="0" smtClean="0">
                <a:latin typeface="Calibri"/>
                <a:cs typeface="Calibri"/>
              </a:rPr>
              <a:t>grave. A </a:t>
            </a:r>
            <a:r>
              <a:rPr lang="en-US" sz="4400" dirty="0">
                <a:latin typeface="Calibri"/>
                <a:cs typeface="Calibri"/>
              </a:rPr>
              <a:t>conscious </a:t>
            </a:r>
            <a:r>
              <a:rPr lang="en-US" sz="4400" dirty="0" smtClean="0">
                <a:latin typeface="Calibri"/>
                <a:cs typeface="Calibri"/>
              </a:rPr>
              <a:t>spiritual </a:t>
            </a:r>
            <a:r>
              <a:rPr lang="en-US" sz="4400" dirty="0">
                <a:latin typeface="Calibri"/>
                <a:cs typeface="Calibri"/>
              </a:rPr>
              <a:t>soul with “ ‘eyes</a:t>
            </a:r>
            <a:r>
              <a:rPr lang="en-US" sz="4400" dirty="0" smtClean="0">
                <a:latin typeface="Calibri"/>
                <a:cs typeface="Calibri"/>
              </a:rPr>
              <a:t>, finger, tongue</a:t>
            </a:r>
            <a:r>
              <a:rPr lang="en-US" sz="4400" dirty="0">
                <a:latin typeface="Calibri"/>
                <a:cs typeface="Calibri"/>
              </a:rPr>
              <a:t>,’ ” and which even feels </a:t>
            </a:r>
            <a:r>
              <a:rPr lang="en-US" sz="4400" dirty="0" smtClean="0">
                <a:latin typeface="Calibri"/>
                <a:cs typeface="Calibri"/>
              </a:rPr>
              <a:t>thirst exist.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51974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Should Luke </a:t>
            </a:r>
            <a:r>
              <a:rPr lang="en-US" sz="4400" dirty="0">
                <a:latin typeface="Calibri"/>
                <a:cs typeface="Calibri"/>
              </a:rPr>
              <a:t>16:19–31 </a:t>
            </a:r>
            <a:r>
              <a:rPr lang="en-US" sz="4400" dirty="0" smtClean="0">
                <a:latin typeface="Calibri"/>
                <a:cs typeface="Calibri"/>
              </a:rPr>
              <a:t>be interpreted literally, </a:t>
            </a:r>
            <a:r>
              <a:rPr lang="en-US" sz="4400" dirty="0">
                <a:latin typeface="Calibri"/>
                <a:cs typeface="Calibri"/>
              </a:rPr>
              <a:t>describing the state of the </a:t>
            </a:r>
            <a:r>
              <a:rPr lang="en-US" sz="4400" dirty="0" smtClean="0">
                <a:latin typeface="Calibri"/>
                <a:cs typeface="Calibri"/>
              </a:rPr>
              <a:t>dead? </a:t>
            </a:r>
            <a:r>
              <a:rPr lang="en-US" sz="4400" dirty="0">
                <a:latin typeface="Calibri"/>
                <a:cs typeface="Calibri"/>
              </a:rPr>
              <a:t>U</a:t>
            </a:r>
            <a:r>
              <a:rPr lang="en-US" sz="4400" dirty="0" smtClean="0">
                <a:latin typeface="Calibri"/>
                <a:cs typeface="Calibri"/>
              </a:rPr>
              <a:t>nbiblical conclusions: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Heaven </a:t>
            </a:r>
            <a:r>
              <a:rPr lang="en-US" sz="4400" dirty="0">
                <a:latin typeface="Calibri"/>
                <a:cs typeface="Calibri"/>
              </a:rPr>
              <a:t>and hell are close enough to allow a conversation between the dwellers of both </a:t>
            </a:r>
            <a:r>
              <a:rPr lang="en-US" sz="4400" dirty="0" smtClean="0">
                <a:latin typeface="Calibri"/>
                <a:cs typeface="Calibri"/>
              </a:rPr>
              <a:t>places.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20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Rich Man and Lazarus</a:t>
            </a:r>
          </a:p>
        </p:txBody>
      </p:sp>
    </p:spTree>
    <p:extLst>
      <p:ext uri="{BB962C8B-B14F-4D97-AF65-F5344CB8AC3E}">
        <p14:creationId xmlns:p14="http://schemas.microsoft.com/office/powerpoint/2010/main" val="39680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  <p:bldP spid="7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24900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solidFill>
                  <a:schemeClr val="tx2"/>
                </a:solidFill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Heaven </a:t>
            </a:r>
            <a:r>
              <a:rPr lang="en-US" sz="4400" dirty="0">
                <a:latin typeface="Calibri"/>
                <a:cs typeface="Calibri"/>
              </a:rPr>
              <a:t>would </a:t>
            </a:r>
            <a:r>
              <a:rPr lang="en-US" sz="4400" dirty="0" smtClean="0">
                <a:latin typeface="Calibri"/>
                <a:cs typeface="Calibri"/>
              </a:rPr>
              <a:t>not </a:t>
            </a:r>
            <a:r>
              <a:rPr lang="en-US" sz="4400" dirty="0">
                <a:latin typeface="Calibri"/>
                <a:cs typeface="Calibri"/>
              </a:rPr>
              <a:t>be a place of joy </a:t>
            </a:r>
            <a:r>
              <a:rPr lang="en-US" sz="4400" dirty="0" smtClean="0">
                <a:latin typeface="Calibri"/>
                <a:cs typeface="Calibri"/>
              </a:rPr>
              <a:t>because </a:t>
            </a:r>
            <a:r>
              <a:rPr lang="en-US" sz="4400" dirty="0">
                <a:latin typeface="Calibri"/>
                <a:cs typeface="Calibri"/>
              </a:rPr>
              <a:t>the saved could closely follow the </a:t>
            </a:r>
            <a:r>
              <a:rPr lang="en-US" sz="4400" dirty="0" smtClean="0">
                <a:latin typeface="Calibri"/>
                <a:cs typeface="Calibri"/>
              </a:rPr>
              <a:t>sufferings </a:t>
            </a:r>
            <a:r>
              <a:rPr lang="en-US" sz="4400" dirty="0">
                <a:latin typeface="Calibri"/>
                <a:cs typeface="Calibri"/>
              </a:rPr>
              <a:t>of their lost loved ones, and even dialogue with </a:t>
            </a:r>
            <a:r>
              <a:rPr lang="en-US" sz="4400" dirty="0" smtClean="0">
                <a:latin typeface="Calibri"/>
                <a:cs typeface="Calibri"/>
              </a:rPr>
              <a:t>them.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story of the rich man and Lazarus as a </a:t>
            </a:r>
            <a:r>
              <a:rPr lang="en-US" sz="4400" b="1" u="sng" spc="50" dirty="0">
                <a:latin typeface="Calibri"/>
                <a:cs typeface="Calibri"/>
              </a:rPr>
              <a:t>parable</a:t>
            </a:r>
            <a:r>
              <a:rPr lang="en-US" sz="4400" dirty="0">
                <a:latin typeface="Calibri"/>
                <a:cs typeface="Calibri"/>
              </a:rPr>
              <a:t> from which not every detail can be interpreted literally.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Rich Man and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Lazarus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Unbiblical </a:t>
            </a:r>
            <a:r>
              <a:rPr lang="en-US" sz="3200" b="1" cap="small" spc="50" dirty="0" smtClean="0">
                <a:latin typeface="Cambria"/>
                <a:cs typeface="Cambria"/>
              </a:rPr>
              <a:t>Conclusions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92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The account teaches </a:t>
            </a:r>
            <a:r>
              <a:rPr lang="en-US" sz="4400" dirty="0" smtClean="0">
                <a:latin typeface="Calibri"/>
                <a:cs typeface="Calibri"/>
              </a:rPr>
              <a:t>that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(1) status </a:t>
            </a:r>
            <a:r>
              <a:rPr lang="en-US" sz="4400" dirty="0">
                <a:latin typeface="Calibri"/>
                <a:cs typeface="Calibri"/>
              </a:rPr>
              <a:t>and social recognition in the present are not the </a:t>
            </a:r>
            <a:r>
              <a:rPr lang="en-US" sz="4400" u="sng" dirty="0">
                <a:latin typeface="Calibri"/>
                <a:cs typeface="Calibri"/>
              </a:rPr>
              <a:t>criteria</a:t>
            </a:r>
            <a:r>
              <a:rPr lang="en-US" sz="4400" dirty="0">
                <a:latin typeface="Calibri"/>
                <a:cs typeface="Calibri"/>
              </a:rPr>
              <a:t> for the future reward, </a:t>
            </a:r>
            <a:r>
              <a:rPr lang="en-US" sz="4400" dirty="0" smtClean="0">
                <a:latin typeface="Calibri"/>
                <a:cs typeface="Calibri"/>
              </a:rPr>
              <a:t>and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dirty="0">
                <a:latin typeface="Calibri"/>
                <a:cs typeface="Calibri"/>
              </a:rPr>
              <a:t>2) the eternal </a:t>
            </a:r>
            <a:r>
              <a:rPr lang="en-US" sz="4400" u="sng" dirty="0">
                <a:latin typeface="Calibri"/>
                <a:cs typeface="Calibri"/>
              </a:rPr>
              <a:t>destiny</a:t>
            </a:r>
            <a:r>
              <a:rPr lang="en-US" sz="4400" dirty="0">
                <a:latin typeface="Calibri"/>
                <a:cs typeface="Calibri"/>
              </a:rPr>
              <a:t> of each person is decided in this life and </a:t>
            </a:r>
            <a:r>
              <a:rPr lang="en-US" sz="4400" u="sng" dirty="0">
                <a:latin typeface="Calibri"/>
                <a:cs typeface="Calibri"/>
              </a:rPr>
              <a:t>cannot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 reversed</a:t>
            </a:r>
            <a:r>
              <a:rPr lang="en-US" sz="4400" dirty="0">
                <a:latin typeface="Calibri"/>
                <a:cs typeface="Calibri"/>
              </a:rPr>
              <a:t> in the afterlife (</a:t>
            </a:r>
            <a:r>
              <a:rPr lang="en-US" sz="4400" i="1" dirty="0">
                <a:latin typeface="Calibri"/>
                <a:cs typeface="Calibri"/>
              </a:rPr>
              <a:t>Luke 16:25, 26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20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Rich Man and Lazarus</a:t>
            </a:r>
          </a:p>
        </p:txBody>
      </p:sp>
    </p:spTree>
    <p:extLst>
      <p:ext uri="{BB962C8B-B14F-4D97-AF65-F5344CB8AC3E}">
        <p14:creationId xmlns:p14="http://schemas.microsoft.com/office/powerpoint/2010/main" val="1590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“And </a:t>
            </a:r>
            <a:r>
              <a:rPr lang="en-US" sz="4400" dirty="0">
                <a:latin typeface="Calibri"/>
                <a:cs typeface="Calibri"/>
              </a:rPr>
              <a:t>Jesus said to him, </a:t>
            </a:r>
            <a:r>
              <a:rPr lang="en-US" sz="4400" dirty="0" smtClean="0">
                <a:latin typeface="Calibri"/>
                <a:cs typeface="Calibri"/>
              </a:rPr>
              <a:t>‘Assuredly</a:t>
            </a:r>
            <a:r>
              <a:rPr lang="en-US" sz="4400" dirty="0">
                <a:latin typeface="Calibri"/>
                <a:cs typeface="Calibri"/>
              </a:rPr>
              <a:t>, I say to you, today you will be with Me in </a:t>
            </a:r>
            <a:r>
              <a:rPr lang="en-US" sz="4400" dirty="0" smtClean="0">
                <a:latin typeface="Calibri"/>
                <a:cs typeface="Calibri"/>
              </a:rPr>
              <a:t>Paradise’ ” (</a:t>
            </a:r>
            <a:r>
              <a:rPr lang="en-US" sz="4400" i="1" dirty="0" smtClean="0">
                <a:latin typeface="Calibri"/>
                <a:cs typeface="Calibri"/>
              </a:rPr>
              <a:t>Luke 23:43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Almost </a:t>
            </a:r>
            <a:r>
              <a:rPr lang="en-US" sz="4400" dirty="0">
                <a:latin typeface="Calibri"/>
                <a:cs typeface="Calibri"/>
              </a:rPr>
              <a:t>all Bible versions (with few exceptions) translate this text in a similar way, giving the </a:t>
            </a:r>
            <a:r>
              <a:rPr lang="en-US" sz="4400" u="sng" dirty="0">
                <a:latin typeface="Calibri"/>
                <a:cs typeface="Calibri"/>
              </a:rPr>
              <a:t>impression</a:t>
            </a:r>
            <a:r>
              <a:rPr lang="en-US" sz="4400" dirty="0">
                <a:latin typeface="Calibri"/>
                <a:cs typeface="Calibri"/>
              </a:rPr>
              <a:t> that on the </a:t>
            </a:r>
            <a:r>
              <a:rPr lang="en-US" sz="4400" u="sng" dirty="0">
                <a:latin typeface="Calibri"/>
                <a:cs typeface="Calibri"/>
              </a:rPr>
              <a:t>very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day</a:t>
            </a:r>
            <a:r>
              <a:rPr lang="en-US" sz="4400" dirty="0">
                <a:latin typeface="Calibri"/>
                <a:cs typeface="Calibri"/>
              </a:rPr>
              <a:t> Christ died, Christ and the thief would be together in Paradise.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November 21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 ‘</a:t>
            </a:r>
            <a:r>
              <a:rPr lang="en-US" sz="3200" b="1" cap="small" spc="50" dirty="0" smtClean="0">
                <a:latin typeface="Cambria"/>
                <a:cs typeface="Cambria"/>
              </a:rPr>
              <a:t>Today</a:t>
            </a:r>
            <a:r>
              <a:rPr lang="en-US" sz="3200" b="1" cap="small" spc="100" dirty="0" smtClean="0">
                <a:latin typeface="Cambria"/>
                <a:cs typeface="Cambria"/>
              </a:rPr>
              <a:t>...</a:t>
            </a:r>
            <a:r>
              <a:rPr lang="en-US" sz="3200" b="1" cap="small" spc="50" dirty="0" smtClean="0">
                <a:latin typeface="Cambria"/>
                <a:cs typeface="Cambria"/>
              </a:rPr>
              <a:t>With </a:t>
            </a:r>
            <a:r>
              <a:rPr lang="en-US" sz="3200" b="1" cap="small" spc="50" dirty="0">
                <a:latin typeface="Cambria"/>
                <a:cs typeface="Cambria"/>
              </a:rPr>
              <a:t>Me in Paradise’ ”</a:t>
            </a:r>
          </a:p>
        </p:txBody>
      </p:sp>
    </p:spTree>
    <p:extLst>
      <p:ext uri="{BB962C8B-B14F-4D97-AF65-F5344CB8AC3E}">
        <p14:creationId xmlns:p14="http://schemas.microsoft.com/office/powerpoint/2010/main" val="1806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51673"/>
            <a:ext cx="9144000" cy="45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4500" dirty="0" smtClean="0">
                <a:solidFill>
                  <a:schemeClr val="tx2"/>
                </a:solidFill>
                <a:latin typeface="Cambria"/>
                <a:cs typeface="Cambria"/>
              </a:rPr>
              <a:t>Καὶ</a:t>
            </a:r>
            <a:r>
              <a:rPr lang="en-US" sz="4500" dirty="0" smtClean="0">
                <a:solidFill>
                  <a:schemeClr val="tx2"/>
                </a:solidFill>
                <a:latin typeface="Cambria"/>
                <a:cs typeface="Cambria"/>
              </a:rPr>
              <a:t> </a:t>
            </a:r>
            <a:r>
              <a:rPr lang="el-GR" sz="4500" dirty="0" smtClean="0">
                <a:solidFill>
                  <a:schemeClr val="tx2"/>
                </a:solidFill>
                <a:latin typeface="Cambria"/>
                <a:cs typeface="Cambria"/>
              </a:rPr>
              <a:t>εἶπεν</a:t>
            </a:r>
            <a:r>
              <a:rPr lang="en-US" sz="4500" dirty="0" smtClean="0">
                <a:solidFill>
                  <a:schemeClr val="tx2"/>
                </a:solidFill>
                <a:latin typeface="Cambria"/>
                <a:cs typeface="Cambria"/>
              </a:rPr>
              <a:t>   </a:t>
            </a:r>
            <a:r>
              <a:rPr lang="el-GR" sz="4500" dirty="0" smtClean="0">
                <a:solidFill>
                  <a:schemeClr val="tx2"/>
                </a:solidFill>
                <a:latin typeface="Cambria"/>
                <a:cs typeface="Cambria"/>
              </a:rPr>
              <a:t>αὐτῷ</a:t>
            </a:r>
            <a:r>
              <a:rPr lang="en-US" sz="4500" b="1" dirty="0" smtClean="0">
                <a:solidFill>
                  <a:schemeClr val="tx2"/>
                </a:solidFill>
                <a:latin typeface="Cambria"/>
                <a:cs typeface="Cambria"/>
              </a:rPr>
              <a:t> </a:t>
            </a:r>
            <a:r>
              <a:rPr lang="en-US" sz="4500" b="1" dirty="0">
                <a:solidFill>
                  <a:srgbClr val="FF6600"/>
                </a:solidFill>
                <a:latin typeface="Cambria"/>
                <a:cs typeface="Cambria"/>
              </a:rPr>
              <a:t>,</a:t>
            </a:r>
            <a:r>
              <a:rPr lang="en-US" sz="4500" b="1" dirty="0">
                <a:latin typeface="Cambria"/>
                <a:cs typeface="Cambria"/>
              </a:rPr>
              <a:t> </a:t>
            </a: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Ἀμήν</a:t>
            </a:r>
            <a:r>
              <a:rPr lang="en-US" sz="45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σοι</a:t>
            </a:r>
            <a:r>
              <a:rPr lang="en-US" sz="45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4500" dirty="0" smtClean="0">
                <a:solidFill>
                  <a:srgbClr val="FFFF00"/>
                </a:solidFill>
                <a:latin typeface="Cambria"/>
                <a:cs typeface="Cambria"/>
              </a:rPr>
              <a:t>    </a:t>
            </a: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λέγω </a:t>
            </a:r>
            <a:r>
              <a:rPr lang="en-US" sz="4500" b="1" dirty="0" smtClean="0">
                <a:solidFill>
                  <a:srgbClr val="FF6600"/>
                </a:solidFill>
                <a:latin typeface="Cambria"/>
                <a:cs typeface="Cambria"/>
              </a:rPr>
              <a:t>,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500" dirty="0">
                <a:solidFill>
                  <a:srgbClr val="FFFFFF"/>
                </a:solidFill>
                <a:latin typeface="Arial Narrow"/>
                <a:cs typeface="Arial Narrow"/>
              </a:rPr>
              <a:t>And He said to him   Truly   to you I </a:t>
            </a:r>
            <a:r>
              <a:rPr lang="en-US" sz="4500" dirty="0" smtClean="0">
                <a:solidFill>
                  <a:srgbClr val="FFFFFF"/>
                </a:solidFill>
                <a:latin typeface="Arial Narrow"/>
                <a:cs typeface="Arial Narrow"/>
              </a:rPr>
              <a:t>say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σήμερον</a:t>
            </a:r>
            <a:r>
              <a:rPr lang="en-US" sz="45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μετ’</a:t>
            </a:r>
            <a:r>
              <a:rPr lang="en-US" sz="45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ἐμοῦ</a:t>
            </a:r>
            <a:r>
              <a:rPr lang="en-US" sz="45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4500" dirty="0" err="1" smtClean="0">
                <a:solidFill>
                  <a:srgbClr val="FFFF00"/>
                </a:solidFill>
                <a:latin typeface="Cambria"/>
                <a:cs typeface="Cambria"/>
              </a:rPr>
              <a:t>ἔσῃ</a:t>
            </a:r>
            <a:r>
              <a:rPr lang="en-US" sz="4500" dirty="0" smtClean="0">
                <a:solidFill>
                  <a:srgbClr val="FFFF00"/>
                </a:solidFill>
                <a:latin typeface="Cambria"/>
                <a:cs typeface="Cambria"/>
              </a:rPr>
              <a:t>            </a:t>
            </a: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ἐν</a:t>
            </a:r>
            <a:r>
              <a:rPr lang="en-US" sz="4500" dirty="0" smtClean="0">
                <a:solidFill>
                  <a:srgbClr val="FFFF00"/>
                </a:solidFill>
                <a:latin typeface="Cambria"/>
                <a:cs typeface="Cambria"/>
              </a:rPr>
              <a:t>  </a:t>
            </a: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τῷ</a:t>
            </a:r>
            <a:endParaRPr lang="en-US" sz="45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500" dirty="0">
                <a:latin typeface="Arial Narrow"/>
                <a:cs typeface="Arial Narrow"/>
              </a:rPr>
              <a:t>t</a:t>
            </a:r>
            <a:r>
              <a:rPr lang="en-US" sz="4500" dirty="0" smtClean="0">
                <a:latin typeface="Arial Narrow"/>
                <a:cs typeface="Arial Narrow"/>
              </a:rPr>
              <a:t>oday</a:t>
            </a:r>
            <a:r>
              <a:rPr lang="en-US" sz="4500" dirty="0">
                <a:latin typeface="Cambria"/>
                <a:cs typeface="Cambria"/>
              </a:rPr>
              <a:t>        </a:t>
            </a:r>
            <a:r>
              <a:rPr lang="en-US" sz="4500" dirty="0" smtClean="0">
                <a:latin typeface="Cambria"/>
                <a:cs typeface="Cambria"/>
              </a:rPr>
              <a:t> </a:t>
            </a:r>
            <a:r>
              <a:rPr lang="en-US" sz="4500" dirty="0">
                <a:latin typeface="Arial Narrow"/>
                <a:cs typeface="Arial Narrow"/>
              </a:rPr>
              <a:t>with </a:t>
            </a:r>
            <a:r>
              <a:rPr lang="en-US" sz="4500" dirty="0" smtClean="0">
                <a:latin typeface="Arial Narrow"/>
                <a:cs typeface="Arial Narrow"/>
              </a:rPr>
              <a:t> Me</a:t>
            </a:r>
            <a:r>
              <a:rPr lang="en-US" sz="4500" dirty="0" smtClean="0">
                <a:latin typeface="Cambria"/>
                <a:cs typeface="Cambria"/>
              </a:rPr>
              <a:t>     </a:t>
            </a:r>
            <a:r>
              <a:rPr lang="en-US" sz="4500" dirty="0" smtClean="0">
                <a:latin typeface="Arial Narrow"/>
                <a:cs typeface="Arial Narrow"/>
              </a:rPr>
              <a:t>you </a:t>
            </a:r>
            <a:r>
              <a:rPr lang="en-US" sz="4500" dirty="0">
                <a:latin typeface="Arial Narrow"/>
                <a:cs typeface="Arial Narrow"/>
              </a:rPr>
              <a:t>will be </a:t>
            </a:r>
            <a:r>
              <a:rPr lang="en-US" sz="4500" dirty="0" smtClean="0">
                <a:latin typeface="Arial Narrow"/>
                <a:cs typeface="Arial Narrow"/>
              </a:rPr>
              <a:t> in   -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4500" dirty="0" smtClean="0">
                <a:solidFill>
                  <a:srgbClr val="FFFF00"/>
                </a:solidFill>
                <a:latin typeface="Cambria"/>
                <a:cs typeface="Cambria"/>
              </a:rPr>
              <a:t>Παραδείσῳ</a:t>
            </a:r>
            <a:r>
              <a:rPr lang="el-GR" sz="45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l-GR" sz="4500" b="1" dirty="0" smtClean="0">
                <a:solidFill>
                  <a:srgbClr val="FF6600"/>
                </a:solidFill>
                <a:latin typeface="Cambria"/>
                <a:cs typeface="Cambria"/>
              </a:rPr>
              <a:t>.</a:t>
            </a:r>
            <a:r>
              <a:rPr lang="mr-IN" sz="4500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endParaRPr lang="en-US" sz="4500" b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dirty="0">
                <a:solidFill>
                  <a:srgbClr val="FFFFFF"/>
                </a:solidFill>
                <a:latin typeface="Arial Narrow"/>
                <a:cs typeface="Arial Narrow"/>
              </a:rPr>
              <a:t>Paradise</a:t>
            </a:r>
            <a:endParaRPr lang="en-US" sz="45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November 21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 ‘</a:t>
            </a:r>
            <a:r>
              <a:rPr lang="en-US" sz="3200" b="1" cap="small" spc="50" dirty="0" smtClean="0">
                <a:latin typeface="Cambria"/>
                <a:cs typeface="Cambria"/>
              </a:rPr>
              <a:t>Today</a:t>
            </a:r>
            <a:r>
              <a:rPr lang="en-US" sz="3200" b="1" cap="small" spc="100" dirty="0" smtClean="0">
                <a:latin typeface="Cambria"/>
                <a:cs typeface="Cambria"/>
              </a:rPr>
              <a:t>...</a:t>
            </a:r>
            <a:r>
              <a:rPr lang="en-US" sz="3200" b="1" cap="small" spc="50" dirty="0" smtClean="0">
                <a:latin typeface="Cambria"/>
                <a:cs typeface="Cambria"/>
              </a:rPr>
              <a:t>With </a:t>
            </a:r>
            <a:r>
              <a:rPr lang="en-US" sz="3200" b="1" cap="small" spc="50" dirty="0">
                <a:latin typeface="Cambria"/>
                <a:cs typeface="Cambria"/>
              </a:rPr>
              <a:t>Me in Paradise’ ”</a:t>
            </a:r>
          </a:p>
        </p:txBody>
      </p:sp>
    </p:spTree>
    <p:extLst>
      <p:ext uri="{BB962C8B-B14F-4D97-AF65-F5344CB8AC3E}">
        <p14:creationId xmlns:p14="http://schemas.microsoft.com/office/powerpoint/2010/main" val="205845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6098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 smtClean="0">
                <a:latin typeface="Calibri"/>
                <a:cs typeface="Calibri"/>
              </a:rPr>
              <a:t>Jesus </a:t>
            </a:r>
            <a:r>
              <a:rPr lang="en-US" sz="4400" dirty="0">
                <a:latin typeface="Calibri"/>
                <a:cs typeface="Calibri"/>
              </a:rPr>
              <a:t>said to her, </a:t>
            </a:r>
            <a:r>
              <a:rPr lang="en-US" sz="4400" dirty="0" smtClean="0">
                <a:latin typeface="Calibri"/>
                <a:cs typeface="Calibri"/>
              </a:rPr>
              <a:t>‘Do </a:t>
            </a:r>
            <a:r>
              <a:rPr lang="en-US" sz="4400" dirty="0">
                <a:latin typeface="Calibri"/>
                <a:cs typeface="Calibri"/>
              </a:rPr>
              <a:t>not cling to Me, for I have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yet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ascended</a:t>
            </a:r>
            <a:r>
              <a:rPr lang="en-US" sz="4400" dirty="0">
                <a:latin typeface="Calibri"/>
                <a:cs typeface="Calibri"/>
              </a:rPr>
              <a:t> to My Father; but go to My brethren and say to them, </a:t>
            </a:r>
            <a:r>
              <a:rPr lang="en-US" sz="4400" dirty="0" smtClean="0">
                <a:latin typeface="Calibri"/>
                <a:cs typeface="Calibri"/>
              </a:rPr>
              <a:t>“I </a:t>
            </a:r>
            <a:r>
              <a:rPr lang="en-US" sz="4400" u="sng" dirty="0">
                <a:latin typeface="Calibri"/>
                <a:cs typeface="Calibri"/>
              </a:rPr>
              <a:t>am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ascending</a:t>
            </a:r>
            <a:r>
              <a:rPr lang="en-US" sz="4400" dirty="0">
                <a:latin typeface="Calibri"/>
                <a:cs typeface="Calibri"/>
              </a:rPr>
              <a:t> to My Father and your Father, and to My God and your </a:t>
            </a:r>
            <a:r>
              <a:rPr lang="en-US" sz="4400" dirty="0" smtClean="0">
                <a:latin typeface="Calibri"/>
                <a:cs typeface="Calibri"/>
              </a:rPr>
              <a:t>God” ’ ” (</a:t>
            </a:r>
            <a:r>
              <a:rPr lang="en-US" sz="4400" i="1" dirty="0" smtClean="0">
                <a:latin typeface="Calibri"/>
                <a:cs typeface="Calibri"/>
              </a:rPr>
              <a:t>John 20:17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“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‘Today...With Me in Paradise’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Contradicting Texts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184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-20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 </a:t>
            </a:r>
            <a:r>
              <a:rPr lang="en-US" sz="4400" spc="-20" dirty="0" smtClean="0">
                <a:latin typeface="Calibri"/>
                <a:cs typeface="Calibri"/>
              </a:rPr>
              <a:t>“ ‘Let </a:t>
            </a:r>
            <a:r>
              <a:rPr lang="en-US" sz="4400" spc="-20" dirty="0">
                <a:latin typeface="Calibri"/>
                <a:cs typeface="Calibri"/>
              </a:rPr>
              <a:t>not your heart be troubled; you </a:t>
            </a:r>
            <a:r>
              <a:rPr lang="en-US" sz="4400" dirty="0">
                <a:latin typeface="Calibri"/>
                <a:cs typeface="Calibri"/>
              </a:rPr>
              <a:t>believe in God, believe also in Me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In My Father’s house are many </a:t>
            </a:r>
            <a:r>
              <a:rPr lang="en-US" sz="4400" dirty="0" smtClean="0">
                <a:latin typeface="Calibri"/>
                <a:cs typeface="Calibri"/>
              </a:rPr>
              <a:t>man-</a:t>
            </a:r>
            <a:r>
              <a:rPr lang="en-US" sz="4400" dirty="0" err="1" smtClean="0">
                <a:latin typeface="Calibri"/>
                <a:cs typeface="Calibri"/>
              </a:rPr>
              <a:t>sions</a:t>
            </a:r>
            <a:r>
              <a:rPr lang="en-US" sz="4400" dirty="0">
                <a:latin typeface="Calibri"/>
                <a:cs typeface="Calibri"/>
              </a:rPr>
              <a:t>; if it were not so, </a:t>
            </a:r>
            <a:r>
              <a:rPr lang="en-US" sz="4400" dirty="0" smtClean="0">
                <a:latin typeface="Calibri"/>
                <a:cs typeface="Calibri"/>
              </a:rPr>
              <a:t>I </a:t>
            </a:r>
            <a:r>
              <a:rPr lang="en-US" sz="4400" dirty="0">
                <a:latin typeface="Calibri"/>
                <a:cs typeface="Calibri"/>
              </a:rPr>
              <a:t>would have </a:t>
            </a:r>
            <a:r>
              <a:rPr lang="en-US" sz="4400" spc="-70" dirty="0">
                <a:latin typeface="Calibri"/>
                <a:cs typeface="Calibri"/>
              </a:rPr>
              <a:t>told you. I go to </a:t>
            </a:r>
            <a:r>
              <a:rPr lang="en-US" sz="4400" u="sng" spc="-70" dirty="0">
                <a:latin typeface="Calibri"/>
                <a:cs typeface="Calibri"/>
              </a:rPr>
              <a:t>prepare</a:t>
            </a:r>
            <a:r>
              <a:rPr lang="en-US" sz="4400" spc="-7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a</a:t>
            </a:r>
            <a:r>
              <a:rPr lang="en-US" sz="4400" spc="-70" dirty="0">
                <a:latin typeface="Calibri"/>
                <a:cs typeface="Calibri"/>
              </a:rPr>
              <a:t> </a:t>
            </a:r>
            <a:r>
              <a:rPr lang="en-US" sz="4400" u="sng" spc="-70" dirty="0">
                <a:latin typeface="Calibri"/>
                <a:cs typeface="Calibri"/>
              </a:rPr>
              <a:t>place </a:t>
            </a:r>
            <a:r>
              <a:rPr lang="en-US" sz="4400" spc="-70" dirty="0">
                <a:latin typeface="Calibri"/>
                <a:cs typeface="Calibri"/>
              </a:rPr>
              <a:t>for </a:t>
            </a:r>
            <a:r>
              <a:rPr lang="en-US" sz="4400" spc="-70" dirty="0" smtClean="0">
                <a:latin typeface="Calibri"/>
                <a:cs typeface="Calibri"/>
              </a:rPr>
              <a:t>you.</a:t>
            </a:r>
            <a:endParaRPr lang="en-US" sz="4400" spc="-7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And if I go and prepare a place for you, I will </a:t>
            </a:r>
            <a:r>
              <a:rPr lang="en-US" sz="4400" u="sng" dirty="0">
                <a:latin typeface="Calibri"/>
                <a:cs typeface="Calibri"/>
              </a:rPr>
              <a:t>come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again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>
                <a:latin typeface="Calibri"/>
                <a:cs typeface="Calibri"/>
              </a:rPr>
              <a:t>receive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you </a:t>
            </a:r>
            <a:r>
              <a:rPr lang="en-US" sz="4400" dirty="0">
                <a:latin typeface="Calibri"/>
                <a:cs typeface="Calibri"/>
              </a:rPr>
              <a:t>to Myself; </a:t>
            </a:r>
            <a:r>
              <a:rPr lang="en-US" sz="4400" u="sng" dirty="0">
                <a:latin typeface="Calibri"/>
                <a:cs typeface="Calibri"/>
              </a:rPr>
              <a:t>that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where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am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u="sng" dirty="0">
                <a:latin typeface="Calibri"/>
                <a:cs typeface="Calibri"/>
              </a:rPr>
              <a:t>there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you may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also</a:t>
            </a:r>
            <a:r>
              <a:rPr lang="en-US" sz="4400" dirty="0" smtClean="0">
                <a:latin typeface="Calibri"/>
                <a:cs typeface="Calibri"/>
              </a:rPr>
              <a:t>’ ” (</a:t>
            </a:r>
            <a:r>
              <a:rPr lang="en-US" sz="4400" i="1" dirty="0" smtClean="0">
                <a:latin typeface="Calibri"/>
                <a:cs typeface="Calibri"/>
              </a:rPr>
              <a:t>John 14:1–3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“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‘Today...With Me in Paradise’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Contradicting Texts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692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21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issue in Luke 23:43 is whether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adverb “today” (Greek </a:t>
            </a:r>
            <a:r>
              <a:rPr lang="en-US" sz="4400" i="1" dirty="0" err="1">
                <a:latin typeface="Calibri"/>
                <a:cs typeface="Calibri"/>
              </a:rPr>
              <a:t>sēmeron</a:t>
            </a:r>
            <a:r>
              <a:rPr lang="en-US" sz="4400" dirty="0">
                <a:latin typeface="Calibri"/>
                <a:cs typeface="Calibri"/>
              </a:rPr>
              <a:t>) should be linked to the verb that </a:t>
            </a:r>
            <a:r>
              <a:rPr lang="en-US" sz="4400" u="sng" dirty="0">
                <a:latin typeface="Calibri"/>
                <a:cs typeface="Calibri"/>
              </a:rPr>
              <a:t>follows</a:t>
            </a:r>
            <a:r>
              <a:rPr lang="en-US" sz="4400" dirty="0">
                <a:latin typeface="Calibri"/>
                <a:cs typeface="Calibri"/>
              </a:rPr>
              <a:t> it (“to be”) or to the verb that </a:t>
            </a:r>
            <a:r>
              <a:rPr lang="en-US" sz="4400" u="sng" dirty="0">
                <a:latin typeface="Calibri"/>
                <a:cs typeface="Calibri"/>
              </a:rPr>
              <a:t>precedes</a:t>
            </a:r>
            <a:r>
              <a:rPr lang="en-US" sz="4400" dirty="0">
                <a:latin typeface="Calibri"/>
                <a:cs typeface="Calibri"/>
              </a:rPr>
              <a:t> it (“to tell”)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From </a:t>
            </a:r>
            <a:r>
              <a:rPr lang="en-US" sz="4400" dirty="0">
                <a:latin typeface="Calibri"/>
                <a:cs typeface="Calibri"/>
              </a:rPr>
              <a:t>the grammatical </a:t>
            </a:r>
            <a:r>
              <a:rPr lang="en-US" sz="4400" dirty="0" smtClean="0">
                <a:latin typeface="Calibri"/>
                <a:cs typeface="Calibri"/>
              </a:rPr>
              <a:t>standpoint </a:t>
            </a:r>
            <a:r>
              <a:rPr lang="en-US" sz="4400" dirty="0">
                <a:latin typeface="Calibri"/>
                <a:cs typeface="Calibri"/>
              </a:rPr>
              <a:t>it is virtually impossible to determine the correct alternative.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“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‘Today...With Me in Paradise’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Grammatical Error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230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40" dirty="0">
                <a:latin typeface="Calibri"/>
                <a:cs typeface="Calibri"/>
              </a:rPr>
              <a:t>Luke, however, has a definite tendency </a:t>
            </a:r>
            <a:r>
              <a:rPr lang="en-US" sz="4400" spc="-30" dirty="0">
                <a:latin typeface="Calibri"/>
                <a:cs typeface="Calibri"/>
              </a:rPr>
              <a:t>of using this adverb with the preceding </a:t>
            </a:r>
            <a:r>
              <a:rPr lang="en-US" sz="4400" spc="-100" dirty="0">
                <a:latin typeface="Calibri"/>
                <a:cs typeface="Calibri"/>
              </a:rPr>
              <a:t>verb. This happens in 14 of the 20 </a:t>
            </a:r>
            <a:r>
              <a:rPr lang="en-US" sz="4400" spc="-100" dirty="0" smtClean="0">
                <a:latin typeface="Calibri"/>
                <a:cs typeface="Calibri"/>
              </a:rPr>
              <a:t>occur- </a:t>
            </a:r>
            <a:r>
              <a:rPr lang="en-US" sz="4400" dirty="0" err="1" smtClean="0">
                <a:latin typeface="Calibri"/>
                <a:cs typeface="Calibri"/>
              </a:rPr>
              <a:t>rences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4400" i="1" dirty="0" err="1">
                <a:latin typeface="Calibri"/>
                <a:cs typeface="Calibri"/>
              </a:rPr>
              <a:t>sēmeron</a:t>
            </a:r>
            <a:r>
              <a:rPr lang="en-US" sz="4400" dirty="0">
                <a:latin typeface="Calibri"/>
                <a:cs typeface="Calibri"/>
              </a:rPr>
              <a:t> in Luke and Acts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400" dirty="0">
                <a:latin typeface="Calibri"/>
                <a:cs typeface="Calibri"/>
              </a:rPr>
              <a:t>So, the most natural reading </a:t>
            </a:r>
            <a:r>
              <a:rPr lang="en-US" sz="4400" dirty="0" smtClean="0">
                <a:latin typeface="Calibri"/>
                <a:cs typeface="Calibri"/>
              </a:rPr>
              <a:t>would </a:t>
            </a:r>
            <a:r>
              <a:rPr lang="en-US" sz="4400" dirty="0">
                <a:latin typeface="Calibri"/>
                <a:cs typeface="Calibri"/>
              </a:rPr>
              <a:t>be “Truly I tell you today, you will be with Me in Paradise.” </a:t>
            </a:r>
            <a:r>
              <a:rPr lang="en-US" sz="4400" dirty="0" smtClean="0">
                <a:latin typeface="Calibri"/>
                <a:cs typeface="Calibri"/>
              </a:rPr>
              <a:t>Jesus </a:t>
            </a:r>
            <a:r>
              <a:rPr lang="en-US" sz="4400" dirty="0">
                <a:latin typeface="Calibri"/>
                <a:cs typeface="Calibri"/>
              </a:rPr>
              <a:t>was promising him, right then and there, that he would be saved.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“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‘Today...With Me in Paradise’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”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Grammatical Error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4492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-30" baseline="30000" dirty="0">
                <a:solidFill>
                  <a:schemeClr val="bg1"/>
                </a:solidFill>
                <a:latin typeface="Calibri"/>
                <a:cs typeface="Calibri"/>
              </a:rPr>
              <a:t>21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For to me, to live is Christ, and to die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is gain. </a:t>
            </a:r>
            <a:r>
              <a:rPr lang="en-US" sz="4400" b="1" baseline="30000" dirty="0">
                <a:solidFill>
                  <a:schemeClr val="bg1"/>
                </a:solidFill>
                <a:latin typeface="Calibri"/>
                <a:cs typeface="Calibri"/>
              </a:rPr>
              <a:t>22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But if I live on in the flesh, this will mean fruit from my labor; yet what I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shall choose I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cannot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tell. </a:t>
            </a:r>
            <a:r>
              <a:rPr lang="en-US" sz="4400" b="1" baseline="30000" dirty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For  I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am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hard-pressed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the two, having a desire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depart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with Christ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which is far better.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24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Never-</a:t>
            </a:r>
            <a:r>
              <a:rPr lang="en-US" sz="4400" dirty="0" err="1" smtClean="0">
                <a:latin typeface="Calibri"/>
                <a:cs typeface="Calibri"/>
              </a:rPr>
              <a:t>theless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to remain in the flesh is more needful for </a:t>
            </a:r>
            <a:r>
              <a:rPr lang="en-US" sz="4400" dirty="0" smtClean="0">
                <a:latin typeface="Calibri"/>
                <a:cs typeface="Calibri"/>
              </a:rPr>
              <a:t>you” (</a:t>
            </a:r>
            <a:r>
              <a:rPr lang="en-US" sz="4400" i="1" dirty="0" smtClean="0">
                <a:latin typeface="Calibri"/>
                <a:cs typeface="Calibri"/>
              </a:rPr>
              <a:t>Phil. 1:21–24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-30" baseline="30000" dirty="0">
                <a:solidFill>
                  <a:schemeClr val="bg1"/>
                </a:solidFill>
                <a:latin typeface="Calibri"/>
                <a:cs typeface="Calibri"/>
              </a:rPr>
              <a:t>21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For to me, to live is Christ, and to die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is gain. </a:t>
            </a:r>
            <a:r>
              <a:rPr lang="en-US" sz="4400" b="1" baseline="30000" dirty="0">
                <a:solidFill>
                  <a:schemeClr val="bg1"/>
                </a:solidFill>
                <a:latin typeface="Calibri"/>
                <a:cs typeface="Calibri"/>
              </a:rPr>
              <a:t>22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But if I live on in the flesh, this will mean fruit from my labor; yet what I shall choose I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cannot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tell.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23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For  I </a:t>
            </a:r>
            <a:r>
              <a:rPr lang="en-US" sz="4400" dirty="0">
                <a:latin typeface="Calibri"/>
                <a:cs typeface="Calibri"/>
              </a:rPr>
              <a:t>am </a:t>
            </a:r>
            <a:r>
              <a:rPr lang="en-US" sz="4400" u="sng" dirty="0">
                <a:latin typeface="Calibri"/>
                <a:cs typeface="Calibri"/>
              </a:rPr>
              <a:t>hard-pressed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between</a:t>
            </a:r>
            <a:r>
              <a:rPr lang="en-US" sz="4400" dirty="0">
                <a:latin typeface="Calibri"/>
                <a:cs typeface="Calibri"/>
              </a:rPr>
              <a:t> the two, having a desire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depart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with Christ</a:t>
            </a:r>
            <a:r>
              <a:rPr lang="en-US" sz="4400" dirty="0">
                <a:latin typeface="Calibri"/>
                <a:cs typeface="Calibri"/>
              </a:rPr>
              <a:t>, which is far better.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To Depart and Be With Christ”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-30" baseline="30000" dirty="0">
                <a:solidFill>
                  <a:schemeClr val="tx2"/>
                </a:solidFill>
                <a:latin typeface="Calibri"/>
                <a:cs typeface="Calibri"/>
              </a:rPr>
              <a:t>21 </a:t>
            </a:r>
            <a:r>
              <a:rPr lang="en-US" sz="4400" spc="-30" dirty="0">
                <a:latin typeface="Calibri"/>
                <a:cs typeface="Calibri"/>
              </a:rPr>
              <a:t>For to me, to live is Christ, and to die </a:t>
            </a:r>
            <a:r>
              <a:rPr lang="en-US" sz="4400" dirty="0">
                <a:latin typeface="Calibri"/>
                <a:cs typeface="Calibri"/>
              </a:rPr>
              <a:t>is gain.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22</a:t>
            </a:r>
            <a:r>
              <a:rPr lang="en-US" sz="4400" dirty="0">
                <a:latin typeface="Calibri"/>
                <a:cs typeface="Calibri"/>
              </a:rPr>
              <a:t> But if I live on in the flesh, this will mean fruit from my labor; yet what I shall choose I </a:t>
            </a:r>
            <a:r>
              <a:rPr lang="en-US" sz="4400" dirty="0" smtClean="0">
                <a:latin typeface="Calibri"/>
                <a:cs typeface="Calibri"/>
              </a:rPr>
              <a:t>cannot </a:t>
            </a:r>
            <a:r>
              <a:rPr lang="en-US" sz="4400" dirty="0">
                <a:latin typeface="Calibri"/>
                <a:cs typeface="Calibri"/>
              </a:rPr>
              <a:t>tell.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When Paul mentioned his “desire to depart and be with Christ”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Phil. 1: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23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did he imply that after death his soul would depart to live consciously with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Christ</a:t>
            </a: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? </a:t>
            </a:r>
            <a:r>
              <a:rPr lang="en-US" sz="4400" b="1" spc="-40" dirty="0">
                <a:latin typeface="Calibri"/>
                <a:cs typeface="Calibri"/>
              </a:rPr>
              <a:t>No.</a:t>
            </a:r>
            <a:r>
              <a:rPr lang="en-US" sz="4400" spc="-40" dirty="0">
                <a:latin typeface="Calibri"/>
                <a:cs typeface="Calibri"/>
              </a:rPr>
              <a:t> </a:t>
            </a:r>
            <a:r>
              <a:rPr lang="en-US" sz="4400" spc="-40" dirty="0" smtClean="0">
                <a:latin typeface="Calibri"/>
                <a:cs typeface="Calibri"/>
              </a:rPr>
              <a:t>Paul </a:t>
            </a:r>
            <a:r>
              <a:rPr lang="en-US" sz="4400" spc="-40" dirty="0">
                <a:latin typeface="Calibri"/>
                <a:cs typeface="Calibri"/>
              </a:rPr>
              <a:t>verbalizes his desire to </a:t>
            </a:r>
            <a:r>
              <a:rPr lang="en-US" sz="4400" dirty="0">
                <a:latin typeface="Calibri"/>
                <a:cs typeface="Calibri"/>
              </a:rPr>
              <a:t>leave this present troubled existence and be with Christ, without reference to any lapse of time that may occur between the two </a:t>
            </a:r>
            <a:r>
              <a:rPr lang="en-US" sz="4400" dirty="0" smtClean="0">
                <a:latin typeface="Calibri"/>
                <a:cs typeface="Calibri"/>
              </a:rPr>
              <a:t>events.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To Depart and Be With Christ”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When Paul mentioned his “desire to depart and be with Christ” (</a:t>
            </a:r>
            <a:r>
              <a:rPr lang="en-US" sz="4400" i="1" dirty="0">
                <a:latin typeface="Calibri"/>
                <a:cs typeface="Calibri"/>
              </a:rPr>
              <a:t>Phil. 1:</a:t>
            </a:r>
            <a:r>
              <a:rPr lang="en-US" sz="4400" i="1" dirty="0" smtClean="0">
                <a:latin typeface="Calibri"/>
                <a:cs typeface="Calibri"/>
              </a:rPr>
              <a:t>23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, did he imply that after death his soul would depart to live consciously with </a:t>
            </a:r>
            <a:r>
              <a:rPr lang="en-US" sz="4400" spc="-40" dirty="0">
                <a:latin typeface="Calibri"/>
                <a:cs typeface="Calibri"/>
              </a:rPr>
              <a:t>Christ</a:t>
            </a:r>
            <a:r>
              <a:rPr lang="en-US" sz="4400" spc="-40" dirty="0" smtClean="0">
                <a:latin typeface="Calibri"/>
                <a:cs typeface="Calibri"/>
              </a:rPr>
              <a:t>?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85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do not want you to be ignorant,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brethren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concerning those who have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fallen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asleep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.... </a:t>
            </a:r>
            <a:r>
              <a:rPr lang="en-US" sz="4400" b="1" spc="-50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14</a:t>
            </a:r>
            <a:r>
              <a:rPr lang="en-US" sz="4400" spc="-50" dirty="0" smtClean="0">
                <a:latin typeface="Calibri"/>
                <a:cs typeface="Calibri"/>
              </a:rPr>
              <a:t> For if we believe that </a:t>
            </a:r>
            <a:r>
              <a:rPr lang="en-US" sz="4400" spc="-100" dirty="0" smtClean="0">
                <a:latin typeface="Calibri"/>
                <a:cs typeface="Calibri"/>
              </a:rPr>
              <a:t>Jesus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died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and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rose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again,</a:t>
            </a:r>
            <a:r>
              <a:rPr lang="en-US" sz="4400" spc="-150" dirty="0" smtClean="0">
                <a:latin typeface="Calibri"/>
                <a:cs typeface="Calibri"/>
              </a:rPr>
              <a:t>...</a:t>
            </a:r>
            <a:r>
              <a:rPr lang="en-US" sz="4400" spc="-100" dirty="0" smtClean="0">
                <a:latin typeface="Calibri"/>
                <a:cs typeface="Calibri"/>
              </a:rPr>
              <a:t>God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will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bring </a:t>
            </a:r>
            <a:r>
              <a:rPr lang="en-US" sz="4400" dirty="0" smtClean="0">
                <a:latin typeface="Calibri"/>
                <a:cs typeface="Calibri"/>
              </a:rPr>
              <a:t>with Him those who sleep in Jesus.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-100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15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For this we say to you by the word of </a:t>
            </a:r>
            <a:r>
              <a:rPr lang="en-US" sz="4400" spc="-30" dirty="0" smtClean="0">
                <a:latin typeface="Calibri"/>
                <a:cs typeface="Calibri"/>
              </a:rPr>
              <a:t>the Lord, that we who are </a:t>
            </a:r>
            <a:r>
              <a:rPr lang="en-US" sz="4400" u="sng" spc="-30" dirty="0" smtClean="0">
                <a:latin typeface="Calibri"/>
                <a:cs typeface="Calibri"/>
              </a:rPr>
              <a:t>alive</a:t>
            </a:r>
            <a:r>
              <a:rPr lang="en-US" sz="4400" spc="-30" dirty="0" smtClean="0">
                <a:latin typeface="Calibri"/>
                <a:cs typeface="Calibri"/>
              </a:rPr>
              <a:t> and re-</a:t>
            </a:r>
            <a:r>
              <a:rPr lang="en-US" sz="4400" spc="-100" dirty="0" smtClean="0">
                <a:latin typeface="Calibri"/>
                <a:cs typeface="Calibri"/>
              </a:rPr>
              <a:t>main until the coming of the Lord will by no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means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precede</a:t>
            </a:r>
            <a:r>
              <a:rPr lang="en-US" sz="4400" spc="-100" dirty="0" smtClean="0">
                <a:latin typeface="Calibri"/>
                <a:cs typeface="Calibri"/>
              </a:rPr>
              <a:t> those who are </a:t>
            </a:r>
            <a:r>
              <a:rPr lang="en-US" sz="4400" u="sng" spc="-100" dirty="0" smtClean="0">
                <a:latin typeface="Calibri"/>
                <a:cs typeface="Calibri"/>
              </a:rPr>
              <a:t>asleep</a:t>
            </a:r>
            <a:r>
              <a:rPr lang="en-US" sz="4400" spc="-100" dirty="0" smtClean="0">
                <a:latin typeface="Calibri"/>
                <a:cs typeface="Calibri"/>
              </a:rPr>
              <a:t>. </a:t>
            </a:r>
            <a:endParaRPr lang="en-US" sz="4400" spc="-1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To Depart and Be With Christ”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13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I </a:t>
            </a:r>
            <a:r>
              <a:rPr lang="en-US" sz="4400" dirty="0">
                <a:latin typeface="Calibri"/>
                <a:cs typeface="Calibri"/>
              </a:rPr>
              <a:t>do not want you to be ignorant, </a:t>
            </a:r>
            <a:r>
              <a:rPr lang="en-US" sz="4400" dirty="0" smtClean="0">
                <a:latin typeface="Calibri"/>
                <a:cs typeface="Calibri"/>
              </a:rPr>
              <a:t>brethren</a:t>
            </a:r>
            <a:r>
              <a:rPr lang="en-US" sz="4400" dirty="0">
                <a:latin typeface="Calibri"/>
                <a:cs typeface="Calibri"/>
              </a:rPr>
              <a:t>, concerning those who have </a:t>
            </a:r>
            <a:r>
              <a:rPr lang="en-US" sz="4400" spc="-50" dirty="0">
                <a:latin typeface="Calibri"/>
                <a:cs typeface="Calibri"/>
              </a:rPr>
              <a:t>fallen </a:t>
            </a:r>
            <a:r>
              <a:rPr lang="en-US" sz="4400" spc="-50" dirty="0" smtClean="0">
                <a:latin typeface="Calibri"/>
                <a:cs typeface="Calibri"/>
              </a:rPr>
              <a:t>asleep</a:t>
            </a:r>
            <a:r>
              <a:rPr lang="en-US" sz="4400" spc="-100" dirty="0" smtClean="0">
                <a:latin typeface="Calibri"/>
                <a:cs typeface="Calibri"/>
              </a:rPr>
              <a:t>.... 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83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16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For the Lord Himself will descend from heaven with a shout, with the voice of an archangel, and with the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trumpet of God. And the dead in Christ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will rise first. </a:t>
            </a: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17</a:t>
            </a:r>
            <a:r>
              <a:rPr lang="en-US" sz="4400" dirty="0" smtClean="0">
                <a:latin typeface="Calibri"/>
                <a:cs typeface="Calibri"/>
              </a:rPr>
              <a:t> Then we who are </a:t>
            </a:r>
            <a:r>
              <a:rPr lang="en-US" sz="4400" u="sng" dirty="0" smtClean="0">
                <a:latin typeface="Calibri"/>
                <a:cs typeface="Calibri"/>
              </a:rPr>
              <a:t>alive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and remain shall be </a:t>
            </a:r>
            <a:r>
              <a:rPr lang="en-US" sz="4400" u="sng" spc="-50" dirty="0" smtClean="0">
                <a:latin typeface="Calibri"/>
                <a:cs typeface="Calibri"/>
              </a:rPr>
              <a:t>caught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u="sng" spc="-50" dirty="0" smtClean="0">
                <a:latin typeface="Calibri"/>
                <a:cs typeface="Calibri"/>
              </a:rPr>
              <a:t>up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u="sng" spc="-50" dirty="0" smtClean="0">
                <a:latin typeface="Calibri"/>
                <a:cs typeface="Calibri"/>
              </a:rPr>
              <a:t>together </a:t>
            </a:r>
            <a:r>
              <a:rPr lang="en-US" sz="4400" dirty="0" smtClean="0">
                <a:latin typeface="Calibri"/>
                <a:cs typeface="Calibri"/>
              </a:rPr>
              <a:t>with them in the clouds to </a:t>
            </a:r>
            <a:r>
              <a:rPr lang="en-US" sz="4400" u="sng" dirty="0" smtClean="0">
                <a:latin typeface="Calibri"/>
                <a:cs typeface="Calibri"/>
              </a:rPr>
              <a:t>meet</a:t>
            </a:r>
            <a:r>
              <a:rPr lang="en-US" sz="4400" dirty="0" smtClean="0">
                <a:latin typeface="Calibri"/>
                <a:cs typeface="Calibri"/>
              </a:rPr>
              <a:t> the Lord in the air. And thus we shall al-</a:t>
            </a:r>
            <a:r>
              <a:rPr lang="en-US" sz="4400" spc="-100" dirty="0" smtClean="0">
                <a:latin typeface="Calibri"/>
                <a:cs typeface="Calibri"/>
              </a:rPr>
              <a:t>ways be with the Lord”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1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err="1" smtClean="0">
                <a:latin typeface="Calibri"/>
                <a:cs typeface="Calibri"/>
              </a:rPr>
              <a:t>Thes</a:t>
            </a:r>
            <a:r>
              <a:rPr lang="en-US" sz="4400" i="1" spc="-100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4</a:t>
            </a:r>
            <a:r>
              <a:rPr lang="en-US" sz="4400" i="1" spc="-150" dirty="0" smtClean="0">
                <a:latin typeface="Calibri"/>
                <a:cs typeface="Calibri"/>
              </a:rPr>
              <a:t>:13–17</a:t>
            </a:r>
            <a:r>
              <a:rPr lang="en-US" sz="4400" spc="-150" dirty="0" smtClean="0">
                <a:latin typeface="Calibri"/>
                <a:cs typeface="Calibri"/>
              </a:rPr>
              <a:t>).</a:t>
            </a:r>
            <a:endParaRPr lang="en-US" sz="4400" spc="-15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16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For the Lord Himself will descend from heaven with a shout, with the voice of an archangel, and with the </a:t>
            </a:r>
            <a:r>
              <a:rPr lang="en-US" sz="4400" spc="-30" dirty="0">
                <a:latin typeface="Calibri"/>
                <a:cs typeface="Calibri"/>
              </a:rPr>
              <a:t>trumpet of God. And the </a:t>
            </a:r>
            <a:r>
              <a:rPr lang="en-US" sz="4400" u="sng" spc="-30" dirty="0">
                <a:latin typeface="Calibri"/>
                <a:cs typeface="Calibri"/>
              </a:rPr>
              <a:t>dead</a:t>
            </a:r>
            <a:r>
              <a:rPr lang="en-US" sz="4400" spc="-30" dirty="0">
                <a:latin typeface="Calibri"/>
                <a:cs typeface="Calibri"/>
              </a:rPr>
              <a:t> in Christ </a:t>
            </a:r>
            <a:r>
              <a:rPr lang="en-US" sz="4400" dirty="0">
                <a:latin typeface="Calibri"/>
                <a:cs typeface="Calibri"/>
              </a:rPr>
              <a:t>will </a:t>
            </a:r>
            <a:r>
              <a:rPr lang="en-US" sz="4400" u="sng" dirty="0">
                <a:latin typeface="Calibri"/>
                <a:cs typeface="Calibri"/>
              </a:rPr>
              <a:t>rise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To Depart and Be With Christ”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174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Philippians</a:t>
            </a:r>
            <a:r>
              <a:rPr lang="pt-BR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1:</a:t>
            </a:r>
            <a:r>
              <a:rPr lang="pt-BR" sz="4400" dirty="0" smtClean="0">
                <a:solidFill>
                  <a:srgbClr val="000000"/>
                </a:solidFill>
                <a:latin typeface="Calibri"/>
                <a:cs typeface="Calibri"/>
              </a:rPr>
              <a:t>23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does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not teach that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Paul expected to go to heaven at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death.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20" dirty="0" smtClean="0">
                <a:solidFill>
                  <a:srgbClr val="000000"/>
                </a:solidFill>
                <a:latin typeface="Calibri"/>
                <a:cs typeface="Calibri"/>
              </a:rPr>
              <a:t>He 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was </a:t>
            </a:r>
            <a:r>
              <a:rPr lang="en-US" sz="4400" spc="-20" dirty="0" smtClean="0">
                <a:solidFill>
                  <a:srgbClr val="000000"/>
                </a:solidFill>
                <a:latin typeface="Calibri"/>
                <a:cs typeface="Calibri"/>
              </a:rPr>
              <a:t>clear 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that he would not receive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his reward until the Second Coming (2 Tim. 4:8). </a:t>
            </a:r>
            <a:r>
              <a:rPr lang="en-US" sz="4400" dirty="0" smtClean="0">
                <a:latin typeface="Calibri"/>
                <a:cs typeface="Calibri"/>
              </a:rPr>
              <a:t>He is </a:t>
            </a:r>
            <a:r>
              <a:rPr lang="en-US" sz="4400" dirty="0">
                <a:latin typeface="Calibri"/>
                <a:cs typeface="Calibri"/>
              </a:rPr>
              <a:t>saying that the next thing he would know after departing (death) would be Christ coming in the clouds of heaven to raise the dead, when he would ‘be with the </a:t>
            </a:r>
            <a:r>
              <a:rPr lang="en-US" sz="4400" dirty="0" smtClean="0">
                <a:latin typeface="Calibri"/>
                <a:cs typeface="Calibri"/>
              </a:rPr>
              <a:t>Lord.’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4400" dirty="0" err="1" smtClean="0">
                <a:latin typeface="Calibri"/>
                <a:cs typeface="Calibri"/>
              </a:rPr>
              <a:t>Philippians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>
                <a:latin typeface="Calibri"/>
                <a:cs typeface="Calibri"/>
              </a:rPr>
              <a:t>1:</a:t>
            </a:r>
            <a:r>
              <a:rPr lang="pt-BR" sz="4400" dirty="0" smtClean="0">
                <a:latin typeface="Calibri"/>
                <a:cs typeface="Calibri"/>
              </a:rPr>
              <a:t>23 </a:t>
            </a:r>
            <a:r>
              <a:rPr lang="en-US" sz="4400" dirty="0" smtClean="0">
                <a:latin typeface="Calibri"/>
                <a:cs typeface="Calibri"/>
              </a:rPr>
              <a:t>does </a:t>
            </a:r>
            <a:r>
              <a:rPr lang="en-US" sz="4400" dirty="0">
                <a:latin typeface="Calibri"/>
                <a:cs typeface="Calibri"/>
              </a:rPr>
              <a:t>not teach that </a:t>
            </a:r>
            <a:r>
              <a:rPr lang="en-US" sz="4400" spc="-50" dirty="0">
                <a:latin typeface="Calibri"/>
                <a:cs typeface="Calibri"/>
              </a:rPr>
              <a:t>Paul expected to go to heaven at </a:t>
            </a:r>
            <a:r>
              <a:rPr lang="en-US" sz="4400" spc="-50" dirty="0" smtClean="0">
                <a:latin typeface="Calibri"/>
                <a:cs typeface="Calibri"/>
              </a:rPr>
              <a:t>death.</a:t>
            </a:r>
          </a:p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20" dirty="0" smtClean="0">
                <a:latin typeface="Calibri"/>
                <a:cs typeface="Calibri"/>
              </a:rPr>
              <a:t>He </a:t>
            </a:r>
            <a:r>
              <a:rPr lang="en-US" sz="4400" spc="-20" dirty="0">
                <a:latin typeface="Calibri"/>
                <a:cs typeface="Calibri"/>
              </a:rPr>
              <a:t>was </a:t>
            </a:r>
            <a:r>
              <a:rPr lang="en-US" sz="4400" spc="-20" dirty="0" smtClean="0">
                <a:latin typeface="Calibri"/>
                <a:cs typeface="Calibri"/>
              </a:rPr>
              <a:t>clear </a:t>
            </a:r>
            <a:r>
              <a:rPr lang="en-US" sz="4400" spc="-20" dirty="0">
                <a:latin typeface="Calibri"/>
                <a:cs typeface="Calibri"/>
              </a:rPr>
              <a:t>that he would not receive </a:t>
            </a:r>
            <a:r>
              <a:rPr lang="en-US" sz="4400" dirty="0">
                <a:latin typeface="Calibri"/>
                <a:cs typeface="Calibri"/>
              </a:rPr>
              <a:t>his reward until the Second Coming (</a:t>
            </a:r>
            <a:r>
              <a:rPr lang="en-US" sz="4400" i="1" dirty="0">
                <a:latin typeface="Calibri"/>
                <a:cs typeface="Calibri"/>
              </a:rPr>
              <a:t>2 Tim. 4:8</a:t>
            </a:r>
            <a:r>
              <a:rPr lang="en-US" sz="4400" dirty="0">
                <a:latin typeface="Calibri"/>
                <a:cs typeface="Calibri"/>
              </a:rPr>
              <a:t>).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To Depart and Be With Christ”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024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57423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why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Paul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prefer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die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live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?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could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finally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rest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troubles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smtClean="0">
                <a:solidFill>
                  <a:srgbClr val="000000"/>
                </a:solidFill>
                <a:latin typeface="Calibri"/>
                <a:cs typeface="Calibri"/>
              </a:rPr>
              <a:t>       </a:t>
            </a:r>
            <a:r>
              <a:rPr lang="pt-BR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needing</a:t>
            </a:r>
            <a:r>
              <a:rPr lang="pt-BR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longer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suffer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dirty="0" err="1">
                <a:solidFill>
                  <a:srgbClr val="000000"/>
                </a:solidFill>
                <a:latin typeface="Calibri"/>
                <a:cs typeface="Calibri"/>
              </a:rPr>
              <a:t>pain</a:t>
            </a:r>
            <a:r>
              <a:rPr lang="pt-BR" sz="4400" dirty="0">
                <a:solidFill>
                  <a:srgbClr val="000000"/>
                </a:solidFill>
                <a:latin typeface="Calibri"/>
                <a:cs typeface="Calibri"/>
              </a:rPr>
              <a:t> in </a:t>
            </a:r>
            <a:r>
              <a:rPr lang="pt-BR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spc="-50" dirty="0" err="1" smtClean="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lang="pt-BR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4400" spc="-50" dirty="0" err="1">
                <a:solidFill>
                  <a:srgbClr val="000000"/>
                </a:solidFill>
                <a:latin typeface="Calibri"/>
                <a:cs typeface="Calibri"/>
              </a:rPr>
              <a:t>body</a:t>
            </a:r>
            <a:r>
              <a:rPr lang="pt-BR" sz="4400" spc="-5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pt-BR" sz="4400" i="1" spc="-50" dirty="0">
                <a:solidFill>
                  <a:srgbClr val="000000"/>
                </a:solidFill>
                <a:latin typeface="Calibri"/>
                <a:cs typeface="Calibri"/>
              </a:rPr>
              <a:t>1 Cor. 9:</a:t>
            </a:r>
            <a:r>
              <a:rPr lang="pt-BR" sz="4400" i="1" spc="-50" dirty="0" smtClean="0">
                <a:solidFill>
                  <a:srgbClr val="000000"/>
                </a:solidFill>
                <a:latin typeface="Calibri"/>
                <a:cs typeface="Calibri"/>
              </a:rPr>
              <a:t>27</a:t>
            </a:r>
            <a:r>
              <a:rPr lang="pt-BR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pt-BR" sz="4400" spc="-5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pt-BR" sz="4400" spc="-50" dirty="0" err="1" smtClean="0">
                <a:latin typeface="Calibri"/>
                <a:cs typeface="Calibri"/>
              </a:rPr>
              <a:t>And</a:t>
            </a:r>
            <a:r>
              <a:rPr lang="pt-BR" sz="4400" spc="-50" dirty="0" smtClean="0">
                <a:latin typeface="Calibri"/>
                <a:cs typeface="Calibri"/>
              </a:rPr>
              <a:t> </a:t>
            </a:r>
            <a:r>
              <a:rPr lang="pt-BR" sz="4400" spc="-50" dirty="0" err="1" smtClean="0">
                <a:latin typeface="Calibri"/>
                <a:cs typeface="Calibri"/>
              </a:rPr>
              <a:t>he</a:t>
            </a:r>
            <a:r>
              <a:rPr lang="pt-BR" sz="4400" spc="-50" dirty="0" smtClean="0">
                <a:latin typeface="Calibri"/>
                <a:cs typeface="Calibri"/>
              </a:rPr>
              <a:t> </a:t>
            </a:r>
            <a:r>
              <a:rPr lang="pt-BR" sz="4400" spc="-50" dirty="0" err="1" smtClean="0">
                <a:latin typeface="Calibri"/>
                <a:cs typeface="Calibri"/>
              </a:rPr>
              <a:t>would</a:t>
            </a:r>
            <a:r>
              <a:rPr lang="pt-BR" sz="4400" spc="-50" dirty="0" smtClean="0">
                <a:latin typeface="Calibri"/>
                <a:cs typeface="Calibri"/>
              </a:rPr>
              <a:t> do </a:t>
            </a:r>
            <a:r>
              <a:rPr lang="pt-BR" sz="4400" spc="-20" dirty="0" err="1" smtClean="0">
                <a:latin typeface="Calibri"/>
                <a:cs typeface="Calibri"/>
              </a:rPr>
              <a:t>so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spc="-20" dirty="0" err="1" smtClean="0">
                <a:latin typeface="Calibri"/>
                <a:cs typeface="Calibri"/>
              </a:rPr>
              <a:t>with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spc="-20" dirty="0" err="1" smtClean="0">
                <a:latin typeface="Calibri"/>
                <a:cs typeface="Calibri"/>
              </a:rPr>
              <a:t>the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spc="-20" dirty="0" err="1" smtClean="0">
                <a:latin typeface="Calibri"/>
                <a:cs typeface="Calibri"/>
              </a:rPr>
              <a:t>full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spc="-20" dirty="0" err="1" smtClean="0">
                <a:latin typeface="Calibri"/>
                <a:cs typeface="Calibri"/>
              </a:rPr>
              <a:t>certainty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spc="-20" dirty="0" err="1" smtClean="0">
                <a:latin typeface="Calibri"/>
                <a:cs typeface="Calibri"/>
              </a:rPr>
              <a:t>that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spc="-20" dirty="0" err="1" smtClean="0">
                <a:latin typeface="Calibri"/>
                <a:cs typeface="Calibri"/>
              </a:rPr>
              <a:t>he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spc="-20" dirty="0" err="1" smtClean="0">
                <a:latin typeface="Calibri"/>
                <a:cs typeface="Calibri"/>
              </a:rPr>
              <a:t>would</a:t>
            </a:r>
            <a:r>
              <a:rPr lang="pt-BR" sz="4400" spc="-20" dirty="0" smtClean="0">
                <a:latin typeface="Calibri"/>
                <a:cs typeface="Calibri"/>
              </a:rPr>
              <a:t> </a:t>
            </a:r>
            <a:r>
              <a:rPr lang="pt-BR" sz="4400" dirty="0" err="1" smtClean="0">
                <a:latin typeface="Calibri"/>
                <a:cs typeface="Calibri"/>
              </a:rPr>
              <a:t>receive</a:t>
            </a:r>
            <a:r>
              <a:rPr lang="pt-BR" sz="4400" dirty="0" smtClean="0">
                <a:latin typeface="Calibri"/>
                <a:cs typeface="Calibri"/>
              </a:rPr>
              <a:t> “</a:t>
            </a:r>
            <a:r>
              <a:rPr lang="pt-BR" sz="4400" dirty="0" err="1" smtClean="0">
                <a:latin typeface="Calibri"/>
                <a:cs typeface="Calibri"/>
              </a:rPr>
              <a:t>the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 err="1" smtClean="0">
                <a:latin typeface="Calibri"/>
                <a:cs typeface="Calibri"/>
              </a:rPr>
              <a:t>crown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 err="1" smtClean="0">
                <a:latin typeface="Calibri"/>
                <a:cs typeface="Calibri"/>
              </a:rPr>
              <a:t>of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 err="1" smtClean="0">
                <a:latin typeface="Calibri"/>
                <a:cs typeface="Calibri"/>
              </a:rPr>
              <a:t>righteousness</a:t>
            </a:r>
            <a:r>
              <a:rPr lang="pt-BR" sz="4400" dirty="0" smtClean="0">
                <a:latin typeface="Calibri"/>
                <a:cs typeface="Calibri"/>
              </a:rPr>
              <a:t>” </a:t>
            </a:r>
            <a:r>
              <a:rPr lang="pt-BR" sz="4400" dirty="0" err="1" smtClean="0">
                <a:latin typeface="Calibri"/>
                <a:cs typeface="Calibri"/>
              </a:rPr>
              <a:t>at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 err="1" smtClean="0">
                <a:latin typeface="Calibri"/>
                <a:cs typeface="Calibri"/>
              </a:rPr>
              <a:t>the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 err="1" smtClean="0">
                <a:latin typeface="Calibri"/>
                <a:cs typeface="Calibri"/>
              </a:rPr>
              <a:t>Second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 err="1" smtClean="0">
                <a:latin typeface="Calibri"/>
                <a:cs typeface="Calibri"/>
              </a:rPr>
              <a:t>Coming</a:t>
            </a:r>
            <a:r>
              <a:rPr lang="pt-BR" sz="4400" dirty="0" smtClean="0">
                <a:latin typeface="Calibri"/>
                <a:cs typeface="Calibri"/>
              </a:rPr>
              <a:t> (</a:t>
            </a:r>
            <a:r>
              <a:rPr lang="pt-BR" sz="4400" i="1" dirty="0" smtClean="0">
                <a:latin typeface="Calibri"/>
                <a:cs typeface="Calibri"/>
              </a:rPr>
              <a:t>2 Tim. 4:6–8</a:t>
            </a:r>
            <a:r>
              <a:rPr lang="pt-BR" sz="4400" dirty="0" smtClean="0">
                <a:latin typeface="Calibri"/>
                <a:cs typeface="Calibri"/>
              </a:rPr>
              <a:t>).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57423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4400" dirty="0" err="1">
                <a:latin typeface="Calibri"/>
                <a:cs typeface="Calibri"/>
              </a:rPr>
              <a:t>But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why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would</a:t>
            </a:r>
            <a:r>
              <a:rPr lang="pt-BR" sz="4400" dirty="0">
                <a:latin typeface="Calibri"/>
                <a:cs typeface="Calibri"/>
              </a:rPr>
              <a:t> Paul </a:t>
            </a:r>
            <a:r>
              <a:rPr lang="pt-BR" sz="4400" dirty="0" err="1">
                <a:latin typeface="Calibri"/>
                <a:cs typeface="Calibri"/>
              </a:rPr>
              <a:t>prefer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to</a:t>
            </a:r>
            <a:r>
              <a:rPr lang="pt-BR" sz="4400" dirty="0">
                <a:latin typeface="Calibri"/>
                <a:cs typeface="Calibri"/>
              </a:rPr>
              <a:t> die </a:t>
            </a:r>
            <a:r>
              <a:rPr lang="pt-BR" sz="4400" dirty="0" err="1">
                <a:latin typeface="Calibri"/>
                <a:cs typeface="Calibri"/>
              </a:rPr>
              <a:t>than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to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live</a:t>
            </a:r>
            <a:r>
              <a:rPr lang="pt-BR" sz="4400" dirty="0">
                <a:latin typeface="Calibri"/>
                <a:cs typeface="Calibri"/>
              </a:rPr>
              <a:t>? </a:t>
            </a:r>
            <a:r>
              <a:rPr lang="pt-BR" sz="4400" dirty="0" err="1">
                <a:latin typeface="Calibri"/>
                <a:cs typeface="Calibri"/>
              </a:rPr>
              <a:t>Because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then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he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could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finally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rest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from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all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his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troubles</a:t>
            </a:r>
            <a:r>
              <a:rPr lang="pt-BR" sz="4400" dirty="0">
                <a:latin typeface="Calibri"/>
                <a:cs typeface="Calibri"/>
              </a:rPr>
              <a:t>, </a:t>
            </a:r>
            <a:r>
              <a:rPr lang="pt-BR" sz="4400" dirty="0" err="1">
                <a:latin typeface="Calibri"/>
                <a:cs typeface="Calibri"/>
              </a:rPr>
              <a:t>without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smtClean="0">
                <a:latin typeface="Calibri"/>
                <a:cs typeface="Calibri"/>
              </a:rPr>
              <a:t>       </a:t>
            </a:r>
            <a:r>
              <a:rPr lang="pt-BR" sz="4400" dirty="0" err="1" smtClean="0">
                <a:latin typeface="Calibri"/>
                <a:cs typeface="Calibri"/>
              </a:rPr>
              <a:t>needing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any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longer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to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suffer</a:t>
            </a:r>
            <a:r>
              <a:rPr lang="pt-BR" sz="4400" dirty="0">
                <a:latin typeface="Calibri"/>
                <a:cs typeface="Calibri"/>
              </a:rPr>
              <a:t> </a:t>
            </a:r>
            <a:r>
              <a:rPr lang="pt-BR" sz="4400" dirty="0" err="1">
                <a:latin typeface="Calibri"/>
                <a:cs typeface="Calibri"/>
              </a:rPr>
              <a:t>pain</a:t>
            </a:r>
            <a:r>
              <a:rPr lang="pt-BR" sz="4400" dirty="0">
                <a:latin typeface="Calibri"/>
                <a:cs typeface="Calibri"/>
              </a:rPr>
              <a:t> in </a:t>
            </a:r>
            <a:r>
              <a:rPr lang="pt-BR" sz="4400" dirty="0" smtClean="0">
                <a:latin typeface="Calibri"/>
                <a:cs typeface="Calibri"/>
              </a:rPr>
              <a:t> </a:t>
            </a:r>
            <a:r>
              <a:rPr lang="pt-BR" sz="4400" spc="-50" dirty="0" err="1" smtClean="0">
                <a:latin typeface="Calibri"/>
                <a:cs typeface="Calibri"/>
              </a:rPr>
              <a:t>his</a:t>
            </a:r>
            <a:r>
              <a:rPr lang="pt-BR" sz="4400" spc="-50" dirty="0" smtClean="0">
                <a:latin typeface="Calibri"/>
                <a:cs typeface="Calibri"/>
              </a:rPr>
              <a:t> </a:t>
            </a:r>
            <a:r>
              <a:rPr lang="pt-BR" sz="4400" spc="-50" dirty="0" err="1">
                <a:latin typeface="Calibri"/>
                <a:cs typeface="Calibri"/>
              </a:rPr>
              <a:t>body</a:t>
            </a:r>
            <a:r>
              <a:rPr lang="pt-BR" sz="4400" spc="-50" dirty="0">
                <a:latin typeface="Calibri"/>
                <a:cs typeface="Calibri"/>
              </a:rPr>
              <a:t> (</a:t>
            </a:r>
            <a:r>
              <a:rPr lang="pt-BR" sz="4400" i="1" spc="-50" dirty="0">
                <a:latin typeface="Calibri"/>
                <a:cs typeface="Calibri"/>
              </a:rPr>
              <a:t>1 Cor. 9:</a:t>
            </a:r>
            <a:r>
              <a:rPr lang="pt-BR" sz="4400" i="1" spc="-50" dirty="0" smtClean="0">
                <a:latin typeface="Calibri"/>
                <a:cs typeface="Calibri"/>
              </a:rPr>
              <a:t>27</a:t>
            </a:r>
            <a:r>
              <a:rPr lang="pt-BR" sz="4400" spc="-50" dirty="0" smtClean="0">
                <a:latin typeface="Calibri"/>
                <a:cs typeface="Calibri"/>
              </a:rPr>
              <a:t>)</a:t>
            </a:r>
            <a:r>
              <a:rPr lang="pt-BR" sz="4400" spc="-50" dirty="0">
                <a:latin typeface="Calibri"/>
                <a:cs typeface="Calibri"/>
              </a:rPr>
              <a:t>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To Depart and Be With Christ”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482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276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“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who 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he who will harm you if you become followers of what is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endParaRPr lang="en-US" sz="4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even if you should suffer for righteousness’ sake, 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are blessed. “And do not be afraid of their threats,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nor be troubled.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r>
              <a:rPr lang="en-US" sz="4400" b="1" spc="-150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15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But sanctify the Lord </a:t>
            </a:r>
            <a:r>
              <a:rPr lang="en-US" sz="4400" spc="-90" dirty="0" smtClean="0">
                <a:latin typeface="Calibri"/>
                <a:cs typeface="Calibri"/>
              </a:rPr>
              <a:t>God in your hearts, and always be ready </a:t>
            </a:r>
            <a:r>
              <a:rPr lang="en-US" sz="4400" spc="-50" dirty="0" smtClean="0">
                <a:latin typeface="Calibri"/>
                <a:cs typeface="Calibri"/>
              </a:rPr>
              <a:t>to </a:t>
            </a:r>
            <a:r>
              <a:rPr lang="en-US" sz="4400" i="1" spc="-50" dirty="0" smtClean="0">
                <a:latin typeface="Calibri"/>
                <a:cs typeface="Calibri"/>
              </a:rPr>
              <a:t>give</a:t>
            </a:r>
            <a:r>
              <a:rPr lang="en-US" sz="4400" spc="-50" dirty="0" smtClean="0">
                <a:latin typeface="Calibri"/>
                <a:cs typeface="Calibri"/>
              </a:rPr>
              <a:t> a defense to everyone who asks </a:t>
            </a:r>
            <a:r>
              <a:rPr lang="en-US" sz="4400" dirty="0" smtClean="0">
                <a:latin typeface="Calibri"/>
                <a:cs typeface="Calibri"/>
              </a:rPr>
              <a:t>you a reason for the hope that is in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Preaching </a:t>
            </a:r>
            <a:r>
              <a:rPr lang="en-US" sz="3200" b="1" cap="small" spc="50" dirty="0">
                <a:latin typeface="Cambria"/>
                <a:cs typeface="Cambria"/>
              </a:rPr>
              <a:t>to the Spirits in Prison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2764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13</a:t>
            </a:r>
            <a:r>
              <a:rPr lang="en-US" sz="4400" dirty="0" smtClean="0">
                <a:latin typeface="Calibri"/>
                <a:cs typeface="Calibri"/>
              </a:rPr>
              <a:t> “</a:t>
            </a:r>
            <a:r>
              <a:rPr lang="en-US" sz="4400" dirty="0">
                <a:latin typeface="Calibri"/>
                <a:cs typeface="Calibri"/>
              </a:rPr>
              <a:t>And who </a:t>
            </a:r>
            <a:r>
              <a:rPr lang="en-US" sz="4400" i="1" dirty="0">
                <a:latin typeface="Calibri"/>
                <a:cs typeface="Calibri"/>
              </a:rPr>
              <a:t>is</a:t>
            </a:r>
            <a:r>
              <a:rPr lang="en-US" sz="4400" dirty="0">
                <a:latin typeface="Calibri"/>
                <a:cs typeface="Calibri"/>
              </a:rPr>
              <a:t> he who will harm you if </a:t>
            </a:r>
            <a:r>
              <a:rPr lang="en-US" sz="4400" spc="-30" dirty="0">
                <a:latin typeface="Calibri"/>
                <a:cs typeface="Calibri"/>
              </a:rPr>
              <a:t>you become followers of what is </a:t>
            </a:r>
            <a:r>
              <a:rPr lang="en-US" sz="4400" spc="-30" dirty="0" smtClean="0">
                <a:latin typeface="Calibri"/>
                <a:cs typeface="Calibri"/>
              </a:rPr>
              <a:t>good?</a:t>
            </a:r>
            <a:endParaRPr lang="en-US" sz="4400" spc="-3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14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But even if you should suffer for righteousness’ sake, </a:t>
            </a:r>
            <a:r>
              <a:rPr lang="en-US" sz="4400" i="1" dirty="0">
                <a:latin typeface="Calibri"/>
                <a:cs typeface="Calibri"/>
              </a:rPr>
              <a:t>you</a:t>
            </a:r>
            <a:r>
              <a:rPr lang="en-US" sz="4400" dirty="0">
                <a:latin typeface="Calibri"/>
                <a:cs typeface="Calibri"/>
              </a:rPr>
              <a:t> are blessed. </a:t>
            </a:r>
            <a:r>
              <a:rPr lang="en-US" sz="4400" i="1" dirty="0" smtClean="0">
                <a:latin typeface="Calibri"/>
                <a:cs typeface="Calibri"/>
              </a:rPr>
              <a:t>‘And </a:t>
            </a:r>
            <a:r>
              <a:rPr lang="en-US" sz="4400" i="1" dirty="0">
                <a:latin typeface="Calibri"/>
                <a:cs typeface="Calibri"/>
              </a:rPr>
              <a:t>do not be afraid of their threats, </a:t>
            </a:r>
            <a:r>
              <a:rPr lang="en-US" sz="4400" i="1" spc="-100" dirty="0">
                <a:latin typeface="Calibri"/>
                <a:cs typeface="Calibri"/>
              </a:rPr>
              <a:t>nor be troubled</a:t>
            </a:r>
            <a:r>
              <a:rPr lang="en-US" sz="4400" i="1" spc="-100" dirty="0" smtClean="0">
                <a:latin typeface="Calibri"/>
                <a:cs typeface="Calibri"/>
              </a:rPr>
              <a:t>.’</a:t>
            </a:r>
            <a:endParaRPr lang="en-US" sz="4400" i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5008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20" dirty="0" smtClean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, with meekness and fear; </a:t>
            </a:r>
            <a:r>
              <a:rPr lang="en-US" sz="4400" b="1" spc="-20" baseline="30000" dirty="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 having </a:t>
            </a:r>
            <a:r>
              <a:rPr lang="en-US" sz="4400" spc="-2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good conscience, that when they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de-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fame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you as evildoers, those who revile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your good conduct in Christ may be </a:t>
            </a:r>
            <a:r>
              <a:rPr lang="en-US" sz="4400" spc="-80" dirty="0" smtClean="0">
                <a:solidFill>
                  <a:srgbClr val="000000"/>
                </a:solidFill>
                <a:latin typeface="Calibri"/>
                <a:cs typeface="Calibri"/>
              </a:rPr>
              <a:t>ashamed.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b="1" spc="-8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lang="en-US" sz="4400" i="1" spc="-80" dirty="0">
                <a:solidFill>
                  <a:srgbClr val="000000"/>
                </a:solidFill>
                <a:latin typeface="Calibri"/>
                <a:cs typeface="Calibri"/>
              </a:rPr>
              <a:t>it is </a:t>
            </a: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better,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80" dirty="0">
                <a:solidFill>
                  <a:srgbClr val="000000"/>
                </a:solidFill>
                <a:latin typeface="Calibri"/>
                <a:cs typeface="Calibri"/>
              </a:rPr>
              <a:t>if it is the will </a:t>
            </a:r>
            <a:r>
              <a:rPr lang="en-US" sz="4400" spc="-90" dirty="0">
                <a:solidFill>
                  <a:srgbClr val="000000"/>
                </a:solidFill>
                <a:latin typeface="Calibri"/>
                <a:cs typeface="Calibri"/>
              </a:rPr>
              <a:t>of God, to suffer for doing good than for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doing evil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18 </a:t>
            </a:r>
            <a:r>
              <a:rPr lang="en-US" sz="4400" dirty="0">
                <a:latin typeface="Calibri"/>
                <a:cs typeface="Calibri"/>
              </a:rPr>
              <a:t>For Christ also suffered </a:t>
            </a:r>
            <a:r>
              <a:rPr lang="en-US" sz="4400" spc="-100" dirty="0">
                <a:latin typeface="Calibri"/>
                <a:cs typeface="Calibri"/>
              </a:rPr>
              <a:t>once for sins, the just for the unjust, that </a:t>
            </a:r>
            <a:r>
              <a:rPr lang="en-US" sz="4400" dirty="0">
                <a:latin typeface="Calibri"/>
                <a:cs typeface="Calibri"/>
              </a:rPr>
              <a:t>He might bring </a:t>
            </a:r>
            <a:r>
              <a:rPr lang="en-US" sz="4400" dirty="0" smtClean="0">
                <a:latin typeface="Calibri"/>
                <a:cs typeface="Calibri"/>
              </a:rPr>
              <a:t>us </a:t>
            </a:r>
            <a:r>
              <a:rPr lang="en-US" sz="4400" dirty="0">
                <a:latin typeface="Calibri"/>
                <a:cs typeface="Calibri"/>
              </a:rPr>
              <a:t>to God, being put </a:t>
            </a:r>
            <a:r>
              <a:rPr lang="en-US" sz="4400" dirty="0" smtClean="0">
                <a:latin typeface="Calibri"/>
                <a:cs typeface="Calibri"/>
              </a:rPr>
              <a:t>to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50086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20" dirty="0" smtClean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, with meekness and fear; </a:t>
            </a:r>
            <a:r>
              <a:rPr lang="en-US" sz="4400" b="1" spc="-20" baseline="30000" dirty="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 having </a:t>
            </a:r>
            <a:r>
              <a:rPr lang="en-US" sz="4400" spc="-2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good conscience, that when they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de-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fame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you as evildoers, those who revile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your good conduct in Christ may be </a:t>
            </a:r>
            <a:r>
              <a:rPr lang="en-US" sz="4400" spc="-80" dirty="0" smtClean="0">
                <a:solidFill>
                  <a:srgbClr val="000000"/>
                </a:solidFill>
                <a:latin typeface="Calibri"/>
                <a:cs typeface="Calibri"/>
              </a:rPr>
              <a:t>ashamed.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b="1" spc="-80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17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80" dirty="0">
                <a:latin typeface="Calibri"/>
                <a:cs typeface="Calibri"/>
              </a:rPr>
              <a:t>For </a:t>
            </a:r>
            <a:r>
              <a:rPr lang="en-US" sz="4400" i="1" spc="-80" dirty="0">
                <a:latin typeface="Calibri"/>
                <a:cs typeface="Calibri"/>
              </a:rPr>
              <a:t>it is </a:t>
            </a:r>
            <a:r>
              <a:rPr lang="en-US" sz="4400" spc="-80" dirty="0">
                <a:latin typeface="Calibri"/>
                <a:cs typeface="Calibri"/>
              </a:rPr>
              <a:t>better,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80" dirty="0">
                <a:latin typeface="Calibri"/>
                <a:cs typeface="Calibri"/>
              </a:rPr>
              <a:t>if it is the will </a:t>
            </a:r>
            <a:r>
              <a:rPr lang="en-US" sz="4400" spc="-90" dirty="0">
                <a:latin typeface="Calibri"/>
                <a:cs typeface="Calibri"/>
              </a:rPr>
              <a:t>of God, to suffer for doing good than for </a:t>
            </a:r>
            <a:r>
              <a:rPr lang="en-US" sz="4400" dirty="0">
                <a:latin typeface="Calibri"/>
                <a:cs typeface="Calibri"/>
              </a:rPr>
              <a:t>doing evil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50086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20" dirty="0" smtClean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lang="en-US" sz="4400" spc="-20" dirty="0">
                <a:solidFill>
                  <a:srgbClr val="000000"/>
                </a:solidFill>
                <a:latin typeface="Calibri"/>
                <a:cs typeface="Calibri"/>
              </a:rPr>
              <a:t>, with meekness and fear; </a:t>
            </a:r>
            <a:r>
              <a:rPr lang="en-US" sz="4400" b="1" spc="-20" baseline="30000" dirty="0">
                <a:solidFill>
                  <a:srgbClr val="FFFF00"/>
                </a:solidFill>
                <a:latin typeface="Calibri"/>
                <a:cs typeface="Calibri"/>
              </a:rPr>
              <a:t>16</a:t>
            </a:r>
            <a:r>
              <a:rPr lang="en-US" sz="4400" spc="-20" dirty="0">
                <a:latin typeface="Calibri"/>
                <a:cs typeface="Calibri"/>
              </a:rPr>
              <a:t> having </a:t>
            </a:r>
            <a:r>
              <a:rPr lang="en-US" sz="4400" spc="-2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dirty="0">
                <a:latin typeface="Calibri"/>
                <a:cs typeface="Calibri"/>
              </a:rPr>
              <a:t>good conscience, that when they </a:t>
            </a:r>
            <a:r>
              <a:rPr lang="en-US" sz="4400" dirty="0" smtClean="0">
                <a:latin typeface="Calibri"/>
                <a:cs typeface="Calibri"/>
              </a:rPr>
              <a:t>de-</a:t>
            </a:r>
            <a:r>
              <a:rPr lang="en-US" sz="4400" spc="-50" dirty="0" smtClean="0">
                <a:latin typeface="Calibri"/>
                <a:cs typeface="Calibri"/>
              </a:rPr>
              <a:t>fame </a:t>
            </a:r>
            <a:r>
              <a:rPr lang="en-US" sz="4400" spc="-50" dirty="0">
                <a:latin typeface="Calibri"/>
                <a:cs typeface="Calibri"/>
              </a:rPr>
              <a:t>you as evildoers, those who revile </a:t>
            </a:r>
            <a:r>
              <a:rPr lang="en-US" sz="4400" dirty="0">
                <a:latin typeface="Calibri"/>
                <a:cs typeface="Calibri"/>
              </a:rPr>
              <a:t>your good conduct in Christ may be </a:t>
            </a:r>
            <a:r>
              <a:rPr lang="en-US" sz="4400" spc="-80" dirty="0" smtClean="0">
                <a:latin typeface="Calibri"/>
                <a:cs typeface="Calibri"/>
              </a:rPr>
              <a:t>ashamed.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Preaching </a:t>
            </a:r>
            <a:r>
              <a:rPr lang="en-US" sz="3200" b="1" cap="small" spc="50" dirty="0">
                <a:latin typeface="Cambria"/>
                <a:cs typeface="Cambria"/>
              </a:rPr>
              <a:t>to the Spirits in Prison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50086"/>
            <a:ext cx="9144000" cy="7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20" dirty="0" smtClean="0">
                <a:latin typeface="Calibri"/>
                <a:cs typeface="Calibri"/>
              </a:rPr>
              <a:t>you</a:t>
            </a:r>
            <a:r>
              <a:rPr lang="en-US" sz="4400" spc="-20" dirty="0">
                <a:latin typeface="Calibri"/>
                <a:cs typeface="Calibri"/>
              </a:rPr>
              <a:t>, with meekness and fear;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5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9,  November 26,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2875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70000"/>
              </a:lnSpc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Contrary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Passages?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57" y="3155280"/>
            <a:ext cx="7795405" cy="329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8474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death in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flesh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made alive by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Spirit,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19</a:t>
            </a:r>
            <a:r>
              <a:rPr lang="en-US" sz="4400" dirty="0">
                <a:latin typeface="Calibri"/>
                <a:cs typeface="Calibri"/>
              </a:rPr>
              <a:t> by whom also </a:t>
            </a:r>
            <a:r>
              <a:rPr lang="en-US" sz="4400" u="sng" dirty="0">
                <a:latin typeface="Calibri"/>
                <a:cs typeface="Calibri"/>
              </a:rPr>
              <a:t>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went </a:t>
            </a:r>
            <a:r>
              <a:rPr lang="en-US" sz="4400" u="sng" dirty="0" smtClean="0">
                <a:latin typeface="Calibri"/>
                <a:cs typeface="Calibri"/>
              </a:rPr>
              <a:t> and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preached</a:t>
            </a:r>
            <a:r>
              <a:rPr lang="en-US" sz="4400" dirty="0">
                <a:latin typeface="Calibri"/>
                <a:cs typeface="Calibri"/>
              </a:rPr>
              <a:t> to the </a:t>
            </a:r>
            <a:r>
              <a:rPr lang="en-US" sz="4400" u="sng" dirty="0">
                <a:latin typeface="Calibri"/>
                <a:cs typeface="Calibri"/>
              </a:rPr>
              <a:t>spirits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prison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20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who formerly were disobedient, </a:t>
            </a: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once the Divine longsuffering waited in the days of Noah, while </a:t>
            </a:r>
            <a:r>
              <a:rPr lang="en-US" sz="4400" i="1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ark was being prepared, in which a few, that is, eight souls, were saved through </a:t>
            </a:r>
            <a:r>
              <a:rPr lang="en-US" sz="4400" dirty="0" smtClean="0">
                <a:latin typeface="Calibri"/>
                <a:cs typeface="Calibri"/>
              </a:rPr>
              <a:t>water” (</a:t>
            </a:r>
            <a:r>
              <a:rPr lang="en-US" sz="4400" i="1" dirty="0" smtClean="0">
                <a:latin typeface="Calibri"/>
                <a:cs typeface="Calibri"/>
              </a:rPr>
              <a:t>1 Pet. 3:13–20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4746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death in </a:t>
            </a:r>
            <a:r>
              <a:rPr lang="en-US" sz="4400" dirty="0" smtClean="0">
                <a:latin typeface="Calibri"/>
                <a:cs typeface="Calibri"/>
              </a:rPr>
              <a:t>the flesh </a:t>
            </a:r>
            <a:r>
              <a:rPr lang="en-US" sz="4400" dirty="0">
                <a:latin typeface="Calibri"/>
                <a:cs typeface="Calibri"/>
              </a:rPr>
              <a:t>but made alive by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Spirit,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Preaching </a:t>
            </a:r>
            <a:r>
              <a:rPr lang="en-US" sz="3200" b="1" cap="small" spc="50" dirty="0">
                <a:latin typeface="Cambria"/>
                <a:cs typeface="Cambria"/>
              </a:rPr>
              <a:t>to the Spirits in Prison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45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474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1. There is no second opportunity of salvation for the dead (</a:t>
            </a:r>
            <a:r>
              <a:rPr lang="en-US" sz="4400" i="1" dirty="0" smtClean="0">
                <a:latin typeface="Calibri"/>
                <a:cs typeface="Calibri"/>
              </a:rPr>
              <a:t>Heb. 9:27, 28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Contradicts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biblical </a:t>
            </a:r>
            <a:r>
              <a:rPr lang="en-US" sz="4400" dirty="0">
                <a:latin typeface="Calibri"/>
                <a:cs typeface="Calibri"/>
              </a:rPr>
              <a:t>teaching that the dead remain unconscious in the grave until the final resurrection (</a:t>
            </a:r>
            <a:r>
              <a:rPr lang="en-US" sz="4400" i="1" dirty="0">
                <a:latin typeface="Calibri"/>
                <a:cs typeface="Calibri"/>
              </a:rPr>
              <a:t>Job 14:10–12; Ps. 146:4; Eccles. 9:5, 10; 1 Cor. 15:16–18; 1 Thess. 4:13–15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Why </a:t>
            </a:r>
            <a:r>
              <a:rPr lang="en-US" sz="4400" dirty="0">
                <a:latin typeface="Calibri"/>
                <a:cs typeface="Calibri"/>
              </a:rPr>
              <a:t>did only the antediluvians hear Him preach? </a:t>
            </a:r>
            <a:r>
              <a:rPr lang="en-US" sz="4400" dirty="0" smtClean="0">
                <a:latin typeface="Calibri"/>
                <a:cs typeface="Calibri"/>
              </a:rPr>
              <a:t>No </a:t>
            </a:r>
            <a:r>
              <a:rPr lang="en-US" sz="4400" dirty="0">
                <a:latin typeface="Calibri"/>
                <a:cs typeface="Calibri"/>
              </a:rPr>
              <a:t>other lost </a:t>
            </a:r>
            <a:r>
              <a:rPr lang="en-US" sz="4400" dirty="0" smtClean="0">
                <a:latin typeface="Calibri"/>
                <a:cs typeface="Calibri"/>
              </a:rPr>
              <a:t>people?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Preaching </a:t>
            </a:r>
            <a:r>
              <a:rPr lang="en-US" sz="3200" b="1" cap="small" spc="50" dirty="0">
                <a:latin typeface="Cambria"/>
                <a:cs typeface="Cambria"/>
              </a:rPr>
              <a:t>to the Spirits in Prison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09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474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30" dirty="0">
                <a:latin typeface="Calibri"/>
                <a:cs typeface="Calibri"/>
              </a:rPr>
              <a:t>The term </a:t>
            </a:r>
            <a:r>
              <a:rPr lang="en-US" sz="4400" i="1" spc="-30" dirty="0">
                <a:latin typeface="Calibri"/>
                <a:cs typeface="Calibri"/>
              </a:rPr>
              <a:t>spirit</a:t>
            </a:r>
            <a:r>
              <a:rPr lang="en-US" sz="4400" spc="-30" dirty="0">
                <a:latin typeface="Calibri"/>
                <a:cs typeface="Calibri"/>
              </a:rPr>
              <a:t> (Greek </a:t>
            </a:r>
            <a:r>
              <a:rPr lang="en-US" sz="4400" i="1" spc="-30" dirty="0" err="1">
                <a:latin typeface="Calibri"/>
                <a:cs typeface="Calibri"/>
              </a:rPr>
              <a:t>pneuma</a:t>
            </a:r>
            <a:r>
              <a:rPr lang="en-US" sz="4400" spc="-30" dirty="0">
                <a:latin typeface="Calibri"/>
                <a:cs typeface="Calibri"/>
              </a:rPr>
              <a:t>) is used </a:t>
            </a:r>
            <a:r>
              <a:rPr lang="en-US" sz="4400" spc="-10" dirty="0" smtClean="0">
                <a:latin typeface="Calibri"/>
                <a:cs typeface="Calibri"/>
              </a:rPr>
              <a:t>here, </a:t>
            </a:r>
            <a:r>
              <a:rPr lang="en-US" sz="4400" spc="-10" dirty="0">
                <a:latin typeface="Calibri"/>
                <a:cs typeface="Calibri"/>
              </a:rPr>
              <a:t>and elsewhere in the New </a:t>
            </a:r>
            <a:r>
              <a:rPr lang="en-US" sz="4400" spc="-10" dirty="0" err="1" smtClean="0">
                <a:latin typeface="Calibri"/>
                <a:cs typeface="Calibri"/>
              </a:rPr>
              <a:t>Testa-</a:t>
            </a:r>
            <a:r>
              <a:rPr lang="en-US" sz="4400" dirty="0" err="1" smtClean="0">
                <a:latin typeface="Calibri"/>
                <a:cs typeface="Calibri"/>
              </a:rPr>
              <a:t>ment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1 Cor. 16:18, Gal. 6:18</a:t>
            </a:r>
            <a:r>
              <a:rPr lang="en-US" sz="4400" dirty="0">
                <a:latin typeface="Calibri"/>
                <a:cs typeface="Calibri"/>
              </a:rPr>
              <a:t>), in </a:t>
            </a:r>
            <a:r>
              <a:rPr lang="en-US" sz="4400" dirty="0" err="1" smtClean="0">
                <a:latin typeface="Calibri"/>
                <a:cs typeface="Calibri"/>
              </a:rPr>
              <a:t>refe-</a:t>
            </a:r>
            <a:r>
              <a:rPr lang="en-US" sz="4400" spc="-100" dirty="0" err="1" smtClean="0">
                <a:latin typeface="Calibri"/>
                <a:cs typeface="Calibri"/>
              </a:rPr>
              <a:t>rence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 </a:t>
            </a:r>
            <a:r>
              <a:rPr lang="en-US" sz="4400" u="sng" spc="-100" dirty="0">
                <a:latin typeface="Calibri"/>
                <a:cs typeface="Calibri"/>
              </a:rPr>
              <a:t>living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people</a:t>
            </a:r>
            <a:r>
              <a:rPr lang="en-US" sz="4400" i="1" spc="-1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who can hear and </a:t>
            </a:r>
            <a:r>
              <a:rPr lang="en-US" sz="4400" dirty="0">
                <a:latin typeface="Calibri"/>
                <a:cs typeface="Calibri"/>
              </a:rPr>
              <a:t>accept the invitation of </a:t>
            </a:r>
            <a:r>
              <a:rPr lang="en-US" sz="4400" dirty="0" smtClean="0">
                <a:latin typeface="Calibri"/>
                <a:cs typeface="Calibri"/>
              </a:rPr>
              <a:t>salvation.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spc="-20" dirty="0">
                <a:latin typeface="Calibri"/>
                <a:cs typeface="Calibri"/>
              </a:rPr>
              <a:t>expression “in prison” obviously refers </a:t>
            </a:r>
            <a:r>
              <a:rPr lang="en-US" sz="4400" dirty="0" smtClean="0">
                <a:latin typeface="Calibri"/>
                <a:cs typeface="Calibri"/>
              </a:rPr>
              <a:t>to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prison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sin</a:t>
            </a:r>
            <a:r>
              <a:rPr lang="en-US" sz="4400" i="1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in which the </a:t>
            </a:r>
            <a:r>
              <a:rPr lang="en-US" sz="4400" dirty="0" err="1" smtClean="0">
                <a:latin typeface="Calibri"/>
                <a:cs typeface="Calibri"/>
              </a:rPr>
              <a:t>unre</a:t>
            </a:r>
            <a:r>
              <a:rPr lang="en-US" sz="4400" dirty="0" smtClean="0">
                <a:latin typeface="Calibri"/>
                <a:cs typeface="Calibri"/>
              </a:rPr>
              <a:t>-generate </a:t>
            </a:r>
            <a:r>
              <a:rPr lang="en-US" sz="4400" dirty="0">
                <a:latin typeface="Calibri"/>
                <a:cs typeface="Calibri"/>
              </a:rPr>
              <a:t>human nature is found (</a:t>
            </a:r>
            <a:r>
              <a:rPr lang="en-US" sz="4400" i="1" dirty="0">
                <a:latin typeface="Calibri"/>
                <a:cs typeface="Calibri"/>
              </a:rPr>
              <a:t>Rom</a:t>
            </a:r>
            <a:r>
              <a:rPr lang="en-US" sz="4400" i="1" dirty="0" smtClean="0">
                <a:latin typeface="Calibri"/>
                <a:cs typeface="Calibri"/>
              </a:rPr>
              <a:t>. 6</a:t>
            </a:r>
            <a:r>
              <a:rPr lang="en-US" sz="4400" i="1" dirty="0">
                <a:latin typeface="Calibri"/>
                <a:cs typeface="Calibri"/>
              </a:rPr>
              <a:t>:1–23, </a:t>
            </a:r>
            <a:r>
              <a:rPr lang="en-US" sz="4400" i="1" dirty="0" smtClean="0">
                <a:latin typeface="Calibri"/>
                <a:cs typeface="Calibri"/>
              </a:rPr>
              <a:t>7</a:t>
            </a:r>
            <a:r>
              <a:rPr lang="en-US" sz="4400" i="1" dirty="0">
                <a:latin typeface="Calibri"/>
                <a:cs typeface="Calibri"/>
              </a:rPr>
              <a:t>:7–25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Preaching </a:t>
            </a:r>
            <a:r>
              <a:rPr lang="en-US" sz="3200" b="1" cap="small" spc="50" dirty="0">
                <a:latin typeface="Cambria"/>
                <a:cs typeface="Cambria"/>
              </a:rPr>
              <a:t>to the Spirits in Prison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578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84746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Christ’s preaching to the impenitent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antediluvians was </a:t>
            </a:r>
            <a:r>
              <a:rPr lang="en-US" sz="4400" u="sng" spc="-100" dirty="0">
                <a:solidFill>
                  <a:srgbClr val="000000"/>
                </a:solidFill>
                <a:latin typeface="Calibri"/>
                <a:cs typeface="Calibri"/>
              </a:rPr>
              <a:t>accomplished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through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Noah, who was divinely instructed by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God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>
                <a:solidFill>
                  <a:srgbClr val="000000"/>
                </a:solidFill>
                <a:latin typeface="Calibri"/>
                <a:cs typeface="Calibri"/>
              </a:rPr>
              <a:t>Heb.</a:t>
            </a:r>
            <a:r>
              <a:rPr lang="en-US" sz="4400" i="1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i="1" spc="-100" dirty="0">
                <a:solidFill>
                  <a:srgbClr val="000000"/>
                </a:solidFill>
                <a:latin typeface="Calibri"/>
                <a:cs typeface="Calibri"/>
              </a:rPr>
              <a:t>11:7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and became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4400" spc="-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preacher of righteousness” to his contemporaries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spc="-50" dirty="0">
                <a:solidFill>
                  <a:srgbClr val="000000"/>
                </a:solidFill>
                <a:latin typeface="Calibri"/>
                <a:cs typeface="Calibri"/>
              </a:rPr>
              <a:t>2 Pet. 2:5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spc="-50" dirty="0">
                <a:latin typeface="Calibri"/>
                <a:cs typeface="Calibri"/>
              </a:rPr>
              <a:t>Peter’s verses were written </a:t>
            </a:r>
            <a:r>
              <a:rPr lang="en-US" sz="4400" dirty="0">
                <a:latin typeface="Calibri"/>
                <a:cs typeface="Calibri"/>
              </a:rPr>
              <a:t>in the </a:t>
            </a:r>
            <a:r>
              <a:rPr lang="en-US" sz="4400" u="sng" dirty="0">
                <a:latin typeface="Calibri"/>
                <a:cs typeface="Calibri"/>
              </a:rPr>
              <a:t>context</a:t>
            </a:r>
            <a:r>
              <a:rPr lang="en-US" sz="4400" dirty="0">
                <a:latin typeface="Calibri"/>
                <a:cs typeface="Calibri"/>
              </a:rPr>
              <a:t> of what it </a:t>
            </a:r>
            <a:r>
              <a:rPr lang="en-US" sz="4400" u="sng" dirty="0">
                <a:latin typeface="Calibri"/>
                <a:cs typeface="Calibri"/>
              </a:rPr>
              <a:t>means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 faithful</a:t>
            </a:r>
            <a:r>
              <a:rPr lang="en-US" sz="4400" dirty="0">
                <a:latin typeface="Calibri"/>
                <a:cs typeface="Calibri"/>
              </a:rPr>
              <a:t>; they are not a commentary on the state of the dead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4746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Christ’s preaching to the impenitent </a:t>
            </a:r>
            <a:r>
              <a:rPr lang="en-US" sz="4400" spc="-100" dirty="0">
                <a:latin typeface="Calibri"/>
                <a:cs typeface="Calibri"/>
              </a:rPr>
              <a:t>antediluvians was </a:t>
            </a:r>
            <a:r>
              <a:rPr lang="en-US" sz="4400" u="sng" spc="-100" dirty="0">
                <a:latin typeface="Calibri"/>
                <a:cs typeface="Calibri"/>
              </a:rPr>
              <a:t>accomplished</a:t>
            </a:r>
            <a:r>
              <a:rPr lang="en-US" sz="4400" spc="-100" dirty="0">
                <a:latin typeface="Calibri"/>
                <a:cs typeface="Calibri"/>
              </a:rPr>
              <a:t> through </a:t>
            </a:r>
            <a:r>
              <a:rPr lang="en-US" sz="4400" dirty="0">
                <a:latin typeface="Calibri"/>
                <a:cs typeface="Calibri"/>
              </a:rPr>
              <a:t>Noah, who was divinely instructed by </a:t>
            </a:r>
            <a:r>
              <a:rPr lang="en-US" sz="4400" spc="-100" dirty="0">
                <a:latin typeface="Calibri"/>
                <a:cs typeface="Calibri"/>
              </a:rPr>
              <a:t>God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Heb.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11:7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became </a:t>
            </a:r>
            <a:r>
              <a:rPr lang="en-US" sz="4400" spc="-100" dirty="0" smtClean="0">
                <a:latin typeface="Calibri"/>
                <a:cs typeface="Calibri"/>
              </a:rPr>
              <a:t>a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100" dirty="0">
                <a:latin typeface="Calibri"/>
                <a:cs typeface="Calibri"/>
              </a:rPr>
              <a:t>preacher of righteousness” to his contemporaries </a:t>
            </a:r>
            <a:r>
              <a:rPr lang="en-US" sz="4400" spc="-50" dirty="0">
                <a:latin typeface="Calibri"/>
                <a:cs typeface="Calibri"/>
              </a:rPr>
              <a:t>(</a:t>
            </a:r>
            <a:r>
              <a:rPr lang="en-US" sz="4400" i="1" spc="-50" dirty="0">
                <a:latin typeface="Calibri"/>
                <a:cs typeface="Calibri"/>
              </a:rPr>
              <a:t>2 Pet. 2:5</a:t>
            </a:r>
            <a:r>
              <a:rPr lang="en-US" sz="4400" spc="-50" dirty="0">
                <a:latin typeface="Calibri"/>
                <a:cs typeface="Calibri"/>
              </a:rPr>
              <a:t>).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Preaching </a:t>
            </a:r>
            <a:r>
              <a:rPr lang="en-US" sz="3200" b="1" cap="small" spc="50" dirty="0">
                <a:latin typeface="Cambria"/>
                <a:cs typeface="Cambria"/>
              </a:rPr>
              <a:t>to the Spirits in Prison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6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9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“When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He opened the fifth seal, I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saw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under the altar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souls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of those who had been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slain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for the word of God and for the testimony which they held.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10</a:t>
            </a:r>
            <a:r>
              <a:rPr lang="en-US" sz="4400" dirty="0">
                <a:latin typeface="Calibri"/>
                <a:cs typeface="Calibri"/>
              </a:rPr>
              <a:t> And they </a:t>
            </a:r>
            <a:r>
              <a:rPr lang="en-US" sz="4400" u="sng" dirty="0">
                <a:latin typeface="Calibri"/>
                <a:cs typeface="Calibri"/>
              </a:rPr>
              <a:t>cried</a:t>
            </a:r>
            <a:r>
              <a:rPr lang="en-US" sz="4400" dirty="0">
                <a:latin typeface="Calibri"/>
                <a:cs typeface="Calibri"/>
              </a:rPr>
              <a:t> with a loud voice, saying, </a:t>
            </a:r>
            <a:r>
              <a:rPr lang="en-US" sz="4400" dirty="0" smtClean="0">
                <a:latin typeface="Calibri"/>
                <a:cs typeface="Calibri"/>
              </a:rPr>
              <a:t>‘How </a:t>
            </a:r>
            <a:r>
              <a:rPr lang="en-US" sz="4400" dirty="0">
                <a:latin typeface="Calibri"/>
                <a:cs typeface="Calibri"/>
              </a:rPr>
              <a:t>long, O Lord, holy and true, until You judge and avenge our blood on those who dwell on the earth</a:t>
            </a:r>
            <a:r>
              <a:rPr lang="en-US" sz="4400" dirty="0" smtClean="0">
                <a:latin typeface="Calibri"/>
                <a:cs typeface="Calibri"/>
              </a:rPr>
              <a:t>?’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Souls Under the Altar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9</a:t>
            </a:r>
            <a:r>
              <a:rPr lang="en-US" sz="4400" dirty="0" smtClean="0">
                <a:latin typeface="Calibri"/>
                <a:cs typeface="Calibri"/>
              </a:rPr>
              <a:t> “When </a:t>
            </a:r>
            <a:r>
              <a:rPr lang="en-US" sz="4400" dirty="0">
                <a:latin typeface="Calibri"/>
                <a:cs typeface="Calibri"/>
              </a:rPr>
              <a:t>He opened the fifth seal, I </a:t>
            </a:r>
            <a:r>
              <a:rPr lang="en-US" sz="4400" dirty="0" smtClean="0">
                <a:latin typeface="Calibri"/>
                <a:cs typeface="Calibri"/>
              </a:rPr>
              <a:t> saw </a:t>
            </a:r>
            <a:r>
              <a:rPr lang="en-US" sz="4400" dirty="0">
                <a:latin typeface="Calibri"/>
                <a:cs typeface="Calibri"/>
              </a:rPr>
              <a:t>under the altar the </a:t>
            </a:r>
            <a:r>
              <a:rPr lang="en-US" sz="4400" u="sng" dirty="0">
                <a:latin typeface="Calibri"/>
                <a:cs typeface="Calibri"/>
              </a:rPr>
              <a:t>souls</a:t>
            </a:r>
            <a:r>
              <a:rPr lang="en-US" sz="4400" dirty="0">
                <a:latin typeface="Calibri"/>
                <a:cs typeface="Calibri"/>
              </a:rPr>
              <a:t> of those who had been </a:t>
            </a:r>
            <a:r>
              <a:rPr lang="en-US" sz="4400" u="sng" dirty="0">
                <a:latin typeface="Calibri"/>
                <a:cs typeface="Calibri"/>
              </a:rPr>
              <a:t>slain</a:t>
            </a:r>
            <a:r>
              <a:rPr lang="en-US" sz="4400" dirty="0">
                <a:latin typeface="Calibri"/>
                <a:cs typeface="Calibri"/>
              </a:rPr>
              <a:t> for the word of God and for the testimony which they held.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Souls Under the Altar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62764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11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Then a </a:t>
            </a:r>
            <a:r>
              <a:rPr lang="en-US" sz="4400" u="sng" dirty="0">
                <a:latin typeface="Calibri"/>
                <a:cs typeface="Calibri"/>
              </a:rPr>
              <a:t>white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robe</a:t>
            </a:r>
            <a:r>
              <a:rPr lang="en-US" sz="4400" dirty="0">
                <a:latin typeface="Calibri"/>
                <a:cs typeface="Calibri"/>
              </a:rPr>
              <a:t> was </a:t>
            </a:r>
            <a:r>
              <a:rPr lang="en-US" sz="4400" u="sng" dirty="0">
                <a:latin typeface="Calibri"/>
                <a:cs typeface="Calibri"/>
              </a:rPr>
              <a:t>given</a:t>
            </a:r>
            <a:r>
              <a:rPr lang="en-US" sz="4400" dirty="0">
                <a:latin typeface="Calibri"/>
                <a:cs typeface="Calibri"/>
              </a:rPr>
              <a:t> to each of them; and it was said to them that they should </a:t>
            </a:r>
            <a:r>
              <a:rPr lang="en-US" sz="4400" u="sng" dirty="0">
                <a:latin typeface="Calibri"/>
                <a:cs typeface="Calibri"/>
              </a:rPr>
              <a:t>rest</a:t>
            </a:r>
            <a:r>
              <a:rPr lang="en-US" sz="4400" dirty="0">
                <a:latin typeface="Calibri"/>
                <a:cs typeface="Calibri"/>
              </a:rPr>
              <a:t> a little while longer, until both the number of their fellow servants and their brethren, who would be </a:t>
            </a:r>
            <a:r>
              <a:rPr lang="en-US" sz="4400" u="sng" dirty="0">
                <a:latin typeface="Calibri"/>
                <a:cs typeface="Calibri"/>
              </a:rPr>
              <a:t>killed</a:t>
            </a:r>
            <a:r>
              <a:rPr lang="en-US" sz="4400" dirty="0">
                <a:latin typeface="Calibri"/>
                <a:cs typeface="Calibri"/>
              </a:rPr>
              <a:t> as they were, </a:t>
            </a:r>
            <a:r>
              <a:rPr lang="en-US" sz="4400" dirty="0" smtClean="0">
                <a:latin typeface="Calibri"/>
                <a:cs typeface="Calibri"/>
              </a:rPr>
              <a:t> was completed” (</a:t>
            </a:r>
            <a:r>
              <a:rPr lang="en-US" sz="4400" i="1" dirty="0" smtClean="0">
                <a:latin typeface="Calibri"/>
                <a:cs typeface="Calibri"/>
              </a:rPr>
              <a:t>Rev. 6:9–11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56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John was not given a view of heaven as it actually is.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“There are no white, red, black, or pale horses there with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warlike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riders.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Jesus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appear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form of a lamb with a bleeding knife wound.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... </a:t>
            </a:r>
            <a:r>
              <a:rPr lang="en-US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[T]here 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are no ‘souls’ lying at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altar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heaven.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whole scene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was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pictorial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symbolic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err="1" smtClean="0">
                <a:latin typeface="Calibri"/>
                <a:cs typeface="Calibri"/>
              </a:rPr>
              <a:t>repre</a:t>
            </a:r>
            <a:r>
              <a:rPr lang="en-US" sz="4400" spc="-100" dirty="0" smtClean="0">
                <a:latin typeface="Calibri"/>
                <a:cs typeface="Calibri"/>
              </a:rPr>
              <a:t>- </a:t>
            </a:r>
            <a:r>
              <a:rPr lang="en-US" sz="4400" spc="-100" dirty="0" err="1" smtClean="0">
                <a:latin typeface="Calibri"/>
                <a:cs typeface="Calibri"/>
              </a:rPr>
              <a:t>sentation</a:t>
            </a:r>
            <a:r>
              <a:rPr lang="en-US" sz="4400" spc="-100" dirty="0">
                <a:latin typeface="Calibri"/>
                <a:cs typeface="Calibri"/>
              </a:rPr>
              <a:t>.”</a:t>
            </a:r>
            <a:r>
              <a:rPr lang="en-US" sz="3600" spc="-40" dirty="0">
                <a:latin typeface="Calibri"/>
                <a:cs typeface="Calibri"/>
              </a:rPr>
              <a:t>—</a:t>
            </a:r>
            <a:r>
              <a:rPr lang="en-US" sz="3600" i="1" cap="small" spc="-40" dirty="0">
                <a:latin typeface="Calibri"/>
                <a:cs typeface="Calibri"/>
              </a:rPr>
              <a:t>The SDA Bible </a:t>
            </a:r>
            <a:r>
              <a:rPr lang="en-US" sz="3600" i="1" cap="small" spc="-40" dirty="0" smtClean="0">
                <a:latin typeface="Calibri"/>
                <a:cs typeface="Calibri"/>
              </a:rPr>
              <a:t>Commentary</a:t>
            </a:r>
            <a:r>
              <a:rPr lang="en-US" sz="3600" i="1" cap="small" spc="-40" dirty="0">
                <a:latin typeface="Calibri"/>
                <a:cs typeface="Calibri"/>
              </a:rPr>
              <a:t> </a:t>
            </a:r>
            <a:r>
              <a:rPr lang="en-US" sz="3600" spc="-40" dirty="0" smtClean="0">
                <a:latin typeface="Calibri"/>
                <a:cs typeface="Calibri"/>
              </a:rPr>
              <a:t>7:778</a:t>
            </a:r>
            <a:r>
              <a:rPr lang="en-US" sz="3600" spc="-40" dirty="0">
                <a:latin typeface="Calibri"/>
                <a:cs typeface="Calibri"/>
              </a:rPr>
              <a:t>.</a:t>
            </a:r>
            <a:endParaRPr lang="en-US" sz="3600" spc="-40" dirty="0" smtClean="0">
              <a:latin typeface="Calibri"/>
              <a:cs typeface="Calibr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John was not given a view of heaven as it actually is. </a:t>
            </a:r>
            <a:r>
              <a:rPr lang="en-US" sz="4400" spc="-100" dirty="0">
                <a:latin typeface="Calibri"/>
                <a:cs typeface="Calibri"/>
              </a:rPr>
              <a:t>“There are no white, red, black, or pale horses there with </a:t>
            </a:r>
            <a:r>
              <a:rPr lang="en-US" sz="4400" spc="-100" dirty="0" smtClean="0">
                <a:latin typeface="Calibri"/>
                <a:cs typeface="Calibri"/>
              </a:rPr>
              <a:t>warlike </a:t>
            </a:r>
            <a:r>
              <a:rPr lang="en-US" sz="4400" spc="-100" dirty="0">
                <a:latin typeface="Calibri"/>
                <a:cs typeface="Calibri"/>
              </a:rPr>
              <a:t>riders.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Jesus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does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not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appear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there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form of a lamb with a bleeding knife wound.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... </a:t>
            </a:r>
            <a:r>
              <a:rPr lang="en-US" sz="4400" spc="-50" dirty="0" smtClean="0">
                <a:latin typeface="Calibri"/>
                <a:cs typeface="Calibri"/>
              </a:rPr>
              <a:t>[T]here </a:t>
            </a:r>
            <a:r>
              <a:rPr lang="en-US" sz="4400" spc="-50" dirty="0">
                <a:latin typeface="Calibri"/>
                <a:cs typeface="Calibri"/>
              </a:rPr>
              <a:t>are no ‘souls’ lying at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base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altar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heaven.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3600" spc="-4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Souls Under the Altar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John was not given a view of heaven as it actually is. </a:t>
            </a:r>
            <a:endParaRPr lang="en-US" sz="3600" spc="-4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7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1000"/>
      <p:bldP spid="8" grpId="0" build="p" autoUpdateAnimBg="0" advAuto="1000"/>
      <p:bldP spid="4" grpId="0" build="p" autoUpdateAnimBg="0" advAuto="1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souls of the martyrs were seen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metaphorically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“under the altar” crying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to God for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vengeance. 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reference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to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“blood”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here is an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allusion to the altar of burnt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offering.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blood of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martyrs was </a:t>
            </a:r>
            <a:r>
              <a:rPr lang="en-US" sz="4400" u="sng" dirty="0">
                <a:latin typeface="Calibri"/>
                <a:cs typeface="Calibri"/>
              </a:rPr>
              <a:t>symbolically</a:t>
            </a:r>
            <a:r>
              <a:rPr lang="en-US" sz="4400" dirty="0">
                <a:latin typeface="Calibri"/>
                <a:cs typeface="Calibri"/>
              </a:rPr>
              <a:t> poured </a:t>
            </a:r>
            <a:r>
              <a:rPr lang="en-US" sz="4400" dirty="0" smtClean="0">
                <a:latin typeface="Calibri"/>
                <a:cs typeface="Calibri"/>
              </a:rPr>
              <a:t> at </a:t>
            </a:r>
            <a:r>
              <a:rPr lang="en-US" sz="4400" dirty="0">
                <a:latin typeface="Calibri"/>
                <a:cs typeface="Calibri"/>
              </a:rPr>
              <a:t>God’s altar when, by remaining faithful to the Word of God and the </a:t>
            </a:r>
            <a:r>
              <a:rPr lang="en-US" sz="4400" spc="-20" dirty="0">
                <a:latin typeface="Calibri"/>
                <a:cs typeface="Calibri"/>
              </a:rPr>
              <a:t>testimony of Jesus </a:t>
            </a:r>
            <a:r>
              <a:rPr lang="en-US" sz="4400" spc="-20" dirty="0" smtClean="0">
                <a:latin typeface="Calibri"/>
                <a:cs typeface="Calibri"/>
              </a:rPr>
              <a:t>they </a:t>
            </a:r>
            <a:r>
              <a:rPr lang="en-US" sz="4400" spc="-20" dirty="0">
                <a:latin typeface="Calibri"/>
                <a:cs typeface="Calibri"/>
              </a:rPr>
              <a:t>lost their lives.</a:t>
            </a:r>
            <a:endParaRPr lang="en-US" sz="4400" spc="-2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souls of the martyrs were seen </a:t>
            </a:r>
            <a:r>
              <a:rPr lang="en-US" sz="4400" u="sng" spc="-50" dirty="0">
                <a:solidFill>
                  <a:srgbClr val="000000"/>
                </a:solidFill>
                <a:latin typeface="Calibri"/>
                <a:cs typeface="Calibri"/>
              </a:rPr>
              <a:t>metaphorically</a:t>
            </a:r>
            <a:r>
              <a:rPr lang="en-US" sz="4400" spc="-50" dirty="0">
                <a:solidFill>
                  <a:srgbClr val="000000"/>
                </a:solidFill>
                <a:latin typeface="Calibri"/>
                <a:cs typeface="Calibri"/>
              </a:rPr>
              <a:t> “under the altar” crying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to God for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vengeance.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reference 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“blood” </a:t>
            </a:r>
            <a:r>
              <a:rPr lang="en-US" sz="4400" dirty="0" smtClean="0">
                <a:latin typeface="Calibri"/>
                <a:cs typeface="Calibri"/>
              </a:rPr>
              <a:t>here is an </a:t>
            </a:r>
            <a:r>
              <a:rPr lang="en-US" sz="4400" dirty="0">
                <a:latin typeface="Calibri"/>
                <a:cs typeface="Calibri"/>
              </a:rPr>
              <a:t>allusion to the altar of burnt </a:t>
            </a:r>
            <a:r>
              <a:rPr lang="en-US" sz="4400" dirty="0" smtClean="0">
                <a:latin typeface="Calibri"/>
                <a:cs typeface="Calibri"/>
              </a:rPr>
              <a:t>offering. </a:t>
            </a:r>
            <a:endParaRPr lang="en-US" sz="4400" spc="-2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Souls Under the Altar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souls of the martyrs were seen </a:t>
            </a:r>
            <a:r>
              <a:rPr lang="en-US" sz="4400" u="sng" spc="-50" dirty="0">
                <a:latin typeface="Calibri"/>
                <a:cs typeface="Calibri"/>
              </a:rPr>
              <a:t>metaphorically</a:t>
            </a:r>
            <a:r>
              <a:rPr lang="en-US" sz="4400" spc="-50" dirty="0">
                <a:latin typeface="Calibri"/>
                <a:cs typeface="Calibri"/>
              </a:rPr>
              <a:t> “under the altar” crying </a:t>
            </a:r>
            <a:r>
              <a:rPr lang="en-US" sz="4400" dirty="0">
                <a:latin typeface="Calibri"/>
                <a:cs typeface="Calibri"/>
              </a:rPr>
              <a:t>to God for </a:t>
            </a:r>
            <a:r>
              <a:rPr lang="en-US" sz="4400" dirty="0" smtClean="0">
                <a:latin typeface="Calibri"/>
                <a:cs typeface="Calibri"/>
              </a:rPr>
              <a:t>vengeance. </a:t>
            </a:r>
            <a:endParaRPr lang="en-US" sz="4400" spc="-2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6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Souls Under the Altar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304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“souls” under the altar also are </a:t>
            </a:r>
            <a:r>
              <a:rPr lang="en-US" sz="4400" u="sng" dirty="0">
                <a:latin typeface="Calibri"/>
                <a:cs typeface="Calibri"/>
              </a:rPr>
              <a:t>symbolic</a:t>
            </a:r>
            <a:r>
              <a:rPr lang="en-US" sz="4400" dirty="0">
                <a:latin typeface="Calibri"/>
                <a:cs typeface="Calibri"/>
              </a:rPr>
              <a:t>. By taking them </a:t>
            </a:r>
            <a:r>
              <a:rPr lang="en-US" sz="4400" u="sng" dirty="0" smtClean="0">
                <a:latin typeface="Calibri"/>
                <a:cs typeface="Calibri"/>
              </a:rPr>
              <a:t>literally</a:t>
            </a:r>
            <a:r>
              <a:rPr lang="en-US" sz="4400" dirty="0">
                <a:latin typeface="Calibri"/>
                <a:cs typeface="Calibri"/>
              </a:rPr>
              <a:t>, one would have to conclude that the </a:t>
            </a:r>
            <a:r>
              <a:rPr lang="en-US" sz="4400" dirty="0" smtClean="0">
                <a:latin typeface="Calibri"/>
                <a:cs typeface="Calibri"/>
              </a:rPr>
              <a:t>mar-</a:t>
            </a:r>
            <a:r>
              <a:rPr lang="en-US" sz="4400" dirty="0" err="1" smtClean="0">
                <a:latin typeface="Calibri"/>
                <a:cs typeface="Calibri"/>
              </a:rPr>
              <a:t>tyrs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are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fully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happy</a:t>
            </a:r>
            <a:r>
              <a:rPr lang="en-US" sz="4400" dirty="0">
                <a:latin typeface="Calibri"/>
                <a:cs typeface="Calibri"/>
              </a:rPr>
              <a:t> in heaven, for they are still crying out for </a:t>
            </a:r>
            <a:r>
              <a:rPr lang="en-US" sz="4400" dirty="0" smtClean="0">
                <a:latin typeface="Calibri"/>
                <a:cs typeface="Calibri"/>
              </a:rPr>
              <a:t>vengeance.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hardly sounds as if they are enjoying the reward of salvation. The desire for vengeance can make your life miserable. </a:t>
            </a:r>
            <a:endParaRPr lang="en-US" sz="4400" spc="-2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34417" y="126871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“In the </a:t>
            </a:r>
            <a:r>
              <a:rPr lang="en-US" sz="4400" dirty="0">
                <a:latin typeface="Calibri"/>
                <a:cs typeface="Calibri"/>
              </a:rPr>
              <a:t>parable of the rich man and Lazarus, Christ shows that in this life men decide their eternal destiny. </a:t>
            </a:r>
            <a:endParaRPr lang="en-US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During </a:t>
            </a:r>
            <a:r>
              <a:rPr lang="en-US" sz="4400" dirty="0">
                <a:latin typeface="Calibri"/>
                <a:cs typeface="Calibri"/>
              </a:rPr>
              <a:t>probationary time the grace </a:t>
            </a:r>
            <a:r>
              <a:rPr lang="en-US" sz="4400" dirty="0" smtClean="0">
                <a:latin typeface="Calibri"/>
                <a:cs typeface="Calibri"/>
              </a:rPr>
              <a:t>  of </a:t>
            </a:r>
            <a:r>
              <a:rPr lang="en-US" sz="4400" dirty="0">
                <a:latin typeface="Calibri"/>
                <a:cs typeface="Calibri"/>
              </a:rPr>
              <a:t>God is offered to every soul. </a:t>
            </a:r>
            <a:r>
              <a:rPr lang="en-US" sz="4400" dirty="0" smtClean="0">
                <a:latin typeface="Calibri"/>
                <a:cs typeface="Calibri"/>
              </a:rPr>
              <a:t>... No after probation </a:t>
            </a:r>
            <a:r>
              <a:rPr lang="en-US" sz="4400" dirty="0">
                <a:latin typeface="Calibri"/>
                <a:cs typeface="Calibri"/>
              </a:rPr>
              <a:t>will be granted </a:t>
            </a:r>
            <a:r>
              <a:rPr lang="en-US" sz="4400" dirty="0" smtClean="0">
                <a:latin typeface="Calibri"/>
                <a:cs typeface="Calibri"/>
              </a:rPr>
              <a:t>them.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By </a:t>
            </a:r>
            <a:r>
              <a:rPr lang="en-US" sz="4400" dirty="0">
                <a:latin typeface="Calibri"/>
                <a:cs typeface="Calibri"/>
              </a:rPr>
              <a:t>their own choice they have fixed </a:t>
            </a:r>
            <a:r>
              <a:rPr lang="en-US" sz="4400" dirty="0" smtClean="0">
                <a:latin typeface="Calibri"/>
                <a:cs typeface="Calibri"/>
              </a:rPr>
              <a:t> an </a:t>
            </a:r>
            <a:r>
              <a:rPr lang="en-US" sz="4400" dirty="0">
                <a:latin typeface="Calibri"/>
                <a:cs typeface="Calibri"/>
              </a:rPr>
              <a:t>impassable gulf between them and </a:t>
            </a:r>
            <a:r>
              <a:rPr lang="en-US" sz="4400" spc="-100" dirty="0">
                <a:latin typeface="Calibri"/>
                <a:cs typeface="Calibri"/>
              </a:rPr>
              <a:t>their God.”—</a:t>
            </a:r>
            <a:r>
              <a:rPr lang="en-US" sz="4400" i="1" cap="small" spc="-50" dirty="0">
                <a:latin typeface="Calibri"/>
                <a:cs typeface="Calibri"/>
              </a:rPr>
              <a:t>Christ</a:t>
            </a:r>
            <a:r>
              <a:rPr lang="en-US" sz="4400" i="1" cap="small" spc="-100" dirty="0">
                <a:latin typeface="Calibri"/>
                <a:cs typeface="Calibri"/>
              </a:rPr>
              <a:t>’</a:t>
            </a:r>
            <a:r>
              <a:rPr lang="en-US" sz="4400" i="1" cap="small" spc="-300" dirty="0">
                <a:latin typeface="Calibri"/>
                <a:cs typeface="Calibri"/>
              </a:rPr>
              <a:t>s</a:t>
            </a:r>
            <a:r>
              <a:rPr lang="en-US" sz="4400" i="1" cap="small" spc="-150" dirty="0">
                <a:latin typeface="Calibri"/>
                <a:cs typeface="Calibri"/>
              </a:rPr>
              <a:t> </a:t>
            </a:r>
            <a:r>
              <a:rPr lang="en-US" sz="4400" i="1" cap="small" spc="-100" dirty="0">
                <a:latin typeface="Calibri"/>
                <a:cs typeface="Calibri"/>
              </a:rPr>
              <a:t>O</a:t>
            </a:r>
            <a:r>
              <a:rPr lang="en-US" sz="4400" i="1" cap="small" spc="-50" dirty="0">
                <a:latin typeface="Calibri"/>
                <a:cs typeface="Calibri"/>
              </a:rPr>
              <a:t>bject</a:t>
            </a:r>
            <a:r>
              <a:rPr lang="en-US" sz="4400" i="1" cap="small" spc="-150" dirty="0">
                <a:latin typeface="Calibri"/>
                <a:cs typeface="Calibri"/>
              </a:rPr>
              <a:t> </a:t>
            </a:r>
            <a:r>
              <a:rPr lang="en-US" sz="4400" i="1" cap="small" spc="-50" dirty="0">
                <a:latin typeface="Calibri"/>
                <a:cs typeface="Calibri"/>
              </a:rPr>
              <a:t>Lessons</a:t>
            </a:r>
            <a:r>
              <a:rPr lang="en-US" sz="4400" i="1" cap="small" spc="-15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2</a:t>
            </a:r>
            <a:r>
              <a:rPr lang="en-US" sz="4400" spc="-50" dirty="0" smtClean="0">
                <a:latin typeface="Calibri"/>
                <a:cs typeface="Calibri"/>
              </a:rPr>
              <a:t>60</a:t>
            </a:r>
            <a:r>
              <a:rPr lang="en-US" sz="4400" i="1" spc="-300" dirty="0">
                <a:latin typeface="Calibri"/>
                <a:cs typeface="Calibri"/>
              </a:rPr>
              <a:t>.</a:t>
            </a:r>
            <a:endParaRPr lang="en-US" sz="4400" spc="-3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</a:t>
            </a:r>
            <a:endParaRPr lang="en-US" sz="24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25612" y="6350"/>
            <a:ext cx="7418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Contrary Passages?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This Week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38" y="1484784"/>
            <a:ext cx="9144000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We will study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tabLst>
                <a:tab pos="711200" algn="l"/>
              </a:tabLst>
            </a:pPr>
            <a:r>
              <a:rPr lang="en-US" sz="4400" dirty="0" smtClean="0">
                <a:latin typeface="Calibri" charset="0"/>
                <a:cs typeface="Calibri" charset="0"/>
              </a:rPr>
              <a:t>some </a:t>
            </a:r>
            <a:r>
              <a:rPr lang="en-US" sz="4400" dirty="0">
                <a:latin typeface="Calibri" charset="0"/>
                <a:cs typeface="Calibri" charset="0"/>
              </a:rPr>
              <a:t>intriguing </a:t>
            </a:r>
            <a:r>
              <a:rPr lang="en-US" sz="6000" dirty="0">
                <a:latin typeface="Calibri Light"/>
                <a:cs typeface="Calibri Light"/>
              </a:rPr>
              <a:t>passages </a:t>
            </a:r>
            <a:r>
              <a:rPr lang="en-US" sz="6000" dirty="0" smtClean="0">
                <a:latin typeface="Calibri Light"/>
                <a:cs typeface="Calibri Light"/>
              </a:rPr>
              <a:t>                  </a:t>
            </a:r>
            <a:r>
              <a:rPr lang="en-US" sz="4400" dirty="0" smtClean="0">
                <a:latin typeface="Calibri" charset="0"/>
                <a:cs typeface="Calibri" charset="0"/>
              </a:rPr>
              <a:t>that </a:t>
            </a:r>
            <a:r>
              <a:rPr lang="en-US" sz="4400" dirty="0">
                <a:latin typeface="Calibri" charset="0"/>
                <a:cs typeface="Calibri" charset="0"/>
              </a:rPr>
              <a:t>people use </a:t>
            </a:r>
            <a:r>
              <a:rPr lang="en-US" sz="4400" dirty="0" smtClean="0">
                <a:latin typeface="Calibri" charset="0"/>
                <a:cs typeface="Calibri" charset="0"/>
              </a:rPr>
              <a:t>                                       to </a:t>
            </a:r>
            <a:r>
              <a:rPr lang="en-US" sz="6000" dirty="0">
                <a:latin typeface="Calibri Light"/>
                <a:cs typeface="Calibri Light"/>
              </a:rPr>
              <a:t>justify</a:t>
            </a:r>
            <a:r>
              <a:rPr lang="en-US" sz="4400" dirty="0">
                <a:latin typeface="Calibri" charset="0"/>
                <a:cs typeface="Calibri" charset="0"/>
              </a:rPr>
              <a:t> the </a:t>
            </a:r>
            <a:r>
              <a:rPr lang="en-US" sz="4400" dirty="0" smtClean="0">
                <a:latin typeface="Calibri" charset="0"/>
                <a:cs typeface="Calibri" charset="0"/>
              </a:rPr>
              <a:t>                                    </a:t>
            </a:r>
            <a:r>
              <a:rPr lang="en-US" sz="6000" dirty="0" smtClean="0">
                <a:latin typeface="Calibri Light"/>
                <a:cs typeface="Calibri Light"/>
              </a:rPr>
              <a:t>natural </a:t>
            </a:r>
            <a:r>
              <a:rPr lang="en-US" sz="6000" dirty="0">
                <a:latin typeface="Calibri Light"/>
                <a:cs typeface="Calibri Light"/>
              </a:rPr>
              <a:t>immortality </a:t>
            </a:r>
            <a:r>
              <a:rPr lang="en-US" sz="6000" dirty="0" smtClean="0">
                <a:latin typeface="Calibri Light"/>
                <a:cs typeface="Calibri Light"/>
              </a:rPr>
              <a:t>                                     </a:t>
            </a:r>
            <a:r>
              <a:rPr lang="en-US" sz="4400" dirty="0" smtClean="0">
                <a:latin typeface="Calibri" charset="0"/>
                <a:cs typeface="Calibri" charset="0"/>
              </a:rPr>
              <a:t>of </a:t>
            </a:r>
            <a:r>
              <a:rPr lang="en-US" sz="4400" dirty="0">
                <a:latin typeface="Calibri" charset="0"/>
                <a:cs typeface="Calibri" charset="0"/>
              </a:rPr>
              <a:t>the </a:t>
            </a:r>
            <a:r>
              <a:rPr lang="en-US" sz="6000" dirty="0">
                <a:latin typeface="Calibri Light"/>
                <a:cs typeface="Calibri Light"/>
              </a:rPr>
              <a:t>soul</a:t>
            </a:r>
            <a:r>
              <a:rPr lang="en-US" sz="4400" dirty="0"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Contrary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Passages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?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for Teaching</a:t>
            </a:r>
            <a:r>
              <a:rPr lang="en-US" sz="3200" b="1" spc="50" dirty="0" smtClean="0">
                <a:latin typeface="Cambria"/>
                <a:cs typeface="Cambria"/>
              </a:rPr>
              <a:t>	</a:t>
            </a:r>
            <a:endParaRPr lang="en-US" sz="3200" b="1" spc="50" dirty="0">
              <a:latin typeface="Cambria"/>
              <a:cs typeface="Cambri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10777"/>
            <a:ext cx="9324528" cy="5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72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As Told By </a:t>
            </a:r>
            <a:r>
              <a:rPr lang="en-US" sz="4400" b="1" spc="50" dirty="0" smtClean="0">
                <a:latin typeface="Calibri"/>
                <a:cs typeface="Calibri"/>
              </a:rPr>
              <a:t>Christ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72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35000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latin typeface="Calibri"/>
                <a:cs typeface="Calibri"/>
              </a:rPr>
              <a:t>a.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i="1" spc="-100" dirty="0" smtClean="0">
                <a:latin typeface="Calibri"/>
                <a:cs typeface="Calibri"/>
              </a:rPr>
              <a:t>Sun.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Rich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Man</a:t>
            </a:r>
            <a:r>
              <a:rPr lang="en-US" sz="4400" i="1" spc="-100" dirty="0" smtClean="0">
                <a:latin typeface="Calibri"/>
                <a:cs typeface="Calibri"/>
              </a:rPr>
              <a:t>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Lazarus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Luke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16:19 ff. </a:t>
            </a:r>
            <a:r>
              <a:rPr lang="en-US" sz="4400" spc="-150" dirty="0" smtClean="0">
                <a:latin typeface="Calibri"/>
                <a:cs typeface="Calibri"/>
              </a:rPr>
              <a:t>         </a:t>
            </a:r>
            <a:r>
              <a:rPr lang="en-US" sz="4400" dirty="0" smtClean="0">
                <a:latin typeface="Calibri"/>
                <a:cs typeface="Calibri"/>
              </a:rPr>
              <a:t>	b. </a:t>
            </a:r>
            <a:r>
              <a:rPr lang="en-US" sz="4400" i="1" dirty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In Paradise</a:t>
            </a:r>
            <a:r>
              <a:rPr lang="en-US" sz="4400" i="1" dirty="0" smtClean="0">
                <a:latin typeface="Calibri"/>
                <a:cs typeface="Calibri"/>
              </a:rPr>
              <a:t>. Luke 23:43.</a:t>
            </a:r>
            <a:endParaRPr lang="en-US" sz="4400" i="1" dirty="0">
              <a:latin typeface="Calibri"/>
              <a:cs typeface="Calibri"/>
            </a:endParaRPr>
          </a:p>
          <a:p>
            <a:pPr marL="72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As Told By </a:t>
            </a:r>
            <a:r>
              <a:rPr lang="en-US" sz="4400" b="1" spc="50" dirty="0" smtClean="0">
                <a:latin typeface="Calibri"/>
                <a:cs typeface="Calibri"/>
              </a:rPr>
              <a:t>Paul </a:t>
            </a:r>
            <a:r>
              <a:rPr lang="en-US" sz="4400" dirty="0" smtClean="0">
                <a:latin typeface="Calibri"/>
                <a:cs typeface="Calibri"/>
              </a:rPr>
              <a:t>and</a:t>
            </a:r>
            <a:r>
              <a:rPr lang="en-US" sz="4400" b="1" spc="50" dirty="0" smtClean="0">
                <a:latin typeface="Calibri"/>
                <a:cs typeface="Calibri"/>
              </a:rPr>
              <a:t> Peter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72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	a. </a:t>
            </a:r>
            <a:r>
              <a:rPr lang="en-US" sz="4400" i="1" dirty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Depart and Be</a:t>
            </a:r>
            <a:r>
              <a:rPr lang="en-US" sz="4400" i="1" dirty="0" smtClean="0">
                <a:latin typeface="Calibri"/>
                <a:cs typeface="Calibri"/>
              </a:rPr>
              <a:t>. Phil. 1:23.</a:t>
            </a:r>
          </a:p>
          <a:p>
            <a:pPr marL="72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35000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spc="-100" dirty="0" smtClean="0">
                <a:latin typeface="Calibri"/>
                <a:cs typeface="Calibri"/>
              </a:rPr>
              <a:t>b</a:t>
            </a:r>
            <a:r>
              <a:rPr lang="en-US" sz="4400" i="1" spc="-100" dirty="0">
                <a:latin typeface="Calibri"/>
                <a:cs typeface="Calibri"/>
              </a:rPr>
              <a:t>. </a:t>
            </a:r>
            <a:r>
              <a:rPr lang="en-US" sz="4400" i="1" spc="-100" dirty="0" smtClean="0">
                <a:latin typeface="Calibri"/>
                <a:cs typeface="Calibri"/>
              </a:rPr>
              <a:t>Wed. </a:t>
            </a:r>
            <a:r>
              <a:rPr lang="en-US" sz="4400" spc="-100" dirty="0" smtClean="0">
                <a:latin typeface="Calibri"/>
                <a:cs typeface="Calibri"/>
              </a:rPr>
              <a:t>Spirits in Prison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1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Pet</a:t>
            </a:r>
            <a:r>
              <a:rPr lang="en-US" sz="4400" i="1" spc="-300" dirty="0" smtClean="0">
                <a:latin typeface="Calibri"/>
                <a:cs typeface="Calibri"/>
              </a:rPr>
              <a:t>. </a:t>
            </a:r>
            <a:r>
              <a:rPr lang="en-US" sz="4400" i="1" spc="-150" dirty="0" smtClean="0">
                <a:latin typeface="Calibri"/>
                <a:cs typeface="Calibri"/>
              </a:rPr>
              <a:t>3:18</a:t>
            </a:r>
            <a:r>
              <a:rPr lang="en-US" sz="4400" i="1" spc="-300" dirty="0" smtClean="0">
                <a:latin typeface="Calibri"/>
                <a:cs typeface="Calibri"/>
              </a:rPr>
              <a:t>,</a:t>
            </a:r>
            <a:r>
              <a:rPr lang="en-US" sz="4400" i="1" spc="-150" dirty="0" smtClean="0">
                <a:latin typeface="Calibri"/>
                <a:cs typeface="Calibri"/>
              </a:rPr>
              <a:t> 19.</a:t>
            </a:r>
            <a:endParaRPr lang="en-US" sz="4400" i="1" spc="-150" dirty="0">
              <a:latin typeface="Calibri"/>
              <a:cs typeface="Calibri"/>
            </a:endParaRPr>
          </a:p>
          <a:p>
            <a:pPr marL="72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As Told By </a:t>
            </a:r>
            <a:r>
              <a:rPr lang="en-US" sz="4400" b="1" spc="50" dirty="0" smtClean="0">
                <a:latin typeface="Calibri"/>
                <a:cs typeface="Calibri"/>
              </a:rPr>
              <a:t>John</a:t>
            </a:r>
            <a:endParaRPr lang="en-US" sz="4400" dirty="0">
              <a:latin typeface="Calibri"/>
              <a:cs typeface="Calibri"/>
            </a:endParaRPr>
          </a:p>
          <a:p>
            <a:pPr marL="72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Thu. </a:t>
            </a:r>
            <a:r>
              <a:rPr lang="en-US" sz="4400" dirty="0" smtClean="0">
                <a:latin typeface="Calibri"/>
                <a:cs typeface="Calibri"/>
              </a:rPr>
              <a:t>Souls Under Altar.</a:t>
            </a:r>
            <a:r>
              <a:rPr lang="en-US" sz="4400" i="1" dirty="0" smtClean="0">
                <a:latin typeface="Calibri"/>
                <a:cs typeface="Calibri"/>
              </a:rPr>
              <a:t> Rev. 6:9.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1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de-DE" dirty="0">
                <a:latin typeface="Cambria"/>
                <a:ea typeface="Helvetica CY" charset="0"/>
                <a:cs typeface="Cambria"/>
              </a:rPr>
              <a:t>John 5:</a:t>
            </a:r>
            <a:r>
              <a:rPr lang="de-DE" dirty="0" smtClean="0">
                <a:latin typeface="Cambria"/>
                <a:ea typeface="Helvetica CY" charset="0"/>
                <a:cs typeface="Cambria"/>
              </a:rPr>
              <a:t>39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‘You search the Scriptures for in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them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you think you have eternal life; and these are they which testify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     of Me.’ 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Contrary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Passages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?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463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16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90" dirty="0">
                <a:solidFill>
                  <a:schemeClr val="bg1"/>
                </a:solidFill>
                <a:latin typeface="Calibri"/>
                <a:cs typeface="Calibri"/>
              </a:rPr>
              <a:t>Peter </a:t>
            </a:r>
            <a:r>
              <a:rPr lang="en-US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warns: </a:t>
            </a:r>
            <a:r>
              <a:rPr lang="en-US" sz="4400" spc="-90" dirty="0">
                <a:solidFill>
                  <a:schemeClr val="bg1"/>
                </a:solidFill>
                <a:latin typeface="Calibri"/>
                <a:cs typeface="Calibri"/>
              </a:rPr>
              <a:t>“Always be ready to give </a:t>
            </a:r>
            <a:r>
              <a:rPr lang="en-US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                a </a:t>
            </a:r>
            <a:r>
              <a:rPr lang="en-US" sz="4400" spc="-90" dirty="0">
                <a:solidFill>
                  <a:schemeClr val="bg1"/>
                </a:solidFill>
                <a:latin typeface="Calibri"/>
                <a:cs typeface="Calibri"/>
              </a:rPr>
              <a:t>defense to everyone who asks you a reason for the hope that is in you” (</a:t>
            </a:r>
            <a:r>
              <a:rPr lang="en-US" sz="4400" i="1" spc="-90" dirty="0">
                <a:solidFill>
                  <a:schemeClr val="bg1"/>
                </a:solidFill>
                <a:latin typeface="Calibri"/>
                <a:cs typeface="Calibri"/>
              </a:rPr>
              <a:t>1 Pet. 3:</a:t>
            </a:r>
            <a:r>
              <a:rPr lang="en-US" sz="4400" i="1" spc="-90" dirty="0" smtClean="0">
                <a:solidFill>
                  <a:schemeClr val="bg1"/>
                </a:solidFill>
                <a:latin typeface="Calibri"/>
                <a:cs typeface="Calibri"/>
              </a:rPr>
              <a:t>15</a:t>
            </a:r>
            <a:r>
              <a:rPr lang="en-US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spc="-9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90" dirty="0">
                <a:latin typeface="Calibri"/>
                <a:cs typeface="Calibri"/>
              </a:rPr>
              <a:t>Paul adds, “Preach the word! </a:t>
            </a:r>
            <a:r>
              <a:rPr lang="en-US" sz="4400" u="sng" spc="-90" dirty="0">
                <a:latin typeface="Calibri"/>
                <a:cs typeface="Calibri"/>
              </a:rPr>
              <a:t>Be</a:t>
            </a:r>
            <a:r>
              <a:rPr lang="en-US" sz="4400" spc="-90" dirty="0">
                <a:latin typeface="Calibri"/>
                <a:cs typeface="Calibri"/>
              </a:rPr>
              <a:t> </a:t>
            </a:r>
            <a:r>
              <a:rPr lang="en-US" sz="4400" u="sng" spc="-90" dirty="0">
                <a:latin typeface="Calibri"/>
                <a:cs typeface="Calibri"/>
              </a:rPr>
              <a:t>ready</a:t>
            </a:r>
            <a:r>
              <a:rPr lang="en-US" sz="4400" spc="-90" dirty="0">
                <a:latin typeface="Calibri"/>
                <a:cs typeface="Calibri"/>
              </a:rPr>
              <a:t> in season and out of season. Convince, rebuke, exhort, with all </a:t>
            </a:r>
            <a:r>
              <a:rPr lang="en-US" sz="4400" spc="-90" dirty="0" smtClean="0">
                <a:latin typeface="Calibri"/>
                <a:cs typeface="Calibri"/>
              </a:rPr>
              <a:t>long-suffering </a:t>
            </a:r>
            <a:r>
              <a:rPr lang="en-US" sz="4400" spc="-90" dirty="0">
                <a:latin typeface="Calibri"/>
                <a:cs typeface="Calibri"/>
              </a:rPr>
              <a:t>and </a:t>
            </a:r>
            <a:r>
              <a:rPr lang="en-US" sz="4400" spc="-90" dirty="0" smtClean="0">
                <a:latin typeface="Calibri"/>
                <a:cs typeface="Calibri"/>
              </a:rPr>
              <a:t>teaching</a:t>
            </a:r>
            <a:r>
              <a:rPr lang="en-US" sz="4400" spc="-90" dirty="0">
                <a:latin typeface="Calibri"/>
                <a:cs typeface="Calibri"/>
              </a:rPr>
              <a:t>. For the time will come when they will not endure sound doctrine” (</a:t>
            </a:r>
            <a:r>
              <a:rPr lang="en-US" sz="4400" i="1" spc="-90" dirty="0">
                <a:latin typeface="Calibri"/>
                <a:cs typeface="Calibri"/>
              </a:rPr>
              <a:t>2 Tim. 4:2, </a:t>
            </a:r>
            <a:r>
              <a:rPr lang="en-US" sz="4400" i="1" spc="-90" dirty="0" smtClean="0">
                <a:latin typeface="Calibri"/>
                <a:cs typeface="Calibri"/>
              </a:rPr>
              <a:t>3</a:t>
            </a:r>
            <a:r>
              <a:rPr lang="en-US" sz="4400" spc="-90" dirty="0" smtClean="0">
                <a:latin typeface="Calibri"/>
                <a:cs typeface="Calibri"/>
              </a:rPr>
              <a:t>).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46374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16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90" dirty="0">
                <a:latin typeface="Calibri"/>
                <a:cs typeface="Calibri"/>
              </a:rPr>
              <a:t>Peter </a:t>
            </a:r>
            <a:r>
              <a:rPr lang="en-US" sz="4400" spc="-90" dirty="0" smtClean="0">
                <a:latin typeface="Calibri"/>
                <a:cs typeface="Calibri"/>
              </a:rPr>
              <a:t>warns: </a:t>
            </a:r>
            <a:r>
              <a:rPr lang="en-US" sz="4400" spc="-90" dirty="0">
                <a:latin typeface="Calibri"/>
                <a:cs typeface="Calibri"/>
              </a:rPr>
              <a:t>“Always </a:t>
            </a:r>
            <a:r>
              <a:rPr lang="en-US" sz="4400" u="sng" spc="-90" dirty="0">
                <a:latin typeface="Calibri"/>
                <a:cs typeface="Calibri"/>
              </a:rPr>
              <a:t>be</a:t>
            </a:r>
            <a:r>
              <a:rPr lang="en-US" sz="4400" spc="-90" dirty="0">
                <a:latin typeface="Calibri"/>
                <a:cs typeface="Calibri"/>
              </a:rPr>
              <a:t> </a:t>
            </a:r>
            <a:r>
              <a:rPr lang="en-US" sz="4400" u="sng" spc="-90" dirty="0">
                <a:latin typeface="Calibri"/>
                <a:cs typeface="Calibri"/>
              </a:rPr>
              <a:t>ready</a:t>
            </a:r>
            <a:r>
              <a:rPr lang="en-US" sz="4400" spc="-90" dirty="0">
                <a:latin typeface="Calibri"/>
                <a:cs typeface="Calibri"/>
              </a:rPr>
              <a:t> to give </a:t>
            </a:r>
            <a:r>
              <a:rPr lang="en-US" sz="4400" spc="-90" dirty="0" smtClean="0">
                <a:latin typeface="Calibri"/>
                <a:cs typeface="Calibri"/>
              </a:rPr>
              <a:t>                a </a:t>
            </a:r>
            <a:r>
              <a:rPr lang="en-US" sz="4400" spc="-90" dirty="0">
                <a:latin typeface="Calibri"/>
                <a:cs typeface="Calibri"/>
              </a:rPr>
              <a:t>defense to everyone who asks you a reason for the hope that is in you” (</a:t>
            </a:r>
            <a:r>
              <a:rPr lang="en-US" sz="4400" i="1" spc="-90" dirty="0">
                <a:latin typeface="Calibri"/>
                <a:cs typeface="Calibri"/>
              </a:rPr>
              <a:t>1 Pet. 3:</a:t>
            </a:r>
            <a:r>
              <a:rPr lang="en-US" sz="4400" i="1" spc="-90" dirty="0" smtClean="0">
                <a:latin typeface="Calibri"/>
                <a:cs typeface="Calibri"/>
              </a:rPr>
              <a:t>15</a:t>
            </a:r>
            <a:r>
              <a:rPr lang="en-US" sz="4400" spc="-90" dirty="0" smtClean="0">
                <a:latin typeface="Calibri"/>
                <a:cs typeface="Calibri"/>
              </a:rPr>
              <a:t>)</a:t>
            </a:r>
            <a:r>
              <a:rPr lang="en-US" sz="4400" spc="-90" dirty="0">
                <a:latin typeface="Calibri"/>
                <a:cs typeface="Calibri"/>
              </a:rPr>
              <a:t>. </a:t>
            </a:r>
            <a:endParaRPr lang="en-US" sz="4400" spc="-9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Contrary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Passages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?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November 26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396098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being the case, we should look not only at those passages that easily can be explained to </a:t>
            </a:r>
            <a:r>
              <a:rPr lang="en-US" sz="4400" u="sng" dirty="0">
                <a:latin typeface="Calibri"/>
                <a:cs typeface="Calibri"/>
              </a:rPr>
              <a:t>fit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our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beliefs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but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also </a:t>
            </a:r>
            <a:r>
              <a:rPr lang="en-US" sz="4400" dirty="0">
                <a:latin typeface="Calibri"/>
                <a:cs typeface="Calibri"/>
              </a:rPr>
              <a:t>at passages that are commonly used to teach something </a:t>
            </a:r>
            <a:r>
              <a:rPr lang="en-US" sz="4400" u="sng" dirty="0">
                <a:latin typeface="Calibri"/>
                <a:cs typeface="Calibri"/>
              </a:rPr>
              <a:t>different from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what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believe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Contrary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Passages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?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November 19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74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20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Rich Man and Lazarus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601" y="1246867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“ ‘There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was a certain rich man who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was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clothed in purple and fine linen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and fared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sumptuously every day. </a:t>
            </a:r>
            <a:r>
              <a:rPr lang="en-US" sz="4400" b="1" spc="-100" baseline="300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But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there was a certain beggar named Lazarus, full of sores, who was laid at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 his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gate, </a:t>
            </a:r>
            <a:r>
              <a:rPr lang="en-US" sz="4400" b="1" baseline="30000" dirty="0">
                <a:solidFill>
                  <a:srgbClr val="000000"/>
                </a:solidFill>
                <a:latin typeface="Calibri"/>
                <a:cs typeface="Calibri"/>
              </a:rPr>
              <a:t>21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desiring to be fed with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crumbs which fell from the rich man’s table. Moreover the dogs came and licked his sores.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22</a:t>
            </a:r>
            <a:r>
              <a:rPr lang="en-US" sz="4400" dirty="0">
                <a:latin typeface="Calibri"/>
                <a:cs typeface="Calibri"/>
              </a:rPr>
              <a:t> So it was that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4053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“ ‘There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was a certain rich man who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was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clothed in purple and fine linen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4400" spc="-100" dirty="0" smtClean="0">
                <a:solidFill>
                  <a:srgbClr val="000000"/>
                </a:solidFill>
                <a:latin typeface="Calibri"/>
                <a:cs typeface="Calibri"/>
              </a:rPr>
              <a:t>and fared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sumptuously every day. </a:t>
            </a:r>
            <a:r>
              <a:rPr lang="en-US" sz="4400" b="1" spc="-100" baseline="300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 But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there was a certain beggar named Lazarus, full of sores, who was laid at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 his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gate, </a:t>
            </a:r>
            <a:r>
              <a:rPr lang="en-US" sz="4400" b="1" baseline="30000" dirty="0">
                <a:solidFill>
                  <a:srgbClr val="000000"/>
                </a:solidFill>
                <a:latin typeface="Calibri"/>
                <a:cs typeface="Calibri"/>
              </a:rPr>
              <a:t>21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desiring to be fed with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crumbs which fell from the rich man’s table. </a:t>
            </a:r>
            <a:r>
              <a:rPr lang="en-US" sz="4400" dirty="0">
                <a:latin typeface="Calibri"/>
                <a:cs typeface="Calibri"/>
              </a:rPr>
              <a:t>Moreover the dogs came and licked his sores.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40538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“ ‘There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was a certain rich man who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was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clothed in purple and fine linen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and fared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sumptuously every day. </a:t>
            </a:r>
            <a:r>
              <a:rPr lang="en-US" sz="4400" b="1" spc="-100" baseline="30000" dirty="0">
                <a:solidFill>
                  <a:schemeClr val="tx2"/>
                </a:solidFill>
                <a:latin typeface="Calibri"/>
                <a:cs typeface="Calibri"/>
              </a:rPr>
              <a:t>20</a:t>
            </a:r>
            <a:r>
              <a:rPr lang="en-US" sz="4400" spc="-100" dirty="0">
                <a:latin typeface="Calibri"/>
                <a:cs typeface="Calibri"/>
              </a:rPr>
              <a:t> But </a:t>
            </a:r>
            <a:r>
              <a:rPr lang="en-US" sz="4400" dirty="0">
                <a:latin typeface="Calibri"/>
                <a:cs typeface="Calibri"/>
              </a:rPr>
              <a:t>there was a certain beggar named Lazarus, full of sores, who was laid at </a:t>
            </a:r>
            <a:r>
              <a:rPr lang="en-US" sz="4400" dirty="0" smtClean="0">
                <a:latin typeface="Calibri"/>
                <a:cs typeface="Calibri"/>
              </a:rPr>
              <a:t>  his </a:t>
            </a:r>
            <a:r>
              <a:rPr lang="en-US" sz="4400" dirty="0">
                <a:latin typeface="Calibri"/>
                <a:cs typeface="Calibri"/>
              </a:rPr>
              <a:t>gate,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21</a:t>
            </a:r>
            <a:r>
              <a:rPr lang="en-US" sz="4400" dirty="0">
                <a:latin typeface="Calibri"/>
                <a:cs typeface="Calibri"/>
              </a:rPr>
              <a:t> desiring to be fed with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crumbs which fell from the rich man’s table.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240538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chemeClr val="tx2"/>
                </a:solidFill>
                <a:latin typeface="Calibri"/>
                <a:cs typeface="Calibri"/>
              </a:rPr>
              <a:t>19</a:t>
            </a:r>
            <a:r>
              <a:rPr lang="en-US" sz="4400" dirty="0" smtClean="0">
                <a:latin typeface="Calibri"/>
                <a:cs typeface="Calibri"/>
              </a:rPr>
              <a:t> “ ‘There </a:t>
            </a:r>
            <a:r>
              <a:rPr lang="en-US" sz="4400" dirty="0">
                <a:latin typeface="Calibri"/>
                <a:cs typeface="Calibri"/>
              </a:rPr>
              <a:t>was a certain rich man who </a:t>
            </a:r>
            <a:r>
              <a:rPr lang="en-US" sz="4400" dirty="0" smtClean="0">
                <a:latin typeface="Calibri"/>
                <a:cs typeface="Calibri"/>
              </a:rPr>
              <a:t> was </a:t>
            </a:r>
            <a:r>
              <a:rPr lang="en-US" sz="4400" dirty="0">
                <a:latin typeface="Calibri"/>
                <a:cs typeface="Calibri"/>
              </a:rPr>
              <a:t>clothed in purple and fine linen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spc="-100" dirty="0" smtClean="0">
                <a:latin typeface="Calibri"/>
                <a:cs typeface="Calibri"/>
              </a:rPr>
              <a:t>and fared </a:t>
            </a:r>
            <a:r>
              <a:rPr lang="en-US" sz="4400" spc="-100" dirty="0">
                <a:latin typeface="Calibri"/>
                <a:cs typeface="Calibri"/>
              </a:rPr>
              <a:t>sumptuously every day.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7" grpId="0" build="p" autoUpdateAnimBg="0" advAuto="1000"/>
      <p:bldP spid="8" grpId="0" build="p" autoUpdateAnimBg="0" advAuto="1000"/>
      <p:bldP spid="9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solidFill>
                  <a:schemeClr val="bg1"/>
                </a:solidFill>
                <a:latin typeface="Calibri"/>
                <a:cs typeface="Calibri"/>
              </a:rPr>
              <a:t>beggar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died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and was carried by the angels to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Abraham’s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bosom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rich man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died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and was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buried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b="1" baseline="30000" dirty="0">
                <a:solidFill>
                  <a:srgbClr val="FFFF00"/>
                </a:solidFill>
                <a:latin typeface="Calibri"/>
                <a:cs typeface="Calibri"/>
              </a:rPr>
              <a:t>23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spc="-60" dirty="0">
                <a:latin typeface="Calibri"/>
                <a:cs typeface="Calibri"/>
              </a:rPr>
              <a:t>being in </a:t>
            </a:r>
            <a:r>
              <a:rPr lang="en-US" sz="4400" u="sng" spc="-60" dirty="0">
                <a:latin typeface="Calibri"/>
                <a:cs typeface="Calibri"/>
              </a:rPr>
              <a:t>torments</a:t>
            </a:r>
            <a:r>
              <a:rPr lang="en-US" sz="4400" spc="-60" dirty="0">
                <a:latin typeface="Calibri"/>
                <a:cs typeface="Calibri"/>
              </a:rPr>
              <a:t> in Hades, he lifted up his eyes and </a:t>
            </a:r>
            <a:r>
              <a:rPr lang="en-US" sz="4400" u="sng" spc="-60" dirty="0">
                <a:latin typeface="Calibri"/>
                <a:cs typeface="Calibri"/>
              </a:rPr>
              <a:t>saw</a:t>
            </a:r>
            <a:r>
              <a:rPr lang="en-US" sz="4400" spc="-60" dirty="0">
                <a:latin typeface="Calibri"/>
                <a:cs typeface="Calibri"/>
              </a:rPr>
              <a:t> Abraham </a:t>
            </a:r>
            <a:r>
              <a:rPr lang="en-US" sz="4400" u="sng" spc="-60" dirty="0">
                <a:latin typeface="Calibri"/>
                <a:cs typeface="Calibri"/>
              </a:rPr>
              <a:t>afar</a:t>
            </a:r>
            <a:r>
              <a:rPr lang="en-US" sz="4400" spc="-60" dirty="0">
                <a:latin typeface="Calibri"/>
                <a:cs typeface="Calibri"/>
              </a:rPr>
              <a:t> </a:t>
            </a:r>
            <a:r>
              <a:rPr lang="en-US" sz="4400" u="sng" spc="-60" dirty="0">
                <a:latin typeface="Calibri"/>
                <a:cs typeface="Calibri"/>
              </a:rPr>
              <a:t>off</a:t>
            </a:r>
            <a:r>
              <a:rPr lang="en-US" sz="4400" spc="-60" dirty="0">
                <a:latin typeface="Calibri"/>
                <a:cs typeface="Calibri"/>
              </a:rPr>
              <a:t>, and </a:t>
            </a:r>
            <a:r>
              <a:rPr lang="en-US" sz="4400" dirty="0">
                <a:latin typeface="Calibri"/>
                <a:cs typeface="Calibri"/>
              </a:rPr>
              <a:t>Lazarus in his bosom.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baseline="30000" dirty="0" smtClean="0">
                <a:solidFill>
                  <a:srgbClr val="FFFF00"/>
                </a:solidFill>
                <a:latin typeface="Calibri"/>
                <a:cs typeface="Calibri"/>
              </a:rPr>
              <a:t>24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“Then he cried and said, ‘Father </a:t>
            </a:r>
            <a:r>
              <a:rPr lang="en-US" sz="4400" spc="-50" dirty="0">
                <a:latin typeface="Calibri"/>
                <a:cs typeface="Calibri"/>
              </a:rPr>
              <a:t>Abraham, have mercy on me, and </a:t>
            </a:r>
            <a:r>
              <a:rPr lang="en-US" sz="4400" u="sng" spc="-50" dirty="0">
                <a:latin typeface="Calibri"/>
                <a:cs typeface="Calibri"/>
              </a:rPr>
              <a:t>send </a:t>
            </a:r>
            <a:r>
              <a:rPr lang="en-US" sz="4400" u="sng" dirty="0">
                <a:latin typeface="Calibri"/>
                <a:cs typeface="Calibri"/>
              </a:rPr>
              <a:t>Lazarus</a:t>
            </a:r>
            <a:r>
              <a:rPr lang="en-US" sz="4400" dirty="0">
                <a:latin typeface="Calibri"/>
                <a:cs typeface="Calibri"/>
              </a:rPr>
              <a:t> that he may dip the tip of </a:t>
            </a:r>
            <a:r>
              <a:rPr lang="en-US" sz="4400" dirty="0" smtClean="0">
                <a:latin typeface="Calibri"/>
                <a:cs typeface="Calibri"/>
              </a:rPr>
              <a:t>his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solidFill>
                  <a:schemeClr val="bg1"/>
                </a:solidFill>
                <a:latin typeface="Calibri"/>
                <a:cs typeface="Calibri"/>
              </a:rPr>
              <a:t>beggar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died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and was carried by the angels to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Abraham’s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bosom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rich man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also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died</a:t>
            </a:r>
            <a:r>
              <a:rPr lang="en-US" sz="4400" dirty="0">
                <a:latin typeface="Calibri"/>
                <a:cs typeface="Calibri"/>
              </a:rPr>
              <a:t> and was </a:t>
            </a:r>
            <a:r>
              <a:rPr lang="en-US" sz="4400" u="sng" dirty="0">
                <a:latin typeface="Calibri"/>
                <a:cs typeface="Calibri"/>
              </a:rPr>
              <a:t>buried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beggar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died</a:t>
            </a:r>
            <a:r>
              <a:rPr lang="en-US" sz="4400" dirty="0">
                <a:latin typeface="Calibri"/>
                <a:cs typeface="Calibri"/>
              </a:rPr>
              <a:t>, and was carried by the angels to </a:t>
            </a:r>
            <a:r>
              <a:rPr lang="en-US" sz="4400" u="sng" dirty="0">
                <a:latin typeface="Calibri"/>
                <a:cs typeface="Calibri"/>
              </a:rPr>
              <a:t>Abraham’s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bosom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November 20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Rich Man and Lazarus</a:t>
            </a:r>
          </a:p>
        </p:txBody>
      </p:sp>
    </p:spTree>
    <p:extLst>
      <p:ext uri="{BB962C8B-B14F-4D97-AF65-F5344CB8AC3E}">
        <p14:creationId xmlns:p14="http://schemas.microsoft.com/office/powerpoint/2010/main" val="16545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uiExpand="1" build="p" autoUpdateAnimBg="0" advAuto="1000"/>
      <p:bldP spid="4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10064</TotalTime>
  <Words>6947</Words>
  <Application>Microsoft Macintosh PowerPoint</Application>
  <PresentationFormat>On-screen Show (4:3)</PresentationFormat>
  <Paragraphs>282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398</cp:revision>
  <dcterms:created xsi:type="dcterms:W3CDTF">2021-07-03T11:23:54Z</dcterms:created>
  <dcterms:modified xsi:type="dcterms:W3CDTF">2022-11-21T09:08:07Z</dcterms:modified>
</cp:coreProperties>
</file>