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57" r:id="rId3"/>
    <p:sldId id="265" r:id="rId4"/>
    <p:sldId id="268" r:id="rId5"/>
    <p:sldId id="472" r:id="rId6"/>
    <p:sldId id="471" r:id="rId7"/>
    <p:sldId id="473" r:id="rId8"/>
    <p:sldId id="474" r:id="rId9"/>
    <p:sldId id="476" r:id="rId10"/>
    <p:sldId id="475" r:id="rId11"/>
    <p:sldId id="478" r:id="rId12"/>
    <p:sldId id="479" r:id="rId13"/>
    <p:sldId id="480" r:id="rId14"/>
    <p:sldId id="440" r:id="rId15"/>
    <p:sldId id="481" r:id="rId16"/>
    <p:sldId id="446" r:id="rId17"/>
    <p:sldId id="482" r:id="rId18"/>
    <p:sldId id="483" r:id="rId19"/>
    <p:sldId id="468" r:id="rId20"/>
    <p:sldId id="484" r:id="rId21"/>
    <p:sldId id="485" r:id="rId22"/>
    <p:sldId id="470" r:id="rId23"/>
    <p:sldId id="487" r:id="rId24"/>
    <p:sldId id="488" r:id="rId25"/>
    <p:sldId id="459" r:id="rId26"/>
    <p:sldId id="437" r:id="rId27"/>
    <p:sldId id="35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5" autoAdjust="0"/>
    <p:restoredTop sz="55187" autoAdjust="0"/>
  </p:normalViewPr>
  <p:slideViewPr>
    <p:cSldViewPr>
      <p:cViewPr varScale="1">
        <p:scale>
          <a:sx n="44" d="100"/>
          <a:sy n="44" d="100"/>
        </p:scale>
        <p:origin x="-22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makipagtunggalian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iniharap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Sawayin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.’ Judas 9....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natiyak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Si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naagawan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biktima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dirty="0" smtClean="0">
                <a:latin typeface="Arial"/>
                <a:cs typeface="Arial"/>
              </a:rPr>
              <a:t>—</a:t>
            </a:r>
            <a:r>
              <a:rPr lang="en-US" sz="1200" i="1" cap="small" dirty="0" smtClean="0">
                <a:latin typeface="Arial"/>
                <a:cs typeface="Arial"/>
              </a:rPr>
              <a:t>Patriarchs and Prophets</a:t>
            </a:r>
            <a:r>
              <a:rPr lang="en-US" sz="1200" dirty="0" smtClean="0">
                <a:latin typeface="Arial"/>
                <a:cs typeface="Arial"/>
              </a:rPr>
              <a:t> 478, 479.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katunayan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masusumpungan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Pagbabagong-anyo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Elias,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2:1–11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Elias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nakipag-usap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Lucas 9:28–36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“At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lalake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nakikipagusap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Elias,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nakipagkitang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nakipag-usap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malapit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ganapin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Jerusalem”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Lucas 9:30, 31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katunayan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mapagkakamalang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Si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Elias,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”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Elias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pinahintulutan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pumasok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Canaan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Canaan.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sagana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hinihingi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3:20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24.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tinanggap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pamaamgitan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11:35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Sarepta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lalake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Sunamita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magkaibang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magkatulad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nagliligtas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umapela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kuwento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salaysay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karaming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kahima-himala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malungkot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ka-sentro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naipangakong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25.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anak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lalaki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Balo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Nain.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Si Jesus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tagasunod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papalapit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tarangkahan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Nain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prusisyon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paglilibing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papalabas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tarangkahan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basag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tumangis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.’ ”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nag-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utos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kabataan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bangon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.’ 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err="1" smtClean="0">
                <a:solidFill>
                  <a:prstClr val="black"/>
                </a:solidFill>
                <a:latin typeface="HelveticaNeue"/>
              </a:rPr>
              <a:t>Nabuhay</a:t>
            </a:r>
            <a:r>
              <a:rPr lang="en-US" sz="1200" b="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baseline="0" dirty="0" err="1" smtClean="0">
                <a:solidFill>
                  <a:prstClr val="black"/>
                </a:solidFill>
                <a:latin typeface="HelveticaNeue"/>
              </a:rPr>
              <a:t>anak</a:t>
            </a:r>
            <a:r>
              <a:rPr lang="en-US" sz="1200" b="0" baseline="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b="0" baseline="0" dirty="0" err="1" smtClean="0">
                <a:solidFill>
                  <a:prstClr val="black"/>
                </a:solidFill>
                <a:latin typeface="HelveticaNeue"/>
              </a:rPr>
              <a:t>si</a:t>
            </a:r>
            <a:r>
              <a:rPr lang="en-US" sz="1200" b="0" baseline="0" dirty="0" smtClean="0">
                <a:solidFill>
                  <a:prstClr val="black"/>
                </a:solidFill>
                <a:latin typeface="HelveticaNeue"/>
              </a:rPr>
              <a:t> Jesus ay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ibinigay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Lucas 7:15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nasaksihan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himala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kamangha-mangha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natatangi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tinawag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”)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kalagitnaan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Fenicia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Sunamitang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humingi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tulong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kina Elias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Eliseo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pagkakabanggit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Nain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natulungan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humingi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kumakalinga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kaya 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nakadaramang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karapat-dapat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humingi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tulong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hinarap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kaugalian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ministeryo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26.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Anak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Babae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Jairo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12-taong-gulang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Jairo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nakaratay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karamdaman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Kaya,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naparoon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pinakiusapang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nagpapagaling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inaabala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?’ ” </a:t>
            </a:r>
            <a:r>
              <a:rPr lang="mr-IN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mr-IN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Mark 5:35</a:t>
            </a:r>
            <a:r>
              <a:rPr lang="mr-IN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nagdadalamhating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matakot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36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Pag-aagaw-buhay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nagtitipon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nagkakagulo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nag-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iiyakan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Hindi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Marcos 5:39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kinutya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(1)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(2)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metapora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ginamit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pagtukog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paboritong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pagtukoy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Juan 11:11–15).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tagapag-bigay-ng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makagigising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....”</a:t>
            </a:r>
            <a:r>
              <a:rPr lang="en-US" sz="1200" dirty="0" smtClean="0">
                <a:latin typeface="Arial"/>
                <a:cs typeface="Arial"/>
              </a:rPr>
              <a:t>—</a:t>
            </a:r>
            <a:r>
              <a:rPr lang="en-US" sz="1200" i="1" cap="small" dirty="0" smtClean="0">
                <a:latin typeface="Arial"/>
                <a:cs typeface="Arial"/>
              </a:rPr>
              <a:t>The SDA Bible Commentary</a:t>
            </a:r>
            <a:r>
              <a:rPr lang="en-US" sz="1200" dirty="0" smtClean="0">
                <a:latin typeface="Arial"/>
                <a:cs typeface="Arial"/>
              </a:rPr>
              <a:t> 5:609.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/>
                <a:ea typeface="ＭＳ Ｐゴシック" charset="0"/>
                <a:cs typeface="Arial"/>
              </a:rPr>
              <a:t> 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27. 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  <a:ea typeface="ＭＳ Ｐゴシック" pitchFamily="24" charset="-128"/>
                <a:cs typeface="ＭＳ Ｐゴシック" pitchFamily="24" charset="-128"/>
              </a:rPr>
              <a:t>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i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Lazaro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‘Si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kaibigan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pupunta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gisingin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11:11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Nang may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literal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Nang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nabubulok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bangkay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39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duda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tao’y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kontekstong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sabibin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Marta, 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kapatid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11:23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pinagtibay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paniniwala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nagpahayag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saakin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magpawalanghanggan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25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Dagdag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“ ‘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11:40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Marta,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kaluwlahatian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kapatid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Nag-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utos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lumabas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43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nagbigkas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katapusang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tatawagin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pabalik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cap="small" spc="50" dirty="0" smtClean="0">
                <a:latin typeface="Arial"/>
                <a:cs typeface="Arial"/>
              </a:rPr>
              <a:t>The Desire of Ages </a:t>
            </a:r>
            <a:r>
              <a:rPr lang="en-US" sz="1200" b="1" cap="small" spc="50" dirty="0" smtClean="0">
                <a:latin typeface="Arial"/>
                <a:cs typeface="Arial"/>
              </a:rPr>
              <a:t>530.</a:t>
            </a:r>
            <a:r>
              <a:rPr lang="en-US" sz="1200" b="1" cap="small" spc="50" baseline="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“Kay Cristo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orihinal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di-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hiram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di-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nakamtan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kinaroroonan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kinaroroonan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.’ 1 Juan 5:12.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himala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isasagawa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pagbangon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kakatawanin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Lucas 9:30, 31.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Sarepta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17:22.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 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Shunem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4:35.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Lucas 7:14, 15.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Capernaum. </a:t>
            </a:r>
            <a:r>
              <a:rPr lang="en-US" i="1" baseline="0" smtClean="0">
                <a:latin typeface="Arial" charset="0"/>
                <a:ea typeface="ＭＳ Ｐゴシック" charset="0"/>
                <a:cs typeface="ＭＳ Ｐゴシック" charset="0"/>
              </a:rPr>
              <a:t>Marcos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5:41, 42.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c.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Betania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11:43, 44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Ito.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nangyari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Tatlo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maniniwala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akin,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magpawalang-hanggan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Pinaniniwalaan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?’ ”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(Juan 11:25, 26)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22.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Judas 9, Lucas 9:28–36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monarkiya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Israel,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Sarepta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17:8–24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Sunamita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4:18–37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Nain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Lucas 7:11–17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Jairo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Lucas 8:40–56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¶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binangon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katapusan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katuruan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malay-tao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Job 3:11–13;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115:17;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146:4;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Eclesiastes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9:5, 10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salaysay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alinmang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naratibo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pagbanggit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inaakalang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23.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“Si Cristo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naglibing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tawagin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banal.... ¶ 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magbibigay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Prinsipe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nagliliwanag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] 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papalapit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natakot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paghahari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endParaRPr lang="en-US" b="0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Christ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did not stoop to enter into controversy with Satan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....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But Christ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referred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to His </a:t>
            </a:r>
            <a:r>
              <a:rPr lang="en-US" sz="4400" b="1" spc="50" dirty="0">
                <a:solidFill>
                  <a:srgbClr val="000000"/>
                </a:solidFill>
                <a:latin typeface="Calibri"/>
                <a:cs typeface="Calibri"/>
              </a:rPr>
              <a:t>Father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saying, ‘The Lord rebuke thee.’ Jude 9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....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resurrection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was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forever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made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certain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Satan was </a:t>
            </a:r>
            <a:r>
              <a:rPr lang="en-US" sz="4400" u="sng" dirty="0">
                <a:latin typeface="Calibri"/>
                <a:cs typeface="Calibri"/>
              </a:rPr>
              <a:t>despoiled</a:t>
            </a:r>
            <a:r>
              <a:rPr lang="en-US" sz="4400" dirty="0">
                <a:latin typeface="Calibri"/>
                <a:cs typeface="Calibri"/>
              </a:rPr>
              <a:t> of his prey; the righteous dead would live again.</a:t>
            </a:r>
            <a:r>
              <a:rPr lang="en-US" sz="4400" dirty="0" smtClean="0">
                <a:latin typeface="Calibri"/>
                <a:cs typeface="Calibri"/>
              </a:rPr>
              <a:t>”—</a:t>
            </a:r>
            <a:r>
              <a:rPr lang="en-US" sz="4400" i="1" cap="small" dirty="0" smtClean="0">
                <a:latin typeface="Calibri"/>
                <a:cs typeface="Calibri"/>
              </a:rPr>
              <a:t>Patriarchs </a:t>
            </a:r>
            <a:r>
              <a:rPr lang="en-US" sz="4400" i="1" cap="small" dirty="0">
                <a:latin typeface="Calibri"/>
                <a:cs typeface="Calibri"/>
              </a:rPr>
              <a:t>and </a:t>
            </a:r>
            <a:r>
              <a:rPr lang="en-US" sz="4400" i="1" cap="small" dirty="0" smtClean="0">
                <a:latin typeface="Calibri"/>
                <a:cs typeface="Calibri"/>
              </a:rPr>
              <a:t>Prophets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478, 479.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Christ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did not stoop to enter into controversy with Satan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....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But Christ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referred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to His </a:t>
            </a:r>
            <a:r>
              <a:rPr lang="en-US" sz="4400" b="1" spc="50" dirty="0">
                <a:solidFill>
                  <a:srgbClr val="000000"/>
                </a:solidFill>
                <a:latin typeface="Calibri"/>
                <a:cs typeface="Calibri"/>
              </a:rPr>
              <a:t>Father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saying, ‘The Lord rebuke thee.’ Jude 9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....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resurrection </a:t>
            </a:r>
            <a:r>
              <a:rPr lang="en-US" sz="4400" dirty="0">
                <a:latin typeface="Calibri"/>
                <a:cs typeface="Calibri"/>
              </a:rPr>
              <a:t>was </a:t>
            </a:r>
            <a:r>
              <a:rPr lang="en-US" sz="4400" u="sng" dirty="0">
                <a:latin typeface="Calibri"/>
                <a:cs typeface="Calibri"/>
              </a:rPr>
              <a:t>forever</a:t>
            </a:r>
            <a:r>
              <a:rPr lang="en-US" sz="4400" dirty="0">
                <a:latin typeface="Calibri"/>
                <a:cs typeface="Calibri"/>
              </a:rPr>
              <a:t> made </a:t>
            </a:r>
            <a:r>
              <a:rPr lang="en-US" sz="4400" u="sng" dirty="0">
                <a:latin typeface="Calibri"/>
                <a:cs typeface="Calibri"/>
              </a:rPr>
              <a:t>certain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Christ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did not stoop to enter into controversy with Satan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.... </a:t>
            </a:r>
            <a:r>
              <a:rPr lang="en-US" sz="4400" dirty="0">
                <a:latin typeface="Calibri"/>
                <a:cs typeface="Calibri"/>
              </a:rPr>
              <a:t>But Christ </a:t>
            </a:r>
            <a:r>
              <a:rPr lang="en-US" sz="4400" u="sng" dirty="0">
                <a:latin typeface="Calibri"/>
                <a:cs typeface="Calibri"/>
              </a:rPr>
              <a:t>referred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all</a:t>
            </a:r>
            <a:r>
              <a:rPr lang="en-US" sz="4400" dirty="0">
                <a:latin typeface="Calibri"/>
                <a:cs typeface="Calibri"/>
              </a:rPr>
              <a:t> to His </a:t>
            </a:r>
            <a:r>
              <a:rPr lang="en-US" sz="4400" b="1" spc="50" dirty="0">
                <a:latin typeface="Calibri"/>
                <a:cs typeface="Calibri"/>
              </a:rPr>
              <a:t>Father</a:t>
            </a:r>
            <a:r>
              <a:rPr lang="en-US" sz="4400" dirty="0">
                <a:latin typeface="Calibri"/>
                <a:cs typeface="Calibri"/>
              </a:rPr>
              <a:t>, saying, ‘The Lord rebuke thee.’ Jude 9</a:t>
            </a:r>
            <a:r>
              <a:rPr lang="en-US" sz="4400" dirty="0" smtClean="0">
                <a:latin typeface="Calibri"/>
                <a:cs typeface="Calibri"/>
              </a:rPr>
              <a:t>....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23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Resurrection of Moses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3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Christ </a:t>
            </a:r>
            <a:r>
              <a:rPr lang="en-US" sz="4400" dirty="0">
                <a:latin typeface="Calibri"/>
                <a:cs typeface="Calibri"/>
              </a:rPr>
              <a:t>did not stoop to enter into controversy with Satan</a:t>
            </a:r>
            <a:r>
              <a:rPr lang="en-US" sz="4400" dirty="0" smtClean="0">
                <a:latin typeface="Calibri"/>
                <a:cs typeface="Calibri"/>
              </a:rPr>
              <a:t>....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08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4" grpId="0" build="p" autoUpdateAnimBg="0" advAuto="1000"/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 clear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evidence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of Moses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’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resurrec-tion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is found at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u="sng" dirty="0" smtClean="0">
                <a:solidFill>
                  <a:srgbClr val="000000"/>
                </a:solidFill>
                <a:latin typeface="Calibri"/>
                <a:cs typeface="Calibri"/>
              </a:rPr>
              <a:t>Transfiguration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There </a:t>
            </a:r>
            <a:r>
              <a:rPr lang="en-US" sz="4400" b="1" spc="50" dirty="0">
                <a:solidFill>
                  <a:srgbClr val="000000"/>
                </a:solidFill>
                <a:latin typeface="Calibri"/>
                <a:cs typeface="Calibri"/>
              </a:rPr>
              <a:t>Moses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appeared with the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pro-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phet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b="1" spc="50" dirty="0">
                <a:solidFill>
                  <a:srgbClr val="000000"/>
                </a:solidFill>
                <a:latin typeface="Calibri"/>
                <a:cs typeface="Calibri"/>
              </a:rPr>
              <a:t>Elijah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who had been translated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with-out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seeing death (</a:t>
            </a:r>
            <a:r>
              <a:rPr lang="en-US" sz="4400" i="1" spc="-50" dirty="0">
                <a:solidFill>
                  <a:srgbClr val="000000"/>
                </a:solidFill>
                <a:latin typeface="Calibri"/>
                <a:cs typeface="Calibri"/>
              </a:rPr>
              <a:t>2 Kings 2:1–11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Moses and Elijah even </a:t>
            </a:r>
            <a:r>
              <a:rPr lang="en-US" sz="4400" u="sng" dirty="0" smtClean="0">
                <a:solidFill>
                  <a:srgbClr val="000000"/>
                </a:solidFill>
                <a:latin typeface="Calibri"/>
                <a:cs typeface="Calibri"/>
              </a:rPr>
              <a:t>dialogued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with Jesus 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see Luke 9:28–36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“And behold, two men talked with Him, who were Moses and Elijah, who appeared </a:t>
            </a:r>
            <a:r>
              <a:rPr lang="en-US" sz="4400" dirty="0" smtClean="0">
                <a:latin typeface="Calibri"/>
                <a:cs typeface="Calibri"/>
              </a:rPr>
              <a:t>in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23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Resurrection of Moses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A clear </a:t>
            </a:r>
            <a:r>
              <a:rPr lang="en-US" sz="4400" u="sng" dirty="0">
                <a:latin typeface="Calibri"/>
                <a:cs typeface="Calibri"/>
              </a:rPr>
              <a:t>evidence</a:t>
            </a:r>
            <a:r>
              <a:rPr lang="en-US" sz="4400" dirty="0">
                <a:latin typeface="Calibri"/>
                <a:cs typeface="Calibri"/>
              </a:rPr>
              <a:t> of Moses</a:t>
            </a:r>
            <a:r>
              <a:rPr lang="en-US" sz="4400" dirty="0" smtClean="0">
                <a:latin typeface="Calibri"/>
                <a:cs typeface="Calibri"/>
              </a:rPr>
              <a:t>’ </a:t>
            </a:r>
            <a:r>
              <a:rPr lang="en-US" sz="4400" dirty="0" err="1" smtClean="0">
                <a:latin typeface="Calibri"/>
                <a:cs typeface="Calibri"/>
              </a:rPr>
              <a:t>resurrec-tion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is found at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u="sng" dirty="0" smtClean="0">
                <a:latin typeface="Calibri"/>
                <a:cs typeface="Calibri"/>
              </a:rPr>
              <a:t>Transfiguration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There </a:t>
            </a:r>
            <a:r>
              <a:rPr lang="en-US" sz="4400" b="1" spc="50" dirty="0">
                <a:latin typeface="Calibri"/>
                <a:cs typeface="Calibri"/>
              </a:rPr>
              <a:t>Moses</a:t>
            </a:r>
            <a:r>
              <a:rPr lang="en-US" sz="4400" dirty="0">
                <a:latin typeface="Calibri"/>
                <a:cs typeface="Calibri"/>
              </a:rPr>
              <a:t> appeared with the </a:t>
            </a:r>
            <a:r>
              <a:rPr lang="en-US" sz="4400" dirty="0" smtClean="0">
                <a:latin typeface="Calibri"/>
                <a:cs typeface="Calibri"/>
              </a:rPr>
              <a:t>pro-</a:t>
            </a:r>
            <a:r>
              <a:rPr lang="en-US" sz="4400" dirty="0" err="1" smtClean="0">
                <a:latin typeface="Calibri"/>
                <a:cs typeface="Calibri"/>
              </a:rPr>
              <a:t>phet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b="1" spc="50" dirty="0">
                <a:latin typeface="Calibri"/>
                <a:cs typeface="Calibri"/>
              </a:rPr>
              <a:t>Elijah</a:t>
            </a:r>
            <a:r>
              <a:rPr lang="en-US" sz="4400" dirty="0">
                <a:latin typeface="Calibri"/>
                <a:cs typeface="Calibri"/>
              </a:rPr>
              <a:t>, who had been translated </a:t>
            </a:r>
            <a:r>
              <a:rPr lang="en-US" sz="4400" spc="-50" dirty="0" smtClean="0">
                <a:latin typeface="Calibri"/>
                <a:cs typeface="Calibri"/>
              </a:rPr>
              <a:t>with-out </a:t>
            </a:r>
            <a:r>
              <a:rPr lang="en-US" sz="4400" spc="-50" dirty="0">
                <a:latin typeface="Calibri"/>
                <a:cs typeface="Calibri"/>
              </a:rPr>
              <a:t>seeing death (</a:t>
            </a:r>
            <a:r>
              <a:rPr lang="en-US" sz="4400" i="1" spc="-50" dirty="0">
                <a:latin typeface="Calibri"/>
                <a:cs typeface="Calibri"/>
              </a:rPr>
              <a:t>2 Kings 2:1–11</a:t>
            </a:r>
            <a:r>
              <a:rPr lang="en-US" sz="4400" spc="-50" dirty="0">
                <a:latin typeface="Calibri"/>
                <a:cs typeface="Calibri"/>
              </a:rPr>
              <a:t>)</a:t>
            </a:r>
            <a:r>
              <a:rPr lang="en-US" sz="4400" spc="-5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Moses </a:t>
            </a:r>
            <a:r>
              <a:rPr lang="en-US" sz="4400" dirty="0">
                <a:latin typeface="Calibri"/>
                <a:cs typeface="Calibri"/>
              </a:rPr>
              <a:t>and Elijah even </a:t>
            </a:r>
            <a:r>
              <a:rPr lang="en-US" sz="4400" u="sng" dirty="0" smtClean="0">
                <a:latin typeface="Calibri"/>
                <a:cs typeface="Calibri"/>
              </a:rPr>
              <a:t>dialogued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with Jesus (</a:t>
            </a:r>
            <a:r>
              <a:rPr lang="en-US" sz="4400" i="1" spc="-150" dirty="0">
                <a:latin typeface="Calibri"/>
                <a:cs typeface="Calibri"/>
              </a:rPr>
              <a:t>see Luke 9:28–36</a:t>
            </a:r>
            <a:r>
              <a:rPr lang="en-US" sz="4400" dirty="0">
                <a:latin typeface="Calibri"/>
                <a:cs typeface="Calibri"/>
              </a:rPr>
              <a:t>).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4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1000"/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glory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spoke of His decease which He was about to accomplish at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Jerusa-lem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” 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Luke 9:30, 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31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Moses’ appear-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ance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proof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of Christ’s coming victory over sin and death, is depicted here in unmistakable terms. </a:t>
            </a:r>
            <a:r>
              <a:rPr lang="en-US" sz="4400" dirty="0">
                <a:latin typeface="Calibri"/>
                <a:cs typeface="Calibri"/>
              </a:rPr>
              <a:t>It was Moses and Elijah, </a:t>
            </a:r>
            <a:r>
              <a:rPr lang="en-US" sz="4400" u="sng" dirty="0">
                <a:latin typeface="Calibri"/>
                <a:cs typeface="Calibri"/>
              </a:rPr>
              <a:t>not</a:t>
            </a:r>
            <a:r>
              <a:rPr lang="en-US" sz="4400" dirty="0">
                <a:latin typeface="Calibri"/>
                <a:cs typeface="Calibri"/>
              </a:rPr>
              <a:t> their “</a:t>
            </a:r>
            <a:r>
              <a:rPr lang="en-US" sz="4400" u="sng" dirty="0">
                <a:latin typeface="Calibri"/>
                <a:cs typeface="Calibri"/>
              </a:rPr>
              <a:t>spirits</a:t>
            </a:r>
            <a:r>
              <a:rPr lang="en-US" sz="4400" dirty="0">
                <a:latin typeface="Calibri"/>
                <a:cs typeface="Calibri"/>
              </a:rPr>
              <a:t>” (after all, Elijah hadn’t died), who had </a:t>
            </a:r>
            <a:r>
              <a:rPr lang="en-US" sz="4400" u="sng" dirty="0">
                <a:latin typeface="Calibri"/>
                <a:cs typeface="Calibri"/>
              </a:rPr>
              <a:t>appeared</a:t>
            </a:r>
            <a:r>
              <a:rPr lang="en-US" sz="4400" dirty="0">
                <a:latin typeface="Calibri"/>
                <a:cs typeface="Calibri"/>
              </a:rPr>
              <a:t> to Jesus there.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glory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spoke of His decease which He was about to accomplish at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Jerusa-lem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” 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Luke 9:30, 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31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Moses’ appear-</a:t>
            </a:r>
            <a:r>
              <a:rPr lang="en-US" sz="4400" dirty="0" err="1" smtClean="0">
                <a:latin typeface="Calibri"/>
                <a:cs typeface="Calibri"/>
              </a:rPr>
              <a:t>ance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u="sng" dirty="0">
                <a:latin typeface="Calibri"/>
                <a:cs typeface="Calibri"/>
              </a:rPr>
              <a:t>proof</a:t>
            </a:r>
            <a:r>
              <a:rPr lang="en-US" sz="4400" dirty="0">
                <a:latin typeface="Calibri"/>
                <a:cs typeface="Calibri"/>
              </a:rPr>
              <a:t> of Christ’s coming victory over sin and death, is depicted here in unmistakable terms.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23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Resurrection of Moses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glory </a:t>
            </a:r>
            <a:r>
              <a:rPr lang="en-US" sz="4400" dirty="0">
                <a:latin typeface="Calibri"/>
                <a:cs typeface="Calibri"/>
              </a:rPr>
              <a:t>and spoke of His decease which He was about to accomplish at </a:t>
            </a:r>
            <a:r>
              <a:rPr lang="en-US" sz="4400" dirty="0" err="1" smtClean="0">
                <a:latin typeface="Calibri"/>
                <a:cs typeface="Calibri"/>
              </a:rPr>
              <a:t>Jerusa-lem</a:t>
            </a:r>
            <a:r>
              <a:rPr lang="en-US" sz="4400" dirty="0" smtClean="0">
                <a:latin typeface="Calibri"/>
                <a:cs typeface="Calibri"/>
              </a:rPr>
              <a:t>” (</a:t>
            </a:r>
            <a:r>
              <a:rPr lang="en-US" sz="4400" i="1" dirty="0">
                <a:latin typeface="Calibri"/>
                <a:cs typeface="Calibri"/>
              </a:rPr>
              <a:t>Luke 9:30, </a:t>
            </a:r>
            <a:r>
              <a:rPr lang="en-US" sz="4400" i="1" dirty="0" smtClean="0">
                <a:latin typeface="Calibri"/>
                <a:cs typeface="Calibri"/>
              </a:rPr>
              <a:t>31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64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4" grpId="0" build="p" autoUpdateAnimBg="0" advAuto="1000"/>
      <p:bldP spid="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23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Resurrection of Moses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15262"/>
            <a:ext cx="9144000" cy="506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6000" spc="-50" dirty="0">
                <a:latin typeface="Calibri Light"/>
                <a:cs typeface="Calibri Light"/>
              </a:rPr>
              <a:t>Moses</a:t>
            </a:r>
            <a:r>
              <a:rPr lang="en-US" sz="4400" spc="-50" dirty="0">
                <a:latin typeface="Calibri"/>
                <a:cs typeface="Calibri"/>
              </a:rPr>
              <a:t> was </a:t>
            </a:r>
            <a:r>
              <a:rPr lang="en-US" sz="6000" spc="-50" dirty="0">
                <a:latin typeface="Calibri Light"/>
                <a:cs typeface="Calibri Light"/>
              </a:rPr>
              <a:t>not allowed </a:t>
            </a:r>
            <a:r>
              <a:rPr lang="en-US" sz="6000" spc="-50" dirty="0" smtClean="0">
                <a:latin typeface="Calibri Light"/>
                <a:cs typeface="Calibri Light"/>
              </a:rPr>
              <a:t>           </a:t>
            </a:r>
            <a:r>
              <a:rPr lang="en-US" sz="4400" spc="-50" dirty="0" smtClean="0">
                <a:latin typeface="Calibri"/>
                <a:cs typeface="Calibri"/>
              </a:rPr>
              <a:t>to </a:t>
            </a:r>
            <a:r>
              <a:rPr lang="en-US" sz="4400" spc="-50" dirty="0">
                <a:latin typeface="Calibri"/>
                <a:cs typeface="Calibri"/>
              </a:rPr>
              <a:t>enter the </a:t>
            </a:r>
            <a:r>
              <a:rPr lang="en-US" sz="6000" spc="-50" dirty="0">
                <a:latin typeface="Calibri Light"/>
                <a:cs typeface="Calibri Light"/>
              </a:rPr>
              <a:t>earthly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Canaan but </a:t>
            </a:r>
            <a:r>
              <a:rPr lang="en-US" sz="4400" spc="-50" dirty="0">
                <a:latin typeface="Calibri"/>
                <a:cs typeface="Calibri"/>
              </a:rPr>
              <a:t>was taken into the </a:t>
            </a:r>
            <a:r>
              <a:rPr lang="en-US" sz="6000" spc="-50" dirty="0">
                <a:latin typeface="Calibri Light"/>
                <a:cs typeface="Calibri Light"/>
              </a:rPr>
              <a:t>heavenly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Canaan.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God </a:t>
            </a:r>
            <a:r>
              <a:rPr lang="en-US" sz="4400" dirty="0">
                <a:latin typeface="Calibri"/>
                <a:cs typeface="Calibri"/>
              </a:rPr>
              <a:t>“is </a:t>
            </a:r>
            <a:r>
              <a:rPr lang="en-US" sz="4400" u="sng" dirty="0">
                <a:latin typeface="Calibri"/>
                <a:cs typeface="Calibri"/>
              </a:rPr>
              <a:t>able</a:t>
            </a:r>
            <a:r>
              <a:rPr lang="en-US" sz="4400" dirty="0">
                <a:latin typeface="Calibri"/>
                <a:cs typeface="Calibri"/>
              </a:rPr>
              <a:t> to </a:t>
            </a:r>
            <a:r>
              <a:rPr lang="en-US" sz="4400" u="sng" dirty="0">
                <a:latin typeface="Calibri"/>
                <a:cs typeface="Calibri"/>
              </a:rPr>
              <a:t>do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exceedingly abundantly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above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all</a:t>
            </a:r>
            <a:r>
              <a:rPr lang="en-US" sz="4400" dirty="0">
                <a:latin typeface="Calibri"/>
                <a:cs typeface="Calibri"/>
              </a:rPr>
              <a:t> that we </a:t>
            </a:r>
            <a:r>
              <a:rPr lang="en-US" sz="4400" u="sng" dirty="0">
                <a:latin typeface="Calibri"/>
                <a:cs typeface="Calibri"/>
              </a:rPr>
              <a:t>ask</a:t>
            </a:r>
            <a:r>
              <a:rPr lang="en-US" sz="4400" dirty="0">
                <a:latin typeface="Calibri"/>
                <a:cs typeface="Calibri"/>
              </a:rPr>
              <a:t> or think, according to the power that works in us” (</a:t>
            </a:r>
            <a:r>
              <a:rPr lang="en-US" sz="4400" i="1" dirty="0">
                <a:latin typeface="Calibri"/>
                <a:cs typeface="Calibri"/>
              </a:rPr>
              <a:t>Eph. 3:</a:t>
            </a:r>
            <a:r>
              <a:rPr lang="en-US" sz="4400" i="1" dirty="0" smtClean="0">
                <a:latin typeface="Calibri"/>
                <a:cs typeface="Calibri"/>
              </a:rPr>
              <a:t>20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3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96752"/>
            <a:ext cx="9324528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463550" algn="l"/>
                <a:tab pos="1254125" algn="l"/>
              </a:tabLst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By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faith “women received back their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dead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by resurrection”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Heb. 11: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35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NASB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).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”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Zarephath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widow’s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son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      (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1 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Kings 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17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 and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Shunammite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’ son    (</a:t>
            </a:r>
            <a:r>
              <a:rPr lang="nb-NO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lang="nb-NO" sz="4400" i="1" spc="-150" dirty="0">
                <a:solidFill>
                  <a:srgbClr val="000000"/>
                </a:solidFill>
                <a:latin typeface="Calibri"/>
                <a:cs typeface="Calibri"/>
              </a:rPr>
              <a:t>Kings </a:t>
            </a:r>
            <a:r>
              <a:rPr lang="nb-NO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lang="nb-NO" sz="4400" dirty="0" smtClean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These </a:t>
            </a:r>
            <a:r>
              <a:rPr lang="en-US" sz="4400" dirty="0">
                <a:latin typeface="Calibri"/>
                <a:cs typeface="Calibri"/>
              </a:rPr>
              <a:t>women had </a:t>
            </a:r>
            <a:r>
              <a:rPr lang="en-US" sz="4400" u="sng" dirty="0">
                <a:latin typeface="Calibri"/>
                <a:cs typeface="Calibri"/>
              </a:rPr>
              <a:t>different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back-grounds </a:t>
            </a:r>
            <a:r>
              <a:rPr lang="en-US" sz="4400" spc="-50" dirty="0">
                <a:latin typeface="Calibri"/>
                <a:cs typeface="Calibri"/>
              </a:rPr>
              <a:t>but the </a:t>
            </a:r>
            <a:r>
              <a:rPr lang="en-US" sz="4400" u="sng" spc="-50" dirty="0">
                <a:latin typeface="Calibri"/>
                <a:cs typeface="Calibri"/>
              </a:rPr>
              <a:t>same</a:t>
            </a:r>
            <a:r>
              <a:rPr lang="en-US" sz="4400" spc="-50" dirty="0">
                <a:latin typeface="Calibri"/>
                <a:cs typeface="Calibri"/>
              </a:rPr>
              <a:t> saving </a:t>
            </a:r>
            <a:r>
              <a:rPr lang="en-US" sz="4400" spc="-50" dirty="0" smtClean="0">
                <a:latin typeface="Calibri"/>
                <a:cs typeface="Calibri"/>
              </a:rPr>
              <a:t>faith.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463550" algn="l"/>
                <a:tab pos="1254125" algn="l"/>
              </a:tabLst>
            </a:pPr>
            <a:r>
              <a:rPr lang="en-US" sz="4400" spc="-50" dirty="0" smtClean="0">
                <a:latin typeface="Calibri"/>
                <a:cs typeface="Calibri"/>
              </a:rPr>
              <a:t>The </a:t>
            </a:r>
            <a:r>
              <a:rPr lang="en-US" sz="4400" spc="-50" dirty="0">
                <a:latin typeface="Calibri"/>
                <a:cs typeface="Calibri"/>
              </a:rPr>
              <a:t>faithful mothers appealed to those </a:t>
            </a:r>
            <a:r>
              <a:rPr lang="en-US" sz="4400" dirty="0">
                <a:latin typeface="Calibri"/>
                <a:cs typeface="Calibri"/>
              </a:rPr>
              <a:t>prophets of God and had the joy of </a:t>
            </a:r>
            <a:r>
              <a:rPr lang="en-US" sz="4400" spc="-30" dirty="0">
                <a:latin typeface="Calibri"/>
                <a:cs typeface="Calibri"/>
              </a:rPr>
              <a:t>seeing their children come to life again.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324528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463550" algn="l"/>
                <a:tab pos="1254125" algn="l"/>
              </a:tabLst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By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faith “women received back their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dead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by resurrection”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Heb. 11: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35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NASB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).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” </a:t>
            </a:r>
            <a:r>
              <a:rPr lang="en-US" sz="4400" dirty="0" smtClean="0">
                <a:latin typeface="Calibri"/>
                <a:cs typeface="Calibri"/>
              </a:rPr>
              <a:t>A </a:t>
            </a:r>
            <a:r>
              <a:rPr lang="en-US" sz="4400" dirty="0" err="1" smtClean="0">
                <a:solidFill>
                  <a:schemeClr val="tx2"/>
                </a:solidFill>
                <a:latin typeface="Calibri"/>
                <a:cs typeface="Calibri"/>
              </a:rPr>
              <a:t>Zarephath</a:t>
            </a:r>
            <a:r>
              <a:rPr lang="en-US" sz="4400" dirty="0" smtClean="0">
                <a:latin typeface="Calibri"/>
                <a:cs typeface="Calibri"/>
              </a:rPr>
              <a:t> widow’s </a:t>
            </a:r>
            <a:r>
              <a:rPr lang="en-US" sz="4400" dirty="0">
                <a:latin typeface="Calibri"/>
                <a:cs typeface="Calibri"/>
              </a:rPr>
              <a:t>son </a:t>
            </a:r>
            <a:r>
              <a:rPr lang="en-US" sz="4400" dirty="0" smtClean="0">
                <a:latin typeface="Calibri"/>
                <a:cs typeface="Calibri"/>
              </a:rPr>
              <a:t>       (</a:t>
            </a:r>
            <a:r>
              <a:rPr lang="en-US" sz="4400" i="1" dirty="0" smtClean="0">
                <a:latin typeface="Calibri"/>
                <a:cs typeface="Calibri"/>
              </a:rPr>
              <a:t>1 </a:t>
            </a:r>
            <a:r>
              <a:rPr lang="en-US" sz="4400" i="1" dirty="0">
                <a:latin typeface="Calibri"/>
                <a:cs typeface="Calibri"/>
              </a:rPr>
              <a:t>Kings </a:t>
            </a:r>
            <a:r>
              <a:rPr lang="en-US" sz="4400" i="1" dirty="0" smtClean="0">
                <a:latin typeface="Calibri"/>
                <a:cs typeface="Calibri"/>
              </a:rPr>
              <a:t>17</a:t>
            </a:r>
            <a:r>
              <a:rPr lang="en-US" sz="4400" dirty="0" smtClean="0">
                <a:latin typeface="Calibri"/>
                <a:cs typeface="Calibri"/>
              </a:rPr>
              <a:t>) and </a:t>
            </a:r>
            <a:r>
              <a:rPr lang="en-US" sz="4400" dirty="0">
                <a:latin typeface="Calibri"/>
                <a:cs typeface="Calibri"/>
              </a:rPr>
              <a:t>a </a:t>
            </a:r>
            <a:r>
              <a:rPr lang="en-US" sz="4400" dirty="0" err="1" smtClean="0">
                <a:solidFill>
                  <a:schemeClr val="tx2"/>
                </a:solidFill>
                <a:latin typeface="Calibri"/>
                <a:cs typeface="Calibri"/>
              </a:rPr>
              <a:t>Shunammite</a:t>
            </a:r>
            <a:r>
              <a:rPr lang="en-US" sz="4400" dirty="0" smtClean="0">
                <a:latin typeface="Calibri"/>
                <a:cs typeface="Calibri"/>
              </a:rPr>
              <a:t>’ son    (</a:t>
            </a:r>
            <a:r>
              <a:rPr lang="nb-NO" sz="4400" i="1" spc="-150" dirty="0" smtClean="0">
                <a:latin typeface="Calibri"/>
                <a:cs typeface="Calibri"/>
              </a:rPr>
              <a:t>2 </a:t>
            </a:r>
            <a:r>
              <a:rPr lang="nb-NO" sz="4400" i="1" spc="-150" dirty="0">
                <a:latin typeface="Calibri"/>
                <a:cs typeface="Calibri"/>
              </a:rPr>
              <a:t>Kings </a:t>
            </a:r>
            <a:r>
              <a:rPr lang="nb-NO" sz="4400" i="1" spc="-150" dirty="0" smtClean="0">
                <a:latin typeface="Calibri"/>
                <a:cs typeface="Calibri"/>
              </a:rPr>
              <a:t>4</a:t>
            </a:r>
            <a:r>
              <a:rPr lang="nb-NO" sz="4400" dirty="0" smtClean="0">
                <a:latin typeface="Calibri"/>
                <a:cs typeface="Calibri"/>
              </a:rPr>
              <a:t>).</a:t>
            </a:r>
            <a:r>
              <a:rPr lang="en-US" sz="4400" dirty="0">
                <a:latin typeface="Calibri"/>
                <a:cs typeface="Calibri"/>
              </a:rPr>
              <a:t> </a:t>
            </a:r>
            <a:endParaRPr lang="en-US" sz="4400" spc="-3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324528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463550" algn="l"/>
                <a:tab pos="1254125" algn="l"/>
              </a:tabLst>
            </a:pPr>
            <a:r>
              <a:rPr lang="en-US" sz="4400" dirty="0" smtClean="0">
                <a:latin typeface="Calibri"/>
                <a:cs typeface="Calibri"/>
              </a:rPr>
              <a:t>By </a:t>
            </a:r>
            <a:r>
              <a:rPr lang="en-US" sz="4400" dirty="0">
                <a:latin typeface="Calibri"/>
                <a:cs typeface="Calibri"/>
              </a:rPr>
              <a:t>faith “women received back their </a:t>
            </a:r>
            <a:r>
              <a:rPr lang="en-US" sz="4400" dirty="0" smtClean="0">
                <a:latin typeface="Calibri"/>
                <a:cs typeface="Calibri"/>
              </a:rPr>
              <a:t> dead </a:t>
            </a:r>
            <a:r>
              <a:rPr lang="en-US" sz="4400" dirty="0">
                <a:latin typeface="Calibri"/>
                <a:cs typeface="Calibri"/>
              </a:rPr>
              <a:t>by resurrection” (</a:t>
            </a:r>
            <a:r>
              <a:rPr lang="en-US" sz="4400" i="1" dirty="0">
                <a:latin typeface="Calibri"/>
                <a:cs typeface="Calibri"/>
              </a:rPr>
              <a:t>Heb. 11:</a:t>
            </a:r>
            <a:r>
              <a:rPr lang="en-US" sz="4400" i="1" dirty="0" smtClean="0">
                <a:latin typeface="Calibri"/>
                <a:cs typeface="Calibri"/>
              </a:rPr>
              <a:t>35</a:t>
            </a:r>
            <a:r>
              <a:rPr lang="en-US" sz="4400" i="1" dirty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NASB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24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</a:t>
            </a:r>
            <a:r>
              <a:rPr lang="en-US" sz="3200" b="1" cap="small" spc="50" dirty="0">
                <a:latin typeface="Cambria"/>
                <a:cs typeface="Cambria"/>
              </a:rPr>
              <a:t>Old Testament Cases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324528" cy="547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63550" algn="l"/>
                <a:tab pos="1254125" algn="l"/>
              </a:tabLst>
            </a:pPr>
            <a:r>
              <a:rPr lang="en-US" sz="4400" dirty="0">
                <a:latin typeface="Calibri"/>
                <a:cs typeface="Calibri"/>
              </a:rPr>
              <a:t>These are great stories, but for each </a:t>
            </a:r>
            <a:r>
              <a:rPr lang="en-US" sz="4400" dirty="0" smtClean="0">
                <a:latin typeface="Calibri"/>
                <a:cs typeface="Calibri"/>
              </a:rPr>
              <a:t>   of </a:t>
            </a:r>
            <a:r>
              <a:rPr lang="en-US" sz="4400" dirty="0">
                <a:latin typeface="Calibri"/>
                <a:cs typeface="Calibri"/>
              </a:rPr>
              <a:t>these two accounts, how many untold others </a:t>
            </a:r>
            <a:r>
              <a:rPr lang="en-US" sz="4400" u="sng" dirty="0">
                <a:latin typeface="Calibri"/>
                <a:cs typeface="Calibri"/>
              </a:rPr>
              <a:t>didn’t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end</a:t>
            </a:r>
            <a:r>
              <a:rPr lang="en-US" sz="4400" dirty="0">
                <a:latin typeface="Calibri"/>
                <a:cs typeface="Calibri"/>
              </a:rPr>
              <a:t> with something </a:t>
            </a:r>
            <a:r>
              <a:rPr lang="en-US" sz="4400" u="sng" dirty="0">
                <a:latin typeface="Calibri"/>
                <a:cs typeface="Calibri"/>
              </a:rPr>
              <a:t>so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miraculous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tabLst>
                <a:tab pos="463550" algn="l"/>
                <a:tab pos="1254125" algn="l"/>
              </a:tabLst>
            </a:pPr>
            <a:r>
              <a:rPr lang="en-US" sz="4400" dirty="0" smtClean="0">
                <a:latin typeface="Calibri"/>
                <a:cs typeface="Calibri"/>
              </a:rPr>
              <a:t>What </a:t>
            </a:r>
            <a:r>
              <a:rPr lang="en-US" sz="4400" dirty="0">
                <a:latin typeface="Calibri"/>
                <a:cs typeface="Calibri"/>
              </a:rPr>
              <a:t>should this sad fact teach us about just how </a:t>
            </a:r>
            <a:r>
              <a:rPr lang="en-US" sz="6000" dirty="0">
                <a:latin typeface="Calibri Light"/>
                <a:cs typeface="Calibri Light"/>
              </a:rPr>
              <a:t>central</a:t>
            </a:r>
            <a:r>
              <a:rPr lang="en-US" sz="4400" dirty="0">
                <a:latin typeface="Calibri"/>
                <a:cs typeface="Calibri"/>
              </a:rPr>
              <a:t> to our </a:t>
            </a:r>
            <a:r>
              <a:rPr lang="en-US" sz="6000" dirty="0">
                <a:latin typeface="Calibri Light"/>
                <a:cs typeface="Calibri Light"/>
              </a:rPr>
              <a:t>faith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is the </a:t>
            </a:r>
            <a:r>
              <a:rPr lang="en-US" sz="6000" dirty="0">
                <a:latin typeface="Calibri Light"/>
                <a:cs typeface="Calibri Light"/>
              </a:rPr>
              <a:t>promised resurrection </a:t>
            </a:r>
            <a:r>
              <a:rPr lang="en-US" sz="6000" dirty="0" smtClean="0">
                <a:latin typeface="Calibri Light"/>
                <a:cs typeface="Calibri Light"/>
              </a:rPr>
              <a:t>     </a:t>
            </a:r>
            <a:r>
              <a:rPr lang="en-US" sz="4400" dirty="0" smtClean="0">
                <a:latin typeface="Calibri"/>
                <a:cs typeface="Calibri"/>
              </a:rPr>
              <a:t>at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6000" dirty="0" smtClean="0">
                <a:latin typeface="Calibri Light"/>
                <a:cs typeface="Calibri Light"/>
              </a:rPr>
              <a:t>end of </a:t>
            </a:r>
            <a:r>
              <a:rPr lang="en-US" sz="6000" dirty="0">
                <a:latin typeface="Calibri Light"/>
                <a:cs typeface="Calibri Light"/>
              </a:rPr>
              <a:t>time</a:t>
            </a:r>
            <a:r>
              <a:rPr lang="en-US" sz="4400" dirty="0">
                <a:latin typeface="Calibri"/>
                <a:cs typeface="Calibri"/>
              </a:rPr>
              <a:t>?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24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</a:t>
            </a:r>
            <a:r>
              <a:rPr lang="en-US" sz="3200" b="1" cap="small" spc="50" dirty="0">
                <a:latin typeface="Cambria"/>
                <a:cs typeface="Cambria"/>
              </a:rPr>
              <a:t>Old Testament Cases</a:t>
            </a:r>
          </a:p>
        </p:txBody>
      </p:sp>
    </p:spTree>
    <p:extLst>
      <p:ext uri="{BB962C8B-B14F-4D97-AF65-F5344CB8AC3E}">
        <p14:creationId xmlns:p14="http://schemas.microsoft.com/office/powerpoint/2010/main" val="396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25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Son of the Widow of Nain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latin typeface="Calibri"/>
                <a:cs typeface="Calibri"/>
              </a:rPr>
              <a:t>Jesus </a:t>
            </a:r>
            <a:r>
              <a:rPr lang="en-US" sz="4400" spc="-50" dirty="0" smtClean="0">
                <a:latin typeface="Calibri"/>
                <a:cs typeface="Calibri"/>
              </a:rPr>
              <a:t>and </a:t>
            </a:r>
            <a:r>
              <a:rPr lang="en-US" sz="4400" spc="-50" dirty="0">
                <a:latin typeface="Calibri"/>
                <a:cs typeface="Calibri"/>
              </a:rPr>
              <a:t>His followers were </a:t>
            </a:r>
            <a:r>
              <a:rPr lang="en-US" sz="4400" spc="-50" dirty="0" smtClean="0">
                <a:latin typeface="Calibri"/>
                <a:cs typeface="Calibri"/>
              </a:rPr>
              <a:t>approach-</a:t>
            </a:r>
            <a:r>
              <a:rPr lang="en-US" sz="4400" spc="-100" dirty="0" err="1" smtClean="0">
                <a:latin typeface="Calibri"/>
                <a:cs typeface="Calibri"/>
              </a:rPr>
              <a:t>ing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 gates of Nain when a funeral </a:t>
            </a:r>
            <a:r>
              <a:rPr lang="en-US" sz="4400" spc="-100" dirty="0" smtClean="0">
                <a:latin typeface="Calibri"/>
                <a:cs typeface="Calibri"/>
              </a:rPr>
              <a:t>pro- </a:t>
            </a:r>
            <a:r>
              <a:rPr lang="en-US" sz="4400" spc="-50" dirty="0" smtClean="0">
                <a:latin typeface="Calibri"/>
                <a:cs typeface="Calibri"/>
              </a:rPr>
              <a:t>cession </a:t>
            </a:r>
            <a:r>
              <a:rPr lang="en-US" sz="4400" spc="-50" dirty="0">
                <a:latin typeface="Calibri"/>
                <a:cs typeface="Calibri"/>
              </a:rPr>
              <a:t>was going through those </a:t>
            </a:r>
            <a:r>
              <a:rPr lang="en-US" sz="4400" spc="-50" dirty="0" smtClean="0">
                <a:latin typeface="Calibri"/>
                <a:cs typeface="Calibri"/>
              </a:rPr>
              <a:t>gates.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In </a:t>
            </a:r>
            <a:r>
              <a:rPr lang="en-US" sz="4400" spc="-50" dirty="0">
                <a:latin typeface="Calibri"/>
                <a:cs typeface="Calibri"/>
              </a:rPr>
              <a:t>the open coffin was the only son of a widow, who was weeping </a:t>
            </a:r>
            <a:r>
              <a:rPr lang="en-US" sz="4400" spc="-50" dirty="0" smtClean="0">
                <a:latin typeface="Calibri"/>
                <a:cs typeface="Calibri"/>
              </a:rPr>
              <a:t>inconsolably.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Full </a:t>
            </a:r>
            <a:r>
              <a:rPr lang="en-US" sz="4400" spc="-50" dirty="0">
                <a:latin typeface="Calibri"/>
                <a:cs typeface="Calibri"/>
              </a:rPr>
              <a:t>of </a:t>
            </a:r>
            <a:r>
              <a:rPr lang="en-US" sz="4400" spc="-50" dirty="0" smtClean="0">
                <a:latin typeface="Calibri"/>
                <a:cs typeface="Calibri"/>
              </a:rPr>
              <a:t>compassion, </a:t>
            </a:r>
            <a:r>
              <a:rPr lang="en-US" sz="4400" spc="-50" dirty="0">
                <a:latin typeface="Calibri"/>
                <a:cs typeface="Calibri"/>
              </a:rPr>
              <a:t>Jesus said to her, </a:t>
            </a:r>
            <a:r>
              <a:rPr lang="en-US" sz="4400" spc="-50" dirty="0" smtClean="0">
                <a:latin typeface="Calibri"/>
                <a:cs typeface="Calibri"/>
              </a:rPr>
              <a:t>       “ </a:t>
            </a:r>
            <a:r>
              <a:rPr lang="en-US" sz="4400" spc="-50" dirty="0">
                <a:latin typeface="Calibri"/>
                <a:cs typeface="Calibri"/>
              </a:rPr>
              <a:t>‘Do not weep.’ ” Then Jesus turned to the dead son in the coffin and </a:t>
            </a:r>
            <a:r>
              <a:rPr lang="en-US" sz="4400" u="sng" spc="-50" dirty="0">
                <a:latin typeface="Calibri"/>
                <a:cs typeface="Calibri"/>
              </a:rPr>
              <a:t>ordered</a:t>
            </a:r>
            <a:r>
              <a:rPr lang="en-US" sz="4400" spc="-50" dirty="0">
                <a:latin typeface="Calibri"/>
                <a:cs typeface="Calibri"/>
              </a:rPr>
              <a:t> him, “ ‘Young man, I say to you, </a:t>
            </a:r>
            <a:r>
              <a:rPr lang="en-US" sz="4400" u="sng" spc="-50" dirty="0">
                <a:latin typeface="Calibri"/>
                <a:cs typeface="Calibri"/>
              </a:rPr>
              <a:t>arise</a:t>
            </a:r>
            <a:r>
              <a:rPr lang="en-US" sz="4400" spc="-50" dirty="0">
                <a:latin typeface="Calibri"/>
                <a:cs typeface="Calibri"/>
              </a:rPr>
              <a:t>.’ </a:t>
            </a:r>
            <a:r>
              <a:rPr lang="en-US" sz="4400" spc="-50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25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Son of the Widow of Nain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The </a:t>
            </a:r>
            <a:r>
              <a:rPr lang="en-US" sz="4400" spc="-50" dirty="0">
                <a:latin typeface="Calibri"/>
                <a:cs typeface="Calibri"/>
              </a:rPr>
              <a:t>son came to life, and Jesus “</a:t>
            </a:r>
            <a:r>
              <a:rPr lang="en-US" sz="4400" spc="-50" dirty="0" smtClean="0">
                <a:latin typeface="Calibri"/>
                <a:cs typeface="Calibri"/>
              </a:rPr>
              <a:t>pre-</a:t>
            </a:r>
            <a:r>
              <a:rPr lang="en-US" sz="4400" spc="-50" dirty="0" err="1" smtClean="0">
                <a:latin typeface="Calibri"/>
                <a:cs typeface="Calibri"/>
              </a:rPr>
              <a:t>sen</a:t>
            </a:r>
            <a:r>
              <a:rPr lang="en-US" sz="4400" dirty="0" err="1" smtClean="0">
                <a:latin typeface="Calibri"/>
                <a:cs typeface="Calibri"/>
              </a:rPr>
              <a:t>ted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him to his mother” (</a:t>
            </a:r>
            <a:r>
              <a:rPr lang="en-US" sz="4400" i="1" dirty="0">
                <a:latin typeface="Calibri"/>
                <a:cs typeface="Calibri"/>
              </a:rPr>
              <a:t>Luke 7</a:t>
            </a:r>
            <a:r>
              <a:rPr lang="en-US" sz="4400" i="1" dirty="0" smtClean="0">
                <a:latin typeface="Calibri"/>
                <a:cs typeface="Calibri"/>
              </a:rPr>
              <a:t>:15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presence</a:t>
            </a:r>
            <a:r>
              <a:rPr lang="en-US" sz="4400" dirty="0">
                <a:latin typeface="Calibri"/>
                <a:cs typeface="Calibri"/>
              </a:rPr>
              <a:t> of Jesus completely </a:t>
            </a:r>
            <a:r>
              <a:rPr lang="en-US" sz="4400" spc="-50" dirty="0">
                <a:latin typeface="Calibri"/>
                <a:cs typeface="Calibri"/>
              </a:rPr>
              <a:t>changed the whole scenario, and many people who had witnessed the miracle knew </a:t>
            </a:r>
            <a:r>
              <a:rPr lang="en-US" sz="4400" u="sng" spc="-50" dirty="0">
                <a:latin typeface="Calibri"/>
                <a:cs typeface="Calibri"/>
              </a:rPr>
              <a:t>not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only</a:t>
            </a:r>
            <a:r>
              <a:rPr lang="en-US" sz="4400" spc="-50" dirty="0">
                <a:latin typeface="Calibri"/>
                <a:cs typeface="Calibri"/>
              </a:rPr>
              <a:t> that something </a:t>
            </a:r>
            <a:r>
              <a:rPr lang="en-US" sz="4400" spc="-50" dirty="0" smtClean="0">
                <a:latin typeface="Calibri"/>
                <a:cs typeface="Calibri"/>
              </a:rPr>
              <a:t>astonish-</a:t>
            </a:r>
            <a:r>
              <a:rPr lang="en-US" sz="4400" dirty="0" err="1" smtClean="0">
                <a:latin typeface="Calibri"/>
                <a:cs typeface="Calibri"/>
              </a:rPr>
              <a:t>ing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had happened </a:t>
            </a:r>
            <a:r>
              <a:rPr lang="en-US" sz="4400" u="sng" dirty="0">
                <a:latin typeface="Calibri"/>
                <a:cs typeface="Calibri"/>
              </a:rPr>
              <a:t>but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also</a:t>
            </a:r>
            <a:r>
              <a:rPr lang="en-US" sz="4400" dirty="0">
                <a:latin typeface="Calibri"/>
                <a:cs typeface="Calibri"/>
              </a:rPr>
              <a:t> that </a:t>
            </a:r>
            <a:r>
              <a:rPr lang="en-US" sz="4400" u="sng" dirty="0" smtClean="0">
                <a:latin typeface="Calibri"/>
                <a:cs typeface="Calibri"/>
              </a:rPr>
              <a:t>some</a:t>
            </a:r>
            <a:r>
              <a:rPr lang="en-US" sz="4400" dirty="0" smtClean="0">
                <a:latin typeface="Calibri"/>
                <a:cs typeface="Calibri"/>
              </a:rPr>
              <a:t>-</a:t>
            </a:r>
            <a:r>
              <a:rPr lang="en-US" sz="4400" u="sng" dirty="0" smtClean="0">
                <a:latin typeface="Calibri"/>
                <a:cs typeface="Calibri"/>
              </a:rPr>
              <a:t>one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special</a:t>
            </a:r>
            <a:r>
              <a:rPr lang="en-US" sz="4400" dirty="0">
                <a:latin typeface="Calibri"/>
                <a:cs typeface="Calibri"/>
              </a:rPr>
              <a:t> (they called Him “a great prophet”) was among them.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4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25252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Both the Phoenician widow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spc="-50" dirty="0" err="1">
                <a:solidFill>
                  <a:srgbClr val="000000"/>
                </a:solidFill>
                <a:latin typeface="Calibri"/>
                <a:cs typeface="Calibri"/>
              </a:rPr>
              <a:t>Shunammite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woman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had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asked for help—from Elijah and Elisha,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respectively.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But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the widow of Nain was helped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asking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for it. This means that God cares for us even when we are unable or feel unworthy to ask Him for help. </a:t>
            </a:r>
            <a:r>
              <a:rPr lang="en-US" sz="4400" spc="-50" dirty="0">
                <a:latin typeface="Calibri"/>
                <a:cs typeface="Calibri"/>
              </a:rPr>
              <a:t>Jesus </a:t>
            </a:r>
            <a:r>
              <a:rPr lang="en-US" sz="4400" u="sng" spc="-50" dirty="0">
                <a:latin typeface="Calibri"/>
                <a:cs typeface="Calibri"/>
              </a:rPr>
              <a:t>saw</a:t>
            </a:r>
            <a:r>
              <a:rPr lang="en-US" sz="4400" spc="-50" dirty="0">
                <a:latin typeface="Calibri"/>
                <a:cs typeface="Calibri"/>
              </a:rPr>
              <a:t> the problem and </a:t>
            </a:r>
            <a:r>
              <a:rPr lang="en-US" sz="4400" u="sng" spc="-50" dirty="0">
                <a:latin typeface="Calibri"/>
                <a:cs typeface="Calibri"/>
              </a:rPr>
              <a:t>dealt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with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it—so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typical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Jesus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in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His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ministry.</a:t>
            </a:r>
            <a:endParaRPr lang="en-US" sz="4400" spc="-10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25252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Both the Phoenician widow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spc="-50" dirty="0" err="1">
                <a:solidFill>
                  <a:srgbClr val="000000"/>
                </a:solidFill>
                <a:latin typeface="Calibri"/>
                <a:cs typeface="Calibri"/>
              </a:rPr>
              <a:t>Shunammite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woman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had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asked for help—from Elijah and Elisha,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respectively.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But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the widow of Nain was helped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asking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for it. </a:t>
            </a:r>
            <a:r>
              <a:rPr lang="en-US" sz="4400" spc="-50" dirty="0">
                <a:latin typeface="Calibri"/>
                <a:cs typeface="Calibri"/>
              </a:rPr>
              <a:t>This means that </a:t>
            </a:r>
            <a:r>
              <a:rPr lang="en-US" sz="4400" u="sng" spc="-50" dirty="0">
                <a:latin typeface="Calibri"/>
                <a:cs typeface="Calibri"/>
              </a:rPr>
              <a:t>God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cares</a:t>
            </a:r>
            <a:r>
              <a:rPr lang="en-US" sz="4400" spc="-50" dirty="0">
                <a:latin typeface="Calibri"/>
                <a:cs typeface="Calibri"/>
              </a:rPr>
              <a:t> for us even when we are unable or feel unworthy to ask Him for help. </a:t>
            </a:r>
            <a:endParaRPr lang="en-US" sz="4400" spc="-1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25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Son of the Widow of Nain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25252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latin typeface="Calibri"/>
                <a:cs typeface="Calibri"/>
              </a:rPr>
              <a:t>Both the Phoenician widow </a:t>
            </a:r>
            <a:r>
              <a:rPr lang="en-US" sz="4400" spc="-50" dirty="0" smtClean="0">
                <a:latin typeface="Calibri"/>
                <a:cs typeface="Calibri"/>
              </a:rPr>
              <a:t>and </a:t>
            </a:r>
            <a:r>
              <a:rPr lang="en-US" sz="4400" spc="-50" dirty="0">
                <a:latin typeface="Calibri"/>
                <a:cs typeface="Calibri"/>
              </a:rPr>
              <a:t>the </a:t>
            </a:r>
            <a:r>
              <a:rPr lang="en-US" sz="4400" spc="-50" dirty="0" err="1">
                <a:latin typeface="Calibri"/>
                <a:cs typeface="Calibri"/>
              </a:rPr>
              <a:t>Shunammite</a:t>
            </a:r>
            <a:r>
              <a:rPr lang="en-US" sz="4400" spc="-50" dirty="0">
                <a:latin typeface="Calibri"/>
                <a:cs typeface="Calibri"/>
              </a:rPr>
              <a:t> woman </a:t>
            </a:r>
            <a:r>
              <a:rPr lang="en-US" sz="4400" spc="-50" dirty="0" smtClean="0">
                <a:latin typeface="Calibri"/>
                <a:cs typeface="Calibri"/>
              </a:rPr>
              <a:t>had </a:t>
            </a:r>
            <a:r>
              <a:rPr lang="en-US" sz="4400" u="sng" spc="-50" dirty="0">
                <a:latin typeface="Calibri"/>
                <a:cs typeface="Calibri"/>
              </a:rPr>
              <a:t>asked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for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help</a:t>
            </a:r>
            <a:r>
              <a:rPr lang="en-US" sz="4400" spc="-50" dirty="0">
                <a:latin typeface="Calibri"/>
                <a:cs typeface="Calibri"/>
              </a:rPr>
              <a:t>—from Elijah and Elisha, </a:t>
            </a:r>
            <a:r>
              <a:rPr lang="en-US" sz="4400" spc="-50" dirty="0" smtClean="0">
                <a:latin typeface="Calibri"/>
                <a:cs typeface="Calibri"/>
              </a:rPr>
              <a:t>respectively.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But </a:t>
            </a:r>
            <a:r>
              <a:rPr lang="en-US" sz="4400" spc="-50" dirty="0">
                <a:latin typeface="Calibri"/>
                <a:cs typeface="Calibri"/>
              </a:rPr>
              <a:t>the widow of Nain was helped </a:t>
            </a:r>
            <a:r>
              <a:rPr lang="en-US" sz="4400" u="sng" spc="-50" dirty="0">
                <a:latin typeface="Calibri"/>
                <a:cs typeface="Calibri"/>
              </a:rPr>
              <a:t>without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even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asking</a:t>
            </a:r>
            <a:r>
              <a:rPr lang="en-US" sz="4400" spc="-50" dirty="0">
                <a:latin typeface="Calibri"/>
                <a:cs typeface="Calibri"/>
              </a:rPr>
              <a:t> for it. </a:t>
            </a:r>
            <a:endParaRPr lang="en-US" sz="4400" spc="-1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6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324528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Jairus’s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12-year-old daughter was lying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deathly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sick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home.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went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Jesus and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begged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Him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come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home and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lay His healing hands on her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But before they could get there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someone brought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news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“ ‘Your daughter is dead. Why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trouble the Teacher any further?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’ ”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Mark 5:</a:t>
            </a:r>
            <a:r>
              <a:rPr lang="en-US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35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 smtClean="0">
                <a:latin typeface="Calibri"/>
                <a:cs typeface="Calibri"/>
              </a:rPr>
              <a:t>Then </a:t>
            </a:r>
            <a:r>
              <a:rPr lang="en-US" sz="4400" dirty="0">
                <a:latin typeface="Calibri"/>
                <a:cs typeface="Calibri"/>
              </a:rPr>
              <a:t>Jesus said to the grieving </a:t>
            </a:r>
            <a:r>
              <a:rPr lang="en-US" sz="4400" spc="-100" dirty="0">
                <a:latin typeface="Calibri"/>
                <a:cs typeface="Calibri"/>
              </a:rPr>
              <a:t>father,</a:t>
            </a:r>
            <a:r>
              <a:rPr lang="en-US" sz="4400" spc="-300" dirty="0">
                <a:latin typeface="Calibri"/>
                <a:cs typeface="Calibri"/>
              </a:rPr>
              <a:t> “ </a:t>
            </a:r>
            <a:r>
              <a:rPr lang="en-US" sz="4400" spc="-100" dirty="0">
                <a:latin typeface="Calibri"/>
                <a:cs typeface="Calibri"/>
              </a:rPr>
              <a:t>‘Do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not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fear,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only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believe’</a:t>
            </a:r>
            <a:r>
              <a:rPr lang="en-US" sz="4400" spc="-300" dirty="0">
                <a:latin typeface="Calibri"/>
                <a:cs typeface="Calibri"/>
              </a:rPr>
              <a:t> 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300" dirty="0" smtClean="0">
                <a:latin typeface="Calibri"/>
                <a:cs typeface="Calibri"/>
              </a:rPr>
              <a:t>v. </a:t>
            </a:r>
            <a:r>
              <a:rPr lang="en-US" sz="4400" i="1" spc="-150" dirty="0" smtClean="0">
                <a:latin typeface="Calibri"/>
                <a:cs typeface="Calibri"/>
              </a:rPr>
              <a:t>36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300" dirty="0">
                <a:latin typeface="Calibri"/>
                <a:cs typeface="Calibri"/>
              </a:rPr>
              <a:t>. </a:t>
            </a:r>
            <a:endParaRPr lang="en-US" sz="4400" spc="-30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324528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Jairus’s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12-year-old daughter was lying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deathly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sick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home.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went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Jesus and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begged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Him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come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home and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lay His healing hands on her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spc="-50" dirty="0">
                <a:latin typeface="Calibri"/>
                <a:cs typeface="Calibri"/>
              </a:rPr>
              <a:t>But before they could get there</a:t>
            </a:r>
            <a:r>
              <a:rPr lang="en-US" sz="4400" spc="-10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someone brought </a:t>
            </a:r>
            <a:r>
              <a:rPr lang="en-US" sz="4400" spc="-50" dirty="0">
                <a:latin typeface="Calibri"/>
                <a:cs typeface="Calibri"/>
              </a:rPr>
              <a:t>the </a:t>
            </a:r>
            <a:r>
              <a:rPr lang="en-US" sz="4400" spc="-50" dirty="0" smtClean="0">
                <a:latin typeface="Calibri"/>
                <a:cs typeface="Calibri"/>
              </a:rPr>
              <a:t>news </a:t>
            </a:r>
            <a:r>
              <a:rPr lang="en-US" sz="4400" spc="-50" dirty="0">
                <a:latin typeface="Calibri"/>
                <a:cs typeface="Calibri"/>
              </a:rPr>
              <a:t>“ ‘Your daughter is dead. Why </a:t>
            </a:r>
            <a:r>
              <a:rPr lang="en-US" sz="4400" spc="-100" dirty="0">
                <a:latin typeface="Calibri"/>
                <a:cs typeface="Calibri"/>
              </a:rPr>
              <a:t>trouble the Teacher any further?</a:t>
            </a:r>
            <a:r>
              <a:rPr lang="en-US" sz="4400" spc="-300" dirty="0">
                <a:latin typeface="Calibri"/>
                <a:cs typeface="Calibri"/>
              </a:rPr>
              <a:t>’ ”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Mark 5:</a:t>
            </a:r>
            <a:r>
              <a:rPr lang="en-US" sz="4400" i="1" spc="-150" dirty="0" smtClean="0">
                <a:latin typeface="Calibri"/>
                <a:cs typeface="Calibri"/>
              </a:rPr>
              <a:t>35</a:t>
            </a:r>
            <a:r>
              <a:rPr lang="en-US" sz="4400" spc="-100" dirty="0" smtClean="0">
                <a:latin typeface="Calibri"/>
                <a:cs typeface="Calibri"/>
              </a:rPr>
              <a:t>). </a:t>
            </a:r>
            <a:endParaRPr lang="en-US" sz="4400" spc="-3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26</a:t>
            </a:r>
          </a:p>
          <a:p>
            <a:pPr marL="36000"/>
            <a:r>
              <a:rPr lang="en-US" sz="3200" b="1" cap="small" spc="50" dirty="0" err="1" smtClean="0">
                <a:latin typeface="Cambria"/>
                <a:cs typeface="Cambria"/>
              </a:rPr>
              <a:t>Jairus’s</a:t>
            </a:r>
            <a:r>
              <a:rPr lang="en-US" sz="3200" b="1" cap="small" spc="50" dirty="0" smtClean="0">
                <a:latin typeface="Cambria"/>
                <a:cs typeface="Cambria"/>
              </a:rPr>
              <a:t> </a:t>
            </a:r>
            <a:r>
              <a:rPr lang="en-US" sz="3200" b="1" cap="small" spc="50" dirty="0">
                <a:latin typeface="Cambria"/>
                <a:cs typeface="Cambria"/>
              </a:rPr>
              <a:t>Daughter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324528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err="1">
                <a:latin typeface="Calibri"/>
                <a:cs typeface="Calibri"/>
              </a:rPr>
              <a:t>Jairus’s</a:t>
            </a:r>
            <a:r>
              <a:rPr lang="en-US" sz="4400" dirty="0">
                <a:latin typeface="Calibri"/>
                <a:cs typeface="Calibri"/>
              </a:rPr>
              <a:t> 12-year-old daughter was lying </a:t>
            </a:r>
            <a:r>
              <a:rPr lang="en-US" sz="4400" spc="-100" dirty="0">
                <a:latin typeface="Calibri"/>
                <a:cs typeface="Calibri"/>
              </a:rPr>
              <a:t>deathly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sick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home.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So,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went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Jesus and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begged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Him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come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his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home and </a:t>
            </a:r>
            <a:r>
              <a:rPr lang="en-US" sz="4400" spc="-50" dirty="0">
                <a:latin typeface="Calibri"/>
                <a:cs typeface="Calibri"/>
              </a:rPr>
              <a:t>lay His healing hands on her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endParaRPr lang="en-US" sz="4400" spc="-3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Arriving at the house, Jesus said to those who gathered there, “ ‘Why do you make a commotion and weep? The child is not dead but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sleeping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’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Mark 5: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39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They ridiculed Him because (1) they knew that she was dead, and (2) they did not grasp the meaning of His words.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26</a:t>
            </a:r>
          </a:p>
          <a:p>
            <a:pPr marL="36000"/>
            <a:r>
              <a:rPr lang="en-US" sz="3200" b="1" cap="small" spc="50" dirty="0" err="1" smtClean="0">
                <a:latin typeface="Cambria"/>
                <a:cs typeface="Cambria"/>
              </a:rPr>
              <a:t>Jairus’s</a:t>
            </a:r>
            <a:r>
              <a:rPr lang="en-US" sz="3200" b="1" cap="small" spc="50" dirty="0" smtClean="0">
                <a:latin typeface="Cambria"/>
                <a:cs typeface="Cambria"/>
              </a:rPr>
              <a:t> </a:t>
            </a:r>
            <a:r>
              <a:rPr lang="en-US" sz="3200" b="1" cap="small" spc="50" dirty="0">
                <a:latin typeface="Cambria"/>
                <a:cs typeface="Cambria"/>
              </a:rPr>
              <a:t>Daughter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Arriving at the house, Jesus said to those who gathered there, “ ‘Why do you make a commotion and weep? The child is not dead but </a:t>
            </a:r>
            <a:r>
              <a:rPr lang="en-US" sz="4400" dirty="0" smtClean="0">
                <a:latin typeface="Calibri"/>
                <a:cs typeface="Calibri"/>
              </a:rPr>
              <a:t>sleeping</a:t>
            </a:r>
            <a:r>
              <a:rPr lang="en-US" sz="4400" dirty="0">
                <a:latin typeface="Calibri"/>
                <a:cs typeface="Calibri"/>
              </a:rPr>
              <a:t>’ 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Mark 5:</a:t>
            </a:r>
            <a:r>
              <a:rPr lang="en-US" sz="4400" i="1" dirty="0" smtClean="0">
                <a:latin typeface="Calibri"/>
                <a:cs typeface="Calibri"/>
              </a:rPr>
              <a:t>39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7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26</a:t>
            </a:r>
          </a:p>
          <a:p>
            <a:pPr marL="36000"/>
            <a:r>
              <a:rPr lang="en-US" sz="3200" b="1" cap="small" spc="50" dirty="0" err="1" smtClean="0">
                <a:latin typeface="Cambria"/>
                <a:cs typeface="Cambria"/>
              </a:rPr>
              <a:t>Jairus’s</a:t>
            </a:r>
            <a:r>
              <a:rPr lang="en-US" sz="3200" b="1" cap="small" spc="50" dirty="0" smtClean="0">
                <a:latin typeface="Cambria"/>
                <a:cs typeface="Cambria"/>
              </a:rPr>
              <a:t> </a:t>
            </a:r>
            <a:r>
              <a:rPr lang="en-US" sz="3200" b="1" cap="small" spc="50" dirty="0">
                <a:latin typeface="Cambria"/>
                <a:cs typeface="Cambria"/>
              </a:rPr>
              <a:t>Daughter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u="sng" dirty="0" smtClean="0">
                <a:latin typeface="Calibri"/>
                <a:cs typeface="Calibri"/>
              </a:rPr>
              <a:t>metaphor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by which ‘sleep’ </a:t>
            </a:r>
            <a:r>
              <a:rPr lang="en-US" sz="4400" dirty="0" smtClean="0">
                <a:latin typeface="Calibri"/>
                <a:cs typeface="Calibri"/>
              </a:rPr>
              <a:t>  stands </a:t>
            </a:r>
            <a:r>
              <a:rPr lang="en-US" sz="4400" dirty="0">
                <a:latin typeface="Calibri"/>
                <a:cs typeface="Calibri"/>
              </a:rPr>
              <a:t>for ‘death’ seems to have been Christ’s favorite way of referring to </a:t>
            </a:r>
            <a:r>
              <a:rPr lang="en-US" sz="4400" dirty="0" smtClean="0">
                <a:latin typeface="Calibri"/>
                <a:cs typeface="Calibri"/>
              </a:rPr>
              <a:t>  this experience (</a:t>
            </a:r>
            <a:r>
              <a:rPr lang="en-US" sz="4400" i="1" dirty="0" smtClean="0">
                <a:latin typeface="Calibri"/>
                <a:cs typeface="Calibri"/>
              </a:rPr>
              <a:t>see John </a:t>
            </a:r>
            <a:r>
              <a:rPr lang="en-US" sz="4400" i="1" dirty="0">
                <a:latin typeface="Calibri"/>
                <a:cs typeface="Calibri"/>
              </a:rPr>
              <a:t>11:11–15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Death </a:t>
            </a:r>
            <a:r>
              <a:rPr lang="en-US" sz="4400" dirty="0">
                <a:latin typeface="Calibri"/>
                <a:cs typeface="Calibri"/>
              </a:rPr>
              <a:t>is a sleep, but it is a deep sleep from which only the great Life-giver </a:t>
            </a:r>
            <a:r>
              <a:rPr lang="en-US" sz="4400" dirty="0" smtClean="0">
                <a:latin typeface="Calibri"/>
                <a:cs typeface="Calibri"/>
              </a:rPr>
              <a:t> can </a:t>
            </a:r>
            <a:r>
              <a:rPr lang="en-US" sz="4400" dirty="0">
                <a:latin typeface="Calibri"/>
                <a:cs typeface="Calibri"/>
              </a:rPr>
              <a:t>awaken one, for He alone has the keys to the </a:t>
            </a:r>
            <a:r>
              <a:rPr lang="en-US" sz="4400" dirty="0" smtClean="0">
                <a:latin typeface="Calibri"/>
                <a:cs typeface="Calibri"/>
              </a:rPr>
              <a:t>tomb....</a:t>
            </a:r>
            <a:r>
              <a:rPr lang="en-US" sz="4400" dirty="0">
                <a:latin typeface="Calibri"/>
                <a:cs typeface="Calibri"/>
              </a:rPr>
              <a:t>”—</a:t>
            </a:r>
            <a:r>
              <a:rPr lang="en-US" sz="4400" i="1" cap="small" dirty="0">
                <a:latin typeface="Calibri"/>
                <a:cs typeface="Calibri"/>
              </a:rPr>
              <a:t>The SDA Bible </a:t>
            </a:r>
            <a:r>
              <a:rPr lang="en-US" sz="4400" i="1" cap="small" dirty="0" smtClean="0">
                <a:latin typeface="Calibri"/>
                <a:cs typeface="Calibri"/>
              </a:rPr>
              <a:t>Commentary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5:609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0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‘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Our friend Lazarus has fallen asleep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;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but I am going there to wake him up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John 11:</a:t>
            </a:r>
            <a:r>
              <a:rPr lang="en-US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NIV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When some thought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He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was talking about literal sleep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v. 12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Jesus clearly stated what He meant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‘Lazarus is dead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”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v. 14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Jesus </a:t>
            </a:r>
            <a:r>
              <a:rPr lang="en-US" sz="4400" spc="-100" dirty="0" smtClean="0">
                <a:latin typeface="Calibri"/>
                <a:cs typeface="Calibri"/>
              </a:rPr>
              <a:t>arrived,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Lazarus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had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been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dead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four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days</a:t>
            </a:r>
            <a:r>
              <a:rPr lang="en-US" sz="4400" spc="-100" dirty="0">
                <a:latin typeface="Calibri"/>
                <a:cs typeface="Calibri"/>
              </a:rPr>
              <a:t>; </a:t>
            </a:r>
            <a:r>
              <a:rPr lang="en-US" sz="4400" dirty="0">
                <a:latin typeface="Calibri"/>
                <a:cs typeface="Calibri"/>
              </a:rPr>
              <a:t>his corpse already was rotting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50" dirty="0" smtClean="0">
                <a:latin typeface="Calibri"/>
                <a:cs typeface="Calibri"/>
              </a:rPr>
              <a:t>v. 39</a:t>
            </a:r>
            <a:r>
              <a:rPr lang="en-US" sz="4400" spc="-100" dirty="0">
                <a:latin typeface="Calibri"/>
                <a:cs typeface="Calibri"/>
              </a:rPr>
              <a:t>). </a:t>
            </a:r>
            <a:r>
              <a:rPr lang="en-US" sz="4400" spc="-100" dirty="0" smtClean="0">
                <a:latin typeface="Calibri"/>
                <a:cs typeface="Calibri"/>
              </a:rPr>
              <a:t>There’s </a:t>
            </a:r>
            <a:r>
              <a:rPr lang="en-US" sz="4400" u="sng" spc="-100" dirty="0">
                <a:latin typeface="Calibri"/>
                <a:cs typeface="Calibri"/>
              </a:rPr>
              <a:t>no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question</a:t>
            </a:r>
            <a:r>
              <a:rPr lang="en-US" sz="4400" spc="-100" dirty="0">
                <a:latin typeface="Calibri"/>
                <a:cs typeface="Calibri"/>
              </a:rPr>
              <a:t>: </a:t>
            </a:r>
            <a:r>
              <a:rPr lang="en-US" sz="4400" i="1" spc="-100" dirty="0">
                <a:latin typeface="Calibri"/>
                <a:cs typeface="Calibri"/>
              </a:rPr>
              <a:t>the person is dead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endParaRPr lang="en-US" sz="4400" spc="-3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‘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Our friend Lazarus has fallen asleep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;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but I am going there to wake him up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John 11:</a:t>
            </a:r>
            <a:r>
              <a:rPr lang="en-US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solidFill>
                  <a:srgbClr val="000000"/>
                </a:solidFill>
                <a:latin typeface="Calibri"/>
                <a:cs typeface="Calibri"/>
              </a:rPr>
              <a:t>NIV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latin typeface="Calibri"/>
                <a:cs typeface="Calibri"/>
              </a:rPr>
              <a:t>When some thought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He </a:t>
            </a:r>
            <a:r>
              <a:rPr lang="en-US" sz="4400" spc="-100" dirty="0">
                <a:latin typeface="Calibri"/>
                <a:cs typeface="Calibri"/>
              </a:rPr>
              <a:t>was talking about </a:t>
            </a:r>
            <a:r>
              <a:rPr lang="en-US" sz="4400" u="sng" spc="-100" dirty="0">
                <a:latin typeface="Calibri"/>
                <a:cs typeface="Calibri"/>
              </a:rPr>
              <a:t>literal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sleep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50" dirty="0" smtClean="0">
                <a:latin typeface="Calibri"/>
                <a:cs typeface="Calibri"/>
              </a:rPr>
              <a:t>v. 12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, </a:t>
            </a:r>
            <a:r>
              <a:rPr lang="en-US" sz="4400" dirty="0">
                <a:latin typeface="Calibri"/>
                <a:cs typeface="Calibri"/>
              </a:rPr>
              <a:t>Jesus clearly stated what He meant</a:t>
            </a:r>
            <a:r>
              <a:rPr lang="en-US" sz="4400" dirty="0" smtClean="0">
                <a:latin typeface="Calibri"/>
                <a:cs typeface="Calibri"/>
              </a:rPr>
              <a:t>: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‘</a:t>
            </a:r>
            <a:r>
              <a:rPr lang="en-US" sz="4400" u="sng" dirty="0">
                <a:latin typeface="Calibri"/>
                <a:cs typeface="Calibri"/>
              </a:rPr>
              <a:t>Lazarus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dead</a:t>
            </a:r>
            <a:r>
              <a:rPr lang="en-US" sz="4400" spc="-100" dirty="0">
                <a:latin typeface="Calibri"/>
                <a:cs typeface="Calibri"/>
              </a:rPr>
              <a:t>’</a:t>
            </a:r>
            <a:r>
              <a:rPr lang="en-US" sz="4400" spc="-300" dirty="0">
                <a:latin typeface="Calibri"/>
                <a:cs typeface="Calibri"/>
              </a:rPr>
              <a:t> 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50" dirty="0" smtClean="0">
                <a:latin typeface="Calibri"/>
                <a:cs typeface="Calibri"/>
              </a:rPr>
              <a:t>v. 14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endParaRPr lang="en-US" sz="4400" spc="-3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27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Lazarus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“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‘</a:t>
            </a:r>
            <a:r>
              <a:rPr lang="en-US" sz="4400" dirty="0">
                <a:latin typeface="Calibri"/>
                <a:cs typeface="Calibri"/>
              </a:rPr>
              <a:t>Our friend Lazarus has fallen asleep</a:t>
            </a:r>
            <a:r>
              <a:rPr lang="en-US" sz="4400" spc="-100" dirty="0">
                <a:latin typeface="Calibri"/>
                <a:cs typeface="Calibri"/>
              </a:rPr>
              <a:t>; </a:t>
            </a:r>
            <a:r>
              <a:rPr lang="en-US" sz="4400" dirty="0">
                <a:latin typeface="Calibri"/>
                <a:cs typeface="Calibri"/>
              </a:rPr>
              <a:t>but I am going there to wake him up</a:t>
            </a:r>
            <a:r>
              <a:rPr lang="en-US" sz="4400" spc="-100" dirty="0">
                <a:latin typeface="Calibri"/>
                <a:cs typeface="Calibri"/>
              </a:rPr>
              <a:t>’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John 11:</a:t>
            </a:r>
            <a:r>
              <a:rPr lang="en-US" sz="4400" i="1" spc="-150" dirty="0" smtClean="0">
                <a:latin typeface="Calibri"/>
                <a:cs typeface="Calibri"/>
              </a:rPr>
              <a:t>11</a:t>
            </a:r>
            <a:r>
              <a:rPr lang="en-US" sz="4400" i="1" spc="-150" dirty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NIV</a:t>
            </a:r>
            <a:r>
              <a:rPr lang="en-US" sz="4400" spc="-100" dirty="0">
                <a:latin typeface="Calibri"/>
                <a:cs typeface="Calibri"/>
              </a:rPr>
              <a:t>). </a:t>
            </a:r>
            <a:endParaRPr lang="en-US" sz="4400" spc="-3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1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In this context,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when Jesus told Martha,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“ ‘Your brother will rise from the dead’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00" dirty="0">
                <a:solidFill>
                  <a:srgbClr val="000000"/>
                </a:solidFill>
                <a:latin typeface="Calibri"/>
                <a:cs typeface="Calibri"/>
              </a:rPr>
              <a:t>John 11:</a:t>
            </a:r>
            <a:r>
              <a:rPr lang="en-US" sz="4400" i="1" spc="-100" dirty="0" smtClean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r>
              <a:rPr lang="en-US" sz="4400" i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solidFill>
                  <a:srgbClr val="000000"/>
                </a:solidFill>
                <a:latin typeface="Calibri"/>
                <a:cs typeface="Calibri"/>
              </a:rPr>
              <a:t>NASB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),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she reaffirmed her 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belief in the final resurrection.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60" dirty="0">
                <a:latin typeface="Calibri"/>
                <a:cs typeface="Calibri"/>
              </a:rPr>
              <a:t>But Jesus </a:t>
            </a:r>
            <a:r>
              <a:rPr lang="en-US" sz="4400" spc="-100" dirty="0">
                <a:latin typeface="Calibri"/>
                <a:cs typeface="Calibri"/>
              </a:rPr>
              <a:t>declared,</a:t>
            </a:r>
            <a:r>
              <a:rPr lang="en-US" sz="4400" spc="-300" dirty="0">
                <a:latin typeface="Calibri"/>
                <a:cs typeface="Calibri"/>
              </a:rPr>
              <a:t> “ </a:t>
            </a:r>
            <a:r>
              <a:rPr lang="en-US" sz="4400" spc="-100" dirty="0">
                <a:latin typeface="Calibri"/>
                <a:cs typeface="Calibri"/>
              </a:rPr>
              <a:t>‘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I am the resurrection and the life</a:t>
            </a:r>
            <a:r>
              <a:rPr lang="en-US" sz="4400" spc="-100" dirty="0">
                <a:latin typeface="Calibri"/>
                <a:cs typeface="Calibri"/>
              </a:rPr>
              <a:t>. The one who believes in me, even if he dies, will live, and </a:t>
            </a:r>
            <a:r>
              <a:rPr lang="en-US" sz="4400" spc="-100" dirty="0" smtClean="0">
                <a:latin typeface="Calibri"/>
                <a:cs typeface="Calibri"/>
              </a:rPr>
              <a:t>everyone </a:t>
            </a:r>
            <a:r>
              <a:rPr lang="en-US" sz="4400" spc="-100" dirty="0">
                <a:latin typeface="Calibri"/>
                <a:cs typeface="Calibri"/>
              </a:rPr>
              <a:t>who lives and believes in me will never die forever. </a:t>
            </a:r>
            <a:r>
              <a:rPr lang="en-US" sz="4400" dirty="0">
                <a:latin typeface="Calibri"/>
                <a:cs typeface="Calibri"/>
              </a:rPr>
              <a:t>Do you believe this?’ 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25 </a:t>
            </a:r>
            <a:r>
              <a:rPr lang="en-US" sz="4400" i="1" dirty="0">
                <a:latin typeface="Calibri"/>
                <a:cs typeface="Calibri"/>
              </a:rPr>
              <a:t>LEB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27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Lazarus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latin typeface="Calibri"/>
                <a:cs typeface="Calibri"/>
              </a:rPr>
              <a:t>In this context,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when Jesus told Martha, </a:t>
            </a:r>
            <a:r>
              <a:rPr lang="en-US" sz="4400" spc="-100" dirty="0">
                <a:latin typeface="Calibri"/>
                <a:cs typeface="Calibri"/>
              </a:rPr>
              <a:t>“ ‘Your brother will rise from the dead’ 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John 11:</a:t>
            </a:r>
            <a:r>
              <a:rPr lang="en-US" sz="4400" i="1" spc="-100" dirty="0" smtClean="0">
                <a:latin typeface="Calibri"/>
                <a:cs typeface="Calibri"/>
              </a:rPr>
              <a:t>23</a:t>
            </a:r>
            <a:r>
              <a:rPr lang="en-US" sz="4400" i="1" spc="-100" dirty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NASB</a:t>
            </a:r>
            <a:r>
              <a:rPr lang="en-US" sz="4400" spc="-100" dirty="0">
                <a:latin typeface="Calibri"/>
                <a:cs typeface="Calibri"/>
              </a:rPr>
              <a:t>), </a:t>
            </a:r>
            <a:r>
              <a:rPr lang="en-US" sz="4400" dirty="0">
                <a:latin typeface="Calibri"/>
                <a:cs typeface="Calibri"/>
              </a:rPr>
              <a:t>she reaffirmed her </a:t>
            </a:r>
            <a:r>
              <a:rPr lang="en-US" sz="4400" u="sng" spc="-60" dirty="0">
                <a:latin typeface="Calibri"/>
                <a:cs typeface="Calibri"/>
              </a:rPr>
              <a:t>belief</a:t>
            </a:r>
            <a:r>
              <a:rPr lang="en-US" sz="4400" spc="-60" dirty="0">
                <a:latin typeface="Calibri"/>
                <a:cs typeface="Calibri"/>
              </a:rPr>
              <a:t> in the </a:t>
            </a:r>
            <a:r>
              <a:rPr lang="en-US" sz="4400" u="sng" spc="-60" dirty="0">
                <a:latin typeface="Calibri"/>
                <a:cs typeface="Calibri"/>
              </a:rPr>
              <a:t>final</a:t>
            </a:r>
            <a:r>
              <a:rPr lang="en-US" sz="4400" spc="-60" dirty="0">
                <a:latin typeface="Calibri"/>
                <a:cs typeface="Calibri"/>
              </a:rPr>
              <a:t> </a:t>
            </a:r>
            <a:r>
              <a:rPr lang="en-US" sz="4400" u="sng" spc="-60" dirty="0">
                <a:latin typeface="Calibri"/>
                <a:cs typeface="Calibri"/>
              </a:rPr>
              <a:t>resurrection</a:t>
            </a:r>
            <a:r>
              <a:rPr lang="en-US" sz="4400" spc="-6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7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27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Lazarus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Jesus </a:t>
            </a:r>
            <a:r>
              <a:rPr lang="en-US" sz="4400" spc="-100" dirty="0">
                <a:latin typeface="Calibri"/>
                <a:cs typeface="Calibri"/>
              </a:rPr>
              <a:t>added</a:t>
            </a:r>
            <a:r>
              <a:rPr lang="en-US" sz="4400" spc="-300" dirty="0">
                <a:latin typeface="Calibri"/>
                <a:cs typeface="Calibri"/>
              </a:rPr>
              <a:t>, “ ‘</a:t>
            </a:r>
            <a:r>
              <a:rPr lang="en-US" sz="4400" spc="-100" dirty="0">
                <a:latin typeface="Calibri"/>
                <a:cs typeface="Calibri"/>
              </a:rPr>
              <a:t>If you believe,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you will see the glory of God’ ” (</a:t>
            </a:r>
            <a:r>
              <a:rPr lang="en-US" sz="4400" i="1" spc="-100" dirty="0">
                <a:latin typeface="Calibri"/>
                <a:cs typeface="Calibri"/>
              </a:rPr>
              <a:t>John 11:</a:t>
            </a:r>
            <a:r>
              <a:rPr lang="en-US" sz="4400" i="1" spc="-100" dirty="0" smtClean="0">
                <a:latin typeface="Calibri"/>
                <a:cs typeface="Calibri"/>
              </a:rPr>
              <a:t>40 </a:t>
            </a:r>
            <a:r>
              <a:rPr lang="en-US" sz="4400" i="1" spc="-100" dirty="0">
                <a:latin typeface="Calibri"/>
                <a:cs typeface="Calibri"/>
              </a:rPr>
              <a:t>NASB</a:t>
            </a:r>
            <a:r>
              <a:rPr lang="en-US" sz="4400" spc="-100" dirty="0">
                <a:latin typeface="Calibri"/>
                <a:cs typeface="Calibri"/>
              </a:rPr>
              <a:t>). </a:t>
            </a:r>
            <a:r>
              <a:rPr lang="en-US" sz="4400" dirty="0">
                <a:latin typeface="Calibri"/>
                <a:cs typeface="Calibri"/>
              </a:rPr>
              <a:t>Martha believed</a:t>
            </a:r>
            <a:r>
              <a:rPr lang="en-US" sz="4400" spc="-100" dirty="0">
                <a:latin typeface="Calibri"/>
                <a:cs typeface="Calibri"/>
              </a:rPr>
              <a:t>, </a:t>
            </a:r>
            <a:r>
              <a:rPr lang="en-US" sz="4400" spc="-60" dirty="0">
                <a:latin typeface="Calibri"/>
                <a:cs typeface="Calibri"/>
              </a:rPr>
              <a:t>and she saw the glory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God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resurrection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her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brother.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Jesus </a:t>
            </a:r>
            <a:r>
              <a:rPr lang="en-US" sz="4400" spc="-50" dirty="0">
                <a:latin typeface="Calibri"/>
                <a:cs typeface="Calibri"/>
              </a:rPr>
              <a:t>ordered</a:t>
            </a:r>
            <a:r>
              <a:rPr lang="en-US" sz="440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“ </a:t>
            </a:r>
            <a:r>
              <a:rPr lang="en-US" sz="4400" spc="-100" dirty="0">
                <a:latin typeface="Calibri"/>
                <a:cs typeface="Calibri"/>
              </a:rPr>
              <a:t>‘</a:t>
            </a:r>
            <a:r>
              <a:rPr lang="en-US" sz="4400" dirty="0">
                <a:latin typeface="Calibri"/>
                <a:cs typeface="Calibri"/>
              </a:rPr>
              <a:t>Lazarus,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come forth!’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v. 43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r>
              <a:rPr lang="en-US" sz="4400" spc="-10" dirty="0">
                <a:latin typeface="Calibri"/>
                <a:cs typeface="Calibri"/>
              </a:rPr>
              <a:t>T</a:t>
            </a:r>
            <a:r>
              <a:rPr lang="en-US" sz="4400" spc="-10" dirty="0" smtClean="0">
                <a:latin typeface="Calibri"/>
                <a:cs typeface="Calibri"/>
              </a:rPr>
              <a:t>he </a:t>
            </a:r>
            <a:r>
              <a:rPr lang="en-US" sz="4400" u="sng" spc="-10" dirty="0" smtClean="0">
                <a:latin typeface="Calibri"/>
                <a:cs typeface="Calibri"/>
              </a:rPr>
              <a:t>same</a:t>
            </a:r>
            <a:r>
              <a:rPr lang="en-US" sz="4400" spc="-10" dirty="0" smtClean="0">
                <a:latin typeface="Calibri"/>
                <a:cs typeface="Calibri"/>
              </a:rPr>
              <a:t> </a:t>
            </a:r>
            <a:r>
              <a:rPr lang="en-US" sz="4400" u="sng" spc="-10" dirty="0">
                <a:latin typeface="Calibri"/>
                <a:cs typeface="Calibri"/>
              </a:rPr>
              <a:t>power</a:t>
            </a:r>
            <a:r>
              <a:rPr lang="en-US" sz="4400" spc="-10" dirty="0">
                <a:latin typeface="Calibri"/>
                <a:cs typeface="Calibri"/>
              </a:rPr>
              <a:t> that spoke our </a:t>
            </a:r>
            <a:r>
              <a:rPr lang="en-US" sz="4400" spc="-30" dirty="0">
                <a:latin typeface="Calibri"/>
                <a:cs typeface="Calibri"/>
              </a:rPr>
              <a:t>world into </a:t>
            </a:r>
            <a:r>
              <a:rPr lang="en-US" sz="4400" spc="-30" dirty="0" smtClean="0">
                <a:latin typeface="Calibri"/>
                <a:cs typeface="Calibri"/>
              </a:rPr>
              <a:t>existence is </a:t>
            </a:r>
            <a:r>
              <a:rPr lang="en-US" sz="4400" spc="-30" dirty="0">
                <a:latin typeface="Calibri"/>
                <a:cs typeface="Calibri"/>
              </a:rPr>
              <a:t>the same power </a:t>
            </a:r>
            <a:r>
              <a:rPr lang="en-US" sz="4400" dirty="0">
                <a:latin typeface="Calibri"/>
                <a:cs typeface="Calibri"/>
              </a:rPr>
              <a:t>that at the end of the age will call the dead back to life in the resurrection.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8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October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28, Further Thought </a:t>
            </a:r>
          </a:p>
          <a:p>
            <a:pPr marL="36000"/>
            <a:r>
              <a:rPr lang="en-US" sz="3200" b="1" i="1" cap="small" spc="50" dirty="0" smtClean="0">
                <a:latin typeface="Cambria"/>
                <a:cs typeface="Cambria"/>
              </a:rPr>
              <a:t>The </a:t>
            </a:r>
            <a:r>
              <a:rPr lang="en-US" sz="3200" b="1" i="1" cap="small" spc="50" dirty="0">
                <a:latin typeface="Cambria"/>
                <a:cs typeface="Cambria"/>
              </a:rPr>
              <a:t>Desire of </a:t>
            </a:r>
            <a:r>
              <a:rPr lang="en-US" sz="3200" b="1" i="1" cap="small" spc="50" dirty="0" smtClean="0">
                <a:latin typeface="Cambria"/>
                <a:cs typeface="Cambria"/>
              </a:rPr>
              <a:t>Ages</a:t>
            </a:r>
            <a:r>
              <a:rPr lang="en-US" sz="3200" b="1" i="1" cap="small" spc="50" dirty="0">
                <a:latin typeface="Cambria"/>
                <a:cs typeface="Cambria"/>
              </a:rPr>
              <a:t> </a:t>
            </a:r>
            <a:r>
              <a:rPr lang="en-US" sz="3200" b="1" cap="small" spc="50" dirty="0" smtClean="0">
                <a:latin typeface="Cambria"/>
                <a:cs typeface="Cambria"/>
              </a:rPr>
              <a:t>530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80074"/>
            <a:ext cx="9324528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1440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“In </a:t>
            </a:r>
            <a:r>
              <a:rPr lang="en-US" sz="4400" dirty="0">
                <a:latin typeface="Calibri"/>
                <a:cs typeface="Calibri"/>
              </a:rPr>
              <a:t>Christ is life, original, </a:t>
            </a:r>
            <a:r>
              <a:rPr lang="en-US" sz="4400" dirty="0" err="1">
                <a:latin typeface="Calibri"/>
                <a:cs typeface="Calibri"/>
              </a:rPr>
              <a:t>unborrowed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spc="-100" dirty="0" err="1">
                <a:latin typeface="Calibri"/>
                <a:cs typeface="Calibri"/>
              </a:rPr>
              <a:t>underived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‘He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that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hath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Son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hath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life.’ </a:t>
            </a:r>
            <a:r>
              <a:rPr lang="en-US" sz="4400" spc="-50" dirty="0">
                <a:latin typeface="Calibri"/>
                <a:cs typeface="Calibri"/>
              </a:rPr>
              <a:t>1 John 5:12. The divinity of Christ is the </a:t>
            </a:r>
            <a:r>
              <a:rPr lang="en-US" sz="4400" dirty="0">
                <a:latin typeface="Calibri"/>
                <a:cs typeface="Calibri"/>
              </a:rPr>
              <a:t>believer’s assurance of eternal life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r>
              <a:rPr lang="en-US" sz="4400" spc="-100" dirty="0" smtClean="0">
                <a:latin typeface="Calibri"/>
                <a:cs typeface="Calibri"/>
              </a:rPr>
              <a:t>...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miracle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which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Christ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was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about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300" dirty="0" smtClean="0">
                <a:latin typeface="Calibri"/>
                <a:cs typeface="Calibri"/>
              </a:rPr>
              <a:t>    </a:t>
            </a:r>
            <a:r>
              <a:rPr lang="en-US" sz="4400" spc="-100" dirty="0" smtClean="0">
                <a:latin typeface="Calibri"/>
                <a:cs typeface="Calibri"/>
              </a:rPr>
              <a:t>perform</a:t>
            </a:r>
            <a:r>
              <a:rPr lang="en-US" sz="4400" spc="-10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raising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Lazarus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from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dead, </a:t>
            </a:r>
            <a:r>
              <a:rPr lang="en-US" sz="4400" spc="-120" dirty="0">
                <a:latin typeface="Calibri"/>
                <a:cs typeface="Calibri"/>
              </a:rPr>
              <a:t>would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r</a:t>
            </a:r>
            <a:r>
              <a:rPr lang="en-US" sz="4400" spc="-120" dirty="0" smtClean="0">
                <a:latin typeface="Calibri"/>
                <a:cs typeface="Calibri"/>
              </a:rPr>
              <a:t>epresent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20" dirty="0">
                <a:latin typeface="Calibri"/>
                <a:cs typeface="Calibri"/>
              </a:rPr>
              <a:t>resurrection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20" dirty="0">
                <a:latin typeface="Calibri"/>
                <a:cs typeface="Calibri"/>
              </a:rPr>
              <a:t>all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righteous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dead.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His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word</a:t>
            </a:r>
            <a:r>
              <a:rPr lang="en-US" sz="4400" spc="-150" dirty="0" smtClean="0">
                <a:latin typeface="Calibri"/>
                <a:cs typeface="Calibri"/>
              </a:rPr>
              <a:t>...</a:t>
            </a:r>
            <a:r>
              <a:rPr lang="en-US" sz="4400" spc="-100" dirty="0" smtClean="0">
                <a:latin typeface="Calibri"/>
                <a:cs typeface="Calibri"/>
              </a:rPr>
              <a:t>He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declared </a:t>
            </a:r>
            <a:r>
              <a:rPr lang="en-US" sz="4400" spc="-100" dirty="0">
                <a:latin typeface="Calibri"/>
                <a:cs typeface="Calibri"/>
              </a:rPr>
              <a:t>Himself the Author of the resurrection</a:t>
            </a:r>
            <a:r>
              <a:rPr lang="en-US" sz="4400" spc="-100" dirty="0" smtClean="0">
                <a:latin typeface="Calibri"/>
                <a:cs typeface="Calibri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Resurrections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Before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Cross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for Teaching</a:t>
            </a:r>
            <a:r>
              <a:rPr lang="en-US" sz="3200" b="1" spc="50" dirty="0" smtClean="0">
                <a:latin typeface="Cambria"/>
                <a:cs typeface="Cambria"/>
              </a:rPr>
              <a:t>	</a:t>
            </a:r>
            <a:endParaRPr lang="en-US" sz="3200" b="1" spc="50" dirty="0">
              <a:latin typeface="Cambria"/>
              <a:cs typeface="Cambri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147912"/>
            <a:ext cx="9144000" cy="58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The Resurrection of </a:t>
            </a:r>
            <a:r>
              <a:rPr lang="en-US" sz="4400" b="1" spc="50" dirty="0" smtClean="0">
                <a:latin typeface="Calibri"/>
                <a:cs typeface="Calibri"/>
              </a:rPr>
              <a:t>Moses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Sun. </a:t>
            </a:r>
            <a:r>
              <a:rPr lang="en-US" sz="4400" dirty="0" smtClean="0">
                <a:latin typeface="Calibri"/>
                <a:cs typeface="Calibri"/>
              </a:rPr>
              <a:t>First Example. </a:t>
            </a:r>
            <a:r>
              <a:rPr lang="en-US" sz="4400" i="1" dirty="0" smtClean="0">
                <a:latin typeface="Calibri"/>
                <a:cs typeface="Calibri"/>
              </a:rPr>
              <a:t>Luke 9:30, 31.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b="1" spc="50" dirty="0" smtClean="0">
                <a:latin typeface="Calibri"/>
                <a:cs typeface="Calibri"/>
              </a:rPr>
              <a:t>Two </a:t>
            </a:r>
            <a:r>
              <a:rPr lang="en-US" sz="4400" dirty="0" smtClean="0">
                <a:latin typeface="Calibri"/>
                <a:cs typeface="Calibri"/>
              </a:rPr>
              <a:t>Old Testament Cases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Mon. •</a:t>
            </a:r>
            <a:r>
              <a:rPr lang="en-US" sz="4400" dirty="0" smtClean="0">
                <a:latin typeface="Calibri"/>
                <a:cs typeface="Calibri"/>
              </a:rPr>
              <a:t>At </a:t>
            </a:r>
            <a:r>
              <a:rPr lang="en-US" sz="4400" dirty="0" err="1" smtClean="0">
                <a:latin typeface="Calibri"/>
                <a:cs typeface="Calibri"/>
              </a:rPr>
              <a:t>Zarephath</a:t>
            </a:r>
            <a:r>
              <a:rPr lang="en-US" sz="4400" i="1" dirty="0" smtClean="0">
                <a:latin typeface="Calibri"/>
                <a:cs typeface="Calibri"/>
              </a:rPr>
              <a:t>. 1 Kings 17:22.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		  •</a:t>
            </a:r>
            <a:r>
              <a:rPr lang="en-US" sz="4400" dirty="0" smtClean="0">
                <a:latin typeface="Calibri"/>
                <a:cs typeface="Calibri"/>
              </a:rPr>
              <a:t>At </a:t>
            </a:r>
            <a:r>
              <a:rPr lang="en-US" sz="4400" dirty="0" err="1" smtClean="0">
                <a:latin typeface="Calibri"/>
                <a:cs typeface="Calibri"/>
              </a:rPr>
              <a:t>Shunem</a:t>
            </a:r>
            <a:r>
              <a:rPr lang="en-US" sz="4400" i="1" dirty="0" smtClean="0">
                <a:latin typeface="Calibri"/>
                <a:cs typeface="Calibri"/>
              </a:rPr>
              <a:t>. 2 Kings 4:35.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b="1" spc="50" dirty="0" smtClean="0">
                <a:latin typeface="Calibri"/>
                <a:cs typeface="Calibri"/>
              </a:rPr>
              <a:t>Three </a:t>
            </a:r>
            <a:r>
              <a:rPr lang="en-US" sz="4400" dirty="0" smtClean="0">
                <a:latin typeface="Calibri"/>
                <a:cs typeface="Calibri"/>
              </a:rPr>
              <a:t>New </a:t>
            </a:r>
            <a:r>
              <a:rPr lang="en-US" sz="4400" dirty="0">
                <a:latin typeface="Calibri"/>
                <a:cs typeface="Calibri"/>
              </a:rPr>
              <a:t>Testament </a:t>
            </a:r>
            <a:r>
              <a:rPr lang="en-US" sz="4400" dirty="0" smtClean="0">
                <a:latin typeface="Calibri"/>
                <a:cs typeface="Calibri"/>
              </a:rPr>
              <a:t>Cases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	a. </a:t>
            </a:r>
            <a:r>
              <a:rPr lang="en-US" sz="4400" i="1" dirty="0">
                <a:latin typeface="Calibri"/>
                <a:cs typeface="Calibri"/>
              </a:rPr>
              <a:t>Tue. </a:t>
            </a:r>
            <a:r>
              <a:rPr lang="en-US" sz="4400" dirty="0">
                <a:latin typeface="Calibri"/>
                <a:cs typeface="Calibri"/>
              </a:rPr>
              <a:t>At </a:t>
            </a:r>
            <a:r>
              <a:rPr lang="en-US" sz="4400" dirty="0" smtClean="0">
                <a:latin typeface="Calibri"/>
                <a:cs typeface="Calibri"/>
              </a:rPr>
              <a:t>Nain</a:t>
            </a:r>
            <a:r>
              <a:rPr lang="en-US" sz="4400" i="1" dirty="0" smtClean="0">
                <a:latin typeface="Calibri"/>
                <a:cs typeface="Calibri"/>
              </a:rPr>
              <a:t>. Luke 7:14, 15.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b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spc="-100" dirty="0" smtClean="0">
                <a:latin typeface="Calibri"/>
                <a:cs typeface="Calibri"/>
              </a:rPr>
              <a:t>Wed. </a:t>
            </a:r>
            <a:r>
              <a:rPr lang="en-US" sz="4400" spc="-100" dirty="0" smtClean="0">
                <a:latin typeface="Calibri"/>
                <a:cs typeface="Calibri"/>
              </a:rPr>
              <a:t>At Capernaum</a:t>
            </a:r>
            <a:r>
              <a:rPr lang="en-US" sz="4400" i="1" spc="-100" dirty="0" smtClean="0">
                <a:latin typeface="Calibri"/>
                <a:cs typeface="Calibri"/>
              </a:rPr>
              <a:t>. Mark 5:41, 42. </a:t>
            </a:r>
            <a:endParaRPr lang="en-US" sz="4400" i="1" spc="-1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c. </a:t>
            </a:r>
            <a:r>
              <a:rPr lang="en-US" sz="4400" i="1" dirty="0" smtClean="0">
                <a:latin typeface="Calibri"/>
                <a:cs typeface="Calibri"/>
              </a:rPr>
              <a:t>Thu. </a:t>
            </a:r>
            <a:r>
              <a:rPr lang="en-US" sz="4400" dirty="0" smtClean="0">
                <a:latin typeface="Calibri"/>
                <a:cs typeface="Calibri"/>
              </a:rPr>
              <a:t>At Bethany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smtClean="0">
                <a:latin typeface="Calibri"/>
                <a:cs typeface="Calibri"/>
              </a:rPr>
              <a:t>John 11:43, 44.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Resurrections Before the Cross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29 Oct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Resurrections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Before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Cross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5,  October 29,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2875"/>
            <a:ext cx="9144000" cy="17830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8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Resurrections Before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   the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Cross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2" name="Picture 1" descr="L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39" y="3227288"/>
            <a:ext cx="7795405" cy="3298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Resurrections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Before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Cross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This Week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pic>
        <p:nvPicPr>
          <p:cNvPr id="2" name="Picture 1" descr="Moi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64904"/>
            <a:ext cx="3419873" cy="4071278"/>
          </a:xfrm>
          <a:prstGeom prst="rect">
            <a:avLst/>
          </a:prstGeom>
        </p:spPr>
      </p:pic>
      <p:pic>
        <p:nvPicPr>
          <p:cNvPr id="3" name="Picture 2" descr="Zarepha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8925"/>
            <a:ext cx="3096344" cy="3686124"/>
          </a:xfrm>
          <a:prstGeom prst="rect">
            <a:avLst/>
          </a:prstGeom>
        </p:spPr>
      </p:pic>
      <p:pic>
        <p:nvPicPr>
          <p:cNvPr id="4" name="Picture 3" descr="Shunamm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23" y="2573371"/>
            <a:ext cx="2644930" cy="3663941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56" y="1176265"/>
            <a:ext cx="9144000" cy="127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Resurrections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that occurred before Christ’s own death and resurrection.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176265"/>
            <a:ext cx="9144000" cy="127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Resurrections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that occurred before Christ’s own death and resurrection.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Resurrections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Before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Cross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This Week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pic>
        <p:nvPicPr>
          <p:cNvPr id="7" name="Picture 6" descr="N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2" y="2527300"/>
            <a:ext cx="3012008" cy="3994602"/>
          </a:xfrm>
          <a:prstGeom prst="rect">
            <a:avLst/>
          </a:prstGeom>
        </p:spPr>
      </p:pic>
      <p:pic>
        <p:nvPicPr>
          <p:cNvPr id="8" name="Picture 7" descr="Jair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27" y="2899544"/>
            <a:ext cx="3075341" cy="3600400"/>
          </a:xfrm>
          <a:prstGeom prst="rect">
            <a:avLst/>
          </a:prstGeom>
        </p:spPr>
      </p:pic>
      <p:pic>
        <p:nvPicPr>
          <p:cNvPr id="9" name="Picture 8" descr="Lazar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931366"/>
            <a:ext cx="3059832" cy="33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43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de-DE" dirty="0">
                <a:latin typeface="Cambria"/>
                <a:ea typeface="Helvetica CY" charset="0"/>
                <a:cs typeface="Cambria"/>
              </a:rPr>
              <a:t>John 11:25, </a:t>
            </a:r>
            <a:r>
              <a:rPr lang="de-DE" dirty="0" smtClean="0">
                <a:latin typeface="Cambria"/>
                <a:ea typeface="Helvetica CY" charset="0"/>
                <a:cs typeface="Cambria"/>
              </a:rPr>
              <a:t>26</a:t>
            </a:r>
            <a:r>
              <a:rPr lang="de-DE" dirty="0">
                <a:latin typeface="Cambria"/>
                <a:ea typeface="Helvetica CY" charset="0"/>
                <a:cs typeface="Cambria"/>
              </a:rPr>
              <a:t> </a:t>
            </a:r>
            <a:r>
              <a:rPr lang="de-DE" sz="3200" dirty="0">
                <a:latin typeface="Cambria"/>
                <a:ea typeface="Helvetica CY" charset="0"/>
                <a:cs typeface="Cambria"/>
              </a:rPr>
              <a:t>LEB </a:t>
            </a:r>
            <a:endParaRPr lang="de-DE" sz="3200" dirty="0" smtClean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“Jesus said to her, ‘I am the resurrection and the life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. The one who believes in me, even if he dies,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   will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live, and everyone who lives and believes in me will never die forever. Do you believe this?’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Resurrections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Before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Cross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406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94" y="122735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 first resurrection was of Moses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Jude 9, Luke 9:28–36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During Israel’s monarchy, the son of the widow of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Zarephath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1 Kings 17:8–24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the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Shunammite’s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son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2 Kings 4:18–37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also were resurrected. </a:t>
            </a:r>
            <a:r>
              <a:rPr lang="en-US" sz="4400" b="1" spc="50" dirty="0">
                <a:solidFill>
                  <a:srgbClr val="000000"/>
                </a:solidFill>
                <a:latin typeface="Calibri"/>
                <a:cs typeface="Calibri"/>
              </a:rPr>
              <a:t>Christ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resur-rected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son of the widow of Nain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Luke 7:11–17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),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Jairus’s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daughter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Luke 8:40–56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), </a:t>
            </a:r>
            <a:r>
              <a:rPr lang="en-US" sz="4400" dirty="0">
                <a:latin typeface="Calibri"/>
                <a:cs typeface="Calibri"/>
              </a:rPr>
              <a:t>and then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Lazarus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John 11</a:t>
            </a:r>
            <a:r>
              <a:rPr lang="en-US" sz="4400" spc="-50" dirty="0">
                <a:latin typeface="Calibri"/>
                <a:cs typeface="Calibri"/>
              </a:rPr>
              <a:t>)</a:t>
            </a:r>
            <a:r>
              <a:rPr lang="en-US" sz="4400" spc="-50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 first resurrection was of Moses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Jude 9, Luke 9:28–36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During Israel’s monarchy, the son of the widow of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Zarephath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1 Kings 17:8–24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the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Shunammite’s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son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2 Kings 4:18–37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also were resurrected. </a:t>
            </a:r>
            <a:r>
              <a:rPr lang="en-US" sz="4400" b="1" spc="50" dirty="0">
                <a:solidFill>
                  <a:srgbClr val="000000"/>
                </a:solidFill>
                <a:latin typeface="Calibri"/>
                <a:cs typeface="Calibri"/>
              </a:rPr>
              <a:t>Christ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resur-rected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son of the widow of Nain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Luke 7:11–17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), </a:t>
            </a:r>
            <a:r>
              <a:rPr lang="en-US" sz="4400" dirty="0" err="1">
                <a:solidFill>
                  <a:srgbClr val="FFFF00"/>
                </a:solidFill>
                <a:latin typeface="Calibri"/>
                <a:cs typeface="Calibri"/>
              </a:rPr>
              <a:t>Jairus</a:t>
            </a:r>
            <a:r>
              <a:rPr lang="en-US" sz="4400" dirty="0" err="1">
                <a:latin typeface="Calibri"/>
                <a:cs typeface="Calibri"/>
              </a:rPr>
              <a:t>’s</a:t>
            </a:r>
            <a:r>
              <a:rPr lang="en-US" sz="4400" dirty="0">
                <a:latin typeface="Calibri"/>
                <a:cs typeface="Calibri"/>
              </a:rPr>
              <a:t> daughter </a:t>
            </a:r>
            <a:r>
              <a:rPr lang="en-US" sz="4400" spc="-50" dirty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Luke 8:40–56</a:t>
            </a:r>
            <a:r>
              <a:rPr lang="en-US" sz="4400" spc="-50" dirty="0">
                <a:latin typeface="Calibri"/>
                <a:cs typeface="Calibri"/>
              </a:rPr>
              <a:t>), </a:t>
            </a:r>
            <a:endParaRPr lang="en-US" sz="4400" spc="-50" dirty="0" smtClean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 first resurrection was of Moses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Jude 9, Luke 9:28–36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During Israel’s monarchy, the son of the widow of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Zarephath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1 Kings 17:8–24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the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Shunammite’s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son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2 Kings 4:18–37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also were resurrected. </a:t>
            </a:r>
            <a:r>
              <a:rPr lang="en-US" sz="4400" b="1" spc="50" dirty="0">
                <a:latin typeface="Calibri"/>
                <a:cs typeface="Calibri"/>
              </a:rPr>
              <a:t>Christ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err="1" smtClean="0">
                <a:latin typeface="Calibri"/>
                <a:cs typeface="Calibri"/>
              </a:rPr>
              <a:t>resur-rected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 son of the widow of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Nain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Luke 7:11–17</a:t>
            </a:r>
            <a:r>
              <a:rPr lang="en-US" sz="4400" spc="-50" dirty="0">
                <a:latin typeface="Calibri"/>
                <a:cs typeface="Calibri"/>
              </a:rPr>
              <a:t>), </a:t>
            </a:r>
            <a:endParaRPr lang="en-US" sz="4400" spc="-50" dirty="0" smtClean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 first resurrection was of Moses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Jude 9, Luke 9:28–36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latin typeface="Calibri"/>
                <a:cs typeface="Calibri"/>
              </a:rPr>
              <a:t>During Israel’s monarchy, the son of the widow of </a:t>
            </a:r>
            <a:r>
              <a:rPr lang="en-US" sz="4400" dirty="0" err="1" smtClean="0">
                <a:solidFill>
                  <a:srgbClr val="FFFF00"/>
                </a:solidFill>
                <a:latin typeface="Calibri"/>
                <a:cs typeface="Calibri"/>
              </a:rPr>
              <a:t>Zarephath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1 Kings 17:8–24</a:t>
            </a:r>
            <a:r>
              <a:rPr lang="en-US" sz="4400" spc="-50" dirty="0">
                <a:latin typeface="Calibri"/>
                <a:cs typeface="Calibri"/>
              </a:rPr>
              <a:t>) </a:t>
            </a:r>
            <a:r>
              <a:rPr lang="en-US" sz="4400" dirty="0">
                <a:latin typeface="Calibri"/>
                <a:cs typeface="Calibri"/>
              </a:rPr>
              <a:t>and the </a:t>
            </a:r>
            <a:r>
              <a:rPr lang="en-US" sz="4400" dirty="0" err="1">
                <a:solidFill>
                  <a:srgbClr val="FFFF00"/>
                </a:solidFill>
                <a:latin typeface="Calibri"/>
                <a:cs typeface="Calibri"/>
              </a:rPr>
              <a:t>Shunammite</a:t>
            </a:r>
            <a:r>
              <a:rPr lang="en-US" sz="4400" dirty="0" err="1">
                <a:latin typeface="Calibri"/>
                <a:cs typeface="Calibri"/>
              </a:rPr>
              <a:t>’s</a:t>
            </a:r>
            <a:r>
              <a:rPr lang="en-US" sz="4400" dirty="0">
                <a:latin typeface="Calibri"/>
                <a:cs typeface="Calibri"/>
              </a:rPr>
              <a:t> son </a:t>
            </a:r>
            <a:r>
              <a:rPr lang="en-US" sz="4400" spc="-50" dirty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2 Kings 4:18–37</a:t>
            </a:r>
            <a:r>
              <a:rPr lang="en-US" sz="4400" spc="-50" dirty="0">
                <a:latin typeface="Calibri"/>
                <a:cs typeface="Calibri"/>
              </a:rPr>
              <a:t>) </a:t>
            </a:r>
            <a:r>
              <a:rPr lang="en-US" sz="4400" dirty="0">
                <a:latin typeface="Calibri"/>
                <a:cs typeface="Calibri"/>
              </a:rPr>
              <a:t>also were resurrected. </a:t>
            </a:r>
            <a:endParaRPr lang="en-US" sz="4400" spc="-5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13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 first resurrection was of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Moses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Jude 9, Luke 9:28–36</a:t>
            </a:r>
            <a:r>
              <a:rPr lang="en-US" sz="4400" spc="-50" dirty="0">
                <a:latin typeface="Calibri"/>
                <a:cs typeface="Calibri"/>
              </a:rPr>
              <a:t>). </a:t>
            </a:r>
            <a:endParaRPr lang="en-US" sz="4400" spc="-5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Resurrections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Before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Cross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October 22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493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 advAuto="1000"/>
      <p:bldP spid="8" grpId="0" build="p" autoUpdateAnimBg="0" advAuto="1000"/>
      <p:bldP spid="7" grpId="0" build="p" autoUpdateAnimBg="0" advAuto="1000"/>
      <p:bldP spid="4" grpId="0" build="p" autoUpdateAnimBg="0" advAuto="1000"/>
      <p:bldP spid="5" grpId="0" build="p" autoUpdateAnimBg="0" advAuto="100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spc="-50" dirty="0" smtClean="0">
                <a:solidFill>
                  <a:schemeClr val="bg1"/>
                </a:solidFill>
                <a:latin typeface="Calibri"/>
                <a:cs typeface="Calibri"/>
              </a:rPr>
              <a:t>Except</a:t>
            </a: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for Moses, all these people were raised as mortals who eventually </a:t>
            </a:r>
            <a:r>
              <a:rPr lang="en-US" sz="4400" u="sng" spc="-50" dirty="0">
                <a:solidFill>
                  <a:schemeClr val="bg1"/>
                </a:solidFill>
                <a:latin typeface="Calibri"/>
                <a:cs typeface="Calibri"/>
              </a:rPr>
              <a:t>would </a:t>
            </a:r>
            <a:r>
              <a:rPr lang="en-US" sz="4400" u="sng" spc="-10" dirty="0">
                <a:solidFill>
                  <a:schemeClr val="bg1"/>
                </a:solidFill>
                <a:latin typeface="Calibri"/>
                <a:cs typeface="Calibri"/>
              </a:rPr>
              <a:t>die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spc="-10" dirty="0">
                <a:solidFill>
                  <a:schemeClr val="bg1"/>
                </a:solidFill>
                <a:latin typeface="Calibri"/>
                <a:cs typeface="Calibri"/>
              </a:rPr>
              <a:t>again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spc="-10" dirty="0">
                <a:solidFill>
                  <a:srgbClr val="000000"/>
                </a:solidFill>
                <a:latin typeface="Calibri"/>
                <a:cs typeface="Calibri"/>
              </a:rPr>
              <a:t>These cases also </a:t>
            </a:r>
            <a:r>
              <a:rPr lang="en-US" sz="4400" u="sng" spc="-10" dirty="0">
                <a:solidFill>
                  <a:srgbClr val="000000"/>
                </a:solidFill>
                <a:latin typeface="Calibri"/>
                <a:cs typeface="Calibri"/>
              </a:rPr>
              <a:t>confirm</a:t>
            </a:r>
            <a:r>
              <a:rPr lang="en-US" sz="4400" spc="-10" dirty="0">
                <a:solidFill>
                  <a:srgbClr val="000000"/>
                </a:solidFill>
                <a:latin typeface="Calibri"/>
                <a:cs typeface="Calibri"/>
              </a:rPr>
              <a:t> the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biblical teaching of the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unconsciousness of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dead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US" sz="4400" i="1" spc="-150" dirty="0">
                <a:solidFill>
                  <a:srgbClr val="000000"/>
                </a:solidFill>
                <a:latin typeface="Calibri"/>
                <a:cs typeface="Calibri"/>
              </a:rPr>
              <a:t>Job 3:11–13; Ps. 115:17; Ps. 146:4; Eccles. 9:5, 10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>
                <a:latin typeface="Calibri"/>
                <a:cs typeface="Calibri"/>
              </a:rPr>
              <a:t>In </a:t>
            </a:r>
            <a:r>
              <a:rPr lang="en-US" sz="4400" u="sng" dirty="0">
                <a:latin typeface="Calibri"/>
                <a:cs typeface="Calibri"/>
              </a:rPr>
              <a:t>none</a:t>
            </a:r>
            <a:r>
              <a:rPr lang="en-US" sz="4400" dirty="0">
                <a:latin typeface="Calibri"/>
                <a:cs typeface="Calibri"/>
              </a:rPr>
              <a:t> of these </a:t>
            </a:r>
            <a:r>
              <a:rPr lang="en-US" sz="4400" spc="-50" dirty="0">
                <a:latin typeface="Calibri"/>
                <a:cs typeface="Calibri"/>
              </a:rPr>
              <a:t>accounts,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nor in any other biblical </a:t>
            </a:r>
            <a:r>
              <a:rPr lang="en-US" sz="4400" spc="-50" dirty="0" err="1" smtClean="0">
                <a:latin typeface="Calibri"/>
                <a:cs typeface="Calibri"/>
              </a:rPr>
              <a:t>resur</a:t>
            </a:r>
            <a:r>
              <a:rPr lang="en-US" sz="4400" spc="-50" dirty="0" smtClean="0">
                <a:latin typeface="Calibri"/>
                <a:cs typeface="Calibri"/>
              </a:rPr>
              <a:t>- </a:t>
            </a:r>
            <a:r>
              <a:rPr lang="en-US" sz="4400" spc="-50" dirty="0" err="1" smtClean="0">
                <a:latin typeface="Calibri"/>
                <a:cs typeface="Calibri"/>
              </a:rPr>
              <a:t>rection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narratives, is there any </a:t>
            </a:r>
            <a:r>
              <a:rPr lang="en-US" sz="4400" u="sng" spc="-50" dirty="0">
                <a:latin typeface="Calibri"/>
                <a:cs typeface="Calibri"/>
              </a:rPr>
              <a:t>mention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a supposed </a:t>
            </a:r>
            <a:r>
              <a:rPr lang="en-US" sz="4400" u="sng" dirty="0">
                <a:latin typeface="Calibri"/>
                <a:cs typeface="Calibri"/>
              </a:rPr>
              <a:t>afterlife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experience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spc="-50" dirty="0" smtClean="0">
                <a:solidFill>
                  <a:schemeClr val="bg1"/>
                </a:solidFill>
                <a:latin typeface="Calibri"/>
                <a:cs typeface="Calibri"/>
              </a:rPr>
              <a:t>Except</a:t>
            </a: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for Moses, all these people were raised as mortals who eventually </a:t>
            </a:r>
            <a:r>
              <a:rPr lang="en-US" sz="4400" u="sng" spc="-50" dirty="0">
                <a:solidFill>
                  <a:schemeClr val="bg1"/>
                </a:solidFill>
                <a:latin typeface="Calibri"/>
                <a:cs typeface="Calibri"/>
              </a:rPr>
              <a:t>would </a:t>
            </a:r>
            <a:r>
              <a:rPr lang="en-US" sz="4400" u="sng" spc="-10" dirty="0">
                <a:solidFill>
                  <a:schemeClr val="bg1"/>
                </a:solidFill>
                <a:latin typeface="Calibri"/>
                <a:cs typeface="Calibri"/>
              </a:rPr>
              <a:t>die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spc="-10" dirty="0">
                <a:solidFill>
                  <a:schemeClr val="bg1"/>
                </a:solidFill>
                <a:latin typeface="Calibri"/>
                <a:cs typeface="Calibri"/>
              </a:rPr>
              <a:t>again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spc="-10" dirty="0">
                <a:latin typeface="Calibri"/>
                <a:cs typeface="Calibri"/>
              </a:rPr>
              <a:t>These cases also </a:t>
            </a:r>
            <a:r>
              <a:rPr lang="en-US" sz="4400" u="sng" spc="-10" dirty="0">
                <a:latin typeface="Calibri"/>
                <a:cs typeface="Calibri"/>
              </a:rPr>
              <a:t>confirm</a:t>
            </a:r>
            <a:r>
              <a:rPr lang="en-US" sz="4400" spc="-10" dirty="0">
                <a:latin typeface="Calibri"/>
                <a:cs typeface="Calibri"/>
              </a:rPr>
              <a:t> the </a:t>
            </a:r>
            <a:r>
              <a:rPr lang="en-US" sz="4400" spc="-50" dirty="0">
                <a:latin typeface="Calibri"/>
                <a:cs typeface="Calibri"/>
              </a:rPr>
              <a:t>biblical teaching of the </a:t>
            </a:r>
            <a:r>
              <a:rPr lang="en-US" sz="4400" u="sng" spc="-50" dirty="0">
                <a:latin typeface="Calibri"/>
                <a:cs typeface="Calibri"/>
              </a:rPr>
              <a:t>unconsciousness of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the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dead</a:t>
            </a:r>
            <a:r>
              <a:rPr lang="en-US" sz="4400" spc="-50" dirty="0">
                <a:latin typeface="Calibri"/>
                <a:cs typeface="Calibri"/>
              </a:rPr>
              <a:t> (</a:t>
            </a:r>
            <a:r>
              <a:rPr lang="en-US" sz="4400" i="1" spc="-150" dirty="0">
                <a:latin typeface="Calibri"/>
                <a:cs typeface="Calibri"/>
              </a:rPr>
              <a:t>Job 3:11–13; Ps. 115:17; Ps. 146:4; Eccles. 9:5, 10</a:t>
            </a:r>
            <a:r>
              <a:rPr lang="en-US" sz="4400" spc="-50" dirty="0">
                <a:latin typeface="Calibri"/>
                <a:cs typeface="Calibri"/>
              </a:rPr>
              <a:t>).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spc="-50" dirty="0" smtClean="0">
                <a:latin typeface="Calibri"/>
                <a:cs typeface="Calibri"/>
              </a:rPr>
              <a:t>Except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for </a:t>
            </a:r>
            <a:r>
              <a:rPr lang="en-US" sz="4400" spc="-50" dirty="0">
                <a:solidFill>
                  <a:schemeClr val="tx2"/>
                </a:solidFill>
                <a:latin typeface="Calibri"/>
                <a:cs typeface="Calibri"/>
              </a:rPr>
              <a:t>Moses</a:t>
            </a:r>
            <a:r>
              <a:rPr lang="en-US" sz="4400" spc="-50" dirty="0">
                <a:latin typeface="Calibri"/>
                <a:cs typeface="Calibri"/>
              </a:rPr>
              <a:t>, all these people were raised as mortals who eventually </a:t>
            </a:r>
            <a:r>
              <a:rPr lang="en-US" sz="4400" u="sng" spc="-50" dirty="0">
                <a:latin typeface="Calibri"/>
                <a:cs typeface="Calibri"/>
              </a:rPr>
              <a:t>would </a:t>
            </a:r>
            <a:r>
              <a:rPr lang="en-US" sz="4400" u="sng" spc="-10" dirty="0">
                <a:latin typeface="Calibri"/>
                <a:cs typeface="Calibri"/>
              </a:rPr>
              <a:t>die</a:t>
            </a:r>
            <a:r>
              <a:rPr lang="en-US" sz="4400" spc="-10" dirty="0">
                <a:latin typeface="Calibri"/>
                <a:cs typeface="Calibri"/>
              </a:rPr>
              <a:t> </a:t>
            </a:r>
            <a:r>
              <a:rPr lang="en-US" sz="4400" u="sng" spc="-10" dirty="0">
                <a:latin typeface="Calibri"/>
                <a:cs typeface="Calibri"/>
              </a:rPr>
              <a:t>again</a:t>
            </a:r>
            <a:r>
              <a:rPr lang="en-US" sz="4400" spc="-10" dirty="0">
                <a:latin typeface="Calibri"/>
                <a:cs typeface="Calibri"/>
              </a:rPr>
              <a:t>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Resurrections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Before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Cross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October 22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3183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4" grpId="0" build="p" autoUpdateAnimBg="0" advAuto="1000"/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329431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r>
              <a:rPr lang="en-US" sz="4400" b="1" spc="50" dirty="0">
                <a:solidFill>
                  <a:schemeClr val="bg1"/>
                </a:solidFill>
                <a:latin typeface="Calibri"/>
                <a:cs typeface="Calibri"/>
              </a:rPr>
              <a:t>Christ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Himself, with the </a:t>
            </a:r>
            <a:r>
              <a:rPr lang="en-US" sz="4400" b="1" spc="-50" dirty="0">
                <a:solidFill>
                  <a:schemeClr val="bg1"/>
                </a:solidFill>
                <a:latin typeface="Calibri"/>
                <a:cs typeface="Calibri"/>
              </a:rPr>
              <a:t>angels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who had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buried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Moses, came down from heaven to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call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forth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the sleeping saint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....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For the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Christ was about to give life to the dead. As the Prince of life and the shining ones approached the grave, </a:t>
            </a:r>
            <a:r>
              <a:rPr lang="en-US" sz="4400" b="1" spc="-50" dirty="0">
                <a:latin typeface="Calibri"/>
                <a:cs typeface="Calibri"/>
              </a:rPr>
              <a:t>Satan</a:t>
            </a:r>
            <a:r>
              <a:rPr lang="en-US" sz="4400" dirty="0">
                <a:latin typeface="Calibri"/>
                <a:cs typeface="Calibri"/>
              </a:rPr>
              <a:t> was </a:t>
            </a:r>
            <a:r>
              <a:rPr lang="en-US" sz="4400" u="sng" dirty="0">
                <a:latin typeface="Calibri"/>
                <a:cs typeface="Calibri"/>
              </a:rPr>
              <a:t>alarmed</a:t>
            </a:r>
            <a:r>
              <a:rPr lang="en-US" sz="4400" dirty="0">
                <a:latin typeface="Calibri"/>
                <a:cs typeface="Calibri"/>
              </a:rPr>
              <a:t> for his supremacy</a:t>
            </a:r>
            <a:r>
              <a:rPr lang="en-US" sz="4400" dirty="0" smtClean="0">
                <a:latin typeface="Calibri"/>
                <a:cs typeface="Calibri"/>
              </a:rPr>
              <a:t>....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329431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r>
              <a:rPr lang="en-US" sz="4400" b="1" spc="50" dirty="0">
                <a:solidFill>
                  <a:schemeClr val="bg1"/>
                </a:solidFill>
                <a:latin typeface="Calibri"/>
                <a:cs typeface="Calibri"/>
              </a:rPr>
              <a:t>Christ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Himself, with the </a:t>
            </a:r>
            <a:r>
              <a:rPr lang="en-US" sz="4400" b="1" spc="-50" dirty="0">
                <a:solidFill>
                  <a:schemeClr val="bg1"/>
                </a:solidFill>
                <a:latin typeface="Calibri"/>
                <a:cs typeface="Calibri"/>
              </a:rPr>
              <a:t>angels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who had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buried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Moses, came down from heaven to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call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forth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the sleeping saint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....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For the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Christ was about to give life to the dead. </a:t>
            </a:r>
            <a:r>
              <a:rPr lang="en-US" sz="4400" dirty="0">
                <a:latin typeface="Calibri"/>
                <a:cs typeface="Calibri"/>
              </a:rPr>
              <a:t>As the Prince of life and the shining ones approached the grave,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9431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r>
              <a:rPr lang="en-US" sz="4400" b="1" spc="50" dirty="0">
                <a:solidFill>
                  <a:schemeClr val="bg1"/>
                </a:solidFill>
                <a:latin typeface="Calibri"/>
                <a:cs typeface="Calibri"/>
              </a:rPr>
              <a:t>Christ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Himself, with the </a:t>
            </a:r>
            <a:r>
              <a:rPr lang="en-US" sz="4400" b="1" spc="-50" dirty="0">
                <a:solidFill>
                  <a:schemeClr val="bg1"/>
                </a:solidFill>
                <a:latin typeface="Calibri"/>
                <a:cs typeface="Calibri"/>
              </a:rPr>
              <a:t>angels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who had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buried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Moses, came down from heaven to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call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forth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the sleeping saint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.... </a:t>
            </a:r>
            <a:r>
              <a:rPr lang="en-US" sz="4400" dirty="0">
                <a:latin typeface="Calibri"/>
                <a:cs typeface="Calibri"/>
              </a:rPr>
              <a:t>For the </a:t>
            </a:r>
            <a:r>
              <a:rPr lang="en-US" sz="4400" u="sng" dirty="0">
                <a:latin typeface="Calibri"/>
                <a:cs typeface="Calibri"/>
              </a:rPr>
              <a:t>first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time</a:t>
            </a:r>
            <a:r>
              <a:rPr lang="en-US" sz="4400" dirty="0">
                <a:latin typeface="Calibri"/>
                <a:cs typeface="Calibri"/>
              </a:rPr>
              <a:t> Christ was about to give life to the dead.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23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Resurrection of Moses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29431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en-US" sz="4400" b="1" spc="50" dirty="0">
                <a:latin typeface="Calibri"/>
                <a:cs typeface="Calibri"/>
              </a:rPr>
              <a:t>Christ</a:t>
            </a:r>
            <a:r>
              <a:rPr lang="en-US" sz="4400" dirty="0">
                <a:latin typeface="Calibri"/>
                <a:cs typeface="Calibri"/>
              </a:rPr>
              <a:t> Himself, with the </a:t>
            </a:r>
            <a:r>
              <a:rPr lang="en-US" sz="4400" b="1" spc="-50" dirty="0">
                <a:latin typeface="Calibri"/>
                <a:cs typeface="Calibri"/>
              </a:rPr>
              <a:t>angels</a:t>
            </a:r>
            <a:r>
              <a:rPr lang="en-US" sz="4400" dirty="0">
                <a:latin typeface="Calibri"/>
                <a:cs typeface="Calibri"/>
              </a:rPr>
              <a:t> who had </a:t>
            </a:r>
            <a:r>
              <a:rPr lang="en-US" sz="4400" u="sng" dirty="0">
                <a:latin typeface="Calibri"/>
                <a:cs typeface="Calibri"/>
              </a:rPr>
              <a:t>buried</a:t>
            </a:r>
            <a:r>
              <a:rPr lang="en-US" sz="4400" dirty="0">
                <a:latin typeface="Calibri"/>
                <a:cs typeface="Calibri"/>
              </a:rPr>
              <a:t> Moses, came down from heaven to </a:t>
            </a:r>
            <a:r>
              <a:rPr lang="en-US" sz="4400" u="sng" dirty="0">
                <a:latin typeface="Calibri"/>
                <a:cs typeface="Calibri"/>
              </a:rPr>
              <a:t>call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forth</a:t>
            </a:r>
            <a:r>
              <a:rPr lang="en-US" sz="4400" dirty="0">
                <a:latin typeface="Calibri"/>
                <a:cs typeface="Calibri"/>
              </a:rPr>
              <a:t> the sleeping saint</a:t>
            </a:r>
            <a:r>
              <a:rPr lang="en-US" sz="4400" dirty="0" smtClean="0">
                <a:latin typeface="Calibri"/>
                <a:cs typeface="Calibri"/>
              </a:rPr>
              <a:t>.... </a:t>
            </a:r>
          </a:p>
        </p:txBody>
      </p:sp>
    </p:spTree>
    <p:extLst>
      <p:ext uri="{BB962C8B-B14F-4D97-AF65-F5344CB8AC3E}">
        <p14:creationId xmlns:p14="http://schemas.microsoft.com/office/powerpoint/2010/main" val="31010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4" grpId="0" build="p" autoUpdateAnimBg="0" advAuto="1000"/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9036</TotalTime>
  <Words>4894</Words>
  <Application>Microsoft Macintosh PowerPoint</Application>
  <PresentationFormat>On-screen Show (4:3)</PresentationFormat>
  <Paragraphs>204</Paragraphs>
  <Slides>27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389</cp:revision>
  <dcterms:created xsi:type="dcterms:W3CDTF">2021-07-03T11:23:54Z</dcterms:created>
  <dcterms:modified xsi:type="dcterms:W3CDTF">2022-10-24T06:45:00Z</dcterms:modified>
</cp:coreProperties>
</file>