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57" r:id="rId4"/>
    <p:sldId id="265" r:id="rId5"/>
    <p:sldId id="268" r:id="rId6"/>
    <p:sldId id="458" r:id="rId7"/>
    <p:sldId id="479" r:id="rId8"/>
    <p:sldId id="603" r:id="rId9"/>
    <p:sldId id="589" r:id="rId10"/>
    <p:sldId id="627" r:id="rId11"/>
    <p:sldId id="628" r:id="rId12"/>
    <p:sldId id="629" r:id="rId13"/>
    <p:sldId id="626" r:id="rId14"/>
    <p:sldId id="636" r:id="rId15"/>
    <p:sldId id="618" r:id="rId16"/>
    <p:sldId id="630" r:id="rId17"/>
    <p:sldId id="576" r:id="rId18"/>
    <p:sldId id="621" r:id="rId19"/>
    <p:sldId id="631" r:id="rId20"/>
    <p:sldId id="632" r:id="rId21"/>
    <p:sldId id="633" r:id="rId22"/>
    <p:sldId id="625" r:id="rId23"/>
    <p:sldId id="634" r:id="rId24"/>
    <p:sldId id="635" r:id="rId25"/>
    <p:sldId id="596" r:id="rId26"/>
    <p:sldId id="602" r:id="rId27"/>
    <p:sldId id="637" r:id="rId28"/>
    <p:sldId id="638" r:id="rId29"/>
    <p:sldId id="55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02" autoAdjust="0"/>
    <p:restoredTop sz="77410" autoAdjust="0"/>
  </p:normalViewPr>
  <p:slideViewPr>
    <p:cSldViewPr>
      <p:cViewPr varScale="1">
        <p:scale>
          <a:sx n="92" d="100"/>
          <a:sy n="92" d="100"/>
        </p:scale>
        <p:origin x="11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3750AA-3F4A-7D40-899D-28D7579990C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spc="100" baseline="0" dirty="0"/>
              <a:t>Ang </a:t>
            </a:r>
            <a:r>
              <a:rPr lang="en-US" b="1" i="1" spc="100" baseline="0" dirty="0" err="1"/>
              <a:t>ating</a:t>
            </a:r>
            <a:r>
              <a:rPr lang="en-US" b="1" i="1" spc="100" baseline="0" dirty="0"/>
              <a:t> </a:t>
            </a:r>
            <a:r>
              <a:rPr lang="en-US" b="1" i="1" spc="100" baseline="0" dirty="0" err="1"/>
              <a:t>mga</a:t>
            </a:r>
            <a:r>
              <a:rPr lang="en-US" b="1" i="1" spc="100" baseline="0" dirty="0"/>
              <a:t> </a:t>
            </a:r>
            <a:r>
              <a:rPr lang="en-US" b="1" i="1" spc="100" baseline="0" dirty="0" err="1"/>
              <a:t>paksa</a:t>
            </a:r>
            <a:r>
              <a:rPr lang="en-US" b="1" i="1" spc="100" baseline="0" dirty="0"/>
              <a:t>: 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ilang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0" spc="100" baseline="0" dirty="0">
              <a:latin typeface="Arial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spc="100" dirty="0"/>
          </a:p>
          <a:p>
            <a:pPr eaLnBrk="1" hangingPunct="1"/>
            <a:endParaRPr lang="en-US" b="1" i="1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i="1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napaharap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alinman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tumugon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tumalikod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kasakiman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pagmamataas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kapalaluan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Nagbibigay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isa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walang-hanggang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labanan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Kailanman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hinging-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nagkaroon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pagkaneutral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tunggalian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Lahat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sangkatauhan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maaakay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di-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mababagong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wakas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9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0" spc="100" baseline="0" dirty="0" err="1">
                <a:latin typeface="Arial" charset="0"/>
                <a:cs typeface="ＭＳ Ｐゴシック" charset="0"/>
              </a:rPr>
              <a:t>Inilalarawan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Cristo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labanan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magagawa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lang natin,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gamit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malayang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kalooban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piliin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nananalong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1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2.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Digmaan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Nagpapatuloy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a. </a:t>
            </a:r>
            <a:r>
              <a:rPr lang="en-US" sz="160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sz="160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Atake</a:t>
            </a:r>
            <a:r>
              <a:rPr lang="en-US" sz="160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160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Kinaladkad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buntot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ikatlong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bahagi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bituin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inihagis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dragon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harapan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malapit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manganak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lamunin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pagkapanganak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nanganak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batang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lalaki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magpapastol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bakal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inagaw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dinala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trono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12:4, 5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36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pasimula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sinikap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patayin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Gayunman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pagtatangka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pagkapanganak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nagbabala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Herodes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Ehipto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Hinarap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pinakakaakit-akit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tukso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iniligtas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parusa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paghatol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Punong Pari,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iniligtas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0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Mga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Simbolo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• Ang Dragon–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ahas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Diyablo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–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maluwalhating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Batang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Lalake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–ang Anak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Bakal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–.Di-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mababaling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makapangyarihang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lahat, di-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malulupig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paghahari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 kay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lubos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subalit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tunggalian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tapos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0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tinanggap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aalisin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kasalanang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utang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patatawarin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napatawad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maiaakusa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tinanggap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05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b.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Ilang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doon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ipinaghanda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lugar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doon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alagaan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libo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animnapung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12:6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42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Ang 1,260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12:6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kahanay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kalahati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12:14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apatnapu’t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13:5.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Gagamitin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natin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propetikong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prinsipyo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araw-taon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14:34 at Ezekiel 4:4–6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propesiyang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yugto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1,260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propetikong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nangangahulugang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1,260 literal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cap="small" spc="100" baseline="0" dirty="0" err="1">
                <a:latin typeface="Arial" charset="0"/>
                <a:cs typeface="ＭＳ Ｐゴシック" charset="0"/>
              </a:rPr>
              <a:t>a.d.</a:t>
            </a:r>
            <a:r>
              <a:rPr lang="en-US" sz="1600" b="0" i="0" cap="small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538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hanggagn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1798.</a:t>
            </a:r>
          </a:p>
        </p:txBody>
      </p:sp>
    </p:spTree>
    <p:extLst>
      <p:ext uri="{BB962C8B-B14F-4D97-AF65-F5344CB8AC3E}">
        <p14:creationId xmlns:p14="http://schemas.microsoft.com/office/powerpoint/2010/main" val="4170155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Isang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napasamang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—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napasamang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—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inapi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inusig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paminsan-minsan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pinagpapatay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matatapat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bayan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Lumalabas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kadiliman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Gitnang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Kapanahunan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Repormasyon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lalaki’t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napaharap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bayan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harap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makapangyarihang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oposisyon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4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Ginagamit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Apocalispsis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12:6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pagpapahayag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lugar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naihanda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Dineklara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talatang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14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pinakain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Dineklara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talatang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16,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tinulungan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 ¶ • 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matinding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pag-uusig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naglaan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Gaya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noon,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katulad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wakas-ng-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nalabi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spc="10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Pansansinukob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</a:p>
          <a:p>
            <a:pPr eaLnBrk="1" hangingPunct="1"/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600" b="1" spc="100" baseline="0" dirty="0">
              <a:latin typeface="Arial" charset="0"/>
              <a:cs typeface="ＭＳ Ｐゴシック" charset="0"/>
            </a:endParaRPr>
          </a:p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c. Wakas-ng-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Panahong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Nalabi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Nagalit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dragon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umalis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digmain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nalabi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binhi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tumutupad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patotoo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12:17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65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layunin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noon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layunin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kontrol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sansinukob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pagtutuon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pansin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kasaysayan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bayan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Napakalinaw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naghahayag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12:17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dragon (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)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napoot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nagalit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)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)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humayo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digmain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kapahayagang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isinasalin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din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nalabi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</a:t>
            </a:r>
          </a:p>
          <a:p>
            <a:pPr eaLnBrk="1" hangingPunct="1"/>
            <a:endParaRPr lang="en-US" sz="1600" b="0" i="0" spc="100" baseline="0" dirty="0">
              <a:latin typeface="Arial" charset="0"/>
              <a:cs typeface="Arial" panose="020B0604020202020204" pitchFamily="34" charset="0"/>
            </a:endParaRPr>
          </a:p>
          <a:p>
            <a:pPr eaLnBrk="1" hangingPunct="1"/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74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bayan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tumutupad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patayin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Sinulsulan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makabili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makapagtinda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maibibilanggo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haharap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tingnan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Apocalispsis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13:14–17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¶ 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digmaan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nakasentro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isipan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bayan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digmaan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pagitan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Cristo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pangunahing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tanong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digmaan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ay, “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Kanino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katapatan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?”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05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Nananawagan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mananampalatayang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talagang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naakit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natubos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nakatalaga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layunin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binigyang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Espiritu. ¶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mundo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patungo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krisis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Jesus,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Jesus,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tagumapy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natiyak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—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hanggat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nananatiling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naka-ugnay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Kanya—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mauuwi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pagsunod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Mauuwi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[5]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36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3.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Tinatanggap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Jesus.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narinig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ko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nagsasabi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‘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Ngayo'y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dumating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kaharian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itinapon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tagapag-paratang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kapatid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nagpaparatang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harapan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gabi.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dinaig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dugo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patotoo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hanggang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’ 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12:10, 11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[4]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95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Sa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Personal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digmaan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nananatiling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nananalanta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na.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Totoo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pakikipagdigma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pinuno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personal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Kristiyano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nabubuhay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nasiphayong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pagkatalo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Umaasa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saloobin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kaugalian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hinding-hindi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nauunawaan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reyalidad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personal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[3]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18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Paanong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magiging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posible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mananagumpay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?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Pinagtitibay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12:11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dugo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 ¶ Walang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dakila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walang-hanggan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di-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maarok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Krus.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tinanggap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utang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bayad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tumatayo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sakdal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paningin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[2]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6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natubos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ligtas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merito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kapakanan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[1]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903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Huling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Hanggat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lahat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nilikhang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kinikilala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katapatan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pag-ibig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mayroong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sakdal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pagkakasundo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buong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sansinukob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¶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Ito’y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kagalakan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makalangit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hukbo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tuparin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layunin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Manlalalang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ikinalulugod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pagpapaaninag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kaluwalhatian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pagpapakita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papuri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¶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samantalang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pag-ibig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sukdulan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pag-ibig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isa’t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isa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pagtitiwala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makasarili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Walang tala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hidwaan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sirain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makalangit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pagkakasundo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.”—</a:t>
            </a:r>
            <a:r>
              <a:rPr lang="en-US" sz="1200" i="1" cap="small" spc="100" dirty="0">
                <a:latin typeface="Arial" panose="020B0604020202020204" pitchFamily="34" charset="0"/>
                <a:cs typeface="Arial" panose="020B0604020202020204" pitchFamily="34" charset="0"/>
              </a:rPr>
              <a:t>Patriarchs and Prophets </a:t>
            </a:r>
            <a:r>
              <a:rPr lang="en-US" sz="1200" cap="small" spc="1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200" i="1" cap="small" spc="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0" spc="100" baseline="0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 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</a:p>
          <a:p>
            <a:pPr eaLnBrk="1" hangingPunct="1">
              <a:defRPr/>
            </a:pPr>
            <a:endParaRPr lang="en-US" b="0" i="1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b="0" i="1" spc="100" baseline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8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dirty="0" err="1">
                <a:latin typeface="Arial" charset="0"/>
                <a:cs typeface="ＭＳ Ｐゴシック" charset="0"/>
              </a:rPr>
              <a:t>Nananalo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si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Jesus,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Natatalo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si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0" spc="100" dirty="0">
                <a:latin typeface="Arial" charset="0"/>
                <a:cs typeface="ＭＳ Ｐゴシック" charset="0"/>
              </a:rPr>
              <a:t>. </a:t>
            </a:r>
            <a:endParaRPr lang="en-US" spc="100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 err="1">
                <a:latin typeface="Arial" charset="0"/>
                <a:cs typeface="ＭＳ Ｐゴシック" charset="0"/>
              </a:rPr>
              <a:t>Susing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“At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nagalit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ang dragon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umalis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bumaka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nalabi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kaniyang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binhi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siyang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nagsisitupad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Dios, at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patotoo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Jesus” </a:t>
            </a:r>
            <a:r>
              <a:rPr lang="en-US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i="1" spc="100" baseline="0" dirty="0">
                <a:latin typeface="Arial" charset="0"/>
                <a:cs typeface="ＭＳ Ｐゴシック" charset="0"/>
              </a:rPr>
              <a:t> 12:17 TLAB</a:t>
            </a:r>
            <a:r>
              <a:rPr lang="en-US" altLang="ja-JP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altLang="ja-JP" i="1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B8E233CC-9BFC-CF48-9E10-B937EE3926B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cs typeface="ＭＳ Ｐゴシック" charset="0"/>
              </a:rPr>
              <a:t>Panimulang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tema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Biblia,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: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Nananalo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Jesus,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Natatalo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puso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nitong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digmaan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binalangkas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12,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pokus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pag-aaral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linggong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¶ • Ang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pag-aaral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magbibigay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mabuting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paghahanda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maunawaan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14 at ang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pabalita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6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6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(1) Ang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Digmaan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Rebelyon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Satans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Apocalispsis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 12:7–9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Digmaan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Nagpapatuloy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a.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Atake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 12:4, 5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b. Ang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Ilang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 12:6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c. Wakas 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Nalabi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12:17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Tinatanggap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Jesus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Sa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Personal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12:10, 11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1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1.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Pasimula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Digmaan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nagkaroon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digmaan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Miguel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nakipagdigma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dragon. Ang dragon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nakipagdigma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nagwagi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lugar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itinapon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dragon,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matandang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ahas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tinatawag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Diyablo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mandaraya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;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siya'y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itinapon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itinapong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12:7–9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spc="100" baseline="0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spc="100" baseline="0" dirty="0">
                <a:latin typeface="Arial" charset="0"/>
                <a:cs typeface="ＭＳ Ｐゴシック" charset="0"/>
              </a:rPr>
              <a:t>Sa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Naghahayag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12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larawan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matagal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panahong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labanan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pagitan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mabuti’t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dinadala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tayo as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agos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pagbubukas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tagpo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rebelyon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hanggang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mapapanirang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atake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bayan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Paanong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posibleng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mangyari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ganito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? </a:t>
            </a:r>
            <a:endParaRPr lang="en-US" b="1" i="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1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spc="100" baseline="0" dirty="0" err="1">
                <a:latin typeface="Arial" charset="0"/>
                <a:cs typeface="ＭＳ Ｐゴシック" charset="0"/>
              </a:rPr>
              <a:t>Malayang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Kalooban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kalayaang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pumili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pundamental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prinsipyo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gobyerno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parehong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Nilalang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larawan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tayo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makakagawa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moral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lapit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nakapanig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kakayahang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umibig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pagpapahayag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malayang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kalooban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6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609600" y="561975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663287-DF1E-58BB-8EA3-ADB6BF5FC4A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99592" y="23248"/>
            <a:ext cx="814908" cy="1101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8696EE4-10ED-7E8C-F073-B3CE8CDA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72" y="54868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>
              <a:lnSpc>
                <a:spcPct val="90000"/>
              </a:lnSpc>
              <a:defRPr/>
            </a:pP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>
              <a:lnSpc>
                <a:spcPct val="9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 • May • Jun 2023</a:t>
            </a: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4C42F030-B3F8-04BB-4E41-A1053060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marL="360000"/>
            <a:r>
              <a:rPr lang="en-US" sz="4800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Good&amp;Faithful</a:t>
            </a:r>
            <a:endParaRPr lang="en-US" sz="4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/>
            <a:r>
              <a:rPr lang="en-US" sz="2800" spc="200" dirty="0">
                <a:latin typeface="Arial" panose="020B0604020202020204" pitchFamily="34" charset="0"/>
                <a:cs typeface="Arial" panose="020B0604020202020204" pitchFamily="34" charset="0"/>
              </a:rPr>
              <a:t>@ClaRoVicente8804</a:t>
            </a:r>
          </a:p>
        </p:txBody>
      </p:sp>
      <p:pic>
        <p:nvPicPr>
          <p:cNvPr id="4" name="Picture 13" descr="crv2">
            <a:extLst>
              <a:ext uri="{FF2B5EF4-FFF2-40B4-BE49-F238E27FC236}">
                <a16:creationId xmlns:a16="http://schemas.microsoft.com/office/drawing/2014/main" id="{4D9F3448-2604-7019-B2F5-4E1ABC6F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8" y="2322786"/>
            <a:ext cx="22923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923F0-968C-8DDB-F058-EAC42876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18186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6" name="Picture 20" descr="Untitled-1">
            <a:extLst>
              <a:ext uri="{FF2B5EF4-FFF2-40B4-BE49-F238E27FC236}">
                <a16:creationId xmlns:a16="http://schemas.microsoft.com/office/drawing/2014/main" id="{5EF2EFC5-A843-087B-469D-89B2C907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878" y="3999186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7" name="Picture 8" descr="CRV30Dec20_4143.jpg">
            <a:extLst>
              <a:ext uri="{FF2B5EF4-FFF2-40B4-BE49-F238E27FC236}">
                <a16:creationId xmlns:a16="http://schemas.microsoft.com/office/drawing/2014/main" id="{A1F298EE-17C6-60D7-F664-846169C5F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91" y="2060848"/>
            <a:ext cx="1223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1C31E-EB73-BC4A-8175-2ECD9C2A6556}"/>
              </a:ext>
            </a:extLst>
          </p:cNvPr>
          <p:cNvSpPr txBox="1"/>
          <p:nvPr/>
        </p:nvSpPr>
        <p:spPr>
          <a:xfrm>
            <a:off x="4355976" y="2086540"/>
            <a:ext cx="47525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6000" b="1" spc="110" dirty="0">
                <a:latin typeface="Arial Narrow" panose="020B0604020202020204" pitchFamily="34" charset="0"/>
                <a:cs typeface="Arial Narrow" panose="020B0604020202020204" pitchFamily="34" charset="0"/>
              </a:rPr>
              <a:t>The      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6000" b="1" spc="110" dirty="0">
                <a:latin typeface="Arial Narrow" panose="020B0604020202020204" pitchFamily="34" charset="0"/>
                <a:cs typeface="Arial Narrow" panose="020B0604020202020204" pitchFamily="34" charset="0"/>
              </a:rPr>
              <a:t>WOMAN           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6000" b="1" spc="110" dirty="0">
                <a:latin typeface="Arial Narrow" panose="020B0604020202020204" pitchFamily="34" charset="0"/>
                <a:cs typeface="Arial Narrow" panose="020B0604020202020204" pitchFamily="34" charset="0"/>
              </a:rPr>
              <a:t>in the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sz="6000" b="1" spc="110" dirty="0">
                <a:latin typeface="Arial Narrow" panose="020B0604020202020204" pitchFamily="34" charset="0"/>
                <a:cs typeface="Arial Narrow" panose="020B0604020202020204" pitchFamily="34" charset="0"/>
              </a:rPr>
              <a:t>Wilderness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4320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Every angel in heaven was faced with the choice either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to respond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God’s love or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to turn away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selfishness, arrogance, and pride.</a:t>
            </a:r>
          </a:p>
          <a:p>
            <a:pPr marL="274320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Revelation presents each one of us with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eternal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choices in earth’s final conflict.</a:t>
            </a:r>
          </a:p>
          <a:p>
            <a:pPr marL="274320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There has never been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neutrality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the great controversy. All humanity will be led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to an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irrevocable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 choice at the end of time.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Beginning of the Battle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Will           </a:t>
            </a:r>
          </a:p>
        </p:txBody>
      </p:sp>
    </p:spTree>
    <p:extLst>
      <p:ext uri="{BB962C8B-B14F-4D97-AF65-F5344CB8AC3E}">
        <p14:creationId xmlns:p14="http://schemas.microsoft.com/office/powerpoint/2010/main" val="31753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34907"/>
            <a:ext cx="9144000" cy="48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Revelation 12 describes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Christ’s triumph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the conflict,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all we have to do,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using our free will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choose to be on His side,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 winning side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Beginning of the Battle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Will           </a:t>
            </a:r>
          </a:p>
        </p:txBody>
      </p:sp>
    </p:spTree>
    <p:extLst>
      <p:ext uri="{BB962C8B-B14F-4D97-AF65-F5344CB8AC3E}">
        <p14:creationId xmlns:p14="http://schemas.microsoft.com/office/powerpoint/2010/main" val="40902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Wins—Satan Loses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</a:t>
            </a:r>
          </a:p>
          <a:p>
            <a:pPr marL="36000">
              <a:defRPr/>
            </a:pPr>
            <a:r>
              <a:rPr lang="en-US" sz="3200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Satan’s Attack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361A3-AA87-E2A0-8844-D6FA82F4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771" y="2348880"/>
            <a:ext cx="4224469" cy="31683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006090-0497-60D8-6CF5-78DADD3A6D2A}"/>
              </a:ext>
            </a:extLst>
          </p:cNvPr>
          <p:cNvSpPr/>
          <p:nvPr/>
        </p:nvSpPr>
        <p:spPr bwMode="auto">
          <a:xfrm>
            <a:off x="2507771" y="2348880"/>
            <a:ext cx="4224469" cy="3168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3E68B77-AA64-2440-0555-E343ED315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1980"/>
            <a:ext cx="9144000" cy="510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12:4, 5 </a:t>
            </a:r>
            <a:r>
              <a:rPr lang="en-US"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“His tail drew a third of the stars of heaven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threw them to the earth. And the       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dragon stood before the woman who was ready to give birth, to devour her Child as 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soon as it was born. She bore a male Child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who was to rule all nations with a rod of iron.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her Child was caught up to God and  His throne.”</a:t>
            </a:r>
          </a:p>
        </p:txBody>
      </p:sp>
    </p:spTree>
    <p:extLst>
      <p:ext uri="{BB962C8B-B14F-4D97-AF65-F5344CB8AC3E}">
        <p14:creationId xmlns:p14="http://schemas.microsoft.com/office/powerpoint/2010/main" val="40519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the start, Satan sought to destroy Christ. Yet, in every attempt, Satan failed.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At His </a:t>
            </a:r>
            <a:r>
              <a:rPr lang="en-US" sz="3600" spc="-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an angel warned about Herod’s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vicious plans, and they fled into Egypt.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6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He faced Satan’s most enticing temptations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wilderness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On the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He delivered us from the penalty of sin’s condemnation.</a:t>
            </a:r>
          </a:p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In His </a:t>
            </a:r>
            <a:r>
              <a:rPr lang="en-US" sz="3600" spc="-4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resurrection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, as our High Priest, He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delivers us from the power of sin in our lives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D3D200C-328D-229C-8ECA-8EEA8121C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Satan’s Attack </a:t>
            </a:r>
          </a:p>
        </p:txBody>
      </p:sp>
    </p:spTree>
    <p:extLst>
      <p:ext uri="{BB962C8B-B14F-4D97-AF65-F5344CB8AC3E}">
        <p14:creationId xmlns:p14="http://schemas.microsoft.com/office/powerpoint/2010/main" val="664590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4188"/>
            <a:ext cx="9180512" cy="491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144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Dragon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serpent, Devil, Satan. </a:t>
            </a:r>
          </a:p>
          <a:p>
            <a:pPr marL="27144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–glorious church.</a:t>
            </a:r>
          </a:p>
          <a:p>
            <a:pPr marL="27144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Male Child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–the Son of God.</a:t>
            </a:r>
          </a:p>
          <a:p>
            <a:pPr marL="27144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Rod of Iron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–unbreakable, all-powerful, invincible dominion or rulership.</a:t>
            </a:r>
          </a:p>
          <a:p>
            <a:pPr marL="27144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Christ’s victory over Satan was complete, but the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controversy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between Christ and Satan is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over yet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D3D200C-328D-229C-8ECA-8EEA8121C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Satan’s Attack 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Symbols</a:t>
            </a:r>
          </a:p>
        </p:txBody>
      </p:sp>
    </p:spTree>
    <p:extLst>
      <p:ext uri="{BB962C8B-B14F-4D97-AF65-F5344CB8AC3E}">
        <p14:creationId xmlns:p14="http://schemas.microsoft.com/office/powerpoint/2010/main" val="292210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936"/>
            <a:ext cx="9180512" cy="427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144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When we accept by faith what Christ   has done for us, our sin debt is canceled and 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sins are forgiven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4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If we are forgiven, there is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that we can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be accused of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144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When we accept Jesus by faith, His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victory is ours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D3D200C-328D-229C-8ECA-8EEA8121C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Satan’s Attack </a:t>
            </a:r>
          </a:p>
        </p:txBody>
      </p:sp>
    </p:spTree>
    <p:extLst>
      <p:ext uri="{BB962C8B-B14F-4D97-AF65-F5344CB8AC3E}">
        <p14:creationId xmlns:p14="http://schemas.microsoft.com/office/powerpoint/2010/main" val="1074043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8151772-3165-C350-F135-B13C0BE3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Woman in the Wilderness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6" y="1302446"/>
            <a:ext cx="4572000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fi-F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12:6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“Then the woman fled into the wilder-ness, where she has a place prepared by God, that they should feed her there one thousand two hundred and sixty days.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AB963-22E9-DC2E-DD5F-518DA21CC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838" y="1531881"/>
            <a:ext cx="3855626" cy="50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88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1,260 days in Rev. 12:6 are parallel to the time, times, and half a time in     Rev. 12:14 and the forty-two months of Rev. 13:5.</a:t>
            </a:r>
          </a:p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We apply prophetic time,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day-year principle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Num. 14:34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Eze. 4:4–6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),  to these prophecies.</a:t>
            </a:r>
          </a:p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period of 1,260 prophetic days means 1,260 literal years from </a:t>
            </a:r>
            <a:r>
              <a:rPr lang="en-US" sz="3600" b="1" cap="small" spc="100" dirty="0" err="1">
                <a:latin typeface="Arial" panose="020B0604020202020204" pitchFamily="34" charset="0"/>
                <a:cs typeface="Arial" panose="020B0604020202020204" pitchFamily="34" charset="0"/>
              </a:rPr>
              <a:t>a.d.</a:t>
            </a:r>
            <a:r>
              <a:rPr lang="en-US" sz="3600" b="1" cap="small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538     to 1798.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DE3EFCB-6C37-53E5-6D62-5A88B120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Woman in the Wilderness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17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A corrupt church–together with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rupt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state–oppressed, persecuted, and at times slaughtered God’s faithful people.</a:t>
            </a:r>
          </a:p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Coming out of the darkness of the  Middle Ages, at the time of the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Reforma-tion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men and women were faced with       a choice.</a:t>
            </a:r>
          </a:p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Once again truth triumphed, and God  had a people who were faithful to Him in the face of mighty opposition.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DE3EFCB-6C37-53E5-6D62-5A88B120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Woman in the Wilderness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18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80512" cy="575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Revelation 12:6 uses the expression,     “a place prepared by God.” </a:t>
            </a:r>
          </a:p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Verse 14 declares that the woman was “nourished” in the wilderness.</a:t>
            </a:r>
          </a:p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Verse 16 declares, “The earth helped   the woman.”</a:t>
            </a:r>
          </a:p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At times of severe persecution, God provided for His church.</a:t>
            </a:r>
          </a:p>
          <a:p>
            <a:pPr marL="270828" eaLnBrk="1" hangingPunct="1">
              <a:spcBef>
                <a:spcPts val="0"/>
              </a:spcBef>
              <a:spcAft>
                <a:spcPts val="0"/>
              </a:spcAft>
              <a:tabLst>
                <a:tab pos="5318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As He did then, He will do the same for His end-time remnant.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DE3EFCB-6C37-53E5-6D62-5A88B120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Woman in the Wilderness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1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2608" y="4797425"/>
            <a:ext cx="313184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Mark Finley</a:t>
            </a:r>
          </a:p>
          <a:p>
            <a:pPr algn="r">
              <a:defRPr/>
            </a:pPr>
            <a:r>
              <a:rPr lang="en-US" sz="2000" spc="1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Principal Contributor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B446E-415F-4B99-12AF-5699615C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073678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C6D2A-6668-F592-93DC-B2C99D021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8" r="9764"/>
          <a:stretch/>
        </p:blipFill>
        <p:spPr>
          <a:xfrm>
            <a:off x="5036200" y="1196752"/>
            <a:ext cx="4072304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93E4CDA-E571-D6BA-547B-4A035ABB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God’s End-time Remnant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59FE2-835D-4E3A-CBA9-B498AF65B731}"/>
              </a:ext>
            </a:extLst>
          </p:cNvPr>
          <p:cNvSpPr txBox="1"/>
          <p:nvPr/>
        </p:nvSpPr>
        <p:spPr>
          <a:xfrm>
            <a:off x="7879976" y="771861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1F024-BD69-7219-354F-3E25722F0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1217326"/>
            <a:ext cx="7888054" cy="56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3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Satan’s purpose then and his purpose now is 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seize control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the universe. </a:t>
            </a:r>
          </a:p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 attention in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n-US" sz="3600" b="1" spc="50" dirty="0">
                <a:latin typeface="Arial" panose="020B0604020202020204" pitchFamily="34" charset="0"/>
                <a:cs typeface="Arial" panose="020B0604020202020204" pitchFamily="34" charset="0"/>
              </a:rPr>
              <a:t> days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of earth’s history is upon God’s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Revelation 12:17 emphatically declares that the dragon (Satan) was wroth (angry) with the woman (the church) and went to make war with the rest of her off-spring.</a:t>
            </a:r>
          </a:p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This expression, the rest of her offspring, also is translated “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the remnant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DAB9FCF-0F9D-96CD-4595-268A2E29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God’s End-time Remnant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00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Satan is angry God’s church, a people     who keep the commandments of God, and  he  will do everything he can to destroy them.</a:t>
            </a:r>
          </a:p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He instigates a decree so that they cannot buy or sell and will be imprisoned and face death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see Rev. 13:14–17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Earth’s last war is centered in the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minds  of God’s people. It is a battle between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Christ and Satan. The central question in this  final war is, “Who has our loyalty?”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DAB9FCF-0F9D-96CD-4595-268A2E29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God’s End-time Remnant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50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Heaven calls for believers who are so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charmed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 Christ’s love,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redeemed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by   grace,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committed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His purposes,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empowered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by His Spirit.</a:t>
            </a:r>
          </a:p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Our world is headed for a major crisis.</a:t>
            </a:r>
          </a:p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Jesus,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Jesus,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Jesus, and </a:t>
            </a:r>
            <a:r>
              <a:rPr lang="en-US" sz="3600" u="sng" spc="-100" dirty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 of Jesus,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victory is assured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just as long as we stay connected to Him,    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 faith that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obedience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846138" algn="l"/>
              </a:tabLst>
              <a:defRPr/>
            </a:pPr>
            <a:r>
              <a:rPr lang="en-US" sz="3600" b="1" spc="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all comes down to our own choice.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DAB9FCF-0F9D-96CD-4595-268A2E29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Battle Continues on Earth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God’s End-time Remnant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75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Wins—Satan Loses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Accepting Jesus’ Victory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6D026-7FB0-F9FC-6DC8-9A8680EF8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9139" y="1808327"/>
            <a:ext cx="5721173" cy="3218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17BA79-1CF5-DA7B-057A-435CD15C337C}"/>
              </a:ext>
            </a:extLst>
          </p:cNvPr>
          <p:cNvSpPr/>
          <p:nvPr/>
        </p:nvSpPr>
        <p:spPr bwMode="auto">
          <a:xfrm>
            <a:off x="1659139" y="1808327"/>
            <a:ext cx="5721172" cy="3218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2F28851-AAC9-5CF6-642F-207D7439B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Revelation</a:t>
            </a:r>
            <a:r>
              <a:rPr lang="fi-F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12:10, 11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“Then I heard a loud voice saying in heaven,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‘Now salvation, and strength, and the kingdom of our God, and the power of His Christ have come, for the accuser of our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brethren, who accused them before our God day and night, has been cast down. And they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overcame him by the blood of the Lamb     and by the word of their testimony, and they did not love their lives to the death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.’ ”</a:t>
            </a:r>
          </a:p>
        </p:txBody>
      </p:sp>
    </p:spTree>
    <p:extLst>
      <p:ext uri="{BB962C8B-B14F-4D97-AF65-F5344CB8AC3E}">
        <p14:creationId xmlns:p14="http://schemas.microsoft.com/office/powerpoint/2010/main" val="10266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68760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6987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Although the battle still rages on earth, Satan has lost. </a:t>
            </a:r>
          </a:p>
          <a:p>
            <a:pPr marL="26987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This is true in our battle over the  	principalities and powers of evil in our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personal lives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987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Some Christians live in frustrated 	defeat. They are hoping for victory over 	some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habit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but never grasp 	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reality of Christ’s victory for them 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 their personal lives.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Accepting Jesus’ Victory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Personal Lives </a:t>
            </a:r>
          </a:p>
        </p:txBody>
      </p:sp>
    </p:spTree>
    <p:extLst>
      <p:ext uri="{BB962C8B-B14F-4D97-AF65-F5344CB8AC3E}">
        <p14:creationId xmlns:p14="http://schemas.microsoft.com/office/powerpoint/2010/main" val="304631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54188"/>
            <a:ext cx="9108504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69875" eaLnBrk="1" hangingPunct="1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How it is possible for us to be over-	comers? Revelation 12:11 affirms that it 	is “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by the blood of the Lamb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269875" eaLnBrk="1" hangingPunct="1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There is nothing more sublime to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infinite, </a:t>
            </a:r>
            <a:r>
              <a:rPr lang="en-US" sz="3600" b="1" spc="100" dirty="0" err="1">
                <a:latin typeface="Arial" panose="020B0604020202020204" pitchFamily="34" charset="0"/>
                <a:cs typeface="Arial" panose="020B0604020202020204" pitchFamily="34" charset="0"/>
              </a:rPr>
              <a:t>unfathom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-	able love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God than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9875" eaLnBrk="1" hangingPunct="1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When we accept by faith what Christ 	has done for us, our debt is canceled, 	and we stand perfect in the sight of God.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Accepting Jesus’ Victory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Personal Lives </a:t>
            </a:r>
          </a:p>
        </p:txBody>
      </p:sp>
    </p:spTree>
    <p:extLst>
      <p:ext uri="{BB962C8B-B14F-4D97-AF65-F5344CB8AC3E}">
        <p14:creationId xmlns:p14="http://schemas.microsoft.com/office/powerpoint/2010/main" val="1104384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68760"/>
            <a:ext cx="9108504" cy="47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454025" algn="l"/>
              </a:tabLst>
              <a:defRPr/>
            </a:pPr>
            <a:r>
              <a:rPr lang="en-US" sz="3600" spc="600" dirty="0">
                <a:latin typeface="Arial" panose="020B0604020202020204" pitchFamily="34" charset="0"/>
                <a:cs typeface="Arial" panose="020B0604020202020204" pitchFamily="34" charset="0"/>
              </a:rPr>
              <a:t>WE ARE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454025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redeemed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victorious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 because of our                               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own merits                          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 because of                               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Christ’s victories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454025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in our behalf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Accepting Jesus’ Victory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Personal Lives </a:t>
            </a:r>
          </a:p>
        </p:txBody>
      </p:sp>
    </p:spTree>
    <p:extLst>
      <p:ext uri="{BB962C8B-B14F-4D97-AF65-F5344CB8AC3E}">
        <p14:creationId xmlns:p14="http://schemas.microsoft.com/office/powerpoint/2010/main" val="3315754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81BA73CE-387B-7A0C-9570-EFB0651B6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 long as all created beings acknowledged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allegiance of love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there was perfect harmony throughout the universe of God.</a:t>
            </a:r>
          </a:p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the joy of the heavenly host to fulfill the purpose of their Creator. They delighted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reflecting His glory and showing forth His praise.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while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to God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was sup-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reme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for one another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was confiding and unselfish. </a:t>
            </a:r>
            <a:r>
              <a:rPr lang="en-US" sz="3600" b="1" spc="50" dirty="0">
                <a:latin typeface="Arial" panose="020B0604020202020204" pitchFamily="34" charset="0"/>
                <a:cs typeface="Arial" panose="020B0604020202020204" pitchFamily="34" charset="0"/>
              </a:rPr>
              <a:t>There was no note of dis-cord to mar the celestial harmonies</a:t>
            </a:r>
            <a:r>
              <a:rPr lang="en-US" sz="3600" spc="5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3600" b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31A21D77-393D-7288-9C32-BFAB7AB5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39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“So long as all created beings acknowledged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allegiance of love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there was perfect harmony throughout the universe of God.</a:t>
            </a:r>
          </a:p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It was the joy of the heavenly host to fulfill the purpose of their Creator. They delighted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reflecting His glory and showing forth His praise.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385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Wins—Satan Loses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Word: </a:t>
            </a:r>
            <a:r>
              <a:rPr lang="en-US" sz="3200" i="1" cap="sm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Patriarchs and Prophets </a:t>
            </a:r>
            <a:r>
              <a:rPr lang="en-US" sz="3200" cap="sm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3200" i="1" cap="sm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2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85CEACF4-ED00-962F-25E6-C9AEA8A0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Cosmic Messages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1,  April 1,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12776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Jesus Wins—Satan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Loses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D4DD1-CB5F-7F26-533F-3A2C21B46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6" y="2951747"/>
            <a:ext cx="9127487" cy="3861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715552"/>
            <a:ext cx="914400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de-DE" sz="36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Revelation 12:17 </a:t>
            </a:r>
            <a:r>
              <a:rPr lang="en-US" sz="28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NKJV</a:t>
            </a:r>
            <a:endParaRPr lang="en-US" sz="3200" dirty="0">
              <a:latin typeface="Times New Roman" panose="02020603050405020304" pitchFamily="18" charset="0"/>
              <a:ea typeface="Helvetica CY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“And the dragon was enraged with the woman, and he went to make war with      the rest of her offspring, who                         </a:t>
            </a:r>
            <a:r>
              <a:rPr lang="en-US" sz="3600" b="1" spc="1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keep the commandments of God     </a:t>
            </a:r>
            <a:r>
              <a:rPr lang="en-US" sz="3600" b="1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               and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b="1" spc="1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have the testimony of Jesus Christ</a:t>
            </a: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5146B23-152B-645C-CFFA-C76988D1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Wins—Satan Loses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Text   </a:t>
            </a:r>
          </a:p>
        </p:txBody>
      </p:sp>
    </p:spTree>
    <p:extLst>
      <p:ext uri="{BB962C8B-B14F-4D97-AF65-F5344CB8AC3E}">
        <p14:creationId xmlns:p14="http://schemas.microsoft.com/office/powerpoint/2010/main" val="3384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8" y="1558018"/>
            <a:ext cx="9144000" cy="46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spcBef>
                <a:spcPts val="0"/>
              </a:spcBef>
              <a:spcAft>
                <a:spcPts val="1200"/>
              </a:spcAft>
              <a:tabLst>
                <a:tab pos="5381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The theme of the Bible’s last book, Revelation, is this: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Jesus Wins, Satan Loses.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heart of this battle is outlined in Revelation 12, the focus of our study this week.</a:t>
            </a:r>
          </a:p>
          <a:p>
            <a:pPr marL="252000" eaLnBrk="1" hangingPunct="1">
              <a:spcBef>
                <a:spcPts val="0"/>
              </a:spcBef>
              <a:spcAft>
                <a:spcPts val="1200"/>
              </a:spcAft>
              <a:tabLst>
                <a:tab pos="5381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This study will give a good preparation for understanding Revelation 14 and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three angels’ messages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7113652-0CB0-BE53-1FB5-8435378A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Wins—Satan Loses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Words</a:t>
            </a:r>
          </a:p>
        </p:txBody>
      </p:sp>
    </p:spTree>
    <p:extLst>
      <p:ext uri="{BB962C8B-B14F-4D97-AF65-F5344CB8AC3E}">
        <p14:creationId xmlns:p14="http://schemas.microsoft.com/office/powerpoint/2010/main" val="259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F6F13B1-DFBB-E26D-C6F3-87531EA1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575" y="6350"/>
            <a:ext cx="7426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Wins—Satan Loses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Look  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55278"/>
            <a:ext cx="889248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Battle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Satan’s Rebellion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12:7-9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The Battle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Continues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Earth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a.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Satan’s Attack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Rev. 12:4, 5,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b.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The Woman in the Wilderness            		 	 (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Rev. 12:6,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c. God’s End-time Remnant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Rev.</a:t>
            </a:r>
            <a:r>
              <a:rPr lang="en-US" sz="3600" i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12:17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i="1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Accepting Jesus’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Victory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spc="-60" dirty="0">
                <a:latin typeface="Arial" panose="020B0604020202020204" pitchFamily="34" charset="0"/>
                <a:cs typeface="Arial" panose="020B0604020202020204" pitchFamily="34" charset="0"/>
              </a:rPr>
              <a:t>	In Our Personal Lives 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12:10, 11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-27384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Wins—Satan Loses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Beginning of the Battle 	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99623-7381-D421-207F-B4511A44C752}"/>
              </a:ext>
            </a:extLst>
          </p:cNvPr>
          <p:cNvSpPr txBox="1"/>
          <p:nvPr/>
        </p:nvSpPr>
        <p:spPr>
          <a:xfrm>
            <a:off x="7956884" y="739541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CA2B9-90BD-E350-5DA3-3D547150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853834"/>
            <a:ext cx="5076552" cy="38074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1A5F15-6019-3ADF-4929-9E97B20E61B4}"/>
              </a:ext>
            </a:extLst>
          </p:cNvPr>
          <p:cNvSpPr/>
          <p:nvPr/>
        </p:nvSpPr>
        <p:spPr bwMode="auto">
          <a:xfrm>
            <a:off x="2051720" y="1853834"/>
            <a:ext cx="5076552" cy="38074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12:7–9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And war broke out in heaven: Michael and  his angels fought with the dragon; and the dragon and his angels fought, but they did  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not prevail, nor was a place found for them in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heaven any longer. So the great dragon was cast out, that serpent of old, called the Devil and Satan, who deceives the whole world;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 was cast to the earth, and his angels     were cast out with him.”</a:t>
            </a:r>
          </a:p>
        </p:txBody>
      </p:sp>
    </p:spTree>
    <p:extLst>
      <p:ext uri="{BB962C8B-B14F-4D97-AF65-F5344CB8AC3E}">
        <p14:creationId xmlns:p14="http://schemas.microsoft.com/office/powerpoint/2010/main" val="213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79742"/>
            <a:ext cx="9144000" cy="501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4320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Revelation 12 presents a snapshots of the agelong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conflict between good and evil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that take us down the stream of time,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opening scene of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Satan’s rebellion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heaven to his vicious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attacks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on God’s people in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last days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320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How, possibly, could something 	like 	this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happen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heaven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Beginning of the Battle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Heaven	           </a:t>
            </a:r>
          </a:p>
        </p:txBody>
      </p:sp>
    </p:spTree>
    <p:extLst>
      <p:ext uri="{BB962C8B-B14F-4D97-AF65-F5344CB8AC3E}">
        <p14:creationId xmlns:p14="http://schemas.microsoft.com/office/powerpoint/2010/main" val="29364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79742"/>
            <a:ext cx="9144000" cy="483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dirty="0">
                <a:latin typeface="Calibri"/>
                <a:cs typeface="Calibri"/>
              </a:rPr>
              <a:t>• The freedom to choose is a </a:t>
            </a:r>
            <a:r>
              <a:rPr lang="en-US" b="1" spc="100" dirty="0" err="1">
                <a:latin typeface="Calibri"/>
                <a:cs typeface="Calibri"/>
              </a:rPr>
              <a:t>fundamen-tal</a:t>
            </a:r>
            <a:r>
              <a:rPr lang="en-US" b="1" spc="100" dirty="0">
                <a:latin typeface="Calibri"/>
                <a:cs typeface="Calibri"/>
              </a:rPr>
              <a:t> principle</a:t>
            </a:r>
            <a:r>
              <a:rPr lang="en-US" dirty="0">
                <a:latin typeface="Calibri"/>
                <a:cs typeface="Calibri"/>
              </a:rPr>
              <a:t> of God’s government, both in heaven and on earth. </a:t>
            </a:r>
          </a:p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dirty="0">
                <a:latin typeface="Calibri"/>
                <a:cs typeface="Calibri"/>
              </a:rPr>
              <a:t>• Created in the image of God, we as humans can make </a:t>
            </a:r>
            <a:r>
              <a:rPr lang="en-US" b="1" spc="100" dirty="0">
                <a:latin typeface="Calibri"/>
                <a:cs typeface="Calibri"/>
              </a:rPr>
              <a:t>moral</a:t>
            </a:r>
            <a:r>
              <a:rPr lang="en-US" dirty="0">
                <a:latin typeface="Calibri"/>
                <a:cs typeface="Calibri"/>
              </a:rPr>
              <a:t> choices.</a:t>
            </a:r>
          </a:p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dirty="0">
                <a:latin typeface="Calibri"/>
                <a:cs typeface="Calibri"/>
              </a:rPr>
              <a:t>• The power of choice is closely </a:t>
            </a:r>
            <a:r>
              <a:rPr lang="en-US" b="1" spc="100" dirty="0">
                <a:latin typeface="Calibri"/>
                <a:cs typeface="Calibri"/>
              </a:rPr>
              <a:t>aligned</a:t>
            </a:r>
            <a:r>
              <a:rPr lang="en-US" dirty="0">
                <a:latin typeface="Calibri"/>
                <a:cs typeface="Calibri"/>
              </a:rPr>
              <a:t>  with the ability to </a:t>
            </a:r>
            <a:r>
              <a:rPr lang="en-US" b="1" spc="100" dirty="0">
                <a:latin typeface="Calibri"/>
                <a:cs typeface="Calibri"/>
              </a:rPr>
              <a:t>love</a:t>
            </a:r>
            <a:r>
              <a:rPr lang="en-US" dirty="0">
                <a:latin typeface="Calibri"/>
                <a:cs typeface="Calibri"/>
              </a:rPr>
              <a:t>. Love is an           expression of </a:t>
            </a:r>
            <a:r>
              <a:rPr lang="en-US" b="1" spc="100" dirty="0">
                <a:latin typeface="Calibri"/>
                <a:cs typeface="Calibri"/>
              </a:rPr>
              <a:t>free will</a:t>
            </a:r>
            <a:r>
              <a:rPr lang="en-US" spc="100" dirty="0">
                <a:latin typeface="Calibri"/>
                <a:cs typeface="Calibri"/>
              </a:rPr>
              <a:t>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The Beginning of the Battle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Free Will           </a:t>
            </a:r>
          </a:p>
        </p:txBody>
      </p:sp>
    </p:spTree>
    <p:extLst>
      <p:ext uri="{BB962C8B-B14F-4D97-AF65-F5344CB8AC3E}">
        <p14:creationId xmlns:p14="http://schemas.microsoft.com/office/powerpoint/2010/main" val="296480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41224</TotalTime>
  <Words>3954</Words>
  <Application>Microsoft Macintosh PowerPoint</Application>
  <PresentationFormat>On-screen Show (4:3)</PresentationFormat>
  <Paragraphs>221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Cambria</vt:lpstr>
      <vt:lpstr>Helvetica Neue</vt:lpstr>
      <vt:lpstr>Times New Roman</vt:lpstr>
      <vt:lpstr>•23.1Q MANAGING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902</cp:revision>
  <cp:lastPrinted>2023-03-29T03:09:16Z</cp:lastPrinted>
  <dcterms:created xsi:type="dcterms:W3CDTF">2021-07-03T11:23:54Z</dcterms:created>
  <dcterms:modified xsi:type="dcterms:W3CDTF">2023-03-31T03:07:51Z</dcterms:modified>
</cp:coreProperties>
</file>