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1"/>
  </p:notesMasterIdLst>
  <p:sldIdLst>
    <p:sldId id="357" r:id="rId3"/>
    <p:sldId id="265" r:id="rId4"/>
    <p:sldId id="268" r:id="rId5"/>
    <p:sldId id="458" r:id="rId6"/>
    <p:sldId id="479" r:id="rId7"/>
    <p:sldId id="603" r:id="rId8"/>
    <p:sldId id="589" r:id="rId9"/>
    <p:sldId id="661" r:id="rId10"/>
    <p:sldId id="662" r:id="rId11"/>
    <p:sldId id="639" r:id="rId12"/>
    <p:sldId id="640" r:id="rId13"/>
    <p:sldId id="663" r:id="rId14"/>
    <p:sldId id="664" r:id="rId15"/>
    <p:sldId id="665" r:id="rId16"/>
    <p:sldId id="666" r:id="rId17"/>
    <p:sldId id="646" r:id="rId18"/>
    <p:sldId id="650" r:id="rId19"/>
    <p:sldId id="667" r:id="rId20"/>
    <p:sldId id="668" r:id="rId21"/>
    <p:sldId id="596" r:id="rId22"/>
    <p:sldId id="602" r:id="rId23"/>
    <p:sldId id="669" r:id="rId24"/>
    <p:sldId id="671" r:id="rId25"/>
    <p:sldId id="651" r:id="rId26"/>
    <p:sldId id="660" r:id="rId27"/>
    <p:sldId id="672" r:id="rId28"/>
    <p:sldId id="673" r:id="rId29"/>
    <p:sldId id="677" r:id="rId30"/>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0"/>
    <a:srgbClr val="000000"/>
    <a:srgbClr val="D9D9D9"/>
    <a:srgbClr val="FF00FF"/>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56" autoAdjust="0"/>
    <p:restoredTop sz="72230" autoAdjust="0"/>
  </p:normalViewPr>
  <p:slideViewPr>
    <p:cSldViewPr>
      <p:cViewPr varScale="1">
        <p:scale>
          <a:sx n="82" d="100"/>
          <a:sy n="82" d="100"/>
        </p:scale>
        <p:origin x="1288" y="168"/>
      </p:cViewPr>
      <p:guideLst>
        <p:guide orient="horz" pos="2160"/>
        <p:guide pos="2880"/>
      </p:guideLst>
    </p:cSldViewPr>
  </p:slideViewPr>
  <p:outlineViewPr>
    <p:cViewPr>
      <p:scale>
        <a:sx n="33" d="100"/>
        <a:sy n="33" d="100"/>
      </p:scale>
      <p:origin x="0" y="0"/>
    </p:cViewPr>
  </p:outlineViewPr>
  <p:notesTextViewPr>
    <p:cViewPr>
      <p:scale>
        <a:sx n="95" d="100"/>
        <a:sy n="95" d="100"/>
      </p:scale>
      <p:origin x="0" y="0"/>
    </p:cViewPr>
  </p:notesTextViewPr>
  <p:sorterViewPr>
    <p:cViewPr>
      <p:scale>
        <a:sx n="1" d="1"/>
        <a:sy n="1" d="1"/>
      </p:scale>
      <p:origin x="0" y="0"/>
    </p:cViewPr>
  </p:sorterViewPr>
  <p:notesViewPr>
    <p:cSldViewPr>
      <p:cViewPr varScale="1">
        <p:scale>
          <a:sx n="91" d="100"/>
          <a:sy n="91" d="100"/>
        </p:scale>
        <p:origin x="25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1</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0" spc="100" dirty="0" err="1">
                <a:latin typeface="Arial" charset="0"/>
                <a:cs typeface="ＭＳ Ｐゴシック" charset="0"/>
              </a:rPr>
              <a:t>Tatlong</a:t>
            </a:r>
            <a:r>
              <a:rPr lang="en-US" b="0" spc="100" dirty="0">
                <a:latin typeface="Arial" charset="0"/>
                <a:cs typeface="ＭＳ Ｐゴシック" charset="0"/>
              </a:rPr>
              <a:t> </a:t>
            </a:r>
            <a:r>
              <a:rPr lang="en-US" b="0" spc="100" dirty="0" err="1">
                <a:latin typeface="Arial" charset="0"/>
                <a:cs typeface="ＭＳ Ｐゴシック" charset="0"/>
              </a:rPr>
              <a:t>Pansansinukob</a:t>
            </a:r>
            <a:r>
              <a:rPr lang="en-US" b="0" spc="100" dirty="0">
                <a:latin typeface="Arial" charset="0"/>
                <a:cs typeface="ＭＳ Ｐゴシック" charset="0"/>
              </a:rPr>
              <a:t> </a:t>
            </a:r>
            <a:r>
              <a:rPr lang="en-US" b="0" spc="100" dirty="0" err="1">
                <a:latin typeface="Arial" charset="0"/>
                <a:cs typeface="ＭＳ Ｐゴシック" charset="0"/>
              </a:rPr>
              <a:t>na</a:t>
            </a:r>
            <a:r>
              <a:rPr lang="en-US" b="0" spc="100" dirty="0">
                <a:latin typeface="Arial" charset="0"/>
                <a:cs typeface="ＭＳ Ｐゴシック" charset="0"/>
              </a:rPr>
              <a:t> </a:t>
            </a:r>
            <a:r>
              <a:rPr lang="en-US" b="0" spc="100" dirty="0" err="1">
                <a:latin typeface="Arial" charset="0"/>
                <a:cs typeface="ＭＳ Ｐゴシック" charset="0"/>
              </a:rPr>
              <a:t>mga</a:t>
            </a:r>
            <a:r>
              <a:rPr lang="en-US" b="0" spc="100" dirty="0">
                <a:latin typeface="Arial" charset="0"/>
                <a:cs typeface="ＭＳ Ｐゴシック" charset="0"/>
              </a:rPr>
              <a:t> </a:t>
            </a:r>
            <a:r>
              <a:rPr lang="en-US" b="0" spc="100" dirty="0" err="1">
                <a:latin typeface="Arial" charset="0"/>
                <a:cs typeface="ＭＳ Ｐゴシック" charset="0"/>
              </a:rPr>
              <a:t>Mensahe</a:t>
            </a:r>
            <a:r>
              <a:rPr lang="en-US" b="0" spc="100" dirty="0">
                <a:latin typeface="Arial" charset="0"/>
                <a:cs typeface="ＭＳ Ｐゴシック" charset="0"/>
              </a:rPr>
              <a:t> </a:t>
            </a:r>
          </a:p>
          <a:p>
            <a:pPr eaLnBrk="1" hangingPunct="1"/>
            <a:endParaRPr lang="en-US" spc="100" dirty="0">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10</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charset="0"/>
                <a:cs typeface="ＭＳ Ｐゴシック" charset="0"/>
              </a:rPr>
              <a:t>2. Ang Sabbath at </a:t>
            </a:r>
            <a:r>
              <a:rPr lang="en-US" sz="1600" b="1" spc="100" baseline="0" dirty="0" err="1">
                <a:latin typeface="Arial" charset="0"/>
                <a:cs typeface="ＭＳ Ｐゴシック" charset="0"/>
              </a:rPr>
              <a:t>Paglalang</a:t>
            </a:r>
            <a:r>
              <a:rPr lang="en-US" sz="1600" b="1" spc="100" baseline="0" dirty="0">
                <a:latin typeface="Arial" charset="0"/>
                <a:cs typeface="ＭＳ Ｐゴシック" charset="0"/>
              </a:rPr>
              <a:t>. a. </a:t>
            </a:r>
            <a:r>
              <a:rPr lang="en-US" sz="1600" b="1" spc="100" baseline="0" dirty="0" err="1">
                <a:latin typeface="Arial" charset="0"/>
                <a:cs typeface="ＭＳ Ｐゴシック" charset="0"/>
              </a:rPr>
              <a:t>Muling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Tumitiyak</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Mensahe</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Paglalang</a:t>
            </a:r>
            <a:r>
              <a:rPr lang="en-US" sz="1600" b="1" spc="100" baseline="0" dirty="0">
                <a:latin typeface="Arial" charset="0"/>
                <a:cs typeface="ＭＳ Ｐゴシック" charset="0"/>
              </a:rPr>
              <a:t>.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Nayari</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langit</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at ang lahat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iyon</a:t>
            </a:r>
            <a:r>
              <a:rPr lang="en-US" sz="1600" b="0" spc="100" baseline="0" dirty="0">
                <a:latin typeface="Arial" charset="0"/>
                <a:cs typeface="ＭＳ Ｐゴシック" charset="0"/>
              </a:rPr>
              <a:t>. Nang </a:t>
            </a:r>
            <a:r>
              <a:rPr lang="en-US" sz="1600" b="0" spc="100" baseline="0" dirty="0" err="1">
                <a:latin typeface="Arial" charset="0"/>
                <a:cs typeface="ＭＳ Ｐゴシック" charset="0"/>
              </a:rPr>
              <a:t>ikapitong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natapos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gawain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ginawa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nagpahinga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ikapitong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lahat ng </a:t>
            </a:r>
            <a:r>
              <a:rPr lang="en-US" sz="1600" b="0" spc="100" baseline="0" dirty="0" err="1">
                <a:latin typeface="Arial" charset="0"/>
                <a:cs typeface="ＭＳ Ｐゴシック" charset="0"/>
              </a:rPr>
              <a:t>gawaing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ginawa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binasbasan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ikapitong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ginawang</a:t>
            </a:r>
            <a:r>
              <a:rPr lang="en-US" sz="1600" b="0" spc="100" baseline="0" dirty="0">
                <a:latin typeface="Arial" charset="0"/>
                <a:cs typeface="ＭＳ Ｐゴシック" charset="0"/>
              </a:rPr>
              <a:t> banal, ¶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iyon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nagpahinga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lahat ng </a:t>
            </a:r>
            <a:r>
              <a:rPr lang="en-US" sz="1600" b="0" spc="100" baseline="0" dirty="0" err="1">
                <a:latin typeface="Arial" charset="0"/>
                <a:cs typeface="ＭＳ Ｐゴシック" charset="0"/>
              </a:rPr>
              <a:t>gawain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ginawa</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Genesis 2:1–3</a:t>
            </a:r>
            <a:r>
              <a:rPr lang="en-US" sz="1600" b="0" i="0" spc="100" baseline="0" dirty="0">
                <a:latin typeface="Arial" charset="0"/>
                <a:cs typeface="ＭＳ Ｐゴシック"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600" b="0" i="0" spc="100" baseline="0" dirty="0">
              <a:latin typeface="Arial" charset="0"/>
              <a:cs typeface="ＭＳ Ｐゴシック" charset="0"/>
            </a:endParaRPr>
          </a:p>
        </p:txBody>
      </p:sp>
    </p:spTree>
    <p:extLst>
      <p:ext uri="{BB962C8B-B14F-4D97-AF65-F5344CB8AC3E}">
        <p14:creationId xmlns:p14="http://schemas.microsoft.com/office/powerpoint/2010/main" val="2084448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11</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sanlibutan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talagang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desperadong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nangangailangan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muling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tumitiyak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mensahe</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Panglalang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kaya </a:t>
            </a:r>
            <a:r>
              <a:rPr lang="en-US" sz="1600" b="0" spc="100" baseline="0" dirty="0" err="1">
                <a:latin typeface="Arial" charset="0"/>
                <a:cs typeface="ＭＳ Ｐゴシック" charset="0"/>
              </a:rPr>
              <a:t>ibinigay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ang Sabbath. ¶ • Sa </a:t>
            </a:r>
            <a:r>
              <a:rPr lang="en-US" sz="1600" b="0" spc="100" baseline="0" dirty="0" err="1">
                <a:latin typeface="Arial" charset="0"/>
                <a:cs typeface="ＭＳ Ｐゴシック" charset="0"/>
              </a:rPr>
              <a:t>kalagitnaan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dekada</a:t>
            </a:r>
            <a:r>
              <a:rPr lang="en-US" sz="1600" b="0" spc="100" baseline="0" dirty="0">
                <a:latin typeface="Arial" charset="0"/>
                <a:cs typeface="ＭＳ Ｐゴシック" charset="0"/>
              </a:rPr>
              <a:t> 1800,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teorya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ebolusyon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matuling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naging</a:t>
            </a:r>
            <a:r>
              <a:rPr lang="en-US" sz="1600" b="0" spc="100" baseline="0" dirty="0">
                <a:latin typeface="Arial" charset="0"/>
                <a:cs typeface="ＭＳ Ｐゴシック" charset="0"/>
              </a:rPr>
              <a:t> popular, </a:t>
            </a:r>
            <a:r>
              <a:rPr lang="en-US" sz="1600" b="0" spc="100" baseline="0" dirty="0" err="1">
                <a:latin typeface="Arial" charset="0"/>
                <a:cs typeface="ＭＳ Ｐゴシック" charset="0"/>
              </a:rPr>
              <a:t>nagpadala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mensahe</a:t>
            </a:r>
            <a:r>
              <a:rPr lang="en-US" sz="1600" b="0" spc="100" baseline="0" dirty="0">
                <a:latin typeface="Arial" charset="0"/>
                <a:cs typeface="ＭＳ Ｐゴシック" charset="0"/>
              </a:rPr>
              <a:t> ng di-</a:t>
            </a:r>
            <a:r>
              <a:rPr lang="en-US" sz="1600" b="0" spc="100" baseline="0" dirty="0" err="1">
                <a:latin typeface="Arial" charset="0"/>
                <a:cs typeface="ＭＳ Ｐゴシック" charset="0"/>
              </a:rPr>
              <a:t>kapani</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paniwalang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pag-asa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Apocalipsis</a:t>
            </a:r>
            <a:r>
              <a:rPr lang="en-US" sz="1600" b="0" spc="100" baseline="0" dirty="0">
                <a:latin typeface="Arial" charset="0"/>
                <a:cs typeface="ＭＳ Ｐゴシック" charset="0"/>
              </a:rPr>
              <a:t> 14:6, 7. ¶ • Ang Sabbath ay </a:t>
            </a:r>
            <a:r>
              <a:rPr lang="en-US" sz="1600" b="0" spc="100" baseline="0" dirty="0" err="1">
                <a:latin typeface="Arial" charset="0"/>
                <a:cs typeface="ＭＳ Ｐゴシック" charset="0"/>
              </a:rPr>
              <a:t>nasa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sentro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malaking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tunggalian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tungkol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nararapat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tangapin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pagsamba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Manlalalang</a:t>
            </a:r>
            <a:r>
              <a:rPr lang="en-US" sz="1600" b="0" spc="100" baseline="0" dirty="0">
                <a:latin typeface="Arial" charset="0"/>
                <a:cs typeface="ＭＳ Ｐゴシック" charset="0"/>
              </a:rPr>
              <a:t>. </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046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Sabbath 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walang-hanggang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simbolo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kapahingahan</a:t>
            </a:r>
            <a:r>
              <a:rPr lang="en-US" sz="1600" b="0" spc="100" baseline="0" dirty="0">
                <a:latin typeface="Arial" charset="0"/>
                <a:cs typeface="ＭＳ Ｐゴシック" charset="0"/>
              </a:rPr>
              <a:t> kay Jesus. ¶ •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natatanging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tanda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katapatan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Manlalalang</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Ezekiel 20:12, 20</a:t>
            </a:r>
            <a:r>
              <a:rPr lang="en-US" sz="1600" b="0" i="0" spc="100" baseline="0" dirty="0">
                <a:latin typeface="Arial" charset="0"/>
                <a:cs typeface="ＭＳ Ｐゴシック" charset="0"/>
              </a:rPr>
              <a:t>). ¶ • </a:t>
            </a:r>
            <a:r>
              <a:rPr lang="en-US" sz="1600" b="0" i="0" spc="100" baseline="0" dirty="0" err="1">
                <a:latin typeface="Arial" charset="0"/>
                <a:cs typeface="ＭＳ Ｐゴシック" charset="0"/>
              </a:rPr>
              <a:t>Naghahayag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ito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tunay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kapahingahan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mula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katwiran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pamamagitan</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gawa</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masusumpungan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Kanya. ¶ • Ang Sabbath ay </a:t>
            </a:r>
            <a:r>
              <a:rPr lang="en-US" sz="1600" b="0" i="0" spc="100" baseline="0" dirty="0" err="1">
                <a:latin typeface="Arial" charset="0"/>
                <a:cs typeface="ＭＳ Ｐゴシック" charset="0"/>
              </a:rPr>
              <a:t>isang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simbolo</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kapahingahan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hindi</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gawa</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biyaya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hindi</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legalismo</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katiyakan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hindi</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kahatulan</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pagdedepende</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Kanya, </a:t>
            </a:r>
            <a:r>
              <a:rPr lang="en-US" sz="1600" b="0" i="0" spc="100" baseline="0" dirty="0" err="1">
                <a:latin typeface="Arial" charset="0"/>
                <a:cs typeface="ＭＳ Ｐゴシック" charset="0"/>
              </a:rPr>
              <a:t>hindi</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ating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sarili</a:t>
            </a:r>
            <a:r>
              <a:rPr lang="en-US" sz="1600" b="0" i="0"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729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Sabbath ay </a:t>
            </a:r>
            <a:r>
              <a:rPr lang="en-US" sz="1600" b="0" spc="100" baseline="0" dirty="0" err="1">
                <a:latin typeface="Arial" charset="0"/>
                <a:cs typeface="ＭＳ Ｐゴシック" charset="0"/>
              </a:rPr>
              <a:t>walang-hanggang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ugnayan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pagitan</a:t>
            </a:r>
            <a:r>
              <a:rPr lang="en-US" sz="1600" b="0" spc="100" baseline="0" dirty="0">
                <a:latin typeface="Arial" charset="0"/>
                <a:cs typeface="ＭＳ Ｐゴシック" charset="0"/>
              </a:rPr>
              <a:t> ng Eden at ang </a:t>
            </a:r>
            <a:r>
              <a:rPr lang="en-US" sz="1600" b="0" spc="100" baseline="0" dirty="0" err="1">
                <a:latin typeface="Arial" charset="0"/>
                <a:cs typeface="ＭＳ Ｐゴシック" charset="0"/>
              </a:rPr>
              <a:t>bagong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paanong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langit</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bagong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lilikhain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mananatili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harapan</a:t>
            </a:r>
            <a:r>
              <a:rPr lang="en-US" sz="1600" b="0" spc="100" baseline="0" dirty="0">
                <a:latin typeface="Arial" charset="0"/>
                <a:cs typeface="ＭＳ Ｐゴシック" charset="0"/>
              </a:rPr>
              <a:t> ko,...</a:t>
            </a:r>
            <a:r>
              <a:rPr lang="en-US" sz="1600" b="0" spc="100" baseline="0" dirty="0" err="1">
                <a:latin typeface="Arial" charset="0"/>
                <a:cs typeface="ＭＳ Ｐゴシック" charset="0"/>
              </a:rPr>
              <a:t>gayon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mananatili</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lahi</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pangalan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buwan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hanggang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isa pang </a:t>
            </a:r>
            <a:r>
              <a:rPr lang="en-US" sz="1600" b="0" spc="100" baseline="0" dirty="0" err="1">
                <a:latin typeface="Arial" charset="0"/>
                <a:cs typeface="ＭＳ Ｐゴシック" charset="0"/>
              </a:rPr>
              <a:t>bagong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buwan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Sabbath </a:t>
            </a:r>
            <a:r>
              <a:rPr lang="en-US" sz="1600" b="0" spc="100" baseline="0" dirty="0" err="1">
                <a:latin typeface="Arial" charset="0"/>
                <a:cs typeface="ＭＳ Ｐゴシック" charset="0"/>
              </a:rPr>
              <a:t>hanggang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isa pang Sabbath, </a:t>
            </a:r>
            <a:r>
              <a:rPr lang="en-US" sz="1600" b="0" spc="100" baseline="0" dirty="0" err="1">
                <a:latin typeface="Arial" charset="0"/>
                <a:cs typeface="ＭＳ Ｐゴシック" charset="0"/>
              </a:rPr>
              <a:t>paroroon</a:t>
            </a:r>
            <a:r>
              <a:rPr lang="en-US" sz="1600" b="0" spc="100" baseline="0" dirty="0">
                <a:latin typeface="Arial" charset="0"/>
                <a:cs typeface="ＭＳ Ｐゴシック" charset="0"/>
              </a:rPr>
              <a:t> ang lahat ng </a:t>
            </a:r>
            <a:r>
              <a:rPr lang="en-US" sz="1600" b="0" spc="100" baseline="0" dirty="0" err="1">
                <a:latin typeface="Arial" charset="0"/>
                <a:cs typeface="ＭＳ Ｐゴシック" charset="0"/>
              </a:rPr>
              <a:t>laman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sumamba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harapan</a:t>
            </a:r>
            <a:r>
              <a:rPr lang="en-US" sz="1600" b="0" spc="100" baseline="0" dirty="0">
                <a:latin typeface="Arial" charset="0"/>
                <a:cs typeface="ＭＳ Ｐゴシック" charset="0"/>
              </a:rPr>
              <a:t> ko, </a:t>
            </a:r>
            <a:r>
              <a:rPr lang="en-US" sz="1600" b="0" spc="100" baseline="0" dirty="0" err="1">
                <a:latin typeface="Arial" charset="0"/>
                <a:cs typeface="ＭＳ Ｐゴシック" charset="0"/>
              </a:rPr>
              <a:t>sabi</a:t>
            </a:r>
            <a:r>
              <a:rPr lang="en-US" sz="1600" b="0" spc="100" baseline="0" dirty="0">
                <a:latin typeface="Arial" charset="0"/>
                <a:cs typeface="ＭＳ Ｐゴシック" charset="0"/>
              </a:rPr>
              <a:t> ng </a:t>
            </a:r>
            <a:r>
              <a:rPr lang="en-US" sz="1600" b="0" cap="small" spc="100" baseline="0" dirty="0" err="1">
                <a:latin typeface="Arial" charset="0"/>
                <a:cs typeface="ＭＳ Ｐゴシック" charset="0"/>
              </a:rPr>
              <a:t>Panginoon</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Isaias 66:22, 23</a:t>
            </a:r>
            <a:r>
              <a:rPr lang="en-US" sz="1600" b="0" i="0"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5622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err="1">
                <a:latin typeface="Arial" charset="0"/>
                <a:cs typeface="ＭＳ Ｐゴシック" charset="0"/>
              </a:rPr>
              <a:t>Tinatawagan</a:t>
            </a:r>
            <a:r>
              <a:rPr lang="en-US" sz="1600" b="0" spc="100" baseline="0" dirty="0">
                <a:latin typeface="Arial" charset="0"/>
                <a:cs typeface="ＭＳ Ｐゴシック" charset="0"/>
              </a:rPr>
              <a:t> tayo ng Sabbath </a:t>
            </a:r>
            <a:r>
              <a:rPr lang="en-US" sz="1600" b="0" spc="100" baseline="0" dirty="0" err="1">
                <a:latin typeface="Arial" charset="0"/>
                <a:cs typeface="ＭＳ Ｐゴシック" charset="0"/>
              </a:rPr>
              <a:t>pabalik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pinagmulan</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pag-uugnay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pinagmulang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pamilya</a:t>
            </a:r>
            <a:r>
              <a:rPr lang="en-US" sz="1600" b="0" spc="100" baseline="0" dirty="0">
                <a:latin typeface="Arial" charset="0"/>
                <a:cs typeface="ＭＳ Ｐゴシック" charset="0"/>
              </a:rPr>
              <a:t>. ¶ • Ang Sabbath ay </a:t>
            </a:r>
            <a:r>
              <a:rPr lang="en-US" sz="1600" b="0" spc="100" baseline="0" dirty="0" err="1">
                <a:latin typeface="Arial" charset="0"/>
                <a:cs typeface="ＭＳ Ｐゴシック" charset="0"/>
              </a:rPr>
              <a:t>patuloy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ipinangilin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pasimula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napuputol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koneksiyon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pabalik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tungo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pagkalalang</a:t>
            </a:r>
            <a:r>
              <a:rPr lang="en-US" sz="1600" b="0" i="0" spc="100" baseline="0" dirty="0">
                <a:latin typeface="Arial" charset="0"/>
                <a:cs typeface="ＭＳ Ｐゴシック" charset="0"/>
              </a:rPr>
              <a:t>. ¶ • </a:t>
            </a:r>
            <a:r>
              <a:rPr lang="en-US" sz="1600" b="0" i="0" spc="100" baseline="0" dirty="0" err="1">
                <a:latin typeface="Arial" charset="0"/>
                <a:cs typeface="ＭＳ Ｐゴシック" charset="0"/>
              </a:rPr>
              <a:t>Pinananatili</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nito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nakapokus</a:t>
            </a:r>
            <a:r>
              <a:rPr lang="en-US" sz="1600" b="0" i="0" spc="100" baseline="0" dirty="0">
                <a:latin typeface="Arial" charset="0"/>
                <a:cs typeface="ＭＳ Ｐゴシック" charset="0"/>
              </a:rPr>
              <a:t> tayo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maluwalhating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katotohanan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tayo’y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anak</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Diyos</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Tinatawagan</a:t>
            </a:r>
            <a:r>
              <a:rPr lang="en-US" sz="1600" b="0" i="0" spc="100" baseline="0" dirty="0">
                <a:latin typeface="Arial" charset="0"/>
                <a:cs typeface="ＭＳ Ｐゴシック" charset="0"/>
              </a:rPr>
              <a:t> tayo </a:t>
            </a:r>
            <a:r>
              <a:rPr lang="en-US" sz="1600" b="0" i="0" spc="100" baseline="0" dirty="0" err="1">
                <a:latin typeface="Arial" charset="0"/>
                <a:cs typeface="ＭＳ Ｐゴシック" charset="0"/>
              </a:rPr>
              <a:t>nito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isang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napakalapit</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relasyon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Kanya.</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550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Sabbath ay </a:t>
            </a:r>
            <a:r>
              <a:rPr lang="en-US" sz="1600" b="0" spc="100" baseline="0" dirty="0" err="1">
                <a:latin typeface="Arial" charset="0"/>
                <a:cs typeface="ＭＳ Ｐゴシック" charset="0"/>
              </a:rPr>
              <a:t>mahihiwatigan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Apocalipsis</a:t>
            </a:r>
            <a:r>
              <a:rPr lang="en-US" sz="1600" b="0" spc="100" baseline="0" dirty="0">
                <a:latin typeface="Arial" charset="0"/>
                <a:cs typeface="ＭＳ Ｐゴシック" charset="0"/>
              </a:rPr>
              <a:t> 14:6, 7. ¶ • “At </a:t>
            </a:r>
            <a:r>
              <a:rPr lang="en-US" sz="1600" b="0" spc="100" baseline="0" dirty="0" err="1">
                <a:latin typeface="Arial" charset="0"/>
                <a:cs typeface="ＭＳ Ｐゴシック" charset="0"/>
              </a:rPr>
              <a:t>nakita</a:t>
            </a:r>
            <a:r>
              <a:rPr lang="en-US" sz="1600" b="0" spc="100" baseline="0" dirty="0">
                <a:latin typeface="Arial" charset="0"/>
                <a:cs typeface="ＭＳ Ｐゴシック" charset="0"/>
              </a:rPr>
              <a:t> ko ang isa pang </a:t>
            </a:r>
            <a:r>
              <a:rPr lang="en-US" sz="1600" b="0" spc="100" baseline="0" dirty="0" err="1">
                <a:latin typeface="Arial" charset="0"/>
                <a:cs typeface="ＭＳ Ｐゴシック" charset="0"/>
              </a:rPr>
              <a:t>anghel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lumilipad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gitna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himpapawid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Sinabi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malakas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tinig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Matakot</a:t>
            </a:r>
            <a:r>
              <a:rPr lang="en-US" sz="1600" b="0" spc="100" baseline="0" dirty="0">
                <a:latin typeface="Arial" charset="0"/>
                <a:cs typeface="ＭＳ Ｐゴシック" charset="0"/>
              </a:rPr>
              <a:t> kayo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…at </a:t>
            </a:r>
            <a:r>
              <a:rPr lang="en-US" sz="1600" b="0" spc="100" baseline="0" dirty="0" err="1">
                <a:latin typeface="Arial" charset="0"/>
                <a:cs typeface="ＭＳ Ｐゴシック" charset="0"/>
              </a:rPr>
              <a:t>sambahin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gumawa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langit</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dagat</a:t>
            </a:r>
            <a:r>
              <a:rPr lang="en-US" sz="1600" b="0" spc="100" baseline="0" dirty="0">
                <a:latin typeface="Arial" charset="0"/>
                <a:cs typeface="ＭＳ Ｐゴシック" charset="0"/>
              </a:rPr>
              <a:t>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bukal</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tubig</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loob</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anim</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ginawa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langit</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dagat</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nagpahinga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ikapitong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Exodo</a:t>
            </a:r>
            <a:r>
              <a:rPr lang="en-US" sz="1600" b="0" i="1" spc="100" baseline="0" dirty="0">
                <a:latin typeface="Arial" charset="0"/>
                <a:cs typeface="ＭＳ Ｐゴシック" charset="0"/>
              </a:rPr>
              <a:t> 20:11</a:t>
            </a:r>
            <a:r>
              <a:rPr lang="en-US" sz="1600" b="0" i="0" spc="100" baseline="0" dirty="0">
                <a:latin typeface="Arial" charset="0"/>
                <a:cs typeface="ＭＳ Ｐゴシック" charset="0"/>
              </a:rPr>
              <a:t>).</a:t>
            </a:r>
            <a:r>
              <a:rPr lang="en-US" sz="1600" b="1" i="1"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917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charset="0"/>
                <a:cs typeface="ＭＳ Ｐゴシック" charset="0"/>
              </a:rPr>
              <a:t>b. Hindi </a:t>
            </a:r>
            <a:r>
              <a:rPr lang="en-US" sz="1600" b="1" spc="100" baseline="0" dirty="0" err="1">
                <a:latin typeface="Arial" charset="0"/>
                <a:cs typeface="ＭＳ Ｐゴシック" charset="0"/>
              </a:rPr>
              <a:t>isang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Malabong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Pandaraya</a:t>
            </a:r>
            <a:r>
              <a:rPr lang="en-US" sz="1600" b="1" spc="100" baseline="0" dirty="0">
                <a:latin typeface="Arial" charset="0"/>
                <a:cs typeface="ＭＳ Ｐゴシック" charset="0"/>
              </a:rPr>
              <a:t>. “</a:t>
            </a:r>
            <a:r>
              <a:rPr lang="en-US" sz="1600" b="0" spc="100" baseline="0" dirty="0">
                <a:latin typeface="Arial" charset="0"/>
                <a:cs typeface="ＭＳ Ｐゴシック" charset="0"/>
              </a:rPr>
              <a:t>Sa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salita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ginawa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langit</a:t>
            </a:r>
            <a:r>
              <a:rPr lang="en-US" sz="1600" b="0" spc="100" baseline="0" dirty="0">
                <a:latin typeface="Arial" charset="0"/>
                <a:cs typeface="ＭＳ Ｐゴシック" charset="0"/>
              </a:rPr>
              <a:t>; at lahat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hukbo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hinga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bibig</a:t>
            </a:r>
            <a:r>
              <a:rPr lang="en-US" sz="1600" b="1" spc="100" baseline="0" dirty="0">
                <a:latin typeface="Arial" charset="0"/>
                <a:cs typeface="ＭＳ Ｐゴシック" charset="0"/>
              </a:rPr>
              <a:t>  ¶ </a:t>
            </a:r>
            <a:r>
              <a:rPr lang="en-US" sz="1600" b="0" spc="100" baseline="0" dirty="0" err="1">
                <a:latin typeface="Arial" charset="0"/>
                <a:cs typeface="ＭＳ Ｐゴシック" charset="0"/>
              </a:rPr>
              <a:t>Sapagkat</a:t>
            </a:r>
            <a:r>
              <a:rPr lang="en-US" sz="1600" b="1" spc="100" baseline="0" dirty="0">
                <a:latin typeface="Arial" charset="0"/>
                <a:cs typeface="ＭＳ Ｐゴシック" charset="0"/>
              </a:rPr>
              <a:t> </a:t>
            </a:r>
            <a:r>
              <a:rPr lang="en-US" sz="1600" b="0" spc="100" baseline="0" dirty="0" err="1">
                <a:latin typeface="Arial" charset="0"/>
                <a:cs typeface="ＭＳ Ｐゴシック" charset="0"/>
              </a:rPr>
              <a:t>siya'y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nagsalita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iyon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naganap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siya'y</a:t>
            </a:r>
            <a:r>
              <a:rPr lang="en-US" sz="1600" b="0" spc="100" baseline="0" dirty="0">
                <a:latin typeface="Arial" charset="0"/>
                <a:cs typeface="ＭＳ Ｐゴシック" charset="0"/>
              </a:rPr>
              <a:t> nag-</a:t>
            </a:r>
            <a:r>
              <a:rPr lang="en-US" sz="1600" b="0" spc="100" baseline="0" dirty="0" err="1">
                <a:latin typeface="Arial" charset="0"/>
                <a:cs typeface="ＭＳ Ｐゴシック" charset="0"/>
              </a:rPr>
              <a:t>utos</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iyon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tumayong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matatag</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Awit</a:t>
            </a:r>
            <a:r>
              <a:rPr lang="en-US" sz="1600" b="0" i="1" spc="100" baseline="0" dirty="0">
                <a:latin typeface="Arial" charset="0"/>
                <a:cs typeface="ＭＳ Ｐゴシック" charset="0"/>
              </a:rPr>
              <a:t> 33:6, 9</a:t>
            </a:r>
            <a:r>
              <a:rPr lang="en-US" sz="1600" b="0" i="0" spc="100" baseline="0" dirty="0">
                <a:latin typeface="Arial" charset="0"/>
                <a:cs typeface="ＭＳ Ｐゴシック" charset="0"/>
              </a:rPr>
              <a:t>).</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1278750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ebolusyon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huwad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paglalang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Satanas</a:t>
            </a:r>
            <a:r>
              <a:rPr lang="en-US" sz="1600" b="0" spc="100" baseline="0" dirty="0">
                <a:latin typeface="Arial" charset="0"/>
                <a:cs typeface="ＭＳ Ｐゴシック" charset="0"/>
              </a:rPr>
              <a:t>. ¶ • Ang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pangunahing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lumikha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paglalang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subalit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nangailangan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mahahabang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kapanahunan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dalhin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buhay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pag-iral</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prosesong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ginamit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ay ang </a:t>
            </a:r>
            <a:r>
              <a:rPr lang="en-US" sz="1600" b="0" spc="100" baseline="0" dirty="0" err="1">
                <a:latin typeface="Arial" charset="0"/>
                <a:cs typeface="ＭＳ Ｐゴシック" charset="0"/>
              </a:rPr>
              <a:t>ebolusyon</a:t>
            </a:r>
            <a:r>
              <a:rPr lang="en-US" sz="1600" b="0" spc="100" baseline="0" dirty="0">
                <a:latin typeface="Arial" charset="0"/>
                <a:cs typeface="ＭＳ Ｐゴシック" charset="0"/>
              </a:rPr>
              <a:t>. </a:t>
            </a:r>
            <a:r>
              <a:rPr lang="en-US" sz="1600" b="0" i="0" spc="100" baseline="0" dirty="0">
                <a:latin typeface="Arial" charset="0"/>
                <a:cs typeface="ＭＳ Ｐゴシック" charset="0"/>
              </a:rPr>
              <a:t>¶ • </a:t>
            </a:r>
            <a:r>
              <a:rPr lang="en-US" sz="1600" b="0" i="0" spc="100" baseline="0" dirty="0" err="1">
                <a:latin typeface="Arial" charset="0"/>
                <a:cs typeface="ＭＳ Ｐゴシック" charset="0"/>
              </a:rPr>
              <a:t>Nagtatangka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ito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pagtugmain</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datos</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siyensya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salaysay</a:t>
            </a:r>
            <a:r>
              <a:rPr lang="en-US" sz="1600" b="0" i="0" spc="100" baseline="0" dirty="0">
                <a:latin typeface="Arial" charset="0"/>
                <a:cs typeface="ＭＳ Ｐゴシック" charset="0"/>
              </a:rPr>
              <a:t> ng Genesis. ¶ • </a:t>
            </a:r>
            <a:r>
              <a:rPr lang="en-US" sz="1600" b="0" i="0" spc="100" baseline="0" dirty="0" err="1">
                <a:latin typeface="Arial" charset="0"/>
                <a:cs typeface="ＭＳ Ｐゴシック" charset="0"/>
              </a:rPr>
              <a:t>Iginigiit</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nito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araw</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paglalang</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mahaba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walang-takdang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haba</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panahon</a:t>
            </a:r>
            <a:r>
              <a:rPr lang="en-US" sz="1600" b="0" i="0" spc="100" baseline="0" dirty="0">
                <a:latin typeface="Arial" charset="0"/>
                <a:cs typeface="ＭＳ Ｐゴシック" charset="0"/>
              </a:rPr>
              <a:t>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buhay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lupa</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bilyun-bilyong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taon</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tanda</a:t>
            </a:r>
            <a:r>
              <a:rPr lang="en-US" sz="1600" b="0" i="0" spc="100" baseline="0" dirty="0">
                <a:latin typeface="Arial" charset="0"/>
                <a:cs typeface="ＭＳ Ｐゴシック" charset="0"/>
              </a:rPr>
              <a:t>. </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038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18</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err="1">
                <a:latin typeface="Arial" charset="0"/>
                <a:cs typeface="ＭＳ Ｐゴシック" charset="0"/>
              </a:rPr>
              <a:t>Pinagtitibay</a:t>
            </a:r>
            <a:r>
              <a:rPr lang="en-US" sz="1600" b="0" spc="100" baseline="0" dirty="0">
                <a:latin typeface="Arial" charset="0"/>
                <a:cs typeface="ＭＳ Ｐゴシック" charset="0"/>
              </a:rPr>
              <a:t> ng Genesis ang </a:t>
            </a:r>
            <a:r>
              <a:rPr lang="en-US" sz="1600" b="0" spc="100" baseline="0" dirty="0" err="1">
                <a:latin typeface="Arial" charset="0"/>
                <a:cs typeface="ＭＳ Ｐゴシック" charset="0"/>
              </a:rPr>
              <a:t>anim</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literal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paglalang</a:t>
            </a:r>
            <a:r>
              <a:rPr lang="en-US" sz="1600" b="0" spc="100" baseline="0" dirty="0">
                <a:latin typeface="Arial" charset="0"/>
                <a:cs typeface="ＭＳ Ｐゴシック" charset="0"/>
              </a:rPr>
              <a:t>.. </a:t>
            </a:r>
            <a:r>
              <a:rPr lang="en-US" sz="1600" b="0" i="0" spc="100" baseline="0" dirty="0">
                <a:latin typeface="Arial" charset="0"/>
                <a:cs typeface="ＭＳ Ｐゴシック" charset="0"/>
              </a:rPr>
              <a:t>¶ • Ang </a:t>
            </a:r>
            <a:r>
              <a:rPr lang="en-US" sz="1600" b="0" i="0" spc="100" baseline="0" dirty="0" err="1">
                <a:latin typeface="Arial" charset="0"/>
                <a:cs typeface="ＭＳ Ｐゴシック" charset="0"/>
              </a:rPr>
              <a:t>Hebreong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salita</a:t>
            </a:r>
            <a:r>
              <a:rPr lang="en-US" sz="1600" b="0" i="0" spc="100" baseline="0" dirty="0">
                <a:latin typeface="Arial" charset="0"/>
                <a:cs typeface="ＭＳ Ｐゴシック" charset="0"/>
              </a:rPr>
              <a:t> para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araw</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Genesis 1 ay </a:t>
            </a:r>
            <a:r>
              <a:rPr lang="en-US" sz="1600" b="0" i="1" spc="100" baseline="0" dirty="0" err="1">
                <a:latin typeface="Arial" charset="0"/>
                <a:cs typeface="ＭＳ Ｐゴシック" charset="0"/>
              </a:rPr>
              <a:t>yom</a:t>
            </a:r>
            <a:r>
              <a:rPr lang="en-US" sz="1600" b="0" i="1" spc="100" baseline="0" dirty="0">
                <a:latin typeface="Arial" charset="0"/>
                <a:cs typeface="ＭＳ Ｐゴシック" charset="0"/>
              </a:rPr>
              <a:t>. </a:t>
            </a:r>
            <a:r>
              <a:rPr lang="en-US" sz="1600" b="0" i="0" spc="100" baseline="0" dirty="0">
                <a:latin typeface="Arial" charset="0"/>
                <a:cs typeface="ＭＳ Ｐゴシック" charset="0"/>
              </a:rPr>
              <a:t>Sa </a:t>
            </a:r>
            <a:r>
              <a:rPr lang="en-US" sz="1600" b="0" i="0" spc="100" baseline="0" dirty="0" err="1">
                <a:latin typeface="Arial" charset="0"/>
                <a:cs typeface="ＭＳ Ｐゴシック" charset="0"/>
              </a:rPr>
              <a:t>buong</a:t>
            </a:r>
            <a:r>
              <a:rPr lang="en-US" sz="1600" b="0" i="0" spc="100" baseline="0" dirty="0">
                <a:latin typeface="Arial" charset="0"/>
                <a:cs typeface="ＭＳ Ｐゴシック" charset="0"/>
              </a:rPr>
              <a:t> Biblia, </a:t>
            </a:r>
            <a:r>
              <a:rPr lang="en-US" sz="1600" b="0" i="0" spc="100" baseline="0" dirty="0" err="1">
                <a:latin typeface="Arial" charset="0"/>
                <a:cs typeface="ＭＳ Ｐゴシック" charset="0"/>
              </a:rPr>
              <a:t>tuwing</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isang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numero</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tumuturing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salitang</a:t>
            </a:r>
            <a:r>
              <a:rPr lang="en-US" sz="1600" b="0" i="0" spc="100" baseline="0" dirty="0">
                <a:latin typeface="Arial" charset="0"/>
                <a:cs typeface="ＭＳ Ｐゴシック" charset="0"/>
              </a:rPr>
              <a:t> </a:t>
            </a:r>
            <a:r>
              <a:rPr lang="en-US" sz="1600" b="0" i="1" spc="100" baseline="0" dirty="0" err="1">
                <a:latin typeface="Arial" charset="0"/>
                <a:cs typeface="ＭＳ Ｐゴシック" charset="0"/>
              </a:rPr>
              <a:t>yom</a:t>
            </a:r>
            <a:r>
              <a:rPr lang="en-US" sz="1600" b="0" i="1" spc="100" baseline="0" dirty="0">
                <a:latin typeface="Arial" charset="0"/>
                <a:cs typeface="ＭＳ Ｐゴシック" charset="0"/>
              </a:rPr>
              <a:t> </a:t>
            </a:r>
            <a:r>
              <a:rPr lang="en-US" sz="1600" b="0" i="0" spc="100" baseline="0" dirty="0" err="1">
                <a:latin typeface="Arial" charset="0"/>
                <a:cs typeface="ＭＳ Ｐゴシック" charset="0"/>
              </a:rPr>
              <a:t>bilang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isang</a:t>
            </a:r>
            <a:r>
              <a:rPr lang="en-US" sz="1600" b="0" i="0" spc="100" baseline="0" dirty="0">
                <a:latin typeface="Arial" charset="0"/>
                <a:cs typeface="ＭＳ Ｐゴシック" charset="0"/>
              </a:rPr>
              <a:t> pang-</a:t>
            </a:r>
            <a:r>
              <a:rPr lang="en-US" sz="1600" b="0" i="0" spc="100" baseline="0" dirty="0" err="1">
                <a:latin typeface="Arial" charset="0"/>
                <a:cs typeface="ＭＳ Ｐゴシック" charset="0"/>
              </a:rPr>
              <a:t>uri</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unang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araw</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nililimitahan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nito</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oras</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24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oras</a:t>
            </a:r>
            <a:r>
              <a:rPr lang="en-US" sz="1600" b="0" i="0" spc="100" baseline="0" dirty="0">
                <a:latin typeface="Arial" charset="0"/>
                <a:cs typeface="ＭＳ Ｐゴシック" charset="0"/>
              </a:rPr>
              <a:t>. Walang </a:t>
            </a:r>
            <a:r>
              <a:rPr lang="en-US" sz="1600" b="0" i="0" spc="100" baseline="0" dirty="0" err="1">
                <a:latin typeface="Arial" charset="0"/>
                <a:cs typeface="ＭＳ Ｐゴシック" charset="0"/>
              </a:rPr>
              <a:t>eksepsiyon</a:t>
            </a:r>
            <a:r>
              <a:rPr lang="en-US" sz="1600" b="0" i="0" spc="100" baseline="0" dirty="0">
                <a:latin typeface="Arial" charset="0"/>
                <a:cs typeface="ＭＳ Ｐゴシック" charset="0"/>
              </a:rPr>
              <a:t>. ¶ • Ang </a:t>
            </a:r>
            <a:r>
              <a:rPr lang="en-US" sz="1600" b="0" i="0" spc="100" baseline="0" dirty="0" err="1">
                <a:latin typeface="Arial" charset="0"/>
                <a:cs typeface="ＭＳ Ｐゴシック" charset="0"/>
              </a:rPr>
              <a:t>tanggapin</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mahahabang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kapanahunan</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paglalang</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pagtutol</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mismong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pangangailangan</a:t>
            </a:r>
            <a:r>
              <a:rPr lang="en-US" sz="1600" b="0" i="0" spc="100" baseline="0" dirty="0">
                <a:latin typeface="Arial" charset="0"/>
                <a:cs typeface="ＭＳ Ｐゴシック" charset="0"/>
              </a:rPr>
              <a:t> para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ika-pitong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araw</a:t>
            </a:r>
            <a:r>
              <a:rPr lang="en-US" sz="1600" b="0" i="0" spc="100" baseline="0" dirty="0">
                <a:latin typeface="Arial" charset="0"/>
                <a:cs typeface="ＭＳ Ｐゴシック" charset="0"/>
              </a:rPr>
              <a:t> ng Sabbath. </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4911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19</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Sa </a:t>
            </a:r>
            <a:r>
              <a:rPr lang="en-US" sz="1600" b="0" spc="100" baseline="0" dirty="0" err="1">
                <a:latin typeface="Arial" charset="0"/>
                <a:cs typeface="ＭＳ Ｐゴシック" charset="0"/>
              </a:rPr>
              <a:t>pag-atake</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Sabbath, </a:t>
            </a:r>
            <a:r>
              <a:rPr lang="en-US" sz="1600" b="0" spc="100" baseline="0" dirty="0" err="1">
                <a:latin typeface="Arial" charset="0"/>
                <a:cs typeface="ＭＳ Ｐゴシック" charset="0"/>
              </a:rPr>
              <a:t>hinahamon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Satanas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pinakapuso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awtoridad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 At </a:t>
            </a:r>
            <a:r>
              <a:rPr lang="en-US" sz="1600" b="0" spc="100" baseline="0" dirty="0" err="1">
                <a:latin typeface="Arial" charset="0"/>
                <a:cs typeface="ＭＳ Ｐゴシック" charset="0"/>
              </a:rPr>
              <a:t>ano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higit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epektibo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pagsira</a:t>
            </a:r>
            <a:r>
              <a:rPr lang="en-US" sz="1600" b="0" spc="100" baseline="0" dirty="0">
                <a:latin typeface="Arial" charset="0"/>
                <a:cs typeface="ＭＳ Ｐゴシック" charset="0"/>
              </a:rPr>
              <a:t> ng pang-</a:t>
            </a:r>
            <a:r>
              <a:rPr lang="en-US" sz="1600" b="0" spc="100" baseline="0" dirty="0" err="1">
                <a:latin typeface="Arial" charset="0"/>
                <a:cs typeface="ＭＳ Ｐゴシック" charset="0"/>
              </a:rPr>
              <a:t>alaala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anim-na-araw</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Paglalang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kaysa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pagtanggi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reyalidad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anim-na-araw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Paglalang</a:t>
            </a:r>
            <a:r>
              <a:rPr lang="en-US" sz="1600" b="0" spc="100" baseline="0" dirty="0">
                <a:latin typeface="Arial" charset="0"/>
                <a:cs typeface="ＭＳ Ｐゴシック" charset="0"/>
              </a:rPr>
              <a:t>? </a:t>
            </a:r>
            <a:r>
              <a:rPr lang="en-US" sz="1600" b="0" i="0" spc="100" baseline="0" dirty="0">
                <a:latin typeface="Arial" charset="0"/>
                <a:cs typeface="ＭＳ Ｐゴシック" charset="0"/>
              </a:rPr>
              <a:t>¶ Hindi </a:t>
            </a:r>
            <a:r>
              <a:rPr lang="en-US" sz="1600" b="0" i="0" spc="100" baseline="0" dirty="0" err="1">
                <a:latin typeface="Arial" charset="0"/>
                <a:cs typeface="ＭＳ Ｐゴシック" charset="0"/>
              </a:rPr>
              <a:t>kataka</a:t>
            </a:r>
            <a:r>
              <a:rPr lang="en-US" sz="1600" b="0" i="0" spc="100" baseline="0" dirty="0">
                <a:latin typeface="Arial" charset="0"/>
                <a:cs typeface="ＭＳ Ｐゴシック" charset="0"/>
              </a:rPr>
              <a:t>-taka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napakaraming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tao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kabilang</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Kristiyano</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hindi</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pinapansin</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ika-pitong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araw</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Sabbath. ¶ </a:t>
            </a:r>
            <a:r>
              <a:rPr lang="en-US" sz="1600" b="0" i="0" spc="100" baseline="0" dirty="0" err="1">
                <a:latin typeface="Arial" charset="0"/>
                <a:cs typeface="ＭＳ Ｐゴシック" charset="0"/>
              </a:rPr>
              <a:t>Ano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ngang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isang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kaayusan</a:t>
            </a:r>
            <a:r>
              <a:rPr lang="en-US" sz="1600" b="0" i="0" spc="100" baseline="0" dirty="0">
                <a:latin typeface="Arial" charset="0"/>
                <a:cs typeface="ＭＳ Ｐゴシック" charset="0"/>
              </a:rPr>
              <a:t> para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pangwakas</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pandaraya</a:t>
            </a:r>
            <a:r>
              <a:rPr lang="en-US" sz="1600" b="0" i="0" spc="100" baseline="0" dirty="0">
                <a:latin typeface="Arial" charset="0"/>
                <a:cs typeface="ＭＳ Ｐゴシック" charset="0"/>
              </a:rPr>
              <a:t>.</a:t>
            </a:r>
            <a:r>
              <a:rPr lang="en-US" sz="1600" b="1" i="1" spc="100" baseline="0" dirty="0">
                <a:latin typeface="Arial" charset="0"/>
                <a:cs typeface="ＭＳ Ｐゴシック" charset="0"/>
              </a:rPr>
              <a:t> </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330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2</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dirty="0">
                <a:latin typeface="Arial" charset="0"/>
                <a:cs typeface="ＭＳ Ｐゴシック" charset="0"/>
              </a:rPr>
              <a:t>Ang Sabbath at and Wakas. </a:t>
            </a:r>
            <a:endParaRPr lang="en-US" spc="100" dirty="0">
              <a:latin typeface="Arial"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20</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3. Isang </a:t>
            </a:r>
            <a:r>
              <a:rPr lang="en-US" sz="1600" b="1" spc="100" baseline="0" dirty="0" err="1">
                <a:latin typeface="Arial" charset="0"/>
                <a:cs typeface="ＭＳ Ｐゴシック" charset="0"/>
              </a:rPr>
              <a:t>Tuluy-tuloy</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Sabbath. a. Ang Sabbath at ang Wakas ng </a:t>
            </a:r>
            <a:r>
              <a:rPr lang="en-US" sz="1600" b="1" spc="100" baseline="0" dirty="0" err="1">
                <a:latin typeface="Arial" charset="0"/>
                <a:cs typeface="ＭＳ Ｐゴシック" charset="0"/>
              </a:rPr>
              <a:t>Panahon</a:t>
            </a:r>
            <a:r>
              <a:rPr lang="en-US" sz="1600" b="1" spc="100" baseline="0" dirty="0">
                <a:latin typeface="Arial" charset="0"/>
                <a:cs typeface="ＭＳ Ｐゴシック" charset="0"/>
              </a:rPr>
              <a:t> .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Narito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panawagan</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pagtitiis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banal,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tumutupad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utos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humahawak</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matatag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pananampalataya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Jesus” (</a:t>
            </a:r>
            <a:r>
              <a:rPr lang="en-US" sz="1600" b="0" i="1" spc="100" baseline="0" dirty="0" err="1">
                <a:latin typeface="Arial" charset="0"/>
                <a:cs typeface="ＭＳ Ｐゴシック" charset="0"/>
              </a:rPr>
              <a:t>Apocalipsis</a:t>
            </a:r>
            <a:r>
              <a:rPr lang="en-US" sz="1600" b="0" i="1" spc="100" baseline="0" dirty="0">
                <a:latin typeface="Arial" charset="0"/>
                <a:cs typeface="ＭＳ Ｐゴシック" charset="0"/>
              </a:rPr>
              <a:t> 14:12</a:t>
            </a:r>
            <a:r>
              <a:rPr lang="en-US" sz="1600" b="0" i="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095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21</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Pagsamba</a:t>
            </a:r>
            <a:r>
              <a:rPr lang="en-US" sz="1600" b="0" spc="100" baseline="0" dirty="0">
                <a:latin typeface="Arial" charset="0"/>
                <a:cs typeface="ＭＳ Ｐゴシック" charset="0"/>
              </a:rPr>
              <a:t> ay ang </a:t>
            </a:r>
            <a:r>
              <a:rPr lang="en-US" sz="1600" b="0" spc="100" baseline="0" dirty="0" err="1">
                <a:latin typeface="Arial" charset="0"/>
                <a:cs typeface="ＭＳ Ｐゴシック" charset="0"/>
              </a:rPr>
              <a:t>pangunahing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isyu</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Malaking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Tunggalian</a:t>
            </a:r>
            <a:r>
              <a:rPr lang="en-US" sz="1600" b="0" spc="100" baseline="0" dirty="0">
                <a:latin typeface="Arial" charset="0"/>
                <a:cs typeface="ＭＳ Ｐゴシック" charset="0"/>
              </a:rPr>
              <a:t>. ¶ • Ang </a:t>
            </a:r>
            <a:r>
              <a:rPr lang="en-US" sz="1600" b="0" spc="100" baseline="0" dirty="0" err="1">
                <a:latin typeface="Arial" charset="0"/>
                <a:cs typeface="ＭＳ Ｐゴシック" charset="0"/>
              </a:rPr>
              <a:t>Apocalipsis</a:t>
            </a:r>
            <a:r>
              <a:rPr lang="en-US" sz="1600" b="0" spc="100" baseline="0" dirty="0">
                <a:latin typeface="Arial" charset="0"/>
                <a:cs typeface="ＭＳ Ｐゴシック" charset="0"/>
              </a:rPr>
              <a:t> 14:7 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panawagan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i="1" spc="100" baseline="0" dirty="0" err="1">
                <a:latin typeface="Arial" charset="0"/>
                <a:cs typeface="ＭＳ Ｐゴシック" charset="0"/>
              </a:rPr>
              <a:t>sambahin</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Siya</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na</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gumawa</a:t>
            </a:r>
            <a:r>
              <a:rPr lang="en-US" sz="1600" b="0" i="1" spc="100" baseline="0" dirty="0">
                <a:latin typeface="Arial" charset="0"/>
                <a:cs typeface="ＭＳ Ｐゴシック" charset="0"/>
              </a:rPr>
              <a:t> ng </a:t>
            </a:r>
            <a:r>
              <a:rPr lang="en-US" sz="1600" b="0" i="1" spc="100" baseline="0" dirty="0" err="1">
                <a:latin typeface="Arial" charset="0"/>
                <a:cs typeface="ＭＳ Ｐゴシック" charset="0"/>
              </a:rPr>
              <a:t>langit</a:t>
            </a:r>
            <a:r>
              <a:rPr lang="en-US" sz="1600" b="0" i="1" spc="100" baseline="0" dirty="0">
                <a:latin typeface="Arial" charset="0"/>
                <a:cs typeface="ＭＳ Ｐゴシック" charset="0"/>
              </a:rPr>
              <a:t>, ng </a:t>
            </a:r>
            <a:r>
              <a:rPr lang="en-US" sz="1600" b="0" i="1" spc="100" baseline="0" dirty="0" err="1">
                <a:latin typeface="Arial" charset="0"/>
                <a:cs typeface="ＭＳ Ｐゴシック" charset="0"/>
              </a:rPr>
              <a:t>lupa</a:t>
            </a:r>
            <a:r>
              <a:rPr lang="en-US" sz="1600" b="0" i="1" spc="100" baseline="0" dirty="0">
                <a:latin typeface="Arial" charset="0"/>
                <a:cs typeface="ＭＳ Ｐゴシック" charset="0"/>
              </a:rPr>
              <a:t>.” </a:t>
            </a:r>
            <a:r>
              <a:rPr lang="en-US" sz="1600" b="0" spc="100" baseline="0" dirty="0">
                <a:latin typeface="Arial" charset="0"/>
                <a:cs typeface="ＭＳ Ｐゴシック" charset="0"/>
              </a:rPr>
              <a:t>¶ • Ang </a:t>
            </a:r>
            <a:r>
              <a:rPr lang="en-US" sz="1600" b="0" spc="100" baseline="0" dirty="0" err="1">
                <a:latin typeface="Arial" charset="0"/>
                <a:cs typeface="ＭＳ Ｐゴシック" charset="0"/>
              </a:rPr>
              <a:t>Apocalipsis</a:t>
            </a:r>
            <a:r>
              <a:rPr lang="en-US" sz="1600" b="0" spc="100" baseline="0" dirty="0">
                <a:latin typeface="Arial" charset="0"/>
                <a:cs typeface="ＭＳ Ｐゴシック" charset="0"/>
              </a:rPr>
              <a:t> 14:9 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solemneng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apela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huwag</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i="1" spc="100" baseline="0" dirty="0" err="1">
                <a:latin typeface="Arial" charset="0"/>
                <a:cs typeface="ＭＳ Ｐゴシック" charset="0"/>
              </a:rPr>
              <a:t>sumasamba</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sa</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halimaw</a:t>
            </a:r>
            <a:r>
              <a:rPr lang="en-US" sz="1600" b="0" i="1" spc="100" baseline="0" dirty="0">
                <a:latin typeface="Arial" charset="0"/>
                <a:cs typeface="ＭＳ Ｐゴシック" charset="0"/>
              </a:rPr>
              <a:t> at </a:t>
            </a:r>
            <a:r>
              <a:rPr lang="en-US" sz="1600" b="0" i="1" spc="100" baseline="0" dirty="0" err="1">
                <a:latin typeface="Arial" charset="0"/>
                <a:cs typeface="ＭＳ Ｐゴシック" charset="0"/>
              </a:rPr>
              <a:t>sa</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kanyang</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larawan</a:t>
            </a:r>
            <a:r>
              <a:rPr lang="en-US" sz="1600" b="0" i="1" spc="100" baseline="0" dirty="0">
                <a:latin typeface="Arial" charset="0"/>
                <a:cs typeface="ＭＳ Ｐゴシック" charset="0"/>
              </a:rPr>
              <a:t>.” </a:t>
            </a:r>
            <a:r>
              <a:rPr lang="en-US" sz="1600" b="0" i="0" spc="100" baseline="0" dirty="0">
                <a:latin typeface="Arial" charset="0"/>
                <a:cs typeface="ＭＳ Ｐゴシック" charset="0"/>
              </a:rPr>
              <a:t>¶ • Ang </a:t>
            </a:r>
            <a:r>
              <a:rPr lang="en-US" sz="1600" b="0" i="0" spc="100" baseline="0" dirty="0" err="1">
                <a:latin typeface="Arial" charset="0"/>
                <a:cs typeface="ＭＳ Ｐゴシック" charset="0"/>
              </a:rPr>
              <a:t>Apocalipsis</a:t>
            </a:r>
            <a:r>
              <a:rPr lang="en-US" sz="1600" b="0" i="0" spc="100" baseline="0" dirty="0">
                <a:latin typeface="Arial" charset="0"/>
                <a:cs typeface="ＭＳ Ｐゴシック" charset="0"/>
              </a:rPr>
              <a:t> 14:12 ay </a:t>
            </a:r>
            <a:r>
              <a:rPr lang="en-US" sz="1600" b="0" i="0" spc="100" baseline="0" dirty="0" err="1">
                <a:latin typeface="Arial" charset="0"/>
                <a:cs typeface="ＭＳ Ｐゴシック" charset="0"/>
              </a:rPr>
              <a:t>naglalarawan</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isang</a:t>
            </a:r>
            <a:r>
              <a:rPr lang="en-US" sz="1600" b="0" i="0" spc="100" baseline="0" dirty="0">
                <a:latin typeface="Arial" charset="0"/>
                <a:cs typeface="ＭＳ Ｐゴシック" charset="0"/>
              </a:rPr>
              <a:t> bayan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i="1" spc="100" baseline="0" dirty="0" err="1">
                <a:latin typeface="Arial" charset="0"/>
                <a:cs typeface="ＭＳ Ｐゴシック" charset="0"/>
              </a:rPr>
              <a:t>tumutupad</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sa</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mga</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utos</a:t>
            </a:r>
            <a:r>
              <a:rPr lang="en-US" sz="1600" b="0" i="1" spc="100" baseline="0" dirty="0">
                <a:latin typeface="Arial" charset="0"/>
                <a:cs typeface="ＭＳ Ｐゴシック" charset="0"/>
              </a:rPr>
              <a:t> ng </a:t>
            </a:r>
            <a:r>
              <a:rPr lang="en-US" sz="1600" b="0" i="1" spc="100" baseline="0" dirty="0" err="1">
                <a:latin typeface="Arial" charset="0"/>
                <a:cs typeface="ＭＳ Ｐゴシック" charset="0"/>
              </a:rPr>
              <a:t>Diyos</a:t>
            </a:r>
            <a:r>
              <a:rPr lang="en-US" sz="1600" b="0" i="1" spc="100" baseline="0" dirty="0">
                <a:latin typeface="Arial" charset="0"/>
                <a:cs typeface="ＭＳ Ｐゴシック" charset="0"/>
              </a:rPr>
              <a:t>, at </a:t>
            </a:r>
            <a:r>
              <a:rPr lang="en-US" sz="1600" b="0" i="1" spc="100" baseline="0" dirty="0" err="1">
                <a:latin typeface="Arial" charset="0"/>
                <a:cs typeface="ＭＳ Ｐゴシック" charset="0"/>
              </a:rPr>
              <a:t>humahawak</a:t>
            </a:r>
            <a:r>
              <a:rPr lang="en-US" sz="1600" b="0" i="1" spc="100" baseline="0" dirty="0">
                <a:latin typeface="Arial" charset="0"/>
                <a:cs typeface="ＭＳ Ｐゴシック" charset="0"/>
              </a:rPr>
              <a:t> ng </a:t>
            </a:r>
            <a:r>
              <a:rPr lang="en-US" sz="1600" b="0" i="1" spc="100" baseline="0" dirty="0" err="1">
                <a:latin typeface="Arial" charset="0"/>
                <a:cs typeface="ＭＳ Ｐゴシック" charset="0"/>
              </a:rPr>
              <a:t>matatag</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sa</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pananampalataya</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ni</a:t>
            </a:r>
            <a:r>
              <a:rPr lang="en-US" sz="1600" b="0" i="1" spc="100" baseline="0" dirty="0">
                <a:latin typeface="Arial" charset="0"/>
                <a:cs typeface="ＭＳ Ｐゴシック" charset="0"/>
              </a:rPr>
              <a:t> Jesus.”</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718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pagpapalit</a:t>
            </a:r>
            <a:r>
              <a:rPr lang="en-US" sz="1600" b="0" spc="100" baseline="0" dirty="0">
                <a:latin typeface="Arial" charset="0"/>
                <a:cs typeface="ＭＳ Ｐゴシック" charset="0"/>
              </a:rPr>
              <a:t> ng Sabbath ay </a:t>
            </a:r>
            <a:r>
              <a:rPr lang="en-US" sz="1600" b="0" spc="100" baseline="0" dirty="0" err="1">
                <a:latin typeface="Arial" charset="0"/>
                <a:cs typeface="ＭＳ Ｐゴシック" charset="0"/>
              </a:rPr>
              <a:t>pag-agaw</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awtoridad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 • Sa </a:t>
            </a:r>
            <a:r>
              <a:rPr lang="en-US" sz="1600" b="0" spc="100" baseline="0" dirty="0" err="1">
                <a:latin typeface="Arial" charset="0"/>
                <a:cs typeface="ＭＳ Ｐゴシック" charset="0"/>
              </a:rPr>
              <a:t>posibleng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pinakamataas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antas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pagkakakilanlan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Manlalalang</a:t>
            </a:r>
            <a:r>
              <a:rPr lang="en-US" sz="1600" b="0" i="1" spc="100" baseline="0" dirty="0">
                <a:latin typeface="Arial" charset="0"/>
                <a:cs typeface="ＭＳ Ｐゴシック" charset="0"/>
              </a:rPr>
              <a:t>. </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hangaring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kunin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lugar</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mismo</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i="1" spc="100" baseline="0" dirty="0" err="1">
                <a:latin typeface="Arial" charset="0"/>
                <a:cs typeface="ＭＳ Ｐゴシック" charset="0"/>
              </a:rPr>
              <a:t>Siya</a:t>
            </a:r>
            <a:r>
              <a:rPr lang="en-US" sz="1600" b="0" i="1" spc="100" baseline="0" dirty="0">
                <a:latin typeface="Arial" charset="0"/>
                <a:cs typeface="ＭＳ Ｐゴシック" charset="0"/>
              </a:rPr>
              <a:t> ay…</a:t>
            </a:r>
            <a:r>
              <a:rPr lang="en-US" sz="1600" b="0" i="1" spc="100" baseline="0" dirty="0" err="1">
                <a:latin typeface="Arial" charset="0"/>
                <a:cs typeface="ＭＳ Ｐゴシック" charset="0"/>
              </a:rPr>
              <a:t>nagmamataas</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laban</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sa</a:t>
            </a:r>
            <a:r>
              <a:rPr lang="en-US" sz="1600" b="0" i="1" spc="100" baseline="0" dirty="0">
                <a:latin typeface="Arial" charset="0"/>
                <a:cs typeface="ＭＳ Ｐゴシック" charset="0"/>
              </a:rPr>
              <a:t> lahat ng </a:t>
            </a:r>
            <a:r>
              <a:rPr lang="en-US" sz="1600" b="0" i="1" spc="100" baseline="0" dirty="0" err="1">
                <a:latin typeface="Arial" charset="0"/>
                <a:cs typeface="ＭＳ Ｐゴシック" charset="0"/>
              </a:rPr>
              <a:t>tinatawag</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na</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diyos</a:t>
            </a:r>
            <a:r>
              <a:rPr lang="en-US" sz="1600" b="0" i="1" spc="100" baseline="0" dirty="0">
                <a:latin typeface="Arial" charset="0"/>
                <a:cs typeface="ＭＳ Ｐゴシック" charset="0"/>
              </a:rPr>
              <a:t> o </a:t>
            </a:r>
            <a:r>
              <a:rPr lang="en-US" sz="1600" b="0" i="1" spc="100" baseline="0" dirty="0" err="1">
                <a:latin typeface="Arial" charset="0"/>
                <a:cs typeface="ＭＳ Ｐゴシック" charset="0"/>
              </a:rPr>
              <a:t>sinasamba</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anupa't</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siya'y</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nauupo</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sa</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templo</a:t>
            </a:r>
            <a:r>
              <a:rPr lang="en-US" sz="1600" b="0" i="1" spc="100" baseline="0" dirty="0">
                <a:latin typeface="Arial" charset="0"/>
                <a:cs typeface="ＭＳ Ｐゴシック" charset="0"/>
              </a:rPr>
              <a:t> ng </a:t>
            </a:r>
            <a:r>
              <a:rPr lang="en-US" sz="1600" b="0" i="1" spc="100" baseline="0" dirty="0" err="1">
                <a:latin typeface="Arial" charset="0"/>
                <a:cs typeface="ＭＳ Ｐゴシック" charset="0"/>
              </a:rPr>
              <a:t>Diyos</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na</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ipinahahayag</a:t>
            </a:r>
            <a:r>
              <a:rPr lang="en-US" sz="1600" b="0" i="1" spc="100" baseline="0" dirty="0">
                <a:latin typeface="Arial" charset="0"/>
                <a:cs typeface="ＭＳ Ｐゴシック" charset="0"/>
              </a:rPr>
              <a:t> ang </a:t>
            </a:r>
            <a:r>
              <a:rPr lang="en-US" sz="1600" b="0" i="1" spc="100" baseline="0" dirty="0" err="1">
                <a:latin typeface="Arial" charset="0"/>
                <a:cs typeface="ＭＳ Ｐゴシック" charset="0"/>
              </a:rPr>
              <a:t>kanyang</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sarili</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na</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Diyos</a:t>
            </a:r>
            <a:r>
              <a:rPr lang="en-US" sz="1600" b="0" i="1" spc="100" baseline="0" dirty="0">
                <a:latin typeface="Arial" charset="0"/>
                <a:cs typeface="ＭＳ Ｐゴシック" charset="0"/>
              </a:rPr>
              <a:t>” </a:t>
            </a:r>
            <a:r>
              <a:rPr lang="en-US" sz="1600" b="0" i="0" spc="100" baseline="0" dirty="0">
                <a:latin typeface="Arial" charset="0"/>
                <a:cs typeface="ＭＳ Ｐゴシック" charset="0"/>
              </a:rPr>
              <a:t>(</a:t>
            </a:r>
            <a:r>
              <a:rPr lang="en-US" sz="1600" b="0" i="1" spc="100" baseline="0" dirty="0">
                <a:latin typeface="Arial" charset="0"/>
                <a:cs typeface="ＭＳ Ｐゴシック" charset="0"/>
              </a:rPr>
              <a:t>2 </a:t>
            </a:r>
            <a:r>
              <a:rPr lang="en-US" sz="1600" b="0" i="1" spc="100" baseline="0" dirty="0" err="1">
                <a:latin typeface="Arial" charset="0"/>
                <a:cs typeface="ＭＳ Ｐゴシック" charset="0"/>
              </a:rPr>
              <a:t>Tesalonica</a:t>
            </a:r>
            <a:r>
              <a:rPr lang="en-US" sz="1600" b="0" i="1" spc="100" baseline="0" dirty="0">
                <a:latin typeface="Arial" charset="0"/>
                <a:cs typeface="ＭＳ Ｐゴシック" charset="0"/>
              </a:rPr>
              <a:t> 2:4</a:t>
            </a:r>
            <a:r>
              <a:rPr lang="en-US" sz="1600" b="0" i="0" spc="100" baseline="0" dirty="0">
                <a:latin typeface="Arial" charset="0"/>
                <a:cs typeface="ＭＳ Ｐゴシック" charset="0"/>
              </a:rPr>
              <a:t>).</a:t>
            </a:r>
            <a:r>
              <a:rPr lang="en-US" sz="1600" b="0" i="1" spc="100" baseline="0" dirty="0">
                <a:latin typeface="Arial" charset="0"/>
                <a:cs typeface="ＭＳ Ｐゴシック" charset="0"/>
              </a:rPr>
              <a:t> </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266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panlabas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simbolo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pangwakas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paghahati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sumasamba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yung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sumasamba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halimaw</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i="1" spc="100" baseline="0" dirty="0" err="1">
                <a:latin typeface="Arial" charset="0"/>
                <a:cs typeface="ＭＳ Ｐゴシック" charset="0"/>
              </a:rPr>
              <a:t>Apocalipsis</a:t>
            </a:r>
            <a:r>
              <a:rPr lang="en-US" sz="1600" b="0" i="1" spc="100" baseline="0" dirty="0">
                <a:latin typeface="Arial" charset="0"/>
                <a:cs typeface="ＭＳ Ｐゴシック" charset="0"/>
              </a:rPr>
              <a:t> 14:11, 12</a:t>
            </a:r>
            <a:r>
              <a:rPr lang="en-US" sz="1600" b="0" i="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spc="100" baseline="0" dirty="0">
                <a:latin typeface="Arial" charset="0"/>
                <a:cs typeface="ＭＳ Ｐゴシック" charset="0"/>
              </a:rPr>
              <a:t> • Ang </a:t>
            </a:r>
            <a:r>
              <a:rPr lang="en-US" sz="1600" b="0" spc="100" baseline="0" dirty="0" err="1">
                <a:latin typeface="Arial" charset="0"/>
                <a:cs typeface="ＭＳ Ｐゴシック" charset="0"/>
              </a:rPr>
              <a:t>isyu</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huling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pag-ibig</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katapatan</a:t>
            </a:r>
            <a:r>
              <a:rPr lang="en-US" sz="1600" b="0" spc="100" baseline="0" dirty="0">
                <a:latin typeface="Arial" charset="0"/>
                <a:cs typeface="ＭＳ Ｐゴシック" charset="0"/>
              </a:rPr>
              <a:t> kay Jesus. </a:t>
            </a:r>
            <a:r>
              <a:rPr lang="en-US" sz="1600" b="0" spc="100" baseline="0" dirty="0" err="1">
                <a:latin typeface="Arial" charset="0"/>
                <a:cs typeface="ＭＳ Ｐゴシック" charset="0"/>
              </a:rPr>
              <a:t>Maipapahayag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pagsunod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utos</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1 Juan 5:3, </a:t>
            </a:r>
            <a:r>
              <a:rPr lang="en-US" sz="1600" b="0" i="1" spc="100" baseline="0" dirty="0" err="1">
                <a:latin typeface="Arial" charset="0"/>
                <a:cs typeface="ＭＳ Ｐゴシック" charset="0"/>
              </a:rPr>
              <a:t>Apocalispsis</a:t>
            </a:r>
            <a:r>
              <a:rPr lang="en-US" sz="1600" b="0" i="1" spc="100" baseline="0" dirty="0">
                <a:latin typeface="Arial" charset="0"/>
                <a:cs typeface="ＭＳ Ｐゴシック" charset="0"/>
              </a:rPr>
              <a:t> 14:12</a:t>
            </a:r>
            <a:r>
              <a:rPr lang="en-US" sz="1600" b="0" i="0" spc="100" baseline="0" dirty="0">
                <a:latin typeface="Arial" charset="0"/>
                <a:cs typeface="ＭＳ Ｐゴシック" charset="0"/>
              </a:rPr>
              <a:t>)—at ang Sabbath ay </a:t>
            </a:r>
            <a:r>
              <a:rPr lang="en-US" sz="1600" b="0" i="0" spc="100" baseline="0" dirty="0" err="1">
                <a:latin typeface="Arial" charset="0"/>
                <a:cs typeface="ＭＳ Ｐゴシック" charset="0"/>
              </a:rPr>
              <a:t>nasa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likod</a:t>
            </a:r>
            <a:r>
              <a:rPr lang="en-US" sz="1600" b="0" i="0" spc="100" baseline="0" dirty="0">
                <a:latin typeface="Arial" charset="0"/>
                <a:cs typeface="ＭＳ Ｐゴシック" charset="0"/>
              </a:rPr>
              <a:t> ng lahat ng </a:t>
            </a:r>
            <a:r>
              <a:rPr lang="en-US" sz="1600" b="0" i="0" spc="100" baseline="0" dirty="0" err="1">
                <a:latin typeface="Arial" charset="0"/>
                <a:cs typeface="ＭＳ Ｐゴシック" charset="0"/>
              </a:rPr>
              <a:t>bagay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dahil</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nakaturo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ito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Diyos</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bilang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Manlalalang</a:t>
            </a:r>
            <a:r>
              <a:rPr lang="en-US" sz="1600" b="0" i="1" spc="100" baseline="0" dirty="0">
                <a:latin typeface="Arial" charset="0"/>
                <a:cs typeface="ＭＳ Ｐゴシック" charset="0"/>
              </a:rPr>
              <a:t> </a:t>
            </a:r>
            <a:r>
              <a:rPr lang="en-US" sz="1600" b="0" i="0" spc="100" baseline="0" dirty="0">
                <a:latin typeface="Arial" charset="0"/>
                <a:cs typeface="ＭＳ Ｐゴシック" charset="0"/>
              </a:rPr>
              <a:t>(</a:t>
            </a:r>
            <a:r>
              <a:rPr lang="en-US" sz="1600" b="0" i="1" spc="100" baseline="0" dirty="0" err="1">
                <a:latin typeface="Arial" charset="0"/>
                <a:cs typeface="ＭＳ Ｐゴシック" charset="0"/>
              </a:rPr>
              <a:t>Exodo</a:t>
            </a:r>
            <a:r>
              <a:rPr lang="en-US" sz="1600" b="0" i="1" spc="100" baseline="0" dirty="0">
                <a:latin typeface="Arial" charset="0"/>
                <a:cs typeface="ＭＳ Ｐゴシック" charset="0"/>
              </a:rPr>
              <a:t> 20:8–11</a:t>
            </a:r>
            <a:r>
              <a:rPr lang="en-US" sz="1600" b="0" i="0" spc="100" baseline="0" dirty="0">
                <a:latin typeface="Arial" charset="0"/>
                <a:cs typeface="ＭＳ Ｐゴシック" charset="0"/>
              </a:rPr>
              <a:t>).</a:t>
            </a:r>
            <a:r>
              <a:rPr lang="en-US" sz="1600" b="0" i="1" spc="100" baseline="0" dirty="0">
                <a:latin typeface="Arial" charset="0"/>
                <a:cs typeface="ＭＳ Ｐゴシック" charset="0"/>
              </a:rPr>
              <a:t> </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5925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1" spc="100" baseline="0" dirty="0" err="1">
                <a:latin typeface="Arial" charset="0"/>
                <a:cs typeface="ＭＳ Ｐゴシック" charset="0"/>
              </a:rPr>
              <a:t>Pangalawang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bahagi</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pangatlong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paghahati</a:t>
            </a:r>
            <a:r>
              <a:rPr lang="en-US" sz="1600" b="1" i="1" spc="100" baseline="0" dirty="0">
                <a:latin typeface="Arial" charset="0"/>
                <a:cs typeface="ＭＳ Ｐゴシック" charset="0"/>
              </a:rPr>
              <a:t>. </a:t>
            </a:r>
            <a:r>
              <a:rPr lang="en-US" sz="1600" b="1" spc="100" baseline="0" dirty="0">
                <a:latin typeface="Arial" charset="0"/>
                <a:cs typeface="ＭＳ Ｐゴシック" charset="0"/>
              </a:rPr>
              <a:t>b. Ang Sabbath at Walang-</a:t>
            </a:r>
            <a:r>
              <a:rPr lang="en-US" sz="1600" b="1" spc="100" baseline="0" dirty="0" err="1">
                <a:latin typeface="Arial" charset="0"/>
                <a:cs typeface="ＭＳ Ｐゴシック" charset="0"/>
              </a:rPr>
              <a:t>hanggang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Kapahingahan</a:t>
            </a:r>
            <a:r>
              <a:rPr lang="en-US" sz="1600" b="1" spc="100" baseline="0" dirty="0">
                <a:latin typeface="Arial" charset="0"/>
                <a:cs typeface="ＭＳ Ｐゴシック" charset="0"/>
              </a:rPr>
              <a:t>. </a:t>
            </a:r>
            <a:r>
              <a:rPr lang="en-US" sz="1600" b="0" spc="100" baseline="0" dirty="0">
                <a:latin typeface="Arial" charset="0"/>
                <a:cs typeface="ＭＳ Ｐゴシック" charset="0"/>
              </a:rPr>
              <a:t>“At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buwan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hanggang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isa pang </a:t>
            </a:r>
            <a:r>
              <a:rPr lang="en-US" sz="1600" b="0" spc="100" baseline="0" dirty="0" err="1">
                <a:latin typeface="Arial" charset="0"/>
                <a:cs typeface="ＭＳ Ｐゴシック" charset="0"/>
              </a:rPr>
              <a:t>bagong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buwan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Sabbath </a:t>
            </a:r>
            <a:r>
              <a:rPr lang="en-US" sz="1600" b="0" spc="100" baseline="0" dirty="0" err="1">
                <a:latin typeface="Arial" charset="0"/>
                <a:cs typeface="ＭＳ Ｐゴシック" charset="0"/>
              </a:rPr>
              <a:t>hanggang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isa pang Sabbath, </a:t>
            </a:r>
            <a:r>
              <a:rPr lang="en-US" sz="1600" b="0" spc="100" baseline="0" dirty="0" err="1">
                <a:latin typeface="Arial" charset="0"/>
                <a:cs typeface="ＭＳ Ｐゴシック" charset="0"/>
              </a:rPr>
              <a:t>paroroon</a:t>
            </a:r>
            <a:r>
              <a:rPr lang="en-US" sz="1600" b="0" spc="100" baseline="0" dirty="0">
                <a:latin typeface="Arial" charset="0"/>
                <a:cs typeface="ＭＳ Ｐゴシック" charset="0"/>
              </a:rPr>
              <a:t> ang lahat ng </a:t>
            </a:r>
            <a:r>
              <a:rPr lang="en-US" sz="1600" b="0" spc="100" baseline="0" dirty="0" err="1">
                <a:latin typeface="Arial" charset="0"/>
                <a:cs typeface="ＭＳ Ｐゴシック" charset="0"/>
              </a:rPr>
              <a:t>laman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sumamba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harapan</a:t>
            </a:r>
            <a:r>
              <a:rPr lang="en-US" sz="1600" b="0" spc="100" baseline="0" dirty="0">
                <a:latin typeface="Arial" charset="0"/>
                <a:cs typeface="ＭＳ Ｐゴシック" charset="0"/>
              </a:rPr>
              <a:t> ko, </a:t>
            </a:r>
            <a:r>
              <a:rPr lang="en-US" sz="1600" b="0" spc="100" baseline="0" dirty="0" err="1">
                <a:latin typeface="Arial" charset="0"/>
                <a:cs typeface="ＭＳ Ｐゴシック" charset="0"/>
              </a:rPr>
              <a:t>sabi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Isaias 66:23</a:t>
            </a:r>
            <a:r>
              <a:rPr lang="en-US" sz="1600" b="0" i="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881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Sabbath 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lugar</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kanlungan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nakababagot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sanlibutan</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Bawat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sanlinggo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iniiwan</a:t>
            </a:r>
            <a:r>
              <a:rPr lang="en-US" sz="1600" b="0" spc="100" baseline="0" dirty="0">
                <a:latin typeface="Arial" charset="0"/>
                <a:cs typeface="ＭＳ Ｐゴシック" charset="0"/>
              </a:rPr>
              <a:t> natin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pasanin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sanlibutang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pumapasok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sentro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pahingahan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—ang Sabbath. ¶ • </a:t>
            </a:r>
            <a:r>
              <a:rPr lang="en-US" sz="1600" b="0" spc="100" baseline="0" dirty="0" err="1">
                <a:latin typeface="Arial" charset="0"/>
                <a:cs typeface="ＭＳ Ｐゴシック" charset="0"/>
              </a:rPr>
              <a:t>Bawat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ika-pitong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makalangit</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palasyo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bumababa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langit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patungong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at nag-</a:t>
            </a:r>
            <a:r>
              <a:rPr lang="en-US" sz="1600" b="0" spc="100" baseline="0" dirty="0" err="1">
                <a:latin typeface="Arial" charset="0"/>
                <a:cs typeface="ＭＳ Ｐゴシック" charset="0"/>
              </a:rPr>
              <a:t>aanyaya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kaluwalhatian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presensya</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dito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24-na-oras ng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gugulin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malapit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pagsasama-sama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kasama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t>
            </a:r>
            <a:endParaRPr lang="en-US" sz="1600" b="1" spc="100" baseline="0" dirty="0">
              <a:latin typeface="Arial" charset="0"/>
              <a:cs typeface="ＭＳ Ｐゴシック" charset="0"/>
            </a:endParaRPr>
          </a:p>
          <a:p>
            <a:pPr eaLnBrk="1" hangingPunct="1"/>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214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kapahingahan</a:t>
            </a:r>
            <a:r>
              <a:rPr lang="en-US" sz="1600" b="0" spc="100" baseline="0" dirty="0">
                <a:latin typeface="Arial" charset="0"/>
                <a:cs typeface="ＭＳ Ｐゴシック" charset="0"/>
              </a:rPr>
              <a:t> ng Sabbath ay </a:t>
            </a:r>
            <a:r>
              <a:rPr lang="en-US" sz="1600" b="0" spc="100" baseline="0" dirty="0" err="1">
                <a:latin typeface="Arial" charset="0"/>
                <a:cs typeface="ＭＳ Ｐゴシック" charset="0"/>
              </a:rPr>
              <a:t>inaasam</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darating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walang-hanggang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kapahingahan</a:t>
            </a:r>
            <a:r>
              <a:rPr lang="en-US" sz="1600" b="0" spc="100" baseline="0" dirty="0">
                <a:latin typeface="Arial" charset="0"/>
                <a:cs typeface="ＭＳ Ｐゴシック" charset="0"/>
              </a:rPr>
              <a:t>. ¶ • Sa </a:t>
            </a:r>
            <a:r>
              <a:rPr lang="en-US" sz="1600" b="0" spc="100" baseline="0" dirty="0" err="1">
                <a:latin typeface="Arial" charset="0"/>
                <a:cs typeface="ＭＳ Ｐゴシック" charset="0"/>
              </a:rPr>
              <a:t>Paglalang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nagtayo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Jesus 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natatanging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tirahan</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Makakasumpong</a:t>
            </a:r>
            <a:r>
              <a:rPr lang="en-US" sz="1600" b="0" spc="100" baseline="0" dirty="0">
                <a:latin typeface="Arial" charset="0"/>
                <a:cs typeface="ＭＳ Ｐゴシック" charset="0"/>
              </a:rPr>
              <a:t> tayo ng </a:t>
            </a:r>
            <a:r>
              <a:rPr lang="en-US" sz="1600" b="0" spc="100" baseline="0" dirty="0" err="1">
                <a:latin typeface="Arial" charset="0"/>
                <a:cs typeface="ＭＳ Ｐゴシック" charset="0"/>
              </a:rPr>
              <a:t>kanlungan</a:t>
            </a:r>
            <a:r>
              <a:rPr lang="en-US" sz="1600" b="0" spc="100" baseline="0" dirty="0">
                <a:latin typeface="Arial" charset="0"/>
                <a:cs typeface="ＭＳ Ｐゴシック" charset="0"/>
              </a:rPr>
              <a:t> doon. </a:t>
            </a:r>
            <a:r>
              <a:rPr lang="en-US" sz="1600" b="0" spc="100" baseline="0" dirty="0" err="1">
                <a:latin typeface="Arial" charset="0"/>
                <a:cs typeface="ＭＳ Ｐゴシック" charset="0"/>
              </a:rPr>
              <a:t>Maaari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ligtas</a:t>
            </a:r>
            <a:r>
              <a:rPr lang="en-US" sz="1600" b="0" spc="100" baseline="0" dirty="0">
                <a:latin typeface="Arial" charset="0"/>
                <a:cs typeface="ＭＳ Ｐゴシック" charset="0"/>
              </a:rPr>
              <a:t> doon. </a:t>
            </a:r>
            <a:r>
              <a:rPr lang="en-US" sz="1600" b="0" spc="100" baseline="0" dirty="0" err="1">
                <a:latin typeface="Arial" charset="0"/>
                <a:cs typeface="ＭＳ Ｐゴシック" charset="0"/>
              </a:rPr>
              <a:t>Kompleto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gawain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Tapos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a:t>
            </a:r>
            <a:r>
              <a:rPr lang="en-US" sz="1600" b="0" i="0" spc="100" baseline="0" dirty="0">
                <a:latin typeface="Arial" charset="0"/>
                <a:cs typeface="ＭＳ Ｐゴシック" charset="0"/>
              </a:rPr>
              <a:t> ¶ • </a:t>
            </a:r>
            <a:r>
              <a:rPr lang="en-US" sz="1600" b="0" i="0" spc="100" baseline="0" dirty="0" err="1">
                <a:latin typeface="Arial" charset="0"/>
                <a:cs typeface="ＭＳ Ｐゴシック" charset="0"/>
              </a:rPr>
              <a:t>Kapag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tayo’y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nagpahinga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araw</a:t>
            </a:r>
            <a:r>
              <a:rPr lang="en-US" sz="1600" b="0" i="0" spc="100" baseline="0" dirty="0">
                <a:latin typeface="Arial" charset="0"/>
                <a:cs typeface="ＭＳ Ｐゴシック" charset="0"/>
              </a:rPr>
              <a:t> ng Sabbath, </a:t>
            </a:r>
            <a:r>
              <a:rPr lang="en-US" sz="1600" b="0" i="0" spc="100" baseline="0" dirty="0" err="1">
                <a:latin typeface="Arial" charset="0"/>
                <a:cs typeface="ＭＳ Ｐゴシック" charset="0"/>
              </a:rPr>
              <a:t>tayo’y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nagpapahinga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Kanyang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maibinging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kalinga</a:t>
            </a:r>
            <a:r>
              <a:rPr lang="en-US" sz="1600" b="0" i="0" spc="100" baseline="0" dirty="0">
                <a:latin typeface="Arial" charset="0"/>
                <a:cs typeface="ＭＳ Ｐゴシック" charset="0"/>
              </a:rPr>
              <a:t>. </a:t>
            </a:r>
            <a:endParaRPr lang="en-US" sz="1600" b="1" spc="100" baseline="0" dirty="0">
              <a:latin typeface="Arial" charset="0"/>
              <a:cs typeface="ＭＳ Ｐゴシック" charset="0"/>
            </a:endParaRPr>
          </a:p>
          <a:p>
            <a:pPr eaLnBrk="1" hangingPunct="1"/>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630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parehong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lumikha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daigdig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pagkakataon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lilikhain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 • Nakita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Judio</a:t>
            </a:r>
            <a:r>
              <a:rPr lang="en-US" sz="1600" b="0" spc="100" baseline="0" dirty="0">
                <a:latin typeface="Arial" charset="0"/>
                <a:cs typeface="ＭＳ Ｐゴシック" charset="0"/>
              </a:rPr>
              <a:t> ang Sabbath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simbolo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unang-tikim</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tinatawag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Hebreong</a:t>
            </a:r>
            <a:r>
              <a:rPr lang="en-US" sz="1600" b="0" spc="100" baseline="0" dirty="0">
                <a:latin typeface="Arial" charset="0"/>
                <a:cs typeface="ＭＳ Ｐゴシック" charset="0"/>
              </a:rPr>
              <a:t> ang </a:t>
            </a:r>
            <a:r>
              <a:rPr lang="en-US" sz="1600" b="0" i="1" spc="100" baseline="0" dirty="0" err="1">
                <a:latin typeface="Arial" charset="0"/>
                <a:cs typeface="ＭＳ Ｐゴシック" charset="0"/>
              </a:rPr>
              <a:t>olam</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haba</a:t>
            </a:r>
            <a:r>
              <a:rPr lang="en-US" sz="1600" b="0" i="1" spc="100" baseline="0" dirty="0">
                <a:latin typeface="Arial" charset="0"/>
                <a:cs typeface="ＭＳ Ｐゴシック" charset="0"/>
              </a:rPr>
              <a:t>, </a:t>
            </a:r>
            <a:r>
              <a:rPr lang="en-US" sz="1600" b="0" i="0" spc="100" baseline="0" dirty="0">
                <a:latin typeface="Arial" charset="0"/>
                <a:cs typeface="ＭＳ Ｐゴシック" charset="0"/>
              </a:rPr>
              <a:t>ang </a:t>
            </a:r>
            <a:r>
              <a:rPr lang="en-US" sz="1600" b="0" i="0" spc="100" baseline="0" dirty="0" err="1">
                <a:latin typeface="Arial" charset="0"/>
                <a:cs typeface="ＭＳ Ｐゴシック" charset="0"/>
              </a:rPr>
              <a:t>sanlibutang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darating</a:t>
            </a:r>
            <a:r>
              <a:rPr lang="en-US" sz="1600" b="0" i="1" spc="100" baseline="0" dirty="0">
                <a:latin typeface="Arial" charset="0"/>
                <a:cs typeface="ＭＳ Ｐゴシック" charset="0"/>
              </a:rPr>
              <a:t>. </a:t>
            </a:r>
            <a:r>
              <a:rPr lang="en-US" sz="1600" b="0" i="0" spc="100" baseline="0" dirty="0">
                <a:latin typeface="Arial" charset="0"/>
                <a:cs typeface="ＭＳ Ｐゴシック" charset="0"/>
              </a:rPr>
              <a:t>¶ • Ang </a:t>
            </a:r>
            <a:r>
              <a:rPr lang="en-US" sz="1600" b="0" i="0" spc="100" baseline="0" dirty="0" err="1">
                <a:latin typeface="Arial" charset="0"/>
                <a:cs typeface="ＭＳ Ｐゴシック" charset="0"/>
              </a:rPr>
              <a:t>mensahe</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tatlong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anghel</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nakaturo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ating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Manlalalang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Siya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unang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gumawa</a:t>
            </a:r>
            <a:r>
              <a:rPr lang="en-US" sz="1600" b="0" i="0" spc="100" baseline="0" dirty="0">
                <a:latin typeface="Arial" charset="0"/>
                <a:cs typeface="ＭＳ Ｐゴシック" charset="0"/>
              </a:rPr>
              <a:t> ng lahat ng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bagay</a:t>
            </a:r>
            <a:r>
              <a:rPr lang="en-US" sz="1600" b="0" i="0" spc="100" baseline="0" dirty="0">
                <a:latin typeface="Arial" charset="0"/>
                <a:cs typeface="ＭＳ Ｐゴシック" charset="0"/>
              </a:rPr>
              <a:t>,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ating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Manunubos</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Siya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gagawing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bago</a:t>
            </a:r>
            <a:r>
              <a:rPr lang="en-US" sz="1600" b="0" i="0" spc="100" baseline="0" dirty="0">
                <a:latin typeface="Arial" charset="0"/>
                <a:cs typeface="ＭＳ Ｐゴシック" charset="0"/>
              </a:rPr>
              <a:t> ang lahat ng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bagay</a:t>
            </a:r>
            <a:r>
              <a:rPr lang="en-US" sz="1600" b="0" i="0" spc="100" baseline="0" dirty="0">
                <a:latin typeface="Arial" charset="0"/>
                <a:cs typeface="ＭＳ Ｐゴシック" charset="0"/>
              </a:rPr>
              <a:t>. </a:t>
            </a:r>
            <a:endParaRPr lang="en-US" sz="1600" b="1" i="0" spc="100" baseline="0" dirty="0">
              <a:latin typeface="Arial" charset="0"/>
              <a:cs typeface="ＭＳ Ｐゴシック" charset="0"/>
            </a:endParaRPr>
          </a:p>
          <a:p>
            <a:pPr eaLnBrk="1" hangingPunct="1"/>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36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28</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ea typeface="ＭＳ Ｐゴシック" pitchFamily="24" charset="-128"/>
                <a:cs typeface="ＭＳ Ｐゴシック" charset="0"/>
              </a:rPr>
              <a:t>Huling</a:t>
            </a:r>
            <a:r>
              <a:rPr lang="en-US" b="1" spc="100" baseline="0" dirty="0">
                <a:latin typeface="Arial" charset="0"/>
                <a:ea typeface="ＭＳ Ｐゴシック" pitchFamily="24" charset="-128"/>
                <a:cs typeface="ＭＳ Ｐゴシック" charset="0"/>
              </a:rPr>
              <a:t> </a:t>
            </a:r>
            <a:r>
              <a:rPr lang="en-US" b="1" spc="100" baseline="0" dirty="0" err="1">
                <a:latin typeface="Arial" charset="0"/>
                <a:ea typeface="ＭＳ Ｐゴシック" pitchFamily="24" charset="-128"/>
                <a:cs typeface="ＭＳ Ｐゴシック" charset="0"/>
              </a:rPr>
              <a:t>Salita</a:t>
            </a:r>
            <a:r>
              <a:rPr lang="en-US" b="1" spc="100" baseline="0" dirty="0">
                <a:latin typeface="Arial" charset="0"/>
                <a:ea typeface="ＭＳ Ｐゴシック" pitchFamily="24" charset="-128"/>
                <a:cs typeface="ＭＳ Ｐゴシック" charset="0"/>
              </a:rPr>
              <a:t>. </a:t>
            </a:r>
            <a:r>
              <a:rPr lang="en-US" b="0" spc="100" baseline="0" dirty="0">
                <a:latin typeface="Arial" charset="0"/>
                <a:ea typeface="ＭＳ Ｐゴシック" pitchFamily="24" charset="-128"/>
                <a:cs typeface="ＭＳ Ｐゴシック" charset="0"/>
              </a:rPr>
              <a:t>“Sa </a:t>
            </a:r>
            <a:r>
              <a:rPr lang="en-US" b="0" spc="100" baseline="0" dirty="0" err="1">
                <a:latin typeface="Arial" charset="0"/>
                <a:ea typeface="ＭＳ Ｐゴシック" pitchFamily="24" charset="-128"/>
                <a:cs typeface="ＭＳ Ｐゴシック" charset="0"/>
              </a:rPr>
              <a:t>Dekalogo</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kautusang</a:t>
            </a:r>
            <a:r>
              <a:rPr lang="en-US" b="0" spc="100" baseline="0" dirty="0">
                <a:latin typeface="Arial" charset="0"/>
                <a:ea typeface="ＭＳ Ｐゴシック" pitchFamily="24" charset="-128"/>
                <a:cs typeface="ＭＳ Ｐゴシック" charset="0"/>
              </a:rPr>
              <a:t> Sabbath ay </a:t>
            </a:r>
            <a:r>
              <a:rPr lang="en-US" b="0" spc="100" baseline="0" dirty="0" err="1">
                <a:latin typeface="Arial" charset="0"/>
                <a:ea typeface="ＭＳ Ｐゴシック" pitchFamily="24" charset="-128"/>
                <a:cs typeface="ＭＳ Ｐゴシック" charset="0"/>
              </a:rPr>
              <a:t>tumatayo</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bilang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tatak</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nito</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dahil</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 </a:t>
            </a:r>
            <a:r>
              <a:rPr lang="en-US" b="0" spc="100" baseline="0" dirty="0" err="1">
                <a:latin typeface="Arial" charset="0"/>
                <a:ea typeface="ＭＳ Ｐゴシック" pitchFamily="24" charset="-128"/>
                <a:cs typeface="ＭＳ Ｐゴシック" charset="0"/>
              </a:rPr>
              <a:t>kinikilala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nito</a:t>
            </a:r>
            <a:r>
              <a:rPr lang="en-US" b="0" spc="100" baseline="0" dirty="0">
                <a:latin typeface="Arial" charset="0"/>
                <a:ea typeface="ＭＳ Ｐゴシック" pitchFamily="24" charset="-128"/>
                <a:cs typeface="ＭＳ Ｐゴシック" charset="0"/>
              </a:rPr>
              <a:t> kung </a:t>
            </a:r>
            <a:r>
              <a:rPr lang="en-US" b="0" spc="100" baseline="0" dirty="0" err="1">
                <a:latin typeface="Arial" charset="0"/>
                <a:ea typeface="ＭＳ Ｐゴシック" pitchFamily="24" charset="-128"/>
                <a:cs typeface="ＭＳ Ｐゴシック" charset="0"/>
              </a:rPr>
              <a:t>sino</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Diyos</a:t>
            </a:r>
            <a:r>
              <a:rPr lang="en-US" b="0" spc="100" baseline="0" dirty="0">
                <a:latin typeface="Arial" charset="0"/>
                <a:ea typeface="ＭＳ Ｐゴシック" pitchFamily="24" charset="-128"/>
                <a:cs typeface="ＭＳ Ｐゴシック" charset="0"/>
              </a:rPr>
              <a:t>—ang </a:t>
            </a:r>
            <a:r>
              <a:rPr lang="en-US" b="0" spc="100" baseline="0" dirty="0" err="1">
                <a:latin typeface="Arial" charset="0"/>
                <a:ea typeface="ＭＳ Ｐゴシック" pitchFamily="24" charset="-128"/>
                <a:cs typeface="ＭＳ Ｐゴシック" charset="0"/>
              </a:rPr>
              <a:t>Manlalalang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pinaptunayan</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teritoryong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pinaghaharian</a:t>
            </a:r>
            <a:r>
              <a:rPr lang="en-US" b="0" spc="100" baseline="0" dirty="0">
                <a:latin typeface="Arial" charset="0"/>
                <a:ea typeface="ＭＳ Ｐゴシック" pitchFamily="24" charset="-128"/>
                <a:cs typeface="ＭＳ Ｐゴシック" charset="0"/>
              </a:rPr>
              <a:t>—lahat ng </a:t>
            </a:r>
            <a:r>
              <a:rPr lang="en-US" b="0" spc="100" baseline="0" dirty="0" err="1">
                <a:latin typeface="Arial" charset="0"/>
                <a:ea typeface="ＭＳ Ｐゴシック" pitchFamily="24" charset="-128"/>
                <a:cs typeface="ＭＳ Ｐゴシック" charset="0"/>
              </a:rPr>
              <a:t>Kanyang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nilikha</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pinahahayag</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Kanyang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karapatang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maghari</a:t>
            </a:r>
            <a:r>
              <a:rPr lang="en-US" b="0" spc="100" baseline="0" dirty="0">
                <a:latin typeface="Arial" charset="0"/>
                <a:ea typeface="ＭＳ Ｐゴシック" pitchFamily="24" charset="-128"/>
                <a:cs typeface="ＭＳ Ｐゴシック" charset="0"/>
              </a:rPr>
              <a:t>—</a:t>
            </a:r>
            <a:r>
              <a:rPr lang="en-US" b="0" spc="100" baseline="0" dirty="0" err="1">
                <a:latin typeface="Arial" charset="0"/>
                <a:ea typeface="ＭＳ Ｐゴシック" pitchFamily="24" charset="-128"/>
                <a:cs typeface="ＭＳ Ｐゴシック" charset="0"/>
              </a:rPr>
              <a:t>dahil</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nilalang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Niya</a:t>
            </a:r>
            <a:r>
              <a:rPr lang="en-US" b="0" spc="100" baseline="0" dirty="0">
                <a:latin typeface="Arial" charset="0"/>
                <a:ea typeface="ＭＳ Ｐゴシック" pitchFamily="24" charset="-128"/>
                <a:cs typeface="ＭＳ Ｐゴシック" charset="0"/>
              </a:rPr>
              <a:t> ang lahat. ¶ </a:t>
            </a:r>
            <a:r>
              <a:rPr lang="en-US" b="0" spc="100" baseline="0" dirty="0" err="1">
                <a:latin typeface="Arial" charset="0"/>
                <a:ea typeface="ＭＳ Ｐゴシック" pitchFamily="24" charset="-128"/>
                <a:cs typeface="ＭＳ Ｐゴシック" charset="0"/>
              </a:rPr>
              <a:t>Upang</a:t>
            </a:r>
            <a:r>
              <a:rPr lang="en-US" b="0" spc="100" baseline="0" dirty="0">
                <a:latin typeface="Arial" charset="0"/>
                <a:ea typeface="ＭＳ Ｐゴシック" pitchFamily="24" charset="-128"/>
                <a:cs typeface="ＭＳ Ｐゴシック" charset="0"/>
              </a:rPr>
              <a:t> ang dragon ay </a:t>
            </a:r>
            <a:r>
              <a:rPr lang="en-US" b="0" spc="100" baseline="0" dirty="0" err="1">
                <a:latin typeface="Arial" charset="0"/>
                <a:ea typeface="ＭＳ Ｐゴシック" pitchFamily="24" charset="-128"/>
                <a:cs typeface="ＭＳ Ｐゴシック" charset="0"/>
              </a:rPr>
              <a:t>magtagumpay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kailangan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niyang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anumang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paraan</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isantabi</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itong</a:t>
            </a:r>
            <a:r>
              <a:rPr lang="en-US" b="0" spc="100" baseline="0" dirty="0">
                <a:latin typeface="Arial" charset="0"/>
                <a:ea typeface="ＭＳ Ｐゴシック" pitchFamily="24" charset="-128"/>
                <a:cs typeface="ＭＳ Ｐゴシック" charset="0"/>
              </a:rPr>
              <a:t> pang-</a:t>
            </a:r>
            <a:r>
              <a:rPr lang="en-US" b="0" spc="100" baseline="0" dirty="0" err="1">
                <a:latin typeface="Arial" charset="0"/>
                <a:ea typeface="ＭＳ Ｐゴシック" pitchFamily="24" charset="-128"/>
                <a:cs typeface="ＭＳ Ｐゴシック" charset="0"/>
              </a:rPr>
              <a:t>alaala</a:t>
            </a:r>
            <a:r>
              <a:rPr lang="en-US" b="0" spc="100" baseline="0" dirty="0">
                <a:latin typeface="Arial" charset="0"/>
                <a:ea typeface="ＭＳ Ｐゴシック" pitchFamily="24" charset="-128"/>
                <a:cs typeface="ＭＳ Ｐゴシック" charset="0"/>
              </a:rPr>
              <a:t>.”</a:t>
            </a:r>
          </a:p>
        </p:txBody>
      </p:sp>
    </p:spTree>
    <p:extLst>
      <p:ext uri="{BB962C8B-B14F-4D97-AF65-F5344CB8AC3E}">
        <p14:creationId xmlns:p14="http://schemas.microsoft.com/office/powerpoint/2010/main" val="2579394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3</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Susing</a:t>
            </a:r>
            <a:r>
              <a:rPr lang="en-US" b="1" spc="100" baseline="0" dirty="0">
                <a:latin typeface="Arial" charset="0"/>
                <a:cs typeface="ＭＳ Ｐゴシック" charset="0"/>
              </a:rPr>
              <a:t> </a:t>
            </a:r>
            <a:r>
              <a:rPr lang="en-US" b="1" spc="100" baseline="0" dirty="0" err="1">
                <a:latin typeface="Arial" charset="0"/>
                <a:cs typeface="ＭＳ Ｐゴシック" charset="0"/>
              </a:rPr>
              <a:t>Talata</a:t>
            </a:r>
            <a:r>
              <a:rPr lang="en-US" b="1" spc="100" baseline="0" dirty="0">
                <a:latin typeface="Arial" charset="0"/>
                <a:cs typeface="ＭＳ Ｐゴシック" charset="0"/>
              </a:rPr>
              <a:t>.</a:t>
            </a:r>
            <a:r>
              <a:rPr lang="en-US" spc="100" baseline="0" dirty="0">
                <a:latin typeface="Arial" charset="0"/>
                <a:cs typeface="ＭＳ Ｐゴシック" charset="0"/>
              </a:rPr>
              <a:t> “Ito ay </a:t>
            </a:r>
            <a:r>
              <a:rPr lang="en-US" spc="100" baseline="0" dirty="0" err="1">
                <a:latin typeface="Arial" charset="0"/>
                <a:cs typeface="ＭＳ Ｐゴシック" charset="0"/>
              </a:rPr>
              <a:t>upang</a:t>
            </a:r>
            <a:r>
              <a:rPr lang="en-US" spc="100" baseline="0" dirty="0">
                <a:latin typeface="Arial" charset="0"/>
                <a:cs typeface="ＭＳ Ｐゴシック" charset="0"/>
              </a:rPr>
              <a:t> </a:t>
            </a:r>
            <a:r>
              <a:rPr lang="en-US" spc="100" baseline="0" dirty="0" err="1">
                <a:latin typeface="Arial" charset="0"/>
                <a:cs typeface="ＭＳ Ｐゴシック" charset="0"/>
              </a:rPr>
              <a:t>malinaw</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t>
            </a:r>
            <a:r>
              <a:rPr lang="en-US" spc="100" baseline="0" dirty="0" err="1">
                <a:latin typeface="Arial" charset="0"/>
                <a:cs typeface="ＭＳ Ｐゴシック" charset="0"/>
              </a:rPr>
              <a:t>makita</a:t>
            </a:r>
            <a:r>
              <a:rPr lang="en-US" spc="100" baseline="0" dirty="0">
                <a:latin typeface="Arial" charset="0"/>
                <a:cs typeface="ＭＳ Ｐゴシック" charset="0"/>
              </a:rPr>
              <a:t> ng lahat kung </a:t>
            </a:r>
            <a:r>
              <a:rPr lang="en-US" spc="100" baseline="0" dirty="0" err="1">
                <a:latin typeface="Arial" charset="0"/>
                <a:cs typeface="ＭＳ Ｐゴシック" charset="0"/>
              </a:rPr>
              <a:t>ano</a:t>
            </a:r>
            <a:r>
              <a:rPr lang="en-US" spc="100" baseline="0" dirty="0">
                <a:latin typeface="Arial" charset="0"/>
                <a:cs typeface="ＭＳ Ｐゴシック" charset="0"/>
              </a:rPr>
              <a:t> ang </a:t>
            </a:r>
            <a:r>
              <a:rPr lang="en-US" spc="100" baseline="0" dirty="0" err="1">
                <a:latin typeface="Arial" charset="0"/>
                <a:cs typeface="ＭＳ Ｐゴシック" charset="0"/>
              </a:rPr>
              <a:t>pakikipag</a:t>
            </a:r>
            <a:r>
              <a:rPr lang="en-US" spc="100" baseline="0" dirty="0">
                <a:latin typeface="Arial" charset="0"/>
                <a:cs typeface="ＭＳ Ｐゴシック" charset="0"/>
              </a:rPr>
              <a:t>-isa ng </a:t>
            </a:r>
            <a:r>
              <a:rPr lang="en-US" spc="100" baseline="0" dirty="0" err="1">
                <a:latin typeface="Arial" charset="0"/>
                <a:cs typeface="ＭＳ Ｐゴシック" charset="0"/>
              </a:rPr>
              <a:t>hiwaga</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panahong</a:t>
            </a:r>
            <a:r>
              <a:rPr lang="en-US" spc="100" baseline="0" dirty="0">
                <a:latin typeface="Arial" charset="0"/>
                <a:cs typeface="ＭＳ Ｐゴシック" charset="0"/>
              </a:rPr>
              <a:t> </a:t>
            </a:r>
            <a:r>
              <a:rPr lang="en-US" spc="100" baseline="0" dirty="0" err="1">
                <a:latin typeface="Arial" charset="0"/>
                <a:cs typeface="ＭＳ Ｐゴシック" charset="0"/>
              </a:rPr>
              <a:t>nakalipas</a:t>
            </a:r>
            <a:r>
              <a:rPr lang="en-US" spc="100" baseline="0" dirty="0">
                <a:latin typeface="Arial" charset="0"/>
                <a:cs typeface="ＭＳ Ｐゴシック" charset="0"/>
              </a:rPr>
              <a:t>, ay dating </a:t>
            </a:r>
            <a:r>
              <a:rPr lang="en-US" spc="100" baseline="0" dirty="0" err="1">
                <a:latin typeface="Arial" charset="0"/>
                <a:cs typeface="ＭＳ Ｐゴシック" charset="0"/>
              </a:rPr>
              <a:t>nakatago</a:t>
            </a:r>
            <a:r>
              <a:rPr lang="en-US" spc="100" baseline="0" dirty="0">
                <a:latin typeface="Arial" charset="0"/>
                <a:cs typeface="ＭＳ Ｐゴシック" charset="0"/>
              </a:rPr>
              <a:t>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Diyos</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t>
            </a:r>
            <a:r>
              <a:rPr lang="en-US" spc="100" baseline="0" dirty="0" err="1">
                <a:latin typeface="Arial" charset="0"/>
                <a:cs typeface="ＭＳ Ｐゴシック" charset="0"/>
              </a:rPr>
              <a:t>lumikha</a:t>
            </a:r>
            <a:r>
              <a:rPr lang="en-US" spc="100" baseline="0" dirty="0">
                <a:latin typeface="Arial" charset="0"/>
                <a:cs typeface="ＭＳ Ｐゴシック" charset="0"/>
              </a:rPr>
              <a:t> ng lahat ng </a:t>
            </a:r>
            <a:r>
              <a:rPr lang="en-US" spc="100" baseline="0" dirty="0" err="1">
                <a:latin typeface="Arial" charset="0"/>
                <a:cs typeface="ＭＳ Ｐゴシック" charset="0"/>
              </a:rPr>
              <a:t>mga</a:t>
            </a:r>
            <a:r>
              <a:rPr lang="en-US" spc="100" baseline="0" dirty="0">
                <a:latin typeface="Arial" charset="0"/>
                <a:cs typeface="ＭＳ Ｐゴシック" charset="0"/>
              </a:rPr>
              <a:t> </a:t>
            </a:r>
            <a:r>
              <a:rPr lang="en-US" spc="100" baseline="0" dirty="0" err="1">
                <a:latin typeface="Arial" charset="0"/>
                <a:cs typeface="ＭＳ Ｐゴシック" charset="0"/>
              </a:rPr>
              <a:t>bagay</a:t>
            </a:r>
            <a:r>
              <a:rPr lang="en-US" spc="100" baseline="0" dirty="0">
                <a:latin typeface="Arial" charset="0"/>
                <a:cs typeface="ＭＳ Ｐゴシック" charset="0"/>
              </a:rPr>
              <a:t>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pamamagitan</a:t>
            </a:r>
            <a:r>
              <a:rPr lang="en-US" spc="100" baseline="0" dirty="0">
                <a:latin typeface="Arial" charset="0"/>
                <a:cs typeface="ＭＳ Ｐゴシック" charset="0"/>
              </a:rPr>
              <a:t> </a:t>
            </a:r>
            <a:r>
              <a:rPr lang="en-US" spc="100" baseline="0" dirty="0" err="1">
                <a:latin typeface="Arial" charset="0"/>
                <a:cs typeface="ＭＳ Ｐゴシック" charset="0"/>
              </a:rPr>
              <a:t>ni</a:t>
            </a:r>
            <a:r>
              <a:rPr lang="en-US" spc="100" baseline="0" dirty="0">
                <a:latin typeface="Arial" charset="0"/>
                <a:cs typeface="ＭＳ Ｐゴシック" charset="0"/>
              </a:rPr>
              <a:t> </a:t>
            </a:r>
            <a:r>
              <a:rPr lang="en-US" spc="100" baseline="0" dirty="0" err="1">
                <a:latin typeface="Arial" charset="0"/>
                <a:cs typeface="ＭＳ Ｐゴシック" charset="0"/>
              </a:rPr>
              <a:t>Jesucristo</a:t>
            </a:r>
            <a:r>
              <a:rPr lang="en-US" spc="100" baseline="0" dirty="0">
                <a:latin typeface="Arial" charset="0"/>
                <a:cs typeface="ＭＳ Ｐゴシック" charset="0"/>
              </a:rPr>
              <a:t>. At </a:t>
            </a:r>
            <a:r>
              <a:rPr lang="en-US" spc="100" baseline="0" dirty="0" err="1">
                <a:latin typeface="Arial" charset="0"/>
                <a:cs typeface="ＭＳ Ｐゴシック" charset="0"/>
              </a:rPr>
              <a:t>maliwanagan</a:t>
            </a:r>
            <a:r>
              <a:rPr lang="en-US" spc="100" baseline="0" dirty="0">
                <a:latin typeface="Arial" charset="0"/>
                <a:cs typeface="ＭＳ Ｐゴシック" charset="0"/>
              </a:rPr>
              <a:t> ang lahat ng </a:t>
            </a:r>
            <a:r>
              <a:rPr lang="en-US" spc="100" baseline="0" dirty="0" err="1">
                <a:latin typeface="Arial" charset="0"/>
                <a:cs typeface="ＭＳ Ｐゴシック" charset="0"/>
              </a:rPr>
              <a:t>mga</a:t>
            </a:r>
            <a:r>
              <a:rPr lang="en-US" spc="100" baseline="0" dirty="0">
                <a:latin typeface="Arial" charset="0"/>
                <a:cs typeface="ＭＳ Ｐゴシック" charset="0"/>
              </a:rPr>
              <a:t> </a:t>
            </a:r>
            <a:r>
              <a:rPr lang="en-US" spc="100" baseline="0" dirty="0" err="1">
                <a:latin typeface="Arial" charset="0"/>
                <a:cs typeface="ＭＳ Ｐゴシック" charset="0"/>
              </a:rPr>
              <a:t>tao</a:t>
            </a:r>
            <a:r>
              <a:rPr lang="en-US" spc="100" baseline="0" dirty="0">
                <a:latin typeface="Arial" charset="0"/>
                <a:cs typeface="ＭＳ Ｐゴシック" charset="0"/>
              </a:rPr>
              <a:t> kung </a:t>
            </a:r>
            <a:r>
              <a:rPr lang="en-US" spc="100" baseline="0" dirty="0" err="1">
                <a:latin typeface="Arial" charset="0"/>
                <a:cs typeface="ＭＳ Ｐゴシック" charset="0"/>
              </a:rPr>
              <a:t>ano</a:t>
            </a:r>
            <a:r>
              <a:rPr lang="en-US" spc="100" baseline="0" dirty="0">
                <a:latin typeface="Arial" charset="0"/>
                <a:cs typeface="ＭＳ Ｐゴシック" charset="0"/>
              </a:rPr>
              <a:t> ang </a:t>
            </a:r>
            <a:r>
              <a:rPr lang="en-US" spc="100" baseline="0" dirty="0" err="1">
                <a:latin typeface="Arial" charset="0"/>
                <a:cs typeface="ＭＳ Ｐゴシック" charset="0"/>
              </a:rPr>
              <a:t>pagiging</a:t>
            </a:r>
            <a:r>
              <a:rPr lang="en-US" spc="100" baseline="0" dirty="0">
                <a:latin typeface="Arial" charset="0"/>
                <a:cs typeface="ＭＳ Ｐゴシック" charset="0"/>
              </a:rPr>
              <a:t> </a:t>
            </a:r>
            <a:r>
              <a:rPr lang="en-US" spc="100" baseline="0" dirty="0" err="1">
                <a:latin typeface="Arial" charset="0"/>
                <a:cs typeface="ＭＳ Ｐゴシック" charset="0"/>
              </a:rPr>
              <a:t>katiwala</a:t>
            </a:r>
            <a:r>
              <a:rPr lang="en-US" spc="100" baseline="0" dirty="0">
                <a:latin typeface="Arial" charset="0"/>
                <a:cs typeface="ＭＳ Ｐゴシック" charset="0"/>
              </a:rPr>
              <a:t>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hiwaga</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t>
            </a:r>
            <a:r>
              <a:rPr lang="en-US" spc="100" baseline="0" dirty="0" err="1">
                <a:latin typeface="Arial" charset="0"/>
                <a:cs typeface="ＭＳ Ｐゴシック" charset="0"/>
              </a:rPr>
              <a:t>sa</a:t>
            </a:r>
            <a:r>
              <a:rPr lang="en-US" spc="100" baseline="0" dirty="0">
                <a:latin typeface="Arial" charset="0"/>
                <a:cs typeface="ＭＳ Ｐゴシック" charset="0"/>
              </a:rPr>
              <a:t> lahat ng </a:t>
            </a:r>
            <a:r>
              <a:rPr lang="en-US" spc="100" baseline="0" dirty="0" err="1">
                <a:latin typeface="Arial" charset="0"/>
                <a:cs typeface="ＭＳ Ｐゴシック" charset="0"/>
              </a:rPr>
              <a:t>panahon</a:t>
            </a:r>
            <a:r>
              <a:rPr lang="en-US" spc="100" baseline="0" dirty="0">
                <a:latin typeface="Arial" charset="0"/>
                <a:cs typeface="ＭＳ Ｐゴシック" charset="0"/>
              </a:rPr>
              <a:t> ay </a:t>
            </a:r>
            <a:r>
              <a:rPr lang="en-US" spc="100" baseline="0" dirty="0" err="1">
                <a:latin typeface="Arial" charset="0"/>
                <a:cs typeface="ＭＳ Ｐゴシック" charset="0"/>
              </a:rPr>
              <a:t>inilihim</a:t>
            </a:r>
            <a:r>
              <a:rPr lang="en-US" spc="100" baseline="0" dirty="0">
                <a:latin typeface="Arial" charset="0"/>
                <a:cs typeface="ＭＳ Ｐゴシック" charset="0"/>
              </a:rPr>
              <a:t> ng </a:t>
            </a:r>
            <a:r>
              <a:rPr lang="en-US" spc="100" baseline="0" dirty="0" err="1">
                <a:latin typeface="Arial" charset="0"/>
                <a:cs typeface="ＭＳ Ｐゴシック" charset="0"/>
              </a:rPr>
              <a:t>Diyos</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t>
            </a:r>
            <a:r>
              <a:rPr lang="en-US" spc="100" baseline="0" dirty="0" err="1">
                <a:latin typeface="Arial" charset="0"/>
                <a:cs typeface="ＭＳ Ｐゴシック" charset="0"/>
              </a:rPr>
              <a:t>lumalang</a:t>
            </a:r>
            <a:r>
              <a:rPr lang="en-US" spc="100" baseline="0" dirty="0">
                <a:latin typeface="Arial" charset="0"/>
                <a:cs typeface="ＭＳ Ｐゴシック" charset="0"/>
              </a:rPr>
              <a:t> ng lahat ng </a:t>
            </a:r>
            <a:r>
              <a:rPr lang="en-US" spc="100" baseline="0" dirty="0" err="1">
                <a:latin typeface="Arial" charset="0"/>
                <a:cs typeface="ＭＳ Ｐゴシック" charset="0"/>
              </a:rPr>
              <a:t>mga</a:t>
            </a:r>
            <a:r>
              <a:rPr lang="en-US" spc="100" baseline="0" dirty="0">
                <a:latin typeface="Arial" charset="0"/>
                <a:cs typeface="ＭＳ Ｐゴシック" charset="0"/>
              </a:rPr>
              <a:t> </a:t>
            </a:r>
            <a:r>
              <a:rPr lang="en-US" spc="100" baseline="0" dirty="0" err="1">
                <a:latin typeface="Arial" charset="0"/>
                <a:cs typeface="ＭＳ Ｐゴシック" charset="0"/>
              </a:rPr>
              <a:t>bagay</a:t>
            </a:r>
            <a:r>
              <a:rPr lang="en-US" spc="100" baseline="0" dirty="0">
                <a:latin typeface="Arial" charset="0"/>
                <a:cs typeface="ＭＳ Ｐゴシック" charset="0"/>
              </a:rPr>
              <a:t>” </a:t>
            </a:r>
            <a:r>
              <a:rPr lang="en-US" i="1" spc="100" baseline="0" dirty="0">
                <a:latin typeface="Arial" charset="0"/>
                <a:cs typeface="ＭＳ Ｐゴシック" charset="0"/>
              </a:rPr>
              <a:t>(</a:t>
            </a:r>
            <a:r>
              <a:rPr lang="en-US" i="1" spc="100" baseline="0" dirty="0" err="1">
                <a:latin typeface="Arial" charset="0"/>
                <a:cs typeface="ＭＳ Ｐゴシック" charset="0"/>
              </a:rPr>
              <a:t>Efeso</a:t>
            </a:r>
            <a:r>
              <a:rPr lang="en-US" i="1" spc="100" baseline="0" dirty="0">
                <a:latin typeface="Arial" charset="0"/>
                <a:cs typeface="ＭＳ Ｐゴシック" charset="0"/>
              </a:rPr>
              <a:t> 3:9 SND</a:t>
            </a:r>
            <a:r>
              <a:rPr lang="en-US" altLang="ja-JP" i="1" spc="100" baseline="0" dirty="0">
                <a:latin typeface="Arial" charset="0"/>
                <a:cs typeface="ＭＳ Ｐゴシック" charset="0"/>
              </a:rPr>
              <a:t>). </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a:pPr/>
              <a:t>4</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cs typeface="ＭＳ Ｐゴシック" charset="0"/>
              </a:rPr>
              <a:t>Panimulang</a:t>
            </a:r>
            <a:r>
              <a:rPr lang="en-US" b="1" spc="100" baseline="0" dirty="0">
                <a:latin typeface="Arial" charset="0"/>
                <a:cs typeface="ＭＳ Ｐゴシック" charset="0"/>
              </a:rPr>
              <a:t> </a:t>
            </a:r>
            <a:r>
              <a:rPr lang="en-US" b="1" spc="100" baseline="0" dirty="0" err="1">
                <a:latin typeface="Arial" charset="0"/>
                <a:cs typeface="ＭＳ Ｐゴシック" charset="0"/>
              </a:rPr>
              <a:t>Salita</a:t>
            </a:r>
            <a:r>
              <a:rPr lang="en-US" b="1" spc="100" baseline="0" dirty="0">
                <a:latin typeface="Arial" charset="0"/>
                <a:cs typeface="ＭＳ Ｐゴシック" charset="0"/>
              </a:rPr>
              <a:t>. </a:t>
            </a:r>
            <a:r>
              <a:rPr lang="en-US" b="0" spc="100" baseline="0" dirty="0">
                <a:latin typeface="Arial" charset="0"/>
                <a:cs typeface="ＭＳ Ｐゴシック" charset="0"/>
              </a:rPr>
              <a:t>Wala kang </a:t>
            </a:r>
            <a:r>
              <a:rPr lang="en-US" b="0" spc="100" baseline="0" dirty="0" err="1">
                <a:latin typeface="Arial" charset="0"/>
                <a:cs typeface="ＭＳ Ｐゴシック" charset="0"/>
              </a:rPr>
              <a:t>katulad</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buong</a:t>
            </a:r>
            <a:r>
              <a:rPr lang="en-US" b="0" spc="100" baseline="0" dirty="0">
                <a:latin typeface="Arial" charset="0"/>
                <a:cs typeface="ＭＳ Ｐゴシック" charset="0"/>
              </a:rPr>
              <a:t> </a:t>
            </a:r>
            <a:r>
              <a:rPr lang="en-US" b="0" spc="100" baseline="0" dirty="0" err="1">
                <a:latin typeface="Arial" charset="0"/>
                <a:cs typeface="ＭＳ Ｐゴシック" charset="0"/>
              </a:rPr>
              <a:t>sansinukob</a:t>
            </a:r>
            <a:r>
              <a:rPr lang="en-US" b="0" spc="100" baseline="0" dirty="0">
                <a:latin typeface="Arial" charset="0"/>
                <a:cs typeface="ＭＳ Ｐゴシック" charset="0"/>
              </a:rPr>
              <a:t>. Ikaw ay </a:t>
            </a:r>
            <a:r>
              <a:rPr lang="en-US" b="0" spc="100" baseline="0" dirty="0" err="1">
                <a:latin typeface="Arial" charset="0"/>
                <a:cs typeface="ＭＳ Ｐゴシック" charset="0"/>
              </a:rPr>
              <a:t>bukud</a:t>
            </a:r>
            <a:r>
              <a:rPr lang="en-US" b="0" spc="100" baseline="0" dirty="0">
                <a:latin typeface="Arial" charset="0"/>
                <a:cs typeface="ＭＳ Ｐゴシック" charset="0"/>
              </a:rPr>
              <a:t>-tangi, nag-</a:t>
            </a:r>
            <a:r>
              <a:rPr lang="en-US" b="0" spc="100" baseline="0" dirty="0" err="1">
                <a:latin typeface="Arial" charset="0"/>
                <a:cs typeface="ＭＳ Ｐゴシック" charset="0"/>
              </a:rPr>
              <a:t>iisang</a:t>
            </a:r>
            <a:r>
              <a:rPr lang="en-US" b="0" spc="100" baseline="0" dirty="0">
                <a:latin typeface="Arial" charset="0"/>
                <a:cs typeface="ＭＳ Ｐゴシック" charset="0"/>
              </a:rPr>
              <a:t>-</a:t>
            </a:r>
            <a:r>
              <a:rPr lang="en-US" b="0" spc="100" baseline="0" dirty="0" err="1">
                <a:latin typeface="Arial" charset="0"/>
                <a:cs typeface="ＭＳ Ｐゴシック" charset="0"/>
              </a:rPr>
              <a:t>uring</a:t>
            </a:r>
            <a:r>
              <a:rPr lang="en-US" b="0" spc="100" baseline="0" dirty="0">
                <a:latin typeface="Arial" charset="0"/>
                <a:cs typeface="ＭＳ Ｐゴシック" charset="0"/>
              </a:rPr>
              <a:t> </a:t>
            </a:r>
            <a:r>
              <a:rPr lang="en-US" b="0" spc="100" baseline="0" dirty="0" err="1">
                <a:latin typeface="Arial" charset="0"/>
                <a:cs typeface="ＭＳ Ｐゴシック" charset="0"/>
              </a:rPr>
              <a:t>nilalang</a:t>
            </a:r>
            <a:r>
              <a:rPr lang="en-US" b="0" spc="100" baseline="0" dirty="0">
                <a:latin typeface="Arial" charset="0"/>
                <a:cs typeface="ＭＳ Ｐゴシック" charset="0"/>
              </a:rPr>
              <a:t>,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katauhan</a:t>
            </a:r>
            <a:r>
              <a:rPr lang="en-US" b="0" spc="100" baseline="0" dirty="0">
                <a:latin typeface="Arial" charset="0"/>
                <a:cs typeface="ＭＳ Ｐゴシック" charset="0"/>
              </a:rPr>
              <a:t> </a:t>
            </a:r>
            <a:r>
              <a:rPr lang="en-US" b="0" spc="100" baseline="0" dirty="0" err="1">
                <a:latin typeface="Arial" charset="0"/>
                <a:cs typeface="ＭＳ Ｐゴシック" charset="0"/>
              </a:rPr>
              <a:t>nang</a:t>
            </a:r>
            <a:r>
              <a:rPr lang="en-US" b="0" spc="100" baseline="0" dirty="0">
                <a:latin typeface="Arial" charset="0"/>
                <a:cs typeface="ＭＳ Ｐゴシック" charset="0"/>
              </a:rPr>
              <a:t> </a:t>
            </a:r>
            <a:r>
              <a:rPr lang="en-US" b="0" spc="100" baseline="0" dirty="0" err="1">
                <a:latin typeface="Arial" charset="0"/>
                <a:cs typeface="ＭＳ Ｐゴシック" charset="0"/>
              </a:rPr>
              <a:t>gayong</a:t>
            </a:r>
            <a:r>
              <a:rPr lang="en-US" b="0" spc="100" baseline="0" dirty="0">
                <a:latin typeface="Arial" charset="0"/>
                <a:cs typeface="ＭＳ Ｐゴシック" charset="0"/>
              </a:rPr>
              <a:t> </a:t>
            </a:r>
            <a:r>
              <a:rPr lang="en-US" b="0" spc="100" baseline="0" dirty="0" err="1">
                <a:latin typeface="Arial" charset="0"/>
                <a:cs typeface="ＭＳ Ｐゴシック" charset="0"/>
              </a:rPr>
              <a:t>napakalaking</a:t>
            </a:r>
            <a:r>
              <a:rPr lang="en-US" b="0" spc="100" baseline="0" dirty="0">
                <a:latin typeface="Arial" charset="0"/>
                <a:cs typeface="ＭＳ Ｐゴシック" charset="0"/>
              </a:rPr>
              <a:t> </a:t>
            </a:r>
            <a:r>
              <a:rPr lang="en-US" b="0" spc="100" baseline="0" dirty="0" err="1">
                <a:latin typeface="Arial" charset="0"/>
                <a:cs typeface="ＭＳ Ｐゴシック" charset="0"/>
              </a:rPr>
              <a:t>halaga</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ang </a:t>
            </a:r>
            <a:r>
              <a:rPr lang="en-US" b="0" spc="100" baseline="0" dirty="0" err="1">
                <a:latin typeface="Arial" charset="0"/>
                <a:cs typeface="ＭＳ Ｐゴシック" charset="0"/>
              </a:rPr>
              <a:t>Diyos</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lumikha</a:t>
            </a:r>
            <a:r>
              <a:rPr lang="en-US" b="0" spc="100" baseline="0" dirty="0">
                <a:latin typeface="Arial" charset="0"/>
                <a:cs typeface="ＭＳ Ｐゴシック" charset="0"/>
              </a:rPr>
              <a:t> ng </a:t>
            </a:r>
            <a:r>
              <a:rPr lang="en-US" b="0" spc="100" baseline="0" dirty="0" err="1">
                <a:latin typeface="Arial" charset="0"/>
                <a:cs typeface="ＭＳ Ｐゴシック" charset="0"/>
              </a:rPr>
              <a:t>sansinukob</a:t>
            </a:r>
            <a:r>
              <a:rPr lang="en-US" b="0" spc="100" baseline="0" dirty="0">
                <a:latin typeface="Arial" charset="0"/>
                <a:cs typeface="ＭＳ Ｐゴシック" charset="0"/>
              </a:rPr>
              <a:t> ay </a:t>
            </a:r>
            <a:r>
              <a:rPr lang="en-US" b="0" spc="100" baseline="0" dirty="0" err="1">
                <a:latin typeface="Arial" charset="0"/>
                <a:cs typeface="ＭＳ Ｐゴシック" charset="0"/>
              </a:rPr>
              <a:t>kinuha</a:t>
            </a:r>
            <a:r>
              <a:rPr lang="en-US" b="0" spc="100" baseline="0" dirty="0">
                <a:latin typeface="Arial" charset="0"/>
                <a:cs typeface="ＭＳ Ｐゴシック" charset="0"/>
              </a:rPr>
              <a:t> para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sarili</a:t>
            </a:r>
            <a:r>
              <a:rPr lang="en-US" b="0" spc="100" baseline="0" dirty="0">
                <a:latin typeface="Arial" charset="0"/>
                <a:cs typeface="ＭＳ Ｐゴシック" charset="0"/>
              </a:rPr>
              <a:t> ang </a:t>
            </a:r>
            <a:r>
              <a:rPr lang="en-US" b="0" spc="100" baseline="0" dirty="0" err="1">
                <a:latin typeface="Arial" charset="0"/>
                <a:cs typeface="ＭＳ Ｐゴシック" charset="0"/>
              </a:rPr>
              <a:t>ating</a:t>
            </a:r>
            <a:r>
              <a:rPr lang="en-US" b="0" spc="100" baseline="0" dirty="0">
                <a:latin typeface="Arial" charset="0"/>
                <a:cs typeface="ＭＳ Ｐゴシック" charset="0"/>
              </a:rPr>
              <a:t> </a:t>
            </a:r>
            <a:r>
              <a:rPr lang="en-US" b="0" spc="100" baseline="0" dirty="0" err="1">
                <a:latin typeface="Arial" charset="0"/>
                <a:cs typeface="ＭＳ Ｐゴシック" charset="0"/>
              </a:rPr>
              <a:t>makalupang</a:t>
            </a:r>
            <a:r>
              <a:rPr lang="en-US" b="0" spc="100" baseline="0" dirty="0">
                <a:latin typeface="Arial" charset="0"/>
                <a:cs typeface="ＭＳ Ｐゴシック" charset="0"/>
              </a:rPr>
              <a:t> </a:t>
            </a:r>
            <a:r>
              <a:rPr lang="en-US" b="0" spc="100" baseline="0" dirty="0" err="1">
                <a:latin typeface="Arial" charset="0"/>
                <a:cs typeface="ＭＳ Ｐゴシック" charset="0"/>
              </a:rPr>
              <a:t>katawan</a:t>
            </a:r>
            <a:r>
              <a:rPr lang="en-US" b="0" spc="100" baseline="0" dirty="0">
                <a:latin typeface="Arial" charset="0"/>
                <a:cs typeface="ＭＳ Ｐゴシック" charset="0"/>
              </a:rPr>
              <a:t> at </a:t>
            </a:r>
            <a:r>
              <a:rPr lang="en-US" b="0" spc="100" baseline="0" dirty="0" err="1">
                <a:latin typeface="Arial" charset="0"/>
                <a:cs typeface="ＭＳ Ｐゴシック" charset="0"/>
              </a:rPr>
              <a:t>inihain</a:t>
            </a:r>
            <a:r>
              <a:rPr lang="en-US" b="0" spc="100" baseline="0" dirty="0">
                <a:latin typeface="Arial" charset="0"/>
                <a:cs typeface="ＭＳ Ｐゴシック" charset="0"/>
              </a:rPr>
              <a:t> ang </a:t>
            </a:r>
            <a:r>
              <a:rPr lang="en-US" b="0" spc="100" baseline="0" dirty="0" err="1">
                <a:latin typeface="Arial" charset="0"/>
                <a:cs typeface="ＭＳ Ｐゴシック" charset="0"/>
              </a:rPr>
              <a:t>sarili</a:t>
            </a:r>
            <a:r>
              <a:rPr lang="en-US" b="0" spc="100" baseline="0" dirty="0">
                <a:latin typeface="Arial" charset="0"/>
                <a:cs typeface="ＭＳ Ｐゴシック" charset="0"/>
              </a:rPr>
              <a:t> </a:t>
            </a:r>
            <a:r>
              <a:rPr lang="en-US" b="0" spc="100" baseline="0" dirty="0" err="1">
                <a:latin typeface="Arial" charset="0"/>
                <a:cs typeface="ＭＳ Ｐゴシック" charset="0"/>
              </a:rPr>
              <a:t>bilang</a:t>
            </a:r>
            <a:r>
              <a:rPr lang="en-US" b="0" spc="100" baseline="0" dirty="0">
                <a:latin typeface="Arial" charset="0"/>
                <a:cs typeface="ＭＳ Ｐゴシック" charset="0"/>
              </a:rPr>
              <a:t>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alay</a:t>
            </a:r>
            <a:r>
              <a:rPr lang="en-US" b="0" spc="100" baseline="0" dirty="0">
                <a:latin typeface="Arial" charset="0"/>
                <a:cs typeface="ＭＳ Ｐゴシック" charset="0"/>
              </a:rPr>
              <a:t> para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yo</a:t>
            </a:r>
            <a:r>
              <a:rPr lang="en-US" b="0" spc="100" baseline="0" dirty="0">
                <a:latin typeface="Arial" charset="0"/>
                <a:cs typeface="ＭＳ Ｐゴシック" charset="0"/>
              </a:rPr>
              <a:t> at </a:t>
            </a:r>
            <a:r>
              <a:rPr lang="en-US" b="0" spc="100" baseline="0" dirty="0" err="1">
                <a:latin typeface="Arial" charset="0"/>
                <a:cs typeface="ＭＳ Ｐゴシック" charset="0"/>
              </a:rPr>
              <a:t>iyong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kasalanan</a:t>
            </a:r>
            <a:r>
              <a:rPr lang="en-US" b="0" spc="100" baseline="0" dirty="0">
                <a:latin typeface="Arial" charset="0"/>
                <a:cs typeface="ＭＳ Ｐゴシック" charset="0"/>
              </a:rPr>
              <a:t>!</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191376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5</a:t>
            </a:fld>
            <a:endParaRPr lang="en-US" sz="1200">
              <a:cs typeface="ヒラギノ角ゴ Pro W3" charset="0"/>
            </a:endParaRPr>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spc="100" dirty="0">
                <a:latin typeface="Arial" charset="0"/>
                <a:ea typeface="ＭＳ Ｐゴシック" charset="0"/>
                <a:cs typeface="ＭＳ Ｐゴシック" charset="0"/>
              </a:rPr>
              <a:t>(1) </a:t>
            </a:r>
            <a:r>
              <a:rPr lang="en-US" b="0" spc="100" dirty="0" err="1">
                <a:latin typeface="Arial" charset="0"/>
                <a:ea typeface="ＭＳ Ｐゴシック" charset="0"/>
                <a:cs typeface="ＭＳ Ｐゴシック" charset="0"/>
              </a:rPr>
              <a:t>Pangakong</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Mamuhay</a:t>
            </a:r>
            <a:r>
              <a:rPr lang="en-US" b="0" spc="100" dirty="0">
                <a:latin typeface="Arial" charset="0"/>
                <a:ea typeface="ＭＳ Ｐゴシック" charset="0"/>
                <a:cs typeface="ＭＳ Ｐゴシック" charset="0"/>
              </a:rPr>
              <a:t> ng </a:t>
            </a:r>
            <a:r>
              <a:rPr lang="en-US" b="0" spc="100" dirty="0" err="1">
                <a:latin typeface="Arial" charset="0"/>
                <a:ea typeface="ＭＳ Ｐゴシック" charset="0"/>
                <a:cs typeface="ＭＳ Ｐゴシック" charset="0"/>
              </a:rPr>
              <a:t>Masunuring</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Buhay</a:t>
            </a:r>
            <a:endParaRPr lang="en-US" b="0" spc="10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Paghuhukom</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paglalang</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pananagutan</a:t>
            </a:r>
            <a:r>
              <a:rPr lang="en-US" spc="100" baseline="0" dirty="0">
                <a:latin typeface="Arial" charset="0"/>
                <a:ea typeface="ＭＳ Ｐゴシック" charset="0"/>
                <a:cs typeface="ＭＳ Ｐゴシック" charset="0"/>
              </a:rPr>
              <a:t> </a:t>
            </a:r>
            <a:r>
              <a:rPr lang="en-US" b="0" i="0" spc="100" baseline="0" dirty="0">
                <a:latin typeface="Arial" charset="0"/>
                <a:ea typeface="ＭＳ Ｐゴシック" charset="0"/>
                <a:cs typeface="ＭＳ Ｐゴシック" charset="0"/>
              </a:rPr>
              <a:t>(</a:t>
            </a:r>
            <a:r>
              <a:rPr lang="en-US" b="0" i="1" spc="100" baseline="0" dirty="0" err="1">
                <a:latin typeface="Arial" charset="0"/>
                <a:ea typeface="ＭＳ Ｐゴシック" charset="0"/>
                <a:cs typeface="ＭＳ Ｐゴシック" charset="0"/>
              </a:rPr>
              <a:t>Apocalipsis</a:t>
            </a:r>
            <a:r>
              <a:rPr lang="en-US" b="0" i="1" spc="100" baseline="0" dirty="0">
                <a:latin typeface="Arial" charset="0"/>
                <a:ea typeface="ＭＳ Ｐゴシック" charset="0"/>
                <a:cs typeface="ＭＳ Ｐゴシック" charset="0"/>
              </a:rPr>
              <a:t> 14:7</a:t>
            </a:r>
            <a:r>
              <a:rPr lang="en-US" b="0" i="0" spc="100" baseline="0" dirty="0">
                <a:latin typeface="Arial" charset="0"/>
                <a:ea typeface="ＭＳ Ｐゴシック" charset="0"/>
                <a:cs typeface="ＭＳ Ｐゴシック" charset="0"/>
              </a:rPr>
              <a:t>). </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(2) </a:t>
            </a:r>
            <a:r>
              <a:rPr lang="en-US" b="0" spc="100" baseline="0" dirty="0">
                <a:latin typeface="Arial" charset="0"/>
                <a:ea typeface="ＭＳ Ｐゴシック" charset="0"/>
                <a:cs typeface="ＭＳ Ｐゴシック" charset="0"/>
              </a:rPr>
              <a:t>Ang Sabbath at </a:t>
            </a:r>
            <a:r>
              <a:rPr lang="en-US" b="0" spc="100" baseline="0" dirty="0" err="1">
                <a:latin typeface="Arial" charset="0"/>
                <a:ea typeface="ＭＳ Ｐゴシック" charset="0"/>
                <a:cs typeface="ＭＳ Ｐゴシック" charset="0"/>
              </a:rPr>
              <a:t>Paglalalang</a:t>
            </a:r>
            <a:endParaRPr lang="en-US" b="0" i="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      a. </a:t>
            </a:r>
            <a:r>
              <a:rPr lang="en-US" i="0" spc="100" baseline="0" dirty="0" err="1">
                <a:latin typeface="Arial" charset="0"/>
                <a:ea typeface="ＭＳ Ｐゴシック" charset="0"/>
                <a:cs typeface="ＭＳ Ｐゴシック" charset="0"/>
              </a:rPr>
              <a:t>Muling</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Tumitiyak</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na</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Mensahe</a:t>
            </a:r>
            <a:r>
              <a:rPr lang="en-US" i="0" spc="100" baseline="0" dirty="0">
                <a:latin typeface="Arial" charset="0"/>
                <a:ea typeface="ＭＳ Ｐゴシック" charset="0"/>
                <a:cs typeface="ＭＳ Ｐゴシック" charset="0"/>
              </a:rPr>
              <a:t> ng </a:t>
            </a:r>
            <a:r>
              <a:rPr lang="en-US" i="0" spc="100" baseline="0" dirty="0" err="1">
                <a:latin typeface="Arial" charset="0"/>
                <a:ea typeface="ＭＳ Ｐゴシック" charset="0"/>
                <a:cs typeface="ＭＳ Ｐゴシック" charset="0"/>
              </a:rPr>
              <a:t>Paglalang</a:t>
            </a:r>
            <a:r>
              <a:rPr lang="en-US" i="0" spc="100" baseline="0" dirty="0">
                <a:latin typeface="Arial" charset="0"/>
                <a:ea typeface="ＭＳ Ｐゴシック" charset="0"/>
                <a:cs typeface="ＭＳ Ｐゴシック" charset="0"/>
              </a:rPr>
              <a:t> </a:t>
            </a:r>
            <a:r>
              <a:rPr lang="en-US" b="0" i="0" spc="100" baseline="0" dirty="0">
                <a:latin typeface="Arial" charset="0"/>
                <a:ea typeface="ＭＳ Ｐゴシック" charset="0"/>
                <a:cs typeface="ＭＳ Ｐゴシック" charset="0"/>
              </a:rPr>
              <a:t>(</a:t>
            </a:r>
            <a:r>
              <a:rPr lang="en-US" b="0" i="1" spc="100" baseline="0" dirty="0">
                <a:latin typeface="Arial" charset="0"/>
                <a:ea typeface="ＭＳ Ｐゴシック" charset="0"/>
                <a:cs typeface="ＭＳ Ｐゴシック" charset="0"/>
              </a:rPr>
              <a:t>Genesis 2:1–3</a:t>
            </a:r>
            <a:r>
              <a:rPr lang="en-US" b="0" i="0" spc="100" baseline="0" dirty="0">
                <a:latin typeface="Arial" charset="0"/>
                <a:ea typeface="ＭＳ Ｐゴシック" charset="0"/>
                <a:cs typeface="ＭＳ Ｐゴシック" charset="0"/>
              </a:rPr>
              <a:t>). </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b. Hindi </a:t>
            </a:r>
            <a:r>
              <a:rPr lang="en-US" spc="100" baseline="0" dirty="0" err="1">
                <a:latin typeface="Arial" charset="0"/>
                <a:ea typeface="ＭＳ Ｐゴシック" charset="0"/>
                <a:cs typeface="ＭＳ Ｐゴシック" charset="0"/>
              </a:rPr>
              <a:t>isang</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Malabong</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Pandaraya</a:t>
            </a:r>
            <a:r>
              <a:rPr lang="en-US" spc="100" baseline="0" dirty="0">
                <a:latin typeface="Arial" charset="0"/>
                <a:ea typeface="ＭＳ Ｐゴシック" charset="0"/>
                <a:cs typeface="ＭＳ Ｐゴシック" charset="0"/>
              </a:rPr>
              <a:t> </a:t>
            </a:r>
            <a:r>
              <a:rPr lang="en-US" b="0" i="0" spc="100" baseline="0" dirty="0">
                <a:latin typeface="Arial" charset="0"/>
                <a:ea typeface="ＭＳ Ｐゴシック" charset="0"/>
                <a:cs typeface="ＭＳ Ｐゴシック" charset="0"/>
              </a:rPr>
              <a:t>(</a:t>
            </a:r>
            <a:r>
              <a:rPr lang="en-US" b="0" i="1" spc="100" baseline="0" dirty="0" err="1">
                <a:latin typeface="Arial" charset="0"/>
                <a:ea typeface="ＭＳ Ｐゴシック" charset="0"/>
                <a:cs typeface="ＭＳ Ｐゴシック" charset="0"/>
              </a:rPr>
              <a:t>Awit</a:t>
            </a:r>
            <a:r>
              <a:rPr lang="en-US" b="0" i="1" spc="100" baseline="0" dirty="0">
                <a:latin typeface="Arial" charset="0"/>
                <a:ea typeface="ＭＳ Ｐゴシック" charset="0"/>
                <a:cs typeface="ＭＳ Ｐゴシック" charset="0"/>
              </a:rPr>
              <a:t> 33:6, 9</a:t>
            </a:r>
            <a:r>
              <a:rPr lang="en-US" b="0" i="0" spc="100" baseline="0" dirty="0">
                <a:latin typeface="Arial" charset="0"/>
                <a:ea typeface="ＭＳ Ｐゴシック" charset="0"/>
                <a:cs typeface="ＭＳ Ｐゴシック" charset="0"/>
              </a:rPr>
              <a:t>). </a:t>
            </a:r>
            <a:endParaRPr lang="en-US" i="0" spc="100" baseline="0" dirty="0">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a:t>
            </a:r>
            <a:r>
              <a:rPr lang="en-US" spc="100" baseline="0" dirty="0">
                <a:latin typeface="Arial" charset="0"/>
                <a:ea typeface="ＭＳ Ｐゴシック" charset="0"/>
                <a:cs typeface="ＭＳ Ｐゴシック" charset="0"/>
              </a:rPr>
              <a:t>3) </a:t>
            </a:r>
            <a:r>
              <a:rPr lang="en-US" b="0" spc="100" dirty="0">
                <a:latin typeface="Arial" charset="0"/>
                <a:ea typeface="ＭＳ Ｐゴシック" charset="0"/>
                <a:cs typeface="ＭＳ Ｐゴシック" charset="0"/>
              </a:rPr>
              <a:t>Isang </a:t>
            </a:r>
            <a:r>
              <a:rPr lang="en-US" b="0" spc="100" dirty="0" err="1">
                <a:latin typeface="Arial" charset="0"/>
                <a:ea typeface="ＭＳ Ｐゴシック" charset="0"/>
                <a:cs typeface="ＭＳ Ｐゴシック" charset="0"/>
              </a:rPr>
              <a:t>Tuluy-tuloy</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na</a:t>
            </a:r>
            <a:r>
              <a:rPr lang="en-US" b="0" spc="100" dirty="0">
                <a:latin typeface="Arial" charset="0"/>
                <a:ea typeface="ＭＳ Ｐゴシック" charset="0"/>
                <a:cs typeface="ＭＳ Ｐゴシック" charset="0"/>
              </a:rPr>
              <a:t> Sabbath</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a. </a:t>
            </a:r>
            <a:r>
              <a:rPr lang="en-US" i="0" spc="100" baseline="0" dirty="0">
                <a:latin typeface="Arial" charset="0"/>
                <a:ea typeface="ＭＳ Ｐゴシック" charset="0"/>
                <a:cs typeface="ＭＳ Ｐゴシック" charset="0"/>
              </a:rPr>
              <a:t>Ang Sabbath at ang Wakas ng </a:t>
            </a:r>
            <a:r>
              <a:rPr lang="en-US" i="0" spc="100" baseline="0" dirty="0" err="1">
                <a:latin typeface="Arial" charset="0"/>
                <a:ea typeface="ＭＳ Ｐゴシック" charset="0"/>
                <a:cs typeface="ＭＳ Ｐゴシック" charset="0"/>
              </a:rPr>
              <a:t>Panahon</a:t>
            </a:r>
            <a:r>
              <a:rPr lang="en-US" i="0" spc="100" baseline="0" dirty="0">
                <a:latin typeface="Arial" charset="0"/>
                <a:ea typeface="ＭＳ Ｐゴシック" charset="0"/>
                <a:cs typeface="ＭＳ Ｐゴシック" charset="0"/>
              </a:rPr>
              <a:t> </a:t>
            </a:r>
            <a:r>
              <a:rPr lang="en-US" b="0" i="0" spc="100" baseline="0" dirty="0">
                <a:latin typeface="Arial" charset="0"/>
                <a:ea typeface="ＭＳ Ｐゴシック" charset="0"/>
                <a:cs typeface="ＭＳ Ｐゴシック" charset="0"/>
              </a:rPr>
              <a:t>(</a:t>
            </a:r>
            <a:r>
              <a:rPr lang="en-US" b="0" i="1" spc="100" baseline="0" dirty="0" err="1">
                <a:latin typeface="Arial" charset="0"/>
                <a:ea typeface="ＭＳ Ｐゴシック" charset="0"/>
                <a:cs typeface="ＭＳ Ｐゴシック" charset="0"/>
              </a:rPr>
              <a:t>Apocalipsis</a:t>
            </a:r>
            <a:r>
              <a:rPr lang="en-US" b="0" i="1" spc="100" baseline="0" dirty="0">
                <a:latin typeface="Arial" charset="0"/>
                <a:ea typeface="ＭＳ Ｐゴシック" charset="0"/>
                <a:cs typeface="ＭＳ Ｐゴシック" charset="0"/>
              </a:rPr>
              <a:t> 14:12</a:t>
            </a:r>
            <a:r>
              <a:rPr lang="en-US" b="0" i="0" spc="100" baseline="0" dirty="0">
                <a:latin typeface="Arial" charset="0"/>
                <a:ea typeface="ＭＳ Ｐゴシック" charset="0"/>
                <a:cs typeface="ＭＳ Ｐゴシック" charset="0"/>
              </a:rPr>
              <a:t>). </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b. Ang Sabbath at Walang-</a:t>
            </a:r>
            <a:r>
              <a:rPr lang="en-US" spc="100" baseline="0" dirty="0" err="1">
                <a:latin typeface="Arial" charset="0"/>
                <a:ea typeface="ＭＳ Ｐゴシック" charset="0"/>
                <a:cs typeface="ＭＳ Ｐゴシック" charset="0"/>
              </a:rPr>
              <a:t>hanggang</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Kapahingahan</a:t>
            </a:r>
            <a:r>
              <a:rPr lang="en-US" spc="100" baseline="0" dirty="0">
                <a:latin typeface="Arial" charset="0"/>
                <a:ea typeface="ＭＳ Ｐゴシック" charset="0"/>
                <a:cs typeface="ＭＳ Ｐゴシック" charset="0"/>
              </a:rPr>
              <a:t> </a:t>
            </a:r>
            <a:r>
              <a:rPr lang="en-US" b="0" i="0" spc="100" baseline="0" dirty="0">
                <a:latin typeface="Arial" charset="0"/>
                <a:ea typeface="ＭＳ Ｐゴシック" charset="0"/>
                <a:cs typeface="ＭＳ Ｐゴシック" charset="0"/>
              </a:rPr>
              <a:t>(</a:t>
            </a:r>
            <a:r>
              <a:rPr lang="en-US" b="0" i="1" spc="100" baseline="0" dirty="0">
                <a:latin typeface="Arial" charset="0"/>
                <a:ea typeface="ＭＳ Ｐゴシック" charset="0"/>
                <a:cs typeface="ＭＳ Ｐゴシック" charset="0"/>
              </a:rPr>
              <a:t>Isaias 66:23</a:t>
            </a:r>
            <a:r>
              <a:rPr lang="en-US" b="0" i="0" spc="100" baseline="0" dirty="0">
                <a:latin typeface="Arial" charset="0"/>
                <a:ea typeface="ＭＳ Ｐゴシック" charset="0"/>
                <a:cs typeface="ＭＳ Ｐゴシック" charset="0"/>
              </a:rPr>
              <a:t>).</a:t>
            </a:r>
            <a:endParaRPr lang="en-US" i="1" spc="100"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6</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1. </a:t>
            </a:r>
            <a:r>
              <a:rPr lang="en-US" b="1" spc="100" baseline="0" dirty="0" err="1">
                <a:latin typeface="Arial" charset="0"/>
                <a:cs typeface="ＭＳ Ｐゴシック" charset="0"/>
              </a:rPr>
              <a:t>Pangakong</a:t>
            </a:r>
            <a:r>
              <a:rPr lang="en-US" b="1" spc="100" baseline="0" dirty="0">
                <a:latin typeface="Arial" charset="0"/>
                <a:cs typeface="ＭＳ Ｐゴシック" charset="0"/>
              </a:rPr>
              <a:t> </a:t>
            </a:r>
            <a:r>
              <a:rPr lang="en-US" b="1" spc="100" baseline="0" dirty="0" err="1">
                <a:latin typeface="Arial" charset="0"/>
                <a:cs typeface="ＭＳ Ｐゴシック" charset="0"/>
              </a:rPr>
              <a:t>Mamuhay</a:t>
            </a:r>
            <a:r>
              <a:rPr lang="en-US" b="1" spc="100" baseline="0" dirty="0">
                <a:latin typeface="Arial" charset="0"/>
                <a:cs typeface="ＭＳ Ｐゴシック" charset="0"/>
              </a:rPr>
              <a:t> ng </a:t>
            </a:r>
            <a:r>
              <a:rPr lang="en-US" b="1" spc="100" baseline="0" dirty="0" err="1">
                <a:latin typeface="Arial" charset="0"/>
                <a:cs typeface="ＭＳ Ｐゴシック" charset="0"/>
              </a:rPr>
              <a:t>Masunuring</a:t>
            </a:r>
            <a:r>
              <a:rPr lang="en-US" b="1" spc="100" baseline="0" dirty="0">
                <a:latin typeface="Arial" charset="0"/>
                <a:cs typeface="ＭＳ Ｐゴシック" charset="0"/>
              </a:rPr>
              <a:t> </a:t>
            </a:r>
            <a:r>
              <a:rPr lang="en-US" b="1" spc="100" baseline="0" dirty="0" err="1">
                <a:latin typeface="Arial" charset="0"/>
                <a:cs typeface="ＭＳ Ｐゴシック" charset="0"/>
              </a:rPr>
              <a:t>Buhay</a:t>
            </a:r>
            <a:r>
              <a:rPr lang="en-US" b="1" spc="100" baseline="0" dirty="0">
                <a:latin typeface="Arial" charset="0"/>
                <a:cs typeface="ＭＳ Ｐゴシック" charset="0"/>
              </a:rPr>
              <a:t>. </a:t>
            </a:r>
            <a:r>
              <a:rPr lang="en-US" b="0" spc="100" baseline="0" dirty="0">
                <a:latin typeface="Arial" charset="0"/>
                <a:cs typeface="ＭＳ Ｐゴシック" charset="0"/>
              </a:rPr>
              <a:t>“</a:t>
            </a:r>
            <a:r>
              <a:rPr lang="en-US" b="0" spc="100" baseline="0" dirty="0" err="1">
                <a:latin typeface="Arial" charset="0"/>
                <a:cs typeface="ＭＳ Ｐゴシック" charset="0"/>
              </a:rPr>
              <a:t>Matakot</a:t>
            </a:r>
            <a:r>
              <a:rPr lang="en-US" b="0" spc="100" baseline="0" dirty="0">
                <a:latin typeface="Arial" charset="0"/>
                <a:cs typeface="ＭＳ Ｐゴシック" charset="0"/>
              </a:rPr>
              <a:t> kayo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Diyos</a:t>
            </a:r>
            <a:r>
              <a:rPr lang="en-US" b="0" spc="100" baseline="0" dirty="0">
                <a:latin typeface="Arial" charset="0"/>
                <a:cs typeface="ＭＳ Ｐゴシック" charset="0"/>
              </a:rPr>
              <a:t> at </a:t>
            </a:r>
            <a:r>
              <a:rPr lang="en-US" b="0" spc="100" baseline="0" dirty="0" err="1">
                <a:latin typeface="Arial" charset="0"/>
                <a:cs typeface="ＭＳ Ｐゴシック" charset="0"/>
              </a:rPr>
              <a:t>magbigay-luwalhati</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kanya, </a:t>
            </a:r>
            <a:r>
              <a:rPr lang="en-US" b="0" spc="100" baseline="0" dirty="0" err="1">
                <a:latin typeface="Arial" charset="0"/>
                <a:cs typeface="ＭＳ Ｐゴシック" charset="0"/>
              </a:rPr>
              <a:t>sapagkat</a:t>
            </a:r>
            <a:r>
              <a:rPr lang="en-US" b="0" spc="100" baseline="0" dirty="0">
                <a:latin typeface="Arial" charset="0"/>
                <a:cs typeface="ＭＳ Ｐゴシック" charset="0"/>
              </a:rPr>
              <a:t> </a:t>
            </a:r>
            <a:r>
              <a:rPr lang="en-US" b="0" spc="100" baseline="0" dirty="0" err="1">
                <a:latin typeface="Arial" charset="0"/>
                <a:cs typeface="ＭＳ Ｐゴシック" charset="0"/>
              </a:rPr>
              <a:t>dumating</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ang </a:t>
            </a:r>
            <a:r>
              <a:rPr lang="en-US" b="0" spc="100" baseline="0" dirty="0" err="1">
                <a:latin typeface="Arial" charset="0"/>
                <a:cs typeface="ＭＳ Ｐゴシック" charset="0"/>
              </a:rPr>
              <a:t>oras</a:t>
            </a:r>
            <a:r>
              <a:rPr lang="en-US" b="0" spc="100" baseline="0" dirty="0">
                <a:latin typeface="Arial" charset="0"/>
                <a:cs typeface="ＭＳ Ｐゴシック" charset="0"/>
              </a:rPr>
              <a:t> ng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paghuhukom</a:t>
            </a:r>
            <a:r>
              <a:rPr lang="en-US" b="0" spc="100" baseline="0" dirty="0">
                <a:latin typeface="Arial" charset="0"/>
                <a:cs typeface="ＭＳ Ｐゴシック" charset="0"/>
              </a:rPr>
              <a:t>, at </a:t>
            </a:r>
            <a:r>
              <a:rPr lang="en-US" b="0" spc="100" baseline="0" dirty="0" err="1">
                <a:latin typeface="Arial" charset="0"/>
                <a:cs typeface="ＭＳ Ｐゴシック" charset="0"/>
              </a:rPr>
              <a:t>sambahin</a:t>
            </a:r>
            <a:r>
              <a:rPr lang="en-US" b="0" spc="100" baseline="0" dirty="0">
                <a:latin typeface="Arial" charset="0"/>
                <a:cs typeface="ＭＳ Ｐゴシック" charset="0"/>
              </a:rPr>
              <a:t> </a:t>
            </a:r>
            <a:r>
              <a:rPr lang="en-US" b="0" spc="100" baseline="0" dirty="0" err="1">
                <a:latin typeface="Arial" charset="0"/>
                <a:cs typeface="ＭＳ Ｐゴシック" charset="0"/>
              </a:rPr>
              <a:t>ninyo</a:t>
            </a:r>
            <a:r>
              <a:rPr lang="en-US" b="0" spc="100" baseline="0" dirty="0">
                <a:latin typeface="Arial" charset="0"/>
                <a:cs typeface="ＭＳ Ｐゴシック" charset="0"/>
              </a:rPr>
              <a:t> ang </a:t>
            </a:r>
            <a:r>
              <a:rPr lang="en-US" b="0" spc="100" baseline="0" dirty="0" err="1">
                <a:latin typeface="Arial" charset="0"/>
                <a:cs typeface="ＭＳ Ｐゴシック" charset="0"/>
              </a:rPr>
              <a:t>gumawa</a:t>
            </a:r>
            <a:r>
              <a:rPr lang="en-US" b="0" spc="100" baseline="0" dirty="0">
                <a:latin typeface="Arial" charset="0"/>
                <a:cs typeface="ＭＳ Ｐゴシック" charset="0"/>
              </a:rPr>
              <a:t> ng </a:t>
            </a:r>
            <a:r>
              <a:rPr lang="en-US" b="0" spc="100" baseline="0" dirty="0" err="1">
                <a:latin typeface="Arial" charset="0"/>
                <a:cs typeface="ＭＳ Ｐゴシック" charset="0"/>
              </a:rPr>
              <a:t>langit</a:t>
            </a:r>
            <a:r>
              <a:rPr lang="en-US" b="0" spc="100" baseline="0" dirty="0">
                <a:latin typeface="Arial" charset="0"/>
                <a:cs typeface="ＭＳ Ｐゴシック" charset="0"/>
              </a:rPr>
              <a:t>, ng </a:t>
            </a:r>
            <a:r>
              <a:rPr lang="en-US" b="0" spc="100" baseline="0" dirty="0" err="1">
                <a:latin typeface="Arial" charset="0"/>
                <a:cs typeface="ＭＳ Ｐゴシック" charset="0"/>
              </a:rPr>
              <a:t>lupa</a:t>
            </a:r>
            <a:r>
              <a:rPr lang="en-US" b="0" spc="100" baseline="0" dirty="0">
                <a:latin typeface="Arial" charset="0"/>
                <a:cs typeface="ＭＳ Ｐゴシック" charset="0"/>
              </a:rPr>
              <a:t>, ng </a:t>
            </a:r>
            <a:r>
              <a:rPr lang="en-US" b="0" spc="100" baseline="0" dirty="0" err="1">
                <a:latin typeface="Arial" charset="0"/>
                <a:cs typeface="ＭＳ Ｐゴシック" charset="0"/>
              </a:rPr>
              <a:t>dagat</a:t>
            </a:r>
            <a:r>
              <a:rPr lang="en-US" b="0" spc="100" baseline="0" dirty="0">
                <a:latin typeface="Arial" charset="0"/>
                <a:cs typeface="ＭＳ Ｐゴシック" charset="0"/>
              </a:rPr>
              <a:t> at 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bukal</a:t>
            </a:r>
            <a:r>
              <a:rPr lang="en-US" b="0" spc="100" baseline="0" dirty="0">
                <a:latin typeface="Arial" charset="0"/>
                <a:cs typeface="ＭＳ Ｐゴシック" charset="0"/>
              </a:rPr>
              <a:t> ng </a:t>
            </a:r>
            <a:r>
              <a:rPr lang="en-US" b="0" spc="100" baseline="0" dirty="0" err="1">
                <a:latin typeface="Arial" charset="0"/>
                <a:cs typeface="ＭＳ Ｐゴシック" charset="0"/>
              </a:rPr>
              <a:t>tubig</a:t>
            </a:r>
            <a:r>
              <a:rPr lang="en-US" b="0" spc="100" baseline="0" dirty="0">
                <a:latin typeface="Arial" charset="0"/>
                <a:cs typeface="ＭＳ Ｐゴシック" charset="0"/>
              </a:rPr>
              <a:t>” (</a:t>
            </a:r>
            <a:r>
              <a:rPr lang="en-US" b="0" i="1" spc="100" baseline="0" dirty="0" err="1">
                <a:latin typeface="Arial" charset="0"/>
                <a:cs typeface="ＭＳ Ｐゴシック" charset="0"/>
              </a:rPr>
              <a:t>Apocalipsis</a:t>
            </a:r>
            <a:r>
              <a:rPr lang="en-US" b="0" i="1" spc="100" baseline="0" dirty="0">
                <a:latin typeface="Arial" charset="0"/>
                <a:cs typeface="ＭＳ Ｐゴシック" charset="0"/>
              </a:rPr>
              <a:t> 14:7</a:t>
            </a:r>
            <a:r>
              <a:rPr lang="en-US" b="0" i="0" spc="100" baseline="0" dirty="0">
                <a:latin typeface="Arial" charset="0"/>
                <a:cs typeface="ＭＳ Ｐゴシック" charset="0"/>
              </a:rPr>
              <a:t>). </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err="1">
                <a:latin typeface="Arial" charset="0"/>
                <a:cs typeface="ＭＳ Ｐゴシック" charset="0"/>
              </a:rPr>
              <a:t>Paghuhukom</a:t>
            </a:r>
            <a:r>
              <a:rPr lang="en-US" b="1" i="0" spc="100" baseline="0" dirty="0">
                <a:latin typeface="Arial" charset="0"/>
                <a:cs typeface="ＭＳ Ｐゴシック" charset="0"/>
              </a:rPr>
              <a:t>, </a:t>
            </a:r>
            <a:r>
              <a:rPr lang="en-US" b="1" i="0" spc="100" baseline="0" dirty="0" err="1">
                <a:latin typeface="Arial" charset="0"/>
                <a:cs typeface="ＭＳ Ｐゴシック" charset="0"/>
              </a:rPr>
              <a:t>Paglalang</a:t>
            </a:r>
            <a:r>
              <a:rPr lang="en-US" b="1" i="0" spc="100" baseline="0" dirty="0">
                <a:latin typeface="Arial" charset="0"/>
                <a:cs typeface="ＭＳ Ｐゴシック" charset="0"/>
              </a:rPr>
              <a:t>, </a:t>
            </a:r>
            <a:r>
              <a:rPr lang="en-US" b="1" i="0" spc="100" baseline="0" dirty="0" err="1">
                <a:latin typeface="Arial" charset="0"/>
                <a:cs typeface="ＭＳ Ｐゴシック" charset="0"/>
              </a:rPr>
              <a:t>Pananagutan</a:t>
            </a:r>
            <a:r>
              <a:rPr lang="en-US" b="1" i="0" spc="100" baseline="0" dirty="0">
                <a:latin typeface="Arial" charset="0"/>
                <a:cs typeface="ＭＳ Ｐゴシック" charset="0"/>
              </a:rPr>
              <a:t>. </a:t>
            </a:r>
            <a:r>
              <a:rPr lang="en-US" b="0" i="0" spc="100" baseline="0" dirty="0">
                <a:latin typeface="Arial" charset="0"/>
                <a:cs typeface="ＭＳ Ｐゴシック" charset="0"/>
              </a:rPr>
              <a:t>Kung tayo ay isa </a:t>
            </a:r>
            <a:r>
              <a:rPr lang="en-US" b="0" i="0" spc="100" baseline="0" dirty="0" err="1">
                <a:latin typeface="Arial" charset="0"/>
                <a:cs typeface="ＭＳ Ｐゴシック" charset="0"/>
              </a:rPr>
              <a:t>lamang</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tinatayang</a:t>
            </a:r>
            <a:r>
              <a:rPr lang="en-US" b="0" i="0" spc="100" baseline="0" dirty="0">
                <a:latin typeface="Arial" charset="0"/>
                <a:cs typeface="ＭＳ Ｐゴシック" charset="0"/>
              </a:rPr>
              <a:t> 8 </a:t>
            </a:r>
            <a:r>
              <a:rPr lang="en-US" b="0" i="0" spc="100" baseline="0" dirty="0" err="1">
                <a:latin typeface="Arial" charset="0"/>
                <a:cs typeface="ＭＳ Ｐゴシック" charset="0"/>
              </a:rPr>
              <a:t>bilyong</a:t>
            </a:r>
            <a:r>
              <a:rPr lang="en-US" b="0" i="0" spc="100" baseline="0" dirty="0">
                <a:latin typeface="Arial" charset="0"/>
                <a:cs typeface="ＭＳ Ｐゴシック" charset="0"/>
              </a:rPr>
              <a:t> </a:t>
            </a:r>
            <a:r>
              <a:rPr lang="en-US" b="0" i="0" spc="100" baseline="0" dirty="0" err="1">
                <a:latin typeface="Arial" charset="0"/>
                <a:cs typeface="ＭＳ Ｐゴシック" charset="0"/>
              </a:rPr>
              <a:t>tao</a:t>
            </a:r>
            <a:r>
              <a:rPr lang="en-US" b="0" i="0" spc="100" baseline="0" dirty="0">
                <a:latin typeface="Arial" charset="0"/>
                <a:cs typeface="ＭＳ Ｐゴシック" charset="0"/>
              </a:rPr>
              <a:t>, ang </a:t>
            </a:r>
            <a:r>
              <a:rPr lang="en-US" b="0" i="0" spc="100" baseline="0" dirty="0" err="1">
                <a:latin typeface="Arial" charset="0"/>
                <a:cs typeface="ＭＳ Ｐゴシック" charset="0"/>
              </a:rPr>
              <a:t>buhay</a:t>
            </a:r>
            <a:r>
              <a:rPr lang="en-US" b="0" i="0" spc="100" baseline="0" dirty="0">
                <a:latin typeface="Arial" charset="0"/>
                <a:cs typeface="ＭＳ Ｐゴシック" charset="0"/>
              </a:rPr>
              <a:t> ay </a:t>
            </a:r>
            <a:r>
              <a:rPr lang="en-US" b="0" i="0" spc="100" baseline="0" dirty="0" err="1">
                <a:latin typeface="Arial" charset="0"/>
                <a:cs typeface="ＭＳ Ｐゴシック" charset="0"/>
              </a:rPr>
              <a:t>mawawalan</a:t>
            </a:r>
            <a:r>
              <a:rPr lang="en-US" b="0" i="0" spc="100" baseline="0" dirty="0">
                <a:latin typeface="Arial" charset="0"/>
                <a:cs typeface="ＭＳ Ｐゴシック" charset="0"/>
              </a:rPr>
              <a:t> ng </a:t>
            </a:r>
            <a:r>
              <a:rPr lang="en-US" b="0" i="0" spc="100" baseline="0" dirty="0" err="1">
                <a:latin typeface="Arial" charset="0"/>
                <a:cs typeface="ＭＳ Ｐゴシック" charset="0"/>
              </a:rPr>
              <a:t>layunin</a:t>
            </a:r>
            <a:r>
              <a:rPr lang="en-US" b="0" i="0" spc="100" baseline="0" dirty="0">
                <a:latin typeface="Arial" charset="0"/>
                <a:cs typeface="ＭＳ Ｐゴシック" charset="0"/>
              </a:rPr>
              <a:t> </a:t>
            </a:r>
            <a:r>
              <a:rPr lang="en-US" b="0" i="0" spc="100" baseline="0" dirty="0" err="1">
                <a:latin typeface="Arial" charset="0"/>
                <a:cs typeface="ＭＳ Ｐゴシック" charset="0"/>
              </a:rPr>
              <a:t>nito</a:t>
            </a:r>
            <a:r>
              <a:rPr lang="en-US" b="0" i="0" spc="100" baseline="0" dirty="0">
                <a:latin typeface="Arial" charset="0"/>
                <a:cs typeface="ＭＳ Ｐゴシック" charset="0"/>
              </a:rPr>
              <a:t>, </a:t>
            </a:r>
            <a:r>
              <a:rPr lang="en-US" b="0" i="0" spc="100" baseline="0" dirty="0" err="1">
                <a:latin typeface="Arial" charset="0"/>
                <a:cs typeface="ＭＳ Ｐゴシック" charset="0"/>
              </a:rPr>
              <a:t>maliban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pagkaligtas</a:t>
            </a:r>
            <a:r>
              <a:rPr lang="en-US" b="0" i="0" spc="100" baseline="0" dirty="0">
                <a:latin typeface="Arial" charset="0"/>
                <a:cs typeface="ＭＳ Ｐゴシック" charset="0"/>
              </a:rPr>
              <a:t> </a:t>
            </a:r>
            <a:r>
              <a:rPr lang="en-US" b="0" i="0" spc="100" baseline="0" dirty="0" err="1">
                <a:latin typeface="Arial" charset="0"/>
                <a:cs typeface="ＭＳ Ｐゴシック" charset="0"/>
              </a:rPr>
              <a:t>lamang</a:t>
            </a:r>
            <a:r>
              <a:rPr lang="en-US" b="0" i="1" spc="100" baseline="0" dirty="0">
                <a:latin typeface="Arial" charset="0"/>
                <a:cs typeface="ＭＳ Ｐゴシック" charset="0"/>
              </a:rPr>
              <a:t>.</a:t>
            </a:r>
            <a:r>
              <a:rPr lang="en-US" b="0" i="0" spc="100" baseline="0" dirty="0">
                <a:latin typeface="Arial" charset="0"/>
                <a:cs typeface="ＭＳ Ｐゴシック" charset="0"/>
              </a:rPr>
              <a:t> ¶ • Ang </a:t>
            </a:r>
            <a:r>
              <a:rPr lang="en-US" b="0" i="0" spc="100" baseline="0" dirty="0" err="1">
                <a:latin typeface="Arial" charset="0"/>
                <a:cs typeface="ＭＳ Ｐゴシック" charset="0"/>
              </a:rPr>
              <a:t>biblikal</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Paglalang</a:t>
            </a:r>
            <a:r>
              <a:rPr lang="en-US" b="0" i="0" spc="100" baseline="0" dirty="0">
                <a:latin typeface="Arial" charset="0"/>
                <a:cs typeface="ＭＳ Ｐゴシック" charset="0"/>
              </a:rPr>
              <a:t> ay </a:t>
            </a:r>
            <a:r>
              <a:rPr lang="en-US" b="0" i="0" spc="100" baseline="0" dirty="0" err="1">
                <a:latin typeface="Arial" charset="0"/>
                <a:cs typeface="ＭＳ Ｐゴシック" charset="0"/>
              </a:rPr>
              <a:t>nagbibigay</a:t>
            </a:r>
            <a:r>
              <a:rPr lang="en-US" b="0" i="0" spc="100" baseline="0" dirty="0">
                <a:latin typeface="Arial" charset="0"/>
                <a:cs typeface="ＭＳ Ｐゴシック" charset="0"/>
              </a:rPr>
              <a:t> ng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dahilan</a:t>
            </a:r>
            <a:r>
              <a:rPr lang="en-US" b="0" i="0" spc="100" baseline="0" dirty="0">
                <a:latin typeface="Arial" charset="0"/>
                <a:cs typeface="ＭＳ Ｐゴシック" charset="0"/>
              </a:rPr>
              <a:t>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mabuhay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moral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pangangailangan</a:t>
            </a:r>
            <a:r>
              <a:rPr lang="en-US" b="0" i="0" spc="100" baseline="0" dirty="0">
                <a:latin typeface="Arial" charset="0"/>
                <a:cs typeface="ＭＳ Ｐゴシック" charset="0"/>
              </a:rPr>
              <a:t> para mabuhay. </a:t>
            </a:r>
            <a:r>
              <a:rPr lang="en-US" b="0" i="0" spc="100" baseline="0" dirty="0" err="1">
                <a:latin typeface="Arial" charset="0"/>
                <a:cs typeface="ＭＳ Ｐゴシック" charset="0"/>
              </a:rPr>
              <a:t>Tayo’y</a:t>
            </a:r>
            <a:r>
              <a:rPr lang="en-US" b="0" i="0" spc="100" baseline="0" dirty="0">
                <a:latin typeface="Arial" charset="0"/>
                <a:cs typeface="ＭＳ Ｐゴシック" charset="0"/>
              </a:rPr>
              <a:t> </a:t>
            </a:r>
            <a:r>
              <a:rPr lang="en-US" b="0" i="0" spc="100" baseline="0" dirty="0" err="1">
                <a:latin typeface="Arial" charset="0"/>
                <a:cs typeface="ＭＳ Ｐゴシック" charset="0"/>
              </a:rPr>
              <a:t>nilikha</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may </a:t>
            </a:r>
            <a:r>
              <a:rPr lang="en-US" b="0" i="0" spc="100" baseline="0" dirty="0" err="1">
                <a:latin typeface="Arial" charset="0"/>
                <a:cs typeface="ＭＳ Ｐゴシック" charset="0"/>
              </a:rPr>
              <a:t>pananagutan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Kanya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ating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kilos. ¶ • </a:t>
            </a:r>
            <a:r>
              <a:rPr lang="en-US" b="0" i="0" spc="100" baseline="0" dirty="0" err="1">
                <a:latin typeface="Arial" charset="0"/>
                <a:cs typeface="ＭＳ Ｐゴシック" charset="0"/>
              </a:rPr>
              <a:t>Tayo’y</a:t>
            </a:r>
            <a:r>
              <a:rPr lang="en-US" b="0" i="0" spc="100" baseline="0" dirty="0">
                <a:latin typeface="Arial" charset="0"/>
                <a:cs typeface="ＭＳ Ｐゴシック" charset="0"/>
              </a:rPr>
              <a:t> </a:t>
            </a:r>
            <a:r>
              <a:rPr lang="en-US" b="0" i="0" spc="100" baseline="0" dirty="0" err="1">
                <a:latin typeface="Arial" charset="0"/>
                <a:cs typeface="ＭＳ Ｐゴシック" charset="0"/>
              </a:rPr>
              <a:t>nilikha</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may </a:t>
            </a:r>
            <a:r>
              <a:rPr lang="en-US" b="0" i="0" spc="100" baseline="0" dirty="0" err="1">
                <a:latin typeface="Arial" charset="0"/>
                <a:cs typeface="ＭＳ Ｐゴシック" charset="0"/>
              </a:rPr>
              <a:t>kakayahang</a:t>
            </a:r>
            <a:r>
              <a:rPr lang="en-US" b="0" i="0" spc="100" baseline="0" dirty="0">
                <a:latin typeface="Arial" charset="0"/>
                <a:cs typeface="ＭＳ Ｐゴシック" charset="0"/>
              </a:rPr>
              <a:t> </a:t>
            </a:r>
            <a:r>
              <a:rPr lang="en-US" b="0" i="0" spc="100" baseline="0" dirty="0" err="1">
                <a:latin typeface="Arial" charset="0"/>
                <a:cs typeface="ＭＳ Ｐゴシック" charset="0"/>
              </a:rPr>
              <a:t>gumawa</a:t>
            </a:r>
            <a:r>
              <a:rPr lang="en-US" b="0" i="0" spc="100" baseline="0" dirty="0">
                <a:latin typeface="Arial" charset="0"/>
                <a:cs typeface="ＭＳ Ｐゴシック" charset="0"/>
              </a:rPr>
              <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moral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pagpili</a:t>
            </a:r>
            <a:r>
              <a:rPr lang="en-US" b="0" i="0" spc="100" baseline="0" dirty="0">
                <a:latin typeface="Arial" charset="0"/>
                <a:cs typeface="ＭＳ Ｐゴシック" charset="0"/>
              </a:rPr>
              <a:t>.</a:t>
            </a:r>
            <a:endParaRPr lang="en-PH" dirty="0"/>
          </a:p>
        </p:txBody>
      </p:sp>
    </p:spTree>
    <p:extLst>
      <p:ext uri="{BB962C8B-B14F-4D97-AF65-F5344CB8AC3E}">
        <p14:creationId xmlns:p14="http://schemas.microsoft.com/office/powerpoint/2010/main" val="244971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cs typeface="ＭＳ Ｐゴシック" charset="0"/>
              </a:rPr>
              <a:t>Ang </a:t>
            </a:r>
            <a:r>
              <a:rPr lang="en-US" b="0" i="0" spc="100" baseline="0" dirty="0" err="1">
                <a:latin typeface="Arial" charset="0"/>
                <a:cs typeface="ＭＳ Ｐゴシック" charset="0"/>
              </a:rPr>
              <a:t>paghuhukom</a:t>
            </a:r>
            <a:r>
              <a:rPr lang="en-US" b="0" i="0" spc="100" baseline="0" dirty="0">
                <a:latin typeface="Arial" charset="0"/>
                <a:cs typeface="ＭＳ Ｐゴシック" charset="0"/>
              </a:rPr>
              <a:t> ay </a:t>
            </a:r>
            <a:r>
              <a:rPr lang="en-US" b="0" i="0" spc="100" baseline="0" dirty="0" err="1">
                <a:latin typeface="Arial" charset="0"/>
                <a:cs typeface="ＭＳ Ｐゴシック" charset="0"/>
              </a:rPr>
              <a:t>nagpapahiwatig</a:t>
            </a:r>
            <a:r>
              <a:rPr lang="en-US" b="0" i="0" spc="100" baseline="0" dirty="0">
                <a:latin typeface="Arial" charset="0"/>
                <a:cs typeface="ＭＳ Ｐゴシック" charset="0"/>
              </a:rPr>
              <a:t> ng moral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pananagutan</a:t>
            </a:r>
            <a:r>
              <a:rPr lang="en-US" b="0" i="0" spc="100" baseline="0" dirty="0">
                <a:latin typeface="Arial" charset="0"/>
                <a:cs typeface="ＭＳ Ｐゴシック" charset="0"/>
              </a:rPr>
              <a:t>. ¶ • </a:t>
            </a:r>
            <a:r>
              <a:rPr lang="en-US" b="0" i="0" spc="100" baseline="0" dirty="0" err="1">
                <a:latin typeface="Arial" charset="0"/>
                <a:cs typeface="ＭＳ Ｐゴシック" charset="0"/>
              </a:rPr>
              <a:t>Dito</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panahon</a:t>
            </a:r>
            <a:r>
              <a:rPr lang="en-US" b="0" i="0" spc="100" baseline="0" dirty="0">
                <a:latin typeface="Arial" charset="0"/>
                <a:cs typeface="ＭＳ Ｐゴシック" charset="0"/>
              </a:rPr>
              <a:t> ng </a:t>
            </a:r>
            <a:r>
              <a:rPr lang="en-US" b="0" i="0" spc="100" baseline="0" dirty="0" err="1">
                <a:latin typeface="Arial" charset="0"/>
                <a:cs typeface="ＭＳ Ｐゴシック" charset="0"/>
              </a:rPr>
              <a:t>krisis</a:t>
            </a:r>
            <a:r>
              <a:rPr lang="en-US" b="0" i="0" spc="100" baseline="0" dirty="0">
                <a:latin typeface="Arial" charset="0"/>
                <a:cs typeface="ＭＳ Ｐゴシック" charset="0"/>
              </a:rPr>
              <a:t> ng </a:t>
            </a:r>
            <a:r>
              <a:rPr lang="en-US" b="0" i="0" spc="100" baseline="0" dirty="0" err="1">
                <a:latin typeface="Arial" charset="0"/>
                <a:cs typeface="ＭＳ Ｐゴシック" charset="0"/>
              </a:rPr>
              <a:t>kasaysayan</a:t>
            </a:r>
            <a:r>
              <a:rPr lang="en-US" b="0" i="0" spc="100" baseline="0" dirty="0">
                <a:latin typeface="Arial" charset="0"/>
                <a:cs typeface="ＭＳ Ｐゴシック" charset="0"/>
              </a:rPr>
              <a:t> ng </a:t>
            </a:r>
            <a:r>
              <a:rPr lang="en-US" b="0" i="0" spc="100" baseline="0" dirty="0" err="1">
                <a:latin typeface="Arial" charset="0"/>
                <a:cs typeface="ＭＳ Ｐゴシック" charset="0"/>
              </a:rPr>
              <a:t>daigdig</a:t>
            </a:r>
            <a:r>
              <a:rPr lang="en-US" b="0" i="0" spc="100" baseline="0" dirty="0">
                <a:latin typeface="Arial" charset="0"/>
                <a:cs typeface="ＭＳ Ｐゴシック" charset="0"/>
              </a:rPr>
              <a:t>, ang </a:t>
            </a:r>
            <a:r>
              <a:rPr lang="en-US" b="0" i="0" spc="100" baseline="0" dirty="0" err="1">
                <a:latin typeface="Arial" charset="0"/>
                <a:cs typeface="ＭＳ Ｐゴシック" charset="0"/>
              </a:rPr>
              <a:t>panahon</a:t>
            </a:r>
            <a:r>
              <a:rPr lang="en-US" b="0" i="0" spc="100" baseline="0" dirty="0">
                <a:latin typeface="Arial" charset="0"/>
                <a:cs typeface="ＭＳ Ｐゴシック" charset="0"/>
              </a:rPr>
              <a:t> ng </a:t>
            </a:r>
            <a:r>
              <a:rPr lang="en-US" b="0" i="0" spc="100" baseline="0" dirty="0" err="1">
                <a:latin typeface="Arial" charset="0"/>
                <a:cs typeface="ＭＳ Ｐゴシック" charset="0"/>
              </a:rPr>
              <a:t>paghuhukom</a:t>
            </a:r>
            <a:r>
              <a:rPr lang="en-US" b="0" i="0" spc="100" baseline="0" dirty="0">
                <a:latin typeface="Arial" charset="0"/>
                <a:cs typeface="ＭＳ Ｐゴシック" charset="0"/>
              </a:rPr>
              <a:t>, </a:t>
            </a:r>
            <a:r>
              <a:rPr lang="en-US" b="0" i="0" spc="100" baseline="0" dirty="0" err="1">
                <a:latin typeface="Arial" charset="0"/>
                <a:cs typeface="ＭＳ Ｐゴシック" charset="0"/>
              </a:rPr>
              <a:t>nananawagan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atin</a:t>
            </a:r>
            <a:r>
              <a:rPr lang="en-US" b="0" i="0" spc="100" baseline="0" dirty="0">
                <a:latin typeface="Arial" charset="0"/>
                <a:cs typeface="ＭＳ Ｐゴシック" charset="0"/>
              </a:rPr>
              <a:t>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gumawa</a:t>
            </a:r>
            <a:r>
              <a:rPr lang="en-US" b="0" i="0" spc="100" baseline="0" dirty="0">
                <a:latin typeface="Arial" charset="0"/>
                <a:cs typeface="ＭＳ Ｐゴシック" charset="0"/>
              </a:rPr>
              <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kapasyahan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liwanag</a:t>
            </a:r>
            <a:r>
              <a:rPr lang="en-US" b="0" i="0" spc="100" baseline="0" dirty="0">
                <a:latin typeface="Arial" charset="0"/>
                <a:cs typeface="ＭＳ Ｐゴシック" charset="0"/>
              </a:rPr>
              <a:t> ng </a:t>
            </a:r>
            <a:r>
              <a:rPr lang="en-US" b="0" i="0" spc="100" baseline="0" dirty="0" err="1">
                <a:latin typeface="Arial" charset="0"/>
                <a:cs typeface="ＭＳ Ｐゴシック" charset="0"/>
              </a:rPr>
              <a:t>walang-hanggan</a:t>
            </a:r>
            <a:r>
              <a:rPr lang="en-US" b="0" i="0" spc="100" baseline="0" dirty="0">
                <a:latin typeface="Arial" charset="0"/>
                <a:cs typeface="ＭＳ Ｐゴシック" charset="0"/>
              </a:rPr>
              <a:t>. ¶ • Ang </a:t>
            </a:r>
            <a:r>
              <a:rPr lang="en-US" b="0" i="0" spc="100" baseline="0" dirty="0" err="1">
                <a:latin typeface="Arial" charset="0"/>
                <a:cs typeface="ＭＳ Ｐゴシック" charset="0"/>
              </a:rPr>
              <a:t>marubdub</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apela</a:t>
            </a:r>
            <a:r>
              <a:rPr lang="en-US" b="0" i="0" spc="100" baseline="0" dirty="0">
                <a:latin typeface="Arial" charset="0"/>
                <a:cs typeface="ＭＳ Ｐゴシック" charset="0"/>
              </a:rPr>
              <a:t> ng </a:t>
            </a:r>
            <a:r>
              <a:rPr lang="en-US" b="0" i="0" spc="100" baseline="0" dirty="0" err="1">
                <a:latin typeface="Arial" charset="0"/>
                <a:cs typeface="ＭＳ Ｐゴシック" charset="0"/>
              </a:rPr>
              <a:t>unang</a:t>
            </a:r>
            <a:r>
              <a:rPr lang="en-US" b="0" i="0" spc="100" baseline="0" dirty="0">
                <a:latin typeface="Arial" charset="0"/>
                <a:cs typeface="ＭＳ Ｐゴシック" charset="0"/>
              </a:rPr>
              <a:t> </a:t>
            </a:r>
            <a:r>
              <a:rPr lang="en-US" b="0" i="0" spc="100" baseline="0" dirty="0" err="1">
                <a:latin typeface="Arial" charset="0"/>
                <a:cs typeface="ＭＳ Ｐゴシック" charset="0"/>
              </a:rPr>
              <a:t>anghel</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 ‘</a:t>
            </a:r>
            <a:r>
              <a:rPr lang="en-US" b="0" spc="100" baseline="0" dirty="0" err="1">
                <a:latin typeface="Arial" charset="0"/>
                <a:cs typeface="ＭＳ Ｐゴシック" charset="0"/>
              </a:rPr>
              <a:t>sambahin</a:t>
            </a:r>
            <a:r>
              <a:rPr lang="en-US" b="0" spc="100" baseline="0" dirty="0">
                <a:latin typeface="Arial" charset="0"/>
                <a:cs typeface="ＭＳ Ｐゴシック" charset="0"/>
              </a:rPr>
              <a:t> ang </a:t>
            </a:r>
            <a:r>
              <a:rPr lang="en-US" b="0" spc="100" baseline="0" dirty="0" err="1">
                <a:latin typeface="Arial" charset="0"/>
                <a:cs typeface="ＭＳ Ｐゴシック" charset="0"/>
              </a:rPr>
              <a:t>gumawa</a:t>
            </a:r>
            <a:r>
              <a:rPr lang="en-US" b="0" spc="100" baseline="0" dirty="0">
                <a:latin typeface="Arial" charset="0"/>
                <a:cs typeface="ＭＳ Ｐゴシック" charset="0"/>
              </a:rPr>
              <a:t> ng </a:t>
            </a:r>
            <a:r>
              <a:rPr lang="en-US" b="0" spc="100" baseline="0" dirty="0" err="1">
                <a:latin typeface="Arial" charset="0"/>
                <a:cs typeface="ＭＳ Ｐゴシック" charset="0"/>
              </a:rPr>
              <a:t>langit</a:t>
            </a:r>
            <a:r>
              <a:rPr lang="en-US" b="0" spc="100" baseline="0" dirty="0">
                <a:latin typeface="Arial" charset="0"/>
                <a:cs typeface="ＭＳ Ｐゴシック" charset="0"/>
              </a:rPr>
              <a:t>, ng </a:t>
            </a:r>
            <a:r>
              <a:rPr lang="en-US" b="0" spc="100" baseline="0" dirty="0" err="1">
                <a:latin typeface="Arial" charset="0"/>
                <a:cs typeface="ＭＳ Ｐゴシック" charset="0"/>
              </a:rPr>
              <a:t>lupa</a:t>
            </a:r>
            <a:r>
              <a:rPr lang="en-US" b="0" spc="100" baseline="0" dirty="0">
                <a:latin typeface="Arial" charset="0"/>
                <a:cs typeface="ＭＳ Ｐゴシック" charset="0"/>
              </a:rPr>
              <a:t>’ ” (</a:t>
            </a:r>
            <a:r>
              <a:rPr lang="en-US" b="0" i="1" spc="100" baseline="0" dirty="0" err="1">
                <a:latin typeface="Arial" charset="0"/>
                <a:cs typeface="ＭＳ Ｐゴシック" charset="0"/>
              </a:rPr>
              <a:t>Apocalipsis</a:t>
            </a:r>
            <a:r>
              <a:rPr lang="en-US" b="0" i="1" spc="100" baseline="0" dirty="0">
                <a:latin typeface="Arial" charset="0"/>
                <a:cs typeface="ＭＳ Ｐゴシック" charset="0"/>
              </a:rPr>
              <a:t> 14:7</a:t>
            </a:r>
            <a:r>
              <a:rPr lang="en-US" b="0" i="0" spc="100" baseline="0" dirty="0">
                <a:latin typeface="Arial" charset="0"/>
                <a:cs typeface="ＭＳ Ｐゴシック" charset="0"/>
              </a:rPr>
              <a:t>) ay </a:t>
            </a:r>
            <a:r>
              <a:rPr lang="en-US" b="0" i="0" spc="100" baseline="0" dirty="0" err="1">
                <a:latin typeface="Arial" charset="0"/>
                <a:cs typeface="ＭＳ Ｐゴシック" charset="0"/>
              </a:rPr>
              <a:t>kinikilala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ang </a:t>
            </a:r>
            <a:r>
              <a:rPr lang="en-US" b="0" i="0" spc="100" baseline="0" dirty="0" err="1">
                <a:latin typeface="Arial" charset="0"/>
                <a:cs typeface="ＭＳ Ｐゴシック" charset="0"/>
              </a:rPr>
              <a:t>basehan</a:t>
            </a:r>
            <a:r>
              <a:rPr lang="en-US" b="0" i="0" spc="100" baseline="0" dirty="0">
                <a:latin typeface="Arial" charset="0"/>
                <a:cs typeface="ＭＳ Ｐゴシック" charset="0"/>
              </a:rPr>
              <a:t> ng lahat ng </a:t>
            </a:r>
            <a:r>
              <a:rPr lang="en-US" b="0" i="0" spc="100" baseline="0" dirty="0" err="1">
                <a:latin typeface="Arial" charset="0"/>
                <a:cs typeface="ＭＳ Ｐゴシック" charset="0"/>
              </a:rPr>
              <a:t>pagsamba</a:t>
            </a:r>
            <a:r>
              <a:rPr lang="en-US" b="0" i="0" spc="100" baseline="0" dirty="0">
                <a:latin typeface="Arial" charset="0"/>
                <a:cs typeface="ＭＳ Ｐゴシック" charset="0"/>
              </a:rPr>
              <a:t> ay ang </a:t>
            </a:r>
            <a:r>
              <a:rPr lang="en-US" b="0" i="0" spc="100" baseline="0" dirty="0" err="1">
                <a:latin typeface="Arial" charset="0"/>
                <a:cs typeface="ＭＳ Ｐゴシック" charset="0"/>
              </a:rPr>
              <a:t>katotohanang</a:t>
            </a:r>
            <a:r>
              <a:rPr lang="en-US" b="0" i="0" spc="100" baseline="0" dirty="0">
                <a:latin typeface="Arial" charset="0"/>
                <a:cs typeface="ＭＳ Ｐゴシック" charset="0"/>
              </a:rPr>
              <a:t> </a:t>
            </a:r>
            <a:r>
              <a:rPr lang="en-US" b="0" i="0" spc="100" baseline="0" dirty="0" err="1">
                <a:latin typeface="Arial" charset="0"/>
                <a:cs typeface="ＭＳ Ｐゴシック" charset="0"/>
              </a:rPr>
              <a:t>tayo’y</a:t>
            </a:r>
            <a:r>
              <a:rPr lang="en-US" b="0" i="0" spc="100" baseline="0" dirty="0">
                <a:latin typeface="Arial" charset="0"/>
                <a:cs typeface="ＭＳ Ｐゴシック" charset="0"/>
              </a:rPr>
              <a:t> </a:t>
            </a:r>
            <a:r>
              <a:rPr lang="en-US" b="0" i="0" spc="100" baseline="0" dirty="0" err="1">
                <a:latin typeface="Arial" charset="0"/>
                <a:cs typeface="ＭＳ Ｐゴシック" charset="0"/>
              </a:rPr>
              <a:t>nilalang</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PH" i="0" dirty="0"/>
          </a:p>
        </p:txBody>
      </p:sp>
    </p:spTree>
    <p:extLst>
      <p:ext uri="{BB962C8B-B14F-4D97-AF65-F5344CB8AC3E}">
        <p14:creationId xmlns:p14="http://schemas.microsoft.com/office/powerpoint/2010/main" val="1650186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cs typeface="ＭＳ Ｐゴシック" charset="0"/>
              </a:rPr>
              <a:t>Ang </a:t>
            </a:r>
            <a:r>
              <a:rPr lang="en-US" b="0" i="0" spc="100" baseline="0" dirty="0" err="1">
                <a:latin typeface="Arial" charset="0"/>
                <a:cs typeface="ＭＳ Ｐゴシック" charset="0"/>
              </a:rPr>
              <a:t>Sampung</a:t>
            </a:r>
            <a:r>
              <a:rPr lang="en-US" b="0" i="0" spc="100" baseline="0" dirty="0">
                <a:latin typeface="Arial" charset="0"/>
                <a:cs typeface="ＭＳ Ｐゴシック" charset="0"/>
              </a:rPr>
              <a:t> </a:t>
            </a:r>
            <a:r>
              <a:rPr lang="en-US" b="0" i="0" spc="100" baseline="0" dirty="0" err="1">
                <a:latin typeface="Arial" charset="0"/>
                <a:cs typeface="ＭＳ Ｐゴシック" charset="0"/>
              </a:rPr>
              <a:t>Utos</a:t>
            </a:r>
            <a:r>
              <a:rPr lang="en-US" b="0" i="0" spc="100" baseline="0" dirty="0">
                <a:latin typeface="Arial" charset="0"/>
                <a:cs typeface="ＭＳ Ｐゴシック" charset="0"/>
              </a:rPr>
              <a:t> ay ang </a:t>
            </a:r>
            <a:r>
              <a:rPr lang="en-US" b="0" i="0" spc="100" baseline="0" dirty="0" err="1">
                <a:latin typeface="Arial" charset="0"/>
                <a:cs typeface="ＭＳ Ｐゴシック" charset="0"/>
              </a:rPr>
              <a:t>pamantayan</a:t>
            </a:r>
            <a:r>
              <a:rPr lang="en-US" b="0" i="0" spc="100" baseline="0" dirty="0">
                <a:latin typeface="Arial" charset="0"/>
                <a:cs typeface="ＭＳ Ｐゴシック" charset="0"/>
              </a:rPr>
              <a:t> ng </a:t>
            </a:r>
            <a:r>
              <a:rPr lang="en-US" b="0" i="0" spc="100" baseline="0" dirty="0" err="1">
                <a:latin typeface="Arial" charset="0"/>
                <a:cs typeface="ＭＳ Ｐゴシック" charset="0"/>
              </a:rPr>
              <a:t>paghuhukom</a:t>
            </a:r>
            <a:r>
              <a:rPr lang="en-US" b="0" i="0" spc="100" baseline="0" dirty="0">
                <a:latin typeface="Arial" charset="0"/>
                <a:cs typeface="ＭＳ Ｐゴシック" charset="0"/>
              </a:rPr>
              <a:t>. ¶ • Ang </a:t>
            </a:r>
            <a:r>
              <a:rPr lang="en-US" b="0" i="0" spc="100" baseline="0" dirty="0" err="1">
                <a:latin typeface="Arial" charset="0"/>
                <a:cs typeface="ＭＳ Ｐゴシック" charset="0"/>
              </a:rPr>
              <a:t>kautusan</a:t>
            </a:r>
            <a:r>
              <a:rPr lang="en-US" b="0" i="0" spc="100" baseline="0" dirty="0">
                <a:latin typeface="Arial" charset="0"/>
                <a:cs typeface="ＭＳ Ｐゴシック" charset="0"/>
              </a:rPr>
              <a:t> ay ang </a:t>
            </a:r>
            <a:r>
              <a:rPr lang="en-US" b="0" i="0" spc="100" baseline="0" dirty="0" err="1">
                <a:latin typeface="Arial" charset="0"/>
                <a:cs typeface="ＭＳ Ｐゴシック" charset="0"/>
              </a:rPr>
              <a:t>saligan</a:t>
            </a:r>
            <a:r>
              <a:rPr lang="en-US" b="0" i="0" spc="100" baseline="0" dirty="0">
                <a:latin typeface="Arial" charset="0"/>
                <a:cs typeface="ＭＳ Ｐゴシック" charset="0"/>
              </a:rPr>
              <a:t> ng </a:t>
            </a:r>
            <a:r>
              <a:rPr lang="en-US" b="0" i="0" spc="100" baseline="0" dirty="0" err="1">
                <a:latin typeface="Arial" charset="0"/>
                <a:cs typeface="ＭＳ Ｐゴシック" charset="0"/>
              </a:rPr>
              <a:t>gobyerno</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kapahayagn</a:t>
            </a:r>
            <a:r>
              <a:rPr lang="en-US" b="0" i="0" spc="100" baseline="0" dirty="0">
                <a:latin typeface="Arial" charset="0"/>
                <a:cs typeface="ＭＳ Ｐゴシック" charset="0"/>
              </a:rPr>
              <a:t> ng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karakter</a:t>
            </a:r>
            <a:r>
              <a:rPr lang="en-US" b="0" i="0" spc="100" baseline="0" dirty="0">
                <a:latin typeface="Arial" charset="0"/>
                <a:cs typeface="ＭＳ Ｐゴシック" charset="0"/>
              </a:rPr>
              <a:t>. ¶ • Ang </a:t>
            </a:r>
            <a:r>
              <a:rPr lang="en-US" b="0" i="0" spc="100" baseline="0" dirty="0" err="1">
                <a:latin typeface="Arial" charset="0"/>
                <a:cs typeface="ＭＳ Ｐゴシック" charset="0"/>
              </a:rPr>
              <a:t>katapatan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kautusan</a:t>
            </a:r>
            <a:r>
              <a:rPr lang="en-US" b="0" i="0" spc="100" baseline="0" dirty="0">
                <a:latin typeface="Arial" charset="0"/>
                <a:cs typeface="ＭＳ Ｐゴシック" charset="0"/>
              </a:rPr>
              <a:t> ng Sabbath ay </a:t>
            </a:r>
            <a:r>
              <a:rPr lang="en-US" b="0" i="0" spc="100" baseline="0" dirty="0" err="1">
                <a:latin typeface="Arial" charset="0"/>
                <a:cs typeface="ＭＳ Ｐゴシック" charset="0"/>
              </a:rPr>
              <a:t>pagkilala</a:t>
            </a:r>
            <a:r>
              <a:rPr lang="en-US" b="0" i="0" spc="100" baseline="0" dirty="0">
                <a:latin typeface="Arial" charset="0"/>
                <a:cs typeface="ＭＳ Ｐゴシック" charset="0"/>
              </a:rPr>
              <a:t> ng </a:t>
            </a:r>
            <a:r>
              <a:rPr lang="en-US" b="0" i="0" spc="100" baseline="0" dirty="0" err="1">
                <a:latin typeface="Arial" charset="0"/>
                <a:cs typeface="ＭＳ Ｐゴシック" charset="0"/>
              </a:rPr>
              <a:t>ating</a:t>
            </a:r>
            <a:r>
              <a:rPr lang="en-US" b="0" i="0" spc="100" baseline="0" dirty="0">
                <a:latin typeface="Arial" charset="0"/>
                <a:cs typeface="ＭＳ Ｐゴシック" charset="0"/>
              </a:rPr>
              <a:t> </a:t>
            </a:r>
            <a:r>
              <a:rPr lang="en-US" b="0" i="0" spc="100" baseline="0" dirty="0" err="1">
                <a:latin typeface="Arial" charset="0"/>
                <a:cs typeface="ＭＳ Ｐゴシック" charset="0"/>
              </a:rPr>
              <a:t>pagtatalagang</a:t>
            </a:r>
            <a:r>
              <a:rPr lang="en-US" b="0" i="0" spc="100" baseline="0" dirty="0">
                <a:latin typeface="Arial" charset="0"/>
                <a:cs typeface="ＭＳ Ｐゴシック" charset="0"/>
              </a:rPr>
              <a:t> </a:t>
            </a:r>
            <a:r>
              <a:rPr lang="en-US" b="0" i="0" spc="100" baseline="0" dirty="0" err="1">
                <a:latin typeface="Arial" charset="0"/>
                <a:cs typeface="ＭＳ Ｐゴシック" charset="0"/>
              </a:rPr>
              <a:t>mamuhay</a:t>
            </a:r>
            <a:r>
              <a:rPr lang="en-US" b="0" i="0" spc="100" baseline="0" dirty="0">
                <a:latin typeface="Arial" charset="0"/>
                <a:cs typeface="ＭＳ Ｐゴシック" charset="0"/>
              </a:rPr>
              <a:t> ng </a:t>
            </a:r>
            <a:r>
              <a:rPr lang="en-US" b="0" i="0" spc="100" baseline="0" dirty="0" err="1">
                <a:latin typeface="Arial" charset="0"/>
                <a:cs typeface="ＭＳ Ｐゴシック" charset="0"/>
              </a:rPr>
              <a:t>masusunuring</a:t>
            </a:r>
            <a:r>
              <a:rPr lang="en-US" b="0" i="0" spc="100" baseline="0" dirty="0">
                <a:latin typeface="Arial" charset="0"/>
                <a:cs typeface="ＭＳ Ｐゴシック" charset="0"/>
              </a:rPr>
              <a:t> </a:t>
            </a:r>
            <a:r>
              <a:rPr lang="en-US" b="0" i="0" spc="100" baseline="0" dirty="0" err="1">
                <a:latin typeface="Arial" charset="0"/>
                <a:cs typeface="ＭＳ Ｐゴシック" charset="0"/>
              </a:rPr>
              <a:t>buhay</a:t>
            </a:r>
            <a:r>
              <a:rPr lang="en-US" b="0" i="0" spc="100" baseline="0" dirty="0">
                <a:latin typeface="Arial" charset="0"/>
                <a:cs typeface="ＭＳ Ｐゴシック" charset="0"/>
              </a:rPr>
              <a:t>.</a:t>
            </a:r>
            <a:endParaRPr lang="en-PH" dirty="0"/>
          </a:p>
        </p:txBody>
      </p:sp>
    </p:spTree>
    <p:extLst>
      <p:ext uri="{BB962C8B-B14F-4D97-AF65-F5344CB8AC3E}">
        <p14:creationId xmlns:p14="http://schemas.microsoft.com/office/powerpoint/2010/main" val="63311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5/18/23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5/18/23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5/18/23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5/18/23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5/18/23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5/18/23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5/18/23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5/18/23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5/18/23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5/18/23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5/18/23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a:off x="609600" y="561975"/>
            <a:ext cx="8534400" cy="12700"/>
          </a:xfrm>
          <a:prstGeom prst="line">
            <a:avLst/>
          </a:prstGeom>
          <a:noFill/>
          <a:ln w="3175">
            <a:solidFill>
              <a:srgbClr val="C0C0C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38" y="0"/>
            <a:ext cx="990601"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6663287-DF1E-58BB-8EA3-ADB6BF5FC4A2}"/>
              </a:ext>
            </a:extLst>
          </p:cNvPr>
          <p:cNvPicPr>
            <a:picLocks noChangeAspect="1"/>
          </p:cNvPicPr>
          <p:nvPr userDrawn="1"/>
        </p:nvPicPr>
        <p:blipFill>
          <a:blip r:embed="rId14"/>
          <a:stretch>
            <a:fillRect/>
          </a:stretch>
        </p:blipFill>
        <p:spPr>
          <a:xfrm>
            <a:off x="899592" y="23248"/>
            <a:ext cx="814908" cy="1101496"/>
          </a:xfrm>
          <a:prstGeom prst="rect">
            <a:avLst/>
          </a:prstGeom>
          <a:ln w="1270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5/18/23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472608" y="4797425"/>
            <a:ext cx="3131840" cy="769441"/>
          </a:xfrm>
          <a:prstGeom prst="rect">
            <a:avLst/>
          </a:prstGeom>
          <a:noFill/>
          <a:ln>
            <a:noFill/>
          </a:ln>
        </p:spPr>
        <p:txBody>
          <a:bodyPr wrap="square">
            <a:spAutoFit/>
          </a:bodyPr>
          <a:lstStyle/>
          <a:p>
            <a:pPr algn="r">
              <a:defRPr/>
            </a:pPr>
            <a:r>
              <a:rPr lang="en-US" sz="2400" dirty="0">
                <a:solidFill>
                  <a:schemeClr val="tx1">
                    <a:lumMod val="95000"/>
                  </a:schemeClr>
                </a:solidFill>
                <a:latin typeface="Arial" panose="020B0604020202020204" pitchFamily="34" charset="0"/>
                <a:ea typeface="ＭＳ Ｐゴシック" charset="0"/>
                <a:cs typeface="Arial" panose="020B0604020202020204" pitchFamily="34" charset="0"/>
              </a:rPr>
              <a:t>Mark Finley</a:t>
            </a:r>
          </a:p>
          <a:p>
            <a:pPr algn="r">
              <a:defRPr/>
            </a:pPr>
            <a:r>
              <a:rPr lang="en-US" sz="2000" spc="100" dirty="0">
                <a:solidFill>
                  <a:schemeClr val="tx1">
                    <a:lumMod val="95000"/>
                  </a:schemeClr>
                </a:solidFill>
                <a:latin typeface="Arial" panose="020B0604020202020204" pitchFamily="34" charset="0"/>
                <a:ea typeface="ＭＳ Ｐゴシック" charset="0"/>
                <a:cs typeface="Arial" panose="020B0604020202020204" pitchFamily="34" charset="0"/>
              </a:rPr>
              <a:t>Principal Contributor</a:t>
            </a:r>
          </a:p>
        </p:txBody>
      </p:sp>
      <p:pic>
        <p:nvPicPr>
          <p:cNvPr id="5" name="Picture 4">
            <a:extLst>
              <a:ext uri="{FF2B5EF4-FFF2-40B4-BE49-F238E27FC236}">
                <a16:creationId xmlns:a16="http://schemas.microsoft.com/office/drawing/2014/main" id="{7D7B446E-415F-4B99-12AF-5699615CB655}"/>
              </a:ext>
            </a:extLst>
          </p:cNvPr>
          <p:cNvPicPr>
            <a:picLocks noChangeAspect="1"/>
          </p:cNvPicPr>
          <p:nvPr/>
        </p:nvPicPr>
        <p:blipFill>
          <a:blip r:embed="rId3"/>
          <a:stretch>
            <a:fillRect/>
          </a:stretch>
        </p:blipFill>
        <p:spPr>
          <a:xfrm>
            <a:off x="1" y="0"/>
            <a:ext cx="5073678" cy="6858000"/>
          </a:xfrm>
          <a:prstGeom prst="rect">
            <a:avLst/>
          </a:prstGeom>
          <a:ln>
            <a:noFill/>
          </a:ln>
        </p:spPr>
      </p:pic>
      <p:pic>
        <p:nvPicPr>
          <p:cNvPr id="7" name="Picture 6">
            <a:extLst>
              <a:ext uri="{FF2B5EF4-FFF2-40B4-BE49-F238E27FC236}">
                <a16:creationId xmlns:a16="http://schemas.microsoft.com/office/drawing/2014/main" id="{486C6D2A-6668-F592-93DC-B2C99D021A16}"/>
              </a:ext>
            </a:extLst>
          </p:cNvPr>
          <p:cNvPicPr>
            <a:picLocks noChangeAspect="1"/>
          </p:cNvPicPr>
          <p:nvPr/>
        </p:nvPicPr>
        <p:blipFill rotWithShape="1">
          <a:blip r:embed="rId4"/>
          <a:srcRect l="12058" r="9764"/>
          <a:stretch/>
        </p:blipFill>
        <p:spPr>
          <a:xfrm>
            <a:off x="5036200" y="1196752"/>
            <a:ext cx="4072304" cy="25922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F22F7C-0DF2-1328-78E1-A4BF22419EF6}"/>
              </a:ext>
            </a:extLst>
          </p:cNvPr>
          <p:cNvPicPr>
            <a:picLocks noChangeAspect="1"/>
          </p:cNvPicPr>
          <p:nvPr/>
        </p:nvPicPr>
        <p:blipFill rotWithShape="1">
          <a:blip r:embed="rId3"/>
          <a:srcRect t="3801" b="10800"/>
          <a:stretch/>
        </p:blipFill>
        <p:spPr>
          <a:xfrm>
            <a:off x="2051720" y="2219750"/>
            <a:ext cx="5373216" cy="3441497"/>
          </a:xfrm>
          <a:prstGeom prst="rect">
            <a:avLst/>
          </a:prstGeom>
        </p:spPr>
      </p:pic>
      <p:sp>
        <p:nvSpPr>
          <p:cNvPr id="4" name="Text Box 2">
            <a:extLst>
              <a:ext uri="{FF2B5EF4-FFF2-40B4-BE49-F238E27FC236}">
                <a16:creationId xmlns:a16="http://schemas.microsoft.com/office/drawing/2014/main" id="{E503317A-6C26-7362-9A2D-F99A1EECB73E}"/>
              </a:ext>
            </a:extLst>
          </p:cNvPr>
          <p:cNvSpPr txBox="1">
            <a:spLocks noChangeArrowheads="1"/>
          </p:cNvSpPr>
          <p:nvPr/>
        </p:nvSpPr>
        <p:spPr bwMode="auto">
          <a:xfrm>
            <a:off x="1751987" y="6350"/>
            <a:ext cx="742852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The Sabbath and the End</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2. The Sabbath and Creation </a:t>
            </a:r>
          </a:p>
          <a:p>
            <a:pPr marL="36000">
              <a:defRPr/>
            </a:pPr>
            <a:r>
              <a:rPr lang="en-US" sz="3200" cap="small" spc="100" dirty="0">
                <a:latin typeface="Times New Roman" panose="02020603050405020304" pitchFamily="18" charset="0"/>
                <a:cs typeface="Times New Roman" panose="02020603050405020304" pitchFamily="18" charset="0"/>
              </a:rPr>
              <a:t>a. Reassuring Message of Creation </a:t>
            </a:r>
          </a:p>
        </p:txBody>
      </p:sp>
      <p:sp>
        <p:nvSpPr>
          <p:cNvPr id="8" name="Rectangle 7">
            <a:extLst>
              <a:ext uri="{FF2B5EF4-FFF2-40B4-BE49-F238E27FC236}">
                <a16:creationId xmlns:a16="http://schemas.microsoft.com/office/drawing/2014/main" id="{4360692E-463F-4511-E895-C3CAA38665DE}"/>
              </a:ext>
            </a:extLst>
          </p:cNvPr>
          <p:cNvSpPr/>
          <p:nvPr/>
        </p:nvSpPr>
        <p:spPr bwMode="auto">
          <a:xfrm>
            <a:off x="2051720" y="2204864"/>
            <a:ext cx="5373216" cy="34563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468BEECC-00C8-D813-5462-EAAB2DA94DEC}"/>
              </a:ext>
            </a:extLst>
          </p:cNvPr>
          <p:cNvSpPr txBox="1">
            <a:spLocks noChangeArrowheads="1"/>
          </p:cNvSpPr>
          <p:nvPr/>
        </p:nvSpPr>
        <p:spPr bwMode="auto">
          <a:xfrm>
            <a:off x="0" y="1712428"/>
            <a:ext cx="9180511" cy="512249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200" dirty="0">
                <a:latin typeface="Times New Roman" panose="02020603050405020304" pitchFamily="18" charset="0"/>
                <a:cs typeface="Times New Roman" panose="02020603050405020304" pitchFamily="18" charset="0"/>
              </a:rPr>
              <a:t>Genesis 2:1–3 </a:t>
            </a:r>
            <a:r>
              <a:rPr lang="en-US" sz="2400" dirty="0">
                <a:latin typeface="Times New Roman" panose="02020603050405020304" pitchFamily="18" charset="0"/>
                <a:cs typeface="Times New Roman" panose="02020603050405020304" pitchFamily="18" charset="0"/>
              </a:rPr>
              <a:t>NKJV</a:t>
            </a:r>
            <a:endParaRPr lang="en-US" sz="3200" dirty="0">
              <a:latin typeface="Times New Roman" panose="02020603050405020304" pitchFamily="18" charset="0"/>
              <a:cs typeface="Times New Roman" panose="02020603050405020304" pitchFamily="18" charset="0"/>
            </a:endParaRPr>
          </a:p>
          <a:p>
            <a:pPr algn="ctr" eaLnBrk="1" hangingPunct="1">
              <a:spcBef>
                <a:spcPts val="0"/>
              </a:spcBef>
              <a:spcAft>
                <a:spcPts val="600"/>
              </a:spcAft>
              <a:defRPr/>
            </a:pPr>
            <a:r>
              <a:rPr lang="en-US" sz="3600" spc="-50" dirty="0">
                <a:latin typeface="Arial" panose="020B0604020202020204" pitchFamily="34" charset="0"/>
                <a:cs typeface="Arial" panose="020B0604020202020204" pitchFamily="34" charset="0"/>
              </a:rPr>
              <a:t>“Thus the heavens and the earth, and all     the host of them, were finished. And on the seventh day God ended His work which He had done, and He rested on the seventh day from all His work which He had done. Then God </a:t>
            </a:r>
            <a:r>
              <a:rPr lang="en-US" sz="3600" spc="-50" dirty="0">
                <a:highlight>
                  <a:srgbClr val="FF0000"/>
                </a:highlight>
                <a:latin typeface="Arial" panose="020B0604020202020204" pitchFamily="34" charset="0"/>
                <a:cs typeface="Arial" panose="020B0604020202020204" pitchFamily="34" charset="0"/>
              </a:rPr>
              <a:t>blessed</a:t>
            </a:r>
            <a:r>
              <a:rPr lang="en-US" sz="3600" spc="-50" dirty="0">
                <a:latin typeface="Arial" panose="020B0604020202020204" pitchFamily="34" charset="0"/>
                <a:cs typeface="Arial" panose="020B0604020202020204" pitchFamily="34" charset="0"/>
              </a:rPr>
              <a:t> the seventh day and </a:t>
            </a:r>
            <a:r>
              <a:rPr lang="en-US" sz="3600" spc="-50" dirty="0">
                <a:highlight>
                  <a:srgbClr val="FF0000"/>
                </a:highlight>
                <a:latin typeface="Arial" panose="020B0604020202020204" pitchFamily="34" charset="0"/>
                <a:cs typeface="Arial" panose="020B0604020202020204" pitchFamily="34" charset="0"/>
              </a:rPr>
              <a:t>sanctified</a:t>
            </a:r>
          </a:p>
          <a:p>
            <a:pPr algn="ctr" eaLnBrk="1" hangingPunct="1">
              <a:spcBef>
                <a:spcPts val="0"/>
              </a:spcBef>
              <a:spcAft>
                <a:spcPts val="600"/>
              </a:spcAft>
              <a:defRPr/>
            </a:pPr>
            <a:r>
              <a:rPr lang="en-US" sz="3600" spc="-50" dirty="0">
                <a:latin typeface="Arial" panose="020B0604020202020204" pitchFamily="34" charset="0"/>
                <a:cs typeface="Arial" panose="020B0604020202020204" pitchFamily="34" charset="0"/>
              </a:rPr>
              <a:t>it, because in it He </a:t>
            </a:r>
            <a:r>
              <a:rPr lang="en-US" sz="3600" spc="-50" dirty="0">
                <a:highlight>
                  <a:srgbClr val="FF0000"/>
                </a:highlight>
                <a:latin typeface="Arial" panose="020B0604020202020204" pitchFamily="34" charset="0"/>
                <a:cs typeface="Arial" panose="020B0604020202020204" pitchFamily="34" charset="0"/>
              </a:rPr>
              <a:t>rested</a:t>
            </a:r>
            <a:r>
              <a:rPr lang="en-US" sz="3600" spc="-50" dirty="0">
                <a:latin typeface="Arial" panose="020B0604020202020204" pitchFamily="34" charset="0"/>
                <a:cs typeface="Arial" panose="020B0604020202020204" pitchFamily="34" charset="0"/>
              </a:rPr>
              <a:t> from all His work </a:t>
            </a:r>
            <a:r>
              <a:rPr lang="en-US" sz="3600" dirty="0">
                <a:latin typeface="Arial" panose="020B0604020202020204" pitchFamily="34" charset="0"/>
                <a:cs typeface="Arial" panose="020B0604020202020204" pitchFamily="34" charset="0"/>
              </a:rPr>
              <a:t>which God had created and made.”</a:t>
            </a:r>
          </a:p>
        </p:txBody>
      </p:sp>
    </p:spTree>
    <p:extLst>
      <p:ext uri="{BB962C8B-B14F-4D97-AF65-F5344CB8AC3E}">
        <p14:creationId xmlns:p14="http://schemas.microsoft.com/office/powerpoint/2010/main" val="31061179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5000"/>
                            </p:stCondLst>
                            <p:childTnLst>
                              <p:par>
                                <p:cTn id="18" presetID="10" presetClass="entr" presetSubtype="0" fill="hold"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hidden"/>
                                      </p:to>
                                    </p:set>
                                  </p:childTnLst>
                                </p:cTn>
                              </p:par>
                              <p:par>
                                <p:cTn id="28" presetID="5" presetClass="entr" presetSubtype="5"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down)">
                                      <p:cBhvr>
                                        <p:cTn id="30" dur="2000"/>
                                        <p:tgtEl>
                                          <p:spTgt spid="5"/>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40768"/>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0"/>
              </a:spcAft>
              <a:tabLst>
                <a:tab pos="566738" algn="l"/>
              </a:tabLst>
              <a:defRPr/>
            </a:pPr>
            <a:r>
              <a:rPr lang="en-US" sz="3600" dirty="0">
                <a:latin typeface="Arial" panose="020B0604020202020204" pitchFamily="34" charset="0"/>
                <a:cs typeface="Arial" panose="020B0604020202020204" pitchFamily="34" charset="0"/>
              </a:rPr>
              <a:t>Our world so desperately </a:t>
            </a:r>
            <a:r>
              <a:rPr lang="en-US" sz="3600" b="1" spc="100" dirty="0">
                <a:latin typeface="Arial" panose="020B0604020202020204" pitchFamily="34" charset="0"/>
                <a:cs typeface="Arial" panose="020B0604020202020204" pitchFamily="34" charset="0"/>
              </a:rPr>
              <a:t>needs</a:t>
            </a:r>
            <a:r>
              <a:rPr lang="en-US" sz="3600" dirty="0">
                <a:latin typeface="Arial" panose="020B0604020202020204" pitchFamily="34" charset="0"/>
                <a:cs typeface="Arial" panose="020B0604020202020204" pitchFamily="34" charset="0"/>
              </a:rPr>
              <a:t> the reassuring </a:t>
            </a:r>
            <a:r>
              <a:rPr lang="en-US" sz="3600" b="1" spc="100" dirty="0">
                <a:latin typeface="Arial" panose="020B0604020202020204" pitchFamily="34" charset="0"/>
                <a:cs typeface="Arial" panose="020B0604020202020204" pitchFamily="34" charset="0"/>
              </a:rPr>
              <a:t>message of Creation </a:t>
            </a:r>
            <a:r>
              <a:rPr lang="en-US" sz="3600" dirty="0">
                <a:latin typeface="Arial" panose="020B0604020202020204" pitchFamily="34" charset="0"/>
                <a:cs typeface="Arial" panose="020B0604020202020204" pitchFamily="34" charset="0"/>
              </a:rPr>
              <a:t>that God gave us the </a:t>
            </a:r>
            <a:r>
              <a:rPr lang="en-US" sz="3600" b="1" spc="100" dirty="0">
                <a:highlight>
                  <a:srgbClr val="FF00FF"/>
                </a:highlight>
                <a:latin typeface="Arial" panose="020B0604020202020204" pitchFamily="34" charset="0"/>
                <a:cs typeface="Arial" panose="020B0604020202020204" pitchFamily="34" charset="0"/>
              </a:rPr>
              <a:t>Sabbath</a:t>
            </a:r>
            <a:r>
              <a:rPr lang="en-US" sz="3600" dirty="0">
                <a:latin typeface="Arial" panose="020B0604020202020204" pitchFamily="34" charset="0"/>
                <a:cs typeface="Arial" panose="020B0604020202020204" pitchFamily="34" charset="0"/>
              </a:rPr>
              <a:t>.</a:t>
            </a:r>
          </a:p>
          <a:p>
            <a:pPr marL="179388" eaLnBrk="1" hangingPunct="1">
              <a:spcBef>
                <a:spcPts val="0"/>
              </a:spcBef>
              <a:spcAft>
                <a:spcPts val="0"/>
              </a:spcAft>
              <a:tabLst>
                <a:tab pos="566738" algn="l"/>
              </a:tabLst>
              <a:defRPr/>
            </a:pPr>
            <a:r>
              <a:rPr lang="en-US" sz="3600" dirty="0">
                <a:latin typeface="Arial" panose="020B0604020202020204" pitchFamily="34" charset="0"/>
                <a:cs typeface="Arial" panose="020B0604020202020204" pitchFamily="34" charset="0"/>
              </a:rPr>
              <a:t>• In the mid-1800s when the evolutionary 	hypothesis was taking the intellectual 	world by storm, God sent a message of 	incredible hope: </a:t>
            </a:r>
            <a:r>
              <a:rPr lang="en-US" sz="3600" b="1" spc="100" dirty="0">
                <a:latin typeface="Arial" panose="020B0604020202020204" pitchFamily="34" charset="0"/>
                <a:cs typeface="Arial" panose="020B0604020202020204" pitchFamily="34" charset="0"/>
              </a:rPr>
              <a:t>Revelation 14:6, 7</a:t>
            </a:r>
            <a:r>
              <a:rPr lang="en-US" sz="3600" dirty="0">
                <a:latin typeface="Arial" panose="020B0604020202020204" pitchFamily="34" charset="0"/>
                <a:cs typeface="Arial" panose="020B0604020202020204" pitchFamily="34" charset="0"/>
              </a:rPr>
              <a:t>.</a:t>
            </a:r>
          </a:p>
          <a:p>
            <a:pPr marL="179388" eaLnBrk="1" hangingPunct="1">
              <a:spcBef>
                <a:spcPts val="0"/>
              </a:spcBef>
              <a:spcAft>
                <a:spcPts val="0"/>
              </a:spcAft>
              <a:tabLst>
                <a:tab pos="566738" algn="l"/>
              </a:tabLst>
              <a:defRPr/>
            </a:pPr>
            <a:r>
              <a:rPr lang="en-US" sz="3600" dirty="0">
                <a:latin typeface="Arial" panose="020B0604020202020204" pitchFamily="34" charset="0"/>
                <a:cs typeface="Arial" panose="020B0604020202020204" pitchFamily="34" charset="0"/>
              </a:rPr>
              <a:t>• The Sabbath is at the center of the great 	controversy over Christ’s </a:t>
            </a:r>
            <a:r>
              <a:rPr lang="en-US" sz="3600" b="1" spc="100" dirty="0">
                <a:latin typeface="Arial" panose="020B0604020202020204" pitchFamily="34" charset="0"/>
                <a:cs typeface="Arial" panose="020B0604020202020204" pitchFamily="34" charset="0"/>
              </a:rPr>
              <a:t>worthiness</a:t>
            </a:r>
            <a:r>
              <a:rPr lang="en-US" sz="3600" dirty="0">
                <a:latin typeface="Arial" panose="020B0604020202020204" pitchFamily="34" charset="0"/>
                <a:cs typeface="Arial" panose="020B0604020202020204" pitchFamily="34" charset="0"/>
              </a:rPr>
              <a:t> to 	receive </a:t>
            </a:r>
            <a:r>
              <a:rPr lang="en-US" sz="3600" b="1" spc="100" dirty="0">
                <a:latin typeface="Arial" panose="020B0604020202020204" pitchFamily="34" charset="0"/>
                <a:cs typeface="Arial" panose="020B0604020202020204" pitchFamily="34" charset="0"/>
              </a:rPr>
              <a:t>worship</a:t>
            </a:r>
            <a:r>
              <a:rPr lang="en-US" sz="3600" dirty="0">
                <a:latin typeface="Arial" panose="020B0604020202020204" pitchFamily="34" charset="0"/>
                <a:cs typeface="Arial" panose="020B0604020202020204" pitchFamily="34" charset="0"/>
              </a:rPr>
              <a:t> as our Creator.</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2. The Sabbath and Creation </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a. Reassuring Message of Creation </a:t>
            </a:r>
          </a:p>
        </p:txBody>
      </p:sp>
    </p:spTree>
    <p:extLst>
      <p:ext uri="{BB962C8B-B14F-4D97-AF65-F5344CB8AC3E}">
        <p14:creationId xmlns:p14="http://schemas.microsoft.com/office/powerpoint/2010/main" val="27436408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40768"/>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0"/>
              </a:spcAft>
              <a:tabLst>
                <a:tab pos="566738" algn="l"/>
              </a:tabLst>
              <a:defRPr/>
            </a:pPr>
            <a:r>
              <a:rPr lang="en-US" sz="3600" b="1" spc="100" dirty="0">
                <a:latin typeface="Arial" panose="020B0604020202020204" pitchFamily="34" charset="0"/>
                <a:cs typeface="Arial" panose="020B0604020202020204" pitchFamily="34" charset="0"/>
              </a:rPr>
              <a:t>Sabbath is an eternal symbol of our </a:t>
            </a:r>
            <a:r>
              <a:rPr lang="en-US" sz="3600" b="1" spc="100" dirty="0">
                <a:highlight>
                  <a:srgbClr val="FF00FF"/>
                </a:highlight>
                <a:latin typeface="Arial" panose="020B0604020202020204" pitchFamily="34" charset="0"/>
                <a:cs typeface="Arial" panose="020B0604020202020204" pitchFamily="34" charset="0"/>
              </a:rPr>
              <a:t>rest in </a:t>
            </a:r>
            <a:r>
              <a:rPr lang="en-US" sz="3600" b="1" spc="100" dirty="0">
                <a:latin typeface="Arial" panose="020B0604020202020204" pitchFamily="34" charset="0"/>
                <a:cs typeface="Arial" panose="020B0604020202020204" pitchFamily="34" charset="0"/>
              </a:rPr>
              <a:t>Jesus.</a:t>
            </a:r>
          </a:p>
          <a:p>
            <a:pPr marL="179388" eaLnBrk="1" hangingPunct="1">
              <a:spcBef>
                <a:spcPts val="0"/>
              </a:spcBef>
              <a:spcAft>
                <a:spcPts val="0"/>
              </a:spcAft>
              <a:tabLst>
                <a:tab pos="566738" algn="l"/>
              </a:tabLst>
              <a:defRPr/>
            </a:pPr>
            <a:r>
              <a:rPr lang="en-US" sz="3600" dirty="0">
                <a:latin typeface="Arial" panose="020B0604020202020204" pitchFamily="34" charset="0"/>
                <a:cs typeface="Arial" panose="020B0604020202020204" pitchFamily="34" charset="0"/>
              </a:rPr>
              <a:t>• It is a special sign of </a:t>
            </a:r>
            <a:r>
              <a:rPr lang="en-US" sz="3600" b="1" spc="100" dirty="0">
                <a:latin typeface="Arial" panose="020B0604020202020204" pitchFamily="34" charset="0"/>
                <a:cs typeface="Arial" panose="020B0604020202020204" pitchFamily="34" charset="0"/>
              </a:rPr>
              <a:t>loyalty</a:t>
            </a:r>
            <a:r>
              <a:rPr lang="en-US" sz="3600" dirty="0">
                <a:latin typeface="Arial" panose="020B0604020202020204" pitchFamily="34" charset="0"/>
                <a:cs typeface="Arial" panose="020B0604020202020204" pitchFamily="34" charset="0"/>
              </a:rPr>
              <a:t> to the 	Creator (</a:t>
            </a:r>
            <a:r>
              <a:rPr lang="en-US" sz="3600" i="1" dirty="0">
                <a:latin typeface="Arial" panose="020B0604020202020204" pitchFamily="34" charset="0"/>
                <a:cs typeface="Arial" panose="020B0604020202020204" pitchFamily="34" charset="0"/>
              </a:rPr>
              <a:t>Ezek. 20:12, 20</a:t>
            </a:r>
            <a:r>
              <a:rPr lang="en-US" sz="3600" dirty="0">
                <a:latin typeface="Arial" panose="020B0604020202020204" pitchFamily="34" charset="0"/>
                <a:cs typeface="Arial" panose="020B0604020202020204" pitchFamily="34" charset="0"/>
              </a:rPr>
              <a:t>).</a:t>
            </a:r>
          </a:p>
          <a:p>
            <a:pPr marL="179388" eaLnBrk="1" hangingPunct="1">
              <a:spcBef>
                <a:spcPts val="0"/>
              </a:spcBef>
              <a:spcAft>
                <a:spcPts val="0"/>
              </a:spcAft>
              <a:tabLst>
                <a:tab pos="566738" algn="l"/>
              </a:tabLst>
              <a:defRPr/>
            </a:pPr>
            <a:r>
              <a:rPr lang="en-US" sz="3600" dirty="0">
                <a:latin typeface="Arial" panose="020B0604020202020204" pitchFamily="34" charset="0"/>
                <a:cs typeface="Arial" panose="020B0604020202020204" pitchFamily="34" charset="0"/>
              </a:rPr>
              <a:t>• It reveals that true rest from righteous- 	ness by works is found in Him.</a:t>
            </a:r>
          </a:p>
          <a:p>
            <a:pPr marL="179388" eaLnBrk="1" hangingPunct="1">
              <a:spcBef>
                <a:spcPts val="0"/>
              </a:spcBef>
              <a:spcAft>
                <a:spcPts val="0"/>
              </a:spcAft>
              <a:tabLst>
                <a:tab pos="566738" algn="l"/>
              </a:tabLst>
              <a:defRPr/>
            </a:pPr>
            <a:r>
              <a:rPr lang="en-US" sz="3600" dirty="0">
                <a:latin typeface="Arial" panose="020B0604020202020204" pitchFamily="34" charset="0"/>
                <a:cs typeface="Arial" panose="020B0604020202020204" pitchFamily="34" charset="0"/>
              </a:rPr>
              <a:t>• Sabbath is a symbol of </a:t>
            </a:r>
            <a:r>
              <a:rPr lang="en-US" sz="3600" dirty="0">
                <a:highlight>
                  <a:srgbClr val="FF0000"/>
                </a:highlight>
                <a:latin typeface="Arial" panose="020B0604020202020204" pitchFamily="34" charset="0"/>
                <a:cs typeface="Arial" panose="020B0604020202020204" pitchFamily="34" charset="0"/>
              </a:rPr>
              <a:t>rest</a:t>
            </a:r>
            <a:r>
              <a:rPr lang="en-US" sz="3600" dirty="0">
                <a:latin typeface="Arial" panose="020B0604020202020204" pitchFamily="34" charset="0"/>
                <a:cs typeface="Arial" panose="020B0604020202020204" pitchFamily="34" charset="0"/>
              </a:rPr>
              <a:t>, not </a:t>
            </a:r>
            <a:r>
              <a:rPr lang="en-US" sz="3600" dirty="0">
                <a:highlight>
                  <a:srgbClr val="0000FF"/>
                </a:highlight>
                <a:latin typeface="Arial" panose="020B0604020202020204" pitchFamily="34" charset="0"/>
                <a:cs typeface="Arial" panose="020B0604020202020204" pitchFamily="34" charset="0"/>
              </a:rPr>
              <a:t>works</a:t>
            </a:r>
            <a:r>
              <a:rPr lang="en-US" sz="3600" dirty="0">
                <a:latin typeface="Arial" panose="020B0604020202020204" pitchFamily="34" charset="0"/>
                <a:cs typeface="Arial" panose="020B0604020202020204" pitchFamily="34" charset="0"/>
              </a:rPr>
              <a:t>; 	of </a:t>
            </a:r>
            <a:r>
              <a:rPr lang="en-US" sz="3600" dirty="0">
                <a:highlight>
                  <a:srgbClr val="FF0000"/>
                </a:highlight>
                <a:latin typeface="Arial" panose="020B0604020202020204" pitchFamily="34" charset="0"/>
                <a:cs typeface="Arial" panose="020B0604020202020204" pitchFamily="34" charset="0"/>
              </a:rPr>
              <a:t>grace</a:t>
            </a:r>
            <a:r>
              <a:rPr lang="en-US" sz="3600" dirty="0">
                <a:latin typeface="Arial" panose="020B0604020202020204" pitchFamily="34" charset="0"/>
                <a:cs typeface="Arial" panose="020B0604020202020204" pitchFamily="34" charset="0"/>
              </a:rPr>
              <a:t>, not </a:t>
            </a:r>
            <a:r>
              <a:rPr lang="en-US" sz="3600" dirty="0">
                <a:highlight>
                  <a:srgbClr val="0000FF"/>
                </a:highlight>
                <a:latin typeface="Arial" panose="020B0604020202020204" pitchFamily="34" charset="0"/>
                <a:cs typeface="Arial" panose="020B0604020202020204" pitchFamily="34" charset="0"/>
              </a:rPr>
              <a:t>legalism</a:t>
            </a:r>
            <a:r>
              <a:rPr lang="en-US" sz="3600" dirty="0">
                <a:latin typeface="Arial" panose="020B0604020202020204" pitchFamily="34" charset="0"/>
                <a:cs typeface="Arial" panose="020B0604020202020204" pitchFamily="34" charset="0"/>
              </a:rPr>
              <a:t>; of </a:t>
            </a:r>
            <a:r>
              <a:rPr lang="en-US" sz="3600" dirty="0">
                <a:highlight>
                  <a:srgbClr val="FF0000"/>
                </a:highlight>
                <a:latin typeface="Arial" panose="020B0604020202020204" pitchFamily="34" charset="0"/>
                <a:cs typeface="Arial" panose="020B0604020202020204" pitchFamily="34" charset="0"/>
              </a:rPr>
              <a:t>assurance</a:t>
            </a:r>
            <a:r>
              <a:rPr lang="en-US" sz="3600" dirty="0">
                <a:latin typeface="Arial" panose="020B0604020202020204" pitchFamily="34" charset="0"/>
                <a:cs typeface="Arial" panose="020B0604020202020204" pitchFamily="34" charset="0"/>
              </a:rPr>
              <a:t>, not 	</a:t>
            </a:r>
            <a:r>
              <a:rPr lang="en-US" sz="3600" dirty="0">
                <a:highlight>
                  <a:srgbClr val="0000FF"/>
                </a:highlight>
                <a:latin typeface="Arial" panose="020B0604020202020204" pitchFamily="34" charset="0"/>
                <a:cs typeface="Arial" panose="020B0604020202020204" pitchFamily="34" charset="0"/>
              </a:rPr>
              <a:t>condemnation</a:t>
            </a:r>
            <a:r>
              <a:rPr lang="en-US" sz="3600" dirty="0">
                <a:latin typeface="Arial" panose="020B0604020202020204" pitchFamily="34" charset="0"/>
                <a:cs typeface="Arial" panose="020B0604020202020204" pitchFamily="34" charset="0"/>
              </a:rPr>
              <a:t>; of depending upon </a:t>
            </a:r>
            <a:r>
              <a:rPr lang="en-US" sz="3600" dirty="0">
                <a:highlight>
                  <a:srgbClr val="FF0000"/>
                </a:highlight>
                <a:latin typeface="Arial" panose="020B0604020202020204" pitchFamily="34" charset="0"/>
                <a:cs typeface="Arial" panose="020B0604020202020204" pitchFamily="34" charset="0"/>
              </a:rPr>
              <a:t>Him</a:t>
            </a:r>
            <a:r>
              <a:rPr lang="en-US" sz="3600" dirty="0">
                <a:latin typeface="Arial" panose="020B0604020202020204" pitchFamily="34" charset="0"/>
                <a:cs typeface="Arial" panose="020B0604020202020204" pitchFamily="34" charset="0"/>
              </a:rPr>
              <a:t>, 	not upon </a:t>
            </a:r>
            <a:r>
              <a:rPr lang="en-US" sz="3600" dirty="0">
                <a:highlight>
                  <a:srgbClr val="0000FF"/>
                </a:highlight>
                <a:latin typeface="Arial" panose="020B0604020202020204" pitchFamily="34" charset="0"/>
                <a:cs typeface="Arial" panose="020B0604020202020204" pitchFamily="34" charset="0"/>
              </a:rPr>
              <a:t>ourselves</a:t>
            </a:r>
            <a:r>
              <a:rPr lang="en-US" sz="3600" dirty="0">
                <a:latin typeface="Arial" panose="020B0604020202020204" pitchFamily="34" charset="0"/>
                <a:cs typeface="Arial" panose="020B0604020202020204" pitchFamily="34" charset="0"/>
              </a:rPr>
              <a:t>.</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2. The Sabbath and Creation </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a. Reassuring Message of Creation </a:t>
            </a:r>
          </a:p>
        </p:txBody>
      </p:sp>
    </p:spTree>
    <p:extLst>
      <p:ext uri="{BB962C8B-B14F-4D97-AF65-F5344CB8AC3E}">
        <p14:creationId xmlns:p14="http://schemas.microsoft.com/office/powerpoint/2010/main" val="21621149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0"/>
              </a:spcAft>
              <a:tabLst>
                <a:tab pos="566738" algn="l"/>
              </a:tabLst>
              <a:defRPr/>
            </a:pPr>
            <a:r>
              <a:rPr lang="en-US" sz="3600" b="1" spc="100" dirty="0">
                <a:latin typeface="Arial" panose="020B0604020202020204" pitchFamily="34" charset="0"/>
                <a:cs typeface="Arial" panose="020B0604020202020204" pitchFamily="34" charset="0"/>
              </a:rPr>
              <a:t>The Sabbath is eternal link between Eden and the new earth. </a:t>
            </a:r>
            <a:endParaRPr lang="en-US" sz="3600" spc="100" dirty="0">
              <a:latin typeface="Arial" panose="020B0604020202020204" pitchFamily="34" charset="0"/>
              <a:cs typeface="Arial" panose="020B0604020202020204" pitchFamily="34" charset="0"/>
            </a:endParaRPr>
          </a:p>
          <a:p>
            <a:pPr marL="179388" eaLnBrk="1" hangingPunct="1">
              <a:spcBef>
                <a:spcPts val="0"/>
              </a:spcBef>
              <a:spcAft>
                <a:spcPts val="0"/>
              </a:spcAft>
              <a:tabLst>
                <a:tab pos="566738" algn="l"/>
              </a:tabLst>
              <a:defRPr/>
            </a:pPr>
            <a:r>
              <a:rPr lang="en-US" sz="3600" dirty="0">
                <a:latin typeface="Arial" panose="020B0604020202020204" pitchFamily="34" charset="0"/>
                <a:cs typeface="Arial" panose="020B0604020202020204" pitchFamily="34" charset="0"/>
              </a:rPr>
              <a:t>• “For as the new heavens and the </a:t>
            </a:r>
            <a:r>
              <a:rPr lang="en-US" sz="3600" dirty="0">
                <a:highlight>
                  <a:srgbClr val="FF0000"/>
                </a:highlight>
                <a:latin typeface="Arial" panose="020B0604020202020204" pitchFamily="34" charset="0"/>
                <a:cs typeface="Arial" panose="020B0604020202020204" pitchFamily="34" charset="0"/>
              </a:rPr>
              <a:t>new </a:t>
            </a:r>
            <a:r>
              <a:rPr lang="en-US" sz="3600" dirty="0">
                <a:latin typeface="Arial" panose="020B0604020202020204" pitchFamily="34" charset="0"/>
                <a:cs typeface="Arial" panose="020B0604020202020204" pitchFamily="34" charset="0"/>
              </a:rPr>
              <a:t>	</a:t>
            </a:r>
            <a:r>
              <a:rPr lang="en-US" sz="3600" dirty="0">
                <a:highlight>
                  <a:srgbClr val="FF0000"/>
                </a:highlight>
                <a:latin typeface="Arial" panose="020B0604020202020204" pitchFamily="34" charset="0"/>
                <a:cs typeface="Arial" panose="020B0604020202020204" pitchFamily="34" charset="0"/>
              </a:rPr>
              <a:t>earth</a:t>
            </a:r>
            <a:r>
              <a:rPr lang="en-US" sz="3600" dirty="0">
                <a:latin typeface="Arial" panose="020B0604020202020204" pitchFamily="34" charset="0"/>
                <a:cs typeface="Arial" panose="020B0604020202020204" pitchFamily="34" charset="0"/>
              </a:rPr>
              <a:t> which I will make shall remain 	before Me…so shall your descendants    </a:t>
            </a:r>
            <a:r>
              <a:rPr lang="en-US" sz="3600" spc="-100" dirty="0">
                <a:latin typeface="Arial" panose="020B0604020202020204" pitchFamily="34" charset="0"/>
                <a:cs typeface="Arial" panose="020B0604020202020204" pitchFamily="34" charset="0"/>
              </a:rPr>
              <a:t>	</a:t>
            </a:r>
            <a:r>
              <a:rPr lang="en-US" sz="3600" spc="-50" dirty="0">
                <a:latin typeface="Arial" panose="020B0604020202020204" pitchFamily="34" charset="0"/>
                <a:cs typeface="Arial" panose="020B0604020202020204" pitchFamily="34" charset="0"/>
              </a:rPr>
              <a:t>and your name remain. And it shall come </a:t>
            </a:r>
            <a:r>
              <a:rPr lang="en-US" sz="3600" spc="-1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to pass that from one New Moon to </a:t>
            </a:r>
            <a:r>
              <a:rPr lang="en-US" sz="3600" spc="-100" dirty="0">
                <a:latin typeface="Arial" panose="020B0604020202020204" pitchFamily="34" charset="0"/>
                <a:cs typeface="Arial" panose="020B0604020202020204" pitchFamily="34" charset="0"/>
              </a:rPr>
              <a:t>	another, and </a:t>
            </a:r>
            <a:r>
              <a:rPr lang="en-US" sz="3600" spc="-100" dirty="0">
                <a:highlight>
                  <a:srgbClr val="FF0000"/>
                </a:highlight>
                <a:latin typeface="Arial" panose="020B0604020202020204" pitchFamily="34" charset="0"/>
                <a:cs typeface="Arial" panose="020B0604020202020204" pitchFamily="34" charset="0"/>
              </a:rPr>
              <a:t>from one Sabbath to another</a:t>
            </a:r>
            <a:r>
              <a:rPr lang="en-US" sz="3600" spc="-100" dirty="0">
                <a:latin typeface="Arial" panose="020B0604020202020204" pitchFamily="34" charset="0"/>
                <a:cs typeface="Arial" panose="020B0604020202020204" pitchFamily="34" charset="0"/>
              </a:rPr>
              <a:t>, 	all flesh shall come to </a:t>
            </a:r>
            <a:r>
              <a:rPr lang="en-US" sz="3600" spc="-100" dirty="0">
                <a:highlight>
                  <a:srgbClr val="FF0000"/>
                </a:highlight>
                <a:latin typeface="Arial" panose="020B0604020202020204" pitchFamily="34" charset="0"/>
                <a:cs typeface="Arial" panose="020B0604020202020204" pitchFamily="34" charset="0"/>
              </a:rPr>
              <a:t>worship</a:t>
            </a:r>
            <a:r>
              <a:rPr lang="en-US" sz="3600" spc="-100" dirty="0">
                <a:latin typeface="Arial" panose="020B0604020202020204" pitchFamily="34" charset="0"/>
                <a:cs typeface="Arial" panose="020B0604020202020204" pitchFamily="34" charset="0"/>
              </a:rPr>
              <a:t> before Me,” 	</a:t>
            </a:r>
            <a:r>
              <a:rPr lang="en-US" sz="3600" dirty="0">
                <a:latin typeface="Arial" panose="020B0604020202020204" pitchFamily="34" charset="0"/>
                <a:cs typeface="Arial" panose="020B0604020202020204" pitchFamily="34" charset="0"/>
              </a:rPr>
              <a:t>says the </a:t>
            </a:r>
            <a:r>
              <a:rPr lang="en-US" sz="3600" cap="small" dirty="0">
                <a:latin typeface="Arial" panose="020B0604020202020204" pitchFamily="34" charset="0"/>
                <a:cs typeface="Arial" panose="020B0604020202020204" pitchFamily="34" charset="0"/>
              </a:rPr>
              <a:t>Lord</a:t>
            </a:r>
            <a:r>
              <a:rPr lang="en-US" sz="3600" dirty="0">
                <a:latin typeface="Arial" panose="020B0604020202020204" pitchFamily="34" charset="0"/>
                <a:cs typeface="Arial" panose="020B0604020202020204" pitchFamily="34" charset="0"/>
              </a:rPr>
              <a:t>” (</a:t>
            </a:r>
            <a:r>
              <a:rPr lang="en-US" sz="3600" i="1" dirty="0">
                <a:latin typeface="Arial" panose="020B0604020202020204" pitchFamily="34" charset="0"/>
                <a:cs typeface="Arial" panose="020B0604020202020204" pitchFamily="34" charset="0"/>
              </a:rPr>
              <a:t>Isa. 66:22, 23</a:t>
            </a:r>
            <a:r>
              <a:rPr lang="en-US" sz="3600" dirty="0">
                <a:latin typeface="Arial" panose="020B0604020202020204" pitchFamily="34" charset="0"/>
                <a:cs typeface="Arial" panose="020B0604020202020204" pitchFamily="34" charset="0"/>
              </a:rPr>
              <a:t>).</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2. The Sabbath and Creation </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a. Reassuring Message of Creation </a:t>
            </a:r>
          </a:p>
        </p:txBody>
      </p:sp>
    </p:spTree>
    <p:extLst>
      <p:ext uri="{BB962C8B-B14F-4D97-AF65-F5344CB8AC3E}">
        <p14:creationId xmlns:p14="http://schemas.microsoft.com/office/powerpoint/2010/main" val="38110413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0"/>
              </a:spcAft>
              <a:tabLst>
                <a:tab pos="450850" algn="l"/>
                <a:tab pos="784225" algn="l"/>
              </a:tabLst>
              <a:defRPr/>
            </a:pPr>
            <a:r>
              <a:rPr lang="en-US" sz="3600" b="1" dirty="0">
                <a:latin typeface="Arial" panose="020B0604020202020204" pitchFamily="34" charset="0"/>
                <a:cs typeface="Arial" panose="020B0604020202020204" pitchFamily="34" charset="0"/>
              </a:rPr>
              <a:t>The Sabbath calls us back to our roots. </a:t>
            </a:r>
            <a:endParaRPr lang="en-US" sz="3600" dirty="0">
              <a:latin typeface="Arial" panose="020B0604020202020204" pitchFamily="34" charset="0"/>
              <a:cs typeface="Arial" panose="020B0604020202020204" pitchFamily="34" charset="0"/>
            </a:endParaRPr>
          </a:p>
          <a:p>
            <a:pPr marL="179388" eaLnBrk="1" hangingPunct="1">
              <a:spcBef>
                <a:spcPts val="0"/>
              </a:spcBef>
              <a:spcAft>
                <a:spcPts val="0"/>
              </a:spcAft>
              <a:tabLst>
                <a:tab pos="450850" algn="l"/>
                <a:tab pos="784225" algn="l"/>
              </a:tabLst>
              <a:defRPr/>
            </a:pPr>
            <a:r>
              <a:rPr lang="en-US" sz="3600" dirty="0">
                <a:latin typeface="Arial" panose="020B0604020202020204" pitchFamily="34" charset="0"/>
                <a:cs typeface="Arial" panose="020B0604020202020204" pitchFamily="34" charset="0"/>
              </a:rPr>
              <a:t>	• It’s a link to our family of origin. </a:t>
            </a:r>
          </a:p>
          <a:p>
            <a:pPr marL="179388" eaLnBrk="1" hangingPunct="1">
              <a:spcBef>
                <a:spcPts val="0"/>
              </a:spcBef>
              <a:spcAft>
                <a:spcPts val="0"/>
              </a:spcAft>
              <a:tabLst>
                <a:tab pos="450850" algn="l"/>
                <a:tab pos="784225" algn="l"/>
              </a:tabLst>
              <a:defRPr/>
            </a:pPr>
            <a:r>
              <a:rPr lang="en-US" sz="3600" dirty="0">
                <a:latin typeface="Arial" panose="020B0604020202020204" pitchFamily="34" charset="0"/>
                <a:cs typeface="Arial" panose="020B0604020202020204" pitchFamily="34" charset="0"/>
              </a:rPr>
              <a:t>	• The Sabbath has been observed 			continuously since time began. It is an 		</a:t>
            </a:r>
            <a:r>
              <a:rPr lang="en-US" sz="3600" dirty="0">
                <a:solidFill>
                  <a:schemeClr val="tx2"/>
                </a:solidFill>
                <a:latin typeface="Arial" panose="020B0604020202020204" pitchFamily="34" charset="0"/>
                <a:cs typeface="Arial" panose="020B0604020202020204" pitchFamily="34" charset="0"/>
              </a:rPr>
              <a:t>unbroken connection </a:t>
            </a:r>
            <a:r>
              <a:rPr lang="en-US" sz="3600" dirty="0">
                <a:latin typeface="Arial" panose="020B0604020202020204" pitchFamily="34" charset="0"/>
                <a:cs typeface="Arial" panose="020B0604020202020204" pitchFamily="34" charset="0"/>
              </a:rPr>
              <a:t>back 	through 			time to our creation. </a:t>
            </a:r>
          </a:p>
          <a:p>
            <a:pPr marL="179388" eaLnBrk="1" hangingPunct="1">
              <a:spcBef>
                <a:spcPts val="0"/>
              </a:spcBef>
              <a:spcAft>
                <a:spcPts val="0"/>
              </a:spcAft>
              <a:tabLst>
                <a:tab pos="450850" algn="l"/>
                <a:tab pos="784225" algn="l"/>
              </a:tabLst>
              <a:defRPr/>
            </a:pPr>
            <a:r>
              <a:rPr lang="en-US" sz="3600" dirty="0">
                <a:latin typeface="Arial" panose="020B0604020202020204" pitchFamily="34" charset="0"/>
                <a:cs typeface="Arial" panose="020B0604020202020204" pitchFamily="34" charset="0"/>
              </a:rPr>
              <a:t>	• It keeps us focused on the glorious   		truth that we are </a:t>
            </a:r>
            <a:r>
              <a:rPr lang="en-US" sz="3600" dirty="0">
                <a:solidFill>
                  <a:schemeClr val="tx2"/>
                </a:solidFill>
                <a:latin typeface="Arial" panose="020B0604020202020204" pitchFamily="34" charset="0"/>
                <a:cs typeface="Arial" panose="020B0604020202020204" pitchFamily="34" charset="0"/>
              </a:rPr>
              <a:t>children of God</a:t>
            </a:r>
            <a:r>
              <a:rPr lang="en-US" sz="3600" dirty="0">
                <a:latin typeface="Arial" panose="020B0604020202020204" pitchFamily="34" charset="0"/>
                <a:cs typeface="Arial" panose="020B0604020202020204" pitchFamily="34" charset="0"/>
              </a:rPr>
              <a:t>. It 		calls us to an intimate, close 				relationship with Him.</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2. The Sabbath and Creation </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a. Reassuring Message of Creation </a:t>
            </a:r>
          </a:p>
        </p:txBody>
      </p:sp>
    </p:spTree>
    <p:extLst>
      <p:ext uri="{BB962C8B-B14F-4D97-AF65-F5344CB8AC3E}">
        <p14:creationId xmlns:p14="http://schemas.microsoft.com/office/powerpoint/2010/main" val="10027362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0"/>
              </a:spcAft>
              <a:tabLst>
                <a:tab pos="450850" algn="l"/>
                <a:tab pos="784225" algn="l"/>
              </a:tabLst>
              <a:defRPr/>
            </a:pPr>
            <a:r>
              <a:rPr lang="en-US" sz="3600" b="1" spc="100" dirty="0">
                <a:latin typeface="Arial" panose="020B0604020202020204" pitchFamily="34" charset="0"/>
                <a:cs typeface="Arial" panose="020B0604020202020204" pitchFamily="34" charset="0"/>
              </a:rPr>
              <a:t>The Sabbath is hinted at in Revelation 14:6, 7. </a:t>
            </a:r>
            <a:endParaRPr lang="en-US" sz="3600" spc="100" dirty="0">
              <a:latin typeface="Arial" panose="020B0604020202020204" pitchFamily="34" charset="0"/>
              <a:cs typeface="Arial" panose="020B0604020202020204" pitchFamily="34" charset="0"/>
            </a:endParaRPr>
          </a:p>
          <a:p>
            <a:pPr marL="179388" eaLnBrk="1" hangingPunct="1">
              <a:spcBef>
                <a:spcPts val="0"/>
              </a:spcBef>
              <a:spcAft>
                <a:spcPts val="0"/>
              </a:spcAft>
              <a:tabLst>
                <a:tab pos="450850" algn="l"/>
                <a:tab pos="784225" algn="l"/>
              </a:tabLst>
              <a:defRPr/>
            </a:pPr>
            <a:r>
              <a:rPr lang="en-US" sz="3600" dirty="0">
                <a:latin typeface="Arial" panose="020B0604020202020204" pitchFamily="34" charset="0"/>
                <a:cs typeface="Arial" panose="020B0604020202020204" pitchFamily="34" charset="0"/>
              </a:rPr>
              <a:t>	• “Then I saw another angel flying in the 	midst of heaven…saying with a loud 	voice, ‘Fear God…and worship Him who 	made </a:t>
            </a:r>
            <a:r>
              <a:rPr lang="en-US" sz="3600" dirty="0">
                <a:highlight>
                  <a:srgbClr val="FF0000"/>
                </a:highlight>
                <a:latin typeface="Arial" panose="020B0604020202020204" pitchFamily="34" charset="0"/>
                <a:cs typeface="Arial" panose="020B0604020202020204" pitchFamily="34" charset="0"/>
              </a:rPr>
              <a:t>heaven and earth, the sea</a:t>
            </a:r>
            <a:r>
              <a:rPr lang="en-US" sz="3600" dirty="0">
                <a:latin typeface="Arial" panose="020B0604020202020204" pitchFamily="34" charset="0"/>
                <a:cs typeface="Arial" panose="020B0604020202020204" pitchFamily="34" charset="0"/>
              </a:rPr>
              <a:t> and 	springs of water.’ ”	</a:t>
            </a:r>
          </a:p>
          <a:p>
            <a:pPr marL="179388" eaLnBrk="1" hangingPunct="1">
              <a:spcBef>
                <a:spcPts val="0"/>
              </a:spcBef>
              <a:spcAft>
                <a:spcPts val="0"/>
              </a:spcAft>
              <a:tabLst>
                <a:tab pos="450850" algn="l"/>
                <a:tab pos="784225" algn="l"/>
              </a:tabLst>
              <a:defRPr/>
            </a:pPr>
            <a:r>
              <a:rPr lang="en-US" sz="3600" dirty="0">
                <a:latin typeface="Arial" panose="020B0604020202020204" pitchFamily="34" charset="0"/>
                <a:cs typeface="Arial" panose="020B0604020202020204" pitchFamily="34" charset="0"/>
              </a:rPr>
              <a:t>		“For in six days the Lord made the 			</a:t>
            </a:r>
            <a:r>
              <a:rPr lang="en-US" sz="3600" dirty="0">
                <a:highlight>
                  <a:srgbClr val="FF0000"/>
                </a:highlight>
                <a:latin typeface="Arial" panose="020B0604020202020204" pitchFamily="34" charset="0"/>
                <a:cs typeface="Arial" panose="020B0604020202020204" pitchFamily="34" charset="0"/>
              </a:rPr>
              <a:t>heavens and the earth, the sea</a:t>
            </a:r>
            <a:r>
              <a:rPr lang="en-US" sz="3600" dirty="0">
                <a:latin typeface="Arial" panose="020B0604020202020204" pitchFamily="34" charset="0"/>
                <a:cs typeface="Arial" panose="020B0604020202020204" pitchFamily="34" charset="0"/>
              </a:rPr>
              <a:t>…and 		rested the seventh day” (</a:t>
            </a:r>
            <a:r>
              <a:rPr lang="en-US" sz="3600" i="1" dirty="0">
                <a:latin typeface="Arial" panose="020B0604020202020204" pitchFamily="34" charset="0"/>
                <a:cs typeface="Arial" panose="020B0604020202020204" pitchFamily="34" charset="0"/>
              </a:rPr>
              <a:t>Exo. 20:11</a:t>
            </a:r>
            <a:r>
              <a:rPr lang="en-US" sz="3600" dirty="0">
                <a:latin typeface="Arial" panose="020B0604020202020204" pitchFamily="34" charset="0"/>
                <a:cs typeface="Arial" panose="020B0604020202020204" pitchFamily="34" charset="0"/>
              </a:rPr>
              <a:t>).</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2. The Sabbath and Creation </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a. Reassuring Message of Creation </a:t>
            </a:r>
          </a:p>
        </p:txBody>
      </p:sp>
    </p:spTree>
    <p:extLst>
      <p:ext uri="{BB962C8B-B14F-4D97-AF65-F5344CB8AC3E}">
        <p14:creationId xmlns:p14="http://schemas.microsoft.com/office/powerpoint/2010/main" val="12426327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52E080-C4C7-5C1F-F526-A84736B56F6A}"/>
              </a:ext>
            </a:extLst>
          </p:cNvPr>
          <p:cNvPicPr>
            <a:picLocks noChangeAspect="1"/>
          </p:cNvPicPr>
          <p:nvPr/>
        </p:nvPicPr>
        <p:blipFill rotWithShape="1">
          <a:blip r:embed="rId3"/>
          <a:srcRect t="15351" b="15351"/>
          <a:stretch/>
        </p:blipFill>
        <p:spPr>
          <a:xfrm>
            <a:off x="2079104" y="2081677"/>
            <a:ext cx="5373216" cy="3723587"/>
          </a:xfrm>
          <a:prstGeom prst="rect">
            <a:avLst/>
          </a:prstGeom>
        </p:spPr>
      </p:pic>
      <p:sp>
        <p:nvSpPr>
          <p:cNvPr id="4" name="Text Box 2">
            <a:extLst>
              <a:ext uri="{FF2B5EF4-FFF2-40B4-BE49-F238E27FC236}">
                <a16:creationId xmlns:a16="http://schemas.microsoft.com/office/drawing/2014/main" id="{DB66E5B8-B10E-AB0F-A113-5212D2FBF6E5}"/>
              </a:ext>
            </a:extLst>
          </p:cNvPr>
          <p:cNvSpPr txBox="1">
            <a:spLocks noChangeArrowheads="1"/>
          </p:cNvSpPr>
          <p:nvPr/>
        </p:nvSpPr>
        <p:spPr bwMode="auto">
          <a:xfrm>
            <a:off x="1751987" y="6350"/>
            <a:ext cx="742852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The Sabbath and the End</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2. The Sabbath and Creation </a:t>
            </a:r>
          </a:p>
          <a:p>
            <a:pPr marL="36000">
              <a:defRPr/>
            </a:pPr>
            <a:r>
              <a:rPr lang="en-US" sz="3200" cap="small" spc="100" dirty="0">
                <a:latin typeface="Times New Roman" panose="02020603050405020304" pitchFamily="18" charset="0"/>
                <a:cs typeface="Times New Roman" panose="02020603050405020304" pitchFamily="18" charset="0"/>
              </a:rPr>
              <a:t>b. Not a Subtle Deception </a:t>
            </a:r>
          </a:p>
        </p:txBody>
      </p:sp>
      <p:sp>
        <p:nvSpPr>
          <p:cNvPr id="8" name="Rectangle 7">
            <a:extLst>
              <a:ext uri="{FF2B5EF4-FFF2-40B4-BE49-F238E27FC236}">
                <a16:creationId xmlns:a16="http://schemas.microsoft.com/office/drawing/2014/main" id="{5E2A2A07-93AA-891A-A951-137501A4E299}"/>
              </a:ext>
            </a:extLst>
          </p:cNvPr>
          <p:cNvSpPr/>
          <p:nvPr/>
        </p:nvSpPr>
        <p:spPr bwMode="auto">
          <a:xfrm>
            <a:off x="2079104" y="2081677"/>
            <a:ext cx="5373216" cy="37235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468BEECC-00C8-D813-5462-EAAB2DA94DEC}"/>
              </a:ext>
            </a:extLst>
          </p:cNvPr>
          <p:cNvSpPr txBox="1">
            <a:spLocks noChangeArrowheads="1"/>
          </p:cNvSpPr>
          <p:nvPr/>
        </p:nvSpPr>
        <p:spPr bwMode="auto">
          <a:xfrm>
            <a:off x="35496" y="1556792"/>
            <a:ext cx="9071992" cy="5408725"/>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Times New Roman" panose="02020603050405020304" pitchFamily="18" charset="0"/>
                <a:cs typeface="Times New Roman" panose="02020603050405020304" pitchFamily="18" charset="0"/>
              </a:rPr>
              <a:t>Psalm 33:6, 9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2400"/>
              </a:spcAft>
              <a:defRPr/>
            </a:pPr>
            <a:r>
              <a:rPr lang="en-US" sz="3600" dirty="0">
                <a:latin typeface="Arial" panose="020B0604020202020204" pitchFamily="34" charset="0"/>
                <a:cs typeface="Arial" panose="020B0604020202020204" pitchFamily="34" charset="0"/>
              </a:rPr>
              <a:t>“By the word of the </a:t>
            </a:r>
            <a:r>
              <a:rPr lang="en-US" sz="3600" cap="small" dirty="0">
                <a:latin typeface="Arial" panose="020B0604020202020204" pitchFamily="34" charset="0"/>
                <a:cs typeface="Arial" panose="020B0604020202020204" pitchFamily="34" charset="0"/>
              </a:rPr>
              <a:t>Lord</a:t>
            </a:r>
            <a:r>
              <a:rPr lang="en-US" sz="3600" dirty="0">
                <a:latin typeface="Arial" panose="020B0604020202020204" pitchFamily="34" charset="0"/>
                <a:cs typeface="Arial" panose="020B0604020202020204" pitchFamily="34" charset="0"/>
              </a:rPr>
              <a:t> the heavens   were made, and all the host of them                  by the breath of His mouth.</a:t>
            </a:r>
          </a:p>
          <a:p>
            <a:pPr algn="ctr" eaLnBrk="1" hangingPunct="1">
              <a:spcBef>
                <a:spcPts val="0"/>
              </a:spcBef>
              <a:spcAft>
                <a:spcPts val="0"/>
              </a:spcAft>
              <a:defRPr/>
            </a:pPr>
            <a:endParaRPr lang="en-US" sz="3600" dirty="0">
              <a:latin typeface="Arial" panose="020B0604020202020204" pitchFamily="34" charset="0"/>
              <a:cs typeface="Arial" panose="020B0604020202020204" pitchFamily="34" charset="0"/>
            </a:endParaRPr>
          </a:p>
          <a:p>
            <a:pPr algn="ctr" eaLnBrk="1" hangingPunct="1">
              <a:spcBef>
                <a:spcPts val="0"/>
              </a:spcBef>
              <a:spcAft>
                <a:spcPts val="0"/>
              </a:spcAft>
              <a:defRPr/>
            </a:pPr>
            <a:endParaRPr lang="en-PH" sz="3600" dirty="0">
              <a:latin typeface="Arial" panose="020B0604020202020204" pitchFamily="34" charset="0"/>
              <a:cs typeface="Arial" panose="020B0604020202020204" pitchFamily="34" charset="0"/>
            </a:endParaRPr>
          </a:p>
          <a:p>
            <a:pPr algn="ctr" eaLnBrk="1" hangingPunct="1">
              <a:spcBef>
                <a:spcPts val="0"/>
              </a:spcBef>
              <a:spcAft>
                <a:spcPts val="0"/>
              </a:spcAft>
              <a:defRPr/>
            </a:pPr>
            <a:endParaRPr lang="en-PH" sz="3600" dirty="0">
              <a:latin typeface="Arial" panose="020B0604020202020204" pitchFamily="34" charset="0"/>
              <a:cs typeface="Arial" panose="020B0604020202020204" pitchFamily="34" charset="0"/>
            </a:endParaRPr>
          </a:p>
          <a:p>
            <a:pPr algn="ctr" eaLnBrk="1" hangingPunct="1">
              <a:spcBef>
                <a:spcPts val="0"/>
              </a:spcBef>
              <a:spcAft>
                <a:spcPts val="0"/>
              </a:spcAft>
              <a:defRPr/>
            </a:pPr>
            <a:r>
              <a:rPr lang="en-PH" sz="3600" dirty="0">
                <a:latin typeface="Arial" panose="020B0604020202020204" pitchFamily="34" charset="0"/>
                <a:cs typeface="Arial" panose="020B0604020202020204" pitchFamily="34" charset="0"/>
              </a:rPr>
              <a:t>For He spoke, and it was done;</a:t>
            </a:r>
          </a:p>
          <a:p>
            <a:pPr algn="ctr" eaLnBrk="1" hangingPunct="1">
              <a:spcBef>
                <a:spcPts val="0"/>
              </a:spcBef>
              <a:spcAft>
                <a:spcPts val="0"/>
              </a:spcAft>
              <a:defRPr/>
            </a:pPr>
            <a:r>
              <a:rPr lang="en-PH" sz="3600" dirty="0">
                <a:latin typeface="Arial" panose="020B0604020202020204" pitchFamily="34" charset="0"/>
                <a:cs typeface="Arial" panose="020B0604020202020204" pitchFamily="34" charset="0"/>
              </a:rPr>
              <a:t>He commanded, and it stood fast.”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785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p:tgtEl>
                                          <p:spTgt spid="4">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2" end="2"/>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childTnLst>
                                </p:cTn>
                              </p:par>
                              <p:par>
                                <p:cTn id="25" presetID="5" presetClass="entr" presetSubtype="5"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down)">
                                      <p:cBhvr>
                                        <p:cTn id="27" dur="2000"/>
                                        <p:tgtEl>
                                          <p:spTgt spid="7"/>
                                        </p:tgtEl>
                                      </p:cBhvr>
                                    </p:animEffect>
                                  </p:childTnLst>
                                </p:cTn>
                              </p:par>
                              <p:par>
                                <p:cTn id="28" presetID="1" presetClass="exit" presetSubtype="0" fill="hold" grpId="0"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23990"/>
            <a:ext cx="9180512" cy="531023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600"/>
              </a:spcAft>
              <a:tabLst>
                <a:tab pos="441325" algn="l"/>
              </a:tabLst>
              <a:defRPr/>
            </a:pPr>
            <a:r>
              <a:rPr lang="en-US" sz="3600" b="1" dirty="0">
                <a:latin typeface="Arial" panose="020B0604020202020204" pitchFamily="34" charset="0"/>
                <a:cs typeface="+mj-cs"/>
              </a:rPr>
              <a:t>Evolution, Satan’s counterfeit creation.</a:t>
            </a:r>
          </a:p>
          <a:p>
            <a:pPr marL="179388" eaLnBrk="1" hangingPunct="1">
              <a:spcBef>
                <a:spcPts val="0"/>
              </a:spcBef>
              <a:spcAft>
                <a:spcPts val="600"/>
              </a:spcAft>
              <a:tabLst>
                <a:tab pos="441325" algn="l"/>
              </a:tabLst>
              <a:defRPr/>
            </a:pPr>
            <a:r>
              <a:rPr lang="en-US" sz="3600" dirty="0">
                <a:latin typeface="Arial" panose="020B0604020202020204" pitchFamily="34" charset="0"/>
                <a:cs typeface="Arial" panose="020B0604020202020204" pitchFamily="34" charset="0"/>
              </a:rPr>
              <a:t>	• God is the </a:t>
            </a:r>
            <a:r>
              <a:rPr lang="en-US" sz="3600" dirty="0">
                <a:highlight>
                  <a:srgbClr val="0000FF"/>
                </a:highlight>
                <a:latin typeface="Arial" panose="020B0604020202020204" pitchFamily="34" charset="0"/>
                <a:cs typeface="Arial" panose="020B0604020202020204" pitchFamily="34" charset="0"/>
              </a:rPr>
              <a:t>prime cause </a:t>
            </a:r>
            <a:r>
              <a:rPr lang="en-US" sz="3600" dirty="0">
                <a:latin typeface="Arial" panose="020B0604020202020204" pitchFamily="34" charset="0"/>
                <a:cs typeface="Arial" panose="020B0604020202020204" pitchFamily="34" charset="0"/>
              </a:rPr>
              <a:t>of creation, but 	He took long ages to bring life into </a:t>
            </a:r>
            <a:r>
              <a:rPr lang="en-US" sz="3600" dirty="0" err="1">
                <a:latin typeface="Arial" panose="020B0604020202020204" pitchFamily="34" charset="0"/>
                <a:cs typeface="Arial" panose="020B0604020202020204" pitchFamily="34" charset="0"/>
              </a:rPr>
              <a:t>exis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tence</a:t>
            </a:r>
            <a:r>
              <a:rPr lang="en-US" sz="3600" dirty="0">
                <a:latin typeface="Arial" panose="020B0604020202020204" pitchFamily="34" charset="0"/>
                <a:cs typeface="Arial" panose="020B0604020202020204" pitchFamily="34" charset="0"/>
              </a:rPr>
              <a:t>.</a:t>
            </a:r>
            <a:r>
              <a:rPr lang="en-US" sz="3600" spc="-100" dirty="0">
                <a:latin typeface="Arial" panose="020B0604020202020204" pitchFamily="34" charset="0"/>
                <a:cs typeface="Arial" panose="020B0604020202020204" pitchFamily="34" charset="0"/>
              </a:rPr>
              <a:t> Evolution was the process He used.</a:t>
            </a:r>
          </a:p>
          <a:p>
            <a:pPr marL="179388" eaLnBrk="1" hangingPunct="1">
              <a:spcBef>
                <a:spcPts val="0"/>
              </a:spcBef>
              <a:spcAft>
                <a:spcPts val="600"/>
              </a:spcAft>
              <a:tabLst>
                <a:tab pos="441325" algn="l"/>
              </a:tabLst>
              <a:defRPr/>
            </a:pPr>
            <a:r>
              <a:rPr lang="en-US" sz="3600" dirty="0">
                <a:latin typeface="Arial" panose="020B0604020202020204" pitchFamily="34" charset="0"/>
                <a:cs typeface="Arial" panose="020B0604020202020204" pitchFamily="34" charset="0"/>
              </a:rPr>
              <a:t>	• This attempts to </a:t>
            </a:r>
            <a:r>
              <a:rPr lang="en-US" sz="3600" u="sng" dirty="0">
                <a:latin typeface="Arial" panose="020B0604020202020204" pitchFamily="34" charset="0"/>
                <a:cs typeface="Arial" panose="020B0604020202020204" pitchFamily="34" charset="0"/>
              </a:rPr>
              <a:t>harmonize</a:t>
            </a:r>
            <a:r>
              <a:rPr lang="en-US" sz="3600" dirty="0">
                <a:latin typeface="Arial" panose="020B0604020202020204" pitchFamily="34" charset="0"/>
                <a:cs typeface="Arial" panose="020B0604020202020204" pitchFamily="34" charset="0"/>
              </a:rPr>
              <a:t> “scientific 	data” with the Genesis account.</a:t>
            </a:r>
          </a:p>
          <a:p>
            <a:pPr marL="179388" eaLnBrk="1" hangingPunct="1">
              <a:spcBef>
                <a:spcPts val="0"/>
              </a:spcBef>
              <a:spcAft>
                <a:spcPts val="600"/>
              </a:spcAft>
              <a:tabLst>
                <a:tab pos="441325" algn="l"/>
              </a:tabLst>
              <a:defRPr/>
            </a:pPr>
            <a:r>
              <a:rPr lang="en-US" sz="3600" dirty="0">
                <a:latin typeface="Arial" panose="020B0604020202020204" pitchFamily="34" charset="0"/>
                <a:cs typeface="Arial" panose="020B0604020202020204" pitchFamily="34" charset="0"/>
              </a:rPr>
              <a:t>	• It asserts that the days of creation are   	long, indefinite periods of time and that 	life on earth is </a:t>
            </a:r>
            <a:r>
              <a:rPr lang="en-US" sz="3600" u="sng" dirty="0">
                <a:latin typeface="Arial" panose="020B0604020202020204" pitchFamily="34" charset="0"/>
                <a:cs typeface="Arial" panose="020B0604020202020204" pitchFamily="34" charset="0"/>
              </a:rPr>
              <a:t>billions</a:t>
            </a:r>
            <a:r>
              <a:rPr lang="en-US" sz="3600" dirty="0">
                <a:latin typeface="Arial" panose="020B0604020202020204" pitchFamily="34" charset="0"/>
                <a:cs typeface="Arial" panose="020B0604020202020204" pitchFamily="34" charset="0"/>
              </a:rPr>
              <a:t> of years old.</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2. The Sabbath and Creation </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b. Not a Subtle Deception </a:t>
            </a:r>
          </a:p>
        </p:txBody>
      </p:sp>
    </p:spTree>
    <p:extLst>
      <p:ext uri="{BB962C8B-B14F-4D97-AF65-F5344CB8AC3E}">
        <p14:creationId xmlns:p14="http://schemas.microsoft.com/office/powerpoint/2010/main" val="38501900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2399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0"/>
              </a:spcAft>
              <a:tabLst>
                <a:tab pos="441325" algn="l"/>
              </a:tabLst>
              <a:defRPr/>
            </a:pPr>
            <a:r>
              <a:rPr lang="en-US" sz="3600" b="1" spc="100" dirty="0">
                <a:latin typeface="Arial" panose="020B0604020202020204" pitchFamily="34" charset="0"/>
                <a:cs typeface="Arial" panose="020B0604020202020204" pitchFamily="34" charset="0"/>
              </a:rPr>
              <a:t>Genesis affirms six literal days of creation.</a:t>
            </a:r>
          </a:p>
          <a:p>
            <a:pPr marL="179388" eaLnBrk="1" hangingPunct="1">
              <a:spcBef>
                <a:spcPts val="0"/>
              </a:spcBef>
              <a:spcAft>
                <a:spcPts val="0"/>
              </a:spcAft>
              <a:tabLst>
                <a:tab pos="441325" algn="l"/>
              </a:tabLst>
              <a:defRPr/>
            </a:pPr>
            <a:r>
              <a:rPr lang="en-US" sz="3600" dirty="0">
                <a:latin typeface="Arial" panose="020B0604020202020204" pitchFamily="34" charset="0"/>
                <a:cs typeface="Arial" panose="020B0604020202020204" pitchFamily="34" charset="0"/>
              </a:rPr>
              <a:t>	• The Hebrew word for “day” in Genesis 	1 is </a:t>
            </a:r>
            <a:r>
              <a:rPr lang="en-US" sz="3600" i="1" dirty="0" err="1">
                <a:latin typeface="Arial" panose="020B0604020202020204" pitchFamily="34" charset="0"/>
                <a:cs typeface="Arial" panose="020B0604020202020204" pitchFamily="34" charset="0"/>
              </a:rPr>
              <a:t>yom</a:t>
            </a:r>
            <a:r>
              <a:rPr lang="en-US" sz="3600" dirty="0">
                <a:latin typeface="Arial" panose="020B0604020202020204" pitchFamily="34" charset="0"/>
                <a:cs typeface="Arial" panose="020B0604020202020204" pitchFamily="34" charset="0"/>
              </a:rPr>
              <a:t>. Throughout the Bible, every 	time a </a:t>
            </a:r>
            <a:r>
              <a:rPr lang="en-US" sz="3600" dirty="0">
                <a:highlight>
                  <a:srgbClr val="0000FF"/>
                </a:highlight>
                <a:latin typeface="Arial" panose="020B0604020202020204" pitchFamily="34" charset="0"/>
                <a:cs typeface="Arial" panose="020B0604020202020204" pitchFamily="34" charset="0"/>
              </a:rPr>
              <a:t>number modifies </a:t>
            </a:r>
            <a:r>
              <a:rPr lang="en-US" sz="3600" dirty="0">
                <a:latin typeface="Arial" panose="020B0604020202020204" pitchFamily="34" charset="0"/>
                <a:cs typeface="Arial" panose="020B0604020202020204" pitchFamily="34" charset="0"/>
              </a:rPr>
              <a:t>the word </a:t>
            </a:r>
            <a:r>
              <a:rPr lang="en-US" sz="3600" i="1" dirty="0" err="1">
                <a:latin typeface="Arial" panose="020B0604020202020204" pitchFamily="34" charset="0"/>
                <a:cs typeface="Arial" panose="020B0604020202020204" pitchFamily="34" charset="0"/>
              </a:rPr>
              <a:t>yom</a:t>
            </a:r>
            <a:r>
              <a:rPr lang="en-US" sz="3600" dirty="0">
                <a:latin typeface="Arial" panose="020B0604020202020204" pitchFamily="34" charset="0"/>
                <a:cs typeface="Arial" panose="020B0604020202020204" pitchFamily="34" charset="0"/>
              </a:rPr>
              <a:t> as 	an adjective (first day), it limits the time 	period to 24 hours. Without exception.</a:t>
            </a:r>
          </a:p>
          <a:p>
            <a:pPr marL="179388" eaLnBrk="1" hangingPunct="1">
              <a:spcBef>
                <a:spcPts val="0"/>
              </a:spcBef>
              <a:spcAft>
                <a:spcPts val="0"/>
              </a:spcAft>
              <a:tabLst>
                <a:tab pos="441325" algn="l"/>
              </a:tabLst>
              <a:defRPr/>
            </a:pPr>
            <a:r>
              <a:rPr lang="en-US" sz="3600" dirty="0">
                <a:latin typeface="Arial" panose="020B0604020202020204" pitchFamily="34" charset="0"/>
                <a:cs typeface="Arial" panose="020B0604020202020204" pitchFamily="34" charset="0"/>
              </a:rPr>
              <a:t>	• To accept long ages of creation is to 	challenge the very need for the seventh-	day Sabbath. </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2. The Sabbath and Creation </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b. Not a Subtle Deception </a:t>
            </a:r>
          </a:p>
        </p:txBody>
      </p:sp>
    </p:spTree>
    <p:extLst>
      <p:ext uri="{BB962C8B-B14F-4D97-AF65-F5344CB8AC3E}">
        <p14:creationId xmlns:p14="http://schemas.microsoft.com/office/powerpoint/2010/main" val="30121745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2399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spcBef>
                <a:spcPts val="0"/>
              </a:spcBef>
              <a:spcAft>
                <a:spcPts val="0"/>
              </a:spcAft>
              <a:tabLst>
                <a:tab pos="441325" algn="l"/>
              </a:tabLst>
              <a:defRPr/>
            </a:pPr>
            <a:r>
              <a:rPr lang="en-US" sz="3600" dirty="0">
                <a:latin typeface="Arial" panose="020B0604020202020204" pitchFamily="34" charset="0"/>
                <a:cs typeface="Arial" panose="020B0604020202020204" pitchFamily="34" charset="0"/>
              </a:rPr>
              <a:t>By attacking the Sabbath, Satan is challenging the very heart of                       </a:t>
            </a:r>
            <a:r>
              <a:rPr lang="en-US" sz="3600" b="1" spc="600" dirty="0">
                <a:latin typeface="Arial" panose="020B0604020202020204" pitchFamily="34" charset="0"/>
                <a:cs typeface="Arial" panose="020B0604020202020204" pitchFamily="34" charset="0"/>
              </a:rPr>
              <a:t>GOD’S AUTHORITY.</a:t>
            </a:r>
          </a:p>
          <a:p>
            <a:pPr algn="ctr" eaLnBrk="1" hangingPunct="1">
              <a:spcBef>
                <a:spcPts val="0"/>
              </a:spcBef>
              <a:spcAft>
                <a:spcPts val="0"/>
              </a:spcAft>
              <a:tabLst>
                <a:tab pos="441325" algn="l"/>
              </a:tabLst>
              <a:defRPr/>
            </a:pPr>
            <a:r>
              <a:rPr lang="en-US" sz="3600" dirty="0">
                <a:latin typeface="Arial" panose="020B0604020202020204" pitchFamily="34" charset="0"/>
                <a:cs typeface="Arial" panose="020B0604020202020204" pitchFamily="34" charset="0"/>
              </a:rPr>
              <a:t>And what could be more effective in destroying the memorial of the six-day Creation than denying the reality of the  </a:t>
            </a:r>
            <a:r>
              <a:rPr lang="en-US" sz="3600" b="1" spc="100" dirty="0">
                <a:latin typeface="Arial" panose="020B0604020202020204" pitchFamily="34" charset="0"/>
                <a:cs typeface="Arial" panose="020B0604020202020204" pitchFamily="34" charset="0"/>
              </a:rPr>
              <a:t>six-day Creation</a:t>
            </a:r>
            <a:r>
              <a:rPr lang="en-US" sz="3600" dirty="0">
                <a:latin typeface="Arial" panose="020B0604020202020204" pitchFamily="34" charset="0"/>
                <a:cs typeface="Arial" panose="020B0604020202020204" pitchFamily="34" charset="0"/>
              </a:rPr>
              <a:t>?</a:t>
            </a:r>
          </a:p>
          <a:p>
            <a:pPr algn="ctr" eaLnBrk="1" hangingPunct="1">
              <a:spcBef>
                <a:spcPts val="0"/>
              </a:spcBef>
              <a:spcAft>
                <a:spcPts val="0"/>
              </a:spcAft>
              <a:tabLst>
                <a:tab pos="441325" algn="l"/>
              </a:tabLst>
              <a:defRPr/>
            </a:pPr>
            <a:r>
              <a:rPr lang="en-US" sz="3600" dirty="0">
                <a:latin typeface="Arial" panose="020B0604020202020204" pitchFamily="34" charset="0"/>
                <a:cs typeface="Arial" panose="020B0604020202020204" pitchFamily="34" charset="0"/>
              </a:rPr>
              <a:t>No wonder so many people, including </a:t>
            </a:r>
            <a:r>
              <a:rPr lang="en-US" sz="3600" spc="-50" dirty="0">
                <a:latin typeface="Arial" panose="020B0604020202020204" pitchFamily="34" charset="0"/>
                <a:cs typeface="Arial" panose="020B0604020202020204" pitchFamily="34" charset="0"/>
              </a:rPr>
              <a:t>Christians, ignore the seventh-day Sabbath.</a:t>
            </a:r>
          </a:p>
          <a:p>
            <a:pPr algn="ctr" eaLnBrk="1" hangingPunct="1">
              <a:spcBef>
                <a:spcPts val="0"/>
              </a:spcBef>
              <a:spcAft>
                <a:spcPts val="0"/>
              </a:spcAft>
              <a:tabLst>
                <a:tab pos="441325" algn="l"/>
              </a:tabLst>
              <a:defRPr/>
            </a:pPr>
            <a:r>
              <a:rPr lang="en-US" sz="3600" b="1" spc="100" dirty="0">
                <a:latin typeface="Arial" panose="020B0604020202020204" pitchFamily="34" charset="0"/>
                <a:cs typeface="Arial" panose="020B0604020202020204" pitchFamily="34" charset="0"/>
              </a:rPr>
              <a:t>What a setup for the final deception.</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2. The Sabbath and Creation </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b. Not a Subtle Deception </a:t>
            </a:r>
          </a:p>
        </p:txBody>
      </p:sp>
    </p:spTree>
    <p:extLst>
      <p:ext uri="{BB962C8B-B14F-4D97-AF65-F5344CB8AC3E}">
        <p14:creationId xmlns:p14="http://schemas.microsoft.com/office/powerpoint/2010/main" val="10632155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85CEACF4-ED00-962F-25E6-C9AEA8A08092}"/>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Three Cosmic Messages</a:t>
            </a:r>
          </a:p>
          <a:p>
            <a:pPr marL="36000">
              <a:defRPr/>
            </a:pPr>
            <a:r>
              <a:rPr lang="en-US" sz="3200" b="1" cap="small" spc="50" dirty="0">
                <a:latin typeface="Times New Roman" panose="02020603050405020304" pitchFamily="18" charset="0"/>
                <a:cs typeface="Times New Roman" panose="02020603050405020304" pitchFamily="18" charset="0"/>
              </a:rPr>
              <a:t>Lesson 8,  May 30, 2023</a:t>
            </a:r>
          </a:p>
        </p:txBody>
      </p:sp>
      <p:sp>
        <p:nvSpPr>
          <p:cNvPr id="4" name="Rectangle 3">
            <a:extLst>
              <a:ext uri="{FF2B5EF4-FFF2-40B4-BE49-F238E27FC236}">
                <a16:creationId xmlns:a16="http://schemas.microsoft.com/office/drawing/2014/main" id="{16AAB78D-62CD-067E-FC21-A2C39D2CAB79}"/>
              </a:ext>
            </a:extLst>
          </p:cNvPr>
          <p:cNvSpPr/>
          <p:nvPr/>
        </p:nvSpPr>
        <p:spPr>
          <a:xfrm>
            <a:off x="0" y="1412776"/>
            <a:ext cx="9144000" cy="1200329"/>
          </a:xfrm>
          <a:prstGeom prst="rect">
            <a:avLst/>
          </a:prstGeom>
        </p:spPr>
        <p:txBody>
          <a:bodyPr>
            <a:spAutoFit/>
          </a:bodyPr>
          <a:lstStyle/>
          <a:p>
            <a:pPr algn="ctr">
              <a:lnSpc>
                <a:spcPct val="90000"/>
              </a:lnSpc>
              <a:defRPr/>
            </a:pPr>
            <a:r>
              <a:rPr lang="en-US" sz="54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The Sabbath </a:t>
            </a:r>
            <a:r>
              <a:rPr lang="en-US" sz="5400" i="1"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and the </a:t>
            </a:r>
            <a:r>
              <a:rPr lang="en-US" sz="80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End</a:t>
            </a:r>
          </a:p>
        </p:txBody>
      </p:sp>
      <p:pic>
        <p:nvPicPr>
          <p:cNvPr id="5" name="Picture 4">
            <a:extLst>
              <a:ext uri="{FF2B5EF4-FFF2-40B4-BE49-F238E27FC236}">
                <a16:creationId xmlns:a16="http://schemas.microsoft.com/office/drawing/2014/main" id="{794178EB-C13D-92DA-8460-FCC75439141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688032" y="3039376"/>
            <a:ext cx="7772400" cy="3774000"/>
          </a:xfrm>
          <a:prstGeom prst="rect">
            <a:avLst/>
          </a:prstGeom>
        </p:spPr>
      </p:pic>
      <p:sp>
        <p:nvSpPr>
          <p:cNvPr id="7" name="TextBox 6">
            <a:extLst>
              <a:ext uri="{FF2B5EF4-FFF2-40B4-BE49-F238E27FC236}">
                <a16:creationId xmlns:a16="http://schemas.microsoft.com/office/drawing/2014/main" id="{49021A36-1FEF-F77B-7472-4761D0C53E56}"/>
              </a:ext>
            </a:extLst>
          </p:cNvPr>
          <p:cNvSpPr txBox="1"/>
          <p:nvPr/>
        </p:nvSpPr>
        <p:spPr>
          <a:xfrm>
            <a:off x="6741459" y="7064188"/>
            <a:ext cx="184731" cy="707886"/>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lide(fromRight)">
                                      <p:cBhvr>
                                        <p:cTn id="7" dur="1000"/>
                                        <p:tgtEl>
                                          <p:spTgt spid="2">
                                            <p:txEl>
                                              <p:pRg st="1" end="1"/>
                                            </p:txEl>
                                          </p:spTgt>
                                        </p:tgtEl>
                                      </p:cBhvr>
                                    </p:animEffect>
                                  </p:childTnLst>
                                </p:cTn>
                              </p:par>
                            </p:childTnLst>
                          </p:cTn>
                        </p:par>
                        <p:par>
                          <p:cTn id="8" fill="hold">
                            <p:stCondLst>
                              <p:cond delay="1000"/>
                            </p:stCondLst>
                            <p:childTnLst>
                              <p:par>
                                <p:cTn id="9" presetID="5" presetClass="entr" presetSubtype="5"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heckerboard(down)">
                                      <p:cBhvr>
                                        <p:cTn id="11" dur="2000"/>
                                        <p:tgtEl>
                                          <p:spTgt spid="4">
                                            <p:txEl>
                                              <p:pRg st="0" end="0"/>
                                            </p:txEl>
                                          </p:spTgt>
                                        </p:tgtEl>
                                      </p:cBhvr>
                                    </p:animEffect>
                                  </p:childTnLst>
                                </p:cTn>
                              </p:par>
                              <p:par>
                                <p:cTn id="12" presetID="3" presetClass="entr" presetSubtype="10" fill="hold" nodeType="with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85C2F5-0F0B-0034-28AC-575CF9E19AF6}"/>
              </a:ext>
            </a:extLst>
          </p:cNvPr>
          <p:cNvPicPr>
            <a:picLocks noChangeAspect="1"/>
          </p:cNvPicPr>
          <p:nvPr/>
        </p:nvPicPr>
        <p:blipFill>
          <a:blip r:embed="rId3"/>
          <a:stretch>
            <a:fillRect/>
          </a:stretch>
        </p:blipFill>
        <p:spPr>
          <a:xfrm>
            <a:off x="2376264" y="1398984"/>
            <a:ext cx="4572000" cy="5486400"/>
          </a:xfrm>
          <a:prstGeom prst="rect">
            <a:avLst/>
          </a:prstGeom>
        </p:spPr>
      </p:pic>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2">
            <a:extLst>
              <a:ext uri="{FF2B5EF4-FFF2-40B4-BE49-F238E27FC236}">
                <a16:creationId xmlns:a16="http://schemas.microsoft.com/office/drawing/2014/main" id="{A6F22861-2FDB-38C7-70A3-27E7D5776741}"/>
              </a:ext>
            </a:extLst>
          </p:cNvPr>
          <p:cNvSpPr txBox="1">
            <a:spLocks noChangeArrowheads="1"/>
          </p:cNvSpPr>
          <p:nvPr/>
        </p:nvSpPr>
        <p:spPr bwMode="auto">
          <a:xfrm>
            <a:off x="1751987" y="6350"/>
            <a:ext cx="742852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The Sabbath and the End</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3. An Uninterrupted Sabbath</a:t>
            </a:r>
          </a:p>
          <a:p>
            <a:pPr marL="36000">
              <a:defRPr/>
            </a:pPr>
            <a:r>
              <a:rPr lang="en-US" sz="3200" cap="small" spc="100" dirty="0">
                <a:latin typeface="Times New Roman" panose="02020603050405020304" pitchFamily="18" charset="0"/>
                <a:cs typeface="Times New Roman" panose="02020603050405020304" pitchFamily="18" charset="0"/>
              </a:rPr>
              <a:t>a. Sabbath and the End Time</a:t>
            </a:r>
          </a:p>
        </p:txBody>
      </p:sp>
    </p:spTree>
    <p:extLst>
      <p:ext uri="{BB962C8B-B14F-4D97-AF65-F5344CB8AC3E}">
        <p14:creationId xmlns:p14="http://schemas.microsoft.com/office/powerpoint/2010/main" val="10266254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par>
                          <p:cTn id="13" fill="hold">
                            <p:stCondLst>
                              <p:cond delay="3000"/>
                            </p:stCondLst>
                            <p:childTnLst>
                              <p:par>
                                <p:cTn id="14" presetID="5" presetClass="entr" presetSubtype="5" fill="hold" nodeType="after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checkerboard(dow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359124"/>
            <a:ext cx="9108504" cy="531023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4320" eaLnBrk="1" hangingPunct="1">
              <a:spcBef>
                <a:spcPts val="0"/>
              </a:spcBef>
              <a:spcAft>
                <a:spcPts val="600"/>
              </a:spcAft>
              <a:tabLst>
                <a:tab pos="454025" algn="l"/>
              </a:tabLst>
              <a:defRPr/>
            </a:pPr>
            <a:r>
              <a:rPr lang="en-US" sz="3600" b="1" spc="100" dirty="0">
                <a:latin typeface="Arial" panose="020B0604020202020204" pitchFamily="34" charset="0"/>
                <a:cs typeface="Arial" panose="020B0604020202020204" pitchFamily="34" charset="0"/>
              </a:rPr>
              <a:t>Worship, the central issue of the  Great Controversy.</a:t>
            </a:r>
          </a:p>
          <a:p>
            <a:pPr marL="274320" eaLnBrk="1" hangingPunct="1">
              <a:spcBef>
                <a:spcPts val="0"/>
              </a:spcBef>
              <a:spcAft>
                <a:spcPts val="600"/>
              </a:spcAft>
              <a:tabLst>
                <a:tab pos="454025" algn="l"/>
              </a:tabLst>
              <a:defRPr/>
            </a:pPr>
            <a:r>
              <a:rPr lang="en-US" sz="3600" dirty="0">
                <a:latin typeface="Arial" panose="020B0604020202020204" pitchFamily="34" charset="0"/>
                <a:cs typeface="Arial" panose="020B0604020202020204" pitchFamily="34" charset="0"/>
              </a:rPr>
              <a:t>	• Revelation 14:</a:t>
            </a:r>
            <a:r>
              <a:rPr lang="en-US" sz="3600" b="1" dirty="0">
                <a:latin typeface="Arial" panose="020B0604020202020204" pitchFamily="34" charset="0"/>
                <a:cs typeface="Arial" panose="020B0604020202020204" pitchFamily="34" charset="0"/>
              </a:rPr>
              <a:t>7</a:t>
            </a:r>
            <a:r>
              <a:rPr lang="en-US" sz="3600" dirty="0">
                <a:latin typeface="Arial" panose="020B0604020202020204" pitchFamily="34" charset="0"/>
                <a:cs typeface="Arial" panose="020B0604020202020204" pitchFamily="34" charset="0"/>
              </a:rPr>
              <a:t> is a call to “</a:t>
            </a:r>
            <a:r>
              <a:rPr lang="en-US" sz="3600" i="1" dirty="0">
                <a:solidFill>
                  <a:schemeClr val="tx2"/>
                </a:solidFill>
                <a:latin typeface="Arial" panose="020B0604020202020204" pitchFamily="34" charset="0"/>
                <a:cs typeface="Arial" panose="020B0604020202020204" pitchFamily="34" charset="0"/>
              </a:rPr>
              <a:t>worship</a:t>
            </a:r>
            <a:r>
              <a:rPr lang="en-US" sz="3600" i="1" dirty="0">
                <a:latin typeface="Arial" panose="020B0604020202020204" pitchFamily="34" charset="0"/>
                <a:cs typeface="Arial" panose="020B0604020202020204" pitchFamily="34" charset="0"/>
              </a:rPr>
              <a:t>  Him who made heaven and earth.”</a:t>
            </a:r>
          </a:p>
          <a:p>
            <a:pPr marL="274320" eaLnBrk="1" hangingPunct="1">
              <a:spcBef>
                <a:spcPts val="0"/>
              </a:spcBef>
              <a:spcAft>
                <a:spcPts val="600"/>
              </a:spcAft>
              <a:tabLst>
                <a:tab pos="454025" algn="l"/>
              </a:tabLst>
              <a:defRPr/>
            </a:pPr>
            <a:r>
              <a:rPr lang="en-US" sz="3600" dirty="0">
                <a:latin typeface="Arial" panose="020B0604020202020204" pitchFamily="34" charset="0"/>
                <a:cs typeface="Arial" panose="020B0604020202020204" pitchFamily="34" charset="0"/>
              </a:rPr>
              <a:t>	• Revelation 14:</a:t>
            </a:r>
            <a:r>
              <a:rPr lang="en-US" sz="3600" b="1" dirty="0">
                <a:latin typeface="Arial" panose="020B0604020202020204" pitchFamily="34" charset="0"/>
                <a:cs typeface="Arial" panose="020B0604020202020204" pitchFamily="34" charset="0"/>
              </a:rPr>
              <a:t>9</a:t>
            </a:r>
            <a:r>
              <a:rPr lang="en-US" sz="3600" dirty="0">
                <a:latin typeface="Arial" panose="020B0604020202020204" pitchFamily="34" charset="0"/>
                <a:cs typeface="Arial" panose="020B0604020202020204" pitchFamily="34" charset="0"/>
              </a:rPr>
              <a:t> is a solemn appeal not to </a:t>
            </a:r>
            <a:r>
              <a:rPr lang="en-US" sz="3600" i="1" dirty="0">
                <a:latin typeface="Arial" panose="020B0604020202020204" pitchFamily="34" charset="0"/>
                <a:cs typeface="Arial" panose="020B0604020202020204" pitchFamily="34" charset="0"/>
              </a:rPr>
              <a:t>“</a:t>
            </a:r>
            <a:r>
              <a:rPr lang="en-US" sz="3600" i="1" dirty="0">
                <a:solidFill>
                  <a:schemeClr val="tx2"/>
                </a:solidFill>
                <a:latin typeface="Arial" panose="020B0604020202020204" pitchFamily="34" charset="0"/>
                <a:cs typeface="Arial" panose="020B0604020202020204" pitchFamily="34" charset="0"/>
              </a:rPr>
              <a:t>worship</a:t>
            </a:r>
            <a:r>
              <a:rPr lang="en-US" sz="3600" i="1" dirty="0">
                <a:latin typeface="Arial" panose="020B0604020202020204" pitchFamily="34" charset="0"/>
                <a:cs typeface="Arial" panose="020B0604020202020204" pitchFamily="34" charset="0"/>
              </a:rPr>
              <a:t> the beast and his image.”</a:t>
            </a:r>
            <a:endParaRPr lang="en-US" sz="3600" dirty="0">
              <a:latin typeface="Arial" panose="020B0604020202020204" pitchFamily="34" charset="0"/>
              <a:cs typeface="Arial" panose="020B0604020202020204" pitchFamily="34" charset="0"/>
            </a:endParaRPr>
          </a:p>
          <a:p>
            <a:pPr marL="274320" eaLnBrk="1" hangingPunct="1">
              <a:spcBef>
                <a:spcPts val="0"/>
              </a:spcBef>
              <a:spcAft>
                <a:spcPts val="600"/>
              </a:spcAft>
              <a:tabLst>
                <a:tab pos="454025" algn="l"/>
              </a:tabLst>
              <a:defRPr/>
            </a:pPr>
            <a:r>
              <a:rPr lang="en-US" sz="3600" b="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Revelation 14:</a:t>
            </a:r>
            <a:r>
              <a:rPr lang="en-US" sz="3600" b="1" dirty="0">
                <a:latin typeface="Arial" panose="020B0604020202020204" pitchFamily="34" charset="0"/>
                <a:cs typeface="Arial" panose="020B0604020202020204" pitchFamily="34" charset="0"/>
              </a:rPr>
              <a:t>12</a:t>
            </a:r>
            <a:r>
              <a:rPr lang="en-US" sz="3600" dirty="0">
                <a:latin typeface="Arial" panose="020B0604020202020204" pitchFamily="34" charset="0"/>
                <a:cs typeface="Arial" panose="020B0604020202020204" pitchFamily="34" charset="0"/>
              </a:rPr>
              <a:t> describes a people who </a:t>
            </a:r>
            <a:r>
              <a:rPr lang="en-US" sz="3600" i="1" dirty="0">
                <a:latin typeface="Arial" panose="020B0604020202020204" pitchFamily="34" charset="0"/>
                <a:cs typeface="Arial" panose="020B0604020202020204" pitchFamily="34" charset="0"/>
              </a:rPr>
              <a:t>“</a:t>
            </a:r>
            <a:r>
              <a:rPr lang="en-US" sz="3600" i="1" dirty="0">
                <a:solidFill>
                  <a:schemeClr val="tx2"/>
                </a:solidFill>
                <a:latin typeface="Arial" panose="020B0604020202020204" pitchFamily="34" charset="0"/>
                <a:cs typeface="Arial" panose="020B0604020202020204" pitchFamily="34" charset="0"/>
              </a:rPr>
              <a:t>keep the commandments </a:t>
            </a:r>
            <a:r>
              <a:rPr lang="en-US" sz="3600" i="1" dirty="0">
                <a:latin typeface="Arial" panose="020B0604020202020204" pitchFamily="34" charset="0"/>
                <a:cs typeface="Arial" panose="020B0604020202020204" pitchFamily="34" charset="0"/>
              </a:rPr>
              <a:t>of God  and the faith of Jesus.”</a:t>
            </a:r>
            <a:endParaRPr lang="en-US" sz="3600"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An Uninterrupted Sabbath</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a. Sabbath and the End Time</a:t>
            </a:r>
          </a:p>
        </p:txBody>
      </p:sp>
    </p:spTree>
    <p:extLst>
      <p:ext uri="{BB962C8B-B14F-4D97-AF65-F5344CB8AC3E}">
        <p14:creationId xmlns:p14="http://schemas.microsoft.com/office/powerpoint/2010/main" val="3046316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359124"/>
            <a:ext cx="9108504" cy="5387180"/>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3050" eaLnBrk="1" hangingPunct="1">
              <a:spcBef>
                <a:spcPts val="0"/>
              </a:spcBef>
              <a:spcAft>
                <a:spcPts val="1200"/>
              </a:spcAft>
              <a:tabLst>
                <a:tab pos="454025" algn="l"/>
                <a:tab pos="784225" algn="l"/>
              </a:tabLst>
              <a:defRPr/>
            </a:pPr>
            <a:r>
              <a:rPr lang="en-US" sz="3600" b="1" spc="100" dirty="0">
                <a:latin typeface="Arial" panose="020B0604020202020204" pitchFamily="34" charset="0"/>
                <a:cs typeface="Arial" panose="020B0604020202020204" pitchFamily="34" charset="0"/>
              </a:rPr>
              <a:t>Usurping the Sabbath is usurping  the Lord’s authority.</a:t>
            </a:r>
          </a:p>
          <a:p>
            <a:pPr marL="273050" eaLnBrk="1" hangingPunct="1">
              <a:spcBef>
                <a:spcPts val="0"/>
              </a:spcBef>
              <a:spcAft>
                <a:spcPts val="1200"/>
              </a:spcAft>
              <a:tabLst>
                <a:tab pos="454025" algn="l"/>
                <a:tab pos="784225" algn="l"/>
              </a:tabLst>
              <a:defRPr/>
            </a:pPr>
            <a:r>
              <a:rPr lang="en-US" sz="3600" dirty="0">
                <a:latin typeface="Arial" panose="020B0604020202020204" pitchFamily="34" charset="0"/>
                <a:cs typeface="Arial" panose="020B0604020202020204" pitchFamily="34" charset="0"/>
              </a:rPr>
              <a:t>	• At the most prime level possible, that 	of </a:t>
            </a:r>
            <a:r>
              <a:rPr lang="en-US" sz="3600" dirty="0">
                <a:highlight>
                  <a:srgbClr val="0000FF"/>
                </a:highlight>
                <a:latin typeface="Arial" panose="020B0604020202020204" pitchFamily="34" charset="0"/>
                <a:cs typeface="Arial" panose="020B0604020202020204" pitchFamily="34" charset="0"/>
              </a:rPr>
              <a:t>His identity </a:t>
            </a:r>
            <a:r>
              <a:rPr lang="en-US" sz="3600" dirty="0">
                <a:latin typeface="Arial" panose="020B0604020202020204" pitchFamily="34" charset="0"/>
                <a:cs typeface="Arial" panose="020B0604020202020204" pitchFamily="34" charset="0"/>
              </a:rPr>
              <a:t>as Creator. </a:t>
            </a:r>
            <a:endParaRPr lang="en-US" sz="3600" i="1" dirty="0">
              <a:latin typeface="Arial" panose="020B0604020202020204" pitchFamily="34" charset="0"/>
              <a:cs typeface="Arial" panose="020B0604020202020204" pitchFamily="34" charset="0"/>
            </a:endParaRPr>
          </a:p>
          <a:p>
            <a:pPr marL="273050" eaLnBrk="1" hangingPunct="1">
              <a:spcBef>
                <a:spcPts val="0"/>
              </a:spcBef>
              <a:spcAft>
                <a:spcPts val="1200"/>
              </a:spcAft>
              <a:tabLst>
                <a:tab pos="454025" algn="l"/>
                <a:tab pos="784225" algn="l"/>
              </a:tabLst>
              <a:defRPr/>
            </a:pPr>
            <a:r>
              <a:rPr lang="en-US" sz="36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 It is to seek to take the place of God Him-	</a:t>
            </a:r>
            <a:r>
              <a:rPr lang="en-US" sz="3600" spc="-70" dirty="0">
                <a:latin typeface="Arial" panose="020B0604020202020204" pitchFamily="34" charset="0"/>
                <a:cs typeface="Arial" panose="020B0604020202020204" pitchFamily="34" charset="0"/>
              </a:rPr>
              <a:t>self. </a:t>
            </a:r>
            <a:r>
              <a:rPr lang="en-US" sz="3600" i="1" spc="-70" dirty="0">
                <a:latin typeface="Arial" panose="020B0604020202020204" pitchFamily="34" charset="0"/>
                <a:cs typeface="Arial" panose="020B0604020202020204" pitchFamily="34" charset="0"/>
              </a:rPr>
              <a:t>“Who…</a:t>
            </a:r>
            <a:r>
              <a:rPr lang="en-US" sz="3600" i="1" spc="-70" dirty="0">
                <a:highlight>
                  <a:srgbClr val="0000FF"/>
                </a:highlight>
                <a:latin typeface="Arial" panose="020B0604020202020204" pitchFamily="34" charset="0"/>
                <a:cs typeface="Arial" panose="020B0604020202020204" pitchFamily="34" charset="0"/>
              </a:rPr>
              <a:t>exalts himself </a:t>
            </a:r>
            <a:r>
              <a:rPr lang="en-US" sz="3600" i="1" spc="-70" dirty="0">
                <a:latin typeface="Arial" panose="020B0604020202020204" pitchFamily="34" charset="0"/>
                <a:cs typeface="Arial" panose="020B0604020202020204" pitchFamily="34" charset="0"/>
              </a:rPr>
              <a:t>above all that is </a:t>
            </a:r>
            <a:r>
              <a:rPr lang="en-US" sz="3600" i="1" spc="-100" dirty="0">
                <a:latin typeface="Arial" panose="020B0604020202020204" pitchFamily="34" charset="0"/>
                <a:cs typeface="Arial" panose="020B0604020202020204" pitchFamily="34" charset="0"/>
              </a:rPr>
              <a:t>	</a:t>
            </a:r>
            <a:r>
              <a:rPr lang="en-US" sz="3600" i="1" spc="-70" dirty="0">
                <a:latin typeface="Arial" panose="020B0604020202020204" pitchFamily="34" charset="0"/>
                <a:cs typeface="Arial" panose="020B0604020202020204" pitchFamily="34" charset="0"/>
              </a:rPr>
              <a:t>called God or that is worshiped, so that he </a:t>
            </a:r>
            <a:r>
              <a:rPr lang="en-US" sz="3600" i="1" spc="-100" dirty="0">
                <a:latin typeface="Arial" panose="020B0604020202020204" pitchFamily="34" charset="0"/>
                <a:cs typeface="Arial" panose="020B0604020202020204" pitchFamily="34" charset="0"/>
              </a:rPr>
              <a:t>	</a:t>
            </a:r>
            <a:r>
              <a:rPr lang="en-US" sz="3600" i="1" spc="-40" dirty="0">
                <a:latin typeface="Arial" panose="020B0604020202020204" pitchFamily="34" charset="0"/>
                <a:cs typeface="Arial" panose="020B0604020202020204" pitchFamily="34" charset="0"/>
              </a:rPr>
              <a:t>sits as God in the temple of God, showing </a:t>
            </a:r>
            <a:r>
              <a:rPr lang="en-US" sz="3600" i="1" spc="-100" dirty="0">
                <a:latin typeface="Arial" panose="020B0604020202020204" pitchFamily="34" charset="0"/>
                <a:cs typeface="Arial" panose="020B0604020202020204" pitchFamily="34" charset="0"/>
              </a:rPr>
              <a:t>	</a:t>
            </a:r>
            <a:r>
              <a:rPr lang="en-US" sz="3600" i="1" dirty="0">
                <a:latin typeface="Arial" panose="020B0604020202020204" pitchFamily="34" charset="0"/>
                <a:cs typeface="Arial" panose="020B0604020202020204" pitchFamily="34" charset="0"/>
              </a:rPr>
              <a:t>himself that he is God” </a:t>
            </a:r>
            <a:r>
              <a:rPr lang="en-US" sz="3600" dirty="0">
                <a:latin typeface="Arial" panose="020B0604020202020204" pitchFamily="34" charset="0"/>
                <a:cs typeface="Arial" panose="020B0604020202020204" pitchFamily="34" charset="0"/>
              </a:rPr>
              <a:t>(2 Thess. 2:4).</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An Uninterrupted Sabbath</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a. Sabbath and the End Time</a:t>
            </a:r>
          </a:p>
        </p:txBody>
      </p:sp>
    </p:spTree>
    <p:extLst>
      <p:ext uri="{BB962C8B-B14F-4D97-AF65-F5344CB8AC3E}">
        <p14:creationId xmlns:p14="http://schemas.microsoft.com/office/powerpoint/2010/main" val="42632307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340768"/>
            <a:ext cx="9108504"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3050" eaLnBrk="1" hangingPunct="1">
              <a:spcBef>
                <a:spcPts val="0"/>
              </a:spcBef>
              <a:spcAft>
                <a:spcPts val="0"/>
              </a:spcAft>
              <a:tabLst>
                <a:tab pos="566738" algn="l"/>
                <a:tab pos="784225" algn="l"/>
              </a:tabLst>
              <a:defRPr/>
            </a:pPr>
            <a:r>
              <a:rPr lang="en-US" sz="3600" b="1" spc="100" dirty="0">
                <a:latin typeface="Arial" panose="020B0604020202020204" pitchFamily="34" charset="0"/>
                <a:cs typeface="Arial" panose="020B0604020202020204" pitchFamily="34" charset="0"/>
              </a:rPr>
              <a:t>The outward symbol of the final divide between those who worship the Lord and those who worship the beast   </a:t>
            </a:r>
            <a:r>
              <a:rPr lang="en-US" sz="3600" spc="100" dirty="0">
                <a:latin typeface="Arial" panose="020B0604020202020204" pitchFamily="34" charset="0"/>
                <a:cs typeface="Arial" panose="020B0604020202020204" pitchFamily="34" charset="0"/>
              </a:rPr>
              <a:t>(</a:t>
            </a:r>
            <a:r>
              <a:rPr lang="en-US" sz="3600" i="1" spc="100" dirty="0">
                <a:latin typeface="Arial" panose="020B0604020202020204" pitchFamily="34" charset="0"/>
                <a:cs typeface="Arial" panose="020B0604020202020204" pitchFamily="34" charset="0"/>
              </a:rPr>
              <a:t>Rev. 14:11, 12</a:t>
            </a:r>
            <a:r>
              <a:rPr lang="en-US" sz="3600" spc="100" dirty="0">
                <a:latin typeface="Arial" panose="020B0604020202020204" pitchFamily="34" charset="0"/>
                <a:cs typeface="Arial" panose="020B0604020202020204" pitchFamily="34" charset="0"/>
              </a:rPr>
              <a:t>).</a:t>
            </a:r>
          </a:p>
          <a:p>
            <a:pPr marL="273050" eaLnBrk="1" hangingPunct="1">
              <a:spcBef>
                <a:spcPts val="0"/>
              </a:spcBef>
              <a:spcAft>
                <a:spcPts val="0"/>
              </a:spcAft>
              <a:tabLst>
                <a:tab pos="566738" algn="l"/>
                <a:tab pos="784225" algn="l"/>
              </a:tabLst>
              <a:defRPr/>
            </a:pPr>
            <a:r>
              <a:rPr lang="en-US" sz="3600" dirty="0">
                <a:latin typeface="Arial" panose="020B0604020202020204" pitchFamily="34" charset="0"/>
                <a:cs typeface="Arial" panose="020B0604020202020204" pitchFamily="34" charset="0"/>
              </a:rPr>
              <a:t>	•</a:t>
            </a:r>
            <a:r>
              <a:rPr lang="en-US" sz="3600" spc="-3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Love and loyalty to Jesus,</a:t>
            </a:r>
            <a:r>
              <a:rPr lang="en-US" sz="3600" spc="-3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the last day’s 	issue. These are </a:t>
            </a:r>
            <a:r>
              <a:rPr lang="en-US" sz="3600" dirty="0">
                <a:highlight>
                  <a:srgbClr val="FF0000"/>
                </a:highlight>
                <a:latin typeface="Arial" panose="020B0604020202020204" pitchFamily="34" charset="0"/>
                <a:cs typeface="Arial" panose="020B0604020202020204" pitchFamily="34" charset="0"/>
              </a:rPr>
              <a:t>expressed in obedience </a:t>
            </a:r>
            <a:r>
              <a:rPr lang="en-US" sz="3600" spc="-5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to the commandments (</a:t>
            </a:r>
            <a:r>
              <a:rPr lang="en-US" sz="3600" i="1" dirty="0">
                <a:latin typeface="Arial" panose="020B0604020202020204" pitchFamily="34" charset="0"/>
                <a:cs typeface="Arial" panose="020B0604020202020204" pitchFamily="34" charset="0"/>
              </a:rPr>
              <a:t>1 John 5:3, Rev. 	14:12</a:t>
            </a:r>
            <a:r>
              <a:rPr lang="en-US" sz="3600" dirty="0">
                <a:latin typeface="Arial" panose="020B0604020202020204" pitchFamily="34" charset="0"/>
                <a:cs typeface="Arial" panose="020B0604020202020204" pitchFamily="34" charset="0"/>
              </a:rPr>
              <a:t>)—and the Sabbath is behind 	everything because it points to God as 	Creator (</a:t>
            </a:r>
            <a:r>
              <a:rPr lang="en-US" sz="3600" i="1" dirty="0">
                <a:latin typeface="Arial" panose="020B0604020202020204" pitchFamily="34" charset="0"/>
                <a:cs typeface="Arial" panose="020B0604020202020204" pitchFamily="34" charset="0"/>
              </a:rPr>
              <a:t>Exod. 20:8–11</a:t>
            </a:r>
            <a:r>
              <a:rPr lang="en-US" sz="3600" dirty="0">
                <a:latin typeface="Arial" panose="020B0604020202020204" pitchFamily="34" charset="0"/>
                <a:cs typeface="Arial" panose="020B0604020202020204" pitchFamily="34" charset="0"/>
              </a:rPr>
              <a:t>). </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An Uninterrupted Sabbath</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a. Sabbath and the End Time</a:t>
            </a:r>
          </a:p>
        </p:txBody>
      </p:sp>
    </p:spTree>
    <p:extLst>
      <p:ext uri="{BB962C8B-B14F-4D97-AF65-F5344CB8AC3E}">
        <p14:creationId xmlns:p14="http://schemas.microsoft.com/office/powerpoint/2010/main" val="3871315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40D7DDA7-8277-2EBB-D722-EB143AA5F659}"/>
              </a:ext>
            </a:extLst>
          </p:cNvPr>
          <p:cNvSpPr txBox="1">
            <a:spLocks noChangeArrowheads="1"/>
          </p:cNvSpPr>
          <p:nvPr/>
        </p:nvSpPr>
        <p:spPr bwMode="auto">
          <a:xfrm>
            <a:off x="179512" y="1700808"/>
            <a:ext cx="4680520"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tabLst>
                <a:tab pos="463550" algn="l"/>
                <a:tab pos="2570163" algn="l"/>
              </a:tabLst>
              <a:defRPr/>
            </a:pPr>
            <a:r>
              <a:rPr lang="de-DE" sz="3600" dirty="0">
                <a:latin typeface="Times New Roman" panose="02020603050405020304" pitchFamily="18" charset="0"/>
                <a:cs typeface="Times New Roman" panose="02020603050405020304" pitchFamily="18" charset="0"/>
              </a:rPr>
              <a:t>Isaiah 66:23 </a:t>
            </a:r>
            <a:r>
              <a:rPr lang="en-US" sz="3200" cap="small" dirty="0" err="1">
                <a:latin typeface="Times New Roman" panose="02020603050405020304" pitchFamily="18" charset="0"/>
                <a:cs typeface="Times New Roman" panose="02020603050405020304" pitchFamily="18" charset="0"/>
              </a:rPr>
              <a:t>nkjv</a:t>
            </a:r>
            <a:endParaRPr lang="en-US" sz="3600" cap="small" dirty="0">
              <a:latin typeface="Times New Roman" panose="02020603050405020304" pitchFamily="18" charset="0"/>
              <a:cs typeface="Times New Roman" panose="02020603050405020304" pitchFamily="18" charset="0"/>
            </a:endParaRPr>
          </a:p>
          <a:p>
            <a:pPr algn="ctr" eaLnBrk="1" hangingPunct="1">
              <a:spcBef>
                <a:spcPts val="0"/>
              </a:spcBef>
              <a:spcAft>
                <a:spcPts val="0"/>
              </a:spcAft>
              <a:defRPr/>
            </a:pPr>
            <a:r>
              <a:rPr lang="en-US" sz="3600" spc="-70" dirty="0">
                <a:latin typeface="Arial" panose="020B0604020202020204" pitchFamily="34" charset="0"/>
                <a:cs typeface="Arial" panose="020B0604020202020204" pitchFamily="34" charset="0"/>
              </a:rPr>
              <a:t>“And it shall come to pass </a:t>
            </a:r>
            <a:r>
              <a:rPr lang="en-US" sz="3600" i="1" spc="-70" dirty="0">
                <a:latin typeface="Arial" panose="020B0604020202020204" pitchFamily="34" charset="0"/>
                <a:cs typeface="Arial" panose="020B0604020202020204" pitchFamily="34" charset="0"/>
              </a:rPr>
              <a:t>that</a:t>
            </a:r>
            <a:r>
              <a:rPr lang="en-US" sz="3600" spc="-70" dirty="0">
                <a:latin typeface="Arial" panose="020B0604020202020204" pitchFamily="34" charset="0"/>
                <a:cs typeface="Arial" panose="020B0604020202020204" pitchFamily="34" charset="0"/>
              </a:rPr>
              <a:t> from one New Moon to  another, and </a:t>
            </a:r>
            <a:r>
              <a:rPr lang="en-US" sz="3600" spc="-70" dirty="0">
                <a:highlight>
                  <a:srgbClr val="FF0000"/>
                </a:highlight>
                <a:latin typeface="Arial" panose="020B0604020202020204" pitchFamily="34" charset="0"/>
                <a:cs typeface="Arial" panose="020B0604020202020204" pitchFamily="34" charset="0"/>
              </a:rPr>
              <a:t>from one Sabbath to another</a:t>
            </a:r>
            <a:r>
              <a:rPr lang="en-US" sz="3600" spc="-70" dirty="0">
                <a:latin typeface="Arial" panose="020B0604020202020204" pitchFamily="34" charset="0"/>
                <a:cs typeface="Arial" panose="020B0604020202020204" pitchFamily="34" charset="0"/>
              </a:rPr>
              <a:t>, all flesh shall come to worship before Me,” says the L</a:t>
            </a:r>
            <a:r>
              <a:rPr lang="en-US" sz="3600" cap="small" spc="-70" dirty="0">
                <a:latin typeface="Arial" panose="020B0604020202020204" pitchFamily="34" charset="0"/>
                <a:cs typeface="Arial" panose="020B0604020202020204" pitchFamily="34" charset="0"/>
              </a:rPr>
              <a:t>ord</a:t>
            </a:r>
            <a:r>
              <a:rPr lang="en-US" sz="3600" spc="-7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2">
            <a:extLst>
              <a:ext uri="{FF2B5EF4-FFF2-40B4-BE49-F238E27FC236}">
                <a16:creationId xmlns:a16="http://schemas.microsoft.com/office/drawing/2014/main" id="{8F847AE9-BA33-89D7-08F3-73A4DF23A38A}"/>
              </a:ext>
            </a:extLst>
          </p:cNvPr>
          <p:cNvSpPr txBox="1">
            <a:spLocks noChangeArrowheads="1"/>
          </p:cNvSpPr>
          <p:nvPr/>
        </p:nvSpPr>
        <p:spPr bwMode="auto">
          <a:xfrm>
            <a:off x="1751987" y="6350"/>
            <a:ext cx="742852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The Sabbath and the End</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3. An Uninterrupted Sabbath</a:t>
            </a:r>
          </a:p>
          <a:p>
            <a:pPr marL="36000">
              <a:defRPr/>
            </a:pPr>
            <a:r>
              <a:rPr lang="en-US" sz="3200" cap="small" spc="100" dirty="0">
                <a:latin typeface="Times New Roman" panose="02020603050405020304" pitchFamily="18" charset="0"/>
                <a:cs typeface="Times New Roman" panose="02020603050405020304" pitchFamily="18" charset="0"/>
              </a:rPr>
              <a:t>b. Sabbath and Eternal Rest </a:t>
            </a:r>
          </a:p>
        </p:txBody>
      </p:sp>
      <p:pic>
        <p:nvPicPr>
          <p:cNvPr id="9" name="Picture 8">
            <a:extLst>
              <a:ext uri="{FF2B5EF4-FFF2-40B4-BE49-F238E27FC236}">
                <a16:creationId xmlns:a16="http://schemas.microsoft.com/office/drawing/2014/main" id="{98ADDDB5-FD42-2E66-741E-95D637B8E10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5003640" y="2479824"/>
            <a:ext cx="3816832" cy="3801864"/>
          </a:xfrm>
          <a:prstGeom prst="rect">
            <a:avLst/>
          </a:prstGeom>
        </p:spPr>
      </p:pic>
    </p:spTree>
    <p:extLst>
      <p:ext uri="{BB962C8B-B14F-4D97-AF65-F5344CB8AC3E}">
        <p14:creationId xmlns:p14="http://schemas.microsoft.com/office/powerpoint/2010/main" val="2945647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p:tgtEl>
                                          <p:spTgt spid="4">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2" end="2"/>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par>
                                <p:cTn id="17" presetID="5" presetClass="entr" presetSubtype="5"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dow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196752"/>
            <a:ext cx="9108504" cy="5787290"/>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2563" eaLnBrk="1" hangingPunct="1">
              <a:spcBef>
                <a:spcPts val="0"/>
              </a:spcBef>
              <a:spcAft>
                <a:spcPts val="600"/>
              </a:spcAft>
              <a:tabLst>
                <a:tab pos="450850" algn="l"/>
              </a:tabLst>
              <a:defRPr/>
            </a:pPr>
            <a:r>
              <a:rPr lang="en-US" sz="3600" b="1" spc="100" dirty="0">
                <a:latin typeface="Arial" panose="020B0604020202020204" pitchFamily="34" charset="0"/>
                <a:cs typeface="Arial" panose="020B0604020202020204" pitchFamily="34" charset="0"/>
              </a:rPr>
              <a:t>The Sabbath is a place of refuge in a weary world.</a:t>
            </a:r>
          </a:p>
          <a:p>
            <a:pPr marL="182563" eaLnBrk="1" hangingPunct="1">
              <a:spcBef>
                <a:spcPts val="0"/>
              </a:spcBef>
              <a:spcAft>
                <a:spcPts val="600"/>
              </a:spcAft>
              <a:tabLst>
                <a:tab pos="450850" algn="l"/>
              </a:tabLst>
              <a:defRPr/>
            </a:pPr>
            <a:r>
              <a:rPr lang="en-US" sz="3600" dirty="0">
                <a:latin typeface="Arial" panose="020B0604020202020204" pitchFamily="34" charset="0"/>
                <a:cs typeface="Arial" panose="020B0604020202020204" pitchFamily="34" charset="0"/>
              </a:rPr>
              <a:t>	• Each week we leave the cares of this 	world and enter God’s </a:t>
            </a:r>
            <a:r>
              <a:rPr lang="en-US" sz="3600" dirty="0">
                <a:highlight>
                  <a:srgbClr val="FF00FF"/>
                </a:highlight>
                <a:latin typeface="Arial" panose="020B0604020202020204" pitchFamily="34" charset="0"/>
                <a:cs typeface="Arial" panose="020B0604020202020204" pitchFamily="34" charset="0"/>
              </a:rPr>
              <a:t>retreat center</a:t>
            </a:r>
            <a:r>
              <a:rPr lang="en-US" sz="3600" dirty="0">
                <a:latin typeface="Arial" panose="020B0604020202020204" pitchFamily="34" charset="0"/>
                <a:cs typeface="Arial" panose="020B0604020202020204" pitchFamily="34" charset="0"/>
              </a:rPr>
              <a:t>— 	the Sabbath.</a:t>
            </a:r>
          </a:p>
          <a:p>
            <a:pPr marL="182563" eaLnBrk="1" hangingPunct="1">
              <a:spcBef>
                <a:spcPts val="0"/>
              </a:spcBef>
              <a:spcAft>
                <a:spcPts val="600"/>
              </a:spcAft>
              <a:tabLst>
                <a:tab pos="450850" algn="l"/>
              </a:tabLst>
              <a:defRPr/>
            </a:pPr>
            <a:r>
              <a:rPr lang="en-US" sz="3600" dirty="0">
                <a:latin typeface="Arial" panose="020B0604020202020204" pitchFamily="34" charset="0"/>
                <a:cs typeface="Arial" panose="020B0604020202020204" pitchFamily="34" charset="0"/>
              </a:rPr>
              <a:t>	• </a:t>
            </a:r>
            <a:r>
              <a:rPr lang="en-US" sz="3600" spc="-100" dirty="0">
                <a:latin typeface="Arial" panose="020B0604020202020204" pitchFamily="34" charset="0"/>
                <a:cs typeface="Arial" panose="020B0604020202020204" pitchFamily="34" charset="0"/>
              </a:rPr>
              <a:t>Each seventh day, God’s heavenly palace 	</a:t>
            </a:r>
            <a:r>
              <a:rPr lang="en-US" sz="3600" dirty="0">
                <a:latin typeface="Arial" panose="020B0604020202020204" pitchFamily="34" charset="0"/>
                <a:cs typeface="Arial" panose="020B0604020202020204" pitchFamily="34" charset="0"/>
              </a:rPr>
              <a:t>descends from heaven to earth, and the </a:t>
            </a:r>
            <a:r>
              <a:rPr lang="en-US" sz="3600" spc="-1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Lord invites us into the glory of His </a:t>
            </a:r>
            <a:r>
              <a:rPr lang="en-US" sz="3600" spc="-100" dirty="0">
                <a:latin typeface="Arial" panose="020B0604020202020204" pitchFamily="34" charset="0"/>
                <a:cs typeface="Arial" panose="020B0604020202020204" pitchFamily="34" charset="0"/>
              </a:rPr>
              <a:t>	presence for this 24-hour period to spend  	</a:t>
            </a:r>
            <a:r>
              <a:rPr lang="en-US" sz="3600" dirty="0">
                <a:latin typeface="Arial" panose="020B0604020202020204" pitchFamily="34" charset="0"/>
                <a:cs typeface="Arial" panose="020B0604020202020204" pitchFamily="34" charset="0"/>
              </a:rPr>
              <a:t>a time of </a:t>
            </a:r>
            <a:r>
              <a:rPr lang="en-US" sz="3600" dirty="0">
                <a:highlight>
                  <a:srgbClr val="FF00FF"/>
                </a:highlight>
                <a:latin typeface="Arial" panose="020B0604020202020204" pitchFamily="34" charset="0"/>
                <a:cs typeface="Arial" panose="020B0604020202020204" pitchFamily="34" charset="0"/>
              </a:rPr>
              <a:t>intimate fellowship </a:t>
            </a:r>
            <a:r>
              <a:rPr lang="en-US" sz="3600" dirty="0">
                <a:latin typeface="Arial" panose="020B0604020202020204" pitchFamily="34" charset="0"/>
                <a:cs typeface="Arial" panose="020B0604020202020204" pitchFamily="34" charset="0"/>
              </a:rPr>
              <a:t>with Him. </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An Uninterrupted Sabbath</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b. Sabbath and Eternal Rest </a:t>
            </a:r>
          </a:p>
        </p:txBody>
      </p:sp>
    </p:spTree>
    <p:extLst>
      <p:ext uri="{BB962C8B-B14F-4D97-AF65-F5344CB8AC3E}">
        <p14:creationId xmlns:p14="http://schemas.microsoft.com/office/powerpoint/2010/main" val="1249399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414002"/>
            <a:ext cx="9108504" cy="4679294"/>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2563" eaLnBrk="1" hangingPunct="1">
              <a:spcBef>
                <a:spcPts val="0"/>
              </a:spcBef>
              <a:spcAft>
                <a:spcPts val="600"/>
              </a:spcAft>
              <a:tabLst>
                <a:tab pos="450850" algn="l"/>
              </a:tabLst>
              <a:defRPr/>
            </a:pPr>
            <a:r>
              <a:rPr lang="en-US" sz="3600" b="1" spc="100" dirty="0">
                <a:latin typeface="Arial" panose="020B0604020202020204" pitchFamily="34" charset="0"/>
                <a:cs typeface="Arial" panose="020B0604020202020204" pitchFamily="34" charset="0"/>
              </a:rPr>
              <a:t>Sabbath rest anticipates the coming eternal rest.</a:t>
            </a:r>
            <a:r>
              <a:rPr lang="en-US" sz="3600" dirty="0">
                <a:latin typeface="Arial" panose="020B0604020202020204" pitchFamily="34" charset="0"/>
                <a:cs typeface="Arial" panose="020B0604020202020204" pitchFamily="34" charset="0"/>
              </a:rPr>
              <a:t>	</a:t>
            </a:r>
          </a:p>
          <a:p>
            <a:pPr marL="182563" eaLnBrk="1" hangingPunct="1">
              <a:spcBef>
                <a:spcPts val="0"/>
              </a:spcBef>
              <a:spcAft>
                <a:spcPts val="600"/>
              </a:spcAft>
              <a:tabLst>
                <a:tab pos="450850" algn="l"/>
              </a:tabLst>
              <a:defRPr/>
            </a:pPr>
            <a:r>
              <a:rPr lang="en-US" sz="3600" dirty="0">
                <a:latin typeface="Arial" panose="020B0604020202020204" pitchFamily="34" charset="0"/>
                <a:cs typeface="Arial" panose="020B0604020202020204" pitchFamily="34" charset="0"/>
              </a:rPr>
              <a:t>	• At Creation, Jesus built a special 	dwelling for us. We can find refuge 	there. We can be safe there. His work is 	complete. It is finished.	</a:t>
            </a:r>
          </a:p>
          <a:p>
            <a:pPr marL="182563" eaLnBrk="1" hangingPunct="1">
              <a:spcBef>
                <a:spcPts val="0"/>
              </a:spcBef>
              <a:spcAft>
                <a:spcPts val="600"/>
              </a:spcAft>
              <a:tabLst>
                <a:tab pos="450850" algn="l"/>
              </a:tabLst>
              <a:defRPr/>
            </a:pPr>
            <a:r>
              <a:rPr lang="en-US" sz="3600" dirty="0">
                <a:latin typeface="Arial" panose="020B0604020202020204" pitchFamily="34" charset="0"/>
                <a:cs typeface="Arial" panose="020B0604020202020204" pitchFamily="34" charset="0"/>
              </a:rPr>
              <a:t>	• When we rest on the Sabbath, we are 	resting in His loving care. </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An Uninterrupted Sabbath</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b. Sabbath and Eternal Rest </a:t>
            </a:r>
          </a:p>
        </p:txBody>
      </p:sp>
    </p:spTree>
    <p:extLst>
      <p:ext uri="{BB962C8B-B14F-4D97-AF65-F5344CB8AC3E}">
        <p14:creationId xmlns:p14="http://schemas.microsoft.com/office/powerpoint/2010/main" val="646897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196752"/>
            <a:ext cx="9108504" cy="5787290"/>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2563" eaLnBrk="1" hangingPunct="1">
              <a:spcBef>
                <a:spcPts val="0"/>
              </a:spcBef>
              <a:spcAft>
                <a:spcPts val="600"/>
              </a:spcAft>
              <a:tabLst>
                <a:tab pos="450850" algn="l"/>
              </a:tabLst>
              <a:defRPr/>
            </a:pPr>
            <a:r>
              <a:rPr lang="en-US" sz="3600" b="1" spc="100" dirty="0">
                <a:latin typeface="Arial" panose="020B0604020202020204" pitchFamily="34" charset="0"/>
                <a:cs typeface="Arial" panose="020B0604020202020204" pitchFamily="34" charset="0"/>
              </a:rPr>
              <a:t>The same God who created the earth the first time will recreate it again.</a:t>
            </a:r>
            <a:r>
              <a:rPr lang="en-US" sz="3600" dirty="0">
                <a:latin typeface="Arial" panose="020B0604020202020204" pitchFamily="34" charset="0"/>
                <a:cs typeface="Arial" panose="020B0604020202020204" pitchFamily="34" charset="0"/>
              </a:rPr>
              <a:t>	</a:t>
            </a:r>
          </a:p>
          <a:p>
            <a:pPr marL="182563" eaLnBrk="1" hangingPunct="1">
              <a:spcBef>
                <a:spcPts val="0"/>
              </a:spcBef>
              <a:spcAft>
                <a:spcPts val="600"/>
              </a:spcAft>
              <a:tabLst>
                <a:tab pos="450850" algn="l"/>
              </a:tabLst>
              <a:defRPr/>
            </a:pPr>
            <a:r>
              <a:rPr lang="en-US" sz="3600" dirty="0">
                <a:latin typeface="Arial" panose="020B0604020202020204" pitchFamily="34" charset="0"/>
                <a:cs typeface="Arial" panose="020B0604020202020204" pitchFamily="34" charset="0"/>
              </a:rPr>
              <a:t>	• The Jews had seen the Sabbath as a 	symbol, a </a:t>
            </a:r>
            <a:r>
              <a:rPr lang="en-US" sz="3600" u="sng" dirty="0">
                <a:latin typeface="Arial" panose="020B0604020202020204" pitchFamily="34" charset="0"/>
                <a:cs typeface="Arial" panose="020B0604020202020204" pitchFamily="34" charset="0"/>
              </a:rPr>
              <a:t>foretaste</a:t>
            </a:r>
            <a:r>
              <a:rPr lang="en-US" sz="3600" dirty="0">
                <a:latin typeface="Arial" panose="020B0604020202020204" pitchFamily="34" charset="0"/>
                <a:cs typeface="Arial" panose="020B0604020202020204" pitchFamily="34" charset="0"/>
              </a:rPr>
              <a:t> of what was called   	in Hebrew the </a:t>
            </a:r>
            <a:r>
              <a:rPr lang="en-US" sz="3600" i="1" dirty="0" err="1">
                <a:latin typeface="Arial" panose="020B0604020202020204" pitchFamily="34" charset="0"/>
                <a:cs typeface="Arial" panose="020B0604020202020204" pitchFamily="34" charset="0"/>
              </a:rPr>
              <a:t>olam</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haba</a:t>
            </a:r>
            <a:r>
              <a:rPr lang="en-US" sz="3600" dirty="0">
                <a:latin typeface="Arial" panose="020B0604020202020204" pitchFamily="34" charset="0"/>
                <a:cs typeface="Arial" panose="020B0604020202020204" pitchFamily="34" charset="0"/>
              </a:rPr>
              <a:t>, the world     	to come.	</a:t>
            </a:r>
          </a:p>
          <a:p>
            <a:pPr marL="182563" eaLnBrk="1" hangingPunct="1">
              <a:spcBef>
                <a:spcPts val="0"/>
              </a:spcBef>
              <a:spcAft>
                <a:spcPts val="600"/>
              </a:spcAft>
              <a:tabLst>
                <a:tab pos="450850" algn="l"/>
              </a:tabLst>
              <a:defRPr/>
            </a:pPr>
            <a:r>
              <a:rPr lang="en-US" sz="3600" dirty="0">
                <a:latin typeface="Arial" panose="020B0604020202020204" pitchFamily="34" charset="0"/>
                <a:cs typeface="Arial" panose="020B0604020202020204" pitchFamily="34" charset="0"/>
              </a:rPr>
              <a:t>	• The three angels’ messages points to 	our </a:t>
            </a:r>
            <a:r>
              <a:rPr lang="en-US" sz="3600" dirty="0">
                <a:solidFill>
                  <a:schemeClr val="tx2"/>
                </a:solidFill>
                <a:latin typeface="Arial" panose="020B0604020202020204" pitchFamily="34" charset="0"/>
                <a:cs typeface="Arial" panose="020B0604020202020204" pitchFamily="34" charset="0"/>
              </a:rPr>
              <a:t>Creator</a:t>
            </a:r>
            <a:r>
              <a:rPr lang="en-US" sz="3600" dirty="0">
                <a:latin typeface="Arial" panose="020B0604020202020204" pitchFamily="34" charset="0"/>
                <a:cs typeface="Arial" panose="020B0604020202020204" pitchFamily="34" charset="0"/>
              </a:rPr>
              <a:t>, the One who first made all 	things, and to our </a:t>
            </a:r>
            <a:r>
              <a:rPr lang="en-US" sz="3600" dirty="0">
                <a:solidFill>
                  <a:schemeClr val="tx2"/>
                </a:solidFill>
                <a:latin typeface="Arial" panose="020B0604020202020204" pitchFamily="34" charset="0"/>
                <a:cs typeface="Arial" panose="020B0604020202020204" pitchFamily="34" charset="0"/>
              </a:rPr>
              <a:t>Redeemer</a:t>
            </a:r>
            <a:r>
              <a:rPr lang="en-US" sz="3600" dirty="0">
                <a:latin typeface="Arial" panose="020B0604020202020204" pitchFamily="34" charset="0"/>
                <a:cs typeface="Arial" panose="020B0604020202020204" pitchFamily="34" charset="0"/>
              </a:rPr>
              <a:t>, the One 	who will make all things new.</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An Uninterrupted Sabbath</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b. Sabbath and Eternal Rest </a:t>
            </a:r>
          </a:p>
        </p:txBody>
      </p:sp>
    </p:spTree>
    <p:extLst>
      <p:ext uri="{BB962C8B-B14F-4D97-AF65-F5344CB8AC3E}">
        <p14:creationId xmlns:p14="http://schemas.microsoft.com/office/powerpoint/2010/main" val="30049959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FC449153-56A8-CD7D-7EB6-2A3B41D26DD7}"/>
              </a:ext>
            </a:extLst>
          </p:cNvPr>
          <p:cNvSpPr txBox="1">
            <a:spLocks noChangeArrowheads="1"/>
          </p:cNvSpPr>
          <p:nvPr/>
        </p:nvSpPr>
        <p:spPr bwMode="auto">
          <a:xfrm>
            <a:off x="35685" y="1346174"/>
            <a:ext cx="9144000" cy="5448736"/>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spcBef>
                <a:spcPts val="0"/>
              </a:spcBef>
              <a:spcAft>
                <a:spcPts val="0"/>
              </a:spcAft>
              <a:tabLst>
                <a:tab pos="538163" algn="l"/>
                <a:tab pos="4445000" algn="l"/>
                <a:tab pos="4911725" algn="l"/>
              </a:tabLst>
              <a:defRPr/>
            </a:pPr>
            <a:r>
              <a:rPr lang="en-US" sz="3600" dirty="0">
                <a:solidFill>
                  <a:schemeClr val="bg1"/>
                </a:solidFill>
                <a:latin typeface="Arial" panose="020B0604020202020204" pitchFamily="34" charset="0"/>
                <a:cs typeface="Arial" panose="020B0604020202020204" pitchFamily="34" charset="0"/>
              </a:rPr>
              <a:t>“Within the Decalogue the </a:t>
            </a:r>
            <a:r>
              <a:rPr lang="en-US" sz="3600" b="1" spc="100" dirty="0">
                <a:solidFill>
                  <a:schemeClr val="bg1"/>
                </a:solidFill>
                <a:latin typeface="Arial" panose="020B0604020202020204" pitchFamily="34" charset="0"/>
                <a:cs typeface="Arial" panose="020B0604020202020204" pitchFamily="34" charset="0"/>
              </a:rPr>
              <a:t>Sabbath</a:t>
            </a:r>
            <a:r>
              <a:rPr lang="en-US" sz="3600" dirty="0">
                <a:solidFill>
                  <a:schemeClr val="bg1"/>
                </a:solidFill>
                <a:latin typeface="Arial" panose="020B0604020202020204" pitchFamily="34" charset="0"/>
                <a:cs typeface="Arial" panose="020B0604020202020204" pitchFamily="34" charset="0"/>
              </a:rPr>
              <a:t> </a:t>
            </a:r>
            <a:r>
              <a:rPr lang="en-US" sz="3600" b="1" spc="100" dirty="0">
                <a:solidFill>
                  <a:schemeClr val="bg1"/>
                </a:solidFill>
                <a:latin typeface="Arial" panose="020B0604020202020204" pitchFamily="34" charset="0"/>
                <a:cs typeface="Arial" panose="020B0604020202020204" pitchFamily="34" charset="0"/>
              </a:rPr>
              <a:t>commandment</a:t>
            </a:r>
            <a:r>
              <a:rPr lang="en-US" sz="3600" dirty="0">
                <a:solidFill>
                  <a:schemeClr val="bg1"/>
                </a:solidFill>
                <a:latin typeface="Arial" panose="020B0604020202020204" pitchFamily="34" charset="0"/>
                <a:cs typeface="Arial" panose="020B0604020202020204" pitchFamily="34" charset="0"/>
              </a:rPr>
              <a:t> stands as its </a:t>
            </a:r>
            <a:r>
              <a:rPr lang="en-US" sz="3600" b="1" spc="100" dirty="0">
                <a:solidFill>
                  <a:schemeClr val="bg1"/>
                </a:solidFill>
                <a:latin typeface="Arial" panose="020B0604020202020204" pitchFamily="34" charset="0"/>
                <a:cs typeface="Arial" panose="020B0604020202020204" pitchFamily="34" charset="0"/>
              </a:rPr>
              <a:t>seal</a:t>
            </a:r>
            <a:r>
              <a:rPr lang="en-US" sz="3600" dirty="0">
                <a:solidFill>
                  <a:schemeClr val="bg1"/>
                </a:solidFill>
                <a:latin typeface="Arial" panose="020B0604020202020204" pitchFamily="34" charset="0"/>
                <a:cs typeface="Arial" panose="020B0604020202020204" pitchFamily="34" charset="0"/>
              </a:rPr>
              <a:t> in that</a:t>
            </a:r>
          </a:p>
          <a:p>
            <a:pPr marL="182880" eaLnBrk="1" hangingPunct="1">
              <a:spcBef>
                <a:spcPts val="0"/>
              </a:spcBef>
              <a:spcAft>
                <a:spcPts val="0"/>
              </a:spcAft>
              <a:tabLst>
                <a:tab pos="538163" algn="l"/>
                <a:tab pos="4445000" algn="l"/>
                <a:tab pos="4911725" algn="l"/>
              </a:tabLst>
              <a:defRPr/>
            </a:pPr>
            <a:r>
              <a:rPr lang="en-US" sz="3600" dirty="0">
                <a:solidFill>
                  <a:schemeClr val="bg1"/>
                </a:solidFill>
                <a:latin typeface="Arial" panose="020B0604020202020204" pitchFamily="34" charset="0"/>
                <a:cs typeface="Arial" panose="020B0604020202020204" pitchFamily="34" charset="0"/>
              </a:rPr>
              <a:t>it </a:t>
            </a:r>
            <a:r>
              <a:rPr lang="en-US" sz="3600" b="1" spc="100" dirty="0">
                <a:solidFill>
                  <a:schemeClr val="bg1"/>
                </a:solidFill>
                <a:latin typeface="Arial" panose="020B0604020202020204" pitchFamily="34" charset="0"/>
                <a:cs typeface="Arial" panose="020B0604020202020204" pitchFamily="34" charset="0"/>
              </a:rPr>
              <a:t>identifies</a:t>
            </a:r>
            <a:r>
              <a:rPr lang="en-US" sz="3600" dirty="0">
                <a:solidFill>
                  <a:schemeClr val="bg1"/>
                </a:solidFill>
                <a:latin typeface="Arial" panose="020B0604020202020204" pitchFamily="34" charset="0"/>
                <a:cs typeface="Arial" panose="020B0604020202020204" pitchFamily="34" charset="0"/>
              </a:rPr>
              <a:t> who God is—the Creator; </a:t>
            </a:r>
            <a:r>
              <a:rPr lang="en-US" sz="3600" b="1" spc="100" dirty="0">
                <a:solidFill>
                  <a:schemeClr val="bg1"/>
                </a:solidFill>
                <a:latin typeface="Arial" panose="020B0604020202020204" pitchFamily="34" charset="0"/>
                <a:cs typeface="Arial" panose="020B0604020202020204" pitchFamily="34" charset="0"/>
              </a:rPr>
              <a:t>confirms</a:t>
            </a:r>
            <a:r>
              <a:rPr lang="en-US" sz="3600" dirty="0">
                <a:solidFill>
                  <a:schemeClr val="bg1"/>
                </a:solidFill>
                <a:latin typeface="Arial" panose="020B0604020202020204" pitchFamily="34" charset="0"/>
                <a:cs typeface="Arial" panose="020B0604020202020204" pitchFamily="34" charset="0"/>
              </a:rPr>
              <a:t> the territory over which He rules—everything He created; and </a:t>
            </a:r>
            <a:r>
              <a:rPr lang="en-US" sz="3600" b="1" spc="100" dirty="0">
                <a:solidFill>
                  <a:schemeClr val="bg1"/>
                </a:solidFill>
                <a:latin typeface="Arial" panose="020B0604020202020204" pitchFamily="34" charset="0"/>
                <a:cs typeface="Arial" panose="020B0604020202020204" pitchFamily="34" charset="0"/>
              </a:rPr>
              <a:t>reveals</a:t>
            </a:r>
            <a:r>
              <a:rPr lang="en-US" sz="3600" dirty="0">
                <a:solidFill>
                  <a:schemeClr val="bg1"/>
                </a:solidFill>
                <a:latin typeface="Arial" panose="020B0604020202020204" pitchFamily="34" charset="0"/>
                <a:cs typeface="Arial" panose="020B0604020202020204" pitchFamily="34" charset="0"/>
              </a:rPr>
              <a:t> His right to rule—for He created every-thing. In order for the dragon to succeed, he had somehow to </a:t>
            </a:r>
            <a:r>
              <a:rPr lang="en-US" sz="3600" b="1" dirty="0">
                <a:solidFill>
                  <a:schemeClr val="bg1"/>
                </a:solidFill>
                <a:latin typeface="Arial" panose="020B0604020202020204" pitchFamily="34" charset="0"/>
                <a:cs typeface="Arial" panose="020B0604020202020204" pitchFamily="34" charset="0"/>
              </a:rPr>
              <a:t>set </a:t>
            </a:r>
            <a:r>
              <a:rPr lang="en-US" sz="3600" b="1" spc="100" dirty="0">
                <a:solidFill>
                  <a:schemeClr val="bg1"/>
                </a:solidFill>
                <a:latin typeface="Arial" panose="020B0604020202020204" pitchFamily="34" charset="0"/>
                <a:cs typeface="Arial" panose="020B0604020202020204" pitchFamily="34" charset="0"/>
              </a:rPr>
              <a:t>aside</a:t>
            </a:r>
            <a:r>
              <a:rPr lang="en-US" sz="3600" b="1" dirty="0">
                <a:solidFill>
                  <a:schemeClr val="bg1"/>
                </a:solidFill>
                <a:latin typeface="Arial" panose="020B0604020202020204" pitchFamily="34" charset="0"/>
                <a:cs typeface="Arial" panose="020B0604020202020204" pitchFamily="34" charset="0"/>
              </a:rPr>
              <a:t> </a:t>
            </a:r>
            <a:r>
              <a:rPr lang="en-US" sz="3600" dirty="0">
                <a:solidFill>
                  <a:schemeClr val="bg1"/>
                </a:solidFill>
                <a:latin typeface="Arial" panose="020B0604020202020204" pitchFamily="34" charset="0"/>
                <a:cs typeface="Arial" panose="020B0604020202020204" pitchFamily="34" charset="0"/>
              </a:rPr>
              <a:t>this memorial.</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Ángel</a:t>
            </a:r>
            <a:r>
              <a:rPr lang="en-US" sz="2400" dirty="0">
                <a:latin typeface="Arial" panose="020B0604020202020204" pitchFamily="34" charset="0"/>
                <a:cs typeface="Arial" panose="020B0604020202020204" pitchFamily="34" charset="0"/>
              </a:rPr>
              <a:t> Manuel </a:t>
            </a:r>
            <a:r>
              <a:rPr lang="en-US" sz="2400" dirty="0" err="1">
                <a:latin typeface="Arial" panose="020B0604020202020204" pitchFamily="34" charset="0"/>
                <a:cs typeface="Arial" panose="020B0604020202020204" pitchFamily="34" charset="0"/>
              </a:rPr>
              <a:t>Rodríguez</a:t>
            </a:r>
            <a:r>
              <a:rPr lang="en-US" sz="2400" dirty="0">
                <a:latin typeface="Arial" panose="020B0604020202020204" pitchFamily="34" charset="0"/>
                <a:cs typeface="Arial" panose="020B0604020202020204" pitchFamily="34" charset="0"/>
              </a:rPr>
              <a:t>, “The Closing of the Cosmic Conflict: Role of the Three Angels’ Messages.”</a:t>
            </a:r>
            <a:endParaRPr lang="en-US" sz="3600" dirty="0">
              <a:latin typeface="Arial" panose="020B0604020202020204" pitchFamily="34" charset="0"/>
              <a:cs typeface="Arial" panose="020B0604020202020204" pitchFamily="34" charset="0"/>
            </a:endParaRPr>
          </a:p>
        </p:txBody>
      </p:sp>
      <p:sp>
        <p:nvSpPr>
          <p:cNvPr id="4" name="Text Box 3">
            <a:extLst>
              <a:ext uri="{FF2B5EF4-FFF2-40B4-BE49-F238E27FC236}">
                <a16:creationId xmlns:a16="http://schemas.microsoft.com/office/drawing/2014/main" id="{F2BCC067-505E-226E-2FCF-1921A3789F32}"/>
              </a:ext>
            </a:extLst>
          </p:cNvPr>
          <p:cNvSpPr txBox="1">
            <a:spLocks noChangeArrowheads="1"/>
          </p:cNvSpPr>
          <p:nvPr/>
        </p:nvSpPr>
        <p:spPr bwMode="auto">
          <a:xfrm>
            <a:off x="35685" y="1346174"/>
            <a:ext cx="9144000" cy="5079404"/>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spcBef>
                <a:spcPts val="0"/>
              </a:spcBef>
              <a:spcAft>
                <a:spcPts val="0"/>
              </a:spcAft>
              <a:tabLst>
                <a:tab pos="538163" algn="l"/>
                <a:tab pos="4445000" algn="l"/>
                <a:tab pos="4911725" algn="l"/>
              </a:tabLst>
              <a:defRPr/>
            </a:pPr>
            <a:r>
              <a:rPr lang="en-US" sz="3600" dirty="0">
                <a:solidFill>
                  <a:schemeClr val="bg1"/>
                </a:solidFill>
                <a:latin typeface="Arial" panose="020B0604020202020204" pitchFamily="34" charset="0"/>
                <a:cs typeface="Arial" panose="020B0604020202020204" pitchFamily="34" charset="0"/>
              </a:rPr>
              <a:t>“Within the Decalogue the </a:t>
            </a:r>
            <a:r>
              <a:rPr lang="en-US" sz="3600" b="1" spc="100" dirty="0">
                <a:solidFill>
                  <a:schemeClr val="bg1"/>
                </a:solidFill>
                <a:latin typeface="Arial" panose="020B0604020202020204" pitchFamily="34" charset="0"/>
                <a:cs typeface="Arial" panose="020B0604020202020204" pitchFamily="34" charset="0"/>
              </a:rPr>
              <a:t>Sabbath</a:t>
            </a:r>
            <a:r>
              <a:rPr lang="en-US" sz="3600" dirty="0">
                <a:solidFill>
                  <a:schemeClr val="bg1"/>
                </a:solidFill>
                <a:latin typeface="Arial" panose="020B0604020202020204" pitchFamily="34" charset="0"/>
                <a:cs typeface="Arial" panose="020B0604020202020204" pitchFamily="34" charset="0"/>
              </a:rPr>
              <a:t> </a:t>
            </a:r>
            <a:r>
              <a:rPr lang="en-US" sz="3600" b="1" spc="100" dirty="0">
                <a:solidFill>
                  <a:schemeClr val="bg1"/>
                </a:solidFill>
                <a:latin typeface="Arial" panose="020B0604020202020204" pitchFamily="34" charset="0"/>
                <a:cs typeface="Arial" panose="020B0604020202020204" pitchFamily="34" charset="0"/>
              </a:rPr>
              <a:t>commandment</a:t>
            </a:r>
            <a:r>
              <a:rPr lang="en-US" sz="3600" dirty="0">
                <a:solidFill>
                  <a:schemeClr val="bg1"/>
                </a:solidFill>
                <a:latin typeface="Arial" panose="020B0604020202020204" pitchFamily="34" charset="0"/>
                <a:cs typeface="Arial" panose="020B0604020202020204" pitchFamily="34" charset="0"/>
              </a:rPr>
              <a:t> stands as its </a:t>
            </a:r>
            <a:r>
              <a:rPr lang="en-US" sz="3600" b="1" spc="100" dirty="0">
                <a:solidFill>
                  <a:schemeClr val="bg1"/>
                </a:solidFill>
                <a:latin typeface="Arial" panose="020B0604020202020204" pitchFamily="34" charset="0"/>
                <a:cs typeface="Arial" panose="020B0604020202020204" pitchFamily="34" charset="0"/>
              </a:rPr>
              <a:t>seal</a:t>
            </a:r>
            <a:r>
              <a:rPr lang="en-US" sz="3600" dirty="0">
                <a:solidFill>
                  <a:schemeClr val="bg1"/>
                </a:solidFill>
                <a:latin typeface="Arial" panose="020B0604020202020204" pitchFamily="34" charset="0"/>
                <a:cs typeface="Arial" panose="020B0604020202020204" pitchFamily="34" charset="0"/>
              </a:rPr>
              <a:t> in that</a:t>
            </a:r>
          </a:p>
          <a:p>
            <a:pPr marL="182880" eaLnBrk="1" hangingPunct="1">
              <a:spcBef>
                <a:spcPts val="0"/>
              </a:spcBef>
              <a:spcAft>
                <a:spcPts val="0"/>
              </a:spcAft>
              <a:tabLst>
                <a:tab pos="538163" algn="l"/>
                <a:tab pos="4445000" algn="l"/>
                <a:tab pos="4911725" algn="l"/>
              </a:tabLst>
              <a:defRPr/>
            </a:pPr>
            <a:r>
              <a:rPr lang="en-US" sz="3600" dirty="0">
                <a:solidFill>
                  <a:schemeClr val="bg1"/>
                </a:solidFill>
                <a:latin typeface="Arial" panose="020B0604020202020204" pitchFamily="34" charset="0"/>
                <a:cs typeface="Arial" panose="020B0604020202020204" pitchFamily="34" charset="0"/>
              </a:rPr>
              <a:t>it </a:t>
            </a:r>
            <a:r>
              <a:rPr lang="en-US" sz="3600" b="1" spc="100" dirty="0">
                <a:solidFill>
                  <a:schemeClr val="bg1"/>
                </a:solidFill>
                <a:latin typeface="Arial" panose="020B0604020202020204" pitchFamily="34" charset="0"/>
                <a:cs typeface="Arial" panose="020B0604020202020204" pitchFamily="34" charset="0"/>
              </a:rPr>
              <a:t>identifies</a:t>
            </a:r>
            <a:r>
              <a:rPr lang="en-US" sz="3600" dirty="0">
                <a:solidFill>
                  <a:schemeClr val="bg1"/>
                </a:solidFill>
                <a:latin typeface="Arial" panose="020B0604020202020204" pitchFamily="34" charset="0"/>
                <a:cs typeface="Arial" panose="020B0604020202020204" pitchFamily="34" charset="0"/>
              </a:rPr>
              <a:t> who God is—the Creator; </a:t>
            </a:r>
            <a:r>
              <a:rPr lang="en-US" sz="3600" b="1" spc="100" dirty="0">
                <a:solidFill>
                  <a:schemeClr val="bg1"/>
                </a:solidFill>
                <a:latin typeface="Arial" panose="020B0604020202020204" pitchFamily="34" charset="0"/>
                <a:cs typeface="Arial" panose="020B0604020202020204" pitchFamily="34" charset="0"/>
              </a:rPr>
              <a:t>confirms</a:t>
            </a:r>
            <a:r>
              <a:rPr lang="en-US" sz="3600" dirty="0">
                <a:solidFill>
                  <a:schemeClr val="bg1"/>
                </a:solidFill>
                <a:latin typeface="Arial" panose="020B0604020202020204" pitchFamily="34" charset="0"/>
                <a:cs typeface="Arial" panose="020B0604020202020204" pitchFamily="34" charset="0"/>
              </a:rPr>
              <a:t> the territory over which He rules—everything He created; and </a:t>
            </a:r>
            <a:r>
              <a:rPr lang="en-US" sz="3600" b="1" spc="100" dirty="0">
                <a:solidFill>
                  <a:schemeClr val="bg1"/>
                </a:solidFill>
                <a:latin typeface="Arial" panose="020B0604020202020204" pitchFamily="34" charset="0"/>
                <a:cs typeface="Arial" panose="020B0604020202020204" pitchFamily="34" charset="0"/>
              </a:rPr>
              <a:t>reveals</a:t>
            </a:r>
            <a:r>
              <a:rPr lang="en-US" sz="3600" dirty="0">
                <a:solidFill>
                  <a:schemeClr val="bg1"/>
                </a:solidFill>
                <a:latin typeface="Arial" panose="020B0604020202020204" pitchFamily="34" charset="0"/>
                <a:cs typeface="Arial" panose="020B0604020202020204" pitchFamily="34" charset="0"/>
              </a:rPr>
              <a:t> His right to rule—for He created every-thing. </a:t>
            </a:r>
            <a:r>
              <a:rPr lang="en-US" sz="3600" dirty="0">
                <a:latin typeface="Arial" panose="020B0604020202020204" pitchFamily="34" charset="0"/>
                <a:cs typeface="Arial" panose="020B0604020202020204" pitchFamily="34" charset="0"/>
              </a:rPr>
              <a:t>In order for the dragon to succeed, he had somehow to </a:t>
            </a:r>
            <a:r>
              <a:rPr lang="en-US" sz="3600" b="1" dirty="0">
                <a:latin typeface="Arial" panose="020B0604020202020204" pitchFamily="34" charset="0"/>
                <a:cs typeface="Arial" panose="020B0604020202020204" pitchFamily="34" charset="0"/>
              </a:rPr>
              <a:t>set </a:t>
            </a:r>
            <a:r>
              <a:rPr lang="en-US" sz="3600" b="1" spc="100" dirty="0">
                <a:latin typeface="Arial" panose="020B0604020202020204" pitchFamily="34" charset="0"/>
                <a:cs typeface="Arial" panose="020B0604020202020204" pitchFamily="34" charset="0"/>
              </a:rPr>
              <a:t>aside</a:t>
            </a:r>
            <a:r>
              <a:rPr lang="en-US" sz="3600" b="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this memorial.</a:t>
            </a:r>
          </a:p>
        </p:txBody>
      </p:sp>
      <p:sp>
        <p:nvSpPr>
          <p:cNvPr id="2" name="Text Box 2">
            <a:extLst>
              <a:ext uri="{FF2B5EF4-FFF2-40B4-BE49-F238E27FC236}">
                <a16:creationId xmlns:a16="http://schemas.microsoft.com/office/drawing/2014/main" id="{91345102-B045-3A67-100F-6F9B013E4E77}"/>
              </a:ext>
            </a:extLst>
          </p:cNvPr>
          <p:cNvSpPr txBox="1">
            <a:spLocks noChangeArrowheads="1"/>
          </p:cNvSpPr>
          <p:nvPr/>
        </p:nvSpPr>
        <p:spPr bwMode="auto">
          <a:xfrm>
            <a:off x="1758419" y="6350"/>
            <a:ext cx="738558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The Sabbath and the End</a:t>
            </a:r>
          </a:p>
          <a:p>
            <a:pPr marL="36000">
              <a:defRPr/>
            </a:pPr>
            <a:r>
              <a:rPr lang="en-US" sz="3200" b="1" cap="small" spc="50" dirty="0">
                <a:latin typeface="Times New Roman" panose="02020603050405020304" pitchFamily="18" charset="0"/>
                <a:cs typeface="Times New Roman" panose="02020603050405020304" pitchFamily="18" charset="0"/>
              </a:rPr>
              <a:t>The Last Word </a:t>
            </a:r>
          </a:p>
        </p:txBody>
      </p:sp>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346174"/>
            <a:ext cx="9144000" cy="3971408"/>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spcBef>
                <a:spcPts val="0"/>
              </a:spcBef>
              <a:spcAft>
                <a:spcPts val="0"/>
              </a:spcAft>
              <a:tabLst>
                <a:tab pos="538163" algn="l"/>
                <a:tab pos="4445000" algn="l"/>
                <a:tab pos="4911725" algn="l"/>
              </a:tabLst>
              <a:defRPr/>
            </a:pPr>
            <a:r>
              <a:rPr lang="en-US" sz="3600" dirty="0">
                <a:latin typeface="Arial" panose="020B0604020202020204" pitchFamily="34" charset="0"/>
                <a:cs typeface="Arial" panose="020B0604020202020204" pitchFamily="34" charset="0"/>
              </a:rPr>
              <a:t>“Within the Decalogue the </a:t>
            </a:r>
            <a:r>
              <a:rPr lang="en-US" sz="3600" b="1" spc="100" dirty="0">
                <a:latin typeface="Arial" panose="020B0604020202020204" pitchFamily="34" charset="0"/>
                <a:cs typeface="Arial" panose="020B0604020202020204" pitchFamily="34" charset="0"/>
              </a:rPr>
              <a:t>Sabbath</a:t>
            </a:r>
            <a:r>
              <a:rPr lang="en-US" sz="3600" dirty="0">
                <a:latin typeface="Arial" panose="020B0604020202020204" pitchFamily="34" charset="0"/>
                <a:cs typeface="Arial" panose="020B0604020202020204" pitchFamily="34" charset="0"/>
              </a:rPr>
              <a:t> </a:t>
            </a:r>
            <a:r>
              <a:rPr lang="en-US" sz="3600" b="1" spc="100" dirty="0">
                <a:latin typeface="Arial" panose="020B0604020202020204" pitchFamily="34" charset="0"/>
                <a:cs typeface="Arial" panose="020B0604020202020204" pitchFamily="34" charset="0"/>
              </a:rPr>
              <a:t>commandment</a:t>
            </a:r>
            <a:r>
              <a:rPr lang="en-US" sz="3600" dirty="0">
                <a:latin typeface="Arial" panose="020B0604020202020204" pitchFamily="34" charset="0"/>
                <a:cs typeface="Arial" panose="020B0604020202020204" pitchFamily="34" charset="0"/>
              </a:rPr>
              <a:t> stands as its </a:t>
            </a:r>
            <a:r>
              <a:rPr lang="en-US" sz="3600" b="1" spc="100" dirty="0">
                <a:latin typeface="Arial" panose="020B0604020202020204" pitchFamily="34" charset="0"/>
                <a:cs typeface="Arial" panose="020B0604020202020204" pitchFamily="34" charset="0"/>
              </a:rPr>
              <a:t>seal</a:t>
            </a:r>
            <a:r>
              <a:rPr lang="en-US" sz="3600" dirty="0">
                <a:latin typeface="Arial" panose="020B0604020202020204" pitchFamily="34" charset="0"/>
                <a:cs typeface="Arial" panose="020B0604020202020204" pitchFamily="34" charset="0"/>
              </a:rPr>
              <a:t> in that</a:t>
            </a:r>
          </a:p>
          <a:p>
            <a:pPr marL="182880" eaLnBrk="1" hangingPunct="1">
              <a:spcBef>
                <a:spcPts val="0"/>
              </a:spcBef>
              <a:spcAft>
                <a:spcPts val="0"/>
              </a:spcAft>
              <a:tabLst>
                <a:tab pos="538163" algn="l"/>
                <a:tab pos="4445000" algn="l"/>
                <a:tab pos="4911725" algn="l"/>
              </a:tabLst>
              <a:defRPr/>
            </a:pPr>
            <a:r>
              <a:rPr lang="en-US" sz="3600" dirty="0">
                <a:latin typeface="Arial" panose="020B0604020202020204" pitchFamily="34" charset="0"/>
                <a:cs typeface="Arial" panose="020B0604020202020204" pitchFamily="34" charset="0"/>
              </a:rPr>
              <a:t>it </a:t>
            </a:r>
            <a:r>
              <a:rPr lang="en-US" sz="3600" b="1" spc="100" dirty="0">
                <a:latin typeface="Arial" panose="020B0604020202020204" pitchFamily="34" charset="0"/>
                <a:cs typeface="Arial" panose="020B0604020202020204" pitchFamily="34" charset="0"/>
              </a:rPr>
              <a:t>identifies</a:t>
            </a:r>
            <a:r>
              <a:rPr lang="en-US" sz="3600" dirty="0">
                <a:latin typeface="Arial" panose="020B0604020202020204" pitchFamily="34" charset="0"/>
                <a:cs typeface="Arial" panose="020B0604020202020204" pitchFamily="34" charset="0"/>
              </a:rPr>
              <a:t> who God is—the Creator; </a:t>
            </a:r>
            <a:r>
              <a:rPr lang="en-US" sz="3600" b="1" spc="100" dirty="0">
                <a:latin typeface="Arial" panose="020B0604020202020204" pitchFamily="34" charset="0"/>
                <a:cs typeface="Arial" panose="020B0604020202020204" pitchFamily="34" charset="0"/>
              </a:rPr>
              <a:t>confirms</a:t>
            </a:r>
            <a:r>
              <a:rPr lang="en-US" sz="3600" dirty="0">
                <a:latin typeface="Arial" panose="020B0604020202020204" pitchFamily="34" charset="0"/>
                <a:cs typeface="Arial" panose="020B0604020202020204" pitchFamily="34" charset="0"/>
              </a:rPr>
              <a:t> the territory over which He rules—everything He created; and </a:t>
            </a:r>
            <a:r>
              <a:rPr lang="en-US" sz="3600" b="1" spc="100" dirty="0">
                <a:latin typeface="Arial" panose="020B0604020202020204" pitchFamily="34" charset="0"/>
                <a:cs typeface="Arial" panose="020B0604020202020204" pitchFamily="34" charset="0"/>
              </a:rPr>
              <a:t>reveals</a:t>
            </a:r>
            <a:r>
              <a:rPr lang="en-US" sz="3600" dirty="0">
                <a:latin typeface="Arial" panose="020B0604020202020204" pitchFamily="34" charset="0"/>
                <a:cs typeface="Arial" panose="020B0604020202020204" pitchFamily="34" charset="0"/>
              </a:rPr>
              <a:t> His right to rule—for He created every-thing. </a:t>
            </a:r>
          </a:p>
        </p:txBody>
      </p:sp>
    </p:spTree>
    <p:extLst>
      <p:ext uri="{BB962C8B-B14F-4D97-AF65-F5344CB8AC3E}">
        <p14:creationId xmlns:p14="http://schemas.microsoft.com/office/powerpoint/2010/main" val="26858952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0"/>
                                  </p:iterate>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childTnLst>
                                </p:cTn>
                              </p:par>
                              <p:par>
                                <p:cTn id="23" presetID="10" presetClass="entr" presetSubtype="0" fill="hold" nodeType="withEffect">
                                  <p:stCondLst>
                                    <p:cond delay="0"/>
                                  </p:stCondLst>
                                  <p:iterate type="lt">
                                    <p:tmPct val="0"/>
                                  </p:iterate>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childTnLst>
                                </p:cTn>
                              </p:par>
                            </p:childTnLst>
                          </p:cTn>
                        </p:par>
                        <p:par>
                          <p:cTn id="26" fill="hold">
                            <p:stCondLst>
                              <p:cond delay="1000"/>
                            </p:stCondLst>
                            <p:childTnLst>
                              <p:par>
                                <p:cTn id="27" presetID="10" presetClass="entr" presetSubtype="0" fill="hold" nodeType="afterEffect">
                                  <p:stCondLst>
                                    <p:cond delay="2000"/>
                                  </p:stCondLst>
                                  <p:iterate type="lt">
                                    <p:tmPct val="0"/>
                                  </p:iterate>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1000"/>
                                        <p:tgtEl>
                                          <p:spTgt spid="6">
                                            <p:txEl>
                                              <p:pRg st="0" end="0"/>
                                            </p:txEl>
                                          </p:spTgt>
                                        </p:tgtEl>
                                      </p:cBhvr>
                                    </p:animEffect>
                                  </p:childTnLst>
                                </p:cTn>
                              </p:par>
                              <p:par>
                                <p:cTn id="30" presetID="10" presetClass="entr" presetSubtype="0" fill="hold" nodeType="withEffect">
                                  <p:stCondLst>
                                    <p:cond delay="2000"/>
                                  </p:stCondLst>
                                  <p:iterate type="lt">
                                    <p:tmPct val="0"/>
                                  </p:iterate>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572410"/>
            <a:ext cx="9144000" cy="3468642"/>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defRPr/>
            </a:pPr>
            <a:r>
              <a:rPr lang="de-DE" sz="3600" dirty="0" err="1">
                <a:latin typeface="Times New Roman" panose="02020603050405020304" pitchFamily="18" charset="0"/>
                <a:ea typeface="Helvetica CY" charset="0"/>
                <a:cs typeface="Times New Roman" panose="02020603050405020304" pitchFamily="18" charset="0"/>
              </a:rPr>
              <a:t>Ephesians</a:t>
            </a:r>
            <a:r>
              <a:rPr lang="de-DE" sz="3600" dirty="0">
                <a:latin typeface="Times New Roman" panose="02020603050405020304" pitchFamily="18" charset="0"/>
                <a:ea typeface="Helvetica CY" charset="0"/>
                <a:cs typeface="Times New Roman" panose="02020603050405020304" pitchFamily="18" charset="0"/>
              </a:rPr>
              <a:t> 3:9 </a:t>
            </a:r>
            <a:r>
              <a:rPr lang="en-US" sz="2800" dirty="0">
                <a:latin typeface="Times New Roman" panose="02020603050405020304" pitchFamily="18" charset="0"/>
                <a:ea typeface="Helvetica CY" charset="0"/>
                <a:cs typeface="Times New Roman" panose="02020603050405020304" pitchFamily="18" charset="0"/>
              </a:rPr>
              <a:t>NKJV</a:t>
            </a:r>
            <a:endParaRPr lang="en-US" sz="3200" dirty="0">
              <a:latin typeface="Times New Roman" panose="02020603050405020304" pitchFamily="18" charset="0"/>
              <a:ea typeface="Helvetica CY" charset="0"/>
              <a:cs typeface="Times New Roman" panose="02020603050405020304" pitchFamily="18" charset="0"/>
            </a:endParaRPr>
          </a:p>
          <a:p>
            <a:pPr algn="ctr" eaLnBrk="1" hangingPunct="1">
              <a:spcBef>
                <a:spcPts val="0"/>
              </a:spcBef>
              <a:spcAft>
                <a:spcPts val="1200"/>
              </a:spcAft>
              <a:tabLst/>
              <a:defRPr/>
            </a:pPr>
            <a:r>
              <a:rPr lang="en-US" sz="3600" dirty="0">
                <a:latin typeface="Arial" panose="020B0604020202020204" pitchFamily="34" charset="0"/>
                <a:ea typeface="Helvetica CY" charset="0"/>
                <a:cs typeface="Arial" panose="020B0604020202020204" pitchFamily="34" charset="0"/>
              </a:rPr>
              <a:t>“And to make all see what is the     fellowship of the </a:t>
            </a:r>
            <a:r>
              <a:rPr lang="en-US" sz="3600" b="1" spc="100" dirty="0">
                <a:latin typeface="Arial" panose="020B0604020202020204" pitchFamily="34" charset="0"/>
                <a:ea typeface="Helvetica CY" charset="0"/>
                <a:cs typeface="Arial" panose="020B0604020202020204" pitchFamily="34" charset="0"/>
              </a:rPr>
              <a:t>mystery</a:t>
            </a:r>
            <a:r>
              <a:rPr lang="en-US" sz="3600" dirty="0">
                <a:latin typeface="Arial" panose="020B0604020202020204" pitchFamily="34" charset="0"/>
                <a:ea typeface="Helvetica CY" charset="0"/>
                <a:cs typeface="Arial" panose="020B0604020202020204" pitchFamily="34" charset="0"/>
              </a:rPr>
              <a:t>, which from            the beginning of the ages has been            hidden in God who created all things through Jesus Christ.”</a:t>
            </a:r>
          </a:p>
        </p:txBody>
      </p:sp>
      <p:sp>
        <p:nvSpPr>
          <p:cNvPr id="2" name="Text Box 4">
            <a:extLst>
              <a:ext uri="{FF2B5EF4-FFF2-40B4-BE49-F238E27FC236}">
                <a16:creationId xmlns:a16="http://schemas.microsoft.com/office/drawing/2014/main" id="{45146B23-152B-645C-CFFA-C76988D1961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The Sabbath and the End</a:t>
            </a:r>
          </a:p>
          <a:p>
            <a:pPr marL="36000">
              <a:defRPr/>
            </a:pPr>
            <a:r>
              <a:rPr lang="en-US" sz="3200" b="1" cap="small" spc="50" dirty="0">
                <a:latin typeface="Times New Roman" panose="02020603050405020304" pitchFamily="18" charset="0"/>
                <a:cs typeface="Times New Roman" panose="02020603050405020304" pitchFamily="18" charset="0"/>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8" y="1473816"/>
            <a:ext cx="9144000" cy="3971408"/>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spcBef>
                <a:spcPts val="0"/>
              </a:spcBef>
              <a:spcAft>
                <a:spcPts val="0"/>
              </a:spcAft>
              <a:tabLst>
                <a:tab pos="538163" algn="l"/>
                <a:tab pos="4445000" algn="l"/>
                <a:tab pos="4911725" algn="l"/>
              </a:tabLst>
              <a:defRPr/>
            </a:pPr>
            <a:r>
              <a:rPr lang="en-US" sz="3600" dirty="0">
                <a:latin typeface="Arial" panose="020B0604020202020204" pitchFamily="34" charset="0"/>
                <a:cs typeface="Arial" panose="020B0604020202020204" pitchFamily="34" charset="0"/>
              </a:rPr>
              <a:t>There is no one else like you in all the universe. You are unique, a one-of-a-kind creation, a being of such </a:t>
            </a:r>
            <a:r>
              <a:rPr lang="en-US" sz="3600" b="1" spc="100" dirty="0">
                <a:latin typeface="Arial" panose="020B0604020202020204" pitchFamily="34" charset="0"/>
                <a:cs typeface="Arial" panose="020B0604020202020204" pitchFamily="34" charset="0"/>
              </a:rPr>
              <a:t>immense value </a:t>
            </a:r>
            <a:r>
              <a:rPr lang="en-US" sz="3600" dirty="0">
                <a:latin typeface="Arial" panose="020B0604020202020204" pitchFamily="34" charset="0"/>
                <a:cs typeface="Arial" panose="020B0604020202020204" pitchFamily="34" charset="0"/>
              </a:rPr>
              <a:t>that the God who created the cosmos    took upon Himself our fleshly bodies       and offered Himself as a sacrifice for you and your sins!</a:t>
            </a:r>
            <a:endParaRPr lang="en-US" sz="3600" b="1" spc="100" dirty="0">
              <a:latin typeface="Arial" panose="020B0604020202020204" pitchFamily="34" charset="0"/>
              <a:cs typeface="Arial" panose="020B0604020202020204" pitchFamily="34" charset="0"/>
            </a:endParaRPr>
          </a:p>
        </p:txBody>
      </p:sp>
      <p:sp>
        <p:nvSpPr>
          <p:cNvPr id="3" name="Text Box 2">
            <a:extLst>
              <a:ext uri="{FF2B5EF4-FFF2-40B4-BE49-F238E27FC236}">
                <a16:creationId xmlns:a16="http://schemas.microsoft.com/office/drawing/2014/main" id="{B7113652-0CB0-BE53-1FB5-8435378AED75}"/>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The Sabbath and the End</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Initial Words</a:t>
            </a:r>
          </a:p>
        </p:txBody>
      </p:sp>
    </p:spTree>
    <p:extLst>
      <p:ext uri="{BB962C8B-B14F-4D97-AF65-F5344CB8AC3E}">
        <p14:creationId xmlns:p14="http://schemas.microsoft.com/office/powerpoint/2010/main" val="25929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F6F13B1-DFBB-E26D-C6F3-87531EA1179C}"/>
              </a:ext>
            </a:extLst>
          </p:cNvPr>
          <p:cNvSpPr txBox="1">
            <a:spLocks noChangeArrowheads="1"/>
          </p:cNvSpPr>
          <p:nvPr/>
        </p:nvSpPr>
        <p:spPr bwMode="auto">
          <a:xfrm>
            <a:off x="1753575" y="6350"/>
            <a:ext cx="7426937"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The Sabbath and the End</a:t>
            </a:r>
          </a:p>
          <a:p>
            <a:pPr marL="36000">
              <a:defRPr/>
            </a:pPr>
            <a:r>
              <a:rPr lang="en-US" sz="3200" b="1" cap="small" spc="50" dirty="0">
                <a:latin typeface="Times New Roman" panose="02020603050405020304" pitchFamily="18" charset="0"/>
                <a:cs typeface="Times New Roman" panose="02020603050405020304" pitchFamily="18" charset="0"/>
              </a:rPr>
              <a:t>Quick Look   </a:t>
            </a:r>
            <a:r>
              <a:rPr lang="en-US" sz="3200" b="1" spc="50" dirty="0">
                <a:latin typeface="Times New Roman" panose="02020603050405020304" pitchFamily="18" charset="0"/>
                <a:cs typeface="Times New Roman" panose="02020603050405020304" pitchFamily="18" charset="0"/>
              </a:rPr>
              <a:t>	</a:t>
            </a:r>
          </a:p>
        </p:txBody>
      </p:sp>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35496" y="1196752"/>
            <a:ext cx="9108504" cy="5675272"/>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90488" eaLnBrk="1" hangingPunct="1">
              <a:lnSpc>
                <a:spcPct val="98000"/>
              </a:lnSpc>
              <a:spcBef>
                <a:spcPts val="0"/>
              </a:spcBef>
              <a:spcAft>
                <a:spcPts val="0"/>
              </a:spcAft>
              <a:tabLst>
                <a:tab pos="625475" algn="l"/>
                <a:tab pos="1125538" algn="l"/>
              </a:tabLst>
            </a:pPr>
            <a:r>
              <a:rPr lang="en-US" sz="3600" dirty="0">
                <a:latin typeface="Arial" panose="020B0604020202020204" pitchFamily="34" charset="0"/>
                <a:cs typeface="Arial" panose="020B0604020202020204" pitchFamily="34" charset="0"/>
              </a:rPr>
              <a:t>1. Vow to Live </a:t>
            </a:r>
            <a:r>
              <a:rPr lang="en-US" sz="3600" b="1" spc="100" dirty="0">
                <a:latin typeface="Arial" panose="020B0604020202020204" pitchFamily="34" charset="0"/>
                <a:cs typeface="Arial" panose="020B0604020202020204" pitchFamily="34" charset="0"/>
              </a:rPr>
              <a:t>Obedient </a:t>
            </a:r>
            <a:r>
              <a:rPr lang="en-US" sz="3600" dirty="0">
                <a:latin typeface="Arial" panose="020B0604020202020204" pitchFamily="34" charset="0"/>
                <a:cs typeface="Arial" panose="020B0604020202020204" pitchFamily="34" charset="0"/>
              </a:rPr>
              <a:t>Lives</a:t>
            </a:r>
          </a:p>
          <a:p>
            <a:pPr marL="90488" eaLnBrk="1" hangingPunct="1">
              <a:lnSpc>
                <a:spcPct val="98000"/>
              </a:lnSpc>
              <a:spcBef>
                <a:spcPts val="0"/>
              </a:spcBef>
              <a:spcAft>
                <a:spcPts val="600"/>
              </a:spcAft>
              <a:tabLst>
                <a:tab pos="625475" algn="l"/>
                <a:tab pos="1125538" algn="l"/>
              </a:tabLst>
            </a:pPr>
            <a:r>
              <a:rPr lang="en-US" sz="3600" i="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Judgment, creation, accountability 			(</a:t>
            </a:r>
            <a:r>
              <a:rPr lang="en-US" sz="3600" i="1" dirty="0">
                <a:latin typeface="Arial" panose="020B0604020202020204" pitchFamily="34" charset="0"/>
                <a:cs typeface="Arial" panose="020B0604020202020204" pitchFamily="34" charset="0"/>
              </a:rPr>
              <a:t>Rev.14:7</a:t>
            </a:r>
            <a:r>
              <a:rPr lang="en-US" sz="3600" dirty="0">
                <a:latin typeface="Arial" panose="020B0604020202020204" pitchFamily="34" charset="0"/>
                <a:cs typeface="Arial" panose="020B0604020202020204" pitchFamily="34" charset="0"/>
              </a:rPr>
              <a:t>).</a:t>
            </a:r>
          </a:p>
          <a:p>
            <a:pPr marL="90488" eaLnBrk="1" hangingPunct="1">
              <a:lnSpc>
                <a:spcPct val="98000"/>
              </a:lnSpc>
              <a:spcBef>
                <a:spcPts val="0"/>
              </a:spcBef>
              <a:spcAft>
                <a:spcPts val="0"/>
              </a:spcAft>
              <a:tabLst>
                <a:tab pos="625475" algn="l"/>
                <a:tab pos="1125538" algn="l"/>
              </a:tabLst>
            </a:pPr>
            <a:r>
              <a:rPr lang="en-US" sz="3600" dirty="0">
                <a:latin typeface="Arial" panose="020B0604020202020204" pitchFamily="34" charset="0"/>
                <a:cs typeface="Arial" panose="020B0604020202020204" pitchFamily="34" charset="0"/>
              </a:rPr>
              <a:t>2. The </a:t>
            </a:r>
            <a:r>
              <a:rPr lang="en-US" sz="3600" b="1" spc="100" dirty="0">
                <a:latin typeface="Arial" panose="020B0604020202020204" pitchFamily="34" charset="0"/>
                <a:cs typeface="Arial" panose="020B0604020202020204" pitchFamily="34" charset="0"/>
              </a:rPr>
              <a:t>Sabbath </a:t>
            </a:r>
            <a:r>
              <a:rPr lang="en-US" sz="3600" dirty="0">
                <a:latin typeface="Arial" panose="020B0604020202020204" pitchFamily="34" charset="0"/>
                <a:cs typeface="Arial" panose="020B0604020202020204" pitchFamily="34" charset="0"/>
              </a:rPr>
              <a:t>and Creation</a:t>
            </a:r>
            <a:endParaRPr lang="en-US" sz="3600" b="1" spc="100" dirty="0">
              <a:latin typeface="Arial" panose="020B0604020202020204" pitchFamily="34" charset="0"/>
              <a:cs typeface="Arial" panose="020B0604020202020204" pitchFamily="34" charset="0"/>
            </a:endParaRPr>
          </a:p>
          <a:p>
            <a:pPr marL="90488" eaLnBrk="1" hangingPunct="1">
              <a:lnSpc>
                <a:spcPct val="98000"/>
              </a:lnSpc>
              <a:spcBef>
                <a:spcPts val="0"/>
              </a:spcBef>
              <a:spcAft>
                <a:spcPts val="0"/>
              </a:spcAft>
              <a:tabLst>
                <a:tab pos="625475" algn="l"/>
                <a:tab pos="1125538" algn="l"/>
              </a:tabLst>
            </a:pPr>
            <a:r>
              <a:rPr lang="en-US" sz="3600" dirty="0">
                <a:latin typeface="Arial" panose="020B0604020202020204" pitchFamily="34" charset="0"/>
                <a:cs typeface="Arial" panose="020B0604020202020204" pitchFamily="34" charset="0"/>
              </a:rPr>
              <a:t>	a. Creation’s Reassuring Message                    		(</a:t>
            </a:r>
            <a:r>
              <a:rPr lang="en-US" sz="3600" i="1" dirty="0">
                <a:latin typeface="Arial" panose="020B0604020202020204" pitchFamily="34" charset="0"/>
                <a:cs typeface="Arial" panose="020B0604020202020204" pitchFamily="34" charset="0"/>
              </a:rPr>
              <a:t>Gen. 2:1–3</a:t>
            </a:r>
            <a:r>
              <a:rPr lang="en-US" sz="3600" dirty="0">
                <a:latin typeface="Arial" panose="020B0604020202020204" pitchFamily="34" charset="0"/>
                <a:cs typeface="Arial" panose="020B0604020202020204" pitchFamily="34" charset="0"/>
              </a:rPr>
              <a:t>).</a:t>
            </a:r>
          </a:p>
          <a:p>
            <a:pPr marL="90488" eaLnBrk="1" hangingPunct="1">
              <a:lnSpc>
                <a:spcPct val="98000"/>
              </a:lnSpc>
              <a:spcBef>
                <a:spcPts val="0"/>
              </a:spcBef>
              <a:spcAft>
                <a:spcPts val="600"/>
              </a:spcAft>
              <a:tabLst>
                <a:tab pos="625475" algn="l"/>
                <a:tab pos="1125538" algn="l"/>
              </a:tabLst>
            </a:pPr>
            <a:r>
              <a:rPr lang="en-US" sz="3600" dirty="0">
                <a:latin typeface="Arial" panose="020B0604020202020204" pitchFamily="34" charset="0"/>
                <a:cs typeface="Arial" panose="020B0604020202020204" pitchFamily="34" charset="0"/>
              </a:rPr>
              <a:t>	b. Not a Subtle Deception (</a:t>
            </a:r>
            <a:r>
              <a:rPr lang="en-US" sz="3600" i="1" dirty="0">
                <a:latin typeface="Arial" panose="020B0604020202020204" pitchFamily="34" charset="0"/>
                <a:cs typeface="Arial" panose="020B0604020202020204" pitchFamily="34" charset="0"/>
              </a:rPr>
              <a:t>Ps. 33:6, 9</a:t>
            </a:r>
            <a:r>
              <a:rPr lang="en-US" sz="3600" dirty="0">
                <a:latin typeface="Arial" panose="020B0604020202020204" pitchFamily="34" charset="0"/>
                <a:cs typeface="Arial" panose="020B0604020202020204" pitchFamily="34" charset="0"/>
              </a:rPr>
              <a:t>).</a:t>
            </a:r>
          </a:p>
          <a:p>
            <a:pPr marL="90488" eaLnBrk="1" hangingPunct="1">
              <a:lnSpc>
                <a:spcPct val="98000"/>
              </a:lnSpc>
              <a:spcBef>
                <a:spcPts val="0"/>
              </a:spcBef>
              <a:spcAft>
                <a:spcPts val="0"/>
              </a:spcAft>
              <a:tabLst>
                <a:tab pos="625475" algn="l"/>
                <a:tab pos="1125538" algn="l"/>
              </a:tabLst>
            </a:pPr>
            <a:r>
              <a:rPr lang="en-US" sz="3600" dirty="0">
                <a:latin typeface="Arial" panose="020B0604020202020204" pitchFamily="34" charset="0"/>
                <a:cs typeface="Arial" panose="020B0604020202020204" pitchFamily="34" charset="0"/>
              </a:rPr>
              <a:t>3. An </a:t>
            </a:r>
            <a:r>
              <a:rPr lang="en-US" sz="3600" b="1" spc="100" dirty="0">
                <a:latin typeface="Arial" panose="020B0604020202020204" pitchFamily="34" charset="0"/>
                <a:cs typeface="Arial" panose="020B0604020202020204" pitchFamily="34" charset="0"/>
              </a:rPr>
              <a:t>Uninterrupted</a:t>
            </a:r>
            <a:r>
              <a:rPr lang="en-US" sz="3600" dirty="0">
                <a:latin typeface="Arial" panose="020B0604020202020204" pitchFamily="34" charset="0"/>
                <a:cs typeface="Arial" panose="020B0604020202020204" pitchFamily="34" charset="0"/>
              </a:rPr>
              <a:t> Sabbath                                      </a:t>
            </a:r>
          </a:p>
          <a:p>
            <a:pPr marL="90488" eaLnBrk="1" hangingPunct="1">
              <a:lnSpc>
                <a:spcPct val="98000"/>
              </a:lnSpc>
              <a:spcBef>
                <a:spcPts val="0"/>
              </a:spcBef>
              <a:spcAft>
                <a:spcPts val="600"/>
              </a:spcAft>
              <a:tabLst>
                <a:tab pos="625475" algn="l"/>
                <a:tab pos="1125538" algn="l"/>
              </a:tabLst>
            </a:pPr>
            <a:r>
              <a:rPr lang="en-US" sz="3600" spc="-6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a. Sabbath and the End Time (</a:t>
            </a:r>
            <a:r>
              <a:rPr lang="en-US" sz="3600" i="1" spc="-100" dirty="0">
                <a:latin typeface="Arial" panose="020B0604020202020204" pitchFamily="34" charset="0"/>
                <a:cs typeface="Arial" panose="020B0604020202020204" pitchFamily="34" charset="0"/>
              </a:rPr>
              <a:t>Rev. 14:12</a:t>
            </a:r>
            <a:r>
              <a:rPr lang="en-US" sz="3600" spc="-100" dirty="0">
                <a:latin typeface="Arial" panose="020B0604020202020204" pitchFamily="34" charset="0"/>
                <a:cs typeface="Arial" panose="020B0604020202020204" pitchFamily="34" charset="0"/>
              </a:rPr>
              <a:t>).                              </a:t>
            </a:r>
            <a:r>
              <a:rPr lang="en-US" sz="3600" spc="-50" dirty="0">
                <a:latin typeface="Arial" panose="020B0604020202020204" pitchFamily="34" charset="0"/>
                <a:cs typeface="Arial" panose="020B0604020202020204" pitchFamily="34" charset="0"/>
              </a:rPr>
              <a:t>	b. Sabbath and Eternal Rest (</a:t>
            </a:r>
            <a:r>
              <a:rPr lang="en-US" sz="3600" i="1" spc="-50" dirty="0">
                <a:latin typeface="Arial" panose="020B0604020202020204" pitchFamily="34" charset="0"/>
                <a:cs typeface="Arial" panose="020B0604020202020204" pitchFamily="34" charset="0"/>
              </a:rPr>
              <a:t>Isa. 66:23</a:t>
            </a:r>
            <a:r>
              <a:rPr lang="en-US" sz="3600" spc="-5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The Sabbath and the End</a:t>
            </a:r>
          </a:p>
          <a:p>
            <a:pPr marL="36000">
              <a:defRPr/>
            </a:pPr>
            <a:r>
              <a:rPr lang="en-US" sz="3200" b="1" cap="small" spc="50" dirty="0">
                <a:latin typeface="Times New Roman" panose="02020603050405020304" pitchFamily="18" charset="0"/>
                <a:cs typeface="Times New Roman" panose="02020603050405020304" pitchFamily="18" charset="0"/>
              </a:rPr>
              <a:t>1. Vow to Live Obedient Lives	           </a:t>
            </a:r>
          </a:p>
        </p:txBody>
      </p:sp>
      <p:sp>
        <p:nvSpPr>
          <p:cNvPr id="4" name="Text Box 3"/>
          <p:cNvSpPr txBox="1">
            <a:spLocks noChangeArrowheads="1"/>
          </p:cNvSpPr>
          <p:nvPr/>
        </p:nvSpPr>
        <p:spPr bwMode="auto">
          <a:xfrm>
            <a:off x="144016" y="1496404"/>
            <a:ext cx="4572000"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Times New Roman" panose="02020603050405020304" pitchFamily="18" charset="0"/>
                <a:cs typeface="Times New Roman" panose="02020603050405020304" pitchFamily="18" charset="0"/>
              </a:rPr>
              <a:t>Revelation 14:7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3600"/>
              </a:spcAft>
              <a:defRPr/>
            </a:pPr>
            <a:r>
              <a:rPr lang="en-US" sz="3600" dirty="0">
                <a:latin typeface="Arial" panose="020B0604020202020204" pitchFamily="34" charset="0"/>
                <a:cs typeface="Arial" panose="020B0604020202020204" pitchFamily="34" charset="0"/>
              </a:rPr>
              <a:t>“Fear God and give glory to Him,                      for the hour of His judgment has come;  and worship Him who made heaven and earth, the sea and springs of water.”</a:t>
            </a: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F2ECEA03-BE77-90A9-8726-88BF09520B87}"/>
              </a:ext>
            </a:extLst>
          </p:cNvPr>
          <p:cNvPicPr>
            <a:picLocks noChangeAspect="1"/>
          </p:cNvPicPr>
          <p:nvPr/>
        </p:nvPicPr>
        <p:blipFill>
          <a:blip r:embed="rId3"/>
          <a:stretch>
            <a:fillRect/>
          </a:stretch>
        </p:blipFill>
        <p:spPr>
          <a:xfrm>
            <a:off x="4977110" y="1619879"/>
            <a:ext cx="3843362" cy="4739361"/>
          </a:xfrm>
          <a:prstGeom prst="rect">
            <a:avLst/>
          </a:prstGeom>
        </p:spPr>
      </p:pic>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5" presetClass="entr" presetSubtype="5"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dow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38718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spcBef>
                <a:spcPts val="0"/>
              </a:spcBef>
              <a:spcAft>
                <a:spcPts val="1200"/>
              </a:spcAft>
              <a:tabLst>
                <a:tab pos="625475" algn="l"/>
              </a:tabLst>
              <a:defRPr/>
            </a:pPr>
            <a:r>
              <a:rPr lang="en-US" sz="3600" dirty="0">
                <a:latin typeface="Arial" panose="020B0604020202020204" pitchFamily="34" charset="0"/>
                <a:cs typeface="Arial" panose="020B0604020202020204" pitchFamily="34" charset="0"/>
              </a:rPr>
              <a:t>If we are merely one of the estimated eight billion people, life loses its purpose, other than mere survival.</a:t>
            </a:r>
          </a:p>
          <a:p>
            <a:pPr marL="273050" eaLnBrk="1" hangingPunct="1">
              <a:spcBef>
                <a:spcPts val="0"/>
              </a:spcBef>
              <a:spcAft>
                <a:spcPts val="1200"/>
              </a:spcAft>
              <a:tabLst>
                <a:tab pos="625475" algn="l"/>
              </a:tabLst>
              <a:defRPr/>
            </a:pPr>
            <a:r>
              <a:rPr lang="en-US" sz="3600" dirty="0">
                <a:latin typeface="Arial" panose="020B0604020202020204" pitchFamily="34" charset="0"/>
                <a:cs typeface="Arial" panose="020B0604020202020204" pitchFamily="34" charset="0"/>
              </a:rPr>
              <a:t>• The biblical Creation provides a reason  	to live and a moral imperative for living. 	We have been created by God and are 	</a:t>
            </a:r>
            <a:r>
              <a:rPr lang="en-US" sz="3600" b="1" spc="100" dirty="0">
                <a:latin typeface="Arial" panose="020B0604020202020204" pitchFamily="34" charset="0"/>
                <a:cs typeface="Arial" panose="020B0604020202020204" pitchFamily="34" charset="0"/>
              </a:rPr>
              <a:t>accountable</a:t>
            </a:r>
            <a:r>
              <a:rPr lang="en-US" sz="3600" dirty="0">
                <a:latin typeface="Arial" panose="020B0604020202020204" pitchFamily="34" charset="0"/>
                <a:cs typeface="Arial" panose="020B0604020202020204" pitchFamily="34" charset="0"/>
              </a:rPr>
              <a:t> to Him for our actions.</a:t>
            </a:r>
          </a:p>
          <a:p>
            <a:pPr marL="273050" eaLnBrk="1" hangingPunct="1">
              <a:spcBef>
                <a:spcPts val="0"/>
              </a:spcBef>
              <a:spcAft>
                <a:spcPts val="1200"/>
              </a:spcAft>
              <a:tabLst>
                <a:tab pos="625475" algn="l"/>
              </a:tabLst>
              <a:defRPr/>
            </a:pPr>
            <a:r>
              <a:rPr lang="en-US" sz="3600" dirty="0">
                <a:latin typeface="Arial" panose="020B0604020202020204" pitchFamily="34" charset="0"/>
                <a:cs typeface="Arial" panose="020B0604020202020204" pitchFamily="34" charset="0"/>
              </a:rPr>
              <a:t>• We were created by God with the 	</a:t>
            </a:r>
            <a:r>
              <a:rPr lang="en-US" sz="3600" b="1" spc="100" dirty="0">
                <a:latin typeface="Arial" panose="020B0604020202020204" pitchFamily="34" charset="0"/>
                <a:cs typeface="Arial" panose="020B0604020202020204" pitchFamily="34" charset="0"/>
              </a:rPr>
              <a:t>capacity to make moral choices.</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Vow to Live Obedient Lives</a:t>
            </a:r>
          </a:p>
          <a:p>
            <a:pPr marL="36000">
              <a:defRPr/>
            </a:pPr>
            <a:r>
              <a:rPr lang="en-US" sz="3200" b="1" cap="small" dirty="0">
                <a:latin typeface="Times New Roman" panose="02020603050405020304" pitchFamily="18" charset="0"/>
                <a:cs typeface="Times New Roman" panose="02020603050405020304" pitchFamily="18" charset="0"/>
              </a:rPr>
              <a:t>Judgment, Creation, Accountability        </a:t>
            </a:r>
          </a:p>
        </p:txBody>
      </p:sp>
    </p:spTree>
    <p:extLst>
      <p:ext uri="{BB962C8B-B14F-4D97-AF65-F5344CB8AC3E}">
        <p14:creationId xmlns:p14="http://schemas.microsoft.com/office/powerpoint/2010/main" val="293649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94117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spcBef>
                <a:spcPts val="0"/>
              </a:spcBef>
              <a:spcAft>
                <a:spcPts val="600"/>
              </a:spcAft>
              <a:tabLst>
                <a:tab pos="625475" algn="l"/>
              </a:tabLst>
              <a:defRPr/>
            </a:pPr>
            <a:r>
              <a:rPr lang="en-US" sz="3600" b="1" spc="100" dirty="0">
                <a:latin typeface="Arial" panose="020B0604020202020204" pitchFamily="34" charset="0"/>
                <a:cs typeface="Arial" panose="020B0604020202020204" pitchFamily="34" charset="0"/>
              </a:rPr>
              <a:t>Judgment implies moral responsibility. </a:t>
            </a:r>
            <a:endParaRPr lang="en-US" sz="3600" dirty="0">
              <a:latin typeface="Arial" panose="020B0604020202020204" pitchFamily="34" charset="0"/>
              <a:cs typeface="Arial" panose="020B0604020202020204" pitchFamily="34" charset="0"/>
            </a:endParaRPr>
          </a:p>
          <a:p>
            <a:pPr marL="273050" eaLnBrk="1" hangingPunct="1">
              <a:spcBef>
                <a:spcPts val="0"/>
              </a:spcBef>
              <a:spcAft>
                <a:spcPts val="600"/>
              </a:spcAft>
              <a:tabLst>
                <a:tab pos="625475" algn="l"/>
              </a:tabLst>
              <a:defRPr/>
            </a:pPr>
            <a:r>
              <a:rPr lang="en-US" sz="3600" dirty="0">
                <a:latin typeface="Arial" panose="020B0604020202020204" pitchFamily="34" charset="0"/>
                <a:cs typeface="Arial" panose="020B0604020202020204" pitchFamily="34" charset="0"/>
              </a:rPr>
              <a:t>• In this crisis hour of earth’s history, the 	judgment hour, God calls us to make 	</a:t>
            </a:r>
            <a:r>
              <a:rPr lang="en-US" sz="3600" dirty="0">
                <a:solidFill>
                  <a:schemeClr val="tx2"/>
                </a:solidFill>
                <a:latin typeface="Arial" panose="020B0604020202020204" pitchFamily="34" charset="0"/>
                <a:cs typeface="Arial" panose="020B0604020202020204" pitchFamily="34" charset="0"/>
              </a:rPr>
              <a:t>decisions in the light of eternity</a:t>
            </a:r>
            <a:r>
              <a:rPr lang="en-US" sz="3600" dirty="0">
                <a:latin typeface="Arial" panose="020B0604020202020204" pitchFamily="34" charset="0"/>
                <a:cs typeface="Arial" panose="020B0604020202020204" pitchFamily="34" charset="0"/>
              </a:rPr>
              <a:t>.</a:t>
            </a:r>
          </a:p>
          <a:p>
            <a:pPr marL="273050" eaLnBrk="1" hangingPunct="1">
              <a:spcBef>
                <a:spcPts val="0"/>
              </a:spcBef>
              <a:spcAft>
                <a:spcPts val="600"/>
              </a:spcAft>
              <a:tabLst>
                <a:tab pos="625475" algn="l"/>
              </a:tabLst>
              <a:defRPr/>
            </a:pPr>
            <a:r>
              <a:rPr lang="en-US" sz="3600" dirty="0">
                <a:latin typeface="Arial" panose="020B0604020202020204" pitchFamily="34" charset="0"/>
                <a:cs typeface="Arial" panose="020B0604020202020204" pitchFamily="34" charset="0"/>
              </a:rPr>
              <a:t>• The first angel’s earnest appeal to                       	“ ‘worship Him who made heaven and 	earth’ ” (</a:t>
            </a:r>
            <a:r>
              <a:rPr lang="en-US" sz="3600" i="1" dirty="0">
                <a:latin typeface="Arial" panose="020B0604020202020204" pitchFamily="34" charset="0"/>
                <a:cs typeface="Arial" panose="020B0604020202020204" pitchFamily="34" charset="0"/>
              </a:rPr>
              <a:t>Rev. 14:7</a:t>
            </a:r>
            <a:r>
              <a:rPr lang="en-US" sz="3600" dirty="0">
                <a:latin typeface="Arial" panose="020B0604020202020204" pitchFamily="34" charset="0"/>
                <a:cs typeface="Arial" panose="020B0604020202020204" pitchFamily="34" charset="0"/>
              </a:rPr>
              <a:t>) acknowledges that 	the basis of all worship is the fact that 	we were created by God.</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Vow to Live Obedient Lives</a:t>
            </a:r>
          </a:p>
          <a:p>
            <a:pPr marL="36000">
              <a:defRPr/>
            </a:pPr>
            <a:r>
              <a:rPr lang="en-US" sz="3200" b="1" cap="small" dirty="0">
                <a:latin typeface="Times New Roman" panose="02020603050405020304" pitchFamily="18" charset="0"/>
                <a:cs typeface="Times New Roman" panose="02020603050405020304" pitchFamily="18" charset="0"/>
              </a:rPr>
              <a:t>Judgment, Creation, accountability        </a:t>
            </a:r>
          </a:p>
        </p:txBody>
      </p:sp>
    </p:spTree>
    <p:extLst>
      <p:ext uri="{BB962C8B-B14F-4D97-AF65-F5344CB8AC3E}">
        <p14:creationId xmlns:p14="http://schemas.microsoft.com/office/powerpoint/2010/main" val="142251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86010"/>
            <a:ext cx="9144000" cy="467929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spcBef>
                <a:spcPts val="0"/>
              </a:spcBef>
              <a:spcAft>
                <a:spcPts val="600"/>
              </a:spcAft>
              <a:tabLst>
                <a:tab pos="625475" algn="l"/>
              </a:tabLst>
              <a:defRPr/>
            </a:pPr>
            <a:r>
              <a:rPr lang="en-US" sz="3600" b="1" spc="100" dirty="0">
                <a:latin typeface="Arial" panose="020B0604020202020204" pitchFamily="34" charset="0"/>
                <a:cs typeface="Arial" panose="020B0604020202020204" pitchFamily="34" charset="0"/>
              </a:rPr>
              <a:t>The Ten Commandments is the standard of judgment.</a:t>
            </a:r>
          </a:p>
          <a:p>
            <a:pPr marL="273050" eaLnBrk="1" hangingPunct="1">
              <a:spcBef>
                <a:spcPts val="0"/>
              </a:spcBef>
              <a:spcAft>
                <a:spcPts val="600"/>
              </a:spcAft>
              <a:tabLst>
                <a:tab pos="625475" algn="l"/>
              </a:tabLst>
              <a:defRPr/>
            </a:pPr>
            <a:r>
              <a:rPr lang="en-US" sz="3600" dirty="0">
                <a:latin typeface="Arial" panose="020B0604020202020204" pitchFamily="34" charset="0"/>
                <a:cs typeface="Arial" panose="020B0604020202020204" pitchFamily="34" charset="0"/>
              </a:rPr>
              <a:t>• The law is the </a:t>
            </a:r>
            <a:r>
              <a:rPr lang="en-US" sz="3600" dirty="0">
                <a:solidFill>
                  <a:schemeClr val="tx2"/>
                </a:solidFill>
                <a:latin typeface="Arial" panose="020B0604020202020204" pitchFamily="34" charset="0"/>
                <a:cs typeface="Arial" panose="020B0604020202020204" pitchFamily="34" charset="0"/>
              </a:rPr>
              <a:t>foundation</a:t>
            </a:r>
            <a:r>
              <a:rPr lang="en-US" sz="3600" dirty="0">
                <a:latin typeface="Arial" panose="020B0604020202020204" pitchFamily="34" charset="0"/>
                <a:cs typeface="Arial" panose="020B0604020202020204" pitchFamily="34" charset="0"/>
              </a:rPr>
              <a:t> of God’s 	government and a revelation of His 	</a:t>
            </a:r>
            <a:r>
              <a:rPr lang="en-US" sz="3600" dirty="0">
                <a:solidFill>
                  <a:schemeClr val="tx2"/>
                </a:solidFill>
                <a:latin typeface="Arial" panose="020B0604020202020204" pitchFamily="34" charset="0"/>
                <a:cs typeface="Arial" panose="020B0604020202020204" pitchFamily="34" charset="0"/>
              </a:rPr>
              <a:t>character</a:t>
            </a:r>
            <a:r>
              <a:rPr lang="en-US" sz="3600" dirty="0">
                <a:latin typeface="Arial" panose="020B0604020202020204" pitchFamily="34" charset="0"/>
                <a:cs typeface="Arial" panose="020B0604020202020204" pitchFamily="34" charset="0"/>
              </a:rPr>
              <a:t>.</a:t>
            </a:r>
          </a:p>
          <a:p>
            <a:pPr marL="273050" eaLnBrk="1" hangingPunct="1">
              <a:spcBef>
                <a:spcPts val="0"/>
              </a:spcBef>
              <a:spcAft>
                <a:spcPts val="600"/>
              </a:spcAft>
              <a:tabLst>
                <a:tab pos="625475" algn="l"/>
              </a:tabLst>
              <a:defRPr/>
            </a:pPr>
            <a:r>
              <a:rPr lang="en-US" sz="3600" dirty="0">
                <a:latin typeface="Arial" panose="020B0604020202020204" pitchFamily="34" charset="0"/>
                <a:cs typeface="Arial" panose="020B0604020202020204" pitchFamily="34" charset="0"/>
              </a:rPr>
              <a:t>• Faithfulness to the Sabbath command-	</a:t>
            </a:r>
            <a:r>
              <a:rPr lang="en-US" sz="3600" dirty="0" err="1">
                <a:latin typeface="Arial" panose="020B0604020202020204" pitchFamily="34" charset="0"/>
                <a:cs typeface="Arial" panose="020B0604020202020204" pitchFamily="34" charset="0"/>
              </a:rPr>
              <a:t>ment</a:t>
            </a:r>
            <a:r>
              <a:rPr lang="en-US" sz="3600" dirty="0">
                <a:latin typeface="Arial" panose="020B0604020202020204" pitchFamily="34" charset="0"/>
                <a:cs typeface="Arial" panose="020B0604020202020204" pitchFamily="34" charset="0"/>
              </a:rPr>
              <a:t> is acknowledgment of our 	</a:t>
            </a:r>
            <a:r>
              <a:rPr lang="en-US" sz="3600" dirty="0">
                <a:solidFill>
                  <a:schemeClr val="tx2"/>
                </a:solidFill>
                <a:latin typeface="Arial" panose="020B0604020202020204" pitchFamily="34" charset="0"/>
                <a:cs typeface="Arial" panose="020B0604020202020204" pitchFamily="34" charset="0"/>
              </a:rPr>
              <a:t>commitment to live obedient lives</a:t>
            </a:r>
            <a:r>
              <a:rPr lang="en-US" sz="3600" dirty="0">
                <a:latin typeface="Arial" panose="020B0604020202020204" pitchFamily="34" charset="0"/>
                <a:cs typeface="Arial" panose="020B0604020202020204" pitchFamily="34" charset="0"/>
              </a:rPr>
              <a:t>.</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Vow to Live Obedient Lives</a:t>
            </a:r>
          </a:p>
          <a:p>
            <a:pPr marL="36000">
              <a:defRPr/>
            </a:pPr>
            <a:r>
              <a:rPr lang="en-US" sz="3200" b="1" cap="small" dirty="0">
                <a:latin typeface="Times New Roman" panose="02020603050405020304" pitchFamily="18" charset="0"/>
                <a:cs typeface="Times New Roman" panose="02020603050405020304" pitchFamily="18" charset="0"/>
              </a:rPr>
              <a:t>Judgment, Creation, Accountability        </a:t>
            </a:r>
          </a:p>
        </p:txBody>
      </p:sp>
    </p:spTree>
    <p:extLst>
      <p:ext uri="{BB962C8B-B14F-4D97-AF65-F5344CB8AC3E}">
        <p14:creationId xmlns:p14="http://schemas.microsoft.com/office/powerpoint/2010/main" val="149574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•23.1Q MANAGING.potx</Template>
  <TotalTime>59647</TotalTime>
  <Words>4186</Words>
  <Application>Microsoft Macintosh PowerPoint</Application>
  <PresentationFormat>On-screen Show (4:3)</PresentationFormat>
  <Paragraphs>208</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Calibri Light</vt:lpstr>
      <vt:lpstr>Helvetica Neue</vt:lpstr>
      <vt:lpstr>Times New Roman</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1026</cp:revision>
  <cp:lastPrinted>2023-05-09T20:45:56Z</cp:lastPrinted>
  <dcterms:created xsi:type="dcterms:W3CDTF">2021-07-03T11:23:54Z</dcterms:created>
  <dcterms:modified xsi:type="dcterms:W3CDTF">2023-05-18T12:04:07Z</dcterms:modified>
</cp:coreProperties>
</file>