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718" r:id="rId4"/>
    <p:sldId id="704" r:id="rId5"/>
    <p:sldId id="268" r:id="rId6"/>
    <p:sldId id="458" r:id="rId7"/>
    <p:sldId id="479" r:id="rId8"/>
    <p:sldId id="603" r:id="rId9"/>
    <p:sldId id="721" r:id="rId10"/>
    <p:sldId id="736" r:id="rId11"/>
    <p:sldId id="737" r:id="rId12"/>
    <p:sldId id="699" r:id="rId13"/>
    <p:sldId id="680" r:id="rId14"/>
    <p:sldId id="738" r:id="rId15"/>
    <p:sldId id="739" r:id="rId16"/>
    <p:sldId id="731" r:id="rId17"/>
    <p:sldId id="698" r:id="rId18"/>
    <p:sldId id="741" r:id="rId19"/>
    <p:sldId id="742" r:id="rId20"/>
    <p:sldId id="743" r:id="rId21"/>
    <p:sldId id="732" r:id="rId22"/>
    <p:sldId id="733" r:id="rId23"/>
    <p:sldId id="744" r:id="rId24"/>
    <p:sldId id="745" r:id="rId25"/>
    <p:sldId id="685" r:id="rId26"/>
    <p:sldId id="716" r:id="rId27"/>
    <p:sldId id="746" r:id="rId28"/>
    <p:sldId id="730" r:id="rId29"/>
    <p:sldId id="747" r:id="rId30"/>
    <p:sldId id="354" r:id="rId31"/>
    <p:sldId id="523" r:id="rId32"/>
    <p:sldId id="524" r:id="rId33"/>
    <p:sldId id="52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o Vicente" initials="CV" lastIdx="1" clrIdx="0">
    <p:extLst>
      <p:ext uri="{19B8F6BF-5375-455C-9EA6-DF929625EA0E}">
        <p15:presenceInfo xmlns:p15="http://schemas.microsoft.com/office/powerpoint/2012/main" userId="add71d1e32a934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BE"/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6358" autoAdjust="0"/>
  </p:normalViewPr>
  <p:slideViewPr>
    <p:cSldViewPr>
      <p:cViewPr varScale="1">
        <p:scale>
          <a:sx n="76" d="100"/>
          <a:sy n="76" d="100"/>
        </p:scale>
        <p:origin x="3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3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F7DEA-EED0-B34A-97AC-1E39EAF9C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B209-6DB4-BAB2-CF2C-4C3140CA8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927F-2F01-BC43-856C-0DDF70B4A0C5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7747-7603-FC97-B986-99AB94D54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F291-8112-5E0D-F0E9-AA0D63979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B494-DDF3-964F-AFCD-83AD96D6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 err="1"/>
              <a:t>Kailan</a:t>
            </a:r>
            <a:r>
              <a:rPr lang="en-US" b="0" i="0" spc="100" baseline="0" dirty="0"/>
              <a:t> ang </a:t>
            </a:r>
            <a:r>
              <a:rPr lang="en-US" b="0" i="0" spc="100" baseline="0" dirty="0" err="1"/>
              <a:t>Kaligtasan</a:t>
            </a:r>
            <a:r>
              <a:rPr lang="en-US" b="0" i="0" spc="100" baseline="0" dirty="0"/>
              <a:t> ng </a:t>
            </a:r>
            <a:r>
              <a:rPr lang="en-US" b="0" i="0" spc="100" baseline="0" dirty="0" err="1"/>
              <a:t>Diyos</a:t>
            </a:r>
            <a:r>
              <a:rPr lang="en-US" b="0" i="0" spc="100" baseline="0" dirty="0"/>
              <a:t> ay </a:t>
            </a:r>
            <a:r>
              <a:rPr lang="en-US" b="0" i="0" spc="100" baseline="0" dirty="0" err="1"/>
              <a:t>Gagana</a:t>
            </a:r>
            <a:r>
              <a:rPr lang="en-US" b="0" i="0" spc="100" baseline="0" dirty="0"/>
              <a:t> </a:t>
            </a:r>
            <a:r>
              <a:rPr lang="en-US" b="0" i="0" spc="100" baseline="0" dirty="0" err="1"/>
              <a:t>sa</a:t>
            </a:r>
            <a:r>
              <a:rPr lang="en-US" b="0" i="0" spc="100" baseline="0" dirty="0"/>
              <a:t> </a:t>
            </a:r>
            <a:r>
              <a:rPr lang="en-US" b="0" i="0" spc="100" baseline="0" dirty="0" err="1"/>
              <a:t>Atin</a:t>
            </a:r>
            <a:r>
              <a:rPr lang="en-US" b="0" i="0" spc="100" baseline="0" dirty="0"/>
              <a:t>?</a:t>
            </a:r>
            <a:endParaRPr lang="en-US" b="1" i="1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panlabas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puwersa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nangingibabaw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“Ang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takbo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sanlibutang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)—ang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kaugalian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-ugali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malawak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lipunan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pinapangit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pagrebelde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•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Si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)—“ang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prinsipe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kapangyariahn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 ¶ “ang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pagsuway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</a:t>
            </a:r>
            <a:endParaRPr lang="en-PH" b="1" i="1" dirty="0"/>
          </a:p>
        </p:txBody>
      </p:sp>
    </p:spTree>
    <p:extLst>
      <p:ext uri="{BB962C8B-B14F-4D97-AF65-F5344CB8AC3E}">
        <p14:creationId xmlns:p14="http://schemas.microsoft.com/office/powerpoint/2010/main" val="178128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b.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Nalinlang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Nasa.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lahat ay dating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nabuhay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pagnanasa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tayo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noo'y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katutubong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kapootan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naman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1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 err="1">
                <a:latin typeface="Arial" charset="0"/>
                <a:cs typeface="ＭＳ Ｐゴシック" charset="0"/>
              </a:rPr>
              <a:t>Pinangibabawan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din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panloob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puwersa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• “Mga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pagnanasa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¶ •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Natutukso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naaakit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nagpapatangay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pagnanasa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pagnanasang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naipaglihi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nanganganak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naman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malaki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nagbubunga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Santiago 1:14, 15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PH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Katutubong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kapootan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” ¶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pagsasakabuhayan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pagsupil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isa 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kinagawian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pagtatagumpay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pagsalangsang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kasalukuyang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nagbabanta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Hindi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nakikipaglaban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kasalana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—¶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Disidido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rebelyon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Sumusunod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pagdidikta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Sumusunod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katutubong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makasalanang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Naipanganak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masamang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likas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ilalim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poot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(The Living Bible). ¶ • Hindi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nangangahulugan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katutubong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hilig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reyalidad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makakasalanang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nakaugat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makasalanang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likas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nananatiling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banta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Nangangahulugan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matandang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kailangang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pangibabawan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alisin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matandang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at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ilagay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</a:t>
            </a:r>
            <a:endParaRPr lang="en-PH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7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>
                <a:latin typeface="Arial" charset="0"/>
                <a:cs typeface="ＭＳ Ｐゴシック" charset="0"/>
              </a:rPr>
              <a:t>2.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Kasama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Cristo 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Dinakila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Kasama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Cristo.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binuhay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pinaupong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sangkalangitan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kay Cristo Jesus”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2:6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5598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Nguni't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Dios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palibhasa'y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iniibig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2:4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kalakip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makakapangyrihang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,"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Pablo’y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pumipihit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malungkot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paglalarawan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nakaraang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tagapakinig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2:1–3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puno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-ng-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-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reyalidad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nagtatatak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2:4–10).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0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ay—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kasamang-muling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binuhay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Cristo;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kasamang-itinaas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Crsito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nagpapakita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pakikisali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pag-akyat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);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kasamang-nakaupo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Cristo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kalangitan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,"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nanganganhulugan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nakikisali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pag-upo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kasamang-dinakila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Jesus. </a:t>
            </a:r>
          </a:p>
        </p:txBody>
      </p:sp>
    </p:spTree>
    <p:extLst>
      <p:ext uri="{BB962C8B-B14F-4D97-AF65-F5344CB8AC3E}">
        <p14:creationId xmlns:p14="http://schemas.microsoft.com/office/powerpoint/2010/main" val="3449978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Natamo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Cristo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minsang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nangibabaw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Sa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pag-akyat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pagdakila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Jesus,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bagamat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nananatiling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aktibo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nagbabanta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pag-iral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—ay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lubusang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napalitan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8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miron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pangyayaring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personal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napakalapit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sangkot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Na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kasamang-muling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binuhay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kasamang-umakyat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kasamang-dinakila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Jesus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nagbubukas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hanay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posibilidad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Mayron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karapatan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talikuran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pinangingibabawan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demonyong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pag-iral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kasaganaan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Cristo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2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Timoteo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1:7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dirty="0">
                <a:latin typeface="Arial" charset="0"/>
                <a:cs typeface="ＭＳ Ｐゴシック" charset="0"/>
              </a:rPr>
              <a:t>Ang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liham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ni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Apostol Pablo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>
                <a:latin typeface="Arial" charset="0"/>
                <a:cs typeface="ＭＳ Ｐゴシック" charset="0"/>
              </a:rPr>
              <a:t>Mga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Taga-Efeso</a:t>
            </a:r>
            <a:r>
              <a:rPr lang="en-US" b="0" i="0" spc="10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>
                <a:latin typeface="Arial" charset="0"/>
                <a:cs typeface="ＭＳ Ｐゴシック" charset="0"/>
              </a:rPr>
              <a:t>b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Pinagpalang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Magpakailanman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maipakita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di-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masukat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kayamanan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kagandahang-loob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Cristo Jesus”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2:7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79765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magtatapos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hind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nagtatapos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puno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-ng-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napaliguang-awa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nakaugat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kapulungan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sinauang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1:4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umaabot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magpakailanman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kinabukasan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kinabukasan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itinatag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katulad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kilos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—ang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52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kayamanan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kapalaran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maarok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halaga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ihambing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1:7, at 3:8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mananampalataya’y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makakuha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masapatan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kailangan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kabutihang-loob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malinaw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kosmikong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pagtatanghal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eaLnBrk="1" hangingPunct="1"/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3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50" dirty="0">
                <a:latin typeface="Arial" panose="020B0604020202020204" pitchFamily="34" charset="0"/>
                <a:cs typeface="Arial" panose="020B0604020202020204" pitchFamily="34" charset="0"/>
              </a:rPr>
              <a:t>The Desire of Ages </a:t>
            </a:r>
            <a:r>
              <a:rPr lang="en-US" sz="1200" b="1" cap="small" spc="50" dirty="0">
                <a:latin typeface="Arial" panose="020B0604020202020204" pitchFamily="34" charset="0"/>
                <a:cs typeface="Arial" panose="020B0604020202020204" pitchFamily="34" charset="0"/>
              </a:rPr>
              <a:t>19, 20</a:t>
            </a:r>
            <a:r>
              <a:rPr lang="en-US" sz="1200" b="1" cap="small" spc="50" dirty="0">
                <a:latin typeface="Cambria"/>
                <a:cs typeface="Cambria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“Sa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pagparito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manirahan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natin,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ihahayag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Jesus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…. …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munting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liksyon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sansinukob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kamangha-manghang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hiwaga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nagtutubos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tema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‘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ninanais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,’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katapusang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… 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Makikita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kaluwalhatiang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nagliliwanag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mukha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Jesus ay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mapagmalasakit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eaLnBrk="1" hangingPunct="1"/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35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spc="100" baseline="0" dirty="0">
                <a:latin typeface="Arial" charset="0"/>
                <a:cs typeface="ＭＳ Ｐゴシック" charset="0"/>
              </a:rPr>
              <a:t>Pangatlong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paghahati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3.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Ligtas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magmalaki.Sapagkat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pinakamahusay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Jesus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lakaran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2:8–10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4230929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espiritu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Walang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kislap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ganap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nasakop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personal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inisyatibo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inililibot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hamak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kahalingan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pagkahibang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2, 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kaaway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kumikilos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kapalaran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maka-Diyos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2400" b="1" i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]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3926002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awa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kumikilos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kapakanan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kay Cristo Jesus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naka-ugat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48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48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binubuhay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Inihahatid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kalangitan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pinauupo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Naghahangad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kawalang-hanggan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322357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Konklusyon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Efeso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2:1–10. </a:t>
            </a:r>
            <a:r>
              <a:rPr lang="en-US" b="1" i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¶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•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kaligtasan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maka-Diyos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gawain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Hindi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nagmumula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kundi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kaloob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Walang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maaaring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ipagyabang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napagningas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(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Efeso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2:8, 9). ¶ •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Nakatindig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tayong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eksibit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biyaya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Tayo’y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obra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maestra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nilikha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‘kay Cristo Jesus” (</a:t>
            </a:r>
            <a:r>
              <a:rPr lang="en-US" b="0" i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10).</a:t>
            </a:r>
            <a:endParaRPr lang="en-US" b="1" spc="100" baseline="0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11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kaligtasan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gagana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pinakilos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pananampalataya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¶ —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ibig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sabihin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sasang-ayunan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tatanggapin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kaligtasan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pinahihintulutan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¶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muli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tayong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buhayin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dakilain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bigyang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tayo para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mamuhay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kay Cristo Jesus.</a:t>
            </a:r>
            <a:endParaRPr lang="en-US" b="1" spc="100" baseline="0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94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pc="100" dirty="0">
                <a:latin typeface="Arial" charset="0"/>
                <a:cs typeface="ＭＳ Ｐゴシック" charset="0"/>
              </a:rPr>
              <a:t>Ang </a:t>
            </a:r>
            <a:r>
              <a:rPr lang="en-US" spc="100" dirty="0" err="1">
                <a:latin typeface="Arial" charset="0"/>
                <a:cs typeface="ＭＳ Ｐゴシック" charset="0"/>
              </a:rPr>
              <a:t>dalangin</a:t>
            </a:r>
            <a:r>
              <a:rPr lang="en-US" spc="100" dirty="0">
                <a:latin typeface="Arial" charset="0"/>
                <a:cs typeface="ＭＳ Ｐゴシック" charset="0"/>
              </a:rPr>
              <a:t> ko para </a:t>
            </a:r>
            <a:r>
              <a:rPr lang="en-US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iyo</a:t>
            </a:r>
            <a:endParaRPr lang="en-US" spc="100" dirty="0">
              <a:latin typeface="Arial" charset="0"/>
              <a:cs typeface="ＭＳ Ｐゴシック" charset="0"/>
            </a:endParaRPr>
          </a:p>
          <a:p>
            <a:pPr eaLnBrk="1" hangingPunct="1"/>
            <a:r>
              <a:rPr lang="en-US" spc="100" dirty="0">
                <a:latin typeface="Arial" charset="0"/>
                <a:cs typeface="ＭＳ Ｐゴシック" charset="0"/>
              </a:rPr>
              <a:t>Sa </a:t>
            </a:r>
            <a:r>
              <a:rPr lang="en-US" spc="100" dirty="0" err="1">
                <a:latin typeface="Arial" charset="0"/>
                <a:cs typeface="ＭＳ Ｐゴシック" charset="0"/>
              </a:rPr>
              <a:t>ngalan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ni</a:t>
            </a:r>
            <a:r>
              <a:rPr lang="en-US" spc="100" dirty="0">
                <a:latin typeface="Arial" charset="0"/>
                <a:cs typeface="ＭＳ Ｐゴシック" charset="0"/>
              </a:rPr>
              <a:t> Jesus </a:t>
            </a:r>
            <a:r>
              <a:rPr lang="en-US" spc="100" dirty="0" err="1">
                <a:latin typeface="Arial" charset="0"/>
                <a:cs typeface="ＭＳ Ｐゴシック" charset="0"/>
              </a:rPr>
              <a:t>nawa’y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habang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ikaw</a:t>
            </a:r>
            <a:r>
              <a:rPr lang="en-US" spc="100" dirty="0">
                <a:latin typeface="Arial" charset="0"/>
                <a:cs typeface="ＭＳ Ｐゴシック" charset="0"/>
              </a:rPr>
              <a:t> ay “</a:t>
            </a:r>
            <a:r>
              <a:rPr lang="en-US" spc="100" dirty="0" err="1">
                <a:latin typeface="Arial" charset="0"/>
                <a:cs typeface="ＭＳ Ｐゴシック" charset="0"/>
              </a:rPr>
              <a:t>gawa</a:t>
            </a:r>
            <a:r>
              <a:rPr lang="en-US" spc="100" dirty="0">
                <a:latin typeface="Arial" charset="0"/>
                <a:cs typeface="ＭＳ Ｐゴシック" charset="0"/>
              </a:rPr>
              <a:t> ng </a:t>
            </a:r>
            <a:r>
              <a:rPr lang="en-US" spc="100" dirty="0" err="1">
                <a:latin typeface="Arial" charset="0"/>
                <a:cs typeface="ＭＳ Ｐゴシック" charset="0"/>
              </a:rPr>
              <a:t>sariling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kamay</a:t>
            </a:r>
            <a:r>
              <a:rPr lang="en-US" spc="100" dirty="0">
                <a:latin typeface="Arial" charset="0"/>
                <a:cs typeface="ＭＳ Ｐゴシック" charset="0"/>
              </a:rPr>
              <a:t> ng </a:t>
            </a:r>
            <a:r>
              <a:rPr lang="en-US" spc="100" dirty="0" err="1">
                <a:latin typeface="Arial" charset="0"/>
                <a:cs typeface="ＭＳ Ｐゴシック" charset="0"/>
              </a:rPr>
              <a:t>Diyos</a:t>
            </a:r>
            <a:r>
              <a:rPr lang="en-US" spc="100" dirty="0">
                <a:latin typeface="Arial" charset="0"/>
                <a:cs typeface="ＭＳ Ｐゴシック" charset="0"/>
              </a:rPr>
              <a:t> at </a:t>
            </a:r>
            <a:r>
              <a:rPr lang="en-US" spc="100" dirty="0" err="1">
                <a:latin typeface="Arial" charset="0"/>
                <a:cs typeface="ＭＳ Ｐゴシック" charset="0"/>
              </a:rPr>
              <a:t>pinanganak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muli</a:t>
            </a:r>
            <a:r>
              <a:rPr lang="en-US" spc="100" dirty="0">
                <a:latin typeface="Arial" charset="0"/>
                <a:cs typeface="ＭＳ Ｐゴシック" charset="0"/>
              </a:rPr>
              <a:t> kay Cristo Jesus, ay </a:t>
            </a:r>
            <a:r>
              <a:rPr lang="en-US" spc="100" dirty="0" err="1">
                <a:latin typeface="Arial" charset="0"/>
                <a:cs typeface="ＭＳ Ｐゴシック" charset="0"/>
              </a:rPr>
              <a:t>kukunin</a:t>
            </a:r>
            <a:r>
              <a:rPr lang="en-US" spc="100" dirty="0">
                <a:latin typeface="Arial" charset="0"/>
                <a:cs typeface="ＭＳ Ｐゴシック" charset="0"/>
              </a:rPr>
              <a:t> ang </a:t>
            </a:r>
            <a:r>
              <a:rPr lang="en-US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daang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maaga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Niyang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inihanda</a:t>
            </a:r>
            <a:r>
              <a:rPr lang="en-US" spc="100" dirty="0">
                <a:latin typeface="Arial" charset="0"/>
                <a:cs typeface="ＭＳ Ｐゴシック" charset="0"/>
              </a:rPr>
              <a:t> para </a:t>
            </a:r>
            <a:r>
              <a:rPr lang="en-US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iyo</a:t>
            </a:r>
            <a:r>
              <a:rPr lang="en-US" spc="100" dirty="0">
                <a:latin typeface="Arial" charset="0"/>
                <a:cs typeface="ＭＳ Ｐゴシック" charset="0"/>
              </a:rPr>
              <a:t>. Na </a:t>
            </a:r>
            <a:r>
              <a:rPr lang="en-US" spc="100" dirty="0" err="1">
                <a:latin typeface="Arial" charset="0"/>
                <a:cs typeface="ＭＳ Ｐゴシック" charset="0"/>
              </a:rPr>
              <a:t>dapat</a:t>
            </a:r>
            <a:r>
              <a:rPr lang="en-US" spc="100" dirty="0">
                <a:latin typeface="Arial" charset="0"/>
                <a:cs typeface="ＭＳ Ｐゴシック" charset="0"/>
              </a:rPr>
              <a:t> kang </a:t>
            </a:r>
            <a:r>
              <a:rPr lang="en-US" spc="100" dirty="0" err="1">
                <a:latin typeface="Arial" charset="0"/>
                <a:cs typeface="ＭＳ Ｐゴシック" charset="0"/>
              </a:rPr>
              <a:t>mamuhay</a:t>
            </a:r>
            <a:r>
              <a:rPr lang="en-US" spc="100" dirty="0">
                <a:latin typeface="Arial" charset="0"/>
                <a:cs typeface="ＭＳ Ｐゴシック" charset="0"/>
              </a:rPr>
              <a:t> ng </a:t>
            </a:r>
            <a:r>
              <a:rPr lang="en-US" spc="100" dirty="0" err="1">
                <a:latin typeface="Arial" charset="0"/>
                <a:cs typeface="ＭＳ Ｐゴシック" charset="0"/>
              </a:rPr>
              <a:t>mabuting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buhay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inihanda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Niya</a:t>
            </a:r>
            <a:r>
              <a:rPr lang="en-US" spc="100" dirty="0">
                <a:latin typeface="Arial" charset="0"/>
                <a:cs typeface="ＭＳ Ｐゴシック" charset="0"/>
              </a:rPr>
              <a:t> para </a:t>
            </a:r>
            <a:r>
              <a:rPr lang="en-US" spc="100" dirty="0" err="1">
                <a:latin typeface="Arial" charset="0"/>
                <a:cs typeface="ＭＳ Ｐゴシック" charset="0"/>
              </a:rPr>
              <a:t>iyong</a:t>
            </a:r>
            <a:r>
              <a:rPr lang="en-US" spc="100" dirty="0">
                <a:latin typeface="Arial" charset="0"/>
                <a:cs typeface="ＭＳ Ｐゴシック" charset="0"/>
              </a:rPr>
              <a:t> </a:t>
            </a:r>
            <a:r>
              <a:rPr lang="en-US" spc="100" dirty="0" err="1">
                <a:latin typeface="Arial" charset="0"/>
                <a:cs typeface="ＭＳ Ｐゴシック" charset="0"/>
              </a:rPr>
              <a:t>isakabuhayan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 2:10 AMPC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Amen.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>
                <a:latin typeface="Arial" charset="0"/>
                <a:cs typeface="ＭＳ Ｐゴシック" charset="0"/>
              </a:rPr>
              <a:t>Paano Tayo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Iniligtas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Diyos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7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i="1" spc="100" baseline="0" dirty="0" err="1">
                <a:latin typeface="Arial" charset="0"/>
                <a:cs typeface="ＭＳ Ｐゴシック" charset="0"/>
              </a:rPr>
              <a:t>Sumainyo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Good&amp;Faithful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channel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YouTube.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Ako’y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patuloy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nagpapasalamat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tumutulong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mangyari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makarating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kaalam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marami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pa. ¶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i="1" spc="100" dirty="0">
                <a:latin typeface="Arial" charset="0"/>
                <a:cs typeface="ＭＳ Ｐゴシック" charset="0"/>
              </a:rPr>
              <a:t>Malaki ang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iyong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magiging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bahagi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ministeryong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>
                <a:latin typeface="Arial" charset="0"/>
                <a:cs typeface="ＭＳ Ｐゴシック" charset="0"/>
              </a:rPr>
              <a:t>kung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ikaw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ay mag-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susubscribe</a:t>
            </a:r>
            <a:r>
              <a:rPr lang="en-US" b="1" i="1" spc="100" dirty="0">
                <a:latin typeface="Arial" charset="0"/>
                <a:cs typeface="ＭＳ Ｐゴシック" charset="0"/>
              </a:rPr>
              <a:t>, kung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hindi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pa. At kung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naging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pagpapala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ito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iyo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ay mag-share, at mag-like. ¶ I-click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rin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ang notification bell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upang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kaagad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ay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malalaman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mo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kapag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may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bagong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video. ¶ Ang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powerpoint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presentation ay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maida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-download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mo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rin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mula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website.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Naroroon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din ang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marami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pang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liksyon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nakaraang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higit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sampung</a:t>
            </a:r>
            <a:r>
              <a:rPr lang="en-US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cs typeface="ＭＳ Ｐゴシック" charset="0"/>
              </a:rPr>
              <a:t>taon</a:t>
            </a:r>
            <a:r>
              <a:rPr lang="en-US" b="1" i="1" spc="100" dirty="0">
                <a:latin typeface="Arial" charset="0"/>
                <a:cs typeface="ＭＳ Ｐゴシック" charset="0"/>
              </a:rPr>
              <a:t>. ¶</a:t>
            </a:r>
          </a:p>
          <a:p>
            <a:pPr eaLnBrk="1" hangingPunct="1"/>
            <a:endParaRPr lang="en-US" b="1" i="1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i="1" spc="100" baseline="0" dirty="0" err="1">
                <a:latin typeface="Arial" charset="0"/>
                <a:cs typeface="ＭＳ Ｐゴシック" charset="0"/>
              </a:rPr>
              <a:t>Maraming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salamat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Magkita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susunod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linggo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0" u="none" spc="100" baseline="0" dirty="0">
                <a:latin typeface="Arial" charset="0"/>
                <a:cs typeface="ＭＳ Ｐゴシック" charset="0"/>
              </a:rPr>
              <a:t>STOP RECORDING</a:t>
            </a:r>
          </a:p>
          <a:p>
            <a:pPr eaLnBrk="1" hangingPunct="1"/>
            <a:endParaRPr lang="en-US" b="1" i="0" u="none" spc="100" baseline="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Ngunit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mayaman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kanyang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dakilang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pag-ibig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atin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kahit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noong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tayo'y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patay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pagsuway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ay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binuhay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niyang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kasama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PH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Cristo</a:t>
            </a:r>
            <a:r>
              <a:rPr lang="en-US" sz="12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12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2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2:4, 5 FSV</a:t>
            </a:r>
            <a:r>
              <a:rPr lang="en-US" sz="12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2:1–10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personal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pagtingin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pinakadakila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pinakamalawak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misyong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pagliligtas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—ang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pagsisikap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tubusin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Ang drama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pinatitindi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kaalaman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tagapanood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pagliligtas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sinasaksihan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pagliligtas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Patay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Pagsalangsang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a. Patay,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Nadaya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2:1,2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Nalinlang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Nasa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2:3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Kasama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Dinakila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Kasama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2:6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Pinagpalang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2:7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Naka-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ugat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Pag-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2:8–10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Patay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Pagsalangsang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a. a. Patay,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Nadaya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Kayo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noo'y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pagsalangsang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dati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ninyong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nilakaran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lakad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pinuno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himpapawid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¶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pagsuway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2:1, 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Mas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detalyadong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pagbabagong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may mas personal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pokus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:1–10).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paghahambing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makasalanang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pag-iral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1–3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pagpapala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Naglalarawan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pakikilahok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pag-akyat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pagdakila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Cristo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4–7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Nagdiriwang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basehan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kaligtasang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‘yon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malikhaing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8–10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PH" b="1" i="1" dirty="0"/>
          </a:p>
        </p:txBody>
      </p:sp>
    </p:spTree>
    <p:extLst>
      <p:ext uri="{BB962C8B-B14F-4D97-AF65-F5344CB8AC3E}">
        <p14:creationId xmlns:p14="http://schemas.microsoft.com/office/powerpoint/2010/main" val="70638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 err="1">
                <a:latin typeface="Arial" charset="0"/>
                <a:cs typeface="ＭＳ Ｐゴシック" charset="0"/>
              </a:rPr>
              <a:t>Nagbibigay-diin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2:1, 2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malungkot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reyalidad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bago-pagbabalik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pag-iral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pagsalangsang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pagkakasala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regular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takbo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Pinangingibabawan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tal.2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Hiwalay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Pinagmumulan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paghambingin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Colosas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2:13; Roma 5:17, 6:23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PH" b="1" i="1" dirty="0"/>
          </a:p>
        </p:txBody>
      </p:sp>
    </p:spTree>
    <p:extLst>
      <p:ext uri="{BB962C8B-B14F-4D97-AF65-F5344CB8AC3E}">
        <p14:creationId xmlns:p14="http://schemas.microsoft.com/office/powerpoint/2010/main" val="187177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-27384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78B3F-49D8-F581-0B54-DF7167CBD2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303" y="20986"/>
            <a:ext cx="796588" cy="1076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Cambria"/>
                <a:cs typeface="Cambria"/>
              </a:rPr>
              <a:t>Jul • Aug • Sep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5400" b="1" spc="300" dirty="0" err="1">
                <a:latin typeface="Calibri" charset="0"/>
                <a:cs typeface="Calibri" charset="0"/>
              </a:rPr>
              <a:t>Good&amp;Faithful</a:t>
            </a:r>
            <a:endParaRPr lang="en-US" sz="5400" b="1" spc="300" dirty="0">
              <a:latin typeface="Calibri" charset="0"/>
              <a:cs typeface="Calibri" charset="0"/>
            </a:endParaRPr>
          </a:p>
          <a:p>
            <a:pPr marL="360000"/>
            <a:r>
              <a:rPr lang="en-US" sz="3200" spc="200" dirty="0">
                <a:latin typeface="Calibri" charset="0"/>
                <a:cs typeface="Calibri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355976" y="198884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b="1" spc="100" dirty="0">
                <a:latin typeface="Avenir Next Condensed Demi Bold" panose="020B0506020202020204" pitchFamily="34" charset="0"/>
              </a:rPr>
              <a:t>When Will God’s Salvation Become                    </a:t>
            </a:r>
            <a:r>
              <a:rPr lang="en-US" sz="4800" b="1" spc="300" dirty="0">
                <a:latin typeface="Avenir Next Condensed" panose="020B0506020202020204" pitchFamily="34" charset="0"/>
              </a:rPr>
              <a:t>OPERATIONAL  </a:t>
            </a:r>
            <a:r>
              <a:rPr lang="en-US" sz="4800" b="1" spc="100" dirty="0">
                <a:latin typeface="Avenir Next Condensed Demi Bold" panose="020B0506020202020204" pitchFamily="34" charset="0"/>
              </a:rPr>
              <a:t>in Us?</a:t>
            </a:r>
            <a:endParaRPr lang="en-US" sz="4800" b="1" spc="300" dirty="0">
              <a:latin typeface="Avenir Next Condensed" panose="020B0506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Two external forces dominated them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“The course of this world” (</a:t>
            </a:r>
            <a:r>
              <a:rPr lang="en-US" i="1" dirty="0">
                <a:latin typeface="Calibri"/>
                <a:cs typeface="Calibri"/>
              </a:rPr>
              <a:t>Eph. 2:2</a:t>
            </a:r>
            <a:r>
              <a:rPr lang="en-US" dirty="0">
                <a:latin typeface="Calibri"/>
                <a:cs typeface="Calibri"/>
              </a:rPr>
              <a:t>)— 	the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customs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behavior</a:t>
            </a:r>
            <a:r>
              <a:rPr lang="en-US" dirty="0">
                <a:latin typeface="Calibri"/>
                <a:cs typeface="Calibri"/>
              </a:rPr>
              <a:t> in the wider 	society of Ephesus that misshaped 	human life into rebellion against God.</a:t>
            </a:r>
            <a:endParaRPr lang="en-US" spc="-100" dirty="0">
              <a:latin typeface="Calibri"/>
              <a:cs typeface="Calibri"/>
            </a:endParaRP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Satan (</a:t>
            </a:r>
            <a:r>
              <a:rPr lang="en-US" i="1" dirty="0">
                <a:latin typeface="Calibri"/>
                <a:cs typeface="Calibri"/>
              </a:rPr>
              <a:t>v. 2</a:t>
            </a:r>
            <a:r>
              <a:rPr lang="en-US" dirty="0">
                <a:latin typeface="Calibri"/>
                <a:cs typeface="Calibri"/>
              </a:rPr>
              <a:t>)—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“the prince of the power of the air.”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	</a:t>
            </a:r>
            <a:r>
              <a:rPr lang="en-US" dirty="0">
                <a:latin typeface="Calibri"/>
                <a:cs typeface="Calibri"/>
              </a:rPr>
              <a:t>“the spirit who now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works</a:t>
            </a:r>
            <a:r>
              <a:rPr lang="en-US" dirty="0">
                <a:latin typeface="Calibri"/>
                <a:cs typeface="Calibri"/>
              </a:rPr>
              <a:t> in the sons           		of disobedience.”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Dead, Deceived by Satan </a:t>
            </a:r>
          </a:p>
        </p:txBody>
      </p:sp>
    </p:spTree>
    <p:extLst>
      <p:ext uri="{BB962C8B-B14F-4D97-AF65-F5344CB8AC3E}">
        <p14:creationId xmlns:p14="http://schemas.microsoft.com/office/powerpoint/2010/main" val="33664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3FE6CB2-31BD-9B4F-7A35-220175BE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6" y="1196752"/>
            <a:ext cx="4716016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2:3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“Among whom also we all once conducted ourselves in the lusts of our flesh, fulfilling the </a:t>
            </a:r>
            <a:r>
              <a:rPr lang="en-US" b="1" spc="100" dirty="0">
                <a:latin typeface="Calibri"/>
                <a:cs typeface="Calibri"/>
              </a:rPr>
              <a:t>desires</a:t>
            </a:r>
            <a:r>
              <a:rPr lang="en-US" dirty="0">
                <a:latin typeface="Calibri"/>
                <a:cs typeface="Calibri"/>
              </a:rPr>
              <a:t> of the </a:t>
            </a:r>
            <a:r>
              <a:rPr lang="en-US" b="1" spc="100" dirty="0">
                <a:latin typeface="Calibri"/>
                <a:cs typeface="Calibri"/>
              </a:rPr>
              <a:t>flesh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and of the </a:t>
            </a:r>
            <a:r>
              <a:rPr lang="en-US" b="1" spc="100" dirty="0">
                <a:latin typeface="Calibri"/>
                <a:cs typeface="Calibri"/>
              </a:rPr>
              <a:t>mind</a:t>
            </a:r>
            <a:r>
              <a:rPr lang="en-US" dirty="0">
                <a:latin typeface="Calibri"/>
                <a:cs typeface="Calibri"/>
              </a:rPr>
              <a:t>, and were by nature children of wrath,  just as the others.”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8535729-E612-8900-0070-21BD267D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Deluded by Own Desires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B1160-F93D-F489-AAE6-6A149DBB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76" y="2047776"/>
            <a:ext cx="4136628" cy="33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Dominated also by internal forces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“The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passions</a:t>
            </a:r>
            <a:r>
              <a:rPr lang="en-US" dirty="0">
                <a:latin typeface="Calibri"/>
                <a:cs typeface="Calibri"/>
              </a:rPr>
              <a:t> of our flesh, carrying out 	the desires of the body and the mind” 	(</a:t>
            </a:r>
            <a:r>
              <a:rPr lang="en-US" i="1" dirty="0">
                <a:latin typeface="Calibri"/>
                <a:cs typeface="Calibri"/>
              </a:rPr>
              <a:t>Eph. 2:3, ESV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“But each person is tempted when he  	is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lured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enticed</a:t>
            </a:r>
            <a:r>
              <a:rPr lang="en-US" dirty="0">
                <a:latin typeface="Calibri"/>
                <a:cs typeface="Calibri"/>
              </a:rPr>
              <a:t> by his own desire. 	Then desire when it has conceived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gives 	birth</a:t>
            </a:r>
            <a:r>
              <a:rPr lang="en-US" dirty="0">
                <a:latin typeface="Calibri"/>
                <a:cs typeface="Calibri"/>
              </a:rPr>
              <a:t> to sin, and sin when it is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fully grown</a:t>
            </a:r>
            <a:r>
              <a:rPr lang="en-US" dirty="0">
                <a:latin typeface="Calibri"/>
                <a:cs typeface="Calibri"/>
              </a:rPr>
              <a:t> 	brings forth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death</a:t>
            </a:r>
            <a:r>
              <a:rPr lang="en-US" dirty="0">
                <a:latin typeface="Calibri"/>
                <a:cs typeface="Calibri"/>
              </a:rPr>
              <a:t>” (</a:t>
            </a:r>
            <a:r>
              <a:rPr lang="en-US" i="1" dirty="0">
                <a:latin typeface="Calibri"/>
                <a:cs typeface="Calibri"/>
              </a:rPr>
              <a:t>James 1:14, 15 ESV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AC8BEFA-690C-8A18-86CC-DFCD4DDA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Deluded by Own Desires </a:t>
            </a:r>
          </a:p>
        </p:txBody>
      </p:sp>
    </p:spTree>
    <p:extLst>
      <p:ext uri="{BB962C8B-B14F-4D97-AF65-F5344CB8AC3E}">
        <p14:creationId xmlns:p14="http://schemas.microsoft.com/office/powerpoint/2010/main" val="6371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“By nature children of wrath”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Living the Christian life, then, is not just 	a matter of conquering a bad habit or 	two or overcoming whatever “trespasses 	and sins” are currently threatening.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We do not just contend with </a:t>
            </a:r>
            <a:r>
              <a:rPr lang="en-US" i="1" dirty="0">
                <a:solidFill>
                  <a:schemeClr val="tx2"/>
                </a:solidFill>
                <a:latin typeface="Calibri"/>
                <a:cs typeface="Calibri"/>
              </a:rPr>
              <a:t>sins</a:t>
            </a:r>
            <a:r>
              <a:rPr lang="en-US" dirty="0">
                <a:latin typeface="Calibri"/>
                <a:cs typeface="Calibri"/>
              </a:rPr>
              <a:t> but 	with </a:t>
            </a:r>
            <a:r>
              <a:rPr lang="en-US" i="1" dirty="0">
                <a:solidFill>
                  <a:schemeClr val="tx2"/>
                </a:solidFill>
                <a:latin typeface="Calibri"/>
                <a:cs typeface="Calibri"/>
              </a:rPr>
              <a:t>sin</a:t>
            </a:r>
            <a:r>
              <a:rPr lang="en-US" dirty="0">
                <a:latin typeface="Calibri"/>
                <a:cs typeface="Calibri"/>
              </a:rPr>
              <a:t>—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Bent toward rebellion against God.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Following the dictates of Satan.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Following own innate, sinful desires.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AC8BEFA-690C-8A18-86CC-DFCD4DDA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Deluded by Own Desires </a:t>
            </a:r>
          </a:p>
        </p:txBody>
      </p:sp>
    </p:spTree>
    <p:extLst>
      <p:ext uri="{BB962C8B-B14F-4D97-AF65-F5344CB8AC3E}">
        <p14:creationId xmlns:p14="http://schemas.microsoft.com/office/powerpoint/2010/main" val="5154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“</a:t>
            </a:r>
            <a:r>
              <a:rPr lang="en-US" b="1" spc="100" dirty="0">
                <a:latin typeface="Calibri"/>
                <a:cs typeface="Calibri"/>
              </a:rPr>
              <a:t>Being born with evil natures</a:t>
            </a:r>
            <a:r>
              <a:rPr lang="en-US" dirty="0">
                <a:latin typeface="Calibri"/>
                <a:cs typeface="Calibri"/>
              </a:rPr>
              <a:t>, and 	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were</a:t>
            </a:r>
            <a:r>
              <a:rPr lang="en-US" dirty="0">
                <a:latin typeface="Calibri"/>
                <a:cs typeface="Calibri"/>
              </a:rPr>
              <a:t> under God’s anger” (TLB).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This does not mean that an inherent 	bent toward evil is no longer a reality           	</a:t>
            </a:r>
            <a:r>
              <a:rPr lang="en-US" spc="-100" dirty="0">
                <a:latin typeface="Calibri"/>
                <a:cs typeface="Calibri"/>
              </a:rPr>
              <a:t>for believers. Sinful acts, rooted in a sinful 	</a:t>
            </a:r>
            <a:r>
              <a:rPr lang="en-US" dirty="0">
                <a:latin typeface="Calibri"/>
                <a:cs typeface="Calibri"/>
              </a:rPr>
              <a:t>nature, </a:t>
            </a:r>
            <a:r>
              <a:rPr lang="en-US" b="1" spc="100" dirty="0">
                <a:latin typeface="Calibri"/>
                <a:cs typeface="Calibri"/>
              </a:rPr>
              <a:t>remain a threat </a:t>
            </a:r>
            <a:r>
              <a:rPr lang="en-US" dirty="0">
                <a:latin typeface="Calibri"/>
                <a:cs typeface="Calibri"/>
              </a:rPr>
              <a:t>for Christians.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It does mean that this “old self” need 	</a:t>
            </a:r>
            <a:r>
              <a:rPr lang="en-US" b="1" spc="100" dirty="0">
                <a:latin typeface="Calibri"/>
                <a:cs typeface="Calibri"/>
              </a:rPr>
              <a:t>no longer dominate </a:t>
            </a:r>
            <a:r>
              <a:rPr lang="en-US" dirty="0">
                <a:latin typeface="Calibri"/>
                <a:cs typeface="Calibri"/>
              </a:rPr>
              <a:t>the believer, who 	through the power of Christ can “put off 	your old self ” and “put on the new self.”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AC8BEFA-690C-8A18-86CC-DFCD4DDA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Deluded by Own Desires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“By Nature Children of Wrath”</a:t>
            </a:r>
          </a:p>
        </p:txBody>
      </p:sp>
    </p:spTree>
    <p:extLst>
      <p:ext uri="{BB962C8B-B14F-4D97-AF65-F5344CB8AC3E}">
        <p14:creationId xmlns:p14="http://schemas.microsoft.com/office/powerpoint/2010/main" val="25076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150285"/>
            <a:ext cx="4572000" cy="34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2:6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“And </a:t>
            </a:r>
            <a:r>
              <a:rPr lang="en-US" b="1" spc="100" dirty="0">
                <a:latin typeface="Calibri"/>
                <a:cs typeface="Calibri"/>
              </a:rPr>
              <a:t>raised us </a:t>
            </a:r>
            <a:r>
              <a:rPr lang="en-US" dirty="0">
                <a:latin typeface="Calibri"/>
                <a:cs typeface="Calibri"/>
              </a:rPr>
              <a:t>up together, and made          us sit together in   the heavenly places in Christ Jesus.”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cap="small" spc="50" dirty="0">
                <a:latin typeface="Cambria"/>
                <a:cs typeface="Cambria"/>
              </a:rPr>
              <a:t>a. Exalted With Christ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41F50-8E58-E0C1-5040-7E96C50DD798}"/>
              </a:ext>
            </a:extLst>
          </p:cNvPr>
          <p:cNvSpPr txBox="1"/>
          <p:nvPr/>
        </p:nvSpPr>
        <p:spPr>
          <a:xfrm>
            <a:off x="7823200" y="714586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B6273-3ABB-FD09-1D47-26CCFDAFACC8}"/>
              </a:ext>
            </a:extLst>
          </p:cNvPr>
          <p:cNvSpPr txBox="1"/>
          <p:nvPr/>
        </p:nvSpPr>
        <p:spPr>
          <a:xfrm>
            <a:off x="583660" y="758757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5245C7-1F7C-2401-BB2C-CA572FBA9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1" t="7344" r="6783"/>
          <a:stretch/>
        </p:blipFill>
        <p:spPr>
          <a:xfrm>
            <a:off x="4536505" y="1772816"/>
            <a:ext cx="4571999" cy="45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Exalted With Christ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5882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“</a:t>
            </a:r>
            <a:r>
              <a:rPr lang="en-US" b="1" spc="100" dirty="0">
                <a:solidFill>
                  <a:schemeClr val="tx2"/>
                </a:solidFill>
                <a:latin typeface="Calibri"/>
                <a:cs typeface="Calibri"/>
              </a:rPr>
              <a:t>But God</a:t>
            </a:r>
            <a:r>
              <a:rPr lang="en-US" dirty="0">
                <a:latin typeface="Calibri"/>
                <a:cs typeface="Calibri"/>
              </a:rPr>
              <a:t>, who is rich in mercy, because     of His great love with which He loved us” (</a:t>
            </a:r>
            <a:r>
              <a:rPr lang="en-US" i="1" dirty="0">
                <a:latin typeface="Calibri"/>
                <a:cs typeface="Calibri"/>
              </a:rPr>
              <a:t>Eph. 2:4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Here, with two </a:t>
            </a:r>
            <a:r>
              <a:rPr lang="en-US" b="1" spc="100" dirty="0">
                <a:latin typeface="Calibri"/>
                <a:cs typeface="Calibri"/>
              </a:rPr>
              <a:t>powerful words</a:t>
            </a:r>
            <a:r>
              <a:rPr lang="en-US" dirty="0">
                <a:latin typeface="Calibri"/>
                <a:cs typeface="Calibri"/>
              </a:rPr>
              <a:t>,              “But God,” Paul pivots from his doleful portrait of the past lives of his audience (</a:t>
            </a:r>
            <a:r>
              <a:rPr lang="en-US" i="1" dirty="0">
                <a:latin typeface="Calibri"/>
                <a:cs typeface="Calibri"/>
              </a:rPr>
              <a:t>2:1–3</a:t>
            </a:r>
            <a:r>
              <a:rPr lang="en-US" dirty="0">
                <a:latin typeface="Calibri"/>
                <a:cs typeface="Calibri"/>
              </a:rPr>
              <a:t>) to the </a:t>
            </a:r>
            <a:r>
              <a:rPr lang="en-US" b="1" spc="100" dirty="0">
                <a:latin typeface="Calibri"/>
                <a:cs typeface="Calibri"/>
              </a:rPr>
              <a:t>new, hope-filled realities  </a:t>
            </a:r>
            <a:r>
              <a:rPr lang="en-US" dirty="0">
                <a:latin typeface="Calibri"/>
                <a:cs typeface="Calibri"/>
              </a:rPr>
              <a:t>that mark their lives as believers (</a:t>
            </a:r>
            <a:r>
              <a:rPr lang="en-US" i="1" dirty="0">
                <a:latin typeface="Calibri"/>
                <a:cs typeface="Calibri"/>
              </a:rPr>
              <a:t>2:4–10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9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Exalted With Christ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4188"/>
            <a:ext cx="9144000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Believers are—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•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co-resurrected</a:t>
            </a:r>
            <a:r>
              <a:rPr lang="en-US" dirty="0">
                <a:latin typeface="Calibri"/>
                <a:cs typeface="Calibri"/>
              </a:rPr>
              <a:t> with Christ;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•	</a:t>
            </a:r>
            <a:r>
              <a:rPr lang="en-US" spc="-50" dirty="0">
                <a:highlight>
                  <a:srgbClr val="0000FF"/>
                </a:highlight>
                <a:latin typeface="Calibri"/>
                <a:cs typeface="Calibri"/>
              </a:rPr>
              <a:t>co-raised up</a:t>
            </a:r>
            <a:r>
              <a:rPr lang="en-US" spc="-50" dirty="0">
                <a:latin typeface="Calibri"/>
                <a:cs typeface="Calibri"/>
              </a:rPr>
              <a:t> with Christ (which indicate </a:t>
            </a:r>
            <a:r>
              <a:rPr lang="en-US" dirty="0">
                <a:latin typeface="Calibri"/>
                <a:cs typeface="Calibri"/>
              </a:rPr>
              <a:t>	the participation of believers in Christ’s 	</a:t>
            </a:r>
            <a:r>
              <a:rPr lang="en-US" u="sng" dirty="0">
                <a:latin typeface="Calibri"/>
                <a:cs typeface="Calibri"/>
              </a:rPr>
              <a:t>ascension</a:t>
            </a:r>
            <a:r>
              <a:rPr lang="en-US" dirty="0">
                <a:latin typeface="Calibri"/>
                <a:cs typeface="Calibri"/>
              </a:rPr>
              <a:t> to heaven);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co-seated</a:t>
            </a:r>
            <a:r>
              <a:rPr lang="en-US" dirty="0">
                <a:latin typeface="Calibri"/>
                <a:cs typeface="Calibri"/>
              </a:rPr>
              <a:t> with Christ “in the heavenly 	places,” meaning that believers </a:t>
            </a:r>
            <a:r>
              <a:rPr lang="en-US" dirty="0" err="1">
                <a:latin typeface="Calibri"/>
                <a:cs typeface="Calibri"/>
              </a:rPr>
              <a:t>partici</a:t>
            </a:r>
            <a:r>
              <a:rPr lang="en-US" dirty="0">
                <a:latin typeface="Calibri"/>
                <a:cs typeface="Calibri"/>
              </a:rPr>
              <a:t>-	pate in Christ’s “seating” on the throne. 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They are </a:t>
            </a:r>
            <a:r>
              <a:rPr lang="en-US" b="1" spc="100" dirty="0">
                <a:solidFill>
                  <a:schemeClr val="tx2"/>
                </a:solidFill>
                <a:latin typeface="Calibri"/>
                <a:cs typeface="Calibri"/>
              </a:rPr>
              <a:t>CO-EXALTED </a:t>
            </a:r>
            <a:r>
              <a:rPr lang="en-US" b="1" spc="100" dirty="0">
                <a:latin typeface="Calibri"/>
                <a:cs typeface="Calibri"/>
              </a:rPr>
              <a:t>with Jesus.</a:t>
            </a:r>
          </a:p>
        </p:txBody>
      </p:sp>
    </p:spTree>
    <p:extLst>
      <p:ext uri="{BB962C8B-B14F-4D97-AF65-F5344CB8AC3E}">
        <p14:creationId xmlns:p14="http://schemas.microsoft.com/office/powerpoint/2010/main" val="880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Exalted With Christ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8938"/>
            <a:ext cx="9144000" cy="46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Christ gains the victory over all evil and 	spiritual powers, the very ones who  	once </a:t>
            </a:r>
            <a:r>
              <a:rPr lang="en-US" b="1" spc="100" dirty="0">
                <a:latin typeface="Calibri"/>
                <a:cs typeface="Calibri"/>
              </a:rPr>
              <a:t>dominated</a:t>
            </a:r>
            <a:r>
              <a:rPr lang="en-US" dirty="0">
                <a:latin typeface="Calibri"/>
                <a:cs typeface="Calibri"/>
              </a:rPr>
              <a:t> the lives of believers. 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In the resurrection, ascension, and 	exaltation of Jesus, these powers—	though still active and threatening to 	human existence—have been   	thoroughly</a:t>
            </a:r>
            <a:r>
              <a:rPr lang="en-US" b="1" dirty="0">
                <a:latin typeface="Calibri"/>
                <a:cs typeface="Calibri"/>
              </a:rPr>
              <a:t> s</a:t>
            </a:r>
            <a:r>
              <a:rPr lang="en-US" b="1" spc="100" dirty="0">
                <a:latin typeface="Calibri"/>
                <a:cs typeface="Calibri"/>
              </a:rPr>
              <a:t>uperseded</a:t>
            </a:r>
            <a:r>
              <a:rPr lang="en-US" dirty="0">
                <a:latin typeface="Calibri"/>
                <a:cs typeface="Calibri"/>
              </a:rPr>
              <a:t>. 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7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Exalted With Christ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7046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Believers are </a:t>
            </a:r>
            <a:r>
              <a:rPr lang="en-US" b="1" spc="100" dirty="0">
                <a:latin typeface="Calibri"/>
                <a:cs typeface="Calibri"/>
              </a:rPr>
              <a:t>not mere spectators </a:t>
            </a:r>
            <a:r>
              <a:rPr lang="en-US" dirty="0">
                <a:latin typeface="Calibri"/>
                <a:cs typeface="Calibri"/>
              </a:rPr>
              <a:t>to 	these events but are personally and 	intimately involved in them. That we   	are co-resurrected, co-ascended, and  	co-exalted with Jesus opens up a whole 	new array of </a:t>
            </a:r>
            <a:r>
              <a:rPr lang="en-US" b="1" spc="100" dirty="0">
                <a:latin typeface="Calibri"/>
                <a:cs typeface="Calibri"/>
              </a:rPr>
              <a:t>possibilities</a:t>
            </a:r>
            <a:r>
              <a:rPr lang="en-US" dirty="0">
                <a:latin typeface="Calibri"/>
                <a:cs typeface="Calibri"/>
              </a:rPr>
              <a:t> for us. 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We have the right to turn from a  	demon-dominated existence to a life     	of </a:t>
            </a:r>
            <a:r>
              <a:rPr lang="en-US" b="1" spc="100" dirty="0">
                <a:latin typeface="Calibri"/>
                <a:cs typeface="Calibri"/>
              </a:rPr>
              <a:t>spiritual abundance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b="1" spc="100" dirty="0">
                <a:latin typeface="Calibri"/>
                <a:cs typeface="Calibri"/>
              </a:rPr>
              <a:t>power</a:t>
            </a:r>
            <a:r>
              <a:rPr lang="en-US" dirty="0">
                <a:latin typeface="Calibri"/>
                <a:cs typeface="Calibri"/>
              </a:rPr>
              <a:t> in 	Christ (</a:t>
            </a:r>
            <a:r>
              <a:rPr lang="en-US" i="1" dirty="0">
                <a:latin typeface="Calibri"/>
                <a:cs typeface="Calibri"/>
              </a:rPr>
              <a:t>2 Tim. 1:7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12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4B413-CCD7-E2BF-68B3-C355316C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527" r="3603"/>
          <a:stretch/>
        </p:blipFill>
        <p:spPr>
          <a:xfrm>
            <a:off x="4932040" y="1700808"/>
            <a:ext cx="4176464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2608" y="4797425"/>
            <a:ext cx="3131840" cy="86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John K.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McVay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F375C-27CA-26EC-34A5-E843A5A0E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5" y="0"/>
            <a:ext cx="50755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51594-1414-0079-7ABB-FE3A7C6C08F1}"/>
              </a:ext>
            </a:extLst>
          </p:cNvPr>
          <p:cNvSpPr txBox="1"/>
          <p:nvPr/>
        </p:nvSpPr>
        <p:spPr>
          <a:xfrm>
            <a:off x="5257800" y="454342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024" y="1834378"/>
            <a:ext cx="4572000" cy="45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2:7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“That in the ages to come He might        show the exceeding </a:t>
            </a:r>
            <a:r>
              <a:rPr lang="en-US" b="1" spc="100" dirty="0">
                <a:latin typeface="Calibri"/>
                <a:cs typeface="Calibri"/>
              </a:rPr>
              <a:t>riches of His grace          </a:t>
            </a:r>
            <a:r>
              <a:rPr lang="en-US" dirty="0">
                <a:latin typeface="Calibri"/>
                <a:cs typeface="Calibri"/>
              </a:rPr>
              <a:t>in His kindness toward us in               Christ Jesus.”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cap="small" spc="50" dirty="0">
                <a:latin typeface="Cambria"/>
                <a:cs typeface="Cambria"/>
              </a:rPr>
              <a:t>b. Blessed Forever by Grace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B6273-3ABB-FD09-1D47-26CCFDAFACC8}"/>
              </a:ext>
            </a:extLst>
          </p:cNvPr>
          <p:cNvSpPr txBox="1"/>
          <p:nvPr/>
        </p:nvSpPr>
        <p:spPr>
          <a:xfrm>
            <a:off x="583660" y="758757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D3146-FC89-90A1-7854-6EA21075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2386" y="1916832"/>
            <a:ext cx="3674070" cy="4320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FB4B9-1A7D-7F4B-8E55-56044ACC6A5B}"/>
              </a:ext>
            </a:extLst>
          </p:cNvPr>
          <p:cNvSpPr txBox="1"/>
          <p:nvPr/>
        </p:nvSpPr>
        <p:spPr>
          <a:xfrm>
            <a:off x="7501467" y="72644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Alive With Christ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b. Blessed Forever by Grace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We never graduate from grace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spc="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God’s plan does not end with a grace-	filled past and a mercy-bathed present.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God’s plan, rooted in divine councils in 	time immemorial (</a:t>
            </a:r>
            <a:r>
              <a:rPr lang="en-US" i="1" dirty="0">
                <a:latin typeface="Calibri"/>
                <a:cs typeface="Calibri"/>
              </a:rPr>
              <a:t>Eph. 1:4</a:t>
            </a:r>
            <a:r>
              <a:rPr lang="en-US" dirty="0">
                <a:latin typeface="Calibri"/>
                <a:cs typeface="Calibri"/>
              </a:rPr>
              <a:t>), stretches 	forever into the future. 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His plan for the eternal future is 	founded on the same principle as His 	actions in the past and present—the 	principle of grace.</a:t>
            </a:r>
          </a:p>
        </p:txBody>
      </p:sp>
    </p:spTree>
    <p:extLst>
      <p:ext uri="{BB962C8B-B14F-4D97-AF65-F5344CB8AC3E}">
        <p14:creationId xmlns:p14="http://schemas.microsoft.com/office/powerpoint/2010/main" val="1668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Blessed Forever by Grace 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We Never Graduate From Grace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1808"/>
            <a:ext cx="9144000" cy="40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spc="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God’s grace as a treasure or fortune   	of unfathomable value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spc="-100" dirty="0">
                <a:latin typeface="Calibri"/>
                <a:cs typeface="Calibri"/>
              </a:rPr>
              <a:t>compare</a:t>
            </a:r>
            <a:r>
              <a:rPr lang="en-US" i="1" spc="-300" dirty="0">
                <a:latin typeface="Calibri"/>
                <a:cs typeface="Calibri"/>
              </a:rPr>
              <a:t> </a:t>
            </a:r>
            <a:r>
              <a:rPr lang="en-US" i="1" spc="-100" dirty="0">
                <a:latin typeface="Calibri"/>
                <a:cs typeface="Calibri"/>
              </a:rPr>
              <a:t>Eph.</a:t>
            </a:r>
            <a:r>
              <a:rPr lang="en-US" i="1" spc="-300" dirty="0">
                <a:latin typeface="Calibri"/>
                <a:cs typeface="Calibri"/>
              </a:rPr>
              <a:t> </a:t>
            </a:r>
            <a:r>
              <a:rPr lang="en-US" i="1" spc="-100" dirty="0">
                <a:latin typeface="Calibri"/>
                <a:cs typeface="Calibri"/>
              </a:rPr>
              <a:t>1:7, </a:t>
            </a:r>
            <a:r>
              <a:rPr lang="en-US" i="1" dirty="0">
                <a:latin typeface="Calibri"/>
                <a:cs typeface="Calibri"/>
              </a:rPr>
              <a:t>	3:8</a:t>
            </a:r>
            <a:r>
              <a:rPr lang="en-US" dirty="0">
                <a:latin typeface="Calibri"/>
                <a:cs typeface="Calibri"/>
              </a:rPr>
              <a:t>) from which believers may draw to 	meet any need.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This grand generosity of God toward  	us becomes an eloquent, ageless, and 	cosmic exhibit of His grace.</a:t>
            </a:r>
          </a:p>
        </p:txBody>
      </p:sp>
    </p:spTree>
    <p:extLst>
      <p:ext uri="{BB962C8B-B14F-4D97-AF65-F5344CB8AC3E}">
        <p14:creationId xmlns:p14="http://schemas.microsoft.com/office/powerpoint/2010/main" val="34419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69657FBE-F08D-3AD9-F94D-C75DE645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“By coming to dwell with us, Jesus was to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Calibri"/>
                <a:cs typeface="Calibri"/>
              </a:rPr>
              <a:t>reveal God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both to men and to angels…. … Our little world is the lesson book of the universe. God’s wonderful purpose of grace, the </a:t>
            </a:r>
            <a:r>
              <a:rPr lang="en-US" b="1" spc="100" dirty="0">
                <a:solidFill>
                  <a:schemeClr val="bg1"/>
                </a:solidFill>
                <a:latin typeface="Calibri"/>
                <a:cs typeface="Calibri"/>
              </a:rPr>
              <a:t>mystery of redeeming love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  is the theme into which ‘angels desire to look,’</a:t>
            </a:r>
            <a:r>
              <a:rPr lang="en-US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and it will be their study throughout endless ages. … </a:t>
            </a:r>
            <a:r>
              <a:rPr lang="en-US" dirty="0">
                <a:latin typeface="Calibri"/>
                <a:cs typeface="Calibri"/>
              </a:rPr>
              <a:t>It will be seen that the glory shining in the face of Jesus is the </a:t>
            </a:r>
            <a:r>
              <a:rPr lang="en-US" b="1" spc="100" dirty="0">
                <a:latin typeface="Calibri"/>
                <a:cs typeface="Calibri"/>
              </a:rPr>
              <a:t>glory of self-sacrificing love</a:t>
            </a:r>
            <a:r>
              <a:rPr lang="en-US" dirty="0">
                <a:latin typeface="Calibri"/>
                <a:cs typeface="Calibri"/>
              </a:rPr>
              <a:t>.”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FDFE629-C660-3365-641A-9140DF09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“By coming to dwell with us, Jesus was to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  <a:latin typeface="Calibri"/>
                <a:cs typeface="Calibri"/>
              </a:rPr>
              <a:t>reveal God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both to men and to angels…. … Our little world is the lesson book of the universe. </a:t>
            </a:r>
            <a:r>
              <a:rPr lang="en-US" dirty="0">
                <a:latin typeface="Calibri"/>
                <a:cs typeface="Calibri"/>
              </a:rPr>
              <a:t>God’s wonderful purpose of grace, the </a:t>
            </a:r>
            <a:r>
              <a:rPr lang="en-US" b="1" spc="100" dirty="0">
                <a:latin typeface="Calibri"/>
                <a:cs typeface="Calibri"/>
              </a:rPr>
              <a:t>mystery of redeeming love</a:t>
            </a:r>
            <a:r>
              <a:rPr lang="en-US" dirty="0">
                <a:latin typeface="Calibri"/>
                <a:cs typeface="Calibri"/>
              </a:rPr>
              <a:t>,   is the theme into which ‘angels desire to look,’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 it will be their study throughout endless ages. …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b. Blessed Forever by Grace </a:t>
            </a:r>
          </a:p>
          <a:p>
            <a:pPr marL="36000">
              <a:lnSpc>
                <a:spcPct val="85000"/>
              </a:lnSpc>
              <a:defRPr/>
            </a:pPr>
            <a:r>
              <a:rPr lang="en-US" sz="3200" b="1" i="1" cap="small" spc="50" dirty="0">
                <a:latin typeface="Cambria"/>
                <a:cs typeface="Cambria"/>
              </a:rPr>
              <a:t>The Desire of Ages </a:t>
            </a:r>
            <a:r>
              <a:rPr lang="en-US" sz="3200" b="1" cap="small" spc="50" dirty="0">
                <a:latin typeface="Cambria"/>
                <a:cs typeface="Cambria"/>
              </a:rPr>
              <a:t>19, 20.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23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683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“By coming to dwell with us, Jesus was to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reveal God </a:t>
            </a:r>
            <a:r>
              <a:rPr lang="en-US" dirty="0">
                <a:latin typeface="Calibri"/>
                <a:cs typeface="Calibri"/>
              </a:rPr>
              <a:t>both to men and to angels…. … Our little world is the lesson book of the universe. </a:t>
            </a:r>
          </a:p>
        </p:txBody>
      </p:sp>
    </p:spTree>
    <p:extLst>
      <p:ext uri="{BB962C8B-B14F-4D97-AF65-F5344CB8AC3E}">
        <p14:creationId xmlns:p14="http://schemas.microsoft.com/office/powerpoint/2010/main" val="24441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spc="100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3. Saved by Grace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C23F2-E163-52B6-7A8F-00B2C7063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3" t="16052" r="11580" b="13124"/>
          <a:stretch/>
        </p:blipFill>
        <p:spPr>
          <a:xfrm>
            <a:off x="944806" y="1988840"/>
            <a:ext cx="7227594" cy="3744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F7014-FCFD-6B92-9584-71B8E71A4A96}"/>
              </a:ext>
            </a:extLst>
          </p:cNvPr>
          <p:cNvSpPr/>
          <p:nvPr/>
        </p:nvSpPr>
        <p:spPr bwMode="auto">
          <a:xfrm>
            <a:off x="944806" y="1988840"/>
            <a:ext cx="7227594" cy="3744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F95F654-71CE-9F8A-F051-C652B713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2563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spc="100" dirty="0" err="1">
                <a:latin typeface="Cambria"/>
                <a:cs typeface="Cambria"/>
              </a:rPr>
              <a:t>Ephesians</a:t>
            </a:r>
            <a:r>
              <a:rPr lang="de-DE" sz="3600" spc="100" dirty="0">
                <a:latin typeface="Cambria"/>
                <a:cs typeface="Cambria"/>
              </a:rPr>
              <a:t> 2:8–10 </a:t>
            </a:r>
            <a:r>
              <a:rPr lang="en-US" sz="2800" spc="100" dirty="0">
                <a:latin typeface="Cambria"/>
                <a:cs typeface="Cambria"/>
              </a:rPr>
              <a:t>NKJV</a:t>
            </a:r>
            <a:endParaRPr lang="en-US" sz="3600" spc="1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latin typeface="Calibri"/>
                <a:cs typeface="Calibri"/>
              </a:rPr>
              <a:t>“For by </a:t>
            </a:r>
            <a:r>
              <a:rPr lang="en-US" b="1" spc="100" dirty="0">
                <a:latin typeface="Calibri"/>
                <a:cs typeface="Calibri"/>
              </a:rPr>
              <a:t>grace</a:t>
            </a:r>
            <a:r>
              <a:rPr lang="en-US" spc="100" dirty="0">
                <a:latin typeface="Calibri"/>
                <a:cs typeface="Calibri"/>
              </a:rPr>
              <a:t> you have been </a:t>
            </a:r>
            <a:r>
              <a:rPr lang="en-US" b="1" spc="100" dirty="0">
                <a:latin typeface="Calibri"/>
                <a:cs typeface="Calibri"/>
              </a:rPr>
              <a:t>saved</a:t>
            </a:r>
            <a:r>
              <a:rPr lang="en-US" spc="100" dirty="0">
                <a:latin typeface="Calibri"/>
                <a:cs typeface="Calibri"/>
              </a:rPr>
              <a:t>        through </a:t>
            </a:r>
            <a:r>
              <a:rPr lang="en-US" b="1" spc="100" dirty="0">
                <a:latin typeface="Calibri"/>
                <a:cs typeface="Calibri"/>
              </a:rPr>
              <a:t>faith</a:t>
            </a:r>
            <a:r>
              <a:rPr lang="en-US" spc="100" dirty="0">
                <a:latin typeface="Calibri"/>
                <a:cs typeface="Calibri"/>
              </a:rPr>
              <a:t>, and that not of your-selves; it is the gift of God, not of   </a:t>
            </a:r>
            <a:r>
              <a:rPr lang="en-US" b="1" spc="100" dirty="0">
                <a:latin typeface="Calibri"/>
                <a:cs typeface="Calibri"/>
              </a:rPr>
              <a:t>works</a:t>
            </a:r>
            <a:r>
              <a:rPr lang="en-US" spc="100" dirty="0">
                <a:latin typeface="Calibri"/>
                <a:cs typeface="Calibri"/>
              </a:rPr>
              <a:t>, lest anyone should boast.          For we are His workmanship, created     in Christ Jesus for good works,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100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latin typeface="Calibri"/>
                <a:cs typeface="Calibri"/>
              </a:rPr>
              <a:t>which God prepared beforehand that               we should walk in them.”</a:t>
            </a:r>
          </a:p>
        </p:txBody>
      </p:sp>
    </p:spTree>
    <p:extLst>
      <p:ext uri="{BB962C8B-B14F-4D97-AF65-F5344CB8AC3E}">
        <p14:creationId xmlns:p14="http://schemas.microsoft.com/office/powerpoint/2010/main" val="691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Saved by Grace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Rooted in God’s love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049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They are spiritually dead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There’s not a spark of life or worth in 	them (</a:t>
            </a:r>
            <a:r>
              <a:rPr lang="en-US" i="1" dirty="0">
                <a:latin typeface="Calibri"/>
                <a:cs typeface="Calibri"/>
              </a:rPr>
              <a:t>Eph. 2:1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pc="-100" dirty="0">
                <a:latin typeface="Calibri"/>
                <a:cs typeface="Calibri"/>
              </a:rPr>
              <a:t>• They have been utterly conquered by sin.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They exhibit no personal initiative but 	are led around by Satan himself and by 	their own base passions and mental 	delusions (</a:t>
            </a:r>
            <a:r>
              <a:rPr lang="en-US" i="1" dirty="0">
                <a:latin typeface="Calibri"/>
                <a:cs typeface="Calibri"/>
              </a:rPr>
              <a:t>vs. 2, 3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spc="-50" dirty="0">
                <a:latin typeface="Calibri"/>
                <a:cs typeface="Calibri"/>
              </a:rPr>
              <a:t>They are God’s enemies; moving toward 	</a:t>
            </a:r>
            <a:r>
              <a:rPr lang="en-US" dirty="0">
                <a:latin typeface="Calibri"/>
                <a:cs typeface="Calibri"/>
              </a:rPr>
              <a:t>a day of destiny and divine judgment.  </a:t>
            </a:r>
          </a:p>
        </p:txBody>
      </p:sp>
    </p:spTree>
    <p:extLst>
      <p:ext uri="{BB962C8B-B14F-4D97-AF65-F5344CB8AC3E}">
        <p14:creationId xmlns:p14="http://schemas.microsoft.com/office/powerpoint/2010/main" val="1499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Saved by Grace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Rooted in God’s love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181D0-51F9-8C08-8222-AEB4FAB4C90B}"/>
              </a:ext>
            </a:extLst>
          </p:cNvPr>
          <p:cNvSpPr txBox="1"/>
          <p:nvPr/>
        </p:nvSpPr>
        <p:spPr>
          <a:xfrm>
            <a:off x="0" y="1196752"/>
            <a:ext cx="914400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393700" algn="l"/>
                <a:tab pos="728663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In mercy and love, God acts on their behalf </a:t>
            </a:r>
            <a:r>
              <a:rPr lang="en-US" b="1" spc="100" dirty="0">
                <a:highlight>
                  <a:srgbClr val="FF0000"/>
                </a:highlight>
                <a:latin typeface="Calibri"/>
                <a:cs typeface="Calibri"/>
              </a:rPr>
              <a:t>in Christ Jesus</a:t>
            </a:r>
            <a:r>
              <a:rPr lang="en-US" b="1" spc="100" dirty="0">
                <a:latin typeface="Calibri"/>
                <a:cs typeface="Calibri"/>
              </a:rPr>
              <a:t> </a:t>
            </a:r>
            <a:r>
              <a:rPr lang="en-US" spc="100" dirty="0">
                <a:latin typeface="Calibri"/>
                <a:cs typeface="Calibri"/>
              </a:rPr>
              <a:t>(</a:t>
            </a:r>
            <a:r>
              <a:rPr lang="en-US" i="1" spc="100" dirty="0">
                <a:latin typeface="Calibri"/>
                <a:cs typeface="Calibri"/>
              </a:rPr>
              <a:t>Eph. 2:4</a:t>
            </a:r>
            <a:r>
              <a:rPr lang="en-US" spc="100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1803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Their salvation is rooted in God’s love.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Resurrecting them from spiritual 	death.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They are conveyed to the “heavenly 	places” and seated with Christ. 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God intends to exhibit His grace toward 	them throughout all eternity </a:t>
            </a:r>
            <a:r>
              <a:rPr lang="en-US" i="1" dirty="0">
                <a:latin typeface="Calibri"/>
                <a:cs typeface="Calibri"/>
              </a:rPr>
              <a:t>(v. 7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i="1" dirty="0">
                <a:latin typeface="Calibri"/>
                <a:cs typeface="Calibri"/>
              </a:rPr>
              <a:t>.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6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173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Saved by Grace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Conclusion to Ephesians 2:1–10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E8DBCB-0AB4-348C-1321-23F34813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3640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</a:t>
            </a:r>
            <a:r>
              <a:rPr lang="en-US" b="1" spc="100" dirty="0">
                <a:latin typeface="Calibri"/>
                <a:cs typeface="Calibri"/>
              </a:rPr>
              <a:t>salvation</a:t>
            </a:r>
            <a:r>
              <a:rPr lang="en-US" dirty="0">
                <a:latin typeface="Calibri"/>
                <a:cs typeface="Calibri"/>
              </a:rPr>
              <a:t> of believers is </a:t>
            </a:r>
            <a:r>
              <a:rPr lang="en-US" b="1" spc="100" dirty="0">
                <a:latin typeface="Calibri"/>
                <a:cs typeface="Calibri"/>
              </a:rPr>
              <a:t>a divine 	work</a:t>
            </a:r>
            <a:r>
              <a:rPr lang="en-US" dirty="0">
                <a:latin typeface="Calibri"/>
                <a:cs typeface="Calibri"/>
              </a:rPr>
              <a:t>, not a human one. It does not 	originate in us but in God’s gift. No     	human being can boast of having 	sparked it (</a:t>
            </a:r>
            <a:r>
              <a:rPr lang="en-US" i="1" dirty="0">
                <a:latin typeface="Calibri"/>
                <a:cs typeface="Calibri"/>
              </a:rPr>
              <a:t>Eph. 2:8, 9</a:t>
            </a:r>
            <a:r>
              <a:rPr lang="en-US" dirty="0">
                <a:latin typeface="Calibri"/>
                <a:cs typeface="Calibri"/>
              </a:rPr>
              <a:t>). </a:t>
            </a: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</a:t>
            </a:r>
            <a:r>
              <a:rPr lang="en-US" spc="-70" dirty="0">
                <a:latin typeface="Calibri"/>
                <a:cs typeface="Calibri"/>
              </a:rPr>
              <a:t>Standing in the grace of God, we believers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are </a:t>
            </a:r>
            <a:r>
              <a:rPr lang="en-US" b="1" spc="100" dirty="0">
                <a:latin typeface="Calibri"/>
                <a:cs typeface="Calibri"/>
              </a:rPr>
              <a:t>exhibits of His grace</a:t>
            </a:r>
            <a:r>
              <a:rPr lang="en-US" dirty="0">
                <a:latin typeface="Calibri"/>
                <a:cs typeface="Calibri"/>
              </a:rPr>
              <a:t>, and only of 	His grace. We are His masterpieces, 	created by God “in Christ Jesus” (</a:t>
            </a:r>
            <a:r>
              <a:rPr lang="en-US" i="1" dirty="0">
                <a:latin typeface="Calibri"/>
                <a:cs typeface="Calibri"/>
              </a:rPr>
              <a:t>v. 10</a:t>
            </a:r>
            <a:r>
              <a:rPr lang="en-US" dirty="0">
                <a:latin typeface="Calibri"/>
                <a:cs typeface="Calibri"/>
              </a:rPr>
              <a:t>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173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Saved by Grace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Last Word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E8DBCB-0AB4-348C-1321-23F34813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364060"/>
            <a:ext cx="9144000" cy="51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b="1" spc="300" dirty="0">
                <a:latin typeface="Calibri"/>
                <a:cs typeface="Calibri"/>
              </a:rPr>
              <a:t>GOD’S SALVATION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6600" dirty="0">
                <a:latin typeface="Calibri Light" panose="020F0302020204030204" pitchFamily="34" charset="0"/>
                <a:cs typeface="Calibri Light" panose="020F0302020204030204" pitchFamily="34" charset="0"/>
              </a:rPr>
              <a:t>becomes operational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in us when we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exercise faith</a:t>
            </a: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—that is, when we </a:t>
            </a:r>
            <a:r>
              <a:rPr lang="en-US" b="1" spc="100" dirty="0">
                <a:latin typeface="Calibri"/>
                <a:cs typeface="Calibri"/>
              </a:rPr>
              <a:t>accept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b="1" spc="100" dirty="0">
                <a:latin typeface="Calibri"/>
                <a:cs typeface="Calibri"/>
              </a:rPr>
              <a:t>receive </a:t>
            </a:r>
            <a:r>
              <a:rPr lang="en-US" dirty="0">
                <a:latin typeface="Calibri"/>
                <a:cs typeface="Calibri"/>
              </a:rPr>
              <a:t>God’s salvation, </a:t>
            </a:r>
            <a:r>
              <a:rPr lang="en-US" b="1" spc="100" dirty="0">
                <a:latin typeface="Calibri"/>
                <a:cs typeface="Calibri"/>
              </a:rPr>
              <a:t>allowing</a:t>
            </a:r>
            <a:r>
              <a:rPr lang="en-US" dirty="0">
                <a:latin typeface="Calibri"/>
                <a:cs typeface="Calibri"/>
              </a:rPr>
              <a:t> God’s power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to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resurrect</a:t>
            </a:r>
            <a:r>
              <a:rPr lang="en-US" dirty="0">
                <a:latin typeface="Calibri"/>
                <a:cs typeface="Calibri"/>
              </a:rPr>
              <a:t> us, to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exalt</a:t>
            </a:r>
            <a:r>
              <a:rPr lang="en-US" dirty="0">
                <a:latin typeface="Calibri"/>
                <a:cs typeface="Calibri"/>
              </a:rPr>
              <a:t> our lives, and              to 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empower</a:t>
            </a:r>
            <a:r>
              <a:rPr lang="en-US" dirty="0">
                <a:latin typeface="Calibri"/>
                <a:cs typeface="Calibri"/>
              </a:rPr>
              <a:t> us to live in Christ Jesus.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0009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928688" algn="l"/>
              </a:tabLst>
            </a:pPr>
            <a:r>
              <a:rPr lang="en-US" sz="3200" b="1" u="sng" spc="600" dirty="0">
                <a:solidFill>
                  <a:srgbClr val="FFFFFF"/>
                </a:solidFill>
                <a:latin typeface="Calibri"/>
                <a:cs typeface="Calibri"/>
              </a:rPr>
              <a:t>MY PRAYER FOR YOU</a:t>
            </a:r>
          </a:p>
          <a:p>
            <a:pPr algn="ctr">
              <a:spcAft>
                <a:spcPts val="0"/>
              </a:spcAft>
              <a:tabLst>
                <a:tab pos="928688" algn="l"/>
              </a:tabLst>
            </a:pPr>
            <a:endParaRPr lang="en-US" sz="3200" b="1" u="sng" spc="6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spcAft>
                <a:spcPts val="0"/>
              </a:spcAft>
              <a:tabLst>
                <a:tab pos="900113" algn="l"/>
                <a:tab pos="928688" algn="l"/>
              </a:tabLst>
            </a:pPr>
            <a:r>
              <a:rPr lang="en-US" dirty="0">
                <a:latin typeface="Bookman Old Style"/>
                <a:cs typeface="Bookman Old Style"/>
              </a:rPr>
              <a:t>In the name of Jesus, may as you</a:t>
            </a:r>
          </a:p>
          <a:p>
            <a:pPr algn="ctr">
              <a:spcAft>
                <a:spcPts val="0"/>
              </a:spcAft>
              <a:tabLst>
                <a:tab pos="900113" algn="l"/>
                <a:tab pos="928688" algn="l"/>
              </a:tabLst>
            </a:pPr>
            <a:r>
              <a:rPr lang="en-US" dirty="0">
                <a:latin typeface="Bookman Old Style"/>
                <a:cs typeface="Bookman Old Style"/>
              </a:rPr>
              <a:t>“are God’s own handiwork and  born anew in Christ Jesus, take  the paths which He prepared  ahead of time; that you should live the good life which He made ready for you to live.” Amen.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84784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How God Rescues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1A36-1FEF-F77B-7472-4761D0C53E56}"/>
              </a:ext>
            </a:extLst>
          </p:cNvPr>
          <p:cNvSpPr txBox="1"/>
          <p:nvPr/>
        </p:nvSpPr>
        <p:spPr>
          <a:xfrm>
            <a:off x="6741459" y="70641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27E9010-8F02-9578-C82A-373E3824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Ephesians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Lesson 4,  July 22,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6F2EC-D752-C0EB-E655-4E65C0915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757016"/>
            <a:ext cx="8817856" cy="38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100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“</a:t>
            </a:r>
            <a:r>
              <a:rPr lang="en-US" sz="5400" b="1" spc="100" err="1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Good</a:t>
            </a:r>
            <a:r>
              <a:rPr lang="en-US" sz="5400" b="1" spc="100" err="1">
                <a:latin typeface="Bookman Old Style" panose="02050604050505020204" pitchFamily="18" charset="0"/>
                <a:cs typeface="Bookman Old Style"/>
              </a:rPr>
              <a:t>&amp;</a:t>
            </a:r>
            <a:r>
              <a:rPr lang="en-US" sz="5400" b="1" spc="100" err="1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Faithful</a:t>
            </a:r>
            <a:r>
              <a:rPr lang="en-US" sz="5400" b="1" spc="100">
                <a:solidFill>
                  <a:schemeClr val="tx2"/>
                </a:solidFill>
                <a:latin typeface="Bookman Old Style" panose="02050604050505020204" pitchFamily="18" charset="0"/>
                <a:cs typeface="Bookman Old Style"/>
              </a:rPr>
              <a:t>”</a:t>
            </a:r>
          </a:p>
          <a:p>
            <a:pPr algn="ctr">
              <a:spcAft>
                <a:spcPts val="1200"/>
              </a:spcAft>
            </a:pPr>
            <a:r>
              <a:rPr lang="en-US" sz="3200" b="1" spc="600">
                <a:solidFill>
                  <a:srgbClr val="FFFFFF"/>
                </a:solidFill>
                <a:latin typeface="Calibri"/>
                <a:cs typeface="Calibri"/>
              </a:rPr>
              <a:t>YOU TUBE CHANNEL</a:t>
            </a: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Claro Ruiz Vicente</a:t>
            </a:r>
          </a:p>
          <a:p>
            <a:pPr algn="ctr">
              <a:spcAft>
                <a:spcPts val="1200"/>
              </a:spcAft>
            </a:pPr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PRESENTOR</a:t>
            </a: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Larry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Sonato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Mateo</a:t>
            </a:r>
          </a:p>
          <a:p>
            <a:pPr algn="ctr"/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Felmor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Suarez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Sarco</a:t>
            </a:r>
            <a:endParaRPr lang="en-US" sz="440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Loyola de Guzman-Omega</a:t>
            </a:r>
          </a:p>
          <a:p>
            <a:pPr algn="ctr">
              <a:spcAft>
                <a:spcPts val="1200"/>
              </a:spcAft>
            </a:pPr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MARKETING ADMINS</a:t>
            </a:r>
          </a:p>
          <a:p>
            <a:pPr algn="ctr"/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Mialyn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Vicente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Budayao</a:t>
            </a:r>
            <a:endParaRPr lang="en-US" sz="440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TECH ADMIN</a:t>
            </a:r>
          </a:p>
        </p:txBody>
      </p:sp>
    </p:spTree>
    <p:extLst>
      <p:ext uri="{BB962C8B-B14F-4D97-AF65-F5344CB8AC3E}">
        <p14:creationId xmlns:p14="http://schemas.microsoft.com/office/powerpoint/2010/main" val="396665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T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5448300" cy="513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51723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200" err="1">
                <a:latin typeface="Arial Narrow"/>
                <a:cs typeface="Arial Narrow"/>
              </a:rPr>
              <a:t>PowerPointPresentation</a:t>
            </a:r>
            <a:r>
              <a:rPr lang="en-US" sz="3600" spc="200">
                <a:latin typeface="Arial Narrow"/>
                <a:cs typeface="Arial Narrow"/>
              </a:rPr>
              <a:t> also available at</a:t>
            </a:r>
          </a:p>
          <a:p>
            <a:pPr algn="ctr"/>
            <a:r>
              <a:rPr lang="en-US" b="1" spc="300" err="1">
                <a:latin typeface="Arial Narrow"/>
                <a:cs typeface="Arial Narrow"/>
              </a:rPr>
              <a:t>clarovicente@weebly.com</a:t>
            </a:r>
            <a:endParaRPr lang="en-US" b="1" spc="300">
              <a:latin typeface="Arial Narrow"/>
              <a:cs typeface="Arial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38986-D747-03DD-BCE8-CD38E42E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6" r="12481"/>
          <a:stretch/>
        </p:blipFill>
        <p:spPr>
          <a:xfrm>
            <a:off x="6392995" y="3573016"/>
            <a:ext cx="2610951" cy="17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9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71500"/>
            <a:ext cx="4343400" cy="5715000"/>
          </a:xfrm>
          <a:prstGeom prst="rect">
            <a:avLst/>
          </a:prstGeom>
        </p:spPr>
      </p:pic>
      <p:pic>
        <p:nvPicPr>
          <p:cNvPr id="3" name="Picture 13" descr="cr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00" y="5373216"/>
            <a:ext cx="10331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453A2-FD5F-A2F0-2A88-0ADC457B7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79" y="908720"/>
            <a:ext cx="30391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412776"/>
            <a:ext cx="9144000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 err="1">
                <a:latin typeface="Cambria"/>
                <a:ea typeface="Helvetica CY" charset="0"/>
                <a:cs typeface="Cambria"/>
              </a:rPr>
              <a:t>Ephesians</a:t>
            </a:r>
            <a:r>
              <a:rPr lang="de-DE" sz="3600" dirty="0">
                <a:latin typeface="Cambria"/>
                <a:ea typeface="Helvetica CY" charset="0"/>
                <a:cs typeface="Cambria"/>
              </a:rPr>
              <a:t> 2:4, 5 </a:t>
            </a:r>
            <a:r>
              <a:rPr lang="de-DE" sz="2800" cap="small" dirty="0">
                <a:latin typeface="Cambria"/>
                <a:ea typeface="Helvetica CY" charset="0"/>
                <a:cs typeface="Cambria"/>
              </a:rPr>
              <a:t>ESV</a:t>
            </a:r>
            <a:endParaRPr lang="de-DE" sz="3600" cap="small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ea typeface="Helvetica CY" charset="0"/>
                <a:cs typeface="Calibri"/>
              </a:rPr>
              <a:t>“But God, being rich in mercy, because      of the great love with which he loved us, even when we were dead in our  trespasses, made us alive </a:t>
            </a:r>
            <a:r>
              <a:rPr lang="en-US" b="1" spc="100" dirty="0">
                <a:latin typeface="Calibri"/>
                <a:ea typeface="Helvetica CY" charset="0"/>
                <a:cs typeface="Calibri"/>
              </a:rPr>
              <a:t>together</a:t>
            </a:r>
            <a:r>
              <a:rPr lang="en-US" dirty="0">
                <a:latin typeface="Calibri"/>
                <a:ea typeface="Helvetica CY" charset="0"/>
                <a:cs typeface="Calibri"/>
              </a:rPr>
              <a:t>                  with Christ.”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F21B4D23-4D81-E441-C5A4-6FD565A2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567890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Ephesians 2:1–10 gives us an up-close-and-personal view of the grandest, most sweeping rescue mission of all time—</a:t>
            </a:r>
          </a:p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God’s efforts to redeem humanity.</a:t>
            </a:r>
          </a:p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The drama of the story is heightened by knowing that we are not mere spectators of someone else’s rescue but witnesses  of our own.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Quick Look   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4303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Dead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Trespasses</a:t>
            </a:r>
            <a:endParaRPr lang="en-US" b="1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Dead, Deceived by Satan 	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 2:1, 2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 Deluded by Own Desires 	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Eph. 2:3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Christ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	a. Exalted With Christ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</a:t>
            </a:r>
            <a:r>
              <a:rPr lang="en-US" i="1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2:6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  	  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Blessed Forever by Grace 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spc="-150" dirty="0">
                <a:latin typeface="Calibri" panose="020F0502020204030204" pitchFamily="34" charset="0"/>
                <a:cs typeface="Calibri" panose="020F0502020204030204" pitchFamily="34" charset="0"/>
              </a:rPr>
              <a:t>Eph.</a:t>
            </a:r>
            <a:r>
              <a:rPr lang="en-US" i="1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spc="-150" dirty="0">
                <a:latin typeface="Calibri" panose="020F0502020204030204" pitchFamily="34" charset="0"/>
                <a:cs typeface="Calibri" panose="020F0502020204030204" pitchFamily="34" charset="0"/>
              </a:rPr>
              <a:t>2:7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Saved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Grace	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Rooted in God’s Love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Eph. 2:8–10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35156"/>
            <a:ext cx="7422093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How God Rescues Us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1. Dead in Trespasses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cap="small" spc="50" dirty="0">
                <a:latin typeface="Cambria"/>
                <a:cs typeface="Cambria"/>
              </a:rPr>
              <a:t>a. Dead, Deceived by Satan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CE34D-AC83-50B4-D9D5-0936242E3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2350" y="2420888"/>
            <a:ext cx="5359300" cy="3215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A79859-08B6-3B98-A904-ABAD08B6CBD1}"/>
              </a:ext>
            </a:extLst>
          </p:cNvPr>
          <p:cNvSpPr/>
          <p:nvPr/>
        </p:nvSpPr>
        <p:spPr bwMode="auto">
          <a:xfrm>
            <a:off x="1622512" y="2420888"/>
            <a:ext cx="5685792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4974248-FA65-9929-DC0B-D742574A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656975"/>
            <a:ext cx="9144000" cy="54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2:1, 2 </a:t>
            </a:r>
            <a:r>
              <a:rPr lang="en-US" sz="2800" dirty="0">
                <a:latin typeface="Cambria"/>
                <a:cs typeface="Cambria"/>
              </a:rPr>
              <a:t>ESV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“And you were dead in the trespasses     and sins in which you once walked, following the course of this world,    following the prince of the power                        of the air,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the spirit that is now at work in the                sons of disobedience.”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3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Conversion story in more detail, with a more personal focus</a:t>
            </a:r>
            <a:r>
              <a:rPr lang="en-US" dirty="0">
                <a:latin typeface="Calibri"/>
                <a:cs typeface="Calibri"/>
              </a:rPr>
              <a:t>	(</a:t>
            </a:r>
            <a:r>
              <a:rPr lang="en-US" i="1" dirty="0">
                <a:latin typeface="Calibri"/>
                <a:cs typeface="Calibri"/>
              </a:rPr>
              <a:t>Eph. 2:1–10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Contrasts past, sinful existence (</a:t>
            </a:r>
            <a:r>
              <a:rPr lang="en-US" i="1" dirty="0">
                <a:latin typeface="Calibri"/>
                <a:cs typeface="Calibri"/>
              </a:rPr>
              <a:t>vs.</a:t>
            </a:r>
            <a:r>
              <a:rPr lang="en-US" i="1" spc="-300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1–3</a:t>
            </a:r>
            <a:r>
              <a:rPr lang="en-US" dirty="0">
                <a:latin typeface="Calibri"/>
                <a:cs typeface="Calibri"/>
              </a:rPr>
              <a:t>) 	with the blessings of God’s salvation.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Portrays as a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participation</a:t>
            </a:r>
            <a:r>
              <a:rPr lang="en-US" dirty="0">
                <a:latin typeface="Calibri"/>
                <a:cs typeface="Calibri"/>
              </a:rPr>
              <a:t> in the 	resurrection, ascension, and exaltation  	of Christ (</a:t>
            </a:r>
            <a:r>
              <a:rPr lang="en-US" i="1" dirty="0">
                <a:latin typeface="Calibri"/>
                <a:cs typeface="Calibri"/>
              </a:rPr>
              <a:t>vs. 4–7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Celebrates the basis of that salvation         	in the grace and creative work of God   	(</a:t>
            </a:r>
            <a:r>
              <a:rPr lang="en-US" i="1" dirty="0">
                <a:latin typeface="Calibri"/>
                <a:cs typeface="Calibri"/>
              </a:rPr>
              <a:t>vs. 8–10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Dead, Deceived by Satan </a:t>
            </a:r>
          </a:p>
        </p:txBody>
      </p:sp>
    </p:spTree>
    <p:extLst>
      <p:ext uri="{BB962C8B-B14F-4D97-AF65-F5344CB8AC3E}">
        <p14:creationId xmlns:p14="http://schemas.microsoft.com/office/powerpoint/2010/main" val="15708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44199"/>
            <a:ext cx="9144000" cy="443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5085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Ephesians 2:1, 2, underlines the sad reality of the pre-conversion existence</a:t>
            </a:r>
            <a:endParaRPr lang="en-US" dirty="0">
              <a:latin typeface="Calibri"/>
              <a:cs typeface="Calibri"/>
            </a:endParaRP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Spiritually dead, practicing trespasses 	</a:t>
            </a:r>
            <a:r>
              <a:rPr lang="en-US" spc="-100" dirty="0">
                <a:latin typeface="Calibri"/>
                <a:cs typeface="Calibri"/>
              </a:rPr>
              <a:t>and sins as their </a:t>
            </a:r>
            <a:r>
              <a:rPr lang="en-US" spc="-100" dirty="0">
                <a:solidFill>
                  <a:schemeClr val="tx2"/>
                </a:solidFill>
                <a:latin typeface="Calibri"/>
                <a:cs typeface="Calibri"/>
              </a:rPr>
              <a:t>regular pattern of life </a:t>
            </a:r>
            <a:r>
              <a:rPr lang="en-US" spc="-100" dirty="0">
                <a:latin typeface="Calibri"/>
                <a:cs typeface="Calibri"/>
              </a:rPr>
              <a:t>(</a:t>
            </a:r>
            <a:r>
              <a:rPr lang="en-US" i="1" spc="-100" dirty="0">
                <a:latin typeface="Calibri"/>
                <a:cs typeface="Calibri"/>
              </a:rPr>
              <a:t>v. 1</a:t>
            </a:r>
            <a:r>
              <a:rPr lang="en-US" spc="-100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Dominated by Satan (</a:t>
            </a:r>
            <a:r>
              <a:rPr lang="en-US" i="1" dirty="0">
                <a:latin typeface="Calibri"/>
                <a:cs typeface="Calibri"/>
              </a:rPr>
              <a:t>v. 2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5085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Separated from God, the Source of life 	(</a:t>
            </a:r>
            <a:r>
              <a:rPr lang="en-US" i="1" dirty="0">
                <a:latin typeface="Calibri"/>
                <a:cs typeface="Calibri"/>
              </a:rPr>
              <a:t>compare Col. 2:13; Rom. 5:17, 6:23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Dead in Trespasses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a. Dead, Deceived by Satan </a:t>
            </a:r>
          </a:p>
        </p:txBody>
      </p:sp>
    </p:spTree>
    <p:extLst>
      <p:ext uri="{BB962C8B-B14F-4D97-AF65-F5344CB8AC3E}">
        <p14:creationId xmlns:p14="http://schemas.microsoft.com/office/powerpoint/2010/main" val="2135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84371</TotalTime>
  <Words>4151</Words>
  <Application>Microsoft Macintosh PowerPoint</Application>
  <PresentationFormat>On-screen Show (4:3)</PresentationFormat>
  <Paragraphs>241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Avenir Next Condensed</vt:lpstr>
      <vt:lpstr>Avenir Next Condensed Demi Bold</vt:lpstr>
      <vt:lpstr>Bookman Old Style</vt:lpstr>
      <vt:lpstr>Calibri</vt:lpstr>
      <vt:lpstr>Calibri Light</vt:lpstr>
      <vt:lpstr>Cambria</vt:lpstr>
      <vt:lpstr>Helvetica Neue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1214</cp:revision>
  <cp:lastPrinted>2023-07-20T01:02:04Z</cp:lastPrinted>
  <dcterms:created xsi:type="dcterms:W3CDTF">2021-07-03T11:23:54Z</dcterms:created>
  <dcterms:modified xsi:type="dcterms:W3CDTF">2023-07-20T04:59:14Z</dcterms:modified>
</cp:coreProperties>
</file>