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355" r:id="rId3"/>
    <p:sldId id="357" r:id="rId4"/>
    <p:sldId id="359" r:id="rId5"/>
    <p:sldId id="360" r:id="rId6"/>
    <p:sldId id="265" r:id="rId7"/>
    <p:sldId id="268" r:id="rId8"/>
    <p:sldId id="269" r:id="rId9"/>
    <p:sldId id="271" r:id="rId10"/>
    <p:sldId id="272" r:id="rId11"/>
    <p:sldId id="358" r:id="rId12"/>
    <p:sldId id="363" r:id="rId13"/>
    <p:sldId id="364" r:id="rId14"/>
    <p:sldId id="365" r:id="rId15"/>
    <p:sldId id="361" r:id="rId16"/>
    <p:sldId id="366" r:id="rId17"/>
    <p:sldId id="367" r:id="rId18"/>
    <p:sldId id="368" r:id="rId19"/>
    <p:sldId id="276" r:id="rId20"/>
    <p:sldId id="325" r:id="rId21"/>
    <p:sldId id="369" r:id="rId22"/>
    <p:sldId id="370" r:id="rId23"/>
    <p:sldId id="362" r:id="rId24"/>
    <p:sldId id="371" r:id="rId25"/>
    <p:sldId id="372" r:id="rId26"/>
    <p:sldId id="326" r:id="rId27"/>
    <p:sldId id="280" r:id="rId28"/>
    <p:sldId id="373" r:id="rId29"/>
    <p:sldId id="374" r:id="rId30"/>
    <p:sldId id="285" r:id="rId31"/>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0000"/>
    <a:srgbClr val="000000"/>
    <a:srgbClr val="D9D9D9"/>
    <a:srgbClr val="FF00FF"/>
    <a:srgbClr val="FF6FCF"/>
    <a:srgbClr val="00FFFF"/>
    <a:srgbClr val="CCCCCC"/>
    <a:srgbClr val="CEC94C"/>
    <a:srgbClr val="66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1006" autoAdjust="0"/>
  </p:normalViewPr>
  <p:slideViewPr>
    <p:cSldViewPr>
      <p:cViewPr varScale="1">
        <p:scale>
          <a:sx n="83" d="100"/>
          <a:sy n="83" d="100"/>
        </p:scale>
        <p:origin x="1160" y="19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AB31219-3696-164D-A0A2-74CDA31DA3DB}" type="slidenum">
              <a:rPr lang="en-US"/>
              <a:pPr/>
              <a:t>‹#›</a:t>
            </a:fld>
            <a:endParaRPr lang="en-US"/>
          </a:p>
        </p:txBody>
      </p:sp>
    </p:spTree>
    <p:extLst>
      <p:ext uri="{BB962C8B-B14F-4D97-AF65-F5344CB8AC3E}">
        <p14:creationId xmlns:p14="http://schemas.microsoft.com/office/powerpoint/2010/main" val="329936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F71D74AE-2463-B04D-94DC-C89D8D8A1004}"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4D27908-EC63-CA48-A4A4-351CBA68A510}" type="slidenum">
              <a:rPr lang="en-US" sz="1200"/>
              <a:pPr/>
              <a:t>10</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1. </a:t>
            </a:r>
            <a:r>
              <a:rPr lang="en-US" b="1" dirty="0" err="1">
                <a:latin typeface="Arial" charset="0"/>
                <a:ea typeface="ＭＳ Ｐゴシック" charset="0"/>
                <a:cs typeface="ＭＳ Ｐゴシック" charset="0"/>
              </a:rPr>
              <a:t>Mga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Saloobin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Abuso</a:t>
            </a:r>
            <a:r>
              <a:rPr lang="en-US" b="1" dirty="0">
                <a:latin typeface="Arial" charset="0"/>
                <a:ea typeface="ＭＳ Ｐゴシック" charset="0"/>
                <a:cs typeface="ＭＳ Ｐゴシック" charset="0"/>
              </a:rPr>
              <a:t> at </a:t>
            </a:r>
            <a:r>
              <a:rPr lang="en-US" b="1" dirty="0" err="1">
                <a:latin typeface="Arial" charset="0"/>
                <a:ea typeface="ＭＳ Ｐゴシック" charset="0"/>
                <a:cs typeface="ＭＳ Ｐゴシック" charset="0"/>
              </a:rPr>
              <a:t>Abusado</a:t>
            </a:r>
            <a:r>
              <a:rPr lang="en-US" b="1" dirty="0">
                <a:latin typeface="Arial" charset="0"/>
                <a:ea typeface="ＭＳ Ｐゴシック" charset="0"/>
                <a:cs typeface="ＭＳ Ｐゴシック" charset="0"/>
              </a:rPr>
              <a:t>—1.</a:t>
            </a:r>
            <a:r>
              <a:rPr lang="en-US" dirty="0">
                <a:latin typeface="Arial" charset="0"/>
                <a:ea typeface="ＭＳ Ｐゴシック" charset="0"/>
                <a:cs typeface="ＭＳ Ｐゴシック" charset="0"/>
              </a:rPr>
              <a:t> “</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Nakita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Jose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kapatid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nakilala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subalit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siya'y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nagkunwaring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iba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nagsalita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marahas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Kayo'y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espiya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Kaming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lingkod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labindalawang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magkakapatid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bunso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aming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ama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ngayon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wala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Dalhin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ninyo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kapatid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bunso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ganito'y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mapapatotohanan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salita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hindi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kayo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mamamatay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Genesis 42:7-20</a:t>
            </a:r>
            <a:r>
              <a:rPr lang="en-US" dirty="0">
                <a:latin typeface="Arial" charset="0"/>
                <a:ea typeface="ＭＳ Ｐゴシック"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11</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Humaharap</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Nakaraan</a:t>
            </a:r>
            <a:r>
              <a:rPr lang="en-US" b="1"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Sa wakas, </a:t>
            </a:r>
            <a:r>
              <a:rPr lang="en-US" sz="1200" kern="1200" dirty="0" err="1">
                <a:solidFill>
                  <a:schemeClr val="tx1"/>
                </a:solidFill>
                <a:effectLst/>
                <a:latin typeface="Arial" pitchFamily="24" charset="0"/>
                <a:ea typeface="ＭＳ Ｐゴシック" pitchFamily="24" charset="-128"/>
                <a:cs typeface="ＭＳ Ｐゴシック" pitchFamily="24" charset="-128"/>
              </a:rPr>
              <a:t>kumilos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direksiyon</a:t>
            </a:r>
            <a:r>
              <a:rPr lang="en-US" sz="1200" kern="1200" dirty="0">
                <a:solidFill>
                  <a:schemeClr val="tx1"/>
                </a:solidFill>
                <a:effectLst/>
                <a:latin typeface="Arial" pitchFamily="24" charset="0"/>
                <a:ea typeface="ＭＳ Ｐゴシック" pitchFamily="24" charset="-128"/>
                <a:cs typeface="ＭＳ Ｐゴシック" pitchFamily="24" charset="-128"/>
              </a:rPr>
              <a:t> para kay Jose.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lumabas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bilangguan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punong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ministro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Ehipto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matapos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pagpapaliwanag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panaginip</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Faraon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41)</a:t>
            </a:r>
            <a:r>
              <a:rPr lang="en-US" sz="1200" kern="1200" dirty="0">
                <a:solidFill>
                  <a:schemeClr val="tx1"/>
                </a:solidFill>
                <a:effectLst/>
                <a:latin typeface="Arial" pitchFamily="24" charset="0"/>
                <a:ea typeface="ＭＳ Ｐゴシック" pitchFamily="24" charset="-128"/>
                <a:cs typeface="ＭＳ Ｐゴシック" pitchFamily="24" charset="-128"/>
              </a:rPr>
              <a:t>. ¶ Puno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kamalig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Ehipto</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hinulaang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taggutom</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pagkatapos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araw</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sumipot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Ehipto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12</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Nakay</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kapangyarihan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makapaghihiganti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pawalang-sala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paghihiganti</a:t>
            </a:r>
            <a:r>
              <a:rPr lang="en-US" sz="1200" kern="1200" dirty="0">
                <a:solidFill>
                  <a:schemeClr val="tx1"/>
                </a:solidFill>
                <a:effectLst/>
                <a:latin typeface="Arial" pitchFamily="24" charset="0"/>
                <a:ea typeface="ＭＳ Ｐゴシック" pitchFamily="24" charset="-128"/>
                <a:cs typeface="ＭＳ Ｐゴシック" pitchFamily="24" charset="-128"/>
              </a:rPr>
              <a:t>, nag-</a:t>
            </a:r>
            <a:r>
              <a:rPr lang="en-US" sz="1200" kern="1200" dirty="0" err="1">
                <a:solidFill>
                  <a:schemeClr val="tx1"/>
                </a:solidFill>
                <a:effectLst/>
                <a:latin typeface="Arial" pitchFamily="24" charset="0"/>
                <a:ea typeface="ＭＳ Ｐゴシック" pitchFamily="24" charset="-128"/>
                <a:cs typeface="ＭＳ Ｐゴシック" pitchFamily="24" charset="-128"/>
              </a:rPr>
              <a:t>aalala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kaanib</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tahanan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Nababalisa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ama.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pa kaya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o ang may </a:t>
            </a:r>
            <a:r>
              <a:rPr lang="en-US" sz="1200" kern="1200" dirty="0" err="1">
                <a:solidFill>
                  <a:schemeClr val="tx1"/>
                </a:solidFill>
                <a:effectLst/>
                <a:latin typeface="Arial" pitchFamily="24" charset="0"/>
                <a:ea typeface="ＭＳ Ｐゴシック" pitchFamily="24" charset="-128"/>
                <a:cs typeface="ＭＳ Ｐゴシック" pitchFamily="24" charset="-128"/>
              </a:rPr>
              <a:t>deperensyang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patriarka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0939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13</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At </a:t>
            </a:r>
            <a:r>
              <a:rPr lang="en-US" sz="1200" kern="1200" dirty="0" err="1">
                <a:solidFill>
                  <a:schemeClr val="tx1"/>
                </a:solidFill>
                <a:effectLst/>
                <a:latin typeface="Arial" pitchFamily="24" charset="0"/>
                <a:ea typeface="ＭＳ Ｐゴシック" pitchFamily="24" charset="-128"/>
                <a:cs typeface="ＭＳ Ｐゴシック" pitchFamily="24" charset="-128"/>
              </a:rPr>
              <a:t>ano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kapatid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Benjamin? ¶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kaluguran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katuwaan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ama,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Benjamin ay </a:t>
            </a:r>
            <a:r>
              <a:rPr lang="en-US" sz="1200" kern="1200" dirty="0" err="1">
                <a:solidFill>
                  <a:schemeClr val="tx1"/>
                </a:solidFill>
                <a:effectLst/>
                <a:latin typeface="Arial" pitchFamily="24" charset="0"/>
                <a:ea typeface="ＭＳ Ｐゴシック" pitchFamily="24" charset="-128"/>
                <a:cs typeface="ＭＳ Ｐゴシック" pitchFamily="24" charset="-128"/>
              </a:rPr>
              <a:t>nasa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katulad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katayuan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ngayon</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saan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dati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 </a:t>
            </a:r>
            <a:r>
              <a:rPr lang="en-US" sz="1200" kern="1200" dirty="0" err="1">
                <a:solidFill>
                  <a:schemeClr val="tx1"/>
                </a:solidFill>
                <a:effectLst/>
                <a:latin typeface="Arial" pitchFamily="24" charset="0"/>
                <a:ea typeface="ＭＳ Ｐゴシック" pitchFamily="24" charset="-128"/>
                <a:cs typeface="ＭＳ Ｐゴシック" pitchFamily="24" charset="-128"/>
              </a:rPr>
              <a:t>Inilipat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mapanganib</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selos</a:t>
            </a:r>
            <a:r>
              <a:rPr lang="en-US" sz="1200" kern="1200" dirty="0">
                <a:solidFill>
                  <a:schemeClr val="tx1"/>
                </a:solidFill>
                <a:effectLst/>
                <a:latin typeface="Arial" pitchFamily="24" charset="0"/>
                <a:ea typeface="ＭＳ Ｐゴシック" pitchFamily="24" charset="-128"/>
                <a:cs typeface="ＭＳ Ｐゴシック" pitchFamily="24" charset="-128"/>
              </a:rPr>
              <a:t> kay </a:t>
            </a:r>
            <a:r>
              <a:rPr lang="en-US" sz="1200" kern="1200" dirty="0" err="1">
                <a:solidFill>
                  <a:schemeClr val="tx1"/>
                </a:solidFill>
                <a:effectLst/>
                <a:latin typeface="Arial" pitchFamily="24" charset="0"/>
                <a:ea typeface="ＭＳ Ｐゴシック" pitchFamily="24" charset="-128"/>
                <a:cs typeface="ＭＳ Ｐゴシック" pitchFamily="24" charset="-128"/>
              </a:rPr>
              <a:t>Banjamin</a:t>
            </a:r>
            <a:r>
              <a:rPr lang="en-US" sz="1200" kern="1200" dirty="0">
                <a:solidFill>
                  <a:schemeClr val="tx1"/>
                </a:solidFill>
                <a:effectLst/>
                <a:latin typeface="Arial" pitchFamily="24" charset="0"/>
                <a:ea typeface="ＭＳ Ｐゴシック" pitchFamily="24" charset="-128"/>
                <a:cs typeface="ＭＳ Ｐゴシック" pitchFamily="24" charset="-128"/>
              </a:rPr>
              <a:t>? Nasa </a:t>
            </a:r>
            <a:r>
              <a:rPr lang="en-US" sz="1200" kern="1200" dirty="0" err="1">
                <a:solidFill>
                  <a:schemeClr val="tx1"/>
                </a:solidFill>
                <a:effectLst/>
                <a:latin typeface="Arial" pitchFamily="24" charset="0"/>
                <a:ea typeface="ＭＳ Ｐゴシック" pitchFamily="24" charset="-128"/>
                <a:cs typeface="ＭＳ Ｐゴシック" pitchFamily="24" charset="-128"/>
              </a:rPr>
              <a:t>katayuan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ngayon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pangalagaan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mahihinang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gayon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9319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a:solidFill>
                  <a:schemeClr val="tx1"/>
                </a:solidFill>
                <a:effectLst/>
                <a:latin typeface="Arial" pitchFamily="24" charset="0"/>
                <a:ea typeface="ＭＳ Ｐゴシック" pitchFamily="24" charset="-128"/>
                <a:cs typeface="ＭＳ Ｐゴシック" pitchFamily="24" charset="-128"/>
              </a:rPr>
              <a:t>Lahat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binili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dugo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at legal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Sinumang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abusado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inaatake</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pag-aari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Jesus. Ang pang-</a:t>
            </a:r>
            <a:r>
              <a:rPr lang="en-US" sz="1200" kern="1200" dirty="0" err="1">
                <a:solidFill>
                  <a:schemeClr val="tx1"/>
                </a:solidFill>
                <a:effectLst/>
                <a:latin typeface="Arial" pitchFamily="24" charset="0"/>
                <a:ea typeface="ＭＳ Ｐゴシック" pitchFamily="24" charset="-128"/>
                <a:cs typeface="ＭＳ Ｐゴシック" pitchFamily="24" charset="-128"/>
              </a:rPr>
              <a:t>aabuso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sex at </a:t>
            </a:r>
            <a:r>
              <a:rPr lang="en-US" sz="1200" kern="1200" dirty="0" err="1">
                <a:solidFill>
                  <a:schemeClr val="tx1"/>
                </a:solidFill>
                <a:effectLst/>
                <a:latin typeface="Arial" pitchFamily="24" charset="0"/>
                <a:ea typeface="ＭＳ Ｐゴシック" pitchFamily="24" charset="-128"/>
                <a:cs typeface="ＭＳ Ｐゴシック" pitchFamily="24" charset="-128"/>
              </a:rPr>
              <a:t>emosyonal</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pisikal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karahasan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hinding-hindi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magiging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bahagi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kilos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pribadong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problema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aayusin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loob</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Mangangailangan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tulong</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pakikialam</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labas</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96097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15</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err="1">
                <a:solidFill>
                  <a:schemeClr val="tx1"/>
                </a:solidFill>
                <a:effectLst/>
                <a:latin typeface="Arial" pitchFamily="24" charset="0"/>
                <a:ea typeface="ＭＳ Ｐゴシック" pitchFamily="24" charset="-128"/>
                <a:cs typeface="ＭＳ Ｐゴシック" pitchFamily="24" charset="-128"/>
              </a:rPr>
              <a:t>Paghahanda</a:t>
            </a:r>
            <a:r>
              <a:rPr lang="en-US" sz="1200" b="1" kern="1200" dirty="0">
                <a:solidFill>
                  <a:schemeClr val="tx1"/>
                </a:solidFill>
                <a:effectLst/>
                <a:latin typeface="Arial" pitchFamily="24" charset="0"/>
                <a:ea typeface="ＭＳ Ｐゴシック" pitchFamily="24" charset="-128"/>
                <a:cs typeface="ＭＳ Ｐゴシック" pitchFamily="24" charset="-128"/>
              </a:rPr>
              <a:t> ng </a:t>
            </a:r>
            <a:r>
              <a:rPr lang="en-US" sz="1200" b="1" kern="1200" dirty="0" err="1">
                <a:solidFill>
                  <a:schemeClr val="tx1"/>
                </a:solidFill>
                <a:effectLst/>
                <a:latin typeface="Arial" pitchFamily="24" charset="0"/>
                <a:ea typeface="ＭＳ Ｐゴシック" pitchFamily="24" charset="-128"/>
                <a:cs typeface="ＭＳ Ｐゴシック" pitchFamily="24" charset="-128"/>
              </a:rPr>
              <a:t>Tanghalan</a:t>
            </a:r>
            <a:r>
              <a:rPr lang="en-US" sz="1200" b="1" kern="1200" dirty="0">
                <a:solidFill>
                  <a:schemeClr val="tx1"/>
                </a:solidFill>
                <a:effectLst/>
                <a:latin typeface="Arial" pitchFamily="24" charset="0"/>
                <a:ea typeface="ＭＳ Ｐゴシック" pitchFamily="24" charset="-128"/>
                <a:cs typeface="ＭＳ Ｐゴシック" pitchFamily="24" charset="-128"/>
              </a:rPr>
              <a:t>.</a:t>
            </a:r>
            <a:r>
              <a:rPr lang="en-PH"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hinding-hindi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umunlad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Ehipto</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malamang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galit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kapaitan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nakain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kaluluwa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pininsala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Panginoon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Mananatili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biktima</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higit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kinalaman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kaysa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nagkasala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682429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16</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Lahat ng </a:t>
            </a:r>
            <a:r>
              <a:rPr lang="en-US" sz="1200" kern="1200" dirty="0" err="1">
                <a:solidFill>
                  <a:schemeClr val="tx1"/>
                </a:solidFill>
                <a:effectLst/>
                <a:latin typeface="Arial" pitchFamily="24" charset="0"/>
                <a:ea typeface="ＭＳ Ｐゴシック" pitchFamily="24" charset="-128"/>
                <a:cs typeface="ＭＳ Ｐゴシック" pitchFamily="24" charset="-128"/>
              </a:rPr>
              <a:t>usapan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nangyayari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tagasalin</a:t>
            </a:r>
            <a:r>
              <a:rPr lang="en-US" sz="1200" kern="1200" dirty="0">
                <a:solidFill>
                  <a:schemeClr val="tx1"/>
                </a:solidFill>
                <a:effectLst/>
                <a:latin typeface="Arial" pitchFamily="24" charset="0"/>
                <a:ea typeface="ＭＳ Ｐゴシック" pitchFamily="24" charset="-128"/>
                <a:cs typeface="ＭＳ Ｐゴシック" pitchFamily="24" charset="-128"/>
              </a:rPr>
              <a:t>, kaya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ay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walang-malay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nauunawaan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Narinig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a:t>
            </a:r>
            <a:r>
              <a:rPr lang="en-US" sz="1200" kern="1200" dirty="0">
                <a:solidFill>
                  <a:schemeClr val="tx1"/>
                </a:solidFill>
                <a:effectLst/>
                <a:latin typeface="Arial" pitchFamily="24" charset="0"/>
                <a:ea typeface="ＭＳ Ｐゴシック" pitchFamily="24" charset="-128"/>
                <a:cs typeface="ＭＳ Ｐゴシック" pitchFamily="24" charset="-128"/>
              </a:rPr>
              <a:t>-amin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Sa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makasumpong</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sinalot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salang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konsiyensya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ginawa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dinala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pagkabalisa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pumaparalisang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takot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ganti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4561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17</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Alam</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taggutom</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marami</a:t>
            </a:r>
            <a:r>
              <a:rPr lang="en-US" sz="1200" kern="1200" dirty="0">
                <a:solidFill>
                  <a:schemeClr val="tx1"/>
                </a:solidFill>
                <a:effectLst/>
                <a:latin typeface="Arial" pitchFamily="24" charset="0"/>
                <a:ea typeface="ＭＳ Ｐゴシック" pitchFamily="24" charset="-128"/>
                <a:cs typeface="ＭＳ Ｐゴシック" pitchFamily="24" charset="-128"/>
              </a:rPr>
              <a:t> pang </a:t>
            </a:r>
            <a:r>
              <a:rPr lang="en-US" sz="1200" kern="1200" dirty="0" err="1">
                <a:solidFill>
                  <a:schemeClr val="tx1"/>
                </a:solidFill>
                <a:effectLst/>
                <a:latin typeface="Arial" pitchFamily="24" charset="0"/>
                <a:ea typeface="ＭＳ Ｐゴシック" pitchFamily="24" charset="-128"/>
                <a:cs typeface="ＭＳ Ｐゴシック" pitchFamily="24" charset="-128"/>
              </a:rPr>
              <a:t>taon</a:t>
            </a:r>
            <a:r>
              <a:rPr lang="en-US" sz="1200" kern="1200" dirty="0">
                <a:solidFill>
                  <a:schemeClr val="tx1"/>
                </a:solidFill>
                <a:effectLst/>
                <a:latin typeface="Arial" pitchFamily="24" charset="0"/>
                <a:ea typeface="ＭＳ Ｐゴシック" pitchFamily="24" charset="-128"/>
                <a:cs typeface="ＭＳ Ｐゴシック" pitchFamily="24" charset="-128"/>
              </a:rPr>
              <a:t>, kaya </a:t>
            </a:r>
            <a:r>
              <a:rPr lang="en-US" sz="1200" kern="1200" dirty="0" err="1">
                <a:solidFill>
                  <a:schemeClr val="tx1"/>
                </a:solidFill>
                <a:effectLst/>
                <a:latin typeface="Arial" pitchFamily="24" charset="0"/>
                <a:ea typeface="ＭＳ Ｐゴシック" pitchFamily="24" charset="-128"/>
                <a:cs typeface="ＭＳ Ｐゴシック" pitchFamily="24" charset="-128"/>
              </a:rPr>
              <a:t>nagpilit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dalhin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Benjamin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susunod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pagbili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butil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42:20)</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Ipinkulong</a:t>
            </a:r>
            <a:r>
              <a:rPr lang="en-US" sz="1200" kern="1200" dirty="0">
                <a:solidFill>
                  <a:schemeClr val="tx1"/>
                </a:solidFill>
                <a:effectLst/>
                <a:latin typeface="Arial" pitchFamily="24" charset="0"/>
                <a:ea typeface="ＭＳ Ｐゴシック" pitchFamily="24" charset="-128"/>
                <a:cs typeface="ＭＳ Ｐゴシック" pitchFamily="24" charset="-128"/>
              </a:rPr>
              <a:t> din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Simeon </a:t>
            </a:r>
            <a:r>
              <a:rPr lang="en-US" sz="1200" kern="1200" dirty="0" err="1">
                <a:solidFill>
                  <a:schemeClr val="tx1"/>
                </a:solidFill>
                <a:effectLst/>
                <a:latin typeface="Arial" pitchFamily="24" charset="0"/>
                <a:ea typeface="ＭＳ Ｐゴシック" pitchFamily="24" charset="-128"/>
                <a:cs typeface="ＭＳ Ｐゴシック" pitchFamily="24" charset="-128"/>
              </a:rPr>
              <a:t>bilang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prenda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42:24)</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PH" dirty="0">
                <a:effectLst/>
              </a:rPr>
              <a:t> </a:t>
            </a:r>
            <a:r>
              <a:rPr lang="en-US"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Matapos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makitang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Benjamin,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nagpapiyesta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saan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malinaw</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nagpakita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paboritismo</a:t>
            </a:r>
            <a:r>
              <a:rPr lang="en-US" sz="1200" kern="1200" dirty="0">
                <a:solidFill>
                  <a:schemeClr val="tx1"/>
                </a:solidFill>
                <a:effectLst/>
                <a:latin typeface="Arial" pitchFamily="24" charset="0"/>
                <a:ea typeface="ＭＳ Ｐゴシック" pitchFamily="24" charset="-128"/>
                <a:cs typeface="ＭＳ Ｐゴシック" pitchFamily="24" charset="-128"/>
              </a:rPr>
              <a:t> kay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9338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A7207466-80D7-1E44-BC01-24A3DB7270AA}" type="slidenum">
              <a:rPr lang="en-US" sz="1200"/>
              <a:pPr/>
              <a:t>18</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a:solidFill>
                  <a:schemeClr val="tx1"/>
                </a:solidFill>
                <a:effectLst/>
                <a:latin typeface="Arial" pitchFamily="24" charset="0"/>
                <a:ea typeface="ＭＳ Ｐゴシック" pitchFamily="24" charset="-128"/>
                <a:cs typeface="ＭＳ Ｐゴシック" pitchFamily="24" charset="-128"/>
              </a:rPr>
              <a:t>Banjamin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43:34)</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makita</a:t>
            </a:r>
            <a:r>
              <a:rPr lang="en-US" sz="1200" kern="1200" dirty="0">
                <a:solidFill>
                  <a:schemeClr val="tx1"/>
                </a:solidFill>
                <a:effectLst/>
                <a:latin typeface="Arial" pitchFamily="24" charset="0"/>
                <a:ea typeface="ＭＳ Ｐゴシック" pitchFamily="24" charset="-128"/>
                <a:cs typeface="ＭＳ Ｐゴシック" pitchFamily="24" charset="-128"/>
              </a:rPr>
              <a:t> kung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matandang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pag-uulit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pagseselos</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naroroon</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rin</a:t>
            </a:r>
            <a:r>
              <a:rPr lang="en-US" sz="1200" kern="1200" dirty="0">
                <a:solidFill>
                  <a:schemeClr val="tx1"/>
                </a:solidFill>
                <a:effectLst/>
                <a:latin typeface="Arial" pitchFamily="24" charset="0"/>
                <a:ea typeface="ＭＳ Ｐゴシック" pitchFamily="24" charset="-128"/>
                <a:cs typeface="ＭＳ Ｐゴシック" pitchFamily="24" charset="-128"/>
              </a:rPr>
              <a:t>. ¶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nagpakita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palatandaan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selos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subalit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alam</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kung </a:t>
            </a:r>
            <a:r>
              <a:rPr lang="en-US" sz="1200" kern="1200" dirty="0" err="1">
                <a:solidFill>
                  <a:schemeClr val="tx1"/>
                </a:solidFill>
                <a:effectLst/>
                <a:latin typeface="Arial" pitchFamily="24" charset="0"/>
                <a:ea typeface="ＭＳ Ｐゴシック" pitchFamily="24" charset="-128"/>
                <a:cs typeface="ＭＳ Ｐゴシック" pitchFamily="24" charset="-128"/>
              </a:rPr>
              <a:t>gaano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katuso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nakini-kinita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niyang</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katiyakan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nagsinungaling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kanilang</a:t>
            </a:r>
            <a:r>
              <a:rPr lang="en-US" sz="1200" kern="1200" dirty="0">
                <a:solidFill>
                  <a:schemeClr val="tx1"/>
                </a:solidFill>
                <a:effectLst/>
                <a:latin typeface="Arial" pitchFamily="24" charset="0"/>
                <a:ea typeface="ＭＳ Ｐゴシック" pitchFamily="24" charset="-128"/>
                <a:cs typeface="ＭＳ Ｐゴシック" pitchFamily="24" charset="-128"/>
              </a:rPr>
              <a:t> ama </a:t>
            </a:r>
            <a:r>
              <a:rPr lang="en-US" sz="1200" kern="1200" dirty="0" err="1">
                <a:solidFill>
                  <a:schemeClr val="tx1"/>
                </a:solidFill>
                <a:effectLst/>
                <a:latin typeface="Arial" pitchFamily="24" charset="0"/>
                <a:ea typeface="ＭＳ Ｐゴシック" pitchFamily="24" charset="-128"/>
                <a:cs typeface="ＭＳ Ｐゴシック" pitchFamily="24" charset="-128"/>
              </a:rPr>
              <a:t>tungkol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kapalaran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(Genesis 37:31–34)</a:t>
            </a:r>
            <a:r>
              <a:rPr lang="en-US" sz="1200" kern="1200" dirty="0">
                <a:solidFill>
                  <a:schemeClr val="tx1"/>
                </a:solidFill>
                <a:effectLst/>
                <a:latin typeface="Arial" pitchFamily="24" charset="0"/>
                <a:ea typeface="ＭＳ Ｐゴシック" pitchFamily="24" charset="-128"/>
                <a:cs typeface="ＭＳ Ｐゴシック" pitchFamily="24" charset="-128"/>
              </a:rPr>
              <a:t>. Kaya, </a:t>
            </a:r>
            <a:r>
              <a:rPr lang="en-US" sz="1200" kern="1200" dirty="0" err="1">
                <a:solidFill>
                  <a:schemeClr val="tx1"/>
                </a:solidFill>
                <a:effectLst/>
                <a:latin typeface="Arial" pitchFamily="24" charset="0"/>
                <a:ea typeface="ＭＳ Ｐゴシック" pitchFamily="24" charset="-128"/>
                <a:cs typeface="ＭＳ Ｐゴシック" pitchFamily="24" charset="-128"/>
              </a:rPr>
              <a:t>bumalangkas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pang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malaking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pag-subok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a:t>
            </a:r>
            <a:r>
              <a:rPr lang="en-US" sz="1200" i="1" kern="1200" dirty="0" err="1">
                <a:solidFill>
                  <a:schemeClr val="tx1"/>
                </a:solidFill>
                <a:effectLst/>
                <a:latin typeface="Arial" pitchFamily="24" charset="0"/>
                <a:ea typeface="ＭＳ Ｐゴシック" pitchFamily="24" charset="-128"/>
                <a:cs typeface="ＭＳ Ｐゴシック" pitchFamily="24" charset="-128"/>
              </a:rPr>
              <a:t>Tingnan</a:t>
            </a:r>
            <a:r>
              <a:rPr lang="en-US" sz="1200" i="1" kern="1200" dirty="0">
                <a:solidFill>
                  <a:schemeClr val="tx1"/>
                </a:solidFill>
                <a:effectLst/>
                <a:latin typeface="Arial" pitchFamily="24" charset="0"/>
                <a:ea typeface="ＭＳ Ｐゴシック" pitchFamily="24" charset="-128"/>
                <a:cs typeface="ＭＳ Ｐゴシック" pitchFamily="24" charset="-128"/>
              </a:rPr>
              <a:t> ang Genesis 44.)</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2243793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8BAD06F-B0AD-FD42-ACAC-D872CA5AE634}" type="slidenum">
              <a:rPr lang="en-US" sz="1200"/>
              <a:pPr/>
              <a:t>19</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2. </a:t>
            </a:r>
            <a:r>
              <a:rPr lang="en-US" b="1" dirty="0" err="1">
                <a:latin typeface="Arial" charset="0"/>
                <a:ea typeface="ＭＳ Ｐゴシック" charset="0"/>
                <a:cs typeface="ＭＳ Ｐゴシック" charset="0"/>
              </a:rPr>
              <a:t>Mga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Saloobin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Abuso</a:t>
            </a:r>
            <a:r>
              <a:rPr lang="en-US" b="1" dirty="0">
                <a:latin typeface="Arial" charset="0"/>
                <a:ea typeface="ＭＳ Ｐゴシック" charset="0"/>
                <a:cs typeface="ＭＳ Ｐゴシック" charset="0"/>
              </a:rPr>
              <a:t> at </a:t>
            </a:r>
            <a:r>
              <a:rPr lang="en-US" b="1" dirty="0" err="1">
                <a:latin typeface="Arial" charset="0"/>
                <a:ea typeface="ＭＳ Ｐゴシック" charset="0"/>
                <a:cs typeface="ＭＳ Ｐゴシック" charset="0"/>
              </a:rPr>
              <a:t>Abusado</a:t>
            </a:r>
            <a:r>
              <a:rPr lang="en-US" b="1" dirty="0">
                <a:latin typeface="Arial" charset="0"/>
                <a:ea typeface="ＭＳ Ｐゴシック" charset="0"/>
                <a:cs typeface="ＭＳ Ｐゴシック" charset="0"/>
              </a:rPr>
              <a:t>—2. </a:t>
            </a:r>
            <a:r>
              <a:rPr lang="en-US" b="0" dirty="0">
                <a:latin typeface="Arial" charset="0"/>
                <a:ea typeface="ＭＳ Ｐゴシック" charset="0"/>
                <a:cs typeface="ＭＳ Ｐゴシック" charset="0"/>
              </a:rPr>
              <a:t>“</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Pagkatapos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lumapit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Pedro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sinabi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Panginoon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makailang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ulit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magkakasala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kapatid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laban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siya’y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aking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patatawarin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Hanggang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makapito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Sinabi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Jesus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‘Hindi ko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sinasabi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iyo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hanggang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makapito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kundi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hanggang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makapitumpung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pito</a:t>
            </a:r>
            <a:r>
              <a:rPr lang="en-PH" sz="1200" b="0" i="1"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US" i="1" dirty="0">
                <a:latin typeface="Arial" charset="0"/>
                <a:ea typeface="ＭＳ Ｐゴシック" charset="0"/>
                <a:cs typeface="ＭＳ Ｐゴシック" charset="0"/>
              </a:rPr>
              <a:t>(Mateo 18:21, 22). </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553B1624-60D2-3E4D-B07F-7710A8CB0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fld id="{8C08BC00-87E0-4943-9090-74D3C452EAA3}" type="slidenum">
              <a:rPr lang="en-US" altLang="en-US" sz="1200" smtClean="0"/>
              <a:pPr/>
              <a:t>2</a:t>
            </a:fld>
            <a:endParaRPr lang="en-US" altLang="en-US" sz="1200"/>
          </a:p>
        </p:txBody>
      </p:sp>
      <p:sp>
        <p:nvSpPr>
          <p:cNvPr id="6146" name="Rectangle 2">
            <a:extLst>
              <a:ext uri="{FF2B5EF4-FFF2-40B4-BE49-F238E27FC236}">
                <a16:creationId xmlns:a16="http://schemas.microsoft.com/office/drawing/2014/main" id="{E3743254-CC55-814E-97B4-E527D893659D}"/>
              </a:ext>
            </a:extLst>
          </p:cNvPr>
          <p:cNvSpPr>
            <a:spLocks noGrp="1" noRot="1" noChangeAspect="1" noChangeArrowheads="1" noTextEdit="1"/>
          </p:cNvSpPr>
          <p:nvPr>
            <p:ph type="sldImg"/>
          </p:nvPr>
        </p:nvSpPr>
        <p:spPr>
          <a:solidFill>
            <a:srgbClr val="FFFFFF"/>
          </a:solidFill>
          <a:ln/>
        </p:spPr>
      </p:sp>
      <p:sp>
        <p:nvSpPr>
          <p:cNvPr id="6147" name="Rectangle 3">
            <a:extLst>
              <a:ext uri="{FF2B5EF4-FFF2-40B4-BE49-F238E27FC236}">
                <a16:creationId xmlns:a16="http://schemas.microsoft.com/office/drawing/2014/main" id="{87FF2409-7BD4-B242-8352-58E0A014990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20</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Magpatawad</a:t>
            </a:r>
            <a:r>
              <a:rPr lang="en-US" b="1" dirty="0">
                <a:latin typeface="Arial" charset="0"/>
                <a:ea typeface="ＭＳ Ｐゴシック" charset="0"/>
                <a:cs typeface="ＭＳ Ｐゴシック" charset="0"/>
              </a:rPr>
              <a:t> at </a:t>
            </a:r>
            <a:r>
              <a:rPr lang="en-US" b="1" dirty="0" err="1">
                <a:latin typeface="Arial" charset="0"/>
                <a:ea typeface="ＭＳ Ｐゴシック" charset="0"/>
                <a:cs typeface="ＭＳ Ｐゴシック" charset="0"/>
              </a:rPr>
              <a:t>Makalimot</a:t>
            </a:r>
            <a:r>
              <a:rPr lang="en-US" b="1"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naipaliwanag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kahandaang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talikuran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karapatan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paghihinakit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pagtuligsa</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paghiganti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nakapinsala</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grupo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kumikilos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walang-katarungan</a:t>
            </a:r>
            <a:r>
              <a:rPr lang="en-US" sz="1200" kern="1200" dirty="0">
                <a:solidFill>
                  <a:schemeClr val="tx1"/>
                </a:solidFill>
                <a:effectLst/>
                <a:latin typeface="Arial" pitchFamily="24" charset="0"/>
                <a:ea typeface="ＭＳ Ｐゴシック" pitchFamily="24" charset="-128"/>
                <a:cs typeface="ＭＳ Ｐゴシック" pitchFamily="24" charset="-128"/>
              </a:rPr>
              <a:t>. ¶ Si Dr. Marilyn </a:t>
            </a:r>
            <a:r>
              <a:rPr lang="en-US" sz="1200" kern="1200" dirty="0" err="1">
                <a:solidFill>
                  <a:schemeClr val="tx1"/>
                </a:solidFill>
                <a:effectLst/>
                <a:latin typeface="Arial" pitchFamily="24" charset="0"/>
                <a:ea typeface="ＭＳ Ｐゴシック" pitchFamily="24" charset="-128"/>
                <a:cs typeface="ＭＳ Ｐゴシック" pitchFamily="24" charset="-128"/>
              </a:rPr>
              <a:t>Armour</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terapist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nakaligtas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Holocaust</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sumulat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buong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ideya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sinasadyang</a:t>
            </a:r>
            <a:r>
              <a:rPr lang="en-US" sz="1200" kern="1200" dirty="0">
                <a:solidFill>
                  <a:schemeClr val="tx1"/>
                </a:solidFill>
                <a:effectLst/>
                <a:latin typeface="Arial" pitchFamily="24" charset="0"/>
                <a:ea typeface="ＭＳ Ｐゴシック" pitchFamily="24" charset="-128"/>
                <a:cs typeface="ＭＳ Ｐゴシック" pitchFamily="24" charset="-128"/>
              </a:rPr>
              <a:t> kilos ng </a:t>
            </a:r>
            <a:r>
              <a:rPr lang="en-US" sz="1200" kern="1200" dirty="0" err="1">
                <a:solidFill>
                  <a:schemeClr val="tx1"/>
                </a:solidFill>
                <a:effectLst/>
                <a:latin typeface="Arial" pitchFamily="24" charset="0"/>
                <a:ea typeface="ＭＳ Ｐゴシック" pitchFamily="24" charset="-128"/>
                <a:cs typeface="ＭＳ Ｐゴシック" pitchFamily="24" charset="-128"/>
              </a:rPr>
              <a:t>biktima</a:t>
            </a:r>
            <a:r>
              <a:rPr lang="en-US" sz="1200" kern="1200" dirty="0">
                <a:solidFill>
                  <a:schemeClr val="tx1"/>
                </a:solidFill>
                <a:effectLst/>
                <a:latin typeface="Arial" pitchFamily="24" charset="0"/>
                <a:ea typeface="ＭＳ Ｐゴシック" pitchFamily="24" charset="-128"/>
                <a:cs typeface="ＭＳ Ｐゴシック" pitchFamily="24" charset="-128"/>
              </a:rPr>
              <a:t>.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basta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nangyayari</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21</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kahihinatnan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pinababayaan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nang-aabuso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magpatuloy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abusadong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kaayusan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nangangahulugan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ibaling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hinanakit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kagustuhan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gumanti</a:t>
            </a:r>
            <a:r>
              <a:rPr lang="en-US" sz="1200" kern="1200" dirty="0">
                <a:solidFill>
                  <a:schemeClr val="tx1"/>
                </a:solidFill>
                <a:effectLst/>
                <a:latin typeface="Arial" pitchFamily="24" charset="0"/>
                <a:ea typeface="ＭＳ Ｐゴシック" pitchFamily="24" charset="-128"/>
                <a:cs typeface="ＭＳ Ｐゴシック" pitchFamily="24" charset="-128"/>
              </a:rPr>
              <a:t>. ¶ Kung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galit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kapaitan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hinanakit</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pagkamuhi</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gagawing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lalo</a:t>
            </a:r>
            <a:r>
              <a:rPr lang="en-US" sz="1200" kern="1200" dirty="0">
                <a:solidFill>
                  <a:schemeClr val="tx1"/>
                </a:solidFill>
                <a:effectLst/>
                <a:latin typeface="Arial" pitchFamily="24" charset="0"/>
                <a:ea typeface="ＭＳ Ｐゴシック" pitchFamily="24" charset="-128"/>
                <a:cs typeface="ＭＳ Ｐゴシック" pitchFamily="24" charset="-128"/>
              </a:rPr>
              <a:t> pang </a:t>
            </a:r>
            <a:r>
              <a:rPr lang="en-US" sz="1200" kern="1200" dirty="0" err="1">
                <a:solidFill>
                  <a:schemeClr val="tx1"/>
                </a:solidFill>
                <a:effectLst/>
                <a:latin typeface="Arial" pitchFamily="24" charset="0"/>
                <a:ea typeface="ＭＳ Ｐゴシック" pitchFamily="24" charset="-128"/>
                <a:cs typeface="ＭＳ Ｐゴシック" pitchFamily="24" charset="-128"/>
              </a:rPr>
              <a:t>masama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anumang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ginawa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43213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22</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Bawat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laban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Panginoon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Manlalalang</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gayunman</a:t>
            </a:r>
            <a:r>
              <a:rPr lang="en-US" sz="1200" kern="1200" dirty="0">
                <a:solidFill>
                  <a:schemeClr val="tx1"/>
                </a:solidFill>
                <a:effectLst/>
                <a:latin typeface="Arial" pitchFamily="24" charset="0"/>
                <a:ea typeface="ＭＳ Ｐゴシック" pitchFamily="24" charset="-128"/>
                <a:cs typeface="ＭＳ Ｐゴシック" pitchFamily="24" charset="-128"/>
              </a:rPr>
              <a:t>, kay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umangkin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karapat-dapat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biyaya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nakaranas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makapagpapasimula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karapat-dapat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natanggap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12358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23</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Paggawang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Praktikal</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Nito</a:t>
            </a:r>
            <a:r>
              <a:rPr lang="en-US" altLang="ja-JP" b="1" dirty="0">
                <a:latin typeface="Arial" charset="0"/>
                <a:ea typeface="ＭＳ Ｐゴシック" charset="0"/>
                <a:cs typeface="ＭＳ Ｐゴシック" charset="0"/>
              </a:rPr>
              <a:t>.</a:t>
            </a:r>
            <a:r>
              <a:rPr lang="en-US" b="1"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tanggapin</a:t>
            </a:r>
            <a:r>
              <a:rPr lang="en-US" sz="1200" kern="1200" dirty="0">
                <a:solidFill>
                  <a:schemeClr val="tx1"/>
                </a:solidFill>
                <a:effectLst/>
                <a:latin typeface="Arial" pitchFamily="24" charset="0"/>
                <a:ea typeface="ＭＳ Ｐゴシック" pitchFamily="24" charset="-128"/>
                <a:cs typeface="ＭＳ Ｐゴシック" pitchFamily="24" charset="-128"/>
              </a:rPr>
              <a:t> ko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nasaktan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ako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mahirap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dahil</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minsan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higit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nakahilig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itago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damdamin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gumawa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pamamagitan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Mabuti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pagkilala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di-</a:t>
            </a:r>
            <a:r>
              <a:rPr lang="en-US" sz="1200" kern="1200" dirty="0" err="1">
                <a:solidFill>
                  <a:schemeClr val="tx1"/>
                </a:solidFill>
                <a:effectLst/>
                <a:latin typeface="Arial" pitchFamily="24" charset="0"/>
                <a:ea typeface="ＭＳ Ｐゴシック" pitchFamily="24" charset="-128"/>
                <a:cs typeface="ＭＳ Ｐゴシック" pitchFamily="24" charset="-128"/>
              </a:rPr>
              <a:t>kristiyanong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damdamin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paghihinanakit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galit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harapan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Madaramang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malayang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sasabihin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nangyari</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nagpalungkot</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nagpagalit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yo</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pareho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406097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24</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pitchFamily="24" charset="0"/>
                <a:ea typeface="ＭＳ Ｐゴシック" pitchFamily="24" charset="-128"/>
                <a:cs typeface="ＭＳ Ｐゴシック" pitchFamily="24" charset="-128"/>
              </a:rPr>
              <a:t>Hindi </a:t>
            </a:r>
            <a:r>
              <a:rPr lang="en-US" sz="1200" kern="1200" dirty="0" err="1">
                <a:solidFill>
                  <a:schemeClr val="tx1"/>
                </a:solidFill>
                <a:effectLst/>
                <a:latin typeface="Arial" pitchFamily="24" charset="0"/>
                <a:ea typeface="ＭＳ Ｐゴシック" pitchFamily="24" charset="-128"/>
                <a:cs typeface="ＭＳ Ｐゴシック" pitchFamily="24" charset="-128"/>
              </a:rPr>
              <a:t>naghintay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Jesus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humingi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muna</a:t>
            </a:r>
            <a:r>
              <a:rPr lang="en-US" sz="1200" kern="1200" dirty="0">
                <a:solidFill>
                  <a:schemeClr val="tx1"/>
                </a:solidFill>
                <a:effectLst/>
                <a:latin typeface="Arial" pitchFamily="24" charset="0"/>
                <a:ea typeface="ＭＳ Ｐゴシック" pitchFamily="24" charset="-128"/>
                <a:cs typeface="ＭＳ Ｐゴシック" pitchFamily="24" charset="-128"/>
              </a:rPr>
              <a:t>.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maghintay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nagkasala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humingi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pagtanggap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baseline="0"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gaya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pag-ibig</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nagpapasimula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halip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damdamin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Magagawa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kung ang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emosyon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sang-</a:t>
            </a:r>
            <a:r>
              <a:rPr lang="en-US" sz="1200" kern="1200" dirty="0" err="1">
                <a:solidFill>
                  <a:schemeClr val="tx1"/>
                </a:solidFill>
                <a:effectLst/>
                <a:latin typeface="Arial" pitchFamily="24" charset="0"/>
                <a:ea typeface="ＭＳ Ｐゴシック" pitchFamily="24" charset="-128"/>
                <a:cs typeface="ＭＳ Ｐゴシック" pitchFamily="24" charset="-128"/>
              </a:rPr>
              <a:t>ayon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kapasyahang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55830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5E6E0D58-1710-2F43-A54F-0362945B5EC4}" type="slidenum">
              <a:rPr lang="en-US" sz="1200"/>
              <a:pPr/>
              <a:t>25</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err="1">
                <a:solidFill>
                  <a:schemeClr val="tx1"/>
                </a:solidFill>
                <a:effectLst/>
                <a:latin typeface="Arial" pitchFamily="24" charset="0"/>
                <a:ea typeface="ＭＳ Ｐゴシック" pitchFamily="24" charset="-128"/>
                <a:cs typeface="ＭＳ Ｐゴシック" pitchFamily="24" charset="-128"/>
              </a:rPr>
              <a:t>Alam</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sariling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kalakasan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imposible</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bagay</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mangyari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i="1" kern="1200" dirty="0">
                <a:solidFill>
                  <a:schemeClr val="tx1"/>
                </a:solidFill>
                <a:effectLst/>
                <a:latin typeface="Arial" pitchFamily="24" charset="0"/>
                <a:ea typeface="ＭＳ Ｐゴシック" pitchFamily="24" charset="-128"/>
                <a:cs typeface="ＭＳ Ｐゴシック" pitchFamily="24" charset="-128"/>
              </a:rPr>
              <a:t>(Marcos 10:27)</a:t>
            </a:r>
            <a:r>
              <a:rPr lang="en-US" sz="1200" kern="1200" dirty="0">
                <a:solidFill>
                  <a:schemeClr val="tx1"/>
                </a:solidFill>
                <a:effectLst/>
                <a:latin typeface="Arial" pitchFamily="24" charset="0"/>
                <a:ea typeface="ＭＳ Ｐゴシック" pitchFamily="24" charset="-128"/>
                <a:cs typeface="ＭＳ Ｐゴシック" pitchFamily="24" charset="-128"/>
              </a:rPr>
              <a:t>. ¶ Hindi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madali</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kirot</a:t>
            </a:r>
            <a:r>
              <a:rPr lang="en-US" sz="1200" kern="1200" dirty="0">
                <a:solidFill>
                  <a:schemeClr val="tx1"/>
                </a:solidFill>
                <a:effectLst/>
                <a:latin typeface="Arial" pitchFamily="24" charset="0"/>
                <a:ea typeface="ＭＳ Ｐゴシック" pitchFamily="24" charset="-128"/>
                <a:cs typeface="ＭＳ Ｐゴシック" pitchFamily="24" charset="-128"/>
              </a:rPr>
              <a:t>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pinsalang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atin</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mapangwasak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iniiwan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nasaktan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nalumpo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nasiraan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loob</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Darating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pagpapagaling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pagkapit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kapaitan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galit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hinanakit</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lalong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magpapahirap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pagpapagaling</a:t>
            </a:r>
            <a:r>
              <a:rPr lang="en-US" sz="1200" kern="1200" dirty="0">
                <a:solidFill>
                  <a:schemeClr val="tx1"/>
                </a:solidFill>
                <a:effectLst/>
                <a:latin typeface="Arial" pitchFamily="24" charset="0"/>
                <a:ea typeface="ＭＳ Ｐゴシック" pitchFamily="24" charset="-128"/>
                <a:cs typeface="ＭＳ Ｐゴシック" pitchFamily="24" charset="-128"/>
              </a:rPr>
              <a:t>, kung </a:t>
            </a:r>
            <a:r>
              <a:rPr lang="en-US" sz="1200" kern="1200" dirty="0" err="1">
                <a:solidFill>
                  <a:schemeClr val="tx1"/>
                </a:solidFill>
                <a:effectLst/>
                <a:latin typeface="Arial" pitchFamily="24" charset="0"/>
                <a:ea typeface="ＭＳ Ｐゴシック" pitchFamily="24" charset="-128"/>
                <a:cs typeface="ＭＳ Ｐゴシック" pitchFamily="24" charset="-128"/>
              </a:rPr>
              <a:t>posible</a:t>
            </a:r>
            <a:r>
              <a:rPr lang="en-US" sz="1200" kern="1200" dirty="0">
                <a:solidFill>
                  <a:schemeClr val="tx1"/>
                </a:solidFill>
                <a:effectLst/>
                <a:latin typeface="Arial" pitchFamily="24" charset="0"/>
                <a:ea typeface="ＭＳ Ｐゴシック" pitchFamily="24" charset="-128"/>
                <a:cs typeface="ＭＳ Ｐゴシック" pitchFamily="24" charset="-128"/>
              </a:rPr>
              <a:t> pa </a:t>
            </a:r>
            <a:r>
              <a:rPr lang="en-US" sz="1200" kern="1200" dirty="0" err="1">
                <a:solidFill>
                  <a:schemeClr val="tx1"/>
                </a:solidFill>
                <a:effectLst/>
                <a:latin typeface="Arial" pitchFamily="24" charset="0"/>
                <a:ea typeface="ＭＳ Ｐゴシック" pitchFamily="24" charset="-128"/>
                <a:cs typeface="ＭＳ Ｐゴシック" pitchFamily="24" charset="-128"/>
              </a:rPr>
              <a:t>nga</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PH" dirty="0">
                <a:effectLst/>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00716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1E1F5E1C-72CF-0542-B23A-D6375333DFA4}" type="slidenum">
              <a:rPr lang="en-US" sz="1200"/>
              <a:pPr/>
              <a:t>26</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Arial" charset="0"/>
                <a:ea typeface="ＭＳ Ｐゴシック" charset="0"/>
                <a:cs typeface="ＭＳ Ｐゴシック" charset="0"/>
              </a:rPr>
              <a:t>3. </a:t>
            </a:r>
            <a:r>
              <a:rPr lang="en-US" b="1" dirty="0" err="1">
                <a:latin typeface="Arial" charset="0"/>
                <a:ea typeface="ＭＳ Ｐゴシック" charset="0"/>
                <a:cs typeface="ＭＳ Ｐゴシック" charset="0"/>
              </a:rPr>
              <a:t>Pagkakasumpong</a:t>
            </a:r>
            <a:r>
              <a:rPr lang="en-US" b="1" dirty="0">
                <a:latin typeface="Arial" charset="0"/>
                <a:ea typeface="ＭＳ Ｐゴシック" charset="0"/>
                <a:cs typeface="ＭＳ Ｐゴシック" charset="0"/>
              </a:rPr>
              <a:t> ng </a:t>
            </a:r>
            <a:r>
              <a:rPr lang="en-US" b="1" dirty="0" err="1">
                <a:latin typeface="Arial" charset="0"/>
                <a:ea typeface="ＭＳ Ｐゴシック" charset="0"/>
                <a:cs typeface="ＭＳ Ｐゴシック" charset="0"/>
              </a:rPr>
              <a:t>Kapahingahan</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Matapos</a:t>
            </a:r>
            <a:r>
              <a:rPr lang="en-US" b="1" dirty="0">
                <a:latin typeface="Arial" charset="0"/>
                <a:ea typeface="ＭＳ Ｐゴシック" charset="0"/>
                <a:cs typeface="ＭＳ Ｐゴシック" charset="0"/>
              </a:rPr>
              <a:t> ang </a:t>
            </a:r>
            <a:r>
              <a:rPr lang="en-US" b="1" dirty="0" err="1">
                <a:latin typeface="Arial" charset="0"/>
                <a:ea typeface="ＭＳ Ｐゴシック" charset="0"/>
                <a:cs typeface="ＭＳ Ｐゴシック" charset="0"/>
              </a:rPr>
              <a:t>Kapatawaran</a:t>
            </a:r>
            <a:r>
              <a:rPr lang="en-US" b="1" dirty="0">
                <a:latin typeface="Arial" charset="0"/>
                <a:ea typeface="ＭＳ Ｐゴシック" charset="0"/>
                <a:cs typeface="ＭＳ Ｐゴシック" charset="0"/>
              </a:rPr>
              <a:t>. </a:t>
            </a:r>
            <a:r>
              <a:rPr lang="en-US" b="0" dirty="0">
                <a:latin typeface="Arial" charset="0"/>
                <a:ea typeface="ＭＳ Ｐゴシック" charset="0"/>
                <a:cs typeface="ＭＳ Ｐゴシック" charset="0"/>
              </a:rPr>
              <a: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Nang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makita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mga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kapatid</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Jose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kanilang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ama’y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patay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Sinabi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Jose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Huwag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kayong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matakot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Kayo’y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nagnasa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masama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laban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akin,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ngunit</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inilagay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Diyos</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para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kabutihan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upang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mangyari</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gaya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araw</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ito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upang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mapanatiling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buháy</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ang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napakaraming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tao</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 Kanya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silang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inaliw</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nagsalitang</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may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kabaitan</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sa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PH" sz="1200" b="0" i="0" u="none" strike="noStrike" kern="1200" dirty="0" err="1">
                <a:solidFill>
                  <a:schemeClr val="tx1"/>
                </a:solidFill>
                <a:effectLst/>
                <a:latin typeface="Arial" pitchFamily="24" charset="0"/>
                <a:ea typeface="ＭＳ Ｐゴシック" pitchFamily="24" charset="-128"/>
                <a:cs typeface="ＭＳ Ｐゴシック" pitchFamily="24" charset="-128"/>
              </a:rPr>
              <a:t>kanila</a:t>
            </a:r>
            <a:r>
              <a:rPr lang="en-PH" sz="1200" b="0" i="0" u="none" strike="noStrike" kern="1200" dirty="0">
                <a:solidFill>
                  <a:schemeClr val="tx1"/>
                </a:solidFill>
                <a:effectLst/>
                <a:latin typeface="Arial" pitchFamily="24" charset="0"/>
                <a:ea typeface="ＭＳ Ｐゴシック" pitchFamily="24" charset="-128"/>
                <a:cs typeface="ＭＳ Ｐゴシック" pitchFamily="24" charset="-128"/>
              </a:rPr>
              <a:t>” </a:t>
            </a:r>
            <a:r>
              <a:rPr lang="en-US" i="1" dirty="0">
                <a:latin typeface="Arial" charset="0"/>
                <a:ea typeface="ＭＳ Ｐゴシック" charset="0"/>
                <a:cs typeface="ＭＳ Ｐゴシック" charset="0"/>
              </a:rPr>
              <a:t>(Genesis 50:15-21).</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27</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Isang </a:t>
            </a:r>
            <a:r>
              <a:rPr lang="en-US" b="1" dirty="0" err="1">
                <a:latin typeface="Arial" charset="0"/>
                <a:ea typeface="ＭＳ Ｐゴシック" charset="0"/>
                <a:cs typeface="ＭＳ Ｐゴシック" charset="0"/>
              </a:rPr>
              <a:t>Masayang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Katapusan</a:t>
            </a:r>
            <a:r>
              <a:rPr lang="en-US" dirty="0">
                <a:latin typeface="Arial" charset="0"/>
                <a:ea typeface="ＭＳ Ｐゴシック" charset="0"/>
                <a:cs typeface="ＭＳ Ｐゴシック" charset="0"/>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Samantalang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posible</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matalino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pagsasauli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relasyon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ito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nangangahulugang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 </a:t>
            </a:r>
            <a:r>
              <a:rPr lang="en-US" sz="1200" kern="1200" dirty="0" err="1">
                <a:solidFill>
                  <a:schemeClr val="tx1"/>
                </a:solidFill>
                <a:effectLst/>
                <a:latin typeface="Arial" pitchFamily="24" charset="0"/>
                <a:ea typeface="ＭＳ Ｐゴシック" pitchFamily="24" charset="-128"/>
                <a:cs typeface="ＭＳ Ｐゴシック" pitchFamily="24" charset="-128"/>
              </a:rPr>
              <a:t>Maaari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sabihin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ating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alinmang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salita</a:t>
            </a:r>
            <a:r>
              <a:rPr lang="en-US" sz="1200" kern="1200" dirty="0">
                <a:solidFill>
                  <a:schemeClr val="tx1"/>
                </a:solidFill>
                <a:effectLst/>
                <a:latin typeface="Arial" pitchFamily="24" charset="0"/>
                <a:ea typeface="ＭＳ Ｐゴシック" pitchFamily="24" charset="-128"/>
                <a:cs typeface="ＭＳ Ｐゴシック" pitchFamily="24" charset="-128"/>
              </a:rPr>
              <a:t> o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sulat</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pagkatapos</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panahon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pakawalan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kirot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sukdulang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antas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makakaya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May </a:t>
            </a:r>
            <a:r>
              <a:rPr lang="en-US" sz="1200" kern="1200" dirty="0" err="1">
                <a:solidFill>
                  <a:schemeClr val="tx1"/>
                </a:solidFill>
                <a:effectLst/>
                <a:latin typeface="Arial" pitchFamily="24" charset="0"/>
                <a:ea typeface="ＭＳ Ｐゴシック" pitchFamily="24" charset="-128"/>
                <a:cs typeface="ＭＳ Ｐゴシック" pitchFamily="24" charset="-128"/>
              </a:rPr>
              <a:t>kirot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mananatili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ngunit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kahit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papano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patungo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pagpapagaling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PH" dirty="0">
                <a:effectLst/>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28</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24" charset="0"/>
                <a:ea typeface="ＭＳ Ｐゴシック" pitchFamily="24" charset="-128"/>
                <a:cs typeface="ＭＳ Ｐゴシック" pitchFamily="24" charset="-128"/>
              </a:rPr>
              <a:t>Nang </a:t>
            </a:r>
            <a:r>
              <a:rPr lang="en-US" sz="1200" kern="1200" dirty="0" err="1">
                <a:solidFill>
                  <a:schemeClr val="tx1"/>
                </a:solidFill>
                <a:effectLst/>
                <a:latin typeface="Arial" pitchFamily="24" charset="0"/>
                <a:ea typeface="ＭＳ Ｐゴシック" pitchFamily="24" charset="-128"/>
                <a:cs typeface="ＭＳ Ｐゴシック" pitchFamily="24" charset="-128"/>
              </a:rPr>
              <a:t>namatay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Jacob, </a:t>
            </a:r>
            <a:r>
              <a:rPr lang="en-US" sz="1200" kern="1200" dirty="0" err="1">
                <a:solidFill>
                  <a:schemeClr val="tx1"/>
                </a:solidFill>
                <a:effectLst/>
                <a:latin typeface="Arial" pitchFamily="24" charset="0"/>
                <a:ea typeface="ＭＳ Ｐゴシック" pitchFamily="24" charset="-128"/>
                <a:cs typeface="ＭＳ Ｐゴシック" pitchFamily="24" charset="-128"/>
              </a:rPr>
              <a:t>natakot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kukunin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paghihiganti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tiniyak</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kanila</a:t>
            </a:r>
            <a:r>
              <a:rPr lang="en-US" sz="1200" kern="1200" dirty="0">
                <a:solidFill>
                  <a:schemeClr val="tx1"/>
                </a:solidFill>
                <a:effectLst/>
                <a:latin typeface="Arial" pitchFamily="24" charset="0"/>
                <a:ea typeface="ＭＳ Ｐゴシック" pitchFamily="24" charset="-128"/>
                <a:cs typeface="ＭＳ Ｐゴシック" pitchFamily="24" charset="-128"/>
              </a:rPr>
              <a:t>. ¶ Kung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malalim</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sugat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marahil</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kailangang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tayo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maraming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beses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Kapag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alaala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mali</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sumagi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isip</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kakailanganin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agad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pumaroon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panalangin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gawin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pagpiling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r>
              <a:rPr lang="en-PH" dirty="0">
                <a:effectLst/>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634376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F077982-C2CA-104E-84F6-0CAFE560E812}" type="slidenum">
              <a:rPr lang="en-US" sz="1200"/>
              <a:pPr/>
              <a:t>29</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r>
              <a:rPr lang="en-US" sz="1200" kern="1200" dirty="0" err="1">
                <a:solidFill>
                  <a:schemeClr val="tx1"/>
                </a:solidFill>
                <a:effectLst/>
                <a:latin typeface="Arial" pitchFamily="24" charset="0"/>
                <a:ea typeface="ＭＳ Ｐゴシック" pitchFamily="24" charset="-128"/>
                <a:cs typeface="ＭＳ Ｐゴシック" pitchFamily="24" charset="-128"/>
              </a:rPr>
              <a:t>Matibay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naniwala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buhay</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bahagi</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malaking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panukala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iligtas</a:t>
            </a:r>
            <a:r>
              <a:rPr lang="en-US" sz="1200" kern="1200" dirty="0">
                <a:solidFill>
                  <a:schemeClr val="tx1"/>
                </a:solidFill>
                <a:effectLst/>
                <a:latin typeface="Arial" pitchFamily="24" charset="0"/>
                <a:ea typeface="ＭＳ Ｐゴシック" pitchFamily="24" charset="-128"/>
                <a:cs typeface="ＭＳ Ｐゴシック" pitchFamily="24" charset="-128"/>
              </a:rPr>
              <a:t> ang noon ay </a:t>
            </a:r>
            <a:r>
              <a:rPr lang="en-US" sz="1200" kern="1200" dirty="0" err="1">
                <a:solidFill>
                  <a:schemeClr val="tx1"/>
                </a:solidFill>
                <a:effectLst/>
                <a:latin typeface="Arial" pitchFamily="24" charset="0"/>
                <a:ea typeface="ＭＳ Ｐゴシック" pitchFamily="24" charset="-128"/>
                <a:cs typeface="ＭＳ Ｐゴシック" pitchFamily="24" charset="-128"/>
              </a:rPr>
              <a:t>kilalang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daigdig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taggutom</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pagkatapos</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tulungan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pamilya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tuparin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pangako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malaking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bansa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Nalalamang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pinawalang-saysay</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masasamang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panukla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upang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palitawin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mabuti</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nakatulong</a:t>
            </a:r>
            <a:r>
              <a:rPr lang="en-US" sz="1200" kern="1200" dirty="0">
                <a:solidFill>
                  <a:schemeClr val="tx1"/>
                </a:solidFill>
                <a:effectLst/>
                <a:latin typeface="Arial" pitchFamily="24" charset="0"/>
                <a:ea typeface="ＭＳ Ｐゴシック" pitchFamily="24" charset="-128"/>
                <a:cs typeface="ＭＳ Ｐゴシック" pitchFamily="24" charset="-128"/>
              </a:rPr>
              <a:t> kay Jose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magpatawad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extLst>
      <p:ext uri="{BB962C8B-B14F-4D97-AF65-F5344CB8AC3E}">
        <p14:creationId xmlns:p14="http://schemas.microsoft.com/office/powerpoint/2010/main" val="117974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DDFD673B-5738-E841-BBC9-4BA789D5799D}"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40F2854A-3D9B-BE40-B9F6-C97B8995E8FC}" type="slidenum">
              <a:rPr lang="en-US" sz="1200"/>
              <a:pPr/>
              <a:t>30</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err="1">
                <a:latin typeface="Arial" charset="0"/>
                <a:ea typeface="ＭＳ Ｐゴシック" charset="0"/>
                <a:cs typeface="ＭＳ Ｐゴシック" charset="0"/>
              </a:rPr>
              <a:t>Huling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Pananalita</a:t>
            </a:r>
            <a:r>
              <a:rPr lang="en-US" b="1" dirty="0">
                <a:latin typeface="Arial" charset="0"/>
                <a:ea typeface="ＭＳ Ｐゴシック" charset="0"/>
                <a:cs typeface="ＭＳ Ｐゴシック" charset="0"/>
              </a:rPr>
              <a:t>. </a:t>
            </a:r>
            <a:r>
              <a:rPr lang="en-US" sz="1200" i="1" cap="small" spc="0" dirty="0">
                <a:latin typeface="Arial" panose="020B0604020202020204" pitchFamily="34" charset="0"/>
                <a:cs typeface="Arial" panose="020B0604020202020204" pitchFamily="34" charset="0"/>
              </a:rPr>
              <a:t>Christ’s Object Lessons </a:t>
            </a:r>
            <a:r>
              <a:rPr lang="en-US" sz="1200" spc="0" dirty="0">
                <a:latin typeface="Arial" panose="020B0604020202020204" pitchFamily="34" charset="0"/>
                <a:cs typeface="Arial" panose="020B0604020202020204" pitchFamily="34" charset="0"/>
              </a:rPr>
              <a:t>251</a:t>
            </a:r>
            <a:r>
              <a:rPr lang="en-US" sz="1200" b="1" spc="50" dirty="0">
                <a:latin typeface="Arial" panose="020B0604020202020204" pitchFamily="34" charset="0"/>
                <a:cs typeface="Arial" panose="020B0604020202020204" pitchFamily="34"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mapangangatwiran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di-</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espiritu</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nagpapakita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siya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mismo</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biyaya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 Sa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Diyos</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puso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nagkakasala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naaakit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malapit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dakilang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puso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Walang-hanggang</a:t>
            </a:r>
            <a:r>
              <a:rPr lang="en-US" sz="1200" kern="1200" dirty="0">
                <a:solidFill>
                  <a:schemeClr val="tx1"/>
                </a:solidFill>
                <a:effectLst/>
                <a:latin typeface="Arial" pitchFamily="24" charset="0"/>
                <a:ea typeface="ＭＳ Ｐゴシック" pitchFamily="24" charset="-128"/>
                <a:cs typeface="ＭＳ Ｐゴシック" pitchFamily="24" charset="-128"/>
              </a:rPr>
              <a:t> Pag-</a:t>
            </a:r>
            <a:r>
              <a:rPr lang="en-US" sz="1200" kern="1200" dirty="0" err="1">
                <a:solidFill>
                  <a:schemeClr val="tx1"/>
                </a:solidFill>
                <a:effectLst/>
                <a:latin typeface="Arial" pitchFamily="24" charset="0"/>
                <a:ea typeface="ＭＳ Ｐゴシック" pitchFamily="24" charset="-128"/>
                <a:cs typeface="ＭＳ Ｐゴシック" pitchFamily="24" charset="-128"/>
              </a:rPr>
              <a:t>ibig</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agos</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maka-Diyos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pagkahabag</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dumadaloy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kaluluwa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makasalanan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mula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tungo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kaluluwa</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iba</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9021913F-170F-2E49-B0A6-AD664C19AAA2}"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err="1">
                <a:latin typeface="Arial" charset="0"/>
                <a:ea typeface="ＭＳ Ｐゴシック" charset="0"/>
                <a:cs typeface="ＭＳ Ｐゴシック" charset="0"/>
              </a:rPr>
              <a:t>Pampitong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endParaRPr lang="en-US" b="1"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46D5032-9B57-7F48-A889-62F94A33F229}" type="slidenum">
              <a:rPr lang="en-US" sz="1200"/>
              <a:pPr/>
              <a:t>5</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charset="0"/>
                <a:ea typeface="ＭＳ Ｐゴシック" charset="0"/>
                <a:cs typeface="ＭＳ Ｐゴシック" charset="0"/>
              </a:rPr>
              <a:t>Ang </a:t>
            </a:r>
            <a:r>
              <a:rPr lang="en-US" b="1" dirty="0" err="1">
                <a:latin typeface="Arial" charset="0"/>
                <a:ea typeface="ＭＳ Ｐゴシック" charset="0"/>
                <a:cs typeface="ＭＳ Ｐゴシック" charset="0"/>
              </a:rPr>
              <a:t>Ating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Mithiin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Kapahingahan</a:t>
            </a:r>
            <a:r>
              <a:rPr lang="en-US" dirty="0">
                <a:latin typeface="Arial" charset="0"/>
                <a:ea typeface="ＭＳ Ｐゴシック" charset="0"/>
                <a:cs typeface="ＭＳ Ｐゴシック" charset="0"/>
              </a:rPr>
              <a:t> kay Cristo ay ang </a:t>
            </a:r>
            <a:r>
              <a:rPr lang="en-US" dirty="0" err="1">
                <a:latin typeface="Arial" charset="0"/>
                <a:ea typeface="ＭＳ Ｐゴシック" charset="0"/>
                <a:cs typeface="ＭＳ Ｐゴシック" charset="0"/>
              </a:rPr>
              <a:t>susi</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uri</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ipinapangako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a:t>
            </a:r>
            <a:r>
              <a:rPr lang="en-US" dirty="0">
                <a:latin typeface="Arial" charset="0"/>
                <a:ea typeface="ＭＳ Ｐゴシック" charset="0"/>
                <a:cs typeface="ＭＳ Ｐゴシック" charset="0"/>
              </a:rPr>
              <a:t> Jesus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Kanyang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tagasunod</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magnanakaw</a:t>
            </a:r>
            <a:r>
              <a:rPr lang="en-US" dirty="0">
                <a:latin typeface="Arial" charset="0"/>
                <a:ea typeface="ＭＳ Ｐゴシック" charset="0"/>
                <a:cs typeface="ＭＳ Ｐゴシック" charset="0"/>
              </a:rPr>
              <a:t> ay </a:t>
            </a:r>
            <a:r>
              <a:rPr lang="en-US" dirty="0" err="1">
                <a:latin typeface="Arial" charset="0"/>
                <a:ea typeface="ＭＳ Ｐゴシック" charset="0"/>
                <a:cs typeface="ＭＳ Ｐゴシック" charset="0"/>
              </a:rPr>
              <a:t>dumarating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lamang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magnakaw</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pumatay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pumuksa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Ako’y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pumarito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upang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sila’y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ng </a:t>
            </a:r>
            <a:r>
              <a:rPr lang="en-US" dirty="0" err="1">
                <a:latin typeface="Arial" charset="0"/>
                <a:ea typeface="ＭＳ Ｐゴシック" charset="0"/>
                <a:cs typeface="ＭＳ Ｐゴシック" charset="0"/>
              </a:rPr>
              <a:t>buhay</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magkaroon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nito</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nang</a:t>
            </a:r>
            <a:r>
              <a:rPr lang="en-US" dirty="0">
                <a:latin typeface="Arial" charset="0"/>
                <a:ea typeface="ＭＳ Ｐゴシック" charset="0"/>
                <a:cs typeface="ＭＳ Ｐゴシック" charset="0"/>
              </a:rPr>
              <a:t> may </a:t>
            </a:r>
            <a:r>
              <a:rPr lang="en-US" dirty="0" err="1">
                <a:latin typeface="Arial" charset="0"/>
                <a:ea typeface="ＭＳ Ｐゴシック" charset="0"/>
                <a:cs typeface="ＭＳ Ｐゴシック" charset="0"/>
              </a:rPr>
              <a:t>kasaganaan</a:t>
            </a:r>
            <a:r>
              <a:rPr lang="en-US" dirty="0">
                <a:latin typeface="Arial" charset="0"/>
                <a:ea typeface="ＭＳ Ｐゴシック" charset="0"/>
                <a:cs typeface="ＭＳ Ｐゴシック" charset="0"/>
              </a:rPr>
              <a:t>’ ” (</a:t>
            </a:r>
            <a:r>
              <a:rPr lang="en-US" i="1" dirty="0">
                <a:latin typeface="Arial" charset="0"/>
                <a:ea typeface="ＭＳ Ｐゴシック" charset="0"/>
                <a:cs typeface="ＭＳ Ｐゴシック" charset="0"/>
              </a:rPr>
              <a:t>Juan 10:10</a:t>
            </a:r>
            <a:r>
              <a:rPr lang="en-US" dirty="0">
                <a:latin typeface="Arial" charset="0"/>
                <a:ea typeface="ＭＳ Ｐゴシック" charset="0"/>
                <a:cs typeface="ＭＳ Ｐゴシック" charset="0"/>
              </a:rPr>
              <a:t>). ¶ </a:t>
            </a:r>
            <a:r>
              <a:rPr lang="en-US" dirty="0" err="1">
                <a:latin typeface="Arial" charset="0"/>
                <a:ea typeface="ＭＳ Ｐゴシック" charset="0"/>
                <a:cs typeface="ＭＳ Ｐゴシック" charset="0"/>
              </a:rPr>
              <a:t>Samantalang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pinag-aaralan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natin</a:t>
            </a:r>
            <a:r>
              <a:rPr lang="en-US" dirty="0">
                <a:latin typeface="Arial" charset="0"/>
                <a:ea typeface="ＭＳ Ｐゴシック" charset="0"/>
                <a:cs typeface="ＭＳ Ｐゴシック" charset="0"/>
              </a:rPr>
              <a:t> ang </a:t>
            </a:r>
            <a:r>
              <a:rPr lang="en-US" dirty="0" err="1">
                <a:latin typeface="Arial" charset="0"/>
                <a:ea typeface="ＭＳ Ｐゴシック" charset="0"/>
                <a:cs typeface="ＭＳ Ｐゴシック" charset="0"/>
              </a:rPr>
              <a:t>lingguhang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liksyon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ating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tandaang</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lumapit</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magpahinga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Kanya.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0E7A0257-4B36-314F-A1E2-78A8CBF88EA8}" type="slidenum">
              <a:rPr lang="en-US" sz="1200"/>
              <a:pPr/>
              <a:t>6</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mga</a:t>
            </a:r>
            <a:r>
              <a:rPr lang="en-US" sz="1200" b="1" kern="1200" dirty="0">
                <a:solidFill>
                  <a:schemeClr val="tx1"/>
                </a:solidFill>
                <a:effectLst/>
                <a:latin typeface="Arial" pitchFamily="24" charset="0"/>
                <a:ea typeface="ＭＳ Ｐゴシック" pitchFamily="24" charset="-128"/>
                <a:cs typeface="ＭＳ Ｐゴシック" pitchFamily="24" charset="-128"/>
              </a:rPr>
              <a:t> Relation, </a:t>
            </a:r>
            <a:r>
              <a:rPr lang="en-US" sz="1200" b="1" i="1" kern="1200" dirty="0">
                <a:solidFill>
                  <a:schemeClr val="tx1"/>
                </a:solidFill>
                <a:effectLst/>
                <a:latin typeface="Arial" pitchFamily="24" charset="0"/>
                <a:ea typeface="ＭＳ Ｐゴシック" pitchFamily="24" charset="-128"/>
                <a:cs typeface="ＭＳ Ｐゴシック" pitchFamily="24" charset="-128"/>
              </a:rPr>
              <a:t>at</a:t>
            </a:r>
            <a:r>
              <a:rPr lang="en-US" sz="1200" b="1" kern="1200" dirty="0">
                <a:solidFill>
                  <a:schemeClr val="tx1"/>
                </a:solidFill>
                <a:effectLst/>
                <a:latin typeface="Arial" pitchFamily="24" charset="0"/>
                <a:ea typeface="ＭＳ Ｐゴシック" pitchFamily="24" charset="-128"/>
                <a:cs typeface="ＭＳ Ｐゴシック" pitchFamily="24" charset="-128"/>
              </a:rPr>
              <a:t> </a:t>
            </a:r>
            <a:r>
              <a:rPr lang="en-US" sz="1200" b="1" kern="1200" dirty="0" err="1">
                <a:solidFill>
                  <a:schemeClr val="tx1"/>
                </a:solidFill>
                <a:effectLst/>
                <a:latin typeface="Arial" pitchFamily="24" charset="0"/>
                <a:ea typeface="ＭＳ Ｐゴシック" pitchFamily="24" charset="-128"/>
                <a:cs typeface="ＭＳ Ｐゴシック" pitchFamily="24" charset="-128"/>
              </a:rPr>
              <a:t>Pagpapagaling</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660ABF7F-1B33-D241-82A4-5EEF122DB81E}" type="slidenum">
              <a:rPr lang="en-US" sz="1200"/>
              <a:pPr/>
              <a:t>7</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err="1">
                <a:latin typeface="Arial" charset="0"/>
                <a:ea typeface="ＭＳ Ｐゴシック" charset="0"/>
                <a:cs typeface="ＭＳ Ｐゴシック" charset="0"/>
              </a:rPr>
              <a:t>Susing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Talata</a:t>
            </a:r>
            <a:r>
              <a:rPr lang="en-US" b="1" dirty="0">
                <a:latin typeface="Arial" charset="0"/>
                <a:ea typeface="ＭＳ Ｐゴシック" charset="0"/>
                <a:cs typeface="ＭＳ Ｐゴシック" charset="0"/>
              </a:rPr>
              <a:t>.</a:t>
            </a:r>
            <a:r>
              <a:rPr lang="en-US" b="0" dirty="0">
                <a:latin typeface="Arial" charset="0"/>
                <a:ea typeface="ＭＳ Ｐゴシック" charset="0"/>
                <a:cs typeface="ＭＳ Ｐゴシック" charset="0"/>
              </a:rPr>
              <a:t> “</a:t>
            </a:r>
            <a:r>
              <a:rPr lang="en-US" sz="800" b="0" kern="1200" spc="50" dirty="0" err="1">
                <a:solidFill>
                  <a:schemeClr val="tx1"/>
                </a:solidFill>
                <a:latin typeface="Arial" pitchFamily="24" charset="0"/>
                <a:ea typeface="Helvetica CY" charset="0"/>
                <a:cs typeface="Calibri"/>
              </a:rPr>
              <a:t>Ngayon</a:t>
            </a:r>
            <a:r>
              <a:rPr lang="en-US" sz="800" b="0" kern="1200" spc="50" dirty="0">
                <a:solidFill>
                  <a:schemeClr val="tx1"/>
                </a:solidFill>
                <a:latin typeface="Arial" pitchFamily="24" charset="0"/>
                <a:ea typeface="Helvetica CY" charset="0"/>
                <a:cs typeface="Calibri"/>
              </a:rPr>
              <a:t> </a:t>
            </a:r>
            <a:r>
              <a:rPr lang="en-US" sz="800" b="0" kern="1200" spc="50" dirty="0" err="1">
                <a:solidFill>
                  <a:schemeClr val="tx1"/>
                </a:solidFill>
                <a:latin typeface="Arial" pitchFamily="24" charset="0"/>
                <a:ea typeface="Helvetica CY" charset="0"/>
                <a:cs typeface="Calibri"/>
              </a:rPr>
              <a:t>huwag</a:t>
            </a:r>
            <a:r>
              <a:rPr lang="en-US" sz="800" b="0" kern="1200" spc="50" dirty="0">
                <a:solidFill>
                  <a:schemeClr val="tx1"/>
                </a:solidFill>
                <a:latin typeface="Arial" pitchFamily="24" charset="0"/>
                <a:ea typeface="Helvetica CY" charset="0"/>
                <a:cs typeface="Calibri"/>
              </a:rPr>
              <a:t> </a:t>
            </a:r>
            <a:r>
              <a:rPr lang="en-US" sz="800" b="0" kern="1200" spc="50" dirty="0" err="1">
                <a:solidFill>
                  <a:schemeClr val="tx1"/>
                </a:solidFill>
                <a:latin typeface="Arial" pitchFamily="24" charset="0"/>
                <a:ea typeface="Helvetica CY" charset="0"/>
                <a:cs typeface="Calibri"/>
              </a:rPr>
              <a:t>kayong</a:t>
            </a:r>
            <a:r>
              <a:rPr lang="en-US" sz="800" b="0" kern="1200" spc="50" dirty="0">
                <a:solidFill>
                  <a:schemeClr val="tx1"/>
                </a:solidFill>
                <a:latin typeface="Arial" pitchFamily="24" charset="0"/>
                <a:ea typeface="Helvetica CY" charset="0"/>
                <a:cs typeface="Calibri"/>
              </a:rPr>
              <a:t> </a:t>
            </a:r>
            <a:r>
              <a:rPr lang="en-US" sz="800" kern="1200" spc="50" dirty="0">
                <a:solidFill>
                  <a:schemeClr val="tx1"/>
                </a:solidFill>
                <a:latin typeface="Arial" pitchFamily="24" charset="0"/>
                <a:ea typeface="Helvetica CY" charset="0"/>
                <a:cs typeface="Calibri"/>
              </a:rPr>
              <a:t>mag-</a:t>
            </a:r>
            <a:r>
              <a:rPr lang="en-US" sz="800" kern="1200" dirty="0" err="1">
                <a:solidFill>
                  <a:schemeClr val="tx1"/>
                </a:solidFill>
                <a:latin typeface="Arial" pitchFamily="24" charset="0"/>
                <a:ea typeface="Helvetica CY" charset="0"/>
                <a:cs typeface="Calibri"/>
              </a:rPr>
              <a:t>dalamhati</a:t>
            </a:r>
            <a:r>
              <a:rPr lang="en-US" sz="800" kern="1200" dirty="0">
                <a:solidFill>
                  <a:schemeClr val="tx1"/>
                </a:solidFill>
                <a:latin typeface="Arial" pitchFamily="24" charset="0"/>
                <a:ea typeface="Helvetica CY" charset="0"/>
                <a:cs typeface="Calibri"/>
              </a:rPr>
              <a:t> o </a:t>
            </a:r>
            <a:r>
              <a:rPr lang="en-US" sz="800" kern="1200" dirty="0" err="1">
                <a:solidFill>
                  <a:schemeClr val="tx1"/>
                </a:solidFill>
                <a:latin typeface="Arial" pitchFamily="24" charset="0"/>
                <a:ea typeface="Helvetica CY" charset="0"/>
                <a:cs typeface="Calibri"/>
              </a:rPr>
              <a:t>magalit</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sa</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inyong</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mga</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sarili</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sapagkat</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ako'y</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ipinagbili</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ninyo</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rito</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sapagkat</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sinugo</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ako</a:t>
            </a:r>
            <a:r>
              <a:rPr lang="en-US" sz="800" kern="1200" dirty="0">
                <a:solidFill>
                  <a:schemeClr val="tx1"/>
                </a:solidFill>
                <a:latin typeface="Arial" pitchFamily="24" charset="0"/>
                <a:ea typeface="Helvetica CY" charset="0"/>
                <a:cs typeface="Calibri"/>
              </a:rPr>
              <a:t> ng </a:t>
            </a:r>
            <a:r>
              <a:rPr lang="en-US" sz="800" kern="1200" dirty="0" err="1">
                <a:solidFill>
                  <a:schemeClr val="tx1"/>
                </a:solidFill>
                <a:latin typeface="Arial" pitchFamily="24" charset="0"/>
                <a:ea typeface="Helvetica CY" charset="0"/>
                <a:cs typeface="Calibri"/>
              </a:rPr>
              <a:t>Diyos</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na</a:t>
            </a:r>
            <a:r>
              <a:rPr lang="en-US" sz="800" kern="1200" dirty="0">
                <a:solidFill>
                  <a:schemeClr val="tx1"/>
                </a:solidFill>
                <a:latin typeface="Arial" pitchFamily="24" charset="0"/>
                <a:ea typeface="Helvetica CY" charset="0"/>
                <a:cs typeface="Calibri"/>
              </a:rPr>
              <a:t> una </a:t>
            </a:r>
            <a:r>
              <a:rPr lang="en-US" sz="800" kern="1200" dirty="0" err="1">
                <a:solidFill>
                  <a:schemeClr val="tx1"/>
                </a:solidFill>
                <a:latin typeface="Arial" pitchFamily="24" charset="0"/>
                <a:ea typeface="Helvetica CY" charset="0"/>
                <a:cs typeface="Calibri"/>
              </a:rPr>
              <a:t>sa</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inyo</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upang</a:t>
            </a:r>
            <a:r>
              <a:rPr lang="en-US" sz="800" kern="1200" dirty="0">
                <a:solidFill>
                  <a:schemeClr val="tx1"/>
                </a:solidFill>
                <a:latin typeface="Arial" pitchFamily="24" charset="0"/>
                <a:ea typeface="Helvetica CY" charset="0"/>
                <a:cs typeface="Calibri"/>
              </a:rPr>
              <a:t> </a:t>
            </a:r>
            <a:r>
              <a:rPr lang="en-US" sz="800" kern="1200" dirty="0" err="1">
                <a:solidFill>
                  <a:schemeClr val="tx1"/>
                </a:solidFill>
                <a:latin typeface="Arial" pitchFamily="24" charset="0"/>
                <a:ea typeface="Helvetica CY" charset="0"/>
                <a:cs typeface="Calibri"/>
              </a:rPr>
              <a:t>magligtas</a:t>
            </a:r>
            <a:r>
              <a:rPr lang="en-US" sz="800" kern="1200" dirty="0">
                <a:solidFill>
                  <a:schemeClr val="tx1"/>
                </a:solidFill>
                <a:latin typeface="Arial" pitchFamily="24" charset="0"/>
                <a:ea typeface="Helvetica CY" charset="0"/>
                <a:cs typeface="Calibri"/>
              </a:rPr>
              <a:t> ng </a:t>
            </a:r>
            <a:r>
              <a:rPr lang="en-US" sz="800" kern="1200" dirty="0" err="1">
                <a:solidFill>
                  <a:schemeClr val="tx1"/>
                </a:solidFill>
                <a:latin typeface="Arial" pitchFamily="24" charset="0"/>
                <a:ea typeface="Helvetica CY" charset="0"/>
                <a:cs typeface="Calibri"/>
              </a:rPr>
              <a:t>buhay</a:t>
            </a:r>
            <a:r>
              <a:rPr lang="en-US" dirty="0">
                <a:latin typeface="Arial" charset="0"/>
                <a:ea typeface="ＭＳ Ｐゴシック" charset="0"/>
                <a:cs typeface="ＭＳ Ｐゴシック" charset="0"/>
              </a:rPr>
              <a:t>” </a:t>
            </a:r>
            <a:r>
              <a:rPr lang="en-US" i="1" dirty="0">
                <a:latin typeface="Arial" charset="0"/>
                <a:ea typeface="ＭＳ Ｐゴシック" charset="0"/>
                <a:cs typeface="ＭＳ Ｐゴシック" charset="0"/>
              </a:rPr>
              <a:t>(Genesis 45:5).</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264F3CEB-DF60-C54B-A8B4-37627484C02D}" type="slidenum">
              <a:rPr lang="en-US" sz="1200"/>
              <a:pPr/>
              <a:t>8</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b="1" dirty="0" err="1">
                <a:latin typeface="Arial" charset="0"/>
                <a:ea typeface="ＭＳ Ｐゴシック" charset="0"/>
                <a:cs typeface="ＭＳ Ｐゴシック" charset="0"/>
              </a:rPr>
              <a:t>Panimulang</a:t>
            </a:r>
            <a:r>
              <a:rPr lang="en-US" b="1" dirty="0">
                <a:latin typeface="Arial" charset="0"/>
                <a:ea typeface="ＭＳ Ｐゴシック" charset="0"/>
                <a:cs typeface="ＭＳ Ｐゴシック" charset="0"/>
              </a:rPr>
              <a:t> </a:t>
            </a:r>
            <a:r>
              <a:rPr lang="en-US" b="1" dirty="0" err="1">
                <a:latin typeface="Arial" charset="0"/>
                <a:ea typeface="ＭＳ Ｐゴシック" charset="0"/>
                <a:cs typeface="ＭＳ Ｐゴシック" charset="0"/>
              </a:rPr>
              <a:t>Salita</a:t>
            </a:r>
            <a:r>
              <a:rPr lang="en-US" b="1" dirty="0">
                <a:latin typeface="Arial" charset="0"/>
                <a:ea typeface="ＭＳ Ｐゴシック" charset="0"/>
                <a:cs typeface="ＭＳ Ｐゴシック" charset="0"/>
              </a:rPr>
              <a:t>. </a:t>
            </a:r>
            <a:r>
              <a:rPr lang="en-US" sz="1200" kern="1200" dirty="0">
                <a:solidFill>
                  <a:schemeClr val="tx1"/>
                </a:solidFill>
                <a:effectLst/>
                <a:latin typeface="Arial" pitchFamily="24" charset="0"/>
                <a:ea typeface="ＭＳ Ｐゴシック" pitchFamily="24" charset="-128"/>
                <a:cs typeface="ＭＳ Ｐゴシック" pitchFamily="24" charset="-128"/>
              </a:rPr>
              <a:t>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handang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marangal</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kagandahang-loob</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a:t>
            </a:r>
            <a:r>
              <a:rPr lang="en-US" sz="1200" kern="1200" dirty="0">
                <a:solidFill>
                  <a:schemeClr val="tx1"/>
                </a:solidFill>
                <a:effectLst/>
                <a:latin typeface="Arial" pitchFamily="24" charset="0"/>
                <a:ea typeface="ＭＳ Ｐゴシック" pitchFamily="24" charset="-128"/>
                <a:cs typeface="ＭＳ Ｐゴシック" pitchFamily="24" charset="-128"/>
              </a:rPr>
              <a:t> Jose </a:t>
            </a:r>
            <a:r>
              <a:rPr lang="en-US" sz="1200" kern="1200" dirty="0" err="1">
                <a:solidFill>
                  <a:schemeClr val="tx1"/>
                </a:solidFill>
                <a:effectLst/>
                <a:latin typeface="Arial" pitchFamily="24" charset="0"/>
                <a:ea typeface="ＭＳ Ｐゴシック" pitchFamily="24" charset="-128"/>
                <a:cs typeface="ＭＳ Ｐゴシック" pitchFamily="24" charset="-128"/>
              </a:rPr>
              <a:t>patungo</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kanyang</a:t>
            </a:r>
            <a:r>
              <a:rPr lang="en-US" sz="1200" kern="1200" dirty="0">
                <a:solidFill>
                  <a:schemeClr val="tx1"/>
                </a:solidFill>
                <a:effectLst/>
                <a:latin typeface="Arial" pitchFamily="24" charset="0"/>
                <a:ea typeface="ＭＳ Ｐゴシック" pitchFamily="24" charset="-128"/>
                <a:cs typeface="ＭＳ Ｐゴシック" pitchFamily="24" charset="-128"/>
              </a:rPr>
              <a:t> di-natural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kuya</a:t>
            </a:r>
            <a:r>
              <a:rPr lang="en-US" sz="1200" kern="1200" dirty="0">
                <a:solidFill>
                  <a:schemeClr val="tx1"/>
                </a:solidFill>
                <a:effectLst/>
                <a:latin typeface="Arial" pitchFamily="24" charset="0"/>
                <a:ea typeface="ＭＳ Ｐゴシック" pitchFamily="24" charset="-128"/>
                <a:cs typeface="ＭＳ Ｐゴシック" pitchFamily="24" charset="-128"/>
              </a:rPr>
              <a:t>, ay </a:t>
            </a:r>
            <a:r>
              <a:rPr lang="en-US" sz="1200" kern="1200" dirty="0" err="1">
                <a:solidFill>
                  <a:schemeClr val="tx1"/>
                </a:solidFill>
                <a:effectLst/>
                <a:latin typeface="Arial" pitchFamily="24" charset="0"/>
                <a:ea typeface="ＭＳ Ｐゴシック" pitchFamily="24" charset="-128"/>
                <a:cs typeface="ＭＳ Ｐゴシック" pitchFamily="24" charset="-128"/>
              </a:rPr>
              <a:t>kumakatawan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kern="1200" dirty="0" err="1">
                <a:solidFill>
                  <a:schemeClr val="tx1"/>
                </a:solidFill>
                <a:effectLst/>
                <a:latin typeface="Arial" pitchFamily="24" charset="0"/>
                <a:ea typeface="ＭＳ Ｐゴシック" pitchFamily="24" charset="-128"/>
                <a:cs typeface="ＭＳ Ｐゴシック" pitchFamily="24" charset="-128"/>
              </a:rPr>
              <a:t>pagpapatawad</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Tagapagligtas</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hindi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lamang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pumatay</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t>
            </a:r>
            <a:r>
              <a:rPr lang="en-US" sz="1200" kern="1200" dirty="0" err="1">
                <a:solidFill>
                  <a:schemeClr val="tx1"/>
                </a:solidFill>
                <a:effectLst/>
                <a:latin typeface="Arial" pitchFamily="24" charset="0"/>
                <a:ea typeface="ＭＳ Ｐゴシック" pitchFamily="24" charset="-128"/>
                <a:cs typeface="ＭＳ Ｐゴシック" pitchFamily="24" charset="-128"/>
              </a:rPr>
              <a:t>kundi</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lahat</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lumapit</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Kanya </a:t>
            </a:r>
            <a:r>
              <a:rPr lang="en-US" sz="1200" kern="1200" dirty="0" err="1">
                <a:solidFill>
                  <a:schemeClr val="tx1"/>
                </a:solidFill>
                <a:effectLst/>
                <a:latin typeface="Arial" pitchFamily="24" charset="0"/>
                <a:ea typeface="ＭＳ Ｐゴシック" pitchFamily="24" charset="-128"/>
                <a:cs typeface="ＭＳ Ｐゴシック" pitchFamily="24" charset="-128"/>
              </a:rPr>
              <a:t>na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inaamin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kanilang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kasalanan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naghahangad</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a:t>
            </a:r>
            <a:r>
              <a:rPr lang="en-US" sz="1200" i="1" kern="1200" cap="small" dirty="0">
                <a:solidFill>
                  <a:schemeClr val="tx1"/>
                </a:solidFill>
                <a:effectLst/>
                <a:latin typeface="Arial" pitchFamily="24" charset="0"/>
                <a:ea typeface="ＭＳ Ｐゴシック" pitchFamily="24" charset="-128"/>
                <a:cs typeface="ＭＳ Ｐゴシック" pitchFamily="24" charset="-128"/>
              </a:rPr>
              <a:t>Patriarchs and Prophets </a:t>
            </a:r>
            <a:r>
              <a:rPr lang="en-US" sz="1200" kern="1200" dirty="0">
                <a:solidFill>
                  <a:schemeClr val="tx1"/>
                </a:solidFill>
                <a:effectLst/>
                <a:latin typeface="Arial" pitchFamily="24" charset="0"/>
                <a:ea typeface="ＭＳ Ｐゴシック" pitchFamily="24" charset="-128"/>
                <a:cs typeface="ＭＳ Ｐゴシック" pitchFamily="24" charset="-128"/>
              </a:rPr>
              <a:t>240. ¶ </a:t>
            </a:r>
            <a:r>
              <a:rPr lang="en-US" sz="1200" kern="1200" dirty="0" err="1">
                <a:solidFill>
                  <a:schemeClr val="tx1"/>
                </a:solidFill>
                <a:effectLst/>
                <a:latin typeface="Arial" pitchFamily="24" charset="0"/>
                <a:ea typeface="ＭＳ Ｐゴシック" pitchFamily="24" charset="-128"/>
                <a:cs typeface="ＭＳ Ｐゴシック" pitchFamily="24" charset="-128"/>
              </a:rPr>
              <a:t>Titingnan</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natin</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kern="1200" dirty="0">
                <a:solidFill>
                  <a:schemeClr val="tx1"/>
                </a:solidFill>
                <a:effectLst/>
                <a:latin typeface="Arial" pitchFamily="24" charset="0"/>
                <a:ea typeface="ＭＳ Ｐゴシック" pitchFamily="24" charset="-128"/>
                <a:cs typeface="ＭＳ Ｐゴシック" pitchFamily="24" charset="-128"/>
              </a:rPr>
              <a:t> at </a:t>
            </a:r>
            <a:r>
              <a:rPr lang="en-US" sz="1200" kern="1200" dirty="0" err="1">
                <a:solidFill>
                  <a:schemeClr val="tx1"/>
                </a:solidFill>
                <a:effectLst/>
                <a:latin typeface="Arial" pitchFamily="24" charset="0"/>
                <a:ea typeface="ＭＳ Ｐゴシック" pitchFamily="24" charset="-128"/>
                <a:cs typeface="ＭＳ Ｐゴシック" pitchFamily="24" charset="-128"/>
              </a:rPr>
              <a:t>ano</a:t>
            </a:r>
            <a:r>
              <a:rPr lang="en-US" sz="1200" kern="1200" dirty="0">
                <a:solidFill>
                  <a:schemeClr val="tx1"/>
                </a:solidFill>
                <a:effectLst/>
                <a:latin typeface="Arial" pitchFamily="24" charset="0"/>
                <a:ea typeface="ＭＳ Ｐゴシック" pitchFamily="24" charset="-128"/>
                <a:cs typeface="ＭＳ Ｐゴシック" pitchFamily="24" charset="-128"/>
              </a:rPr>
              <a:t> ang </a:t>
            </a:r>
            <a:r>
              <a:rPr lang="en-US" sz="1200" kern="1200" dirty="0" err="1">
                <a:solidFill>
                  <a:schemeClr val="tx1"/>
                </a:solidFill>
                <a:effectLst/>
                <a:latin typeface="Arial" pitchFamily="24" charset="0"/>
                <a:ea typeface="ＭＳ Ｐゴシック" pitchFamily="24" charset="-128"/>
                <a:cs typeface="ＭＳ Ｐゴシック" pitchFamily="24" charset="-128"/>
              </a:rPr>
              <a:t>magagawa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nito</a:t>
            </a:r>
            <a:r>
              <a:rPr lang="en-US" sz="1200" kern="1200" dirty="0">
                <a:solidFill>
                  <a:schemeClr val="tx1"/>
                </a:solidFill>
                <a:effectLst/>
                <a:latin typeface="Arial" pitchFamily="24" charset="0"/>
                <a:ea typeface="ＭＳ Ｐゴシック" pitchFamily="24" charset="-128"/>
                <a:cs typeface="ＭＳ Ｐゴシック" pitchFamily="24" charset="-128"/>
              </a:rPr>
              <a:t> para </a:t>
            </a:r>
            <a:r>
              <a:rPr lang="en-US" sz="1200" kern="1200" dirty="0" err="1">
                <a:solidFill>
                  <a:schemeClr val="tx1"/>
                </a:solidFill>
                <a:effectLst/>
                <a:latin typeface="Arial" pitchFamily="24" charset="0"/>
                <a:ea typeface="ＭＳ Ｐゴシック" pitchFamily="24" charset="-128"/>
                <a:cs typeface="ＭＳ Ｐゴシック" pitchFamily="24" charset="-128"/>
              </a:rPr>
              <a:t>sa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mga</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balisang</a:t>
            </a:r>
            <a:r>
              <a:rPr lang="en-US" sz="1200" kern="1200" dirty="0">
                <a:solidFill>
                  <a:schemeClr val="tx1"/>
                </a:solidFill>
                <a:effectLst/>
                <a:latin typeface="Arial" pitchFamily="24" charset="0"/>
                <a:ea typeface="ＭＳ Ｐゴシック" pitchFamily="24" charset="-128"/>
                <a:cs typeface="ＭＳ Ｐゴシック" pitchFamily="24" charset="-128"/>
              </a:rPr>
              <a:t> </a:t>
            </a:r>
            <a:r>
              <a:rPr lang="en-US" sz="1200" kern="1200" dirty="0" err="1">
                <a:solidFill>
                  <a:schemeClr val="tx1"/>
                </a:solidFill>
                <a:effectLst/>
                <a:latin typeface="Arial" pitchFamily="24" charset="0"/>
                <a:ea typeface="ＭＳ Ｐゴシック" pitchFamily="24" charset="-128"/>
                <a:cs typeface="ＭＳ Ｐゴシック" pitchFamily="24" charset="-128"/>
              </a:rPr>
              <a:t>puso</a:t>
            </a:r>
            <a:r>
              <a:rPr lang="en-US" sz="1200" kern="1200" dirty="0">
                <a:solidFill>
                  <a:schemeClr val="tx1"/>
                </a:solidFill>
                <a:effectLst/>
                <a:latin typeface="Arial" pitchFamily="24" charset="0"/>
                <a:ea typeface="ＭＳ Ｐゴシック" pitchFamily="24" charset="-128"/>
                <a:cs typeface="ＭＳ Ｐゴシック" pitchFamily="24" charset="-128"/>
              </a:rPr>
              <a:t> ng </a:t>
            </a:r>
            <a:r>
              <a:rPr lang="en-US" sz="1200" kern="1200" dirty="0" err="1">
                <a:solidFill>
                  <a:schemeClr val="tx1"/>
                </a:solidFill>
                <a:effectLst/>
                <a:latin typeface="Arial" pitchFamily="24" charset="0"/>
                <a:ea typeface="ＭＳ Ｐゴシック" pitchFamily="24" charset="-128"/>
                <a:cs typeface="ＭＳ Ｐゴシック" pitchFamily="24" charset="-128"/>
              </a:rPr>
              <a:t>tao</a:t>
            </a:r>
            <a:r>
              <a:rPr lang="en-US" sz="1200" kern="1200" dirty="0">
                <a:solidFill>
                  <a:schemeClr val="tx1"/>
                </a:solidFill>
                <a:effectLst/>
                <a:latin typeface="Arial" pitchFamily="24" charset="0"/>
                <a:ea typeface="ＭＳ Ｐゴシック" pitchFamily="24" charset="-128"/>
                <a:cs typeface="ＭＳ Ｐゴシック" pitchFamily="24" charset="-128"/>
              </a:rPr>
              <a:t>. </a:t>
            </a:r>
            <a:endParaRPr lang="en-PH" sz="1200" kern="1200" dirty="0">
              <a:solidFill>
                <a:schemeClr val="tx1"/>
              </a:solidFill>
              <a:effectLst/>
              <a:latin typeface="Arial" pitchFamily="24" charset="0"/>
              <a:ea typeface="ＭＳ Ｐゴシック" pitchFamily="24" charset="-128"/>
              <a:cs typeface="ＭＳ Ｐゴシック" pitchFamily="24" charset="-128"/>
            </a:endParaRPr>
          </a:p>
          <a:p>
            <a:pPr eaLnBrk="1" hangingPunct="1"/>
            <a:endParaRPr lang="en-US" i="0"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fld id="{398B2642-3988-B146-AFCB-5EF537D5E8FD}" type="slidenum">
              <a:rPr lang="en-US" sz="1200"/>
              <a:pPr/>
              <a:t>9</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indent="0" eaLnBrk="1" hangingPunct="1">
              <a:buFontTx/>
              <a:buNone/>
            </a:pPr>
            <a:r>
              <a:rPr lang="en-US" dirty="0">
                <a:latin typeface="Arial" charset="0"/>
                <a:ea typeface="ＭＳ Ｐゴシック" charset="0"/>
                <a:cs typeface="ＭＳ Ｐゴシック" charset="0"/>
              </a:rPr>
              <a:t>1.</a:t>
            </a:r>
            <a:r>
              <a:rPr lang="en-US" baseline="0"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Saloobin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Abuso</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Abusado</a:t>
            </a:r>
            <a:r>
              <a:rPr lang="en-US" dirty="0">
                <a:latin typeface="Arial" charset="0"/>
                <a:ea typeface="ＭＳ Ｐゴシック" charset="0"/>
                <a:cs typeface="ＭＳ Ｐゴシック" charset="0"/>
              </a:rPr>
              <a:t>—1 </a:t>
            </a:r>
            <a:r>
              <a:rPr lang="en-US" i="1" dirty="0">
                <a:latin typeface="Arial" charset="0"/>
                <a:ea typeface="ＭＳ Ｐゴシック" charset="0"/>
                <a:cs typeface="ＭＳ Ｐゴシック" charset="0"/>
              </a:rPr>
              <a:t>(Genesis 42:7-20</a:t>
            </a:r>
            <a:r>
              <a:rPr lang="de-DE" i="1" baseline="0" dirty="0">
                <a:latin typeface="Arial" charset="0"/>
                <a:ea typeface="ＭＳ Ｐゴシック" charset="0"/>
                <a:cs typeface="ＭＳ Ｐゴシック" charset="0"/>
              </a:rPr>
              <a:t>)</a:t>
            </a:r>
          </a:p>
          <a:p>
            <a:pPr marL="0" indent="0" eaLnBrk="1" hangingPunct="1">
              <a:buFontTx/>
              <a:buNone/>
            </a:pPr>
            <a:r>
              <a:rPr lang="en-US" dirty="0">
                <a:latin typeface="Arial" charset="0"/>
                <a:ea typeface="ＭＳ Ｐゴシック" charset="0"/>
                <a:cs typeface="ＭＳ Ｐゴシック" charset="0"/>
              </a:rPr>
              <a:t>2. </a:t>
            </a:r>
            <a:r>
              <a:rPr lang="en-US" dirty="0" err="1">
                <a:latin typeface="Arial" charset="0"/>
                <a:ea typeface="ＭＳ Ｐゴシック" charset="0"/>
                <a:cs typeface="ＭＳ Ｐゴシック" charset="0"/>
              </a:rPr>
              <a:t>Mga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Saloobin</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sa</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Abuso</a:t>
            </a:r>
            <a:r>
              <a:rPr lang="en-US" dirty="0">
                <a:latin typeface="Arial" charset="0"/>
                <a:ea typeface="ＭＳ Ｐゴシック" charset="0"/>
                <a:cs typeface="ＭＳ Ｐゴシック" charset="0"/>
              </a:rPr>
              <a:t> at </a:t>
            </a:r>
            <a:r>
              <a:rPr lang="en-US" dirty="0" err="1">
                <a:latin typeface="Arial" charset="0"/>
                <a:ea typeface="ＭＳ Ｐゴシック" charset="0"/>
                <a:cs typeface="ＭＳ Ｐゴシック" charset="0"/>
              </a:rPr>
              <a:t>Abusado</a:t>
            </a:r>
            <a:r>
              <a:rPr lang="en-US" dirty="0">
                <a:latin typeface="Arial" charset="0"/>
                <a:ea typeface="ＭＳ Ｐゴシック" charset="0"/>
                <a:cs typeface="ＭＳ Ｐゴシック" charset="0"/>
              </a:rPr>
              <a:t>—2 </a:t>
            </a:r>
            <a:r>
              <a:rPr lang="en-US" i="1" dirty="0">
                <a:latin typeface="Arial" charset="0"/>
                <a:ea typeface="ＭＳ Ｐゴシック" charset="0"/>
                <a:cs typeface="ＭＳ Ｐゴシック" charset="0"/>
              </a:rPr>
              <a:t>(Mateo 18:21-22)</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charset="0"/>
                <a:ea typeface="ＭＳ Ｐゴシック" charset="0"/>
                <a:cs typeface="ＭＳ Ｐゴシック" charset="0"/>
              </a:rPr>
              <a:t>3. </a:t>
            </a:r>
            <a:r>
              <a:rPr lang="en-US" sz="1200" b="0" kern="1200" dirty="0" err="1">
                <a:solidFill>
                  <a:schemeClr val="tx1"/>
                </a:solidFill>
                <a:effectLst/>
                <a:latin typeface="Arial" pitchFamily="24" charset="0"/>
                <a:ea typeface="ＭＳ Ｐゴシック" pitchFamily="24" charset="-128"/>
                <a:cs typeface="ＭＳ Ｐゴシック" pitchFamily="24" charset="-128"/>
              </a:rPr>
              <a:t>Pagkakasumpong</a:t>
            </a:r>
            <a:r>
              <a:rPr lang="en-US" sz="1200" b="0" kern="1200" dirty="0">
                <a:solidFill>
                  <a:schemeClr val="tx1"/>
                </a:solidFill>
                <a:effectLst/>
                <a:latin typeface="Arial" pitchFamily="24" charset="0"/>
                <a:ea typeface="ＭＳ Ｐゴシック" pitchFamily="24" charset="-128"/>
                <a:cs typeface="ＭＳ Ｐゴシック" pitchFamily="24" charset="-128"/>
              </a:rPr>
              <a:t> ng </a:t>
            </a:r>
            <a:r>
              <a:rPr lang="en-US" sz="1200" b="0" kern="1200" dirty="0" err="1">
                <a:solidFill>
                  <a:schemeClr val="tx1"/>
                </a:solidFill>
                <a:effectLst/>
                <a:latin typeface="Arial" pitchFamily="24" charset="0"/>
                <a:ea typeface="ＭＳ Ｐゴシック" pitchFamily="24" charset="-128"/>
                <a:cs typeface="ＭＳ Ｐゴシック" pitchFamily="24" charset="-128"/>
              </a:rPr>
              <a:t>Kapahingahan</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sz="1200" b="0" kern="1200" dirty="0" err="1">
                <a:solidFill>
                  <a:schemeClr val="tx1"/>
                </a:solidFill>
                <a:effectLst/>
                <a:latin typeface="Arial" pitchFamily="24" charset="0"/>
                <a:ea typeface="ＭＳ Ｐゴシック" pitchFamily="24" charset="-128"/>
                <a:cs typeface="ＭＳ Ｐゴシック" pitchFamily="24" charset="-128"/>
              </a:rPr>
              <a:t>Matapos</a:t>
            </a:r>
            <a:r>
              <a:rPr lang="en-US" sz="1200" b="0" kern="1200" dirty="0">
                <a:solidFill>
                  <a:schemeClr val="tx1"/>
                </a:solidFill>
                <a:effectLst/>
                <a:latin typeface="Arial" pitchFamily="24" charset="0"/>
                <a:ea typeface="ＭＳ Ｐゴシック" pitchFamily="24" charset="-128"/>
                <a:cs typeface="ＭＳ Ｐゴシック" pitchFamily="24" charset="-128"/>
              </a:rPr>
              <a:t> ang </a:t>
            </a:r>
            <a:r>
              <a:rPr lang="en-US" sz="1200" b="0" kern="1200" dirty="0" err="1">
                <a:solidFill>
                  <a:schemeClr val="tx1"/>
                </a:solidFill>
                <a:effectLst/>
                <a:latin typeface="Arial" pitchFamily="24" charset="0"/>
                <a:ea typeface="ＭＳ Ｐゴシック" pitchFamily="24" charset="-128"/>
                <a:cs typeface="ＭＳ Ｐゴシック" pitchFamily="24" charset="-128"/>
              </a:rPr>
              <a:t>Kapatawaran</a:t>
            </a:r>
            <a:r>
              <a:rPr lang="en-US" sz="1200" b="0" kern="1200" dirty="0">
                <a:solidFill>
                  <a:schemeClr val="tx1"/>
                </a:solidFill>
                <a:effectLst/>
                <a:latin typeface="Arial" pitchFamily="24" charset="0"/>
                <a:ea typeface="ＭＳ Ｐゴシック" pitchFamily="24" charset="-128"/>
                <a:cs typeface="ＭＳ Ｐゴシック" pitchFamily="24" charset="-128"/>
              </a:rPr>
              <a:t> </a:t>
            </a:r>
            <a:r>
              <a:rPr lang="en-US" i="1" dirty="0">
                <a:latin typeface="Arial" charset="0"/>
                <a:ea typeface="ＭＳ Ｐゴシック" charset="0"/>
                <a:cs typeface="ＭＳ Ｐゴシック" charset="0"/>
              </a:rPr>
              <a:t>(Genesis 50:15-21</a:t>
            </a:r>
            <a:r>
              <a:rPr lang="en-US" i="1" baseline="0" dirty="0">
                <a:latin typeface="Arial" charset="0"/>
                <a:ea typeface="ＭＳ Ｐゴシック" charset="0"/>
                <a:cs typeface="ＭＳ Ｐゴシック" charset="0"/>
              </a:rPr>
              <a:t>) </a:t>
            </a:r>
          </a:p>
          <a:p>
            <a:pPr eaLnBrk="1" hangingPunct="1">
              <a:buFontTx/>
              <a:buNone/>
            </a:pP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20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87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57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24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9555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43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04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42047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0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228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04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609600" y="561280"/>
            <a:ext cx="8534400" cy="12700"/>
          </a:xfrm>
          <a:prstGeom prst="line">
            <a:avLst/>
          </a:prstGeom>
          <a:noFill/>
          <a:ln w="3175">
            <a:solidFill>
              <a:srgbClr val="C0C0C0"/>
            </a:solidFill>
            <a:round/>
            <a:headEnd/>
            <a:tailEnd/>
          </a:ln>
        </p:spPr>
        <p:txBody>
          <a:bodyPr wrap="none" anchor="ctr"/>
          <a:lstStyle/>
          <a:p>
            <a:pPr algn="ctr" eaLnBrk="0" hangingPunct="0">
              <a:defRPr/>
            </a:pPr>
            <a:endParaRPr lang="en-US">
              <a:latin typeface="Helvetica Neue" pitchFamily="24" charset="0"/>
              <a:ea typeface="ＭＳ Ｐゴシック" pitchFamily="24" charset="-128"/>
              <a:cs typeface="ＭＳ Ｐゴシック" pitchFamily="24" charset="-128"/>
            </a:endParaRPr>
          </a:p>
        </p:txBody>
      </p:sp>
      <p:pic>
        <p:nvPicPr>
          <p:cNvPr id="1027" name="Picture 8" descr="crv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3338" y="0"/>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over 3.jpg">
            <a:extLst>
              <a:ext uri="{FF2B5EF4-FFF2-40B4-BE49-F238E27FC236}">
                <a16:creationId xmlns:a16="http://schemas.microsoft.com/office/drawing/2014/main" id="{A9F0697D-72E6-AE49-973B-DDC8B2CAB277}"/>
              </a:ext>
            </a:extLst>
          </p:cNvPr>
          <p:cNvPicPr>
            <a:picLocks noChangeAspect="1"/>
          </p:cNvPicPr>
          <p:nvPr userDrawn="1"/>
        </p:nvPicPr>
        <p:blipFill>
          <a:blip r:embed="rId14">
            <a:extLst>
              <a:ext uri="{BEBA8EAE-BF5A-486C-A8C5-ECC9F3942E4B}">
                <a14:imgProps xmlns:a14="http://schemas.microsoft.com/office/drawing/2010/main">
                  <a14:imgLayer r:embed="rId1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3566" y="16084"/>
            <a:ext cx="773374" cy="104924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850" y="2161158"/>
            <a:ext cx="2292350" cy="223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1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59050" y="3456558"/>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2068" name="Picture 20" descr="Untitled-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40400" y="3837558"/>
            <a:ext cx="366713" cy="533400"/>
          </a:xfrm>
          <a:prstGeom prst="rect">
            <a:avLst/>
          </a:prstGeom>
          <a:noFill/>
          <a:effectLst>
            <a:outerShdw blurRad="63500" dist="38099" dir="2700000" algn="ctr" rotWithShape="0">
              <a:schemeClr val="bg1">
                <a:alpha val="74998"/>
              </a:schemeClr>
            </a:outerShdw>
          </a:effectLst>
        </p:spPr>
      </p:pic>
      <p:sp>
        <p:nvSpPr>
          <p:cNvPr id="14341" name="Text Box 22"/>
          <p:cNvSpPr txBox="1">
            <a:spLocks noChangeArrowheads="1"/>
          </p:cNvSpPr>
          <p:nvPr/>
        </p:nvSpPr>
        <p:spPr bwMode="auto">
          <a:xfrm>
            <a:off x="0" y="5517232"/>
            <a:ext cx="91440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mn-lt"/>
                <a:cs typeface="Calibri"/>
              </a:rPr>
              <a:t>powerpoint</a:t>
            </a:r>
            <a:r>
              <a:rPr lang="en-US" sz="2400" dirty="0">
                <a:latin typeface="+mn-lt"/>
                <a:cs typeface="Calibri"/>
              </a:rPr>
              <a:t> presentation designed by </a:t>
            </a:r>
            <a:r>
              <a:rPr lang="en-US" sz="2400" dirty="0" err="1">
                <a:latin typeface="+mn-lt"/>
                <a:cs typeface="Calibri"/>
              </a:rPr>
              <a:t>claro</a:t>
            </a:r>
            <a:r>
              <a:rPr lang="en-US" sz="2400" dirty="0">
                <a:latin typeface="+mn-lt"/>
                <a:cs typeface="Calibri"/>
              </a:rPr>
              <a:t> </a:t>
            </a:r>
            <a:r>
              <a:rPr lang="en-US" sz="2400" dirty="0" err="1">
                <a:latin typeface="+mn-lt"/>
                <a:cs typeface="Calibri"/>
              </a:rPr>
              <a:t>ruiz</a:t>
            </a:r>
            <a:r>
              <a:rPr lang="en-US" sz="2400" dirty="0">
                <a:latin typeface="+mn-lt"/>
                <a:cs typeface="Calibri"/>
              </a:rPr>
              <a:t> </a:t>
            </a:r>
            <a:r>
              <a:rPr lang="en-US" sz="2400" dirty="0" err="1">
                <a:latin typeface="+mn-lt"/>
                <a:cs typeface="Calibri"/>
              </a:rPr>
              <a:t>vicente</a:t>
            </a:r>
            <a:endParaRPr lang="en-US" sz="2400" dirty="0">
              <a:latin typeface="+mn-lt"/>
              <a:cs typeface="Calibri"/>
            </a:endParaRPr>
          </a:p>
          <a:p>
            <a:pPr algn="ctr"/>
            <a:r>
              <a:rPr lang="en-US" sz="2800" dirty="0">
                <a:latin typeface="+mn-lt"/>
                <a:cs typeface="Calibri"/>
              </a:rPr>
              <a:t>http://</a:t>
            </a:r>
            <a:r>
              <a:rPr lang="en-US" sz="2800" dirty="0" err="1">
                <a:latin typeface="+mn-lt"/>
                <a:cs typeface="Calibri"/>
              </a:rPr>
              <a:t>clarovicente.weebly.com</a:t>
            </a:r>
            <a:endParaRPr lang="en-US" sz="2800" dirty="0">
              <a:solidFill>
                <a:srgbClr val="808080"/>
              </a:solidFill>
              <a:latin typeface="+mn-lt"/>
              <a:cs typeface="Calibri"/>
            </a:endParaRPr>
          </a:p>
        </p:txBody>
      </p:sp>
      <p:sp>
        <p:nvSpPr>
          <p:cNvPr id="1434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0" y="228600"/>
            <a:ext cx="9143999" cy="1098762"/>
          </a:xfrm>
          <a:prstGeom prst="rect">
            <a:avLst/>
          </a:prstGeom>
          <a:noFill/>
          <a:ln w="9525">
            <a:noFill/>
            <a:miter lim="800000"/>
            <a:headEnd/>
            <a:tailEnd/>
          </a:ln>
          <a:effectLst>
            <a:outerShdw blurRad="63500" dist="38099"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3600" i="1" dirty="0">
                <a:solidFill>
                  <a:srgbClr val="FFFF00"/>
                </a:solidFill>
                <a:latin typeface="Times New Roman" panose="02020603050405020304" pitchFamily="18" charset="0"/>
                <a:cs typeface="Times New Roman" panose="02020603050405020304" pitchFamily="18" charset="0"/>
              </a:rPr>
              <a:t>Adult Bible Study Guide</a:t>
            </a:r>
            <a:endParaRPr lang="en-US" sz="3600" dirty="0">
              <a:solidFill>
                <a:srgbClr val="FFFF00"/>
              </a:solidFill>
              <a:latin typeface="Times New Roman" panose="02020603050405020304" pitchFamily="18" charset="0"/>
              <a:cs typeface="Times New Roman" panose="02020603050405020304" pitchFamily="18" charset="0"/>
            </a:endParaRPr>
          </a:p>
          <a:p>
            <a:pPr algn="ctr">
              <a:lnSpc>
                <a:spcPct val="90000"/>
              </a:lnSpc>
            </a:pPr>
            <a:r>
              <a:rPr lang="en-US" sz="3600" dirty="0">
                <a:latin typeface="Times New Roman" panose="02020603050405020304" pitchFamily="18" charset="0"/>
                <a:cs typeface="Times New Roman" panose="02020603050405020304" pitchFamily="18" charset="0"/>
              </a:rPr>
              <a:t>Jul • Aug • Sep 2021</a:t>
            </a:r>
          </a:p>
        </p:txBody>
      </p:sp>
      <p:pic>
        <p:nvPicPr>
          <p:cNvPr id="9" name="Picture 8" descr="CRV30Dec20_414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6372" y="1898831"/>
            <a:ext cx="1224136" cy="1530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91680" y="6484"/>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1. Attitudes For Abuse and Abusers–1              </a:t>
            </a:r>
          </a:p>
        </p:txBody>
      </p:sp>
      <p:pic>
        <p:nvPicPr>
          <p:cNvPr id="2" name="Picture 1">
            <a:extLst>
              <a:ext uri="{FF2B5EF4-FFF2-40B4-BE49-F238E27FC236}">
                <a16:creationId xmlns:a16="http://schemas.microsoft.com/office/drawing/2014/main" id="{49EC4C94-77A4-334E-84BD-88B34C4E0EC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333500" y="1901924"/>
            <a:ext cx="6477000" cy="3543300"/>
          </a:xfrm>
          <a:prstGeom prst="rect">
            <a:avLst/>
          </a:prstGeom>
        </p:spPr>
      </p:pic>
      <p:sp>
        <p:nvSpPr>
          <p:cNvPr id="3" name="Rectangle 2">
            <a:extLst>
              <a:ext uri="{FF2B5EF4-FFF2-40B4-BE49-F238E27FC236}">
                <a16:creationId xmlns:a16="http://schemas.microsoft.com/office/drawing/2014/main" id="{61CBE22D-41A3-3444-AA73-25642832FCA1}"/>
              </a:ext>
            </a:extLst>
          </p:cNvPr>
          <p:cNvSpPr/>
          <p:nvPr/>
        </p:nvSpPr>
        <p:spPr bwMode="auto">
          <a:xfrm>
            <a:off x="1333500" y="1901924"/>
            <a:ext cx="6477000" cy="35433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0" y="1241530"/>
            <a:ext cx="9144000" cy="5571846"/>
          </a:xfrm>
          <a:prstGeom prst="rect">
            <a:avLst/>
          </a:prstGeom>
          <a:noFill/>
          <a:ln w="9525">
            <a:noFill/>
            <a:miter lim="800000"/>
            <a:headEnd/>
            <a:tailEnd/>
          </a:ln>
        </p:spPr>
        <p:txBody>
          <a:bodyPr wrap="square"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Genesis 42:7-20 </a:t>
            </a:r>
            <a:r>
              <a:rPr lang="en-US" sz="3200" dirty="0">
                <a:latin typeface="Times New Roman" panose="02020603050405020304" pitchFamily="18" charset="0"/>
                <a:cs typeface="Times New Roman" panose="02020603050405020304" pitchFamily="18" charset="0"/>
              </a:rPr>
              <a:t>NKJV</a:t>
            </a:r>
            <a:endParaRPr lang="en-US" dirty="0">
              <a:latin typeface="Times New Roman" panose="02020603050405020304" pitchFamily="18" charset="0"/>
              <a:cs typeface="Times New Roman" panose="02020603050405020304" pitchFamily="18" charset="0"/>
            </a:endParaRPr>
          </a:p>
          <a:p>
            <a:pPr algn="ctr" eaLnBrk="1" hangingPunct="1">
              <a:spcBef>
                <a:spcPts val="0"/>
              </a:spcBef>
              <a:tabLst/>
            </a:pPr>
            <a:r>
              <a:rPr lang="en-US" b="1" dirty="0">
                <a:latin typeface="+mn-lt"/>
                <a:cs typeface="Calibri"/>
              </a:rPr>
              <a:t>“J</a:t>
            </a:r>
            <a:r>
              <a:rPr lang="en-US" b="1" spc="50" dirty="0">
                <a:latin typeface="+mn-lt"/>
                <a:cs typeface="Calibri"/>
              </a:rPr>
              <a:t>oseph saw his </a:t>
            </a:r>
            <a:r>
              <a:rPr lang="en-US" spc="-60" dirty="0">
                <a:latin typeface="+mn-lt"/>
                <a:cs typeface="Calibri"/>
              </a:rPr>
              <a:t>brothers and </a:t>
            </a:r>
            <a:r>
              <a:rPr lang="en-US" dirty="0" err="1">
                <a:latin typeface="+mn-lt"/>
                <a:cs typeface="Calibri"/>
              </a:rPr>
              <a:t>recog-nized</a:t>
            </a:r>
            <a:r>
              <a:rPr lang="en-US" dirty="0">
                <a:latin typeface="+mn-lt"/>
                <a:cs typeface="Calibri"/>
              </a:rPr>
              <a:t> them, but he acted as a stranger   to them and spoke roughly</a:t>
            </a:r>
            <a:r>
              <a:rPr lang="en-US" spc="-300" dirty="0">
                <a:latin typeface="+mn-lt"/>
                <a:cs typeface="Calibri"/>
              </a:rPr>
              <a:t>…. ‘</a:t>
            </a:r>
            <a:r>
              <a:rPr lang="en-US" dirty="0">
                <a:latin typeface="+mn-lt"/>
                <a:cs typeface="Calibri"/>
              </a:rPr>
              <a:t>You        are spies!’</a:t>
            </a:r>
            <a:r>
              <a:rPr lang="en-US" spc="-300" dirty="0">
                <a:latin typeface="+mn-lt"/>
                <a:cs typeface="Calibri"/>
              </a:rPr>
              <a:t> … </a:t>
            </a:r>
            <a:r>
              <a:rPr lang="en-US" dirty="0">
                <a:latin typeface="+mn-lt"/>
                <a:cs typeface="Calibri"/>
              </a:rPr>
              <a:t>‘Your servants are twelve </a:t>
            </a:r>
            <a:r>
              <a:rPr lang="en-US" spc="-150" dirty="0">
                <a:latin typeface="+mn-lt"/>
                <a:cs typeface="Calibri"/>
              </a:rPr>
              <a:t>brothers</a:t>
            </a:r>
            <a:r>
              <a:rPr lang="en-US" spc="-300" dirty="0">
                <a:latin typeface="+mn-lt"/>
                <a:cs typeface="Calibri"/>
              </a:rPr>
              <a:t>…</a:t>
            </a:r>
            <a:r>
              <a:rPr lang="en-US" spc="-150" dirty="0">
                <a:latin typeface="+mn-lt"/>
                <a:cs typeface="Calibri"/>
              </a:rPr>
              <a:t>the youngest is with our father </a:t>
            </a:r>
            <a:r>
              <a:rPr lang="en-US" dirty="0">
                <a:latin typeface="+mn-lt"/>
                <a:cs typeface="Calibri"/>
              </a:rPr>
              <a:t>today, and one is no more.’</a:t>
            </a:r>
            <a:r>
              <a:rPr lang="en-US" spc="-300" dirty="0">
                <a:latin typeface="+mn-lt"/>
                <a:cs typeface="Calibri"/>
              </a:rPr>
              <a:t> … </a:t>
            </a:r>
            <a:r>
              <a:rPr lang="en-US" dirty="0">
                <a:latin typeface="+mn-lt"/>
                <a:cs typeface="Calibri"/>
              </a:rPr>
              <a:t>‘Bring</a:t>
            </a:r>
          </a:p>
          <a:p>
            <a:pPr algn="ctr" eaLnBrk="1" hangingPunct="1">
              <a:spcBef>
                <a:spcPts val="0"/>
              </a:spcBef>
              <a:tabLst/>
            </a:pPr>
            <a:r>
              <a:rPr lang="en-US" dirty="0">
                <a:latin typeface="+mn-lt"/>
                <a:cs typeface="Calibri"/>
              </a:rPr>
              <a:t>your youngest brother</a:t>
            </a:r>
            <a:r>
              <a:rPr lang="en-US" spc="-300" dirty="0">
                <a:latin typeface="+mn-lt"/>
                <a:cs typeface="Calibri"/>
              </a:rPr>
              <a:t>…</a:t>
            </a:r>
            <a:r>
              <a:rPr lang="en-US" dirty="0">
                <a:latin typeface="+mn-lt"/>
                <a:cs typeface="Calibri"/>
              </a:rPr>
              <a:t>so your words will be verified, and you shall not die.’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hidden"/>
                                      </p:to>
                                    </p:set>
                                  </p:childTnLst>
                                </p:cTn>
                              </p:par>
                              <p:par>
                                <p:cTn id="23" presetID="16" presetClass="entr" presetSubtype="37"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2000"/>
                                        <p:tgtEl>
                                          <p:spTgt spid="2"/>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P spid="5" grpId="0" uiExpand="1"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Facing the Past</a:t>
            </a:r>
          </a:p>
        </p:txBody>
      </p:sp>
      <p:sp>
        <p:nvSpPr>
          <p:cNvPr id="6" name="Text Box 3"/>
          <p:cNvSpPr txBox="1">
            <a:spLocks noChangeArrowheads="1"/>
          </p:cNvSpPr>
          <p:nvPr/>
        </p:nvSpPr>
        <p:spPr bwMode="auto">
          <a:xfrm>
            <a:off x="0"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b="1" spc="50" dirty="0">
                <a:latin typeface="+mn-lt"/>
                <a:ea typeface="Helvetica CY" charset="0"/>
                <a:cs typeface="Calibri"/>
              </a:rPr>
              <a:t>Eventually, things moved </a:t>
            </a:r>
            <a:r>
              <a:rPr lang="en-US" spc="-100" dirty="0">
                <a:latin typeface="+mn-lt"/>
                <a:ea typeface="Helvetica CY" charset="0"/>
                <a:cs typeface="Calibri"/>
              </a:rPr>
              <a:t>in the right </a:t>
            </a:r>
            <a:r>
              <a:rPr lang="en-US" dirty="0">
                <a:latin typeface="+mn-lt"/>
                <a:ea typeface="Helvetica CY" charset="0"/>
                <a:cs typeface="Calibri"/>
              </a:rPr>
              <a:t>direction for Joseph. He not only got  out of prison, but he also was made prime minister of Egypt after </a:t>
            </a:r>
            <a:r>
              <a:rPr lang="en-US" dirty="0" err="1">
                <a:latin typeface="+mn-lt"/>
                <a:ea typeface="Helvetica CY" charset="0"/>
                <a:cs typeface="Calibri"/>
              </a:rPr>
              <a:t>inter</a:t>
            </a:r>
            <a:r>
              <a:rPr lang="en-US" dirty="0" err="1">
                <a:ea typeface="Helvetica CY" charset="0"/>
                <a:cs typeface="Calibri"/>
              </a:rPr>
              <a:t>pre</a:t>
            </a:r>
            <a:r>
              <a:rPr lang="en-US" dirty="0">
                <a:ea typeface="Helvetica CY" charset="0"/>
                <a:cs typeface="Calibri"/>
              </a:rPr>
              <a:t>- </a:t>
            </a:r>
            <a:r>
              <a:rPr lang="en-US" dirty="0">
                <a:latin typeface="+mn-lt"/>
                <a:ea typeface="Helvetica CY" charset="0"/>
                <a:cs typeface="Calibri"/>
              </a:rPr>
              <a:t>ting Pharaoh’s dreams (Genesis 41). </a:t>
            </a:r>
          </a:p>
          <a:p>
            <a:pPr algn="ctr" eaLnBrk="1" hangingPunct="1">
              <a:tabLst/>
            </a:pPr>
            <a:r>
              <a:rPr lang="en-US" dirty="0">
                <a:latin typeface="+mn-lt"/>
                <a:ea typeface="Helvetica CY" charset="0"/>
                <a:cs typeface="Calibri"/>
              </a:rPr>
              <a:t>The storehouses of Egypt were full,  and the predicted famine had begun. And then, one day, Joseph’s brothers turned up in Egypt.</a:t>
            </a:r>
          </a:p>
        </p:txBody>
      </p:sp>
    </p:spTree>
    <p:extLst>
      <p:ext uri="{BB962C8B-B14F-4D97-AF65-F5344CB8AC3E}">
        <p14:creationId xmlns:p14="http://schemas.microsoft.com/office/powerpoint/2010/main" val="3269497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Facing the Past</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Joseph had the power and could have taken his revenge on his brothers without having to justify himself.</a:t>
            </a:r>
          </a:p>
          <a:p>
            <a:pPr algn="ctr" eaLnBrk="1" hangingPunct="1">
              <a:tabLst/>
            </a:pPr>
            <a:r>
              <a:rPr lang="en-US" dirty="0">
                <a:latin typeface="+mn-lt"/>
                <a:ea typeface="Helvetica CY" charset="0"/>
                <a:cs typeface="Calibri"/>
              </a:rPr>
              <a:t>But, rather than revenge, Joseph was concerned about the members of his family at home. He was worried about his father. Was he still alive, or had a dysfunctional family become a family without a patriarch?</a:t>
            </a:r>
          </a:p>
        </p:txBody>
      </p:sp>
    </p:spTree>
    <p:extLst>
      <p:ext uri="{BB962C8B-B14F-4D97-AF65-F5344CB8AC3E}">
        <p14:creationId xmlns:p14="http://schemas.microsoft.com/office/powerpoint/2010/main" val="3547150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Facing the Past</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And what about his brother Benjamin?</a:t>
            </a:r>
          </a:p>
          <a:p>
            <a:pPr algn="ctr" eaLnBrk="1" hangingPunct="1">
              <a:tabLst/>
            </a:pPr>
            <a:r>
              <a:rPr lang="en-US" dirty="0">
                <a:latin typeface="+mn-lt"/>
                <a:ea typeface="Helvetica CY" charset="0"/>
                <a:cs typeface="Calibri"/>
              </a:rPr>
              <a:t>As his father’s delight and joy, Benjamin was now in the same  position that Joseph had been.</a:t>
            </a:r>
          </a:p>
          <a:p>
            <a:pPr algn="ctr" eaLnBrk="1" hangingPunct="1">
              <a:tabLst/>
            </a:pPr>
            <a:r>
              <a:rPr lang="en-US" dirty="0">
                <a:latin typeface="+mn-lt"/>
                <a:ea typeface="Helvetica CY" charset="0"/>
                <a:cs typeface="Calibri"/>
              </a:rPr>
              <a:t>Had the brothers transferred their dangerous jealousy to Benjamin? Joseph was now in a position to look out for these vulnerable people in his family, and he did just that. </a:t>
            </a:r>
          </a:p>
        </p:txBody>
      </p:sp>
    </p:spTree>
    <p:extLst>
      <p:ext uri="{BB962C8B-B14F-4D97-AF65-F5344CB8AC3E}">
        <p14:creationId xmlns:p14="http://schemas.microsoft.com/office/powerpoint/2010/main" val="1671117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Facing the Past</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We have all been bought through Jesus’</a:t>
            </a:r>
            <a:r>
              <a:rPr lang="en-US" spc="-300" dirty="0">
                <a:latin typeface="+mn-lt"/>
                <a:ea typeface="Helvetica CY" charset="0"/>
                <a:cs typeface="Calibri"/>
              </a:rPr>
              <a:t> </a:t>
            </a:r>
            <a:r>
              <a:rPr lang="en-US" dirty="0">
                <a:latin typeface="+mn-lt"/>
                <a:ea typeface="Helvetica CY" charset="0"/>
                <a:cs typeface="Calibri"/>
              </a:rPr>
              <a:t>blood,</a:t>
            </a:r>
            <a:r>
              <a:rPr lang="en-US" spc="-300" dirty="0">
                <a:latin typeface="+mn-lt"/>
                <a:ea typeface="Helvetica CY" charset="0"/>
                <a:cs typeface="Calibri"/>
              </a:rPr>
              <a:t> </a:t>
            </a:r>
            <a:r>
              <a:rPr lang="en-US" dirty="0">
                <a:latin typeface="+mn-lt"/>
                <a:ea typeface="Helvetica CY" charset="0"/>
                <a:cs typeface="Calibri"/>
              </a:rPr>
              <a:t>and legally we are all His. Anyone who is abusive is attacking Jesus’ property. Sexual abuse and emotional or physical violence are never to be a part of family dynamics.</a:t>
            </a:r>
          </a:p>
          <a:p>
            <a:pPr algn="ctr" eaLnBrk="1" hangingPunct="1">
              <a:tabLst/>
            </a:pPr>
            <a:r>
              <a:rPr lang="en-US" dirty="0">
                <a:latin typeface="+mn-lt"/>
                <a:ea typeface="Helvetica CY" charset="0"/>
                <a:cs typeface="Calibri"/>
              </a:rPr>
              <a:t>This is not just private family business to be resolved internally. This will require outside help and intervention. </a:t>
            </a:r>
          </a:p>
        </p:txBody>
      </p:sp>
    </p:spTree>
    <p:extLst>
      <p:ext uri="{BB962C8B-B14F-4D97-AF65-F5344CB8AC3E}">
        <p14:creationId xmlns:p14="http://schemas.microsoft.com/office/powerpoint/2010/main" val="4091603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Setting the Stage</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ea typeface="Helvetica CY" charset="0"/>
                <a:cs typeface="Calibri"/>
              </a:rPr>
              <a:t>Joseph had forgiven </a:t>
            </a:r>
            <a:r>
              <a:rPr lang="en-US" dirty="0">
                <a:latin typeface="+mn-lt"/>
                <a:ea typeface="Helvetica CY" charset="0"/>
                <a:cs typeface="Calibri"/>
              </a:rPr>
              <a:t>his brothers. He probably would never have thrived in Egypt if he had not forgiven because, most likely, the anger and bitterness </a:t>
            </a:r>
            <a:r>
              <a:rPr lang="en-US" spc="-60" dirty="0">
                <a:latin typeface="+mn-lt"/>
                <a:ea typeface="Helvetica CY" charset="0"/>
                <a:cs typeface="Calibri"/>
              </a:rPr>
              <a:t>would have eaten away at his soul and </a:t>
            </a:r>
            <a:r>
              <a:rPr lang="en-US" dirty="0">
                <a:latin typeface="+mn-lt"/>
                <a:ea typeface="Helvetica CY" charset="0"/>
                <a:cs typeface="Calibri"/>
              </a:rPr>
              <a:t>damaged his relations with the Lord.</a:t>
            </a:r>
          </a:p>
          <a:p>
            <a:pPr algn="ctr" eaLnBrk="1" hangingPunct="1">
              <a:tabLst/>
            </a:pPr>
            <a:r>
              <a:rPr lang="en-US" spc="-60" dirty="0">
                <a:latin typeface="+mn-lt"/>
                <a:ea typeface="Helvetica CY" charset="0"/>
                <a:cs typeface="Calibri"/>
              </a:rPr>
              <a:t>Without forgiveness,</a:t>
            </a:r>
            <a:r>
              <a:rPr lang="en-US" spc="-300" dirty="0">
                <a:latin typeface="+mn-lt"/>
                <a:ea typeface="Helvetica CY" charset="0"/>
                <a:cs typeface="Calibri"/>
              </a:rPr>
              <a:t> </a:t>
            </a:r>
            <a:r>
              <a:rPr lang="en-US" spc="-60" dirty="0">
                <a:latin typeface="+mn-lt"/>
                <a:ea typeface="Helvetica CY" charset="0"/>
                <a:cs typeface="Calibri"/>
              </a:rPr>
              <a:t>we remain victims. </a:t>
            </a:r>
            <a:r>
              <a:rPr lang="en-US" spc="-100" dirty="0">
                <a:latin typeface="+mn-lt"/>
                <a:ea typeface="Helvetica CY" charset="0"/>
                <a:cs typeface="Calibri"/>
              </a:rPr>
              <a:t>Forgiveness has more to do with us than </a:t>
            </a:r>
            <a:r>
              <a:rPr lang="en-US" dirty="0">
                <a:latin typeface="+mn-lt"/>
                <a:ea typeface="Helvetica CY" charset="0"/>
                <a:cs typeface="Calibri"/>
              </a:rPr>
              <a:t>with the person who have wronged us.</a:t>
            </a:r>
          </a:p>
        </p:txBody>
      </p:sp>
    </p:spTree>
    <p:extLst>
      <p:ext uri="{BB962C8B-B14F-4D97-AF65-F5344CB8AC3E}">
        <p14:creationId xmlns:p14="http://schemas.microsoft.com/office/powerpoint/2010/main" val="1341867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Setting the Stage</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ea typeface="Helvetica CY" charset="0"/>
                <a:cs typeface="Calibri"/>
              </a:rPr>
              <a:t>All communication had been taking place through an interpreter, and so Joseph’s brothers were unaware that he could understand them. Joseph heard his brothers’</a:t>
            </a:r>
            <a:r>
              <a:rPr lang="en-US" spc="-300" dirty="0">
                <a:ea typeface="Helvetica CY" charset="0"/>
                <a:cs typeface="Calibri"/>
              </a:rPr>
              <a:t> </a:t>
            </a:r>
            <a:r>
              <a:rPr lang="en-US" dirty="0">
                <a:ea typeface="Helvetica CY" charset="0"/>
                <a:cs typeface="Calibri"/>
              </a:rPr>
              <a:t>confession.</a:t>
            </a:r>
            <a:r>
              <a:rPr lang="en-US" spc="-300" dirty="0">
                <a:ea typeface="Helvetica CY" charset="0"/>
                <a:cs typeface="Calibri"/>
              </a:rPr>
              <a:t> </a:t>
            </a:r>
            <a:r>
              <a:rPr lang="en-US" dirty="0">
                <a:ea typeface="Helvetica CY" charset="0"/>
                <a:cs typeface="Calibri"/>
              </a:rPr>
              <a:t>Instead of finding rest, they had been plagued by a guilty conscience all those years.</a:t>
            </a:r>
          </a:p>
          <a:p>
            <a:pPr algn="ctr" eaLnBrk="1" hangingPunct="1">
              <a:tabLst/>
            </a:pPr>
            <a:r>
              <a:rPr lang="en-US" dirty="0">
                <a:ea typeface="Helvetica CY" charset="0"/>
                <a:cs typeface="Calibri"/>
              </a:rPr>
              <a:t>Their deed had led to restlessness and a paralyzing fear of God’s retribution. </a:t>
            </a:r>
            <a:endParaRPr lang="en-US" dirty="0">
              <a:latin typeface="+mn-lt"/>
              <a:ea typeface="Helvetica CY" charset="0"/>
              <a:cs typeface="Calibri"/>
            </a:endParaRPr>
          </a:p>
        </p:txBody>
      </p:sp>
    </p:spTree>
    <p:extLst>
      <p:ext uri="{BB962C8B-B14F-4D97-AF65-F5344CB8AC3E}">
        <p14:creationId xmlns:p14="http://schemas.microsoft.com/office/powerpoint/2010/main" val="4118961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Setting the Stage</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ea typeface="Helvetica CY" charset="0"/>
                <a:cs typeface="Calibri"/>
              </a:rPr>
              <a:t>Joseph knew that the famine would still last several more years, and so he insisted that they bring Benjamin back with them the next time they came to buy grain (Gen. 42:20). He also kept Simeon hostage (Gen. 42:24).</a:t>
            </a:r>
          </a:p>
          <a:p>
            <a:pPr algn="ctr" eaLnBrk="1" hangingPunct="1">
              <a:tabLst/>
            </a:pPr>
            <a:r>
              <a:rPr lang="en-US" dirty="0">
                <a:ea typeface="Helvetica CY" charset="0"/>
                <a:cs typeface="Calibri"/>
              </a:rPr>
              <a:t>After seeing that Benjamin was still alive, he organized a feast in which he obviously showed favoritism to</a:t>
            </a:r>
            <a:endParaRPr lang="en-US" dirty="0">
              <a:latin typeface="+mn-lt"/>
              <a:ea typeface="Helvetica CY" charset="0"/>
              <a:cs typeface="Calibri"/>
            </a:endParaRPr>
          </a:p>
        </p:txBody>
      </p:sp>
    </p:spTree>
    <p:extLst>
      <p:ext uri="{BB962C8B-B14F-4D97-AF65-F5344CB8AC3E}">
        <p14:creationId xmlns:p14="http://schemas.microsoft.com/office/powerpoint/2010/main" val="2383720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indent="0"/>
            <a:r>
              <a:rPr lang="en-US" sz="3200" i="1" dirty="0">
                <a:solidFill>
                  <a:srgbClr val="FFFF00"/>
                </a:solidFill>
                <a:latin typeface="Times New Roman" panose="02020603050405020304" pitchFamily="18" charset="0"/>
                <a:cs typeface="Times New Roman" panose="02020603050405020304" pitchFamily="18" charset="0"/>
              </a:rPr>
              <a:t>1. Attitudes For Abuse and Abusers–1</a:t>
            </a:r>
          </a:p>
          <a:p>
            <a:pPr marL="36000" indent="0"/>
            <a:r>
              <a:rPr lang="en-US" sz="3200" b="1" spc="50" dirty="0">
                <a:latin typeface="Times New Roman" panose="02020603050405020304" pitchFamily="18" charset="0"/>
                <a:cs typeface="Times New Roman" panose="02020603050405020304" pitchFamily="18" charset="0"/>
              </a:rPr>
              <a:t>Setting the Stage</a:t>
            </a:r>
          </a:p>
        </p:txBody>
      </p:sp>
      <p:sp>
        <p:nvSpPr>
          <p:cNvPr id="6" name="Text Box 3"/>
          <p:cNvSpPr txBox="1">
            <a:spLocks noChangeArrowheads="1"/>
          </p:cNvSpPr>
          <p:nvPr/>
        </p:nvSpPr>
        <p:spPr bwMode="auto">
          <a:xfrm>
            <a:off x="0" y="1181065"/>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ea typeface="Helvetica CY" charset="0"/>
                <a:cs typeface="Calibri"/>
              </a:rPr>
              <a:t>Benjamin (Gen. 43:34) to see if the old patterns of jealousy were still there.</a:t>
            </a:r>
          </a:p>
          <a:p>
            <a:pPr algn="ctr" eaLnBrk="1" hangingPunct="1">
              <a:tabLst/>
            </a:pPr>
            <a:r>
              <a:rPr lang="en-US" dirty="0">
                <a:ea typeface="Helvetica CY" charset="0"/>
                <a:cs typeface="Calibri"/>
              </a:rPr>
              <a:t>The brothers didn’t show any signs of being jealous, but Joseph knew how cunning they could be. And he surely figured that they must have lied to  their own father about his fate (Gen. 37:31–34). So, he devised one more major test. (See Genesis 44.)</a:t>
            </a:r>
            <a:endParaRPr lang="en-US" dirty="0">
              <a:latin typeface="+mn-lt"/>
              <a:ea typeface="Helvetica CY" charset="0"/>
              <a:cs typeface="Calibri"/>
            </a:endParaRPr>
          </a:p>
        </p:txBody>
      </p:sp>
    </p:spTree>
    <p:extLst>
      <p:ext uri="{BB962C8B-B14F-4D97-AF65-F5344CB8AC3E}">
        <p14:creationId xmlns:p14="http://schemas.microsoft.com/office/powerpoint/2010/main" val="3650816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601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2. Attitudes For Abuse and Abusers–2</a:t>
            </a:r>
          </a:p>
        </p:txBody>
      </p:sp>
      <p:pic>
        <p:nvPicPr>
          <p:cNvPr id="3" name="Picture 2">
            <a:extLst>
              <a:ext uri="{FF2B5EF4-FFF2-40B4-BE49-F238E27FC236}">
                <a16:creationId xmlns:a16="http://schemas.microsoft.com/office/drawing/2014/main" id="{F947B528-B51A-2340-B1B7-839A138E30A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5888" y="2060848"/>
            <a:ext cx="9195776" cy="2736304"/>
          </a:xfrm>
          <a:prstGeom prst="rect">
            <a:avLst/>
          </a:prstGeom>
        </p:spPr>
      </p:pic>
      <p:sp>
        <p:nvSpPr>
          <p:cNvPr id="5" name="Rectangle 4">
            <a:extLst>
              <a:ext uri="{FF2B5EF4-FFF2-40B4-BE49-F238E27FC236}">
                <a16:creationId xmlns:a16="http://schemas.microsoft.com/office/drawing/2014/main" id="{8B7FFFA9-B6FC-574C-8B60-E49E0F4D77C4}"/>
              </a:ext>
            </a:extLst>
          </p:cNvPr>
          <p:cNvSpPr/>
          <p:nvPr/>
        </p:nvSpPr>
        <p:spPr bwMode="auto">
          <a:xfrm>
            <a:off x="0" y="2060848"/>
            <a:ext cx="9144000" cy="27363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0" y="1181645"/>
            <a:ext cx="9144000" cy="5847755"/>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Matthew 18:21, 22 </a:t>
            </a:r>
            <a:r>
              <a:rPr lang="en-US" sz="3200" dirty="0">
                <a:latin typeface="Times New Roman" panose="02020603050405020304" pitchFamily="18" charset="0"/>
                <a:cs typeface="Times New Roman" panose="02020603050405020304" pitchFamily="18" charset="0"/>
              </a:rPr>
              <a:t>NKJV</a:t>
            </a:r>
            <a:endParaRPr lang="en-US" dirty="0">
              <a:latin typeface="Times New Roman" panose="02020603050405020304" pitchFamily="18" charset="0"/>
              <a:cs typeface="Times New Roman" panose="02020603050405020304" pitchFamily="18" charset="0"/>
            </a:endParaRPr>
          </a:p>
          <a:p>
            <a:pPr algn="ctr" eaLnBrk="1" hangingPunct="1">
              <a:spcBef>
                <a:spcPts val="600"/>
              </a:spcBef>
              <a:tabLst/>
            </a:pPr>
            <a:r>
              <a:rPr lang="en-US" b="1" dirty="0">
                <a:latin typeface="+mn-lt"/>
                <a:cs typeface="Calibri" panose="020F0502020204030204" pitchFamily="34" charset="0"/>
              </a:rPr>
              <a:t>“</a:t>
            </a:r>
            <a:r>
              <a:rPr lang="en-US" b="1" spc="50" dirty="0">
                <a:latin typeface="+mn-lt"/>
                <a:cs typeface="Calibri" panose="020F0502020204030204" pitchFamily="34" charset="0"/>
              </a:rPr>
              <a:t>Then Peter came </a:t>
            </a:r>
            <a:r>
              <a:rPr lang="en-US" dirty="0">
                <a:latin typeface="+mn-lt"/>
                <a:cs typeface="Calibri" panose="020F0502020204030204" pitchFamily="34" charset="0"/>
              </a:rPr>
              <a:t>to Him and said,    ‘Lord, how often shall my brother sin  against me, and I forgive him? Up to     seven times?’</a:t>
            </a:r>
          </a:p>
          <a:p>
            <a:pPr algn="ctr" eaLnBrk="1" hangingPunct="1">
              <a:spcBef>
                <a:spcPts val="0"/>
              </a:spcBef>
              <a:tabLst/>
            </a:pPr>
            <a:endParaRPr lang="en-US" sz="3600" dirty="0">
              <a:latin typeface="+mn-lt"/>
              <a:cs typeface="Calibri" panose="020F0502020204030204" pitchFamily="34" charset="0"/>
            </a:endParaRPr>
          </a:p>
          <a:p>
            <a:pPr algn="ctr" eaLnBrk="1" hangingPunct="1">
              <a:spcBef>
                <a:spcPts val="1200"/>
              </a:spcBef>
              <a:tabLst/>
            </a:pPr>
            <a:r>
              <a:rPr lang="en-US" dirty="0">
                <a:latin typeface="+mn-lt"/>
                <a:cs typeface="Calibri" panose="020F0502020204030204" pitchFamily="34" charset="0"/>
              </a:rPr>
              <a:t>Jesus said to him, ‘I do not say to you,       up to seven times, but up to seventy     times seven.’ </a:t>
            </a:r>
            <a:r>
              <a:rPr lang="en-US" i="1" dirty="0">
                <a:latin typeface="+mn-lt"/>
                <a:cs typeface="Calibri" panose="020F0502020204030204" pitchFamily="34" charset="0"/>
              </a:rPr>
              <a:t>”</a:t>
            </a:r>
            <a:endParaRPr lang="en-US" dirty="0">
              <a:solidFill>
                <a:srgbClr val="C0C0C0"/>
              </a:solidFill>
              <a:latin typeface="+mn-lt"/>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2000"/>
                                        <p:tgtEl>
                                          <p:spTgt spid="3"/>
                                        </p:tgtEl>
                                      </p:cBhvr>
                                    </p:animEffect>
                                  </p:childTnLst>
                                </p:cTn>
                              </p:par>
                              <p:par>
                                <p:cTn id="24" presetID="1" presetClass="exit"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7" grpId="0" uiExpand="1"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a:extLst>
              <a:ext uri="{FF2B5EF4-FFF2-40B4-BE49-F238E27FC236}">
                <a16:creationId xmlns:a16="http://schemas.microsoft.com/office/drawing/2014/main" id="{BE8CFA01-EE1D-E34D-B66F-DC146E775A15}"/>
              </a:ext>
            </a:extLst>
          </p:cNvPr>
          <p:cNvSpPr txBox="1">
            <a:spLocks noChangeArrowheads="1"/>
          </p:cNvSpPr>
          <p:nvPr/>
        </p:nvSpPr>
        <p:spPr bwMode="auto">
          <a:xfrm>
            <a:off x="457200" y="1033463"/>
            <a:ext cx="82296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pPr algn="ctr">
              <a:lnSpc>
                <a:spcPct val="110000"/>
              </a:lnSpc>
            </a:pPr>
            <a:r>
              <a:rPr lang="en-US" altLang="en-US" sz="3600"/>
              <a:t>DEAR USER </a:t>
            </a:r>
          </a:p>
          <a:p>
            <a:pPr algn="ctr">
              <a:lnSpc>
                <a:spcPct val="110000"/>
              </a:lnSpc>
            </a:pPr>
            <a:r>
              <a:rPr lang="en-US" altLang="en-US" sz="2600"/>
              <a:t>This PowerPoint Show is freely shared to all who may find it beneficial. While intended primarily for personal use, some find it useful for teaching the lesson</a:t>
            </a:r>
          </a:p>
          <a:p>
            <a:pPr algn="ctr">
              <a:lnSpc>
                <a:spcPct val="110000"/>
              </a:lnSpc>
            </a:pPr>
            <a:r>
              <a:rPr lang="en-US" altLang="en-US" sz="2600"/>
              <a:t>in church. </a:t>
            </a:r>
          </a:p>
          <a:p>
            <a:pPr algn="ctr">
              <a:lnSpc>
                <a:spcPct val="110000"/>
              </a:lnSpc>
            </a:pPr>
            <a:r>
              <a:rPr lang="en-US" altLang="en-US" sz="2600"/>
              <a:t>There are those, however, who add illustrations, change background, replace fonts, etc. While their intention may be good, this is not right. Slide #1 says </a:t>
            </a:r>
            <a:r>
              <a:rPr lang="ja-JP" altLang="en-US" sz="2600"/>
              <a:t>“</a:t>
            </a:r>
            <a:r>
              <a:rPr lang="en-US" altLang="ja-JP" sz="2600"/>
              <a:t>designed by claro ruiz vicente.” For honest Christians, it is not necessary for another’s creation to be copyrighted in order to be respected. </a:t>
            </a:r>
          </a:p>
          <a:p>
            <a:pPr algn="ctr">
              <a:lnSpc>
                <a:spcPct val="110000"/>
              </a:lnSpc>
            </a:pPr>
            <a:r>
              <a:rPr lang="en-US" altLang="en-US" sz="2800"/>
              <a:t>PLEASE USE AS IS.</a:t>
            </a:r>
          </a:p>
        </p:txBody>
      </p:sp>
      <p:sp>
        <p:nvSpPr>
          <p:cNvPr id="5122" name="Text Box 4">
            <a:extLst>
              <a:ext uri="{FF2B5EF4-FFF2-40B4-BE49-F238E27FC236}">
                <a16:creationId xmlns:a16="http://schemas.microsoft.com/office/drawing/2014/main" id="{159C892A-3E03-6243-864D-65B0216F90BC}"/>
              </a:ext>
            </a:extLst>
          </p:cNvPr>
          <p:cNvSpPr txBox="1">
            <a:spLocks noChangeArrowheads="1"/>
          </p:cNvSpPr>
          <p:nvPr/>
        </p:nvSpPr>
        <p:spPr bwMode="auto">
          <a:xfrm>
            <a:off x="1691680" y="1588"/>
            <a:ext cx="745232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a:defRPr sz="4000">
                <a:solidFill>
                  <a:schemeClr val="tx1"/>
                </a:solidFill>
                <a:latin typeface="Helvetica Neue" panose="02000503000000020004" pitchFamily="2" charset="0"/>
                <a:ea typeface="ＭＳ Ｐゴシック" panose="020B0600070205080204" pitchFamily="34" charset="-128"/>
              </a:defRPr>
            </a:lvl1pPr>
            <a:lvl2pPr marL="742950" indent="-285750">
              <a:defRPr sz="4000">
                <a:solidFill>
                  <a:schemeClr val="tx1"/>
                </a:solidFill>
                <a:latin typeface="Helvetica Neue" panose="02000503000000020004" pitchFamily="2" charset="0"/>
                <a:ea typeface="ＭＳ Ｐゴシック" panose="020B0600070205080204" pitchFamily="34" charset="-128"/>
              </a:defRPr>
            </a:lvl2pPr>
            <a:lvl3pPr marL="1143000" indent="-228600">
              <a:defRPr sz="4000">
                <a:solidFill>
                  <a:schemeClr val="tx1"/>
                </a:solidFill>
                <a:latin typeface="Helvetica Neue" panose="02000503000000020004" pitchFamily="2" charset="0"/>
                <a:ea typeface="ＭＳ Ｐゴシック" panose="020B0600070205080204" pitchFamily="34" charset="-128"/>
              </a:defRPr>
            </a:lvl3pPr>
            <a:lvl4pPr marL="1600200" indent="-228600">
              <a:defRPr sz="4000">
                <a:solidFill>
                  <a:schemeClr val="tx1"/>
                </a:solidFill>
                <a:latin typeface="Helvetica Neue" panose="02000503000000020004" pitchFamily="2" charset="0"/>
                <a:ea typeface="ＭＳ Ｐゴシック" panose="020B0600070205080204" pitchFamily="34" charset="-128"/>
              </a:defRPr>
            </a:lvl4pPr>
            <a:lvl5pPr marL="2057400" indent="-228600">
              <a:defRPr sz="4000">
                <a:solidFill>
                  <a:schemeClr val="tx1"/>
                </a:solidFill>
                <a:latin typeface="Helvetica Neue" panose="02000503000000020004" pitchFamily="2" charset="0"/>
                <a:ea typeface="ＭＳ Ｐゴシック" panose="020B0600070205080204" pitchFamily="34" charset="-128"/>
              </a:defRPr>
            </a:lvl5pPr>
            <a:lvl6pPr marL="25146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6pPr>
            <a:lvl7pPr marL="29718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7pPr>
            <a:lvl8pPr marL="34290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8pPr>
            <a:lvl9pPr marL="3886200" indent="-228600" eaLnBrk="0" fontAlgn="base" hangingPunct="0">
              <a:spcBef>
                <a:spcPct val="0"/>
              </a:spcBef>
              <a:spcAft>
                <a:spcPct val="0"/>
              </a:spcAft>
              <a:defRPr sz="4000">
                <a:solidFill>
                  <a:schemeClr val="tx1"/>
                </a:solidFill>
                <a:latin typeface="Helvetica Neue" panose="02000503000000020004" pitchFamily="2" charset="0"/>
                <a:ea typeface="ＭＳ Ｐゴシック" panose="020B0600070205080204" pitchFamily="34" charset="-128"/>
              </a:defRPr>
            </a:lvl9pPr>
          </a:lstStyle>
          <a:p>
            <a:pPr marL="71388"/>
            <a:r>
              <a:rPr lang="en-US" altLang="en-US" sz="3200" i="1" dirty="0">
                <a:solidFill>
                  <a:srgbClr val="FFFF00"/>
                </a:solidFill>
                <a:latin typeface="Times New Roman" panose="02020603050405020304" pitchFamily="18" charset="0"/>
              </a:rPr>
              <a:t>Adult Sabbath School Bible Study Guide</a:t>
            </a:r>
            <a:endParaRPr lang="en-US" altLang="en-US" sz="3200" dirty="0">
              <a:solidFill>
                <a:srgbClr val="FFFF00"/>
              </a:solidFill>
              <a:latin typeface="Times New Roman" panose="02020603050405020304" pitchFamily="18" charset="0"/>
            </a:endParaRPr>
          </a:p>
          <a:p>
            <a:pPr marL="71388"/>
            <a:r>
              <a:rPr lang="en-US" altLang="en-US" sz="3200" b="1" dirty="0">
                <a:latin typeface="Times New Roman" panose="02020603050405020304" pitchFamily="18" charset="0"/>
              </a:rPr>
              <a:t>An Appeal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Forgive and Forget?</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b="1" dirty="0">
                <a:latin typeface="+mn-lt"/>
                <a:ea typeface="Helvetica CY" charset="0"/>
                <a:cs typeface="Calibri"/>
              </a:rPr>
              <a:t>Forgiveness has been </a:t>
            </a:r>
            <a:r>
              <a:rPr lang="en-US" spc="-100" dirty="0">
                <a:latin typeface="+mn-lt"/>
                <a:ea typeface="Helvetica CY" charset="0"/>
                <a:cs typeface="Calibri"/>
              </a:rPr>
              <a:t>defined as the </a:t>
            </a:r>
            <a:r>
              <a:rPr lang="en-US" dirty="0">
                <a:latin typeface="+mn-lt"/>
                <a:ea typeface="Helvetica CY" charset="0"/>
                <a:cs typeface="Calibri"/>
              </a:rPr>
              <a:t>willingness to abandon one’s right to </a:t>
            </a:r>
            <a:r>
              <a:rPr lang="en-US" spc="-100" dirty="0">
                <a:latin typeface="+mn-lt"/>
                <a:ea typeface="Helvetica CY" charset="0"/>
                <a:cs typeface="Calibri"/>
              </a:rPr>
              <a:t>resentment, condemnation, and revenge </a:t>
            </a:r>
            <a:r>
              <a:rPr lang="en-US" dirty="0">
                <a:latin typeface="+mn-lt"/>
                <a:ea typeface="Helvetica CY" charset="0"/>
                <a:cs typeface="Calibri"/>
              </a:rPr>
              <a:t>toward an offender who acts unjustly.</a:t>
            </a:r>
          </a:p>
          <a:p>
            <a:pPr algn="ctr" eaLnBrk="1" hangingPunct="1">
              <a:tabLst/>
            </a:pPr>
            <a:r>
              <a:rPr lang="en-US" dirty="0">
                <a:latin typeface="+mn-lt"/>
                <a:ea typeface="Helvetica CY" charset="0"/>
                <a:cs typeface="Calibri"/>
              </a:rPr>
              <a:t>Dr. Marilyn </a:t>
            </a:r>
            <a:r>
              <a:rPr lang="en-US" dirty="0" err="1">
                <a:latin typeface="+mn-lt"/>
                <a:ea typeface="Helvetica CY" charset="0"/>
                <a:cs typeface="Calibri"/>
              </a:rPr>
              <a:t>Armour</a:t>
            </a:r>
            <a:r>
              <a:rPr lang="en-US" dirty="0">
                <a:latin typeface="+mn-lt"/>
                <a:ea typeface="Helvetica CY" charset="0"/>
                <a:cs typeface="Calibri"/>
              </a:rPr>
              <a:t>, a family therapist who worked with Holocaust survivors writes: “The whole idea of forgiveness is an intentional act by the victim. It’s not something that just happens.”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Forgive and Forget?</a:t>
            </a:r>
          </a:p>
        </p:txBody>
      </p:sp>
      <p:sp>
        <p:nvSpPr>
          <p:cNvPr id="6" name="Text Box 3"/>
          <p:cNvSpPr txBox="1">
            <a:spLocks noChangeArrowheads="1"/>
          </p:cNvSpPr>
          <p:nvPr/>
        </p:nvSpPr>
        <p:spPr bwMode="auto">
          <a:xfrm>
            <a:off x="0" y="1236465"/>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Forgiveness doesn’t mean that there    </a:t>
            </a:r>
            <a:r>
              <a:rPr lang="en-US" spc="-50" dirty="0">
                <a:latin typeface="+mn-lt"/>
                <a:ea typeface="Helvetica CY" charset="0"/>
                <a:cs typeface="Calibri"/>
              </a:rPr>
              <a:t>will be no consequences. Forgiveness </a:t>
            </a:r>
            <a:r>
              <a:rPr lang="en-US" spc="-100" dirty="0">
                <a:latin typeface="+mn-lt"/>
                <a:ea typeface="Helvetica CY" charset="0"/>
                <a:cs typeface="Calibri"/>
              </a:rPr>
              <a:t>doesn’t mean letting an abuser continue </a:t>
            </a:r>
            <a:r>
              <a:rPr lang="en-US" spc="-30" dirty="0">
                <a:latin typeface="+mn-lt"/>
                <a:ea typeface="Helvetica CY" charset="0"/>
                <a:cs typeface="Calibri"/>
              </a:rPr>
              <a:t>abusive patterns. Forgiveness means, </a:t>
            </a:r>
            <a:r>
              <a:rPr lang="en-US" dirty="0">
                <a:latin typeface="+mn-lt"/>
                <a:ea typeface="Helvetica CY" charset="0"/>
                <a:cs typeface="Calibri"/>
              </a:rPr>
              <a:t>instead, that we turn our resentment    </a:t>
            </a:r>
            <a:r>
              <a:rPr lang="en-US" spc="-100" dirty="0">
                <a:latin typeface="+mn-lt"/>
                <a:ea typeface="Helvetica CY" charset="0"/>
                <a:cs typeface="Calibri"/>
              </a:rPr>
              <a:t>and our desire for revenge over to God.</a:t>
            </a:r>
          </a:p>
          <a:p>
            <a:pPr algn="ctr" eaLnBrk="1" hangingPunct="1">
              <a:tabLst/>
            </a:pPr>
            <a:r>
              <a:rPr lang="en-US" spc="-100" dirty="0">
                <a:latin typeface="+mn-lt"/>
                <a:ea typeface="Helvetica CY" charset="0"/>
                <a:cs typeface="Calibri"/>
              </a:rPr>
              <a:t>If not,</a:t>
            </a:r>
            <a:r>
              <a:rPr lang="en-US" spc="-300" dirty="0">
                <a:latin typeface="+mn-lt"/>
                <a:ea typeface="Helvetica CY" charset="0"/>
                <a:cs typeface="Calibri"/>
              </a:rPr>
              <a:t> </a:t>
            </a:r>
            <a:r>
              <a:rPr lang="en-US" spc="-100" dirty="0">
                <a:latin typeface="+mn-lt"/>
                <a:ea typeface="Helvetica CY" charset="0"/>
                <a:cs typeface="Calibri"/>
              </a:rPr>
              <a:t>the anger,</a:t>
            </a:r>
            <a:r>
              <a:rPr lang="en-US" spc="-300" dirty="0">
                <a:latin typeface="+mn-lt"/>
                <a:ea typeface="Helvetica CY" charset="0"/>
                <a:cs typeface="Calibri"/>
              </a:rPr>
              <a:t> </a:t>
            </a:r>
            <a:r>
              <a:rPr lang="en-US" spc="-100" dirty="0">
                <a:latin typeface="+mn-lt"/>
                <a:ea typeface="Helvetica CY" charset="0"/>
                <a:cs typeface="Calibri"/>
              </a:rPr>
              <a:t>the bitterness,</a:t>
            </a:r>
            <a:r>
              <a:rPr lang="en-US" spc="-300" dirty="0">
                <a:latin typeface="+mn-lt"/>
                <a:ea typeface="Helvetica CY" charset="0"/>
                <a:cs typeface="Calibri"/>
              </a:rPr>
              <a:t> </a:t>
            </a:r>
            <a:r>
              <a:rPr lang="en-US" spc="-100" dirty="0">
                <a:latin typeface="+mn-lt"/>
                <a:ea typeface="Helvetica CY" charset="0"/>
                <a:cs typeface="Calibri"/>
              </a:rPr>
              <a:t>the re-</a:t>
            </a:r>
            <a:r>
              <a:rPr lang="en-US" spc="-100" dirty="0" err="1">
                <a:latin typeface="+mn-lt"/>
                <a:ea typeface="Helvetica CY" charset="0"/>
                <a:cs typeface="Calibri"/>
              </a:rPr>
              <a:t>sentment</a:t>
            </a:r>
            <a:r>
              <a:rPr lang="en-US" spc="-100" dirty="0">
                <a:latin typeface="+mn-lt"/>
                <a:ea typeface="Helvetica CY" charset="0"/>
                <a:cs typeface="Calibri"/>
              </a:rPr>
              <a:t>,</a:t>
            </a:r>
            <a:r>
              <a:rPr lang="en-US" spc="-300" dirty="0">
                <a:latin typeface="+mn-lt"/>
                <a:ea typeface="Helvetica CY" charset="0"/>
                <a:cs typeface="Calibri"/>
              </a:rPr>
              <a:t> </a:t>
            </a:r>
            <a:r>
              <a:rPr lang="en-US" spc="-100" dirty="0">
                <a:latin typeface="+mn-lt"/>
                <a:ea typeface="Helvetica CY" charset="0"/>
                <a:cs typeface="Calibri"/>
              </a:rPr>
              <a:t>and the hatred will make what-ever </a:t>
            </a:r>
            <a:r>
              <a:rPr lang="en-US" dirty="0">
                <a:latin typeface="+mn-lt"/>
                <a:ea typeface="Helvetica CY" charset="0"/>
                <a:cs typeface="Calibri"/>
              </a:rPr>
              <a:t>that person did to us even worse.</a:t>
            </a:r>
          </a:p>
        </p:txBody>
      </p:sp>
    </p:spTree>
    <p:extLst>
      <p:ext uri="{BB962C8B-B14F-4D97-AF65-F5344CB8AC3E}">
        <p14:creationId xmlns:p14="http://schemas.microsoft.com/office/powerpoint/2010/main" val="147494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Forgive and Forget?</a:t>
            </a:r>
          </a:p>
        </p:txBody>
      </p:sp>
      <p:sp>
        <p:nvSpPr>
          <p:cNvPr id="6" name="Text Box 3"/>
          <p:cNvSpPr txBox="1">
            <a:spLocks noChangeArrowheads="1"/>
          </p:cNvSpPr>
          <p:nvPr/>
        </p:nvSpPr>
        <p:spPr bwMode="auto">
          <a:xfrm>
            <a:off x="0" y="1196752"/>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Every sin is a sin against our Lord    and Maker; and yet, in Jesus, we can claim forgiveness for all those sins,   not because we deserve it but only because of God’s grace toward us.</a:t>
            </a:r>
          </a:p>
          <a:p>
            <a:pPr algn="ctr" eaLnBrk="1" hangingPunct="1">
              <a:tabLst/>
            </a:pPr>
            <a:r>
              <a:rPr lang="en-US" dirty="0">
                <a:latin typeface="+mn-lt"/>
                <a:ea typeface="Helvetica CY" charset="0"/>
                <a:cs typeface="Calibri"/>
              </a:rPr>
              <a:t>Once we experience God’s forgive-ness, we can begin to forgive others. </a:t>
            </a:r>
            <a:r>
              <a:rPr lang="en-US" spc="-60" dirty="0">
                <a:latin typeface="+mn-lt"/>
                <a:ea typeface="Helvetica CY" charset="0"/>
                <a:cs typeface="Calibri"/>
              </a:rPr>
              <a:t>We forgive not because others deserve  </a:t>
            </a:r>
            <a:r>
              <a:rPr lang="en-US" spc="-100" dirty="0">
                <a:latin typeface="+mn-lt"/>
                <a:ea typeface="Helvetica CY" charset="0"/>
                <a:cs typeface="Calibri"/>
              </a:rPr>
              <a:t>it but because it’s what we got from God. </a:t>
            </a:r>
          </a:p>
        </p:txBody>
      </p:sp>
    </p:spTree>
    <p:extLst>
      <p:ext uri="{BB962C8B-B14F-4D97-AF65-F5344CB8AC3E}">
        <p14:creationId xmlns:p14="http://schemas.microsoft.com/office/powerpoint/2010/main" val="364614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Making It Practical</a:t>
            </a:r>
          </a:p>
        </p:txBody>
      </p:sp>
      <p:sp>
        <p:nvSpPr>
          <p:cNvPr id="6" name="Text Box 3"/>
          <p:cNvSpPr txBox="1">
            <a:spLocks noChangeArrowheads="1"/>
          </p:cNvSpPr>
          <p:nvPr/>
        </p:nvSpPr>
        <p:spPr bwMode="auto">
          <a:xfrm>
            <a:off x="0" y="1196752"/>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In order to forgive, I must admit that I </a:t>
            </a:r>
            <a:r>
              <a:rPr lang="en-US" spc="-60" dirty="0">
                <a:latin typeface="+mn-lt"/>
                <a:ea typeface="Helvetica CY" charset="0"/>
                <a:cs typeface="Calibri"/>
              </a:rPr>
              <a:t>have been hurt</a:t>
            </a:r>
            <a:r>
              <a:rPr lang="en-US" dirty="0">
                <a:latin typeface="+mn-lt"/>
                <a:ea typeface="Helvetica CY" charset="0"/>
                <a:cs typeface="Calibri"/>
              </a:rPr>
              <a:t>.</a:t>
            </a:r>
            <a:r>
              <a:rPr lang="en-US" spc="-150" dirty="0">
                <a:latin typeface="+mn-lt"/>
                <a:ea typeface="Helvetica CY" charset="0"/>
                <a:cs typeface="Calibri"/>
              </a:rPr>
              <a:t> </a:t>
            </a:r>
            <a:r>
              <a:rPr lang="en-US" dirty="0">
                <a:latin typeface="+mn-lt"/>
                <a:ea typeface="Helvetica CY" charset="0"/>
                <a:cs typeface="Calibri"/>
              </a:rPr>
              <a:t>This can be hard to do, as we are sometimes more inclined to try to bury our feelings rather than  work through them. Acknowledging   un-Christian feelings of resentment  and even anger before God is fine. </a:t>
            </a:r>
          </a:p>
          <a:p>
            <a:pPr algn="ctr" eaLnBrk="1" hangingPunct="1">
              <a:tabLst/>
            </a:pPr>
            <a:r>
              <a:rPr lang="en-US" dirty="0">
                <a:latin typeface="+mn-lt"/>
                <a:ea typeface="Helvetica CY" charset="0"/>
                <a:cs typeface="Calibri"/>
              </a:rPr>
              <a:t>Feel free to tell God that what hap-</a:t>
            </a:r>
            <a:r>
              <a:rPr lang="en-US" dirty="0" err="1">
                <a:latin typeface="+mn-lt"/>
                <a:ea typeface="Helvetica CY" charset="0"/>
                <a:cs typeface="Calibri"/>
              </a:rPr>
              <a:t>pened</a:t>
            </a:r>
            <a:r>
              <a:rPr lang="en-US" spc="-150" dirty="0">
                <a:latin typeface="+mn-lt"/>
                <a:ea typeface="Helvetica CY" charset="0"/>
                <a:cs typeface="Calibri"/>
              </a:rPr>
              <a:t> </a:t>
            </a:r>
            <a:r>
              <a:rPr lang="en-US" dirty="0">
                <a:latin typeface="+mn-lt"/>
                <a:ea typeface="Helvetica CY" charset="0"/>
                <a:cs typeface="Calibri"/>
              </a:rPr>
              <a:t>makes</a:t>
            </a:r>
            <a:r>
              <a:rPr lang="en-US" spc="-150" dirty="0">
                <a:latin typeface="+mn-lt"/>
                <a:ea typeface="Helvetica CY" charset="0"/>
                <a:cs typeface="Calibri"/>
              </a:rPr>
              <a:t> </a:t>
            </a:r>
            <a:r>
              <a:rPr lang="en-US" dirty="0">
                <a:latin typeface="+mn-lt"/>
                <a:ea typeface="Helvetica CY" charset="0"/>
                <a:cs typeface="Calibri"/>
              </a:rPr>
              <a:t>you</a:t>
            </a:r>
            <a:r>
              <a:rPr lang="en-US" spc="-150" dirty="0">
                <a:latin typeface="+mn-lt"/>
                <a:ea typeface="Helvetica CY" charset="0"/>
                <a:cs typeface="Calibri"/>
              </a:rPr>
              <a:t> </a:t>
            </a:r>
            <a:r>
              <a:rPr lang="en-US" dirty="0">
                <a:latin typeface="+mn-lt"/>
                <a:ea typeface="Helvetica CY" charset="0"/>
                <a:cs typeface="Calibri"/>
              </a:rPr>
              <a:t>sad</a:t>
            </a:r>
            <a:r>
              <a:rPr lang="en-US" spc="-150" dirty="0">
                <a:latin typeface="+mn-lt"/>
                <a:ea typeface="Helvetica CY" charset="0"/>
                <a:cs typeface="Calibri"/>
              </a:rPr>
              <a:t> </a:t>
            </a:r>
            <a:r>
              <a:rPr lang="en-US" dirty="0">
                <a:latin typeface="+mn-lt"/>
                <a:ea typeface="Helvetica CY" charset="0"/>
                <a:cs typeface="Calibri"/>
              </a:rPr>
              <a:t>or</a:t>
            </a:r>
            <a:r>
              <a:rPr lang="en-US" spc="-150" dirty="0">
                <a:latin typeface="+mn-lt"/>
                <a:ea typeface="Helvetica CY" charset="0"/>
                <a:cs typeface="Calibri"/>
              </a:rPr>
              <a:t> </a:t>
            </a:r>
            <a:r>
              <a:rPr lang="en-US" dirty="0">
                <a:latin typeface="+mn-lt"/>
                <a:ea typeface="Helvetica CY" charset="0"/>
                <a:cs typeface="Calibri"/>
              </a:rPr>
              <a:t>angry</a:t>
            </a:r>
            <a:r>
              <a:rPr lang="en-US" spc="-150" dirty="0">
                <a:latin typeface="+mn-lt"/>
                <a:ea typeface="Helvetica CY" charset="0"/>
                <a:cs typeface="Calibri"/>
              </a:rPr>
              <a:t> </a:t>
            </a:r>
            <a:r>
              <a:rPr lang="en-US" dirty="0">
                <a:latin typeface="+mn-lt"/>
                <a:ea typeface="Helvetica CY" charset="0"/>
                <a:cs typeface="Calibri"/>
              </a:rPr>
              <a:t>or</a:t>
            </a:r>
            <a:r>
              <a:rPr lang="en-US" spc="-150" dirty="0">
                <a:latin typeface="+mn-lt"/>
                <a:ea typeface="Helvetica CY" charset="0"/>
                <a:cs typeface="Calibri"/>
              </a:rPr>
              <a:t> </a:t>
            </a:r>
            <a:r>
              <a:rPr lang="en-US" dirty="0">
                <a:latin typeface="+mn-lt"/>
                <a:ea typeface="Helvetica CY" charset="0"/>
                <a:cs typeface="Calibri"/>
              </a:rPr>
              <a:t>both.</a:t>
            </a:r>
          </a:p>
        </p:txBody>
      </p:sp>
    </p:spTree>
    <p:extLst>
      <p:ext uri="{BB962C8B-B14F-4D97-AF65-F5344CB8AC3E}">
        <p14:creationId xmlns:p14="http://schemas.microsoft.com/office/powerpoint/2010/main" val="4111549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Making It Practical</a:t>
            </a:r>
          </a:p>
        </p:txBody>
      </p:sp>
      <p:sp>
        <p:nvSpPr>
          <p:cNvPr id="6" name="Text Box 3"/>
          <p:cNvSpPr txBox="1">
            <a:spLocks noChangeArrowheads="1"/>
          </p:cNvSpPr>
          <p:nvPr/>
        </p:nvSpPr>
        <p:spPr bwMode="auto">
          <a:xfrm>
            <a:off x="0" y="1196752"/>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Jesus didn’t wait for us to ask for </a:t>
            </a:r>
            <a:r>
              <a:rPr lang="en-US" spc="-60" dirty="0">
                <a:latin typeface="+mn-lt"/>
                <a:ea typeface="Helvetica CY" charset="0"/>
                <a:cs typeface="Calibri"/>
              </a:rPr>
              <a:t>forgiveness first.</a:t>
            </a:r>
            <a:r>
              <a:rPr lang="en-US" spc="-300" dirty="0">
                <a:latin typeface="+mn-lt"/>
                <a:ea typeface="Helvetica CY" charset="0"/>
                <a:cs typeface="Calibri"/>
              </a:rPr>
              <a:t> </a:t>
            </a:r>
            <a:r>
              <a:rPr lang="en-US" spc="-60" dirty="0">
                <a:latin typeface="+mn-lt"/>
                <a:ea typeface="Helvetica CY" charset="0"/>
                <a:cs typeface="Calibri"/>
              </a:rPr>
              <a:t>We do not have to wait for our offender to ask for forgiveness.  </a:t>
            </a:r>
            <a:r>
              <a:rPr lang="en-US" dirty="0">
                <a:latin typeface="+mn-lt"/>
                <a:ea typeface="Helvetica CY" charset="0"/>
                <a:cs typeface="Calibri"/>
              </a:rPr>
              <a:t>We can forgive others without having them accept our forgiveness.</a:t>
            </a:r>
          </a:p>
          <a:p>
            <a:pPr algn="ctr" eaLnBrk="1" hangingPunct="1">
              <a:tabLst/>
            </a:pPr>
            <a:r>
              <a:rPr lang="en-US" dirty="0">
                <a:latin typeface="+mn-lt"/>
                <a:ea typeface="Helvetica CY" charset="0"/>
                <a:cs typeface="Calibri"/>
              </a:rPr>
              <a:t>Forgiveness, like love, begins with a </a:t>
            </a:r>
            <a:r>
              <a:rPr lang="en-US" spc="-130" dirty="0">
                <a:latin typeface="+mn-lt"/>
                <a:ea typeface="Helvetica CY" charset="0"/>
                <a:cs typeface="Calibri"/>
              </a:rPr>
              <a:t>choice rather than a </a:t>
            </a:r>
            <a:r>
              <a:rPr lang="en-US" spc="-100" dirty="0">
                <a:latin typeface="+mn-lt"/>
                <a:ea typeface="Helvetica CY" charset="0"/>
                <a:cs typeface="Calibri"/>
              </a:rPr>
              <a:t>feeling</a:t>
            </a:r>
            <a:r>
              <a:rPr lang="en-US" spc="-130" dirty="0">
                <a:latin typeface="+mn-lt"/>
                <a:ea typeface="Helvetica CY" charset="0"/>
                <a:cs typeface="Calibri"/>
              </a:rPr>
              <a:t>.</a:t>
            </a:r>
            <a:r>
              <a:rPr lang="en-US" spc="-300" dirty="0">
                <a:latin typeface="+mn-lt"/>
                <a:ea typeface="Helvetica CY" charset="0"/>
                <a:cs typeface="Calibri"/>
              </a:rPr>
              <a:t> </a:t>
            </a:r>
            <a:r>
              <a:rPr lang="en-US" spc="-130" dirty="0">
                <a:latin typeface="+mn-lt"/>
                <a:ea typeface="Helvetica CY" charset="0"/>
                <a:cs typeface="Calibri"/>
              </a:rPr>
              <a:t>We can make </a:t>
            </a:r>
            <a:r>
              <a:rPr lang="en-US" dirty="0">
                <a:latin typeface="+mn-lt"/>
                <a:ea typeface="Helvetica CY" charset="0"/>
                <a:cs typeface="Calibri"/>
              </a:rPr>
              <a:t>the choice to forgive, even if our emo- </a:t>
            </a:r>
            <a:r>
              <a:rPr lang="en-US" dirty="0" err="1">
                <a:latin typeface="+mn-lt"/>
                <a:ea typeface="Helvetica CY" charset="0"/>
                <a:cs typeface="Calibri"/>
              </a:rPr>
              <a:t>tions</a:t>
            </a:r>
            <a:r>
              <a:rPr lang="en-US" dirty="0">
                <a:latin typeface="+mn-lt"/>
                <a:ea typeface="Helvetica CY" charset="0"/>
                <a:cs typeface="Calibri"/>
              </a:rPr>
              <a:t> may not agree with this decision.</a:t>
            </a:r>
          </a:p>
        </p:txBody>
      </p:sp>
    </p:spTree>
    <p:extLst>
      <p:ext uri="{BB962C8B-B14F-4D97-AF65-F5344CB8AC3E}">
        <p14:creationId xmlns:p14="http://schemas.microsoft.com/office/powerpoint/2010/main" val="374915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2335"/>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2.Attitudes For Abuse and Abusers–2</a:t>
            </a:r>
          </a:p>
          <a:p>
            <a:pPr marL="36000"/>
            <a:r>
              <a:rPr lang="en-US" sz="3200" b="1" spc="50" dirty="0">
                <a:latin typeface="Times New Roman" panose="02020603050405020304" pitchFamily="18" charset="0"/>
                <a:cs typeface="Times New Roman" panose="02020603050405020304" pitchFamily="18" charset="0"/>
              </a:rPr>
              <a:t>Making It Practical</a:t>
            </a:r>
          </a:p>
        </p:txBody>
      </p:sp>
      <p:sp>
        <p:nvSpPr>
          <p:cNvPr id="6" name="Text Box 3"/>
          <p:cNvSpPr txBox="1">
            <a:spLocks noChangeArrowheads="1"/>
          </p:cNvSpPr>
          <p:nvPr/>
        </p:nvSpPr>
        <p:spPr bwMode="auto">
          <a:xfrm>
            <a:off x="0" y="1196752"/>
            <a:ext cx="9144000" cy="5632311"/>
          </a:xfrm>
          <a:prstGeom prst="rect">
            <a:avLst/>
          </a:prstGeom>
          <a:noFill/>
          <a:ln w="9525">
            <a:noFill/>
            <a:miter lim="800000"/>
            <a:headEnd/>
            <a:tailEnd/>
          </a:ln>
        </p:spPr>
        <p:txBody>
          <a:bodyPr wrap="square">
            <a:spAutoFit/>
          </a:bodyPr>
          <a:lstStyle>
            <a:lvl1pPr eaLnBrk="0" hangingPunct="0">
              <a:tabLst>
                <a:tab pos="455613"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55613" algn="l"/>
              </a:tabLst>
              <a:defRPr sz="4000">
                <a:solidFill>
                  <a:schemeClr val="tx1"/>
                </a:solidFill>
                <a:latin typeface="Helvetica Neue" charset="0"/>
                <a:ea typeface="ＭＳ Ｐゴシック" charset="0"/>
              </a:defRPr>
            </a:lvl2pPr>
            <a:lvl3pPr eaLnBrk="0" hangingPunct="0">
              <a:tabLst>
                <a:tab pos="455613" algn="l"/>
              </a:tabLst>
              <a:defRPr sz="4000">
                <a:solidFill>
                  <a:schemeClr val="tx1"/>
                </a:solidFill>
                <a:latin typeface="Helvetica Neue" charset="0"/>
                <a:ea typeface="ＭＳ Ｐゴシック" charset="0"/>
              </a:defRPr>
            </a:lvl3pPr>
            <a:lvl4pPr eaLnBrk="0" hangingPunct="0">
              <a:tabLst>
                <a:tab pos="455613" algn="l"/>
              </a:tabLst>
              <a:defRPr sz="4000">
                <a:solidFill>
                  <a:schemeClr val="tx1"/>
                </a:solidFill>
                <a:latin typeface="Helvetica Neue" charset="0"/>
                <a:ea typeface="ＭＳ Ｐゴシック" charset="0"/>
              </a:defRPr>
            </a:lvl4pPr>
            <a:lvl5pPr eaLnBrk="0" hangingPunct="0">
              <a:tabLst>
                <a:tab pos="455613"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55613" algn="l"/>
              </a:tabLst>
              <a:defRPr sz="4000">
                <a:solidFill>
                  <a:schemeClr val="tx1"/>
                </a:solidFill>
                <a:latin typeface="Helvetica Neue" charset="0"/>
                <a:ea typeface="ＭＳ Ｐゴシック" charset="0"/>
              </a:defRPr>
            </a:lvl9pPr>
          </a:lstStyle>
          <a:p>
            <a:pPr algn="ctr" eaLnBrk="1" hangingPunct="1">
              <a:tabLst/>
            </a:pPr>
            <a:r>
              <a:rPr lang="en-US" spc="-50" dirty="0">
                <a:latin typeface="+mn-lt"/>
                <a:ea typeface="Helvetica CY" charset="0"/>
                <a:cs typeface="Calibri"/>
              </a:rPr>
              <a:t>God knows that in our own strength this </a:t>
            </a:r>
            <a:r>
              <a:rPr lang="en-US" dirty="0">
                <a:latin typeface="+mn-lt"/>
                <a:ea typeface="Helvetica CY" charset="0"/>
                <a:cs typeface="Calibri"/>
              </a:rPr>
              <a:t>choice is impossible, but “with God all things are possible” (Mark 10:27).</a:t>
            </a:r>
          </a:p>
          <a:p>
            <a:pPr algn="ctr" eaLnBrk="1" hangingPunct="1">
              <a:tabLst/>
            </a:pPr>
            <a:r>
              <a:rPr lang="en-US" spc="-100" dirty="0">
                <a:latin typeface="+mn-lt"/>
                <a:ea typeface="Helvetica CY" charset="0"/>
                <a:cs typeface="Calibri"/>
              </a:rPr>
              <a:t>Forgiveness isn’t always easy. The pain </a:t>
            </a:r>
            <a:r>
              <a:rPr lang="en-US" dirty="0">
                <a:latin typeface="+mn-lt"/>
                <a:ea typeface="Helvetica CY" charset="0"/>
                <a:cs typeface="Calibri"/>
              </a:rPr>
              <a:t>and the damage done devastating, leaving us hurt, crippled, and broken.</a:t>
            </a:r>
          </a:p>
          <a:p>
            <a:pPr algn="ctr" eaLnBrk="1" hangingPunct="1">
              <a:tabLst/>
            </a:pPr>
            <a:r>
              <a:rPr lang="en-US" spc="-100" dirty="0">
                <a:latin typeface="+mn-lt"/>
                <a:ea typeface="Helvetica CY" charset="0"/>
                <a:cs typeface="Calibri"/>
              </a:rPr>
              <a:t>Healing</a:t>
            </a:r>
            <a:r>
              <a:rPr lang="en-US" spc="-150" dirty="0">
                <a:latin typeface="+mn-lt"/>
                <a:ea typeface="Helvetica CY" charset="0"/>
                <a:cs typeface="Calibri"/>
              </a:rPr>
              <a:t> </a:t>
            </a:r>
            <a:r>
              <a:rPr lang="en-US" spc="-100" dirty="0">
                <a:latin typeface="+mn-lt"/>
                <a:ea typeface="Helvetica CY" charset="0"/>
                <a:cs typeface="Calibri"/>
              </a:rPr>
              <a:t>will</a:t>
            </a:r>
            <a:r>
              <a:rPr lang="en-US" spc="-150" dirty="0">
                <a:latin typeface="+mn-lt"/>
                <a:ea typeface="Helvetica CY" charset="0"/>
                <a:cs typeface="Calibri"/>
              </a:rPr>
              <a:t> </a:t>
            </a:r>
            <a:r>
              <a:rPr lang="en-US" spc="-100" dirty="0">
                <a:latin typeface="+mn-lt"/>
                <a:ea typeface="Helvetica CY" charset="0"/>
                <a:cs typeface="Calibri"/>
              </a:rPr>
              <a:t>come,</a:t>
            </a:r>
            <a:r>
              <a:rPr lang="en-US" spc="-300" dirty="0">
                <a:latin typeface="+mn-lt"/>
                <a:ea typeface="Helvetica CY" charset="0"/>
                <a:cs typeface="Calibri"/>
              </a:rPr>
              <a:t> </a:t>
            </a:r>
            <a:r>
              <a:rPr lang="en-US" spc="-100" dirty="0">
                <a:latin typeface="+mn-lt"/>
                <a:ea typeface="Helvetica CY" charset="0"/>
                <a:cs typeface="Calibri"/>
              </a:rPr>
              <a:t>but</a:t>
            </a:r>
            <a:r>
              <a:rPr lang="en-US" spc="-150" dirty="0">
                <a:latin typeface="+mn-lt"/>
                <a:ea typeface="Helvetica CY" charset="0"/>
                <a:cs typeface="Calibri"/>
              </a:rPr>
              <a:t> </a:t>
            </a:r>
            <a:r>
              <a:rPr lang="en-US" spc="-100" dirty="0">
                <a:latin typeface="+mn-lt"/>
                <a:ea typeface="Helvetica CY" charset="0"/>
                <a:cs typeface="Calibri"/>
              </a:rPr>
              <a:t>holding</a:t>
            </a:r>
            <a:r>
              <a:rPr lang="en-US" spc="-150" dirty="0">
                <a:latin typeface="+mn-lt"/>
                <a:ea typeface="Helvetica CY" charset="0"/>
                <a:cs typeface="Calibri"/>
              </a:rPr>
              <a:t> </a:t>
            </a:r>
            <a:r>
              <a:rPr lang="en-US" spc="-100" dirty="0">
                <a:latin typeface="+mn-lt"/>
                <a:ea typeface="Helvetica CY" charset="0"/>
                <a:cs typeface="Calibri"/>
              </a:rPr>
              <a:t>on</a:t>
            </a:r>
            <a:r>
              <a:rPr lang="en-US" spc="-150" dirty="0">
                <a:latin typeface="+mn-lt"/>
                <a:ea typeface="Helvetica CY" charset="0"/>
                <a:cs typeface="Calibri"/>
              </a:rPr>
              <a:t> </a:t>
            </a:r>
            <a:r>
              <a:rPr lang="en-US" spc="-100" dirty="0">
                <a:latin typeface="+mn-lt"/>
                <a:ea typeface="Helvetica CY" charset="0"/>
                <a:cs typeface="Calibri"/>
              </a:rPr>
              <a:t>to</a:t>
            </a:r>
            <a:r>
              <a:rPr lang="en-US" spc="-150" dirty="0">
                <a:latin typeface="+mn-lt"/>
                <a:ea typeface="Helvetica CY" charset="0"/>
                <a:cs typeface="Calibri"/>
              </a:rPr>
              <a:t> </a:t>
            </a:r>
            <a:r>
              <a:rPr lang="en-US" spc="-100" dirty="0">
                <a:latin typeface="+mn-lt"/>
                <a:ea typeface="Helvetica CY" charset="0"/>
                <a:cs typeface="Calibri"/>
              </a:rPr>
              <a:t>bitter-ness</a:t>
            </a:r>
            <a:r>
              <a:rPr lang="en-US" spc="-150" dirty="0">
                <a:latin typeface="+mn-lt"/>
                <a:ea typeface="Helvetica CY" charset="0"/>
                <a:cs typeface="Calibri"/>
              </a:rPr>
              <a:t> </a:t>
            </a:r>
            <a:r>
              <a:rPr lang="en-US" spc="-100" dirty="0">
                <a:latin typeface="+mn-lt"/>
                <a:ea typeface="Helvetica CY" charset="0"/>
                <a:cs typeface="Calibri"/>
              </a:rPr>
              <a:t>and</a:t>
            </a:r>
            <a:r>
              <a:rPr lang="en-US" spc="-150" dirty="0">
                <a:latin typeface="+mn-lt"/>
                <a:ea typeface="Helvetica CY" charset="0"/>
                <a:cs typeface="Calibri"/>
              </a:rPr>
              <a:t> </a:t>
            </a:r>
            <a:r>
              <a:rPr lang="en-US" spc="-100" dirty="0">
                <a:latin typeface="+mn-lt"/>
                <a:ea typeface="Helvetica CY" charset="0"/>
                <a:cs typeface="Calibri"/>
              </a:rPr>
              <a:t>anger</a:t>
            </a:r>
            <a:r>
              <a:rPr lang="en-US" spc="-150" dirty="0">
                <a:latin typeface="+mn-lt"/>
                <a:ea typeface="Helvetica CY" charset="0"/>
                <a:cs typeface="Calibri"/>
              </a:rPr>
              <a:t> </a:t>
            </a:r>
            <a:r>
              <a:rPr lang="en-US" spc="-100" dirty="0">
                <a:latin typeface="+mn-lt"/>
                <a:ea typeface="Helvetica CY" charset="0"/>
                <a:cs typeface="Calibri"/>
              </a:rPr>
              <a:t>and</a:t>
            </a:r>
            <a:r>
              <a:rPr lang="en-US" spc="-150" dirty="0">
                <a:latin typeface="+mn-lt"/>
                <a:ea typeface="Helvetica CY" charset="0"/>
                <a:cs typeface="Calibri"/>
              </a:rPr>
              <a:t> </a:t>
            </a:r>
            <a:r>
              <a:rPr lang="en-US" spc="-100" dirty="0">
                <a:latin typeface="+mn-lt"/>
                <a:ea typeface="Helvetica CY" charset="0"/>
                <a:cs typeface="Calibri"/>
              </a:rPr>
              <a:t>resentment</a:t>
            </a:r>
            <a:r>
              <a:rPr lang="en-US" spc="-150" dirty="0">
                <a:latin typeface="+mn-lt"/>
                <a:ea typeface="Helvetica CY" charset="0"/>
                <a:cs typeface="Calibri"/>
              </a:rPr>
              <a:t> </a:t>
            </a:r>
            <a:r>
              <a:rPr lang="en-US" spc="-100" dirty="0">
                <a:latin typeface="+mn-lt"/>
                <a:ea typeface="Helvetica CY" charset="0"/>
                <a:cs typeface="Calibri"/>
              </a:rPr>
              <a:t>will</a:t>
            </a:r>
            <a:r>
              <a:rPr lang="en-US" spc="-150" dirty="0">
                <a:latin typeface="+mn-lt"/>
                <a:ea typeface="Helvetica CY" charset="0"/>
                <a:cs typeface="Calibri"/>
              </a:rPr>
              <a:t> </a:t>
            </a:r>
            <a:r>
              <a:rPr lang="en-US" spc="-100" dirty="0">
                <a:latin typeface="+mn-lt"/>
                <a:ea typeface="Helvetica CY" charset="0"/>
                <a:cs typeface="Calibri"/>
              </a:rPr>
              <a:t>make </a:t>
            </a:r>
            <a:r>
              <a:rPr lang="en-US" dirty="0">
                <a:latin typeface="+mn-lt"/>
                <a:ea typeface="Helvetica CY" charset="0"/>
                <a:cs typeface="Calibri"/>
              </a:rPr>
              <a:t>healing much harder, if possible at all.</a:t>
            </a:r>
          </a:p>
        </p:txBody>
      </p:sp>
    </p:spTree>
    <p:extLst>
      <p:ext uri="{BB962C8B-B14F-4D97-AF65-F5344CB8AC3E}">
        <p14:creationId xmlns:p14="http://schemas.microsoft.com/office/powerpoint/2010/main" val="4184597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691680" y="1464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3. Finding Rest After Forgiveness	 </a:t>
            </a:r>
          </a:p>
        </p:txBody>
      </p:sp>
      <p:pic>
        <p:nvPicPr>
          <p:cNvPr id="3" name="Picture 2">
            <a:extLst>
              <a:ext uri="{FF2B5EF4-FFF2-40B4-BE49-F238E27FC236}">
                <a16:creationId xmlns:a16="http://schemas.microsoft.com/office/drawing/2014/main" id="{C0BD6117-0887-B24D-BD19-C3261977B6A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547664" y="1844824"/>
            <a:ext cx="6000667" cy="3600400"/>
          </a:xfrm>
          <a:prstGeom prst="rect">
            <a:avLst/>
          </a:prstGeom>
        </p:spPr>
      </p:pic>
      <p:sp>
        <p:nvSpPr>
          <p:cNvPr id="4" name="Rectangle 3">
            <a:extLst>
              <a:ext uri="{FF2B5EF4-FFF2-40B4-BE49-F238E27FC236}">
                <a16:creationId xmlns:a16="http://schemas.microsoft.com/office/drawing/2014/main" id="{7427BC29-231F-9546-AC57-77B9A5651827}"/>
              </a:ext>
            </a:extLst>
          </p:cNvPr>
          <p:cNvSpPr/>
          <p:nvPr/>
        </p:nvSpPr>
        <p:spPr bwMode="auto">
          <a:xfrm>
            <a:off x="1547664" y="1844824"/>
            <a:ext cx="6000666" cy="3600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0" y="1206906"/>
            <a:ext cx="9144000" cy="5678478"/>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dirty="0">
                <a:latin typeface="Times New Roman" panose="02020603050405020304" pitchFamily="18" charset="0"/>
                <a:cs typeface="Times New Roman" panose="02020603050405020304" pitchFamily="18" charset="0"/>
              </a:rPr>
              <a:t>Genesis 50:15-21 </a:t>
            </a:r>
            <a:r>
              <a:rPr lang="en-US" cap="small" dirty="0" err="1">
                <a:latin typeface="Times New Roman" panose="02020603050405020304" pitchFamily="18" charset="0"/>
                <a:cs typeface="Times New Roman" panose="02020603050405020304" pitchFamily="18" charset="0"/>
              </a:rPr>
              <a:t>nkjv</a:t>
            </a:r>
            <a:r>
              <a:rPr lang="en-US" dirty="0">
                <a:latin typeface="Times New Roman" panose="02020603050405020304" pitchFamily="18" charset="0"/>
                <a:cs typeface="Times New Roman" panose="02020603050405020304" pitchFamily="18" charset="0"/>
              </a:rPr>
              <a:t> </a:t>
            </a:r>
          </a:p>
          <a:p>
            <a:pPr algn="ctr" eaLnBrk="1" hangingPunct="1">
              <a:spcBef>
                <a:spcPts val="600"/>
              </a:spcBef>
              <a:tabLst/>
            </a:pPr>
            <a:r>
              <a:rPr lang="en-US" b="1" dirty="0">
                <a:latin typeface="+mn-lt"/>
                <a:ea typeface="Helvetica CY" charset="0"/>
                <a:cs typeface="Calibri"/>
              </a:rPr>
              <a:t>“</a:t>
            </a:r>
            <a:r>
              <a:rPr lang="en-US" b="1" spc="50" dirty="0">
                <a:latin typeface="+mn-lt"/>
                <a:ea typeface="Helvetica CY" charset="0"/>
                <a:cs typeface="Calibri"/>
              </a:rPr>
              <a:t>When Joseph’s brothers </a:t>
            </a:r>
            <a:r>
              <a:rPr lang="en-US" dirty="0">
                <a:latin typeface="+mn-lt"/>
                <a:ea typeface="Helvetica CY" charset="0"/>
                <a:cs typeface="Calibri"/>
              </a:rPr>
              <a:t>saw that their father was dead…. Joseph said   to them, ‘Do not be afraid…. You  meant evil against me; but God meant it for good, in order to bring it about as  </a:t>
            </a:r>
            <a:r>
              <a:rPr lang="en-US" spc="-100" dirty="0">
                <a:latin typeface="+mn-lt"/>
                <a:ea typeface="Helvetica CY" charset="0"/>
                <a:cs typeface="Calibri"/>
              </a:rPr>
              <a:t>it is this day, to save many people alive.’</a:t>
            </a:r>
          </a:p>
          <a:p>
            <a:pPr algn="ctr" eaLnBrk="1" hangingPunct="1">
              <a:spcBef>
                <a:spcPts val="0"/>
              </a:spcBef>
              <a:tabLst/>
            </a:pPr>
            <a:r>
              <a:rPr lang="en-US" dirty="0">
                <a:ea typeface="Helvetica CY" charset="0"/>
                <a:cs typeface="Calibri"/>
              </a:rPr>
              <a:t>… </a:t>
            </a:r>
            <a:r>
              <a:rPr lang="en-US" dirty="0">
                <a:latin typeface="+mn-lt"/>
                <a:ea typeface="Helvetica CY" charset="0"/>
                <a:cs typeface="Calibri"/>
              </a:rPr>
              <a:t>And he comforted them and     spoke kindly to them.”</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hidden"/>
                                      </p:to>
                                    </p:set>
                                  </p:childTnLst>
                                </p:cTn>
                              </p:par>
                              <p:par>
                                <p:cTn id="23" presetID="16" presetClass="entr" presetSubtype="2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2000"/>
                                        <p:tgtEl>
                                          <p:spTgt spid="3"/>
                                        </p:tgtEl>
                                      </p:cBhvr>
                                    </p:animEffect>
                                  </p:childTnLst>
                                </p:cTn>
                              </p:par>
                              <p:par>
                                <p:cTn id="26" presetID="1" presetClass="exit"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animBg="1"/>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Finding Rest After Forgiveness</a:t>
            </a:r>
          </a:p>
          <a:p>
            <a:pPr marL="36000"/>
            <a:r>
              <a:rPr lang="en-US" sz="3200" b="1" spc="50" dirty="0">
                <a:latin typeface="Times New Roman" panose="02020603050405020304" pitchFamily="18" charset="0"/>
                <a:cs typeface="Times New Roman" panose="02020603050405020304" pitchFamily="18" charset="0"/>
              </a:rPr>
              <a:t>A Happy Ending</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b="1" spc="50" dirty="0">
                <a:latin typeface="+mn-lt"/>
                <a:ea typeface="Helvetica CY" charset="0"/>
                <a:cs typeface="Calibri"/>
              </a:rPr>
              <a:t>While it may </a:t>
            </a:r>
            <a:r>
              <a:rPr lang="en-US" dirty="0">
                <a:latin typeface="+mn-lt"/>
                <a:ea typeface="Helvetica CY" charset="0"/>
                <a:cs typeface="Calibri"/>
              </a:rPr>
              <a:t>not always be possible  or wise to restore relationships, this does not mean that we cannot forgive.</a:t>
            </a:r>
          </a:p>
          <a:p>
            <a:pPr algn="ctr" eaLnBrk="1" hangingPunct="1">
              <a:tabLst/>
            </a:pPr>
            <a:r>
              <a:rPr lang="en-US" dirty="0">
                <a:latin typeface="+mn-lt"/>
                <a:ea typeface="Helvetica CY" charset="0"/>
                <a:cs typeface="Calibri"/>
              </a:rPr>
              <a:t>We may want to voice our forgiveness either vocally or through a letter. And then it is time to let go of pain to the utmost degree we can. </a:t>
            </a:r>
          </a:p>
          <a:p>
            <a:pPr algn="ctr" eaLnBrk="1" hangingPunct="1">
              <a:tabLst/>
            </a:pPr>
            <a:r>
              <a:rPr lang="en-US" dirty="0">
                <a:latin typeface="+mn-lt"/>
                <a:ea typeface="Helvetica CY" charset="0"/>
                <a:cs typeface="Calibri"/>
              </a:rPr>
              <a:t>Some pain will always remain, but at least we can be on the path to healing.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 calcmode="lin" valueType="num">
                                      <p:cBhvr additive="base">
                                        <p:cTn id="7" dur="1000"/>
                                        <p:tgtEl>
                                          <p:spTgt spid="57346">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7346">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Finding Rest After Forgiveness</a:t>
            </a:r>
          </a:p>
          <a:p>
            <a:pPr marL="36000"/>
            <a:r>
              <a:rPr lang="en-US" sz="3200" b="1" spc="50" dirty="0">
                <a:latin typeface="Times New Roman" panose="02020603050405020304" pitchFamily="18" charset="0"/>
                <a:cs typeface="Times New Roman" panose="02020603050405020304" pitchFamily="18" charset="0"/>
              </a:rPr>
              <a:t>A Happy Ending</a:t>
            </a:r>
          </a:p>
        </p:txBody>
      </p:sp>
      <p:sp>
        <p:nvSpPr>
          <p:cNvPr id="7" name="Text Box 7"/>
          <p:cNvSpPr txBox="1">
            <a:spLocks noChangeArrowheads="1"/>
          </p:cNvSpPr>
          <p:nvPr/>
        </p:nvSpPr>
        <p:spPr bwMode="auto">
          <a:xfrm>
            <a:off x="36512" y="1215314"/>
            <a:ext cx="9144000" cy="5632311"/>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When Jacob died, His brothers were afraid that Joseph would take his revenge. Joseph reassured them of   his forgiveness again.</a:t>
            </a:r>
          </a:p>
          <a:p>
            <a:pPr algn="ctr" eaLnBrk="1" hangingPunct="1">
              <a:tabLst/>
            </a:pPr>
            <a:r>
              <a:rPr lang="en-US" dirty="0">
                <a:latin typeface="+mn-lt"/>
                <a:ea typeface="Helvetica CY" charset="0"/>
                <a:cs typeface="Calibri"/>
              </a:rPr>
              <a:t>If the wound is deep, we will have to </a:t>
            </a:r>
            <a:r>
              <a:rPr lang="en-US" spc="-50" dirty="0">
                <a:latin typeface="+mn-lt"/>
                <a:ea typeface="Helvetica CY" charset="0"/>
                <a:cs typeface="Calibri"/>
              </a:rPr>
              <a:t>forgive many times</a:t>
            </a:r>
            <a:r>
              <a:rPr lang="en-US" dirty="0">
                <a:latin typeface="+mn-lt"/>
                <a:ea typeface="Helvetica CY" charset="0"/>
                <a:cs typeface="Calibri"/>
              </a:rPr>
              <a:t>.</a:t>
            </a:r>
            <a:r>
              <a:rPr lang="en-US" spc="-300" dirty="0">
                <a:latin typeface="+mn-lt"/>
                <a:ea typeface="Helvetica CY" charset="0"/>
                <a:cs typeface="Calibri"/>
              </a:rPr>
              <a:t> </a:t>
            </a:r>
            <a:r>
              <a:rPr lang="en-US" spc="-50" dirty="0">
                <a:latin typeface="+mn-lt"/>
                <a:ea typeface="Helvetica CY" charset="0"/>
                <a:cs typeface="Calibri"/>
              </a:rPr>
              <a:t>When memories of </a:t>
            </a:r>
            <a:r>
              <a:rPr lang="en-US" dirty="0">
                <a:latin typeface="+mn-lt"/>
                <a:ea typeface="Helvetica CY" charset="0"/>
                <a:cs typeface="Calibri"/>
              </a:rPr>
              <a:t>the wrong come to mind, we will need to go to God immediately in prayer   and make the choice to forgive again.</a:t>
            </a:r>
          </a:p>
        </p:txBody>
      </p:sp>
    </p:spTree>
    <p:extLst>
      <p:ext uri="{BB962C8B-B14F-4D97-AF65-F5344CB8AC3E}">
        <p14:creationId xmlns:p14="http://schemas.microsoft.com/office/powerpoint/2010/main" val="3253057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91680" y="478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3. Finding Rest After Forgiveness</a:t>
            </a:r>
          </a:p>
          <a:p>
            <a:pPr marL="36000"/>
            <a:r>
              <a:rPr lang="en-US" sz="3200" b="1" spc="50" dirty="0">
                <a:latin typeface="Times New Roman" panose="02020603050405020304" pitchFamily="18" charset="0"/>
                <a:cs typeface="Times New Roman" panose="02020603050405020304" pitchFamily="18" charset="0"/>
              </a:rPr>
              <a:t>A Happy Ending</a:t>
            </a:r>
          </a:p>
        </p:txBody>
      </p:sp>
      <p:sp>
        <p:nvSpPr>
          <p:cNvPr id="7" name="Text Box 7"/>
          <p:cNvSpPr txBox="1">
            <a:spLocks noChangeArrowheads="1"/>
          </p:cNvSpPr>
          <p:nvPr/>
        </p:nvSpPr>
        <p:spPr bwMode="auto">
          <a:xfrm>
            <a:off x="36512" y="1354698"/>
            <a:ext cx="9144000" cy="5170646"/>
          </a:xfrm>
          <a:prstGeom prst="rect">
            <a:avLst/>
          </a:prstGeom>
          <a:noFill/>
          <a:ln w="9525">
            <a:noFill/>
            <a:miter lim="800000"/>
            <a:headEnd/>
            <a:tailEnd/>
          </a:ln>
        </p:spPr>
        <p:txBody>
          <a:bodyPr wrap="square">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tabLst/>
            </a:pPr>
            <a:r>
              <a:rPr lang="en-US" dirty="0">
                <a:latin typeface="+mn-lt"/>
                <a:ea typeface="Helvetica CY" charset="0"/>
                <a:cs typeface="Calibri"/>
              </a:rPr>
              <a:t>Joseph firmly believed that his life    </a:t>
            </a:r>
            <a:r>
              <a:rPr lang="en-US" spc="-50" dirty="0">
                <a:latin typeface="+mn-lt"/>
                <a:ea typeface="Helvetica CY" charset="0"/>
                <a:cs typeface="Calibri"/>
              </a:rPr>
              <a:t>was part of God’s big plan to help save </a:t>
            </a:r>
            <a:r>
              <a:rPr lang="en-US" dirty="0">
                <a:latin typeface="+mn-lt"/>
                <a:ea typeface="Helvetica CY" charset="0"/>
                <a:cs typeface="Calibri"/>
              </a:rPr>
              <a:t>the then-known world from famine—and then to help his family fulfill God’s promise to become a great nation. </a:t>
            </a:r>
          </a:p>
          <a:p>
            <a:pPr algn="ctr" eaLnBrk="1" hangingPunct="1">
              <a:spcBef>
                <a:spcPts val="1200"/>
              </a:spcBef>
              <a:tabLst/>
            </a:pPr>
            <a:r>
              <a:rPr lang="en-US" dirty="0">
                <a:latin typeface="+mn-lt"/>
                <a:ea typeface="Helvetica CY" charset="0"/>
                <a:cs typeface="Calibri"/>
              </a:rPr>
              <a:t>Knowing that God had overruled the evil plans of his brothers to bring   about good helped Joseph to forgive.</a:t>
            </a:r>
          </a:p>
        </p:txBody>
      </p:sp>
    </p:spTree>
    <p:extLst>
      <p:ext uri="{BB962C8B-B14F-4D97-AF65-F5344CB8AC3E}">
        <p14:creationId xmlns:p14="http://schemas.microsoft.com/office/powerpoint/2010/main" val="1442546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860032" y="4903420"/>
            <a:ext cx="4283968" cy="1169551"/>
          </a:xfrm>
          <a:prstGeom prst="rect">
            <a:avLst/>
          </a:prstGeom>
          <a:noFill/>
        </p:spPr>
        <p:txBody>
          <a:bodyPr wrap="square" rtlCol="0">
            <a:spAutoFit/>
          </a:bodyPr>
          <a:lstStyle/>
          <a:p>
            <a:pPr algn="ctr"/>
            <a:r>
              <a:rPr lang="en-US" sz="2400" dirty="0">
                <a:solidFill>
                  <a:schemeClr val="tx1">
                    <a:lumMod val="95000"/>
                  </a:schemeClr>
                </a:solidFill>
                <a:latin typeface="+mn-lt"/>
                <a:cs typeface="Calibri"/>
              </a:rPr>
              <a:t>Gerald &amp; Chantal                         </a:t>
            </a:r>
            <a:r>
              <a:rPr lang="en-US" sz="2400" dirty="0" err="1">
                <a:solidFill>
                  <a:schemeClr val="tx1">
                    <a:lumMod val="95000"/>
                  </a:schemeClr>
                </a:solidFill>
                <a:latin typeface="+mn-lt"/>
                <a:cs typeface="Calibri"/>
              </a:rPr>
              <a:t>Klingbeil</a:t>
            </a:r>
            <a:endParaRPr lang="en-US" sz="2400" dirty="0">
              <a:solidFill>
                <a:schemeClr val="tx1">
                  <a:lumMod val="95000"/>
                </a:schemeClr>
              </a:solidFill>
              <a:latin typeface="+mn-lt"/>
              <a:cs typeface="Calibri"/>
            </a:endParaRPr>
          </a:p>
          <a:p>
            <a:pPr algn="ctr"/>
            <a:r>
              <a:rPr lang="en-US" sz="2000" spc="100" dirty="0">
                <a:solidFill>
                  <a:schemeClr val="tx1">
                    <a:lumMod val="95000"/>
                  </a:schemeClr>
                </a:solidFill>
                <a:latin typeface="+mn-lt"/>
                <a:cs typeface="Calibri"/>
              </a:rPr>
              <a:t>Principal Contributors</a:t>
            </a:r>
          </a:p>
        </p:txBody>
      </p:sp>
      <p:sp>
        <p:nvSpPr>
          <p:cNvPr id="7" name="TextBox 6"/>
          <p:cNvSpPr txBox="1"/>
          <p:nvPr/>
        </p:nvSpPr>
        <p:spPr>
          <a:xfrm>
            <a:off x="-1328615" y="4708769"/>
            <a:ext cx="184666" cy="707886"/>
          </a:xfrm>
          <a:prstGeom prst="rect">
            <a:avLst/>
          </a:prstGeom>
          <a:noFill/>
        </p:spPr>
        <p:txBody>
          <a:bodyPr wrap="none" rtlCol="0">
            <a:spAutoFit/>
          </a:bodyPr>
          <a:lstStyle/>
          <a:p>
            <a:endParaRPr lang="en-US" dirty="0"/>
          </a:p>
        </p:txBody>
      </p:sp>
      <p:pic>
        <p:nvPicPr>
          <p:cNvPr id="4" name="Picture 3" descr="cover 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84784"/>
            <a:ext cx="4293810" cy="2016224"/>
          </a:xfrm>
          <a:prstGeom prst="rect">
            <a:avLst/>
          </a:prstGeom>
        </p:spPr>
      </p:pic>
      <p:pic>
        <p:nvPicPr>
          <p:cNvPr id="5" name="Picture 4" descr="cover 3.jpg"/>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94432" y="596900"/>
            <a:ext cx="4165600" cy="5651500"/>
          </a:xfrm>
          <a:prstGeom prst="rect">
            <a:avLst/>
          </a:prstGeom>
        </p:spPr>
      </p:pic>
    </p:spTree>
    <p:extLst>
      <p:ext uri="{BB962C8B-B14F-4D97-AF65-F5344CB8AC3E}">
        <p14:creationId xmlns:p14="http://schemas.microsoft.com/office/powerpoint/2010/main" val="407407027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3000"/>
                            </p:stCondLst>
                            <p:childTnLst>
                              <p:par>
                                <p:cTn id="22" presetID="10" presetClass="entr" presetSubtype="0" fill="hold" grpId="1"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tabLst/>
            </a:pPr>
            <a:r>
              <a:rPr lang="en-US" b="1" spc="50" dirty="0">
                <a:latin typeface="+mn-lt"/>
                <a:ea typeface="Helvetica CY" charset="0"/>
                <a:cs typeface="Calibri"/>
              </a:rPr>
              <a:t>“Nothing can justify </a:t>
            </a:r>
            <a:r>
              <a:rPr lang="en-US" dirty="0">
                <a:latin typeface="+mn-lt"/>
                <a:ea typeface="Helvetica CY" charset="0"/>
                <a:cs typeface="Calibri"/>
              </a:rPr>
              <a:t>an unforgiving spirit. He who is unmerciful toward others shows that he himself is </a:t>
            </a:r>
            <a:r>
              <a:rPr lang="en-US" dirty="0">
                <a:solidFill>
                  <a:schemeClr val="tx2"/>
                </a:solidFill>
                <a:latin typeface="+mn-lt"/>
                <a:ea typeface="Helvetica CY" charset="0"/>
                <a:cs typeface="Calibri"/>
              </a:rPr>
              <a:t>not a</a:t>
            </a:r>
            <a:endParaRPr lang="en-US" dirty="0">
              <a:latin typeface="+mn-lt"/>
              <a:ea typeface="Helvetica CY" charset="0"/>
              <a:cs typeface="Calibri"/>
            </a:endParaRPr>
          </a:p>
          <a:p>
            <a:pPr algn="ctr">
              <a:tabLst/>
            </a:pPr>
            <a:r>
              <a:rPr lang="en-US" dirty="0">
                <a:latin typeface="+mn-lt"/>
                <a:ea typeface="Helvetica CY" charset="0"/>
                <a:cs typeface="Calibri"/>
              </a:rPr>
              <a:t>partaker of God’s pardoning grace.</a:t>
            </a:r>
          </a:p>
          <a:p>
            <a:pPr algn="ctr">
              <a:tabLst/>
            </a:pPr>
            <a:r>
              <a:rPr lang="en-US" dirty="0">
                <a:latin typeface="+mn-lt"/>
                <a:ea typeface="Helvetica CY" charset="0"/>
                <a:cs typeface="Calibri"/>
              </a:rPr>
              <a:t>In God’s forgiveness the heart of the erring one is drawn close to the great heart of Infinite Love.</a:t>
            </a:r>
            <a:r>
              <a:rPr lang="en-US" spc="-300" dirty="0">
                <a:latin typeface="+mn-lt"/>
                <a:ea typeface="Helvetica CY" charset="0"/>
                <a:cs typeface="Calibri"/>
              </a:rPr>
              <a:t> </a:t>
            </a:r>
            <a:r>
              <a:rPr lang="en-US" spc="-50" dirty="0">
                <a:latin typeface="+mn-lt"/>
                <a:ea typeface="Helvetica CY" charset="0"/>
                <a:cs typeface="Calibri"/>
              </a:rPr>
              <a:t>The tide of divine </a:t>
            </a:r>
            <a:r>
              <a:rPr lang="en-US" spc="-100" dirty="0">
                <a:latin typeface="+mn-lt"/>
                <a:ea typeface="Helvetica CY" charset="0"/>
                <a:cs typeface="Calibri"/>
              </a:rPr>
              <a:t>compassion flows into the sinner’s soul, </a:t>
            </a:r>
            <a:r>
              <a:rPr lang="en-US" dirty="0">
                <a:latin typeface="+mn-lt"/>
                <a:ea typeface="Helvetica CY" charset="0"/>
                <a:cs typeface="Calibri"/>
              </a:rPr>
              <a:t>and from him to the souls of others.”</a:t>
            </a:r>
          </a:p>
        </p:txBody>
      </p:sp>
      <p:sp>
        <p:nvSpPr>
          <p:cNvPr id="4" name="Text Box 2"/>
          <p:cNvSpPr txBox="1">
            <a:spLocks noChangeArrowheads="1"/>
          </p:cNvSpPr>
          <p:nvPr/>
        </p:nvSpPr>
        <p:spPr bwMode="auto">
          <a:xfrm>
            <a:off x="1691680" y="7408"/>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dirty="0">
                <a:latin typeface="Times New Roman" panose="02020603050405020304" pitchFamily="18" charset="0"/>
                <a:cs typeface="Times New Roman" panose="02020603050405020304" pitchFamily="18" charset="0"/>
              </a:rPr>
              <a:t>Final Words: </a:t>
            </a:r>
            <a:r>
              <a:rPr lang="en-US" sz="3200" i="1" cap="small" spc="-150" dirty="0">
                <a:latin typeface="Times New Roman" panose="02020603050405020304" pitchFamily="18" charset="0"/>
                <a:cs typeface="Times New Roman" panose="02020603050405020304" pitchFamily="18" charset="0"/>
              </a:rPr>
              <a:t>Christ’s Object Lessons </a:t>
            </a:r>
            <a:r>
              <a:rPr lang="en-US" sz="3200" spc="-150" dirty="0">
                <a:latin typeface="Times New Roman" panose="02020603050405020304" pitchFamily="18" charset="0"/>
                <a:cs typeface="Times New Roman" panose="02020603050405020304" pitchFamily="18" charset="0"/>
              </a:rPr>
              <a:t>251</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691680" y="-365"/>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Contents</a:t>
            </a:r>
          </a:p>
        </p:txBody>
      </p:sp>
      <p:sp>
        <p:nvSpPr>
          <p:cNvPr id="20483" name="Rectangle 10"/>
          <p:cNvSpPr>
            <a:spLocks noChangeArrowheads="1"/>
          </p:cNvSpPr>
          <p:nvPr/>
        </p:nvSpPr>
        <p:spPr bwMode="auto">
          <a:xfrm>
            <a:off x="0" y="1196752"/>
            <a:ext cx="914400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1620000">
              <a:tabLst>
                <a:tab pos="8440738" algn="r"/>
              </a:tabLst>
            </a:pPr>
            <a:r>
              <a:rPr lang="en-US" sz="28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Living in a 24-7 Society</a:t>
            </a:r>
          </a:p>
          <a:p>
            <a:pPr marL="1620000">
              <a:tabLst>
                <a:tab pos="8440738" algn="r"/>
              </a:tabLst>
            </a:pPr>
            <a:r>
              <a:rPr lang="en-US" sz="2800" dirty="0">
                <a:latin typeface="Arial" panose="020B0604020202020204" pitchFamily="34" charset="0"/>
                <a:cs typeface="Arial" panose="020B0604020202020204" pitchFamily="34" charset="0"/>
              </a:rPr>
              <a:t>2</a:t>
            </a:r>
            <a:r>
              <a:rPr lang="en-US" sz="2800" b="1" dirty="0">
                <a:latin typeface="Arial" panose="020B0604020202020204" pitchFamily="34" charset="0"/>
                <a:cs typeface="Arial" panose="020B0604020202020204" pitchFamily="34" charset="0"/>
              </a:rPr>
              <a:t> Restless and Rebellious</a:t>
            </a:r>
          </a:p>
          <a:p>
            <a:pPr marL="1620000">
              <a:tabLst>
                <a:tab pos="8440738" algn="r"/>
              </a:tabLst>
            </a:pPr>
            <a:r>
              <a:rPr lang="en-US" sz="2800" dirty="0">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The Roots of Restlessness</a:t>
            </a:r>
          </a:p>
          <a:p>
            <a:pPr marL="1620000">
              <a:tabLst>
                <a:tab pos="8440738" algn="r"/>
              </a:tabLst>
            </a:pPr>
            <a:r>
              <a:rPr lang="en-US" sz="2800" dirty="0">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The Cost of Rest</a:t>
            </a:r>
          </a:p>
          <a:p>
            <a:pPr marL="1620000">
              <a:tabLst>
                <a:tab pos="8440738" algn="r"/>
              </a:tabLst>
            </a:pPr>
            <a:r>
              <a:rPr lang="en-US" sz="2800" dirty="0">
                <a:latin typeface="Arial" panose="020B0604020202020204" pitchFamily="34" charset="0"/>
                <a:cs typeface="Arial" panose="020B0604020202020204" pitchFamily="34" charset="0"/>
              </a:rPr>
              <a:t>5</a:t>
            </a:r>
            <a:r>
              <a:rPr lang="en-US" sz="2800" b="1" dirty="0">
                <a:latin typeface="Arial" panose="020B0604020202020204" pitchFamily="34" charset="0"/>
                <a:cs typeface="Arial" panose="020B0604020202020204" pitchFamily="34" charset="0"/>
              </a:rPr>
              <a:t> “ ‘Come to Me . . .’ ”</a:t>
            </a:r>
          </a:p>
          <a:p>
            <a:pPr marL="1620000">
              <a:tabLst>
                <a:tab pos="8440738" algn="r"/>
              </a:tabLst>
            </a:pPr>
            <a:r>
              <a:rPr lang="en-US" sz="2800" dirty="0">
                <a:latin typeface="Arial" panose="020B0604020202020204" pitchFamily="34" charset="0"/>
                <a:cs typeface="Arial" panose="020B0604020202020204" pitchFamily="34" charset="0"/>
              </a:rPr>
              <a:t>6</a:t>
            </a:r>
            <a:r>
              <a:rPr lang="en-US" sz="2800" b="1" dirty="0">
                <a:latin typeface="Arial" panose="020B0604020202020204" pitchFamily="34" charset="0"/>
                <a:cs typeface="Arial" panose="020B0604020202020204" pitchFamily="34" charset="0"/>
              </a:rPr>
              <a:t> Finding Rest in Family Ties</a:t>
            </a:r>
          </a:p>
          <a:p>
            <a:pPr marL="1620000">
              <a:tabLst>
                <a:tab pos="8440738" algn="r"/>
              </a:tabLst>
            </a:pPr>
            <a:r>
              <a:rPr lang="en-US" sz="2800" dirty="0">
                <a:solidFill>
                  <a:schemeClr val="tx2"/>
                </a:solidFill>
                <a:latin typeface="Arial" panose="020B0604020202020204" pitchFamily="34" charset="0"/>
                <a:cs typeface="Arial" panose="020B0604020202020204" pitchFamily="34" charset="0"/>
              </a:rPr>
              <a:t>7</a:t>
            </a:r>
            <a:r>
              <a:rPr lang="en-US" sz="2800" b="1" dirty="0">
                <a:solidFill>
                  <a:schemeClr val="tx2"/>
                </a:solidFill>
                <a:latin typeface="Arial" panose="020B0604020202020204" pitchFamily="34" charset="0"/>
                <a:cs typeface="Arial" panose="020B0604020202020204" pitchFamily="34" charset="0"/>
              </a:rPr>
              <a:t> Rest, Relationships, and Healing</a:t>
            </a:r>
          </a:p>
          <a:p>
            <a:pPr marL="1620000">
              <a:tabLst>
                <a:tab pos="8440738" algn="r"/>
              </a:tabLst>
            </a:pPr>
            <a:r>
              <a:rPr lang="en-US" sz="2800" dirty="0">
                <a:latin typeface="Arial" panose="020B0604020202020204" pitchFamily="34" charset="0"/>
                <a:cs typeface="Arial" panose="020B0604020202020204" pitchFamily="34" charset="0"/>
              </a:rPr>
              <a:t>8</a:t>
            </a:r>
            <a:r>
              <a:rPr lang="en-US" sz="2800" b="1" dirty="0">
                <a:latin typeface="Arial" panose="020B0604020202020204" pitchFamily="34" charset="0"/>
                <a:cs typeface="Arial" panose="020B0604020202020204" pitchFamily="34" charset="0"/>
              </a:rPr>
              <a:t> Free to Rest </a:t>
            </a:r>
          </a:p>
          <a:p>
            <a:pPr marL="1620000">
              <a:tabLst>
                <a:tab pos="8440738" algn="r"/>
              </a:tabLst>
            </a:pPr>
            <a:r>
              <a:rPr lang="en-US" sz="2800" dirty="0">
                <a:latin typeface="Arial" panose="020B0604020202020204" pitchFamily="34" charset="0"/>
                <a:cs typeface="Arial" panose="020B0604020202020204" pitchFamily="34" charset="0"/>
              </a:rPr>
              <a:t>9</a:t>
            </a:r>
            <a:r>
              <a:rPr lang="en-US" sz="2800" b="1" dirty="0">
                <a:latin typeface="Arial" panose="020B0604020202020204" pitchFamily="34" charset="0"/>
                <a:cs typeface="Arial" panose="020B0604020202020204" pitchFamily="34" charset="0"/>
              </a:rPr>
              <a:t> The Rhythms of Rest</a:t>
            </a:r>
          </a:p>
          <a:p>
            <a:pPr marL="1620000">
              <a:tabLst>
                <a:tab pos="8440738" algn="r"/>
              </a:tabLst>
            </a:pPr>
            <a:r>
              <a:rPr lang="en-US" sz="2800" dirty="0">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Sabbath Rest</a:t>
            </a:r>
          </a:p>
          <a:p>
            <a:pPr marL="1620000">
              <a:tabLst>
                <a:tab pos="8440738" algn="r"/>
              </a:tabLst>
            </a:pPr>
            <a:r>
              <a:rPr lang="en-US" sz="2800" dirty="0">
                <a:latin typeface="Arial" panose="020B0604020202020204" pitchFamily="34" charset="0"/>
                <a:cs typeface="Arial" panose="020B0604020202020204" pitchFamily="34" charset="0"/>
              </a:rPr>
              <a:t>11</a:t>
            </a:r>
            <a:r>
              <a:rPr lang="en-US" sz="2800" b="1" dirty="0">
                <a:latin typeface="Arial" panose="020B0604020202020204" pitchFamily="34" charset="0"/>
                <a:cs typeface="Arial" panose="020B0604020202020204" pitchFamily="34" charset="0"/>
              </a:rPr>
              <a:t> Longing for More</a:t>
            </a:r>
          </a:p>
          <a:p>
            <a:pPr marL="1620000">
              <a:tabLst>
                <a:tab pos="8440738" algn="r"/>
              </a:tabLst>
            </a:pPr>
            <a:r>
              <a:rPr lang="en-US" sz="2800" dirty="0">
                <a:latin typeface="Arial" panose="020B0604020202020204" pitchFamily="34" charset="0"/>
                <a:cs typeface="Arial" panose="020B0604020202020204" pitchFamily="34" charset="0"/>
              </a:rPr>
              <a:t>12</a:t>
            </a:r>
            <a:r>
              <a:rPr lang="en-US" sz="2800" b="1" dirty="0">
                <a:latin typeface="Arial" panose="020B0604020202020204" pitchFamily="34" charset="0"/>
                <a:cs typeface="Arial" panose="020B0604020202020204" pitchFamily="34" charset="0"/>
              </a:rPr>
              <a:t> The Restless Prophet </a:t>
            </a:r>
          </a:p>
          <a:p>
            <a:pPr marL="1620000">
              <a:tabLst>
                <a:tab pos="8440738" algn="r"/>
              </a:tabLst>
            </a:pPr>
            <a:r>
              <a:rPr lang="en-US" sz="2800" dirty="0">
                <a:latin typeface="Arial" panose="020B0604020202020204" pitchFamily="34" charset="0"/>
                <a:cs typeface="Arial" panose="020B0604020202020204" pitchFamily="34" charset="0"/>
              </a:rPr>
              <a:t>13</a:t>
            </a:r>
            <a:r>
              <a:rPr lang="en-US" sz="2800" b="1" dirty="0">
                <a:latin typeface="Arial" panose="020B0604020202020204" pitchFamily="34" charset="0"/>
                <a:cs typeface="Arial" panose="020B0604020202020204" pitchFamily="34" charset="0"/>
              </a:rPr>
              <a:t> The Ultimate Rest </a:t>
            </a:r>
          </a:p>
        </p:txBody>
      </p:sp>
    </p:spTree>
    <p:extLst>
      <p:ext uri="{BB962C8B-B14F-4D97-AF65-F5344CB8AC3E}">
        <p14:creationId xmlns:p14="http://schemas.microsoft.com/office/powerpoint/2010/main" val="100885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27384"/>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Our Goal</a:t>
            </a:r>
            <a:endParaRPr lang="en-US" sz="3200" b="1" spc="50" dirty="0">
              <a:solidFill>
                <a:srgbClr val="C0C0C0"/>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0" y="1231663"/>
            <a:ext cx="9144000" cy="5663089"/>
          </a:xfrm>
          <a:prstGeom prst="rect">
            <a:avLst/>
          </a:prstGeom>
          <a:noFill/>
          <a:ln w="9525">
            <a:noFill/>
            <a:miter lim="800000"/>
            <a:headEnd/>
            <a:tailEnd/>
          </a:ln>
        </p:spPr>
        <p:txBody>
          <a:bodyPr wrap="square" lIns="108000" tIns="0" rIns="1080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spcBef>
                <a:spcPts val="0"/>
              </a:spcBef>
            </a:pPr>
            <a:r>
              <a:rPr lang="en-US" b="1" dirty="0">
                <a:latin typeface="Arial" panose="020B0604020202020204" pitchFamily="34" charset="0"/>
                <a:ea typeface="Helvetica CY" charset="0"/>
                <a:cs typeface="Arial" panose="020B0604020202020204" pitchFamily="34" charset="0"/>
              </a:rPr>
              <a:t>“</a:t>
            </a:r>
            <a:r>
              <a:rPr lang="en-US" b="1" spc="50" dirty="0">
                <a:latin typeface="Arial" panose="020B0604020202020204" pitchFamily="34" charset="0"/>
                <a:ea typeface="Helvetica CY" charset="0"/>
                <a:cs typeface="Arial" panose="020B0604020202020204" pitchFamily="34" charset="0"/>
              </a:rPr>
              <a:t>Resting in Christ </a:t>
            </a:r>
            <a:r>
              <a:rPr lang="en-US" dirty="0">
                <a:latin typeface="Arial" panose="020B0604020202020204" pitchFamily="34" charset="0"/>
                <a:ea typeface="Helvetica CY" charset="0"/>
                <a:cs typeface="Arial" panose="020B0604020202020204" pitchFamily="34" charset="0"/>
              </a:rPr>
              <a:t>is the key to the   type of life that Jesus promises to His followers: ‘The thief does not come except to steal, and to kill, and to destroy. I have come that they may have life, and that they may have it more abundantly’ ” (</a:t>
            </a:r>
            <a:r>
              <a:rPr lang="en-US" i="1" dirty="0">
                <a:latin typeface="Arial" panose="020B0604020202020204" pitchFamily="34" charset="0"/>
                <a:ea typeface="Helvetica CY" charset="0"/>
                <a:cs typeface="Arial" panose="020B0604020202020204" pitchFamily="34" charset="0"/>
              </a:rPr>
              <a:t>John 10:10 </a:t>
            </a:r>
            <a:r>
              <a:rPr lang="en-US" sz="3600" dirty="0">
                <a:latin typeface="Arial" panose="020B0604020202020204" pitchFamily="34" charset="0"/>
                <a:ea typeface="Helvetica CY" charset="0"/>
                <a:cs typeface="Arial" panose="020B0604020202020204" pitchFamily="34" charset="0"/>
              </a:rPr>
              <a:t>NKJV</a:t>
            </a:r>
            <a:r>
              <a:rPr lang="en-US" dirty="0">
                <a:latin typeface="Arial" panose="020B0604020202020204" pitchFamily="34" charset="0"/>
                <a:ea typeface="Helvetica CY" charset="0"/>
                <a:cs typeface="Arial" panose="020B0604020202020204" pitchFamily="34" charset="0"/>
              </a:rPr>
              <a:t>).</a:t>
            </a:r>
          </a:p>
          <a:p>
            <a:pPr algn="ctr" eaLnBrk="1" hangingPunct="1">
              <a:spcBef>
                <a:spcPts val="600"/>
              </a:spcBef>
            </a:pPr>
            <a:r>
              <a:rPr lang="en-US" dirty="0">
                <a:latin typeface="Arial" panose="020B0604020202020204" pitchFamily="34" charset="0"/>
                <a:ea typeface="Helvetica CY" charset="0"/>
                <a:cs typeface="Arial" panose="020B0604020202020204" pitchFamily="34" charset="0"/>
              </a:rPr>
              <a:t>As we study the weekly lessons, let us remember to come and rest in Him.</a:t>
            </a:r>
          </a:p>
        </p:txBody>
      </p:sp>
    </p:spTree>
    <p:extLst>
      <p:ext uri="{BB962C8B-B14F-4D97-AF65-F5344CB8AC3E}">
        <p14:creationId xmlns:p14="http://schemas.microsoft.com/office/powerpoint/2010/main" val="2696215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691680" y="-1234"/>
            <a:ext cx="7452320" cy="1077218"/>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in Christ</a:t>
            </a:r>
          </a:p>
          <a:p>
            <a:pPr marL="36000"/>
            <a:r>
              <a:rPr lang="en-US" sz="3200" b="1" spc="50" dirty="0">
                <a:latin typeface="Times New Roman" panose="02020603050405020304" pitchFamily="18" charset="0"/>
                <a:cs typeface="Times New Roman" panose="02020603050405020304" pitchFamily="18" charset="0"/>
              </a:rPr>
              <a:t>Lesson 7, August 14, 2021</a:t>
            </a:r>
          </a:p>
        </p:txBody>
      </p:sp>
      <p:sp>
        <p:nvSpPr>
          <p:cNvPr id="6" name="Rectangle 5"/>
          <p:cNvSpPr/>
          <p:nvPr/>
        </p:nvSpPr>
        <p:spPr>
          <a:xfrm>
            <a:off x="0" y="1412776"/>
            <a:ext cx="9144000" cy="1845120"/>
          </a:xfrm>
          <a:prstGeom prst="rect">
            <a:avLst/>
          </a:prstGeom>
        </p:spPr>
        <p:txBody>
          <a:bodyPr wrap="square">
            <a:spAutoFit/>
          </a:bodyPr>
          <a:lstStyle/>
          <a:p>
            <a:pPr algn="ctr">
              <a:lnSpc>
                <a:spcPct val="85000"/>
              </a:lnSpc>
            </a:pPr>
            <a:r>
              <a:rPr lang="en-US" sz="5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Rest, Relationships,                     </a:t>
            </a:r>
            <a:r>
              <a:rPr lang="en-US" sz="5400" i="1" dirty="0">
                <a:effectLst>
                  <a:outerShdw blurRad="38100" dist="38100" dir="2700000" algn="tl">
                    <a:srgbClr val="000000"/>
                  </a:outerShdw>
                </a:effectLst>
                <a:latin typeface="Times New Roman" panose="02020603050405020304" pitchFamily="18" charset="0"/>
                <a:cs typeface="Times New Roman" panose="02020603050405020304" pitchFamily="18" charset="0"/>
              </a:rPr>
              <a:t>and</a:t>
            </a:r>
            <a:r>
              <a:rPr lang="en-US" sz="54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8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Healing</a:t>
            </a:r>
          </a:p>
        </p:txBody>
      </p:sp>
      <p:pic>
        <p:nvPicPr>
          <p:cNvPr id="4" name="Picture 3">
            <a:extLst>
              <a:ext uri="{FF2B5EF4-FFF2-40B4-BE49-F238E27FC236}">
                <a16:creationId xmlns:a16="http://schemas.microsoft.com/office/drawing/2014/main" id="{19B92B0F-4F9E-B041-AA0D-A572A0494EA0}"/>
              </a:ext>
            </a:extLst>
          </p:cNvPr>
          <p:cNvPicPr>
            <a:picLocks noChangeAspect="1"/>
          </p:cNvPicPr>
          <p:nvPr/>
        </p:nvPicPr>
        <p:blipFill>
          <a:blip r:embed="rId3"/>
          <a:stretch>
            <a:fillRect/>
          </a:stretch>
        </p:blipFill>
        <p:spPr>
          <a:xfrm>
            <a:off x="555099" y="3329904"/>
            <a:ext cx="8049349" cy="33394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p:stCondLst>
                              <p:cond delay="1000"/>
                            </p:stCondLst>
                            <p:childTnLst>
                              <p:par>
                                <p:cTn id="9" presetID="23" presetClass="entr" presetSubtype="528" fill="hold"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4" dur="1000" fill="hold"/>
                                        <p:tgtEl>
                                          <p:spTgt spid="6">
                                            <p:txEl>
                                              <p:pRg st="0" end="0"/>
                                            </p:txEl>
                                          </p:spTgt>
                                        </p:tgtEl>
                                        <p:attrNameLst>
                                          <p:attrName>ppt_y</p:attrName>
                                        </p:attrNameLst>
                                      </p:cBhvr>
                                      <p:tavLst>
                                        <p:tav tm="0">
                                          <p:val>
                                            <p:fltVal val="0.5"/>
                                          </p:val>
                                        </p:tav>
                                        <p:tav tm="100000">
                                          <p:val>
                                            <p:strVal val="#ppt_y"/>
                                          </p:val>
                                        </p:tav>
                                      </p:tavLst>
                                    </p:anim>
                                  </p:childTnLst>
                                </p:cTn>
                              </p:par>
                              <p:par>
                                <p:cTn id="15" presetID="16" presetClass="entr" presetSubtype="37"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91680" y="-1234"/>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Key Text   </a:t>
            </a:r>
          </a:p>
        </p:txBody>
      </p:sp>
      <p:sp>
        <p:nvSpPr>
          <p:cNvPr id="6" name="Text Box 7"/>
          <p:cNvSpPr txBox="1">
            <a:spLocks noChangeArrowheads="1"/>
          </p:cNvSpPr>
          <p:nvPr/>
        </p:nvSpPr>
        <p:spPr bwMode="auto">
          <a:xfrm>
            <a:off x="0" y="1489697"/>
            <a:ext cx="9144000" cy="3139321"/>
          </a:xfrm>
          <a:prstGeom prst="rect">
            <a:avLst/>
          </a:prstGeom>
          <a:noFill/>
          <a:ln w="9525">
            <a:noFill/>
            <a:miter lim="800000"/>
            <a:headEnd/>
            <a:tailEnd/>
          </a:ln>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tabLst/>
            </a:pPr>
            <a:r>
              <a:rPr lang="pt-BR" dirty="0">
                <a:latin typeface="Times New Roman" panose="02020603050405020304" pitchFamily="18" charset="0"/>
                <a:ea typeface="Helvetica CY" charset="0"/>
                <a:cs typeface="Times New Roman" panose="02020603050405020304" pitchFamily="18" charset="0"/>
              </a:rPr>
              <a:t>Genesis 45:5 </a:t>
            </a:r>
            <a:r>
              <a:rPr lang="en-US" sz="3200" dirty="0">
                <a:latin typeface="Times New Roman" panose="02020603050405020304" pitchFamily="18" charset="0"/>
                <a:ea typeface="Helvetica CY" charset="0"/>
                <a:cs typeface="Times New Roman" panose="02020603050405020304" pitchFamily="18" charset="0"/>
              </a:rPr>
              <a:t>NKJV</a:t>
            </a:r>
            <a:endParaRPr lang="en-US" sz="3600" dirty="0">
              <a:latin typeface="Times New Roman" panose="02020603050405020304" pitchFamily="18" charset="0"/>
              <a:ea typeface="Helvetica CY" charset="0"/>
              <a:cs typeface="Times New Roman" panose="02020603050405020304" pitchFamily="18" charset="0"/>
            </a:endParaRPr>
          </a:p>
          <a:p>
            <a:pPr algn="ctr" eaLnBrk="1" hangingPunct="1">
              <a:spcBef>
                <a:spcPts val="600"/>
              </a:spcBef>
              <a:tabLst/>
            </a:pPr>
            <a:r>
              <a:rPr lang="en-US" b="1" spc="50" dirty="0">
                <a:latin typeface="+mn-lt"/>
                <a:ea typeface="Helvetica CY" charset="0"/>
                <a:cs typeface="Calibri"/>
              </a:rPr>
              <a:t>“ ‘But now, do </a:t>
            </a:r>
            <a:r>
              <a:rPr lang="en-US" dirty="0">
                <a:latin typeface="+mn-lt"/>
                <a:ea typeface="Helvetica CY" charset="0"/>
                <a:cs typeface="Calibri"/>
              </a:rPr>
              <a:t>not therefore be grieved or angry with yourselves because you sold me here; for God sent me before you to preserve life.’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0" y="1224090"/>
            <a:ext cx="9144000" cy="5633402"/>
          </a:xfrm>
          <a:prstGeom prst="rect">
            <a:avLst/>
          </a:prstGeom>
          <a:noFill/>
          <a:ln w="9525">
            <a:noFill/>
            <a:miter lim="800000"/>
            <a:headEnd/>
            <a:tailEnd/>
          </a:ln>
        </p:spPr>
        <p:txBody>
          <a:bodyPr wrap="square" tIns="46800">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r>
              <a:rPr lang="en-US" b="1" spc="50" dirty="0">
                <a:latin typeface="+mn-lt"/>
                <a:ea typeface="Helvetica CY" charset="0"/>
                <a:cs typeface="Calibri"/>
              </a:rPr>
              <a:t>“And Joseph’s…ready </a:t>
            </a:r>
            <a:r>
              <a:rPr lang="en-US" dirty="0">
                <a:latin typeface="+mn-lt"/>
                <a:ea typeface="Helvetica CY" charset="0"/>
                <a:cs typeface="Calibri"/>
              </a:rPr>
              <a:t>forgiveness and noble benevolence toward his unnatural brothers, represent the </a:t>
            </a:r>
            <a:r>
              <a:rPr lang="en-US" dirty="0" err="1">
                <a:latin typeface="+mn-lt"/>
                <a:ea typeface="Helvetica CY" charset="0"/>
                <a:cs typeface="Calibri"/>
              </a:rPr>
              <a:t>Saviour’s</a:t>
            </a:r>
            <a:r>
              <a:rPr lang="en-US" dirty="0">
                <a:latin typeface="+mn-lt"/>
                <a:ea typeface="Helvetica CY" charset="0"/>
                <a:cs typeface="Calibri"/>
              </a:rPr>
              <a:t>…forgiveness, not only of   His murderers, but of all who have come to Him confessing their sins    and seeking pardon.”</a:t>
            </a:r>
          </a:p>
          <a:p>
            <a:pPr algn="ctr" eaLnBrk="1" hangingPunct="1"/>
            <a:r>
              <a:rPr lang="en-US" dirty="0">
                <a:latin typeface="+mn-lt"/>
                <a:cs typeface="Calibri"/>
              </a:rPr>
              <a:t>We will look at forgiveness and what    it can do for restless human hearts.</a:t>
            </a:r>
          </a:p>
        </p:txBody>
      </p:sp>
      <p:sp>
        <p:nvSpPr>
          <p:cNvPr id="4" name="Text Box 2"/>
          <p:cNvSpPr txBox="1">
            <a:spLocks noChangeArrowheads="1"/>
          </p:cNvSpPr>
          <p:nvPr/>
        </p:nvSpPr>
        <p:spPr bwMode="auto">
          <a:xfrm>
            <a:off x="1691680" y="14641"/>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Initial</a:t>
            </a:r>
            <a:r>
              <a:rPr lang="en-US" sz="3200" b="1" spc="-300" dirty="0">
                <a:latin typeface="Times New Roman" panose="02020603050405020304" pitchFamily="18" charset="0"/>
                <a:cs typeface="Times New Roman" panose="02020603050405020304" pitchFamily="18" charset="0"/>
              </a:rPr>
              <a:t> </a:t>
            </a:r>
            <a:r>
              <a:rPr lang="en-US" sz="3200" b="1" spc="50" dirty="0">
                <a:latin typeface="Times New Roman" panose="02020603050405020304" pitchFamily="18" charset="0"/>
                <a:cs typeface="Times New Roman" panose="02020603050405020304" pitchFamily="18" charset="0"/>
              </a:rPr>
              <a:t>Words</a:t>
            </a:r>
            <a:r>
              <a:rPr lang="en-US" sz="3200" b="1" spc="-300" dirty="0">
                <a:latin typeface="Times New Roman" panose="02020603050405020304" pitchFamily="18" charset="0"/>
                <a:cs typeface="Times New Roman" panose="02020603050405020304" pitchFamily="18" charset="0"/>
              </a:rPr>
              <a:t> </a:t>
            </a:r>
            <a:r>
              <a:rPr lang="en-US" sz="3200" i="1" cap="small" spc="-100" dirty="0">
                <a:latin typeface="Times New Roman" panose="02020603050405020304" pitchFamily="18" charset="0"/>
                <a:cs typeface="Times New Roman" panose="02020603050405020304" pitchFamily="18" charset="0"/>
              </a:rPr>
              <a:t>Patriarchs</a:t>
            </a:r>
            <a:r>
              <a:rPr lang="en-US" sz="3200" i="1" cap="small" spc="-300" dirty="0">
                <a:latin typeface="Times New Roman" panose="02020603050405020304" pitchFamily="18" charset="0"/>
                <a:cs typeface="Times New Roman" panose="02020603050405020304" pitchFamily="18" charset="0"/>
              </a:rPr>
              <a:t> </a:t>
            </a:r>
            <a:r>
              <a:rPr lang="en-US" sz="3200" i="1" cap="small" spc="-100" dirty="0">
                <a:latin typeface="Times New Roman" panose="02020603050405020304" pitchFamily="18" charset="0"/>
                <a:cs typeface="Times New Roman" panose="02020603050405020304" pitchFamily="18" charset="0"/>
              </a:rPr>
              <a:t>and</a:t>
            </a:r>
            <a:r>
              <a:rPr lang="en-US" sz="3200" i="1" cap="small" spc="-300" dirty="0">
                <a:latin typeface="Times New Roman" panose="02020603050405020304" pitchFamily="18" charset="0"/>
                <a:cs typeface="Times New Roman" panose="02020603050405020304" pitchFamily="18" charset="0"/>
              </a:rPr>
              <a:t> </a:t>
            </a:r>
            <a:r>
              <a:rPr lang="en-US" sz="3200" i="1" cap="small" spc="-100" dirty="0">
                <a:latin typeface="Times New Roman" panose="02020603050405020304" pitchFamily="18" charset="0"/>
                <a:cs typeface="Times New Roman" panose="02020603050405020304" pitchFamily="18" charset="0"/>
              </a:rPr>
              <a:t>Prophets</a:t>
            </a:r>
            <a:r>
              <a:rPr lang="en-US" sz="3200" i="1" cap="small" spc="-300" dirty="0">
                <a:latin typeface="Times New Roman" panose="02020603050405020304" pitchFamily="18" charset="0"/>
                <a:cs typeface="Times New Roman" panose="02020603050405020304" pitchFamily="18" charset="0"/>
              </a:rPr>
              <a:t>  </a:t>
            </a:r>
            <a:r>
              <a:rPr lang="en-US" sz="3200" spc="-100" dirty="0">
                <a:latin typeface="Times New Roman" panose="02020603050405020304" pitchFamily="18" charset="0"/>
                <a:cs typeface="Times New Roman" panose="02020603050405020304" pitchFamily="18" charset="0"/>
              </a:rPr>
              <a:t>240</a:t>
            </a:r>
            <a:endParaRPr lang="en-US" sz="3200" spc="-100" dirty="0">
              <a:solidFill>
                <a:srgbClr val="C0C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691680" y="-1983"/>
            <a:ext cx="745232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r>
              <a:rPr lang="en-US" sz="3200" i="1" dirty="0">
                <a:solidFill>
                  <a:srgbClr val="FFFF00"/>
                </a:solidFill>
                <a:latin typeface="Times New Roman" panose="02020603050405020304" pitchFamily="18" charset="0"/>
                <a:cs typeface="Times New Roman" panose="02020603050405020304" pitchFamily="18" charset="0"/>
              </a:rPr>
              <a:t>Rest, Relationships, and Healing</a:t>
            </a:r>
          </a:p>
          <a:p>
            <a:pPr marL="36000"/>
            <a:r>
              <a:rPr lang="en-US" sz="3200" b="1" spc="50" dirty="0">
                <a:latin typeface="Times New Roman" panose="02020603050405020304" pitchFamily="18" charset="0"/>
                <a:cs typeface="Times New Roman" panose="02020603050405020304" pitchFamily="18" charset="0"/>
              </a:rPr>
              <a:t>Quick Look   </a:t>
            </a:r>
          </a:p>
        </p:txBody>
      </p:sp>
      <p:sp>
        <p:nvSpPr>
          <p:cNvPr id="6" name="Text Box 4"/>
          <p:cNvSpPr txBox="1">
            <a:spLocks noChangeArrowheads="1"/>
          </p:cNvSpPr>
          <p:nvPr/>
        </p:nvSpPr>
        <p:spPr bwMode="auto">
          <a:xfrm>
            <a:off x="0" y="1676400"/>
            <a:ext cx="9144000" cy="4093428"/>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358775" eaLnBrk="1" hangingPunct="1">
              <a:spcBef>
                <a:spcPts val="1200"/>
              </a:spcBef>
              <a:tabLst>
                <a:tab pos="508000" algn="l"/>
                <a:tab pos="923925" algn="l"/>
              </a:tabLst>
            </a:pPr>
            <a:r>
              <a:rPr lang="en-US" dirty="0">
                <a:latin typeface="Arial" panose="020B0604020202020204" pitchFamily="34" charset="0"/>
                <a:cs typeface="Arial" panose="020B0604020202020204" pitchFamily="34" charset="0"/>
              </a:rPr>
              <a:t>1. </a:t>
            </a:r>
            <a:r>
              <a:rPr lang="en-US" b="1" dirty="0">
                <a:latin typeface="Arial" panose="020B0604020202020204" pitchFamily="34" charset="0"/>
                <a:cs typeface="Arial" panose="020B0604020202020204" pitchFamily="34" charset="0"/>
              </a:rPr>
              <a:t>Attitudes </a:t>
            </a:r>
            <a:r>
              <a:rPr lang="en-US" spc="-150" dirty="0">
                <a:latin typeface="Arial" panose="020B0604020202020204" pitchFamily="34" charset="0"/>
                <a:cs typeface="Arial" panose="020B0604020202020204" pitchFamily="34" charset="0"/>
              </a:rPr>
              <a:t>For Abuse and Abusers–1</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(Genesis 42:7-20)</a:t>
            </a:r>
          </a:p>
          <a:p>
            <a:pPr marL="358775" eaLnBrk="1" hangingPunct="1">
              <a:spcBef>
                <a:spcPts val="1200"/>
              </a:spcBef>
              <a:tabLst>
                <a:tab pos="508000" algn="l"/>
                <a:tab pos="923925" algn="l"/>
              </a:tabLst>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Attitudes </a:t>
            </a:r>
            <a:r>
              <a:rPr lang="en-US" spc="-150" dirty="0">
                <a:latin typeface="Arial" panose="020B0604020202020204" pitchFamily="34" charset="0"/>
                <a:cs typeface="Arial" panose="020B0604020202020204" pitchFamily="34" charset="0"/>
              </a:rPr>
              <a:t>For Abuse and Abusers–2 </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(Matthew 18:21-22)</a:t>
            </a:r>
          </a:p>
          <a:p>
            <a:pPr marL="358775" eaLnBrk="1" hangingPunct="1">
              <a:spcBef>
                <a:spcPts val="1200"/>
              </a:spcBef>
              <a:tabLst>
                <a:tab pos="508000" algn="l"/>
                <a:tab pos="923925" algn="l"/>
              </a:tabLst>
            </a:pPr>
            <a:r>
              <a:rPr lang="en-US" dirty="0">
                <a:latin typeface="Arial" panose="020B0604020202020204" pitchFamily="34" charset="0"/>
                <a:cs typeface="Arial" panose="020B0604020202020204" pitchFamily="34" charset="0"/>
              </a:rPr>
              <a:t>3. Finding Rest After </a:t>
            </a:r>
            <a:r>
              <a:rPr lang="en-US" b="1" dirty="0">
                <a:latin typeface="Arial" panose="020B0604020202020204" pitchFamily="34" charset="0"/>
                <a:cs typeface="Arial" panose="020B0604020202020204" pitchFamily="34" charset="0"/>
              </a:rPr>
              <a:t>Forgiveness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(Genesis 50:15-21)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37"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1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22" fill="hold">
                            <p:stCondLst>
                              <p:cond delay="5000"/>
                            </p:stCondLst>
                            <p:childTnLst>
                              <p:par>
                                <p:cTn id="23" presetID="37" presetClass="entr" presetSubtype="0" fill="hold" grpId="0" nodeType="afterEffect">
                                  <p:stCondLst>
                                    <p:cond delay="100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autoUpdateAnimBg="0" advAuto="1000"/>
    </p:bldLst>
  </p:timing>
</p:sld>
</file>

<file path=ppt/theme/theme1.xml><?xml version="1.0" encoding="utf-8"?>
<a:theme xmlns:a="http://schemas.openxmlformats.org/drawingml/2006/main" name="•21.2Q CHRIST">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D9C2052-3BE7-9644-8EBF-E60D94616241}" vid="{AAB401EB-A752-DB45-A3E5-B12671AE28C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Template>
  <TotalTime>751</TotalTime>
  <Words>3945</Words>
  <Application>Microsoft Macintosh PowerPoint</Application>
  <PresentationFormat>On-screen Show (4:3)</PresentationFormat>
  <Paragraphs>201</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Helvetica Neue</vt:lpstr>
      <vt:lpstr>Times New Roman</vt:lpstr>
      <vt:lpstr>•21.2Q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10</cp:revision>
  <dcterms:created xsi:type="dcterms:W3CDTF">2021-08-04T18:46:09Z</dcterms:created>
  <dcterms:modified xsi:type="dcterms:W3CDTF">2021-08-11T23:06:42Z</dcterms:modified>
</cp:coreProperties>
</file>