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7"/>
  </p:notesMasterIdLst>
  <p:sldIdLst>
    <p:sldId id="256" r:id="rId2"/>
    <p:sldId id="357" r:id="rId3"/>
    <p:sldId id="381" r:id="rId4"/>
    <p:sldId id="265" r:id="rId5"/>
    <p:sldId id="268" r:id="rId6"/>
    <p:sldId id="471" r:id="rId7"/>
    <p:sldId id="458" r:id="rId8"/>
    <p:sldId id="438" r:id="rId9"/>
    <p:sldId id="477" r:id="rId10"/>
    <p:sldId id="478" r:id="rId11"/>
    <p:sldId id="479" r:id="rId12"/>
    <p:sldId id="480" r:id="rId13"/>
    <p:sldId id="440" r:id="rId14"/>
    <p:sldId id="481" r:id="rId15"/>
    <p:sldId id="482" r:id="rId16"/>
    <p:sldId id="446" r:id="rId17"/>
    <p:sldId id="483" r:id="rId18"/>
    <p:sldId id="484" r:id="rId19"/>
    <p:sldId id="485" r:id="rId20"/>
    <p:sldId id="486" r:id="rId21"/>
    <p:sldId id="468" r:id="rId22"/>
    <p:sldId id="487" r:id="rId23"/>
    <p:sldId id="488" r:id="rId24"/>
    <p:sldId id="489" r:id="rId25"/>
    <p:sldId id="470" r:id="rId26"/>
    <p:sldId id="490" r:id="rId27"/>
    <p:sldId id="492" r:id="rId28"/>
    <p:sldId id="493" r:id="rId29"/>
    <p:sldId id="459" r:id="rId30"/>
    <p:sldId id="472" r:id="rId31"/>
    <p:sldId id="473" r:id="rId32"/>
    <p:sldId id="474" r:id="rId33"/>
    <p:sldId id="476" r:id="rId34"/>
    <p:sldId id="437" r:id="rId35"/>
    <p:sldId id="354" r:id="rId36"/>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5pPr>
    <a:lvl6pPr marL="2286000" algn="l" defTabSz="457200" rtl="0" eaLnBrk="1" latinLnBrk="0" hangingPunct="1">
      <a:defRPr sz="4000" kern="1200">
        <a:solidFill>
          <a:schemeClr val="tx1"/>
        </a:solidFill>
        <a:latin typeface="Helvetica Neue" charset="0"/>
        <a:ea typeface="ＭＳ Ｐゴシック" charset="0"/>
        <a:cs typeface="ＭＳ Ｐゴシック" charset="0"/>
      </a:defRPr>
    </a:lvl6pPr>
    <a:lvl7pPr marL="2743200" algn="l" defTabSz="457200" rtl="0" eaLnBrk="1" latinLnBrk="0" hangingPunct="1">
      <a:defRPr sz="4000" kern="1200">
        <a:solidFill>
          <a:schemeClr val="tx1"/>
        </a:solidFill>
        <a:latin typeface="Helvetica Neue" charset="0"/>
        <a:ea typeface="ＭＳ Ｐゴシック" charset="0"/>
        <a:cs typeface="ＭＳ Ｐゴシック" charset="0"/>
      </a:defRPr>
    </a:lvl7pPr>
    <a:lvl8pPr marL="3200400" algn="l" defTabSz="457200" rtl="0" eaLnBrk="1" latinLnBrk="0" hangingPunct="1">
      <a:defRPr sz="4000" kern="1200">
        <a:solidFill>
          <a:schemeClr val="tx1"/>
        </a:solidFill>
        <a:latin typeface="Helvetica Neue" charset="0"/>
        <a:ea typeface="ＭＳ Ｐゴシック" charset="0"/>
        <a:cs typeface="ＭＳ Ｐゴシック" charset="0"/>
      </a:defRPr>
    </a:lvl8pPr>
    <a:lvl9pPr marL="3657600" algn="l" defTabSz="457200" rtl="0" eaLnBrk="1" latinLnBrk="0" hangingPunct="1">
      <a:defRPr sz="4000" kern="1200">
        <a:solidFill>
          <a:schemeClr val="tx1"/>
        </a:solidFill>
        <a:latin typeface="Helvetica Neue"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80000"/>
    <a:srgbClr val="000000"/>
    <a:srgbClr val="D9D9D9"/>
    <a:srgbClr val="FF00FF"/>
    <a:srgbClr val="FF6FCF"/>
    <a:srgbClr val="00FFFF"/>
    <a:srgbClr val="CCCCCC"/>
    <a:srgbClr val="CEC94C"/>
    <a:srgbClr val="66FF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032" autoAdjust="0"/>
    <p:restoredTop sz="75148" autoAdjust="0"/>
  </p:normalViewPr>
  <p:slideViewPr>
    <p:cSldViewPr>
      <p:cViewPr varScale="1">
        <p:scale>
          <a:sx n="61" d="100"/>
          <a:sy n="61" d="100"/>
        </p:scale>
        <p:origin x="-784" y="-120"/>
      </p:cViewPr>
      <p:guideLst>
        <p:guide orient="horz" pos="2160"/>
        <p:guide pos="2880"/>
      </p:guideLst>
    </p:cSldViewPr>
  </p:slideViewPr>
  <p:outlineViewPr>
    <p:cViewPr>
      <p:scale>
        <a:sx n="33" d="100"/>
        <a:sy n="33" d="100"/>
      </p:scale>
      <p:origin x="0" y="0"/>
    </p:cViewPr>
  </p:outlineViewPr>
  <p:notesTextViewPr>
    <p:cViewPr>
      <p:scale>
        <a:sx n="120" d="100"/>
        <a:sy n="120" d="100"/>
      </p:scale>
      <p:origin x="0" y="312"/>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4AB31219-3696-164D-A0A2-74CDA31DA3DB}" type="slidenum">
              <a:rPr lang="en-US"/>
              <a:pPr/>
              <a:t>‹#›</a:t>
            </a:fld>
            <a:endParaRPr lang="en-US"/>
          </a:p>
        </p:txBody>
      </p:sp>
    </p:spTree>
    <p:extLst>
      <p:ext uri="{BB962C8B-B14F-4D97-AF65-F5344CB8AC3E}">
        <p14:creationId xmlns:p14="http://schemas.microsoft.com/office/powerpoint/2010/main" val="3299362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F71D74AE-2463-B04D-94DC-C89D8D8A1004}" type="slidenum">
              <a:rPr lang="en-US" sz="1200"/>
              <a:pPr/>
              <a:t>1</a:t>
            </a:fld>
            <a:endParaRPr 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“At </a:t>
            </a:r>
            <a:r>
              <a:rPr lang="en-US" dirty="0" err="1" smtClean="0">
                <a:latin typeface="Arial" charset="0"/>
                <a:ea typeface="ＭＳ Ｐゴシック" charset="0"/>
                <a:cs typeface="ＭＳ Ｐゴシック" charset="0"/>
              </a:rPr>
              <a:t>malalaman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ninyo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katotohanan</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katotohanan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magpapalaya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inyo</a:t>
            </a:r>
            <a:r>
              <a:rPr lang="en-US" dirty="0" smtClean="0">
                <a:latin typeface="Arial" charset="0"/>
                <a:ea typeface="ＭＳ Ｐゴシック" charset="0"/>
                <a:cs typeface="ＭＳ Ｐゴシック" charset="0"/>
              </a:rPr>
              <a:t>” (Juan 8:32 FSV).</a:t>
            </a:r>
          </a:p>
          <a:p>
            <a:pPr eaLnBrk="1" hangingPunct="1"/>
            <a:endParaRPr lang="en-US" dirty="0" smtClean="0">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10</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err="1" smtClean="0">
                <a:latin typeface="Arial" charset="0"/>
                <a:ea typeface="ＭＳ Ｐゴシック" charset="0"/>
                <a:cs typeface="ＭＳ Ｐゴシック" charset="0"/>
              </a:rPr>
              <a:t>nagtayo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bahay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ibabaw</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bato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Bumagsak</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ulan</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dumating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baha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Humihip</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hangin</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hinampas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bahay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iyon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ngunit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hindi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iyon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bumagsak</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bawat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nakikinig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salita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ito</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hindi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ginaganap</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ito</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matutulad</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hangal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nagtayo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bahay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buhanginan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Bumagsak</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ulan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Humihip</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hangin</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hinampas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bahay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iyon</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iyon</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bumagsak</a:t>
            </a:r>
            <a:r>
              <a:rPr lang="en-US" baseline="0" dirty="0" smtClean="0">
                <a:latin typeface="Arial" charset="0"/>
                <a:ea typeface="ＭＳ Ｐゴシック" charset="0"/>
                <a:cs typeface="ＭＳ Ｐゴシック" charset="0"/>
              </a:rPr>
              <a:t>” (</a:t>
            </a:r>
            <a:r>
              <a:rPr lang="en-US" i="1" baseline="0" dirty="0" smtClean="0">
                <a:latin typeface="Arial" charset="0"/>
                <a:ea typeface="ＭＳ Ｐゴシック" charset="0"/>
                <a:cs typeface="ＭＳ Ｐゴシック" charset="0"/>
              </a:rPr>
              <a:t>Mateo 7:21-27</a:t>
            </a:r>
            <a:r>
              <a:rPr lang="en-US" i="0"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11</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personal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pandama</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nagiging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pamantayan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para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pagpapaliwanag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Kasulatan</a:t>
            </a:r>
            <a:r>
              <a:rPr lang="en-US" baseline="0" dirty="0" smtClean="0">
                <a:latin typeface="Arial" charset="0"/>
                <a:ea typeface="ＭＳ Ｐゴシック" charset="0"/>
                <a:cs typeface="ＭＳ Ｐゴシック" charset="0"/>
              </a:rPr>
              <a:t> o </a:t>
            </a:r>
            <a:r>
              <a:rPr lang="en-US" baseline="0" dirty="0" err="1" smtClean="0">
                <a:latin typeface="Arial" charset="0"/>
                <a:ea typeface="ＭＳ Ｐゴシック" charset="0"/>
                <a:cs typeface="ＭＳ Ｐゴシック" charset="0"/>
              </a:rPr>
              <a:t>para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pagtanggi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linaw</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itinuturo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Biblia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kadalasang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tungkol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pagsunod</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gaya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sinabi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a:t>
            </a:r>
            <a:r>
              <a:rPr lang="en-US"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Jesus ay </a:t>
            </a:r>
            <a:r>
              <a:rPr lang="en-US" baseline="0" dirty="0" err="1" smtClean="0">
                <a:latin typeface="Arial" charset="0"/>
                <a:ea typeface="ＭＳ Ｐゴシック" charset="0"/>
                <a:cs typeface="ＭＳ Ｐゴシック" charset="0"/>
              </a:rPr>
              <a:t>kailangan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maitayo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sariling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bahay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ibabaw</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bato</a:t>
            </a:r>
            <a:r>
              <a:rPr lang="en-US" baseline="0" dirty="0" smtClean="0">
                <a:latin typeface="Arial" charset="0"/>
                <a:ea typeface="ＭＳ Ｐゴシック" charset="0"/>
                <a:cs typeface="ＭＳ Ｐゴシック" charset="0"/>
              </a:rPr>
              <a:t>. ¶ Sa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nag-</a:t>
            </a:r>
            <a:r>
              <a:rPr lang="en-US" baseline="0" dirty="0" err="1" smtClean="0">
                <a:latin typeface="Arial" charset="0"/>
                <a:ea typeface="ＭＳ Ｐゴシック" charset="0"/>
                <a:cs typeface="ＭＳ Ｐゴシック" charset="0"/>
              </a:rPr>
              <a:t>iisip</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hindi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mahalaga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kanilang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pinaniniwalaan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doktrina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hanggat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sila’y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naniniwala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Jesu</a:t>
            </a:r>
            <a:r>
              <a:rPr lang="en-US" baseline="0" dirty="0" smtClean="0">
                <a:latin typeface="Arial" charset="0"/>
                <a:ea typeface="ＭＳ Ｐゴシック" charset="0"/>
                <a:cs typeface="ＭＳ Ｐゴシック" charset="0"/>
              </a:rPr>
              <a:t>-Cristo, </a:t>
            </a:r>
            <a:r>
              <a:rPr lang="en-US" baseline="0" dirty="0" smtClean="0">
                <a:latin typeface="Arial" charset="0"/>
                <a:ea typeface="ＭＳ Ｐゴシック" charset="0"/>
                <a:cs typeface="ＭＳ Ｐゴシック" charset="0"/>
              </a:rPr>
              <a:t>ay </a:t>
            </a:r>
            <a:r>
              <a:rPr lang="en-US" baseline="0" dirty="0" err="1" smtClean="0">
                <a:latin typeface="Arial" charset="0"/>
                <a:ea typeface="ＭＳ Ｐゴシック" charset="0"/>
                <a:cs typeface="ＭＳ Ｐゴシック" charset="0"/>
              </a:rPr>
              <a:t>nasa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mapanganib</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lugar</a:t>
            </a:r>
            <a:r>
              <a:rPr lang="en-US"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12</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Satanikong</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Panlilinlang</a:t>
            </a:r>
            <a:r>
              <a:rPr lang="en-US" b="1" baseline="0" dirty="0" smtClean="0">
                <a:latin typeface="Arial" charset="0"/>
                <a:ea typeface="ＭＳ Ｐゴシック" charset="0"/>
                <a:cs typeface="ＭＳ Ｐゴシック" charset="0"/>
              </a:rPr>
              <a:t>. </a:t>
            </a:r>
            <a:r>
              <a:rPr lang="en-US" b="0" dirty="0" smtClean="0">
                <a:latin typeface="Arial" charset="0"/>
                <a:ea typeface="ＭＳ Ｐゴシック" charset="0"/>
                <a:cs typeface="ＭＳ Ｐゴシック" charset="0"/>
              </a:rPr>
              <a:t>“</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paninindigang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walang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kalalabasan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pinaniniwalaan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tao</a:t>
            </a:r>
            <a:r>
              <a:rPr lang="en-US" b="0" dirty="0" smtClean="0">
                <a:latin typeface="Arial" charset="0"/>
                <a:ea typeface="ＭＳ Ｐゴシック" charset="0"/>
                <a:cs typeface="ＭＳ Ｐゴシック" charset="0"/>
              </a:rPr>
              <a:t> ay </a:t>
            </a:r>
            <a:r>
              <a:rPr lang="en-US" b="0" dirty="0" err="1" smtClean="0">
                <a:latin typeface="Arial" charset="0"/>
                <a:ea typeface="ＭＳ Ｐゴシック" charset="0"/>
                <a:cs typeface="ＭＳ Ｐゴシック" charset="0"/>
              </a:rPr>
              <a:t>isa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pinakamatagumpay</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panlilinlang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ni</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Satanas</a:t>
            </a:r>
            <a:r>
              <a:rPr lang="en-US" b="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Nalalaman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katotohanan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tinanggap</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dahil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pagmamahal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dito</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nagpapabanal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kaluluwa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tumatanggap</a:t>
            </a:r>
            <a:r>
              <a:rPr lang="en-US" baseline="0" dirty="0" smtClean="0">
                <a:latin typeface="Arial" charset="0"/>
                <a:ea typeface="ＭＳ Ｐゴシック" charset="0"/>
                <a:cs typeface="ＭＳ Ｐゴシック" charset="0"/>
              </a:rPr>
              <a:t>; kaya </a:t>
            </a:r>
            <a:r>
              <a:rPr lang="en-US" baseline="0" dirty="0" err="1" smtClean="0">
                <a:latin typeface="Arial" charset="0"/>
                <a:ea typeface="ＭＳ Ｐゴシック" charset="0"/>
                <a:cs typeface="ＭＳ Ｐゴシック" charset="0"/>
              </a:rPr>
              <a:t>siya’y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laging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nagsisikap</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ipalit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maling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teorya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katha-katha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ibang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ebanghelyo</a:t>
            </a:r>
            <a:r>
              <a:rPr lang="en-US" baseline="0"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a:t>
            </a:r>
            <a:r>
              <a:rPr lang="en-US" sz="1200" dirty="0" smtClean="0">
                <a:latin typeface="Arial"/>
                <a:cs typeface="Arial"/>
              </a:rPr>
              <a:t>—</a:t>
            </a:r>
            <a:r>
              <a:rPr lang="en-US" sz="1200" i="1" cap="small" dirty="0" smtClean="0">
                <a:latin typeface="Arial"/>
                <a:cs typeface="Arial"/>
              </a:rPr>
              <a:t>The Great Controversy</a:t>
            </a:r>
            <a:r>
              <a:rPr lang="en-US" sz="1200" dirty="0" smtClean="0">
                <a:latin typeface="Arial"/>
                <a:cs typeface="Arial"/>
              </a:rPr>
              <a:t> 520.</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a:ea typeface="ＭＳ Ｐゴシック" charset="0"/>
              <a:cs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13</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Lunes</a:t>
            </a:r>
            <a:r>
              <a:rPr lang="en-US" b="1"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Disyembre</a:t>
            </a:r>
            <a:r>
              <a:rPr lang="en-US" b="1" baseline="0" dirty="0" smtClean="0">
                <a:latin typeface="Arial" charset="0"/>
                <a:ea typeface="ＭＳ Ｐゴシック" charset="0"/>
                <a:cs typeface="ＭＳ Ｐゴシック" charset="0"/>
              </a:rPr>
              <a:t> 5</a:t>
            </a:r>
            <a:r>
              <a:rPr lang="en-US" b="1" dirty="0" smtClean="0">
                <a:latin typeface="Arial" charset="0"/>
                <a:ea typeface="ＭＳ Ｐゴシック" charset="0"/>
                <a:cs typeface="ＭＳ Ｐゴシック" charset="0"/>
              </a:rPr>
              <a:t>.</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Mga</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Karanasang</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Muntik-ng-Mamatay</a:t>
            </a:r>
            <a:r>
              <a:rPr lang="en-US" b="1" baseline="0"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salaysay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muling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pagkabuhay</a:t>
            </a:r>
            <a:r>
              <a:rPr lang="en-US" dirty="0" smtClean="0">
                <a:latin typeface="Arial" charset="0"/>
                <a:ea typeface="ＭＳ Ｐゴシック" charset="0"/>
                <a:cs typeface="ＭＳ Ｐゴシック" charset="0"/>
              </a:rPr>
              <a:t>: 1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Hari</a:t>
            </a:r>
            <a:r>
              <a:rPr lang="en-US" dirty="0" smtClean="0">
                <a:latin typeface="Arial" charset="0"/>
                <a:ea typeface="ＭＳ Ｐゴシック" charset="0"/>
                <a:cs typeface="ＭＳ Ｐゴシック" charset="0"/>
              </a:rPr>
              <a:t> 17:22–24, 2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Hari</a:t>
            </a:r>
            <a:r>
              <a:rPr lang="en-US" dirty="0" smtClean="0">
                <a:latin typeface="Arial" charset="0"/>
                <a:ea typeface="ＭＳ Ｐゴシック" charset="0"/>
                <a:cs typeface="ＭＳ Ｐゴシック" charset="0"/>
              </a:rPr>
              <a:t> 4:34–37, Marcos 5:41–43, Lucas 7:14–17, and Juan 11:40–44.</a:t>
            </a:r>
            <a:r>
              <a:rPr lang="en-US" baseline="0" dirty="0" smtClean="0">
                <a:latin typeface="Arial" charset="0"/>
                <a:ea typeface="ＭＳ Ｐゴシック" charset="0"/>
                <a:cs typeface="ＭＳ Ｐゴシック" charset="0"/>
              </a:rPr>
              <a:t> ¶ </a:t>
            </a:r>
            <a:r>
              <a:rPr lang="en-US" baseline="0" dirty="0" err="1" smtClean="0">
                <a:latin typeface="Arial" charset="0"/>
                <a:ea typeface="ＭＳ Ｐゴシック" charset="0"/>
                <a:cs typeface="ＭＳ Ｐゴシック" charset="0"/>
              </a:rPr>
              <a:t>Lahat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karanasang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muntik-ng-mamatay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iniulat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modernong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literatura</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mula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itinuring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patay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ayon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a:t>
            </a:r>
            <a:r>
              <a:rPr lang="en-US" i="1" baseline="0" dirty="0" err="1" smtClean="0">
                <a:latin typeface="Arial" charset="0"/>
                <a:ea typeface="ＭＳ Ｐゴシック" charset="0"/>
                <a:cs typeface="ＭＳ Ｐゴシック" charset="0"/>
              </a:rPr>
              <a:t>ggagamot</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medikal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ngunit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hindi</a:t>
            </a:r>
            <a:r>
              <a:rPr lang="en-US"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talaga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patay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ihambing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Lazaro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apat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araw</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patay</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bangkay</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nabubulok</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a:t>
            </a:r>
            <a:r>
              <a:rPr lang="en-US" i="1" baseline="0" dirty="0" smtClean="0">
                <a:latin typeface="Arial" charset="0"/>
                <a:ea typeface="ＭＳ Ｐゴシック" charset="0"/>
                <a:cs typeface="ＭＳ Ｐゴシック" charset="0"/>
              </a:rPr>
              <a:t>Juan </a:t>
            </a:r>
            <a:r>
              <a:rPr lang="en-US" i="1" baseline="0" dirty="0" smtClean="0">
                <a:latin typeface="Arial" charset="0"/>
                <a:ea typeface="ＭＳ Ｐゴシック" charset="0"/>
                <a:cs typeface="ＭＳ Ｐゴシック" charset="0"/>
              </a:rPr>
              <a:t>11:29</a:t>
            </a:r>
            <a:r>
              <a:rPr lang="en-US" i="0"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14</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charset="0"/>
                <a:ea typeface="ＭＳ Ｐゴシック" charset="0"/>
                <a:cs typeface="ＭＳ Ｐゴシック" charset="0"/>
              </a:rPr>
              <a:t>Kung </a:t>
            </a:r>
            <a:r>
              <a:rPr lang="en-US" dirty="0" err="1" smtClean="0">
                <a:latin typeface="Arial" charset="0"/>
                <a:ea typeface="ＭＳ Ｐゴシック" charset="0"/>
                <a:cs typeface="ＭＳ Ｐゴシック" charset="0"/>
              </a:rPr>
              <a:t>tatanggapin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natin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katuruan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Biblia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pagiging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walang-malay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patay</a:t>
            </a:r>
            <a:r>
              <a:rPr lang="en-US" dirty="0" smtClean="0">
                <a:latin typeface="Arial" charset="0"/>
                <a:ea typeface="ＭＳ Ｐゴシック" charset="0"/>
                <a:cs typeface="ＭＳ Ｐゴシック" charset="0"/>
              </a:rPr>
              <a:t> </a:t>
            </a:r>
            <a:r>
              <a:rPr lang="en-US" sz="1200" dirty="0" smtClean="0">
                <a:latin typeface="Arial"/>
                <a:cs typeface="Arial"/>
              </a:rPr>
              <a:t>(</a:t>
            </a:r>
            <a:r>
              <a:rPr lang="en-US" sz="1200" i="1" dirty="0" smtClean="0">
                <a:latin typeface="Arial"/>
                <a:cs typeface="Arial"/>
              </a:rPr>
              <a:t>Job 3:11–13, </a:t>
            </a:r>
            <a:r>
              <a:rPr lang="en-US" sz="1200" i="1" dirty="0" err="1" smtClean="0">
                <a:latin typeface="Arial"/>
                <a:cs typeface="Arial"/>
              </a:rPr>
              <a:t>Awit</a:t>
            </a:r>
            <a:r>
              <a:rPr lang="en-US" sz="1200" i="1" dirty="0" smtClean="0">
                <a:latin typeface="Arial"/>
                <a:cs typeface="Arial"/>
              </a:rPr>
              <a:t> 115:17, </a:t>
            </a:r>
            <a:r>
              <a:rPr lang="en-US" sz="1200" i="1" dirty="0" err="1" smtClean="0">
                <a:latin typeface="Arial"/>
                <a:cs typeface="Arial"/>
              </a:rPr>
              <a:t>Awit</a:t>
            </a:r>
            <a:r>
              <a:rPr lang="en-US" sz="1200" i="1" dirty="0" smtClean="0">
                <a:latin typeface="Arial"/>
                <a:cs typeface="Arial"/>
              </a:rPr>
              <a:t> 146:4, </a:t>
            </a:r>
            <a:r>
              <a:rPr lang="en-US" sz="1200" i="1" dirty="0" err="1" smtClean="0">
                <a:latin typeface="Arial"/>
                <a:cs typeface="Arial"/>
              </a:rPr>
              <a:t>Eclesiastes</a:t>
            </a:r>
            <a:r>
              <a:rPr lang="en-US" sz="1200" i="1" dirty="0" smtClean="0">
                <a:latin typeface="Arial"/>
                <a:cs typeface="Arial"/>
              </a:rPr>
              <a:t> 9:10</a:t>
            </a:r>
            <a:r>
              <a:rPr lang="en-US" sz="1200" dirty="0" smtClean="0">
                <a:latin typeface="Arial"/>
                <a:cs typeface="Arial"/>
              </a:rPr>
              <a:t>), </a:t>
            </a:r>
            <a:r>
              <a:rPr lang="en-US" baseline="0" dirty="0" smtClean="0">
                <a:latin typeface="Arial" charset="0"/>
                <a:ea typeface="ＭＳ Ｐゴシック" charset="0"/>
                <a:cs typeface="ＭＳ Ｐゴシック" charset="0"/>
              </a:rPr>
              <a:t>kung </a:t>
            </a:r>
            <a:r>
              <a:rPr lang="en-US" baseline="0" dirty="0" err="1" smtClean="0">
                <a:latin typeface="Arial" charset="0"/>
                <a:ea typeface="ＭＳ Ｐゴシック" charset="0"/>
                <a:cs typeface="ＭＳ Ｐゴシック" charset="0"/>
              </a:rPr>
              <a:t>gayon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mayroon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lamang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tayong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dalawang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naiiwang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pangunahing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posibilidad</a:t>
            </a:r>
            <a:r>
              <a:rPr lang="en-US" baseline="0" dirty="0" smtClean="0">
                <a:latin typeface="Arial" charset="0"/>
                <a:ea typeface="ＭＳ Ｐゴシック" charset="0"/>
                <a:cs typeface="ＭＳ Ｐゴシック" charset="0"/>
              </a:rPr>
              <a:t>: ¶ </a:t>
            </a:r>
            <a:r>
              <a:rPr lang="en-US" baseline="0" dirty="0" err="1" smtClean="0">
                <a:latin typeface="Arial" charset="0"/>
                <a:ea typeface="ＭＳ Ｐゴシック" charset="0"/>
                <a:cs typeface="ＭＳ Ｐゴシック" charset="0"/>
              </a:rPr>
              <a:t>alinamang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ito’y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natural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sikolokemikal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pagdedeliryo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ilalim</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matitinding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katayuan</a:t>
            </a:r>
            <a:r>
              <a:rPr lang="en-US"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o </a:t>
            </a:r>
            <a:r>
              <a:rPr lang="en-US" baseline="0" dirty="0" err="1" smtClean="0">
                <a:latin typeface="Arial" charset="0"/>
                <a:ea typeface="ＭＳ Ｐゴシック" charset="0"/>
                <a:cs typeface="ＭＳ Ｐゴシック" charset="0"/>
              </a:rPr>
              <a:t>maaaring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ito’y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sobrenatural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sataniko</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mapanlinlang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karanasan</a:t>
            </a:r>
            <a:r>
              <a:rPr lang="en-US"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a:t>
            </a:r>
            <a:r>
              <a:rPr lang="en-US" i="1" baseline="0" dirty="0" smtClean="0">
                <a:latin typeface="Arial" charset="0"/>
                <a:ea typeface="ＭＳ Ｐゴシック" charset="0"/>
                <a:cs typeface="ＭＳ Ｐゴシック" charset="0"/>
              </a:rPr>
              <a:t>2 </a:t>
            </a:r>
            <a:r>
              <a:rPr lang="en-US" i="1" baseline="0" dirty="0" err="1" smtClean="0">
                <a:latin typeface="Arial" charset="0"/>
                <a:ea typeface="ＭＳ Ｐゴシック" charset="0"/>
                <a:cs typeface="ＭＳ Ｐゴシック" charset="0"/>
              </a:rPr>
              <a:t>Corinto</a:t>
            </a:r>
            <a:r>
              <a:rPr lang="en-US" i="1" baseline="0" dirty="0" smtClean="0">
                <a:latin typeface="Arial" charset="0"/>
                <a:ea typeface="ＭＳ Ｐゴシック" charset="0"/>
                <a:cs typeface="ＭＳ Ｐゴシック" charset="0"/>
              </a:rPr>
              <a:t> 11:14</a:t>
            </a:r>
            <a:r>
              <a:rPr lang="en-US" i="0"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15</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latin typeface="Arial" charset="0"/>
                <a:ea typeface="ＭＳ Ｐゴシック" charset="0"/>
                <a:cs typeface="ＭＳ Ｐゴシック" charset="0"/>
              </a:rPr>
              <a:t>Talgang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maaaring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paliwanag</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Satanikong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panlilinlang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lalo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dahil</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pangyayari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ito’y</a:t>
            </a:r>
            <a:r>
              <a:rPr lang="en-US"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nagsasabing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nakipag-usap</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kanilang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patay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kamag-anak</a:t>
            </a:r>
            <a:r>
              <a:rPr lang="en-US" baseline="0" dirty="0" smtClean="0">
                <a:latin typeface="Arial" charset="0"/>
                <a:ea typeface="ＭＳ Ｐゴシック" charset="0"/>
                <a:cs typeface="ＭＳ Ｐゴシック" charset="0"/>
              </a:rPr>
              <a:t>! ¶ </a:t>
            </a:r>
            <a:r>
              <a:rPr lang="en-US" baseline="0" dirty="0" err="1" smtClean="0">
                <a:latin typeface="Arial" charset="0"/>
                <a:ea typeface="ＭＳ Ｐゴシック" charset="0"/>
                <a:cs typeface="ＭＳ Ｐゴシック" charset="0"/>
              </a:rPr>
              <a:t>Subalit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ito’y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maaaring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kombinasyon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dalawang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dahilan</a:t>
            </a:r>
            <a:r>
              <a:rPr lang="en-US"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16</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Martes</a:t>
            </a:r>
            <a:r>
              <a:rPr lang="en-US" b="1"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Disyembre</a:t>
            </a:r>
            <a:r>
              <a:rPr lang="en-US" b="1" baseline="0" dirty="0" smtClean="0">
                <a:latin typeface="Arial" charset="0"/>
                <a:ea typeface="ＭＳ Ｐゴシック" charset="0"/>
                <a:cs typeface="ＭＳ Ｐゴシック" charset="0"/>
              </a:rPr>
              <a:t> 6.</a:t>
            </a:r>
            <a:r>
              <a:rPr lang="en-US" b="1" dirty="0" smtClean="0">
                <a:latin typeface="Arial" charset="0"/>
                <a:ea typeface="ＭＳ Ｐゴシック" charset="0"/>
                <a:cs typeface="ＭＳ Ｐゴシック" charset="0"/>
              </a:rPr>
              <a:t> </a:t>
            </a:r>
            <a:r>
              <a:rPr lang="en-US" sz="1200" b="1" dirty="0" err="1" smtClean="0">
                <a:solidFill>
                  <a:prstClr val="black"/>
                </a:solidFill>
                <a:latin typeface="HelveticaNeue"/>
              </a:rPr>
              <a:t>Reinkarnasyon</a:t>
            </a:r>
            <a:r>
              <a:rPr lang="en-US" sz="1200" b="1" dirty="0" smtClean="0">
                <a:solidFill>
                  <a:prstClr val="black"/>
                </a:solidFill>
                <a:latin typeface="HelveticaNeue"/>
              </a:rPr>
              <a:t>.</a:t>
            </a:r>
            <a:r>
              <a:rPr lang="en-US" b="1"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di-</a:t>
            </a:r>
            <a:r>
              <a:rPr lang="en-US" b="0" baseline="0" dirty="0" err="1" smtClean="0">
                <a:latin typeface="Arial" charset="0"/>
                <a:ea typeface="ＭＳ Ｐゴシック" charset="0"/>
                <a:cs typeface="ＭＳ Ｐゴシック" charset="0"/>
              </a:rPr>
              <a:t>biblikal</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teorya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reinkarnasyon</a:t>
            </a:r>
            <a:r>
              <a:rPr lang="en-US" b="0" baseline="0" dirty="0" smtClean="0">
                <a:latin typeface="Arial" charset="0"/>
                <a:ea typeface="ＭＳ Ｐゴシック" charset="0"/>
                <a:cs typeface="ＭＳ Ｐゴシック" charset="0"/>
              </a:rPr>
              <a:t> o </a:t>
            </a:r>
            <a:r>
              <a:rPr lang="en-US" b="0" baseline="0" dirty="0" err="1" smtClean="0">
                <a:latin typeface="Arial" charset="0"/>
                <a:ea typeface="ＭＳ Ｐゴシック" charset="0"/>
                <a:cs typeface="ＭＳ Ｐゴシック" charset="0"/>
              </a:rPr>
              <a:t>paglipat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kaluluwa</a:t>
            </a:r>
            <a:r>
              <a:rPr lang="en-US" b="0" baseline="0" dirty="0" smtClean="0">
                <a:latin typeface="Arial" charset="0"/>
                <a:ea typeface="ＭＳ Ｐゴシック" charset="0"/>
                <a:cs typeface="ＭＳ Ｐゴシック" charset="0"/>
              </a:rPr>
              <a:t> ay </a:t>
            </a:r>
            <a:r>
              <a:rPr lang="en-US" b="0" baseline="0" dirty="0" err="1" smtClean="0">
                <a:latin typeface="Arial" charset="0"/>
                <a:ea typeface="ＭＳ Ｐゴシック" charset="0"/>
                <a:cs typeface="ＭＳ Ｐゴシック" charset="0"/>
              </a:rPr>
              <a:t>niyakap</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ilang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pangunahing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relihiyong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pandaigdig</a:t>
            </a:r>
            <a:r>
              <a:rPr lang="en-US" b="0" baseline="0" dirty="0" smtClean="0">
                <a:latin typeface="Arial" charset="0"/>
                <a:ea typeface="ＭＳ Ｐゴシック" charset="0"/>
                <a:cs typeface="ＭＳ Ｐゴシック" charset="0"/>
              </a:rPr>
              <a:t>. </a:t>
            </a:r>
            <a:r>
              <a:rPr lang="en-US" i="0" baseline="0" dirty="0" smtClean="0">
                <a:latin typeface="Arial" charset="0"/>
                <a:ea typeface="ＭＳ Ｐゴシック" charset="0"/>
                <a:cs typeface="ＭＳ Ｐゴシック" charset="0"/>
              </a:rPr>
              <a:t>¶ Yung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naniniwala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reinkarnasyon</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nanghahawakang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gayong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imortal</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kaluluwa</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pumapasok</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maraming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ikot</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kamatayan</a:t>
            </a:r>
            <a:r>
              <a:rPr lang="en-US" i="0" baseline="0" dirty="0" smtClean="0">
                <a:latin typeface="Arial" charset="0"/>
                <a:ea typeface="ＭＳ Ｐゴシック" charset="0"/>
                <a:cs typeface="ＭＳ Ｐゴシック" charset="0"/>
              </a:rPr>
              <a:t> at </a:t>
            </a:r>
            <a:r>
              <a:rPr lang="en-US" i="0" baseline="0" dirty="0" err="1" smtClean="0">
                <a:latin typeface="Arial" charset="0"/>
                <a:ea typeface="ＭＳ Ｐゴシック" charset="0"/>
                <a:cs typeface="ＭＳ Ｐゴシック" charset="0"/>
              </a:rPr>
              <a:t>pagkapanganak</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dito</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lupa</a:t>
            </a:r>
            <a:r>
              <a:rPr lang="en-US" i="0" baseline="0" dirty="0" smtClean="0">
                <a:latin typeface="Arial"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17</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err="1" smtClean="0">
                <a:latin typeface="Arial" charset="0"/>
                <a:ea typeface="ＭＳ Ｐゴシック" charset="0"/>
                <a:cs typeface="ＭＳ Ｐゴシック" charset="0"/>
              </a:rPr>
              <a:t>Ito’y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isang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espirituwal</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ebolusyon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nagpapahintulot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espiritu</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upang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marating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mas </a:t>
            </a:r>
            <a:r>
              <a:rPr lang="en-US" b="0" baseline="0" dirty="0" err="1" smtClean="0">
                <a:latin typeface="Arial" charset="0"/>
                <a:ea typeface="ＭＳ Ｐゴシック" charset="0"/>
                <a:cs typeface="ＭＳ Ｐゴシック" charset="0"/>
              </a:rPr>
              <a:t>malaking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antas</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kaalaman</a:t>
            </a:r>
            <a:r>
              <a:rPr lang="en-US" b="0" baseline="0" dirty="0" smtClean="0">
                <a:latin typeface="Arial" charset="0"/>
                <a:ea typeface="ＭＳ Ｐゴシック" charset="0"/>
                <a:cs typeface="ＭＳ Ｐゴシック" charset="0"/>
              </a:rPr>
              <a:t> at </a:t>
            </a:r>
            <a:r>
              <a:rPr lang="en-US" b="0" baseline="0" dirty="0" err="1" smtClean="0">
                <a:latin typeface="Arial" charset="0"/>
                <a:ea typeface="ＭＳ Ｐゴシック" charset="0"/>
                <a:cs typeface="ＭＳ Ｐゴシック" charset="0"/>
              </a:rPr>
              <a:t>moralidad</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paglalakbay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nito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tungo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kasakdalan</a:t>
            </a:r>
            <a:r>
              <a:rPr lang="en-US" b="0"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Naniniwala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Hindu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walang-hanggang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kaluluwa</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pumapasok</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pagsulong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may-</a:t>
            </a:r>
            <a:r>
              <a:rPr lang="en-US" baseline="0" dirty="0" err="1" smtClean="0">
                <a:latin typeface="Arial" charset="0"/>
                <a:ea typeface="ＭＳ Ｐゴシック" charset="0"/>
                <a:cs typeface="ＭＳ Ｐゴシック" charset="0"/>
              </a:rPr>
              <a:t>malay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anim</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uri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buhay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tubig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halaman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reptilya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insekto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ibon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hayop</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tao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kabilang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naninirahan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langit</a:t>
            </a:r>
            <a:r>
              <a:rPr lang="en-US" baseline="0"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18</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err="1" smtClean="0">
                <a:latin typeface="Arial" charset="0"/>
                <a:ea typeface="ＭＳ Ｐゴシック" charset="0"/>
                <a:cs typeface="ＭＳ Ｐゴシック" charset="0"/>
              </a:rPr>
              <a:t>Sinasabi</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Hebreo</a:t>
            </a:r>
            <a:r>
              <a:rPr lang="en-US" b="0" dirty="0" smtClean="0">
                <a:latin typeface="Arial" charset="0"/>
                <a:ea typeface="ＭＳ Ｐゴシック" charset="0"/>
                <a:cs typeface="ＭＳ Ｐゴシック" charset="0"/>
              </a:rPr>
              <a:t> 9:25–28 at 1 Pedro 3:18</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namatay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minsan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si</a:t>
            </a:r>
            <a:r>
              <a:rPr lang="en-US" b="0" baseline="0" dirty="0" smtClean="0">
                <a:latin typeface="Arial" charset="0"/>
                <a:ea typeface="ＭＳ Ｐゴシック" charset="0"/>
                <a:cs typeface="ＭＳ Ｐゴシック" charset="0"/>
              </a:rPr>
              <a:t> Jesus at </a:t>
            </a:r>
            <a:r>
              <a:rPr lang="en-US" b="0" baseline="0" dirty="0" err="1" smtClean="0">
                <a:latin typeface="Arial" charset="0"/>
                <a:ea typeface="ＭＳ Ｐゴシック" charset="0"/>
                <a:cs typeface="ＭＳ Ｐゴシック" charset="0"/>
              </a:rPr>
              <a:t>lahat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tao</a:t>
            </a:r>
            <a:r>
              <a:rPr lang="en-US" b="0" baseline="0" dirty="0" smtClean="0">
                <a:latin typeface="Arial" charset="0"/>
                <a:ea typeface="ＭＳ Ｐゴシック" charset="0"/>
                <a:cs typeface="ＭＳ Ｐゴシック" charset="0"/>
              </a:rPr>
              <a:t> ay </a:t>
            </a:r>
            <a:r>
              <a:rPr lang="en-US" b="0" baseline="0" dirty="0" err="1" smtClean="0">
                <a:latin typeface="Arial" charset="0"/>
                <a:ea typeface="ＭＳ Ｐゴシック" charset="0"/>
                <a:cs typeface="ＭＳ Ｐゴシック" charset="0"/>
              </a:rPr>
              <a:t>mamamatay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minsan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lamang</a:t>
            </a:r>
            <a:r>
              <a:rPr lang="en-US" b="0"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Maraming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naniniwala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hindi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dapat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paniwalaan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kundi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nais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paniwalaan</a:t>
            </a:r>
            <a:r>
              <a:rPr lang="en-US" baseline="0" dirty="0" smtClean="0">
                <a:latin typeface="Arial" charset="0"/>
                <a:ea typeface="ＭＳ Ｐゴシック" charset="0"/>
                <a:cs typeface="ＭＳ Ｐゴシック" charset="0"/>
              </a:rPr>
              <a:t>. </a:t>
            </a:r>
            <a:r>
              <a:rPr lang="en-US" i="0" baseline="0" dirty="0" smtClean="0">
                <a:latin typeface="Arial" charset="0"/>
                <a:ea typeface="ＭＳ Ｐゴシック" charset="0"/>
                <a:cs typeface="ＭＳ Ｐゴシック" charset="0"/>
              </a:rPr>
              <a:t>¶ Kung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isang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teoya</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nagdadala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kanila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ayon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karanasang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kapayapaan</a:t>
            </a:r>
            <a:r>
              <a:rPr lang="en-US" i="0" baseline="0" dirty="0" smtClean="0">
                <a:latin typeface="Arial" charset="0"/>
                <a:ea typeface="ＭＳ Ｐゴシック" charset="0"/>
                <a:cs typeface="ＭＳ Ｐゴシック" charset="0"/>
              </a:rPr>
              <a:t> at </a:t>
            </a:r>
            <a:r>
              <a:rPr lang="en-US" i="0" baseline="0" dirty="0" err="1" smtClean="0">
                <a:latin typeface="Arial" charset="0"/>
                <a:ea typeface="ＭＳ Ｐゴシック" charset="0"/>
                <a:cs typeface="ＭＳ Ｐゴシック" charset="0"/>
              </a:rPr>
              <a:t>ginhawa</a:t>
            </a:r>
            <a:r>
              <a:rPr lang="en-US" i="0" baseline="0" dirty="0" smtClean="0">
                <a:latin typeface="Arial" charset="0"/>
                <a:ea typeface="ＭＳ Ｐゴシック" charset="0"/>
                <a:cs typeface="ＭＳ Ｐゴシック" charset="0"/>
              </a:rPr>
              <a:t>, ‘yon ay </a:t>
            </a:r>
            <a:r>
              <a:rPr lang="en-US" i="0" baseline="0" dirty="0" err="1" smtClean="0">
                <a:latin typeface="Arial" charset="0"/>
                <a:ea typeface="ＭＳ Ｐゴシック" charset="0"/>
                <a:cs typeface="ＭＳ Ｐゴシック" charset="0"/>
              </a:rPr>
              <a:t>sapat</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para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tapusin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usapan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para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kanila</a:t>
            </a:r>
            <a:r>
              <a:rPr lang="en-US" i="0"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19</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latin typeface="Arial" charset="0"/>
                <a:ea typeface="ＭＳ Ｐゴシック" charset="0"/>
                <a:cs typeface="ＭＳ Ｐゴシック" charset="0"/>
              </a:rPr>
              <a:t>1. </a:t>
            </a:r>
            <a:r>
              <a:rPr lang="en-US" b="0" baseline="0" dirty="0" err="1" smtClean="0">
                <a:latin typeface="Arial" charset="0"/>
                <a:ea typeface="ＭＳ Ｐゴシック" charset="0"/>
                <a:cs typeface="ＭＳ Ｐゴシック" charset="0"/>
              </a:rPr>
              <a:t>Kinukontra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pagiging</a:t>
            </a:r>
            <a:r>
              <a:rPr lang="en-US" b="0" baseline="0" dirty="0" smtClean="0">
                <a:latin typeface="Arial" charset="0"/>
                <a:ea typeface="ＭＳ Ｐゴシック" charset="0"/>
                <a:cs typeface="ＭＳ Ｐゴシック" charset="0"/>
              </a:rPr>
              <a:t> mortal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kaluluwa</a:t>
            </a:r>
            <a:r>
              <a:rPr lang="en-US" b="0" baseline="0" dirty="0" smtClean="0">
                <a:latin typeface="Arial" charset="0"/>
                <a:ea typeface="ＭＳ Ｐゴシック" charset="0"/>
                <a:cs typeface="ＭＳ Ｐゴシック" charset="0"/>
              </a:rPr>
              <a:t>”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muling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pagkabuhay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katawan</a:t>
            </a:r>
            <a:r>
              <a:rPr lang="en-US" b="0" baseline="0" dirty="0" smtClean="0">
                <a:latin typeface="Arial" charset="0"/>
                <a:ea typeface="ＭＳ Ｐゴシック" charset="0"/>
                <a:cs typeface="ＭＳ Ｐゴシック" charset="0"/>
              </a:rPr>
              <a:t> (</a:t>
            </a:r>
            <a:r>
              <a:rPr lang="en-US" b="0" i="1" baseline="0" dirty="0" smtClean="0">
                <a:latin typeface="Arial" charset="0"/>
                <a:ea typeface="ＭＳ Ｐゴシック" charset="0"/>
                <a:cs typeface="ＭＳ Ｐゴシック" charset="0"/>
              </a:rPr>
              <a:t>1 </a:t>
            </a:r>
            <a:r>
              <a:rPr lang="en-US" b="0" i="1" baseline="0" dirty="0" err="1" smtClean="0">
                <a:latin typeface="Arial" charset="0"/>
                <a:ea typeface="ＭＳ Ｐゴシック" charset="0"/>
                <a:cs typeface="ＭＳ Ｐゴシック" charset="0"/>
              </a:rPr>
              <a:t>Tesalonica</a:t>
            </a:r>
            <a:r>
              <a:rPr lang="en-US" b="0" i="1" baseline="0" dirty="0" smtClean="0">
                <a:latin typeface="Arial" charset="0"/>
                <a:ea typeface="ＭＳ Ｐゴシック" charset="0"/>
                <a:cs typeface="ＭＳ Ｐゴシック" charset="0"/>
              </a:rPr>
              <a:t> 4:13–18</a:t>
            </a:r>
            <a:r>
              <a:rPr lang="en-US" b="0" baseline="0" dirty="0" smtClean="0">
                <a:latin typeface="Arial" charset="0"/>
                <a:ea typeface="ＭＳ Ｐゴシック" charset="0"/>
                <a:cs typeface="ＭＳ Ｐゴシック" charset="0"/>
              </a:rPr>
              <a:t>).</a:t>
            </a:r>
            <a:r>
              <a:rPr lang="en-US" i="0" baseline="0" dirty="0" smtClean="0">
                <a:latin typeface="Arial" charset="0"/>
                <a:ea typeface="ＭＳ Ｐゴシック" charset="0"/>
                <a:cs typeface="ＭＳ Ｐゴシック" charset="0"/>
              </a:rPr>
              <a:t> ¶ </a:t>
            </a:r>
            <a:r>
              <a:rPr lang="en-US" i="0" baseline="0" dirty="0" smtClean="0">
                <a:latin typeface="Arial" charset="0"/>
                <a:ea typeface="ＭＳ Ｐゴシック" charset="0"/>
                <a:cs typeface="ＭＳ Ｐゴシック" charset="0"/>
              </a:rPr>
              <a:t>2</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Itinatanggi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kaligtasan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pamamagitan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pananampalataya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nagtutubos</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gawain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Jesu</a:t>
            </a:r>
            <a:r>
              <a:rPr lang="en-US" i="0" baseline="0" dirty="0" smtClean="0">
                <a:latin typeface="Arial" charset="0"/>
                <a:ea typeface="ＭＳ Ｐゴシック" charset="0"/>
                <a:cs typeface="ＭＳ Ｐゴシック" charset="0"/>
              </a:rPr>
              <a:t>-Cristo </a:t>
            </a:r>
            <a:r>
              <a:rPr lang="en-US" i="0" baseline="0" dirty="0" smtClean="0">
                <a:latin typeface="Arial" charset="0"/>
                <a:ea typeface="ＭＳ Ｐゴシック" charset="0"/>
                <a:cs typeface="ＭＳ Ｐゴシック" charset="0"/>
              </a:rPr>
              <a:t>(</a:t>
            </a:r>
            <a:r>
              <a:rPr lang="en-US" i="1" baseline="0" dirty="0" err="1" smtClean="0">
                <a:latin typeface="Arial" charset="0"/>
                <a:ea typeface="ＭＳ Ｐゴシック" charset="0"/>
                <a:cs typeface="ＭＳ Ｐゴシック" charset="0"/>
              </a:rPr>
              <a:t>Efeso</a:t>
            </a:r>
            <a:r>
              <a:rPr lang="en-US" i="1" baseline="0" dirty="0" smtClean="0">
                <a:latin typeface="Arial" charset="0"/>
                <a:ea typeface="ＭＳ Ｐゴシック" charset="0"/>
                <a:cs typeface="ＭＳ Ｐゴシック" charset="0"/>
              </a:rPr>
              <a:t> 2:8–10</a:t>
            </a:r>
            <a:r>
              <a:rPr lang="en-US" i="0" baseline="0" dirty="0" smtClean="0">
                <a:latin typeface="Arial" charset="0"/>
                <a:ea typeface="ＭＳ Ｐゴシック" charset="0"/>
                <a:cs typeface="ＭＳ Ｐゴシック" charset="0"/>
              </a:rPr>
              <a:t>)</a:t>
            </a:r>
            <a:r>
              <a:rPr lang="en-US" i="1" baseline="0" dirty="0" smtClean="0">
                <a:latin typeface="Arial" charset="0"/>
                <a:ea typeface="ＭＳ Ｐゴシック" charset="0"/>
                <a:cs typeface="ＭＳ Ｐゴシック" charset="0"/>
              </a:rPr>
              <a:t> </a:t>
            </a:r>
            <a:r>
              <a:rPr lang="en-US" i="0" baseline="0" dirty="0" smtClean="0">
                <a:latin typeface="Arial" charset="0"/>
                <a:ea typeface="ＭＳ Ｐゴシック" charset="0"/>
                <a:cs typeface="ＭＳ Ｐゴシック" charset="0"/>
              </a:rPr>
              <a:t>at </a:t>
            </a:r>
            <a:r>
              <a:rPr lang="en-US" i="0" baseline="0" dirty="0" err="1" smtClean="0">
                <a:latin typeface="Arial" charset="0"/>
                <a:ea typeface="ＭＳ Ｐゴシック" charset="0"/>
                <a:cs typeface="ＭＳ Ｐゴシック" charset="0"/>
              </a:rPr>
              <a:t>pinapalitan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ito</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gawa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tao</a:t>
            </a:r>
            <a:r>
              <a:rPr lang="en-US" i="0" baseline="0" dirty="0" smtClean="0">
                <a:latin typeface="Arial" charset="0"/>
                <a:ea typeface="ＭＳ Ｐゴシック" charset="0"/>
                <a:cs typeface="ＭＳ Ｐゴシック" charset="0"/>
              </a:rPr>
              <a:t>. 3. </a:t>
            </a:r>
            <a:r>
              <a:rPr lang="en-US" i="0" baseline="0" dirty="0" err="1" smtClean="0">
                <a:latin typeface="Arial" charset="0"/>
                <a:ea typeface="ＭＳ Ｐゴシック" charset="0"/>
                <a:cs typeface="ＭＳ Ｐゴシック" charset="0"/>
              </a:rPr>
              <a:t>Kinukontra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walang-hanggang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kapalaran</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napagpasyahan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magpakailanman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pamamagitan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sariling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kapasyahan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DFD673B-5738-E841-BBC9-4BA789D5799D}" type="slidenum">
              <a:rPr lang="en-US" sz="1200"/>
              <a:pPr/>
              <a:t>2</a:t>
            </a:fld>
            <a:endParaRPr 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i="0" baseline="0" dirty="0" smtClean="0">
                <a:latin typeface="Arial" charset="0"/>
                <a:ea typeface="ＭＳ Ｐゴシック" charset="0"/>
                <a:cs typeface="ＭＳ Ｐゴシック" charset="0"/>
              </a:rPr>
              <a:t>Sa </a:t>
            </a:r>
            <a:r>
              <a:rPr lang="en-US" b="1" i="0" baseline="0" dirty="0" err="1" smtClean="0">
                <a:latin typeface="Arial" charset="0"/>
                <a:ea typeface="ＭＳ Ｐゴシック" charset="0"/>
                <a:cs typeface="ＭＳ Ｐゴシック" charset="0"/>
              </a:rPr>
              <a:t>Kamatayan</a:t>
            </a:r>
            <a:r>
              <a:rPr lang="en-US" b="1" i="0" baseline="0" dirty="0" smtClean="0">
                <a:latin typeface="Arial" charset="0"/>
                <a:ea typeface="ＭＳ Ｐゴシック" charset="0"/>
                <a:cs typeface="ＭＳ Ｐゴシック" charset="0"/>
              </a:rPr>
              <a:t>, </a:t>
            </a:r>
            <a:r>
              <a:rPr lang="en-US" b="1" i="0" baseline="0" dirty="0" err="1" smtClean="0">
                <a:latin typeface="Arial" charset="0"/>
                <a:ea typeface="ＭＳ Ｐゴシック" charset="0"/>
                <a:cs typeface="ＭＳ Ｐゴシック" charset="0"/>
              </a:rPr>
              <a:t>Pag-aagaw-buhay</a:t>
            </a:r>
            <a:r>
              <a:rPr lang="en-US" b="1" i="0" baseline="0" dirty="0" smtClean="0">
                <a:latin typeface="Arial" charset="0"/>
                <a:ea typeface="ＭＳ Ｐゴシック" charset="0"/>
                <a:cs typeface="ＭＳ Ｐゴシック" charset="0"/>
              </a:rPr>
              <a:t>, at </a:t>
            </a:r>
            <a:r>
              <a:rPr lang="en-US" b="1" i="0" baseline="0" dirty="0" err="1" smtClean="0">
                <a:latin typeface="Arial" charset="0"/>
                <a:ea typeface="ＭＳ Ｐゴシック" charset="0"/>
                <a:cs typeface="ＭＳ Ｐゴシック" charset="0"/>
              </a:rPr>
              <a:t>ang</a:t>
            </a:r>
            <a:r>
              <a:rPr lang="en-US" b="1" i="0" baseline="0" dirty="0" smtClean="0">
                <a:latin typeface="Arial" charset="0"/>
                <a:ea typeface="ＭＳ Ｐゴシック" charset="0"/>
                <a:cs typeface="ＭＳ Ｐゴシック" charset="0"/>
              </a:rPr>
              <a:t> </a:t>
            </a:r>
            <a:r>
              <a:rPr lang="en-US" b="1" i="0" baseline="0" dirty="0" err="1" smtClean="0">
                <a:latin typeface="Arial" charset="0"/>
                <a:ea typeface="ＭＳ Ｐゴシック" charset="0"/>
                <a:cs typeface="ＭＳ Ｐゴシック" charset="0"/>
              </a:rPr>
              <a:t>Kinabukasang</a:t>
            </a:r>
            <a:r>
              <a:rPr lang="en-US" b="1" i="0" baseline="0" dirty="0" smtClean="0">
                <a:latin typeface="Arial" charset="0"/>
                <a:ea typeface="ＭＳ Ｐゴシック" charset="0"/>
                <a:cs typeface="ＭＳ Ｐゴシック" charset="0"/>
              </a:rPr>
              <a:t> </a:t>
            </a:r>
            <a:r>
              <a:rPr lang="en-US" b="1" i="0" baseline="0" dirty="0" err="1" smtClean="0">
                <a:latin typeface="Arial" charset="0"/>
                <a:ea typeface="ＭＳ Ｐゴシック" charset="0"/>
                <a:cs typeface="ＭＳ Ｐゴシック" charset="0"/>
              </a:rPr>
              <a:t>Pag-asa</a:t>
            </a:r>
            <a:r>
              <a:rPr lang="en-US" b="1" i="0" baseline="0" dirty="0" smtClean="0">
                <a:latin typeface="Arial" charset="0"/>
                <a:ea typeface="ＭＳ Ｐゴシック" charset="0"/>
                <a:cs typeface="ＭＳ Ｐゴシック" charset="0"/>
              </a:rPr>
              <a:t>.</a:t>
            </a:r>
            <a:endParaRPr lang="en-US" i="0" dirty="0" smtClean="0">
              <a:latin typeface="Arial" charset="0"/>
              <a:ea typeface="ＭＳ Ｐゴシック" charset="0"/>
              <a:cs typeface="ＭＳ Ｐゴシック" charset="0"/>
            </a:endParaRPr>
          </a:p>
          <a:p>
            <a:pPr eaLnBrk="1" hangingPunct="1"/>
            <a:endParaRPr lang="en-US" i="0" dirty="0" smtClean="0">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20</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err="1" smtClean="0">
                <a:latin typeface="Arial" charset="0"/>
                <a:ea typeface="ＭＳ Ｐゴシック" charset="0"/>
                <a:cs typeface="ＭＳ Ｐゴシック" charset="0"/>
              </a:rPr>
              <a:t>buhay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ito</a:t>
            </a:r>
            <a:r>
              <a:rPr lang="en-US" b="0" baseline="0" dirty="0" smtClean="0">
                <a:latin typeface="Arial" charset="0"/>
                <a:ea typeface="ＭＳ Ｐゴシック" charset="0"/>
                <a:cs typeface="ＭＳ Ｐゴシック" charset="0"/>
              </a:rPr>
              <a:t> </a:t>
            </a:r>
            <a:r>
              <a:rPr lang="en-US" sz="1200" dirty="0" smtClean="0">
                <a:latin typeface="Calibri"/>
                <a:cs typeface="Calibri"/>
              </a:rPr>
              <a:t>(</a:t>
            </a:r>
            <a:r>
              <a:rPr lang="en-US" sz="1200" i="1" dirty="0" smtClean="0">
                <a:latin typeface="Calibri"/>
                <a:cs typeface="Calibri"/>
              </a:rPr>
              <a:t>Mateo 22:1–14, 25:31–46</a:t>
            </a:r>
            <a:r>
              <a:rPr lang="en-US" sz="1200" dirty="0" smtClean="0">
                <a:latin typeface="Calibri"/>
                <a:cs typeface="Calibri"/>
              </a:rPr>
              <a:t>).</a:t>
            </a:r>
            <a:r>
              <a:rPr lang="en-US" b="0" baseline="0" dirty="0" smtClean="0">
                <a:latin typeface="Arial" charset="0"/>
                <a:ea typeface="ＭＳ Ｐゴシック" charset="0"/>
                <a:cs typeface="ＭＳ Ｐゴシック" charset="0"/>
              </a:rPr>
              <a:t> 4. </a:t>
            </a:r>
            <a:r>
              <a:rPr lang="en-US" b="0" baseline="0" dirty="0" err="1" smtClean="0">
                <a:latin typeface="Arial" charset="0"/>
                <a:ea typeface="ＭＳ Ｐゴシック" charset="0"/>
                <a:cs typeface="ＭＳ Ｐゴシック" charset="0"/>
              </a:rPr>
              <a:t>Minamaliit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kahulugan</a:t>
            </a:r>
            <a:r>
              <a:rPr lang="en-US" b="0" baseline="0" dirty="0" smtClean="0">
                <a:latin typeface="Arial" charset="0"/>
                <a:ea typeface="ＭＳ Ｐゴシック" charset="0"/>
                <a:cs typeface="ＭＳ Ｐゴシック" charset="0"/>
              </a:rPr>
              <a:t> at </a:t>
            </a:r>
            <a:r>
              <a:rPr lang="en-US" b="0" baseline="0" dirty="0" err="1" smtClean="0">
                <a:latin typeface="Arial" charset="0"/>
                <a:ea typeface="ＭＳ Ｐゴシック" charset="0"/>
                <a:cs typeface="ＭＳ Ｐゴシック" charset="0"/>
              </a:rPr>
              <a:t>kabuluhan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ikalawang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pagparito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ni</a:t>
            </a:r>
            <a:r>
              <a:rPr lang="en-US" b="0" baseline="0" dirty="0" smtClean="0">
                <a:latin typeface="Arial" charset="0"/>
                <a:ea typeface="ＭＳ Ｐゴシック" charset="0"/>
                <a:cs typeface="ＭＳ Ｐゴシック" charset="0"/>
              </a:rPr>
              <a:t> Cristo (</a:t>
            </a:r>
            <a:r>
              <a:rPr lang="en-US" b="0" i="1" baseline="0" dirty="0" smtClean="0">
                <a:latin typeface="Arial" charset="0"/>
                <a:ea typeface="ＭＳ Ｐゴシック" charset="0"/>
                <a:cs typeface="ＭＳ Ｐゴシック" charset="0"/>
              </a:rPr>
              <a:t>Juan 14:1–3). </a:t>
            </a:r>
            <a:r>
              <a:rPr lang="en-US" i="0" baseline="0" dirty="0" smtClean="0">
                <a:latin typeface="Arial" charset="0"/>
                <a:ea typeface="ＭＳ Ｐゴシック" charset="0"/>
                <a:cs typeface="ＭＳ Ｐゴシック" charset="0"/>
              </a:rPr>
              <a:t>¶ 5. </a:t>
            </a:r>
            <a:r>
              <a:rPr lang="en-US" i="0" baseline="0" dirty="0" err="1" smtClean="0">
                <a:latin typeface="Arial" charset="0"/>
                <a:ea typeface="ＭＳ Ｐゴシック" charset="0"/>
                <a:cs typeface="ＭＳ Ｐゴシック" charset="0"/>
              </a:rPr>
              <a:t>Nagmumungkahi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pagkatapos-ng-kamatayang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oportunidad</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para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upang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mapananagumpayan</a:t>
            </a:r>
            <a:r>
              <a:rPr lang="en-US" i="0" baseline="0" dirty="0" smtClean="0">
                <a:latin typeface="Arial" charset="0"/>
                <a:ea typeface="ＭＳ Ｐゴシック" charset="0"/>
                <a:cs typeface="ＭＳ Ｐゴシック" charset="0"/>
              </a:rPr>
              <a:t> pa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sarili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niyang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sagabal</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di-</a:t>
            </a:r>
            <a:r>
              <a:rPr lang="en-US" i="0" baseline="0" dirty="0" err="1" smtClean="0">
                <a:latin typeface="Arial" charset="0"/>
                <a:ea typeface="ＭＳ Ｐゴシック" charset="0"/>
                <a:cs typeface="ＭＳ Ｐゴシック" charset="0"/>
              </a:rPr>
              <a:t>biblikal</a:t>
            </a:r>
            <a:r>
              <a:rPr lang="en-US" i="0"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Hebreo</a:t>
            </a:r>
            <a:r>
              <a:rPr lang="en-US" i="1" baseline="0" dirty="0" smtClean="0">
                <a:latin typeface="Arial" charset="0"/>
                <a:ea typeface="ＭＳ Ｐゴシック" charset="0"/>
                <a:cs typeface="ＭＳ Ｐゴシック" charset="0"/>
              </a:rPr>
              <a:t> 9:27</a:t>
            </a:r>
            <a:r>
              <a:rPr lang="en-US" i="0" baseline="0" dirty="0" smtClean="0">
                <a:latin typeface="Arial"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21</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Miyerkules</a:t>
            </a:r>
            <a:r>
              <a:rPr lang="en-US" b="1"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Disyembre</a:t>
            </a:r>
            <a:r>
              <a:rPr lang="en-US" b="1" baseline="0" dirty="0" smtClean="0">
                <a:latin typeface="Arial" charset="0"/>
                <a:ea typeface="ＭＳ Ｐゴシック" charset="0"/>
                <a:cs typeface="ＭＳ Ｐゴシック" charset="0"/>
              </a:rPr>
              <a:t> 7. </a:t>
            </a:r>
            <a:r>
              <a:rPr lang="en-US" sz="1200" b="1" dirty="0" err="1" smtClean="0">
                <a:solidFill>
                  <a:prstClr val="black"/>
                </a:solidFill>
                <a:latin typeface="HelveticaNeue"/>
              </a:rPr>
              <a:t>Nekromansya</a:t>
            </a:r>
            <a:r>
              <a:rPr lang="en-US" sz="1200" b="1" baseline="0" dirty="0" smtClean="0">
                <a:solidFill>
                  <a:prstClr val="black"/>
                </a:solidFill>
                <a:latin typeface="HelveticaNeue"/>
              </a:rPr>
              <a:t> at </a:t>
            </a:r>
            <a:r>
              <a:rPr lang="en-US" sz="1200" b="1" baseline="0" dirty="0" err="1" smtClean="0">
                <a:solidFill>
                  <a:prstClr val="black"/>
                </a:solidFill>
                <a:latin typeface="HelveticaNeue"/>
              </a:rPr>
              <a:t>Pagsamba</a:t>
            </a:r>
            <a:r>
              <a:rPr lang="en-US" sz="1200" b="1" baseline="0" dirty="0" smtClean="0">
                <a:solidFill>
                  <a:prstClr val="black"/>
                </a:solidFill>
                <a:latin typeface="HelveticaNeue"/>
              </a:rPr>
              <a:t> </a:t>
            </a:r>
            <a:r>
              <a:rPr lang="en-US" sz="1200" b="1" baseline="0" dirty="0" err="1" smtClean="0">
                <a:solidFill>
                  <a:prstClr val="black"/>
                </a:solidFill>
                <a:latin typeface="HelveticaNeue"/>
              </a:rPr>
              <a:t>sa</a:t>
            </a:r>
            <a:r>
              <a:rPr lang="en-US" sz="1200" b="1" baseline="0" dirty="0" smtClean="0">
                <a:solidFill>
                  <a:prstClr val="black"/>
                </a:solidFill>
                <a:latin typeface="HelveticaNeue"/>
              </a:rPr>
              <a:t> </a:t>
            </a:r>
            <a:r>
              <a:rPr lang="en-US" sz="1200" b="1" baseline="0" dirty="0" err="1" smtClean="0">
                <a:solidFill>
                  <a:prstClr val="black"/>
                </a:solidFill>
                <a:latin typeface="HelveticaNeue"/>
              </a:rPr>
              <a:t>mga</a:t>
            </a:r>
            <a:r>
              <a:rPr lang="en-US" sz="1200" b="1" baseline="0" dirty="0" smtClean="0">
                <a:solidFill>
                  <a:prstClr val="black"/>
                </a:solidFill>
                <a:latin typeface="HelveticaNeue"/>
              </a:rPr>
              <a:t> </a:t>
            </a:r>
            <a:r>
              <a:rPr lang="en-US" sz="1200" b="1" baseline="0" dirty="0" err="1" smtClean="0">
                <a:solidFill>
                  <a:prstClr val="black"/>
                </a:solidFill>
                <a:latin typeface="HelveticaNeue"/>
              </a:rPr>
              <a:t>Ninuno</a:t>
            </a:r>
            <a:r>
              <a:rPr lang="en-US" sz="1200" b="1" dirty="0" smtClean="0">
                <a:solidFill>
                  <a:prstClr val="black"/>
                </a:solidFill>
                <a:latin typeface="HelveticaNeue"/>
              </a:rPr>
              <a:t>.</a:t>
            </a:r>
            <a:r>
              <a:rPr lang="en-US" b="1"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salitang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nekromansya</a:t>
            </a:r>
            <a:r>
              <a:rPr lang="en-US" b="0" baseline="0" dirty="0" smtClean="0">
                <a:latin typeface="Arial" charset="0"/>
                <a:ea typeface="ＭＳ Ｐゴシック" charset="0"/>
                <a:cs typeface="ＭＳ Ｐゴシック" charset="0"/>
              </a:rPr>
              <a:t>” ay </a:t>
            </a:r>
            <a:r>
              <a:rPr lang="en-US" b="0" baseline="0" dirty="0" err="1" smtClean="0">
                <a:latin typeface="Arial" charset="0"/>
                <a:ea typeface="ＭＳ Ｐゴシック" charset="0"/>
                <a:cs typeface="ＭＳ Ｐゴシック" charset="0"/>
              </a:rPr>
              <a:t>nagbubuhat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Griyegong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terminong</a:t>
            </a:r>
            <a:r>
              <a:rPr lang="en-US" b="0" baseline="0" dirty="0" smtClean="0">
                <a:latin typeface="Arial" charset="0"/>
                <a:ea typeface="ＭＳ Ｐゴシック" charset="0"/>
                <a:cs typeface="ＭＳ Ｐゴシック" charset="0"/>
              </a:rPr>
              <a:t> </a:t>
            </a:r>
            <a:r>
              <a:rPr lang="en-US" b="0" i="1" baseline="0" dirty="0" err="1" smtClean="0">
                <a:latin typeface="Arial" charset="0"/>
                <a:ea typeface="ＭＳ Ｐゴシック" charset="0"/>
                <a:cs typeface="ＭＳ Ｐゴシック" charset="0"/>
              </a:rPr>
              <a:t>nekros</a:t>
            </a:r>
            <a:r>
              <a:rPr lang="en-US" b="0" i="1" baseline="0" dirty="0" smtClean="0">
                <a:latin typeface="Arial" charset="0"/>
                <a:ea typeface="ＭＳ Ｐゴシック" charset="0"/>
                <a:cs typeface="ＭＳ Ｐゴシック" charset="0"/>
              </a:rPr>
              <a:t> </a:t>
            </a:r>
            <a:r>
              <a:rPr lang="en-US" b="0" i="0" baseline="0" dirty="0" smtClean="0">
                <a:latin typeface="Arial" charset="0"/>
                <a:ea typeface="ＭＳ Ｐゴシック" charset="0"/>
                <a:cs typeface="ＭＳ Ｐゴシック" charset="0"/>
              </a:rPr>
              <a:t>(</a:t>
            </a:r>
            <a:r>
              <a:rPr lang="en-US" b="0" i="0" baseline="0" dirty="0" err="1" smtClean="0">
                <a:latin typeface="Arial" charset="0"/>
                <a:ea typeface="ＭＳ Ｐゴシック" charset="0"/>
                <a:cs typeface="ＭＳ Ｐゴシック" charset="0"/>
              </a:rPr>
              <a:t>patay</a:t>
            </a:r>
            <a:r>
              <a:rPr lang="en-US" b="0" i="0" baseline="0" dirty="0" smtClean="0">
                <a:latin typeface="Arial" charset="0"/>
                <a:ea typeface="ＭＳ Ｐゴシック" charset="0"/>
                <a:cs typeface="ＭＳ Ｐゴシック" charset="0"/>
              </a:rPr>
              <a:t>) at </a:t>
            </a:r>
            <a:r>
              <a:rPr lang="en-US" b="0" i="1" baseline="0" dirty="0" err="1" smtClean="0">
                <a:latin typeface="Arial" charset="0"/>
                <a:ea typeface="ＭＳ Ｐゴシック" charset="0"/>
                <a:cs typeface="ＭＳ Ｐゴシック" charset="0"/>
              </a:rPr>
              <a:t>manteia</a:t>
            </a:r>
            <a:r>
              <a:rPr lang="en-US" b="0" i="1" baseline="0" dirty="0" smtClean="0">
                <a:latin typeface="Arial" charset="0"/>
                <a:ea typeface="ＭＳ Ｐゴシック" charset="0"/>
                <a:cs typeface="ＭＳ Ｐゴシック" charset="0"/>
              </a:rPr>
              <a:t> </a:t>
            </a:r>
            <a:r>
              <a:rPr lang="en-US" b="0" i="0" baseline="0" dirty="0" smtClean="0">
                <a:latin typeface="Arial" charset="0"/>
                <a:ea typeface="ＭＳ Ｐゴシック" charset="0"/>
                <a:cs typeface="ＭＳ Ｐゴシック" charset="0"/>
              </a:rPr>
              <a:t>(</a:t>
            </a:r>
            <a:r>
              <a:rPr lang="en-US" b="0" i="0" baseline="0" dirty="0" err="1" smtClean="0">
                <a:latin typeface="Arial" charset="0"/>
                <a:ea typeface="ＭＳ Ｐゴシック" charset="0"/>
                <a:cs typeface="ＭＳ Ｐゴシック" charset="0"/>
              </a:rPr>
              <a:t>panghuhula</a:t>
            </a:r>
            <a:r>
              <a:rPr lang="en-US" b="0" i="0"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Isinasagawa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mulang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matandang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panahon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nekromansya</a:t>
            </a:r>
            <a:r>
              <a:rPr lang="en-US"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ay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porma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pagtawag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sinasabing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aktibong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espiritu</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patay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makakuha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kaalaman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kadalasang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tungkol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kinabukasang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pangyayari</a:t>
            </a:r>
            <a:r>
              <a:rPr lang="en-US" baseline="0" dirty="0" smtClean="0">
                <a:latin typeface="Arial" charset="0"/>
                <a:ea typeface="ＭＳ Ｐゴシック" charset="0"/>
                <a:cs typeface="ＭＳ Ｐゴシック" charset="0"/>
              </a:rPr>
              <a:t>.</a:t>
            </a: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22</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err="1" smtClean="0">
                <a:latin typeface="Arial" charset="0"/>
                <a:ea typeface="ＭＳ Ｐゴシック" charset="0"/>
                <a:cs typeface="ＭＳ Ｐゴシック" charset="0"/>
              </a:rPr>
              <a:t>Buong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linaw</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sinasabi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Biblia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lahat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espiritu</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medyum</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manggagaway</a:t>
            </a:r>
            <a:r>
              <a:rPr lang="en-US" b="0" baseline="0" dirty="0" smtClean="0">
                <a:latin typeface="Arial" charset="0"/>
                <a:ea typeface="ＭＳ Ｐゴシック" charset="0"/>
                <a:cs typeface="ＭＳ Ｐゴシック" charset="0"/>
              </a:rPr>
              <a:t>, at </a:t>
            </a:r>
            <a:r>
              <a:rPr lang="en-US" b="0" baseline="0" dirty="0" err="1" smtClean="0">
                <a:latin typeface="Arial" charset="0"/>
                <a:ea typeface="ＭＳ Ｐゴシック" charset="0"/>
                <a:cs typeface="ＭＳ Ｐゴシック" charset="0"/>
              </a:rPr>
              <a:t>mangkukulam</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matandang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Israelitang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teokrasya</a:t>
            </a:r>
            <a:r>
              <a:rPr lang="en-US" b="0" baseline="0" dirty="0" smtClean="0">
                <a:latin typeface="Arial" charset="0"/>
                <a:ea typeface="ＭＳ Ｐゴシック" charset="0"/>
                <a:cs typeface="ＭＳ Ｐゴシック" charset="0"/>
              </a:rPr>
              <a:t>, ay </a:t>
            </a:r>
            <a:r>
              <a:rPr lang="en-US" b="0" baseline="0" dirty="0" err="1" smtClean="0">
                <a:latin typeface="Arial" charset="0"/>
                <a:ea typeface="ＭＳ Ｐゴシック" charset="0"/>
                <a:cs typeface="ＭＳ Ｐゴシック" charset="0"/>
              </a:rPr>
              <a:t>karumaldumal</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Panginoon</a:t>
            </a:r>
            <a:r>
              <a:rPr lang="en-US" b="0" baseline="0" dirty="0" smtClean="0">
                <a:latin typeface="Arial" charset="0"/>
                <a:ea typeface="ＭＳ Ｐゴシック" charset="0"/>
                <a:cs typeface="ＭＳ Ｐゴシック" charset="0"/>
              </a:rPr>
              <a:t> at </a:t>
            </a:r>
            <a:r>
              <a:rPr lang="en-US" b="0" baseline="0" dirty="0" err="1" smtClean="0">
                <a:latin typeface="Arial" charset="0"/>
                <a:ea typeface="ＭＳ Ｐゴシック" charset="0"/>
                <a:cs typeface="ＭＳ Ｐゴシック" charset="0"/>
              </a:rPr>
              <a:t>dapat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patayin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pamamagitan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pagbato</a:t>
            </a:r>
            <a:r>
              <a:rPr lang="en-US" b="0" baseline="0" dirty="0" smtClean="0">
                <a:latin typeface="Arial" charset="0"/>
                <a:ea typeface="ＭＳ Ｐゴシック" charset="0"/>
                <a:cs typeface="ＭＳ Ｐゴシック" charset="0"/>
              </a:rPr>
              <a:t> (</a:t>
            </a:r>
            <a:r>
              <a:rPr lang="en-US" b="0" i="1" baseline="0" dirty="0" err="1" smtClean="0">
                <a:latin typeface="Arial" charset="0"/>
                <a:ea typeface="ＭＳ Ｐゴシック" charset="0"/>
                <a:cs typeface="ＭＳ Ｐゴシック" charset="0"/>
              </a:rPr>
              <a:t>Deuteronomio</a:t>
            </a:r>
            <a:r>
              <a:rPr lang="en-US" b="0" i="1" baseline="0" dirty="0" smtClean="0">
                <a:latin typeface="Arial" charset="0"/>
                <a:ea typeface="ＭＳ Ｐゴシック" charset="0"/>
                <a:cs typeface="ＭＳ Ｐゴシック" charset="0"/>
              </a:rPr>
              <a:t> 18:9–14</a:t>
            </a:r>
            <a:r>
              <a:rPr lang="en-US" b="0" i="0"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Ayon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batas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ito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pinatay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a:t>
            </a:r>
            <a:r>
              <a:rPr lang="en-US" baseline="0" dirty="0" smtClean="0">
                <a:latin typeface="Arial" charset="0"/>
                <a:ea typeface="ＭＳ Ｐゴシック" charset="0"/>
                <a:cs typeface="ＭＳ Ｐゴシック" charset="0"/>
              </a:rPr>
              <a:t> Saul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lahat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medyum</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espiritista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mula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Israel (</a:t>
            </a:r>
            <a:r>
              <a:rPr lang="en-US" i="1" baseline="0" dirty="0" smtClean="0">
                <a:latin typeface="Arial" charset="0"/>
                <a:ea typeface="ＭＳ Ｐゴシック" charset="0"/>
                <a:cs typeface="ＭＳ Ｐゴシック" charset="0"/>
              </a:rPr>
              <a:t>1 Samuel 28:3, 9</a:t>
            </a:r>
            <a:r>
              <a:rPr lang="en-US" i="0" baseline="0" dirty="0" smtClean="0">
                <a:latin typeface="Arial"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23</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err="1" smtClean="0">
                <a:latin typeface="Arial" charset="0"/>
                <a:ea typeface="ＭＳ Ｐゴシック" charset="0"/>
                <a:cs typeface="ＭＳ Ｐゴシック" charset="0"/>
              </a:rPr>
              <a:t>Subalit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pagkatapos</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matanggihan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Panginoon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si</a:t>
            </a:r>
            <a:r>
              <a:rPr lang="en-US" b="0" baseline="0" dirty="0" smtClean="0">
                <a:latin typeface="Arial" charset="0"/>
                <a:ea typeface="ＭＳ Ｐゴシック" charset="0"/>
                <a:cs typeface="ＭＳ Ｐゴシック" charset="0"/>
              </a:rPr>
              <a:t> Saul </a:t>
            </a:r>
            <a:r>
              <a:rPr lang="en-US" b="0" baseline="0" dirty="0" err="1" smtClean="0">
                <a:latin typeface="Arial" charset="0"/>
                <a:ea typeface="ＭＳ Ｐゴシック" charset="0"/>
                <a:cs typeface="ＭＳ Ｐゴシック" charset="0"/>
              </a:rPr>
              <a:t>mismo</a:t>
            </a:r>
            <a:r>
              <a:rPr lang="en-US" b="0" baseline="0" dirty="0" smtClean="0">
                <a:latin typeface="Arial" charset="0"/>
                <a:ea typeface="ＭＳ Ｐゴシック" charset="0"/>
                <a:cs typeface="ＭＳ Ｐゴシック" charset="0"/>
              </a:rPr>
              <a:t> ay </a:t>
            </a:r>
            <a:r>
              <a:rPr lang="en-US" b="0" baseline="0" dirty="0" err="1" smtClean="0">
                <a:latin typeface="Arial" charset="0"/>
                <a:ea typeface="ＭＳ Ｐゴシック" charset="0"/>
                <a:cs typeface="ＭＳ Ｐゴシック" charset="0"/>
              </a:rPr>
              <a:t>nagpunta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Canaanitang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lunsod</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Endor</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upang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magtanong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isang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babaeng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medyum</a:t>
            </a:r>
            <a:r>
              <a:rPr lang="en-US" b="0"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a:t>
            </a:r>
            <a:r>
              <a:rPr lang="it-IT" i="1" baseline="0" dirty="0" smtClean="0">
                <a:latin typeface="Arial" charset="0"/>
                <a:ea typeface="ＭＳ Ｐゴシック" charset="0"/>
                <a:cs typeface="ＭＳ Ｐゴシック" charset="0"/>
              </a:rPr>
              <a:t>1 Sam. 28:6, 7, 15</a:t>
            </a:r>
            <a:r>
              <a:rPr lang="en-US" i="0" baseline="0"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 </a:t>
            </a:r>
            <a:r>
              <a:rPr lang="en-US" baseline="0" dirty="0" err="1" smtClean="0">
                <a:latin typeface="Arial" charset="0"/>
                <a:ea typeface="ＭＳ Ｐゴシック" charset="0"/>
                <a:cs typeface="ＭＳ Ｐゴシック" charset="0"/>
              </a:rPr>
              <a:t>Hiniling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bangunin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namatay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propetang</a:t>
            </a:r>
            <a:r>
              <a:rPr lang="en-US" baseline="0" dirty="0" smtClean="0">
                <a:latin typeface="Arial" charset="0"/>
                <a:ea typeface="ＭＳ Ｐゴシック" charset="0"/>
                <a:cs typeface="ＭＳ Ｐゴシック" charset="0"/>
              </a:rPr>
              <a:t> Samuel,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ipinapalagay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bumangon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nekromansyang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pagpapakita</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nakipag-usap</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kay</a:t>
            </a:r>
            <a:r>
              <a:rPr lang="en-US" baseline="0" dirty="0" smtClean="0">
                <a:latin typeface="Arial" charset="0"/>
                <a:ea typeface="ＭＳ Ｐゴシック" charset="0"/>
                <a:cs typeface="ＭＳ Ｐゴシック" charset="0"/>
              </a:rPr>
              <a:t> Saul (</a:t>
            </a:r>
            <a:r>
              <a:rPr lang="en-US" i="1" baseline="0" dirty="0" err="1" smtClean="0">
                <a:latin typeface="Arial" charset="0"/>
                <a:ea typeface="ＭＳ Ｐゴシック" charset="0"/>
                <a:cs typeface="ＭＳ Ｐゴシック" charset="0"/>
              </a:rPr>
              <a:t>tal</a:t>
            </a:r>
            <a:r>
              <a:rPr lang="en-US" i="1" baseline="0" dirty="0" smtClean="0">
                <a:latin typeface="Arial" charset="0"/>
                <a:ea typeface="ＭＳ Ｐゴシック" charset="0"/>
                <a:cs typeface="ＭＳ Ｐゴシック" charset="0"/>
              </a:rPr>
              <a:t>. 13–19</a:t>
            </a:r>
            <a:r>
              <a:rPr lang="en-US" i="0" baseline="0" dirty="0" smtClean="0">
                <a:latin typeface="Arial" charset="0"/>
                <a:ea typeface="ＭＳ Ｐゴシック" charset="0"/>
                <a:cs typeface="ＭＳ Ｐゴシック" charset="0"/>
              </a:rPr>
              <a:t>). ¶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mandarayang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espiritu</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nagpanggap</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si</a:t>
            </a:r>
            <a:r>
              <a:rPr lang="en-US" i="0" baseline="0" dirty="0" smtClean="0">
                <a:latin typeface="Arial" charset="0"/>
                <a:ea typeface="ＭＳ Ｐゴシック" charset="0"/>
                <a:cs typeface="ＭＳ Ｐゴシック" charset="0"/>
              </a:rPr>
              <a:t> Samuel, ay </a:t>
            </a:r>
            <a:r>
              <a:rPr lang="en-US" i="0" baseline="0" dirty="0" err="1" smtClean="0">
                <a:latin typeface="Arial" charset="0"/>
                <a:ea typeface="ＭＳ Ｐゴシック" charset="0"/>
                <a:cs typeface="ＭＳ Ｐゴシック" charset="0"/>
              </a:rPr>
              <a:t>nagsabi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kay</a:t>
            </a:r>
            <a:r>
              <a:rPr lang="en-US" i="0" baseline="0" dirty="0" smtClean="0">
                <a:latin typeface="Arial" charset="0"/>
                <a:ea typeface="ＭＳ Ｐゴシック" charset="0"/>
                <a:cs typeface="ＭＳ Ｐゴシック" charset="0"/>
              </a:rPr>
              <a:t> Saul, “</a:t>
            </a:r>
            <a:r>
              <a:rPr lang="en-US" i="0" baseline="0" dirty="0" err="1" smtClean="0">
                <a:latin typeface="Arial" charset="0"/>
                <a:ea typeface="ＭＳ Ｐゴシック" charset="0"/>
                <a:cs typeface="ＭＳ Ｐゴシック" charset="0"/>
              </a:rPr>
              <a:t>Bukas</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ikaw</a:t>
            </a:r>
            <a:endParaRPr lang="en-US" dirty="0">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24</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iyong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anak</a:t>
            </a:r>
            <a:r>
              <a:rPr lang="en-US" b="0" baseline="0" dirty="0" smtClean="0">
                <a:latin typeface="Arial" charset="0"/>
                <a:ea typeface="ＭＳ Ｐゴシック" charset="0"/>
                <a:cs typeface="ＭＳ Ｐゴシック" charset="0"/>
              </a:rPr>
              <a:t> ay </a:t>
            </a:r>
            <a:r>
              <a:rPr lang="en-US" b="0" baseline="0" dirty="0" err="1" smtClean="0">
                <a:latin typeface="Arial" charset="0"/>
                <a:ea typeface="ＭＳ Ｐゴシック" charset="0"/>
                <a:cs typeface="ＭＳ Ｐゴシック" charset="0"/>
              </a:rPr>
              <a:t>makakasama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ko</a:t>
            </a:r>
            <a:r>
              <a:rPr lang="en-US" baseline="0" dirty="0" smtClean="0">
                <a:latin typeface="Arial" charset="0"/>
                <a:ea typeface="ＭＳ Ｐゴシック" charset="0"/>
                <a:cs typeface="ＭＳ Ｐゴシック" charset="0"/>
              </a:rPr>
              <a:t>’ ” (</a:t>
            </a:r>
            <a:r>
              <a:rPr lang="en-US" i="1" baseline="0" dirty="0" smtClean="0">
                <a:latin typeface="Arial" charset="0"/>
                <a:ea typeface="ＭＳ Ｐゴシック" charset="0"/>
                <a:cs typeface="ＭＳ Ｐゴシック" charset="0"/>
              </a:rPr>
              <a:t>1 Samuel 28:19</a:t>
            </a:r>
            <a:r>
              <a:rPr lang="en-US" i="0" baseline="0"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 </a:t>
            </a:r>
            <a:r>
              <a:rPr lang="en-US" baseline="0" dirty="0" err="1" smtClean="0">
                <a:latin typeface="Arial" charset="0"/>
                <a:ea typeface="ＭＳ Ｐゴシック" charset="0"/>
                <a:cs typeface="ＭＳ Ｐゴシック" charset="0"/>
              </a:rPr>
              <a:t>Samantalang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hinuhulaan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kamatayan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a:t>
            </a:r>
            <a:r>
              <a:rPr lang="en-US"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Saul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yung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manlilinlang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espiritu</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pamamagitan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lamang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pag-aanyo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porma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a:t>
            </a:r>
            <a:r>
              <a:rPr lang="en-US" baseline="0" dirty="0" smtClean="0">
                <a:latin typeface="Arial" charset="0"/>
                <a:ea typeface="ＭＳ Ｐゴシック" charset="0"/>
                <a:cs typeface="ＭＳ Ｐゴシック" charset="0"/>
              </a:rPr>
              <a:t> Samuel ay </a:t>
            </a:r>
            <a:r>
              <a:rPr lang="en-US" baseline="0" dirty="0" err="1" smtClean="0">
                <a:latin typeface="Arial" charset="0"/>
                <a:ea typeface="ＭＳ Ｐゴシック" charset="0"/>
                <a:cs typeface="ＭＳ Ｐゴシック" charset="0"/>
              </a:rPr>
              <a:t>muling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pinagtibay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di</a:t>
            </a:r>
            <a:r>
              <a:rPr lang="en-US" baseline="0" dirty="0" smtClean="0">
                <a:latin typeface="Arial" charset="0"/>
                <a:ea typeface="ＭＳ Ｐゴシック" charset="0"/>
                <a:cs typeface="ＭＳ Ｐゴシック" charset="0"/>
              </a:rPr>
              <a:t>-</a:t>
            </a:r>
            <a:r>
              <a:rPr lang="en-US" baseline="0" dirty="0" err="1" smtClean="0">
                <a:latin typeface="Arial" charset="0"/>
                <a:ea typeface="ＭＳ Ｐゴシック" charset="0"/>
                <a:cs typeface="ＭＳ Ｐゴシック" charset="0"/>
              </a:rPr>
              <a:t>biblikal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teorya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natural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imortalidad</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kaluluwa</a:t>
            </a:r>
            <a:r>
              <a:rPr lang="en-US" baseline="0" dirty="0" smtClean="0">
                <a:latin typeface="Arial" charset="0"/>
                <a:ea typeface="ＭＳ Ｐゴシック" charset="0"/>
                <a:cs typeface="ＭＳ Ｐゴシック" charset="0"/>
              </a:rPr>
              <a:t>. </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Ito’y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isang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makapangyarihan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panlilinlang</a:t>
            </a:r>
            <a:r>
              <a:rPr lang="en-US" i="0" baseline="0" dirty="0" smtClean="0">
                <a:latin typeface="Arial" charset="0"/>
                <a:ea typeface="ＭＳ Ｐゴシック" charset="0"/>
                <a:cs typeface="ＭＳ Ｐゴシック" charset="0"/>
              </a:rPr>
              <a:t>, </a:t>
            </a:r>
            <a:r>
              <a:rPr lang="en-US" i="0" baseline="0" dirty="0" smtClean="0">
                <a:latin typeface="Arial" charset="0"/>
                <a:ea typeface="ＭＳ Ｐゴシック" charset="0"/>
                <a:cs typeface="ＭＳ Ｐゴシック" charset="0"/>
              </a:rPr>
              <a:t>at </a:t>
            </a:r>
            <a:r>
              <a:rPr lang="en-US" i="0" baseline="0" dirty="0" err="1" smtClean="0">
                <a:latin typeface="Arial" charset="0"/>
                <a:ea typeface="ＭＳ Ｐゴシック" charset="0"/>
                <a:cs typeface="ＭＳ Ｐゴシック" charset="0"/>
              </a:rPr>
              <a:t>dapat</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si</a:t>
            </a:r>
            <a:r>
              <a:rPr lang="en-US" i="0" baseline="0" dirty="0" smtClean="0">
                <a:latin typeface="Arial" charset="0"/>
                <a:ea typeface="ＭＳ Ｐゴシック" charset="0"/>
                <a:cs typeface="ＭＳ Ｐゴシック" charset="0"/>
              </a:rPr>
              <a:t> Saul ay may </a:t>
            </a:r>
            <a:r>
              <a:rPr lang="en-US" i="0" baseline="0" dirty="0" err="1" smtClean="0">
                <a:latin typeface="Arial" charset="0"/>
                <a:ea typeface="ＭＳ Ｐゴシック" charset="0"/>
                <a:cs typeface="ＭＳ Ｐゴシック" charset="0"/>
              </a:rPr>
              <a:t>sapat</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talino</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upang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hindi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masangkot</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dati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niyang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binatikos</a:t>
            </a:r>
            <a:r>
              <a:rPr lang="en-US" i="0"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25</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Huwebes</a:t>
            </a:r>
            <a:r>
              <a:rPr lang="en-US" b="1"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Disyembre</a:t>
            </a:r>
            <a:r>
              <a:rPr lang="en-US" b="1" baseline="0" dirty="0" smtClean="0">
                <a:latin typeface="Arial" charset="0"/>
                <a:ea typeface="ＭＳ Ｐゴシック" charset="0"/>
                <a:cs typeface="ＭＳ Ｐゴシック" charset="0"/>
              </a:rPr>
              <a:t> 8. </a:t>
            </a:r>
            <a:r>
              <a:rPr lang="en-US" sz="1200" b="1" dirty="0" err="1" smtClean="0">
                <a:solidFill>
                  <a:prstClr val="black"/>
                </a:solidFill>
                <a:latin typeface="HelveticaNeue"/>
              </a:rPr>
              <a:t>Mga</a:t>
            </a:r>
            <a:r>
              <a:rPr lang="en-US" sz="1200" b="1" dirty="0" smtClean="0">
                <a:solidFill>
                  <a:prstClr val="black"/>
                </a:solidFill>
                <a:latin typeface="HelveticaNeue"/>
              </a:rPr>
              <a:t> </a:t>
            </a:r>
            <a:r>
              <a:rPr lang="en-US" sz="1200" b="1" dirty="0" err="1" smtClean="0">
                <a:solidFill>
                  <a:prstClr val="black"/>
                </a:solidFill>
                <a:latin typeface="HelveticaNeue"/>
              </a:rPr>
              <a:t>Panggagaya</a:t>
            </a:r>
            <a:r>
              <a:rPr lang="en-US" sz="1200" b="1" baseline="0" dirty="0" smtClean="0">
                <a:solidFill>
                  <a:prstClr val="black"/>
                </a:solidFill>
                <a:latin typeface="HelveticaNeue"/>
              </a:rPr>
              <a:t> at </a:t>
            </a:r>
            <a:r>
              <a:rPr lang="en-US" sz="1200" b="1" baseline="0" dirty="0" err="1" smtClean="0">
                <a:solidFill>
                  <a:prstClr val="black"/>
                </a:solidFill>
                <a:latin typeface="HelveticaNeue"/>
              </a:rPr>
              <a:t>Ibang</a:t>
            </a:r>
            <a:r>
              <a:rPr lang="en-US" sz="1200" b="1" baseline="0" dirty="0" smtClean="0">
                <a:solidFill>
                  <a:prstClr val="black"/>
                </a:solidFill>
                <a:latin typeface="HelveticaNeue"/>
              </a:rPr>
              <a:t> </a:t>
            </a:r>
            <a:r>
              <a:rPr lang="en-US" sz="1200" b="1" baseline="0" dirty="0" err="1" smtClean="0">
                <a:solidFill>
                  <a:prstClr val="black"/>
                </a:solidFill>
                <a:latin typeface="HelveticaNeue"/>
              </a:rPr>
              <a:t>Pagpapakita</a:t>
            </a:r>
            <a:r>
              <a:rPr lang="en-US" sz="1200" b="1" dirty="0" smtClean="0">
                <a:solidFill>
                  <a:prstClr val="black"/>
                </a:solidFill>
                <a:latin typeface="HelveticaNeue"/>
              </a:rPr>
              <a: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Katulad</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nekromansya</a:t>
            </a:r>
            <a:r>
              <a:rPr lang="en-US" b="0" baseline="0" dirty="0" smtClean="0">
                <a:latin typeface="Arial" charset="0"/>
                <a:ea typeface="ＭＳ Ｐゴシック" charset="0"/>
                <a:cs typeface="ＭＳ Ｐゴシック" charset="0"/>
              </a:rPr>
              <a:t> ay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demonikong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panggagaya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patay</a:t>
            </a:r>
            <a:r>
              <a:rPr lang="en-US" b="0" baseline="0" dirty="0" smtClean="0">
                <a:latin typeface="Arial" charset="0"/>
                <a:ea typeface="ＭＳ Ｐゴシック" charset="0"/>
                <a:cs typeface="ＭＳ Ｐゴシック" charset="0"/>
              </a:rPr>
              <a:t> at </a:t>
            </a:r>
            <a:r>
              <a:rPr lang="en-US" b="0" baseline="0" dirty="0" err="1" smtClean="0">
                <a:latin typeface="Arial" charset="0"/>
                <a:ea typeface="ＭＳ Ｐゴシック" charset="0"/>
                <a:cs typeface="ＭＳ Ｐゴシック" charset="0"/>
              </a:rPr>
              <a:t>ibang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demonikong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pagpapakita</a:t>
            </a:r>
            <a:r>
              <a:rPr lang="en-US" b="0" baseline="0" dirty="0" smtClean="0">
                <a:latin typeface="Arial" charset="0"/>
                <a:ea typeface="ＭＳ Ｐゴシック" charset="0"/>
                <a:cs typeface="ＭＳ Ｐゴシック" charset="0"/>
              </a:rPr>
              <a:t>. </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panggagaya</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maaaring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porma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isang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pumanaw</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kapamilya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kaibigan</a:t>
            </a:r>
            <a:r>
              <a:rPr lang="en-US" i="0" baseline="0" dirty="0" smtClean="0">
                <a:latin typeface="Arial" charset="0"/>
                <a:ea typeface="ＭＳ Ｐゴシック" charset="0"/>
                <a:cs typeface="ＭＳ Ｐゴシック" charset="0"/>
              </a:rPr>
              <a:t>, o </a:t>
            </a:r>
            <a:r>
              <a:rPr lang="en-US" i="0" baseline="0" dirty="0" err="1" smtClean="0">
                <a:latin typeface="Arial" charset="0"/>
                <a:ea typeface="ＭＳ Ｐゴシック" charset="0"/>
                <a:cs typeface="ＭＳ Ｐゴシック" charset="0"/>
              </a:rPr>
              <a:t>sinuman</a:t>
            </a:r>
            <a:r>
              <a:rPr lang="en-US" i="0" baseline="0" dirty="0" smtClean="0">
                <a:latin typeface="Arial" charset="0"/>
                <a:ea typeface="ＭＳ Ｐゴシック" charset="0"/>
                <a:cs typeface="ＭＳ Ｐゴシック" charset="0"/>
              </a:rPr>
              <a:t>. </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Parehong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pisikal</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pagpapakita</a:t>
            </a:r>
            <a:r>
              <a:rPr lang="en-US" i="0" baseline="0" dirty="0" smtClean="0">
                <a:latin typeface="Arial" charset="0"/>
                <a:ea typeface="ＭＳ Ｐゴシック" charset="0"/>
                <a:cs typeface="ＭＳ Ｐゴシック" charset="0"/>
              </a:rPr>
              <a:t>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boses</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talagang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katulad</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namatay</a:t>
            </a:r>
            <a:r>
              <a:rPr lang="en-US" i="0" baseline="0" dirty="0" smtClean="0">
                <a:latin typeface="Arial" charset="0"/>
                <a:ea typeface="ＭＳ Ｐゴシック" charset="0"/>
                <a:cs typeface="ＭＳ Ｐゴシック" charset="0"/>
              </a:rPr>
              <a:t>. ¶ </a:t>
            </a:r>
            <a:r>
              <a:rPr lang="en-US" i="0" baseline="0" dirty="0" err="1" smtClean="0">
                <a:latin typeface="Arial" charset="0"/>
                <a:ea typeface="ＭＳ Ｐゴシック" charset="0"/>
                <a:cs typeface="ＭＳ Ｐゴシック" charset="0"/>
              </a:rPr>
              <a:t>Lahat</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nitong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satanikong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panlilinlang</a:t>
            </a:r>
            <a:r>
              <a:rPr lang="en-US" i="0" baseline="0" dirty="0" smtClean="0">
                <a:latin typeface="Arial" charset="0"/>
                <a:ea typeface="ＭＳ Ｐゴシック" charset="0"/>
                <a:cs typeface="ＭＳ Ｐゴシック" charset="0"/>
              </a:rPr>
              <a:t> </a:t>
            </a:r>
            <a:r>
              <a:rPr lang="en-US" i="0" baseline="0" dirty="0" smtClean="0">
                <a:latin typeface="Arial" charset="0"/>
                <a:ea typeface="ＭＳ Ｐゴシック" charset="0"/>
                <a:cs typeface="ＭＳ Ｐゴシック" charset="0"/>
              </a:rPr>
              <a:t>ay </a:t>
            </a:r>
            <a:r>
              <a:rPr lang="en-US" i="0" baseline="0" dirty="0" err="1" smtClean="0">
                <a:latin typeface="Arial" charset="0"/>
                <a:ea typeface="ＭＳ Ｐゴシック" charset="0"/>
                <a:cs typeface="ＭＳ Ｐゴシック" charset="0"/>
              </a:rPr>
              <a:t>magagamit</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upang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linlangin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yung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hindi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matibay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26</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err="1" smtClean="0">
                <a:latin typeface="Arial" charset="0"/>
                <a:ea typeface="ＭＳ Ｐゴシック" charset="0"/>
                <a:cs typeface="ＭＳ Ｐゴシック" charset="0"/>
              </a:rPr>
              <a:t>naka</a:t>
            </a:r>
            <a:r>
              <a:rPr lang="en-US" b="0" baseline="0" dirty="0" err="1" smtClean="0">
                <a:latin typeface="Arial" charset="0"/>
                <a:ea typeface="ＭＳ Ｐゴシック" charset="0"/>
                <a:cs typeface="ＭＳ Ｐゴシック" charset="0"/>
              </a:rPr>
              <a:t>-ugat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Salita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Diyos</a:t>
            </a:r>
            <a:r>
              <a:rPr lang="en-US" b="0"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apostol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gaya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pagkakagaya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nitong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nagsisinungaling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espiritu</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ginawa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salungatin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kanilang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naisulat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pagkakadikta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Banal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Espiritu </a:t>
            </a:r>
            <a:r>
              <a:rPr lang="en-US" baseline="0" dirty="0" err="1" smtClean="0">
                <a:latin typeface="Arial" charset="0"/>
                <a:ea typeface="ＭＳ Ｐゴシック" charset="0"/>
                <a:cs typeface="ＭＳ Ｐゴシック" charset="0"/>
              </a:rPr>
              <a:t>nang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lupa</a:t>
            </a:r>
            <a:r>
              <a:rPr lang="en-US" baseline="0" dirty="0" smtClean="0">
                <a:latin typeface="Arial" charset="0"/>
                <a:ea typeface="ＭＳ Ｐゴシック" charset="0"/>
                <a:cs typeface="ＭＳ Ｐゴシック" charset="0"/>
              </a:rPr>
              <a:t>.”</a:t>
            </a:r>
            <a:r>
              <a:rPr lang="en-US" sz="1200" spc="-100" dirty="0" smtClean="0">
                <a:latin typeface="Calibri"/>
                <a:cs typeface="Calibri"/>
              </a:rPr>
              <a:t> </a:t>
            </a:r>
            <a:r>
              <a:rPr lang="en-US" sz="1200" spc="-100" dirty="0" smtClean="0">
                <a:latin typeface="Arial"/>
                <a:cs typeface="Arial"/>
              </a:rPr>
              <a:t>—</a:t>
            </a:r>
            <a:r>
              <a:rPr lang="en-US" sz="1200" i="1" cap="small" spc="-100" dirty="0" smtClean="0">
                <a:latin typeface="Arial"/>
                <a:cs typeface="Arial"/>
              </a:rPr>
              <a:t>The Great Controversy</a:t>
            </a:r>
            <a:r>
              <a:rPr lang="en-US" sz="1200" spc="-100" dirty="0" smtClean="0">
                <a:latin typeface="Arial"/>
                <a:cs typeface="Arial"/>
              </a:rPr>
              <a:t> 557.</a:t>
            </a:r>
            <a:r>
              <a:rPr lang="en-US" sz="1200" spc="-100" baseline="0" dirty="0" smtClean="0">
                <a:latin typeface="Arial"/>
                <a:cs typeface="Arial"/>
              </a:rPr>
              <a:t> </a:t>
            </a:r>
            <a:r>
              <a:rPr lang="en-US" sz="1200" spc="-100" baseline="0" dirty="0" smtClean="0">
                <a:latin typeface="Arial"/>
                <a:cs typeface="Arial"/>
              </a:rPr>
              <a:t> </a:t>
            </a:r>
            <a:r>
              <a:rPr lang="en-US" i="0" baseline="0" dirty="0" smtClean="0">
                <a:latin typeface="Arial" charset="0"/>
                <a:ea typeface="ＭＳ Ｐゴシック" charset="0"/>
                <a:cs typeface="ＭＳ Ｐゴシック" charset="0"/>
              </a:rPr>
              <a:t>¶ </a:t>
            </a:r>
            <a:r>
              <a:rPr lang="en-US" i="0" baseline="0" dirty="0" smtClean="0">
                <a:latin typeface="Arial" charset="0"/>
                <a:ea typeface="ＭＳ Ｐゴシック" charset="0"/>
                <a:cs typeface="ＭＳ Ｐゴシック" charset="0"/>
              </a:rPr>
              <a:t>At </a:t>
            </a:r>
            <a:r>
              <a:rPr lang="en-US" i="0" baseline="0" dirty="0" err="1" smtClean="0">
                <a:latin typeface="Arial" charset="0"/>
                <a:ea typeface="ＭＳ Ｐゴシック" charset="0"/>
                <a:cs typeface="ＭＳ Ｐゴシック" charset="0"/>
              </a:rPr>
              <a:t>karagdagan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Bilang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nagtatanghal</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gawa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malaking</a:t>
            </a:r>
            <a:r>
              <a:rPr lang="en-US" i="0" baseline="0" dirty="0" smtClean="0">
                <a:latin typeface="Arial" charset="0"/>
                <a:ea typeface="ＭＳ Ｐゴシック" charset="0"/>
                <a:cs typeface="ＭＳ Ｐゴシック" charset="0"/>
              </a:rPr>
              <a:t> drama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panlilinlang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Satanas</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mismo</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gagayahin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si</a:t>
            </a:r>
            <a:r>
              <a:rPr lang="en-US" i="0" baseline="0" dirty="0" smtClean="0">
                <a:latin typeface="Arial" charset="0"/>
                <a:ea typeface="ＭＳ Ｐゴシック" charset="0"/>
                <a:cs typeface="ＭＳ Ｐゴシック" charset="0"/>
              </a:rPr>
              <a:t> Cristo.”</a:t>
            </a:r>
            <a:r>
              <a:rPr lang="en-US" sz="1200" spc="-100" dirty="0" smtClean="0">
                <a:latin typeface="Calibri"/>
                <a:cs typeface="Calibri"/>
              </a:rPr>
              <a:t> </a:t>
            </a:r>
            <a:r>
              <a:rPr lang="en-US" sz="1200" spc="-100" dirty="0" smtClean="0">
                <a:latin typeface="Arial"/>
                <a:cs typeface="Arial"/>
              </a:rPr>
              <a:t>—</a:t>
            </a:r>
            <a:r>
              <a:rPr lang="en-US" sz="1200" i="1" cap="small" spc="-100" dirty="0" smtClean="0">
                <a:latin typeface="Arial"/>
                <a:cs typeface="Arial"/>
              </a:rPr>
              <a:t>Ibid. </a:t>
            </a:r>
            <a:r>
              <a:rPr lang="en-US" sz="1200" spc="-100" dirty="0" smtClean="0">
                <a:latin typeface="Arial"/>
                <a:cs typeface="Arial"/>
              </a:rPr>
              <a:t>624.</a:t>
            </a:r>
            <a:endParaRPr lang="en-US" sz="1200" spc="-30" dirty="0" smtClean="0">
              <a:latin typeface="Arial"/>
              <a:cs typeface="Arial"/>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27</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latin typeface="Arial" charset="0"/>
                <a:ea typeface="ＭＳ Ｐゴシック" charset="0"/>
                <a:cs typeface="ＭＳ Ｐゴシック" charset="0"/>
              </a:rPr>
              <a:t>“At </a:t>
            </a:r>
            <a:r>
              <a:rPr lang="en-US" b="0" baseline="0" dirty="0" err="1" smtClean="0">
                <a:latin typeface="Arial" charset="0"/>
                <a:ea typeface="ＭＳ Ｐゴシック" charset="0"/>
                <a:cs typeface="ＭＳ Ｐゴシック" charset="0"/>
              </a:rPr>
              <a:t>hindi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nakapagtataka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Sapagkat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maging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Satanas</a:t>
            </a:r>
            <a:r>
              <a:rPr lang="en-US" b="0" baseline="0" dirty="0" smtClean="0">
                <a:latin typeface="Arial" charset="0"/>
                <a:ea typeface="ＭＳ Ｐゴシック" charset="0"/>
                <a:cs typeface="ＭＳ Ｐゴシック" charset="0"/>
              </a:rPr>
              <a:t> man ay </a:t>
            </a:r>
            <a:r>
              <a:rPr lang="en-US" b="0" baseline="0" dirty="0" err="1" smtClean="0">
                <a:latin typeface="Arial" charset="0"/>
                <a:ea typeface="ＭＳ Ｐゴシック" charset="0"/>
                <a:cs typeface="ＭＳ Ｐゴシック" charset="0"/>
              </a:rPr>
              <a:t>nagpapanggap</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anghel</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liwanag</a:t>
            </a:r>
            <a:r>
              <a:rPr lang="en-US" baseline="0" dirty="0" smtClean="0">
                <a:latin typeface="Arial" charset="0"/>
                <a:ea typeface="ＭＳ Ｐゴシック" charset="0"/>
                <a:cs typeface="ＭＳ Ｐゴシック" charset="0"/>
              </a:rPr>
              <a:t>” (</a:t>
            </a:r>
            <a:r>
              <a:rPr lang="en-US" i="1" baseline="0" dirty="0" smtClean="0">
                <a:latin typeface="Arial" charset="0"/>
                <a:ea typeface="ＭＳ Ｐゴシック" charset="0"/>
                <a:cs typeface="ＭＳ Ｐゴシック" charset="0"/>
              </a:rPr>
              <a:t>2 </a:t>
            </a:r>
            <a:r>
              <a:rPr lang="en-US" i="1" baseline="0" dirty="0" err="1" smtClean="0">
                <a:latin typeface="Arial" charset="0"/>
                <a:ea typeface="ＭＳ Ｐゴシック" charset="0"/>
                <a:cs typeface="ＭＳ Ｐゴシック" charset="0"/>
              </a:rPr>
              <a:t>Corinto</a:t>
            </a:r>
            <a:r>
              <a:rPr lang="en-US" i="1" baseline="0" dirty="0" smtClean="0">
                <a:latin typeface="Arial" charset="0"/>
                <a:ea typeface="ＭＳ Ｐゴシック" charset="0"/>
                <a:cs typeface="ＭＳ Ｐゴシック" charset="0"/>
              </a:rPr>
              <a:t> 11:14</a:t>
            </a:r>
            <a:r>
              <a:rPr lang="en-US" i="0" baseline="0"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 “</a:t>
            </a:r>
            <a:r>
              <a:rPr lang="en-US" baseline="0" dirty="0" err="1" smtClean="0">
                <a:latin typeface="Arial" charset="0"/>
                <a:ea typeface="ＭＳ Ｐゴシック" charset="0"/>
                <a:cs typeface="ＭＳ Ｐゴシック" charset="0"/>
              </a:rPr>
              <a:t>Sapagkat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pakikipaglaban</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hindi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laban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laman</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dugo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kundi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laban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pinuno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laban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may </a:t>
            </a:r>
            <a:r>
              <a:rPr lang="en-US" baseline="0" dirty="0" err="1" smtClean="0">
                <a:latin typeface="Arial" charset="0"/>
                <a:ea typeface="ＭＳ Ｐゴシック" charset="0"/>
                <a:cs typeface="ＭＳ Ｐゴシック" charset="0"/>
              </a:rPr>
              <a:t>kapangyarihan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laban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kapangyarihang</a:t>
            </a:r>
            <a:r>
              <a:rPr lang="en-US" baseline="0" dirty="0" smtClean="0">
                <a:latin typeface="Arial" charset="0"/>
                <a:ea typeface="ＭＳ Ｐゴシック" charset="0"/>
                <a:cs typeface="ＭＳ Ｐゴシック" charset="0"/>
              </a:rPr>
              <a:t> di-</a:t>
            </a:r>
            <a:r>
              <a:rPr lang="en-US" baseline="0" dirty="0" err="1" smtClean="0">
                <a:latin typeface="Arial" charset="0"/>
                <a:ea typeface="ＭＳ Ｐゴシック" charset="0"/>
                <a:cs typeface="ＭＳ Ｐゴシック" charset="0"/>
              </a:rPr>
              <a:t>nakikita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naghahari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sanlibutan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kadilimang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ito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laban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hukbong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espirituwal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kasamaan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kalangitan</a:t>
            </a:r>
            <a:r>
              <a:rPr lang="en-US"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Efeso</a:t>
            </a:r>
            <a:r>
              <a:rPr lang="en-US" i="1" baseline="0" dirty="0" smtClean="0">
                <a:latin typeface="Arial" charset="0"/>
                <a:ea typeface="ＭＳ Ｐゴシック" charset="0"/>
                <a:cs typeface="ＭＳ Ｐゴシック" charset="0"/>
              </a:rPr>
              <a:t> 6:12</a:t>
            </a:r>
            <a:r>
              <a:rPr lang="en-US" baseline="0" dirty="0" smtClean="0">
                <a:latin typeface="Arial" charset="0"/>
                <a:ea typeface="ＭＳ Ｐゴシック" charset="0"/>
                <a:cs typeface="ＭＳ Ｐゴシック" charset="0"/>
              </a:rPr>
              <a:t>).</a:t>
            </a: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28</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err="1" smtClean="0">
                <a:latin typeface="Arial" charset="0"/>
                <a:ea typeface="ＭＳ Ｐゴシック" charset="0"/>
                <a:cs typeface="ＭＳ Ｐゴシック" charset="0"/>
              </a:rPr>
              <a:t>Maaari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tayong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maingatan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laban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panlilinlang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ito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pamamagitan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lamang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pagiging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naramtan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buong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kasuotang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pandigma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Efeso</a:t>
            </a:r>
            <a:r>
              <a:rPr lang="en-US" i="1" baseline="0" dirty="0" smtClean="0">
                <a:latin typeface="Arial" charset="0"/>
                <a:ea typeface="ＭＳ Ｐゴシック" charset="0"/>
                <a:cs typeface="ＭＳ Ｐゴシック" charset="0"/>
              </a:rPr>
              <a:t> 6:13</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inilarawan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talatang</a:t>
            </a:r>
            <a:r>
              <a:rPr lang="en-US" i="0" baseline="0" dirty="0" smtClean="0">
                <a:latin typeface="Arial" charset="0"/>
                <a:ea typeface="ＭＳ Ｐゴシック" charset="0"/>
                <a:cs typeface="ＭＳ Ｐゴシック" charset="0"/>
              </a:rPr>
              <a:t> 14–18.</a:t>
            </a:r>
            <a:r>
              <a:rPr lang="en-US" baseline="0" dirty="0" smtClean="0">
                <a:latin typeface="Arial" charset="0"/>
                <a:ea typeface="ＭＳ Ｐゴシック" charset="0"/>
                <a:cs typeface="ＭＳ Ｐゴシック" charset="0"/>
              </a:rPr>
              <a:t> ¶ </a:t>
            </a:r>
            <a:r>
              <a:rPr lang="en-US" baseline="0" dirty="0" err="1" smtClean="0">
                <a:latin typeface="Arial" charset="0"/>
                <a:ea typeface="ＭＳ Ｐゴシック" charset="0"/>
                <a:cs typeface="ＭＳ Ｐゴシック" charset="0"/>
              </a:rPr>
              <a:t>Ano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kahulugan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isuot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kasuotang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pandigma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Sa pang</a:t>
            </a:r>
            <a:r>
              <a:rPr lang="en-US" baseline="0" dirty="0" smtClean="0">
                <a:latin typeface="Arial" charset="0"/>
                <a:ea typeface="ＭＳ Ｐゴシック" charset="0"/>
                <a:cs typeface="ＭＳ Ｐゴシック" charset="0"/>
              </a:rPr>
              <a:t>-</a:t>
            </a:r>
            <a:r>
              <a:rPr lang="en-US" baseline="0" dirty="0" err="1" smtClean="0">
                <a:latin typeface="Arial" charset="0"/>
                <a:ea typeface="ＭＳ Ｐゴシック" charset="0"/>
                <a:cs typeface="ＭＳ Ｐゴシック" charset="0"/>
              </a:rPr>
              <a:t>araw</a:t>
            </a:r>
            <a:r>
              <a:rPr lang="en-US" baseline="0" dirty="0" smtClean="0">
                <a:latin typeface="Arial" charset="0"/>
                <a:ea typeface="ＭＳ Ｐゴシック" charset="0"/>
                <a:cs typeface="ＭＳ Ｐゴシック" charset="0"/>
              </a:rPr>
              <a:t>-</a:t>
            </a:r>
            <a:r>
              <a:rPr lang="en-US" baseline="0" dirty="0" err="1" smtClean="0">
                <a:latin typeface="Arial" charset="0"/>
                <a:ea typeface="ＭＳ Ｐゴシック" charset="0"/>
                <a:cs typeface="ＭＳ Ｐゴシック" charset="0"/>
              </a:rPr>
              <a:t>araw</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praktikal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isipan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paano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natin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gagawin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ito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lahat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dako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buhay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hindi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lamang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pagharap</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panlilinlang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wakas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panahon</a:t>
            </a:r>
            <a:r>
              <a:rPr lang="en-US" baseline="0" dirty="0" smtClean="0">
                <a:latin typeface="Arial" charset="0"/>
                <a:ea typeface="ＭＳ Ｐゴシック" charset="0"/>
                <a:cs typeface="ＭＳ Ｐゴシック" charset="0"/>
              </a:rPr>
              <a:t>?</a:t>
            </a: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29</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Biyernes</a:t>
            </a:r>
            <a:r>
              <a:rPr lang="en-US" b="1" dirty="0" smtClean="0">
                <a:latin typeface="Arial" charset="0"/>
                <a:ea typeface="ＭＳ Ｐゴシック" charset="0"/>
                <a:cs typeface="ＭＳ Ｐゴシック" charset="0"/>
              </a:rPr>
              <a:t>,</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Disyembre</a:t>
            </a:r>
            <a:r>
              <a:rPr lang="en-US" b="1" baseline="0" dirty="0" smtClean="0">
                <a:latin typeface="Arial" charset="0"/>
                <a:ea typeface="ＭＳ Ｐゴシック" charset="0"/>
                <a:cs typeface="ＭＳ Ｐゴシック" charset="0"/>
              </a:rPr>
              <a:t> 9. </a:t>
            </a:r>
            <a:r>
              <a:rPr lang="en-US" b="1" baseline="0" dirty="0" err="1" smtClean="0">
                <a:latin typeface="Arial" charset="0"/>
                <a:ea typeface="ＭＳ Ｐゴシック" charset="0"/>
                <a:cs typeface="ＭＳ Ｐゴシック" charset="0"/>
              </a:rPr>
              <a:t>Karagdagang</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Isipan</a:t>
            </a:r>
            <a:r>
              <a:rPr lang="en-US" b="1" baseline="0" dirty="0" smtClean="0">
                <a:latin typeface="Arial" charset="0"/>
                <a:ea typeface="ＭＳ Ｐゴシック" charset="0"/>
                <a:cs typeface="ＭＳ Ｐゴシック" charset="0"/>
              </a:rPr>
              <a:t>: </a:t>
            </a:r>
            <a:r>
              <a:rPr lang="en-US" b="0" i="0" cap="none" baseline="0" dirty="0" smtClean="0">
                <a:latin typeface="Arial" charset="0"/>
                <a:ea typeface="ＭＳ Ｐゴシック" charset="0"/>
                <a:cs typeface="ＭＳ Ｐゴシック" charset="0"/>
              </a:rPr>
              <a:t>May </a:t>
            </a:r>
            <a:r>
              <a:rPr lang="en-US" b="0" i="0" cap="none" baseline="0" dirty="0" err="1" smtClean="0">
                <a:latin typeface="Arial" charset="0"/>
                <a:ea typeface="ＭＳ Ｐゴシック" charset="0"/>
                <a:cs typeface="ＭＳ Ｐゴシック" charset="0"/>
              </a:rPr>
              <a:t>umiiral</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na</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isang</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pundasyon</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na</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nagsasabing</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lumilikha</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ito</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ng</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isang</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teknolohiya</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na</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magpapahintulot</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sa</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atin</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upang</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makausap</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ang</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namatay</a:t>
            </a:r>
            <a:r>
              <a:rPr lang="en-US" b="0" i="0" cap="none" baseline="0" dirty="0" smtClean="0">
                <a:latin typeface="Arial" charset="0"/>
                <a:ea typeface="ＭＳ Ｐゴシック" charset="0"/>
                <a:cs typeface="ＭＳ Ｐゴシック" charset="0"/>
              </a:rPr>
              <a:t> </a:t>
            </a:r>
            <a:r>
              <a:rPr lang="en-US" b="0" i="0" cap="none" baseline="0" dirty="0" smtClean="0">
                <a:latin typeface="Arial" charset="0"/>
                <a:ea typeface="ＭＳ Ｐゴシック" charset="0"/>
                <a:cs typeface="ＭＳ Ｐゴシック" charset="0"/>
              </a:rPr>
              <a:t>“</a:t>
            </a:r>
            <a:r>
              <a:rPr lang="en-US" b="0" i="0" cap="none" baseline="0" dirty="0" err="1" smtClean="0">
                <a:latin typeface="Arial" charset="0"/>
                <a:ea typeface="ＭＳ Ｐゴシック" charset="0"/>
                <a:cs typeface="ＭＳ Ｐゴシック" charset="0"/>
              </a:rPr>
              <a:t>sa</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pamamagitan</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ng</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teks</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tawag</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sa</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telepono</a:t>
            </a:r>
            <a:r>
              <a:rPr lang="en-US" b="0" i="0" cap="none" baseline="0" dirty="0" smtClean="0">
                <a:latin typeface="Arial" charset="0"/>
                <a:ea typeface="ＭＳ Ｐゴシック" charset="0"/>
                <a:cs typeface="ＭＳ Ｐゴシック" charset="0"/>
              </a:rPr>
              <a:t>, at </a:t>
            </a:r>
            <a:r>
              <a:rPr lang="en-US" b="0" i="0" cap="none" baseline="0" dirty="0" err="1" smtClean="0">
                <a:latin typeface="Arial" charset="0"/>
                <a:ea typeface="ＭＳ Ｐゴシック" charset="0"/>
                <a:cs typeface="ＭＳ Ｐゴシック" charset="0"/>
              </a:rPr>
              <a:t>pakikipagtalastasan</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sa</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bidyo</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Tumatawag</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sa</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mga</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patay</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na</a:t>
            </a:r>
            <a:r>
              <a:rPr lang="en-US" b="0" i="0" cap="none" baseline="0" dirty="0" smtClean="0">
                <a:latin typeface="Arial" charset="0"/>
                <a:ea typeface="ＭＳ Ｐゴシック" charset="0"/>
                <a:cs typeface="ＭＳ Ｐゴシック" charset="0"/>
              </a:rPr>
              <a:t> PMS </a:t>
            </a:r>
            <a:r>
              <a:rPr lang="en-US" b="0" i="0" cap="none" baseline="0" dirty="0" smtClean="0">
                <a:latin typeface="Arial" charset="0"/>
                <a:ea typeface="ＭＳ Ｐゴシック" charset="0"/>
                <a:cs typeface="ＭＳ Ｐゴシック" charset="0"/>
              </a:rPr>
              <a:t>(post-material persons </a:t>
            </a:r>
            <a:r>
              <a:rPr lang="en-US" b="1" i="1" cap="none" baseline="0" dirty="0" err="1" smtClean="0">
                <a:latin typeface="Arial" charset="0"/>
                <a:ea typeface="ＭＳ Ｐゴシック" charset="0"/>
                <a:cs typeface="ＭＳ Ｐゴシック" charset="0"/>
              </a:rPr>
              <a:t>mga</a:t>
            </a:r>
            <a:r>
              <a:rPr lang="en-US" b="1" i="1" cap="none" baseline="0" dirty="0" smtClean="0">
                <a:latin typeface="Arial" charset="0"/>
                <a:ea typeface="ＭＳ Ｐゴシック" charset="0"/>
                <a:cs typeface="ＭＳ Ｐゴシック" charset="0"/>
              </a:rPr>
              <a:t> </a:t>
            </a:r>
            <a:r>
              <a:rPr lang="en-US" b="1" i="1" cap="none" baseline="0" dirty="0" err="1" smtClean="0">
                <a:latin typeface="Arial" charset="0"/>
                <a:ea typeface="ＭＳ Ｐゴシック" charset="0"/>
                <a:cs typeface="ＭＳ Ｐゴシック" charset="0"/>
              </a:rPr>
              <a:t>katauhang</a:t>
            </a:r>
            <a:r>
              <a:rPr lang="en-US" b="1" i="1" cap="none" baseline="0" dirty="0" smtClean="0">
                <a:latin typeface="Arial" charset="0"/>
                <a:ea typeface="ＭＳ Ｐゴシック" charset="0"/>
                <a:cs typeface="ＭＳ Ｐゴシック" charset="0"/>
              </a:rPr>
              <a:t> </a:t>
            </a:r>
            <a:r>
              <a:rPr lang="en-US" b="1" i="1" cap="none" baseline="0" dirty="0" err="1" smtClean="0">
                <a:latin typeface="Arial" charset="0"/>
                <a:ea typeface="ＭＳ Ｐゴシック" charset="0"/>
                <a:cs typeface="ＭＳ Ｐゴシック" charset="0"/>
              </a:rPr>
              <a:t>walang</a:t>
            </a:r>
            <a:r>
              <a:rPr lang="en-US" b="1" i="1" cap="none" baseline="0" dirty="0" smtClean="0">
                <a:latin typeface="Arial" charset="0"/>
                <a:ea typeface="ＭＳ Ｐゴシック" charset="0"/>
                <a:cs typeface="ＭＳ Ｐゴシック" charset="0"/>
              </a:rPr>
              <a:t> </a:t>
            </a:r>
            <a:r>
              <a:rPr lang="en-US" b="1" i="1" cap="none" baseline="0" dirty="0" err="1" smtClean="0">
                <a:latin typeface="Arial" charset="0"/>
                <a:ea typeface="ＭＳ Ｐゴシック" charset="0"/>
                <a:cs typeface="ＭＳ Ｐゴシック" charset="0"/>
              </a:rPr>
              <a:t>laman</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ang</a:t>
            </a:r>
            <a:r>
              <a:rPr lang="en-US" b="0" i="0" cap="none" baseline="0" dirty="0" smtClean="0">
                <a:latin typeface="Arial" charset="0"/>
                <a:ea typeface="ＭＳ Ｐゴシック" charset="0"/>
                <a:cs typeface="ＭＳ Ｐゴシック" charset="0"/>
              </a:rPr>
              <a:t> website </a:t>
            </a:r>
            <a:r>
              <a:rPr lang="en-US" b="0" i="0" cap="none" baseline="0" dirty="0" err="1" smtClean="0">
                <a:latin typeface="Arial" charset="0"/>
                <a:ea typeface="ＭＳ Ｐゴシック" charset="0"/>
                <a:cs typeface="ＭＳ Ｐゴシック" charset="0"/>
              </a:rPr>
              <a:t>nito’y</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nagsasabing</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kapag</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namatay</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ang</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tao</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sila’y</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simpleng</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lumilipat</a:t>
            </a:r>
            <a:r>
              <a:rPr lang="en-US" b="0" i="0" cap="none" baseline="0" dirty="0" smtClean="0">
                <a:latin typeface="Arial" charset="0"/>
                <a:ea typeface="ＭＳ Ｐゴシック" charset="0"/>
                <a:cs typeface="ＭＳ Ｐゴシック" charset="0"/>
              </a:rPr>
              <a:t> </a:t>
            </a:r>
            <a:r>
              <a:rPr lang="en-US" b="0" i="0" cap="none" baseline="0" dirty="0" smtClean="0">
                <a:latin typeface="Arial" charset="0"/>
                <a:ea typeface="ＭＳ Ｐゴシック" charset="0"/>
                <a:cs typeface="ＭＳ Ｐゴシック" charset="0"/>
              </a:rPr>
              <a:t>“</a:t>
            </a:r>
            <a:r>
              <a:rPr lang="en-US" b="0" i="0" cap="none" baseline="0" dirty="0" err="1" smtClean="0">
                <a:latin typeface="Arial" charset="0"/>
                <a:ea typeface="ＭＳ Ｐゴシック" charset="0"/>
                <a:cs typeface="ＭＳ Ｐゴシック" charset="0"/>
              </a:rPr>
              <a:t>sa</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isa</a:t>
            </a:r>
            <a:r>
              <a:rPr lang="en-US" b="0" i="0" cap="none" baseline="0" dirty="0" smtClean="0">
                <a:latin typeface="Arial" charset="0"/>
                <a:ea typeface="ＭＳ Ｐゴシック" charset="0"/>
                <a:cs typeface="ＭＳ Ｐゴシック" charset="0"/>
              </a:rPr>
              <a:t> pang </a:t>
            </a:r>
            <a:r>
              <a:rPr lang="en-US" b="0" i="0" cap="none" baseline="0" dirty="0" err="1" smtClean="0">
                <a:latin typeface="Arial" charset="0"/>
                <a:ea typeface="ＭＳ Ｐゴシック" charset="0"/>
                <a:cs typeface="ＭＳ Ｐゴシック" charset="0"/>
              </a:rPr>
              <a:t>bahagi</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ng</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magpakailanman</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ngunit</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pinananatili</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ang</a:t>
            </a:r>
            <a:r>
              <a:rPr lang="en-US" b="0" i="0" cap="none" baseline="0" dirty="0" smtClean="0">
                <a:latin typeface="Arial" charset="0"/>
                <a:ea typeface="ＭＳ Ｐゴシック" charset="0"/>
                <a:cs typeface="ＭＳ Ｐゴシック" charset="0"/>
              </a:rPr>
              <a:t> </a:t>
            </a:r>
            <a:r>
              <a:rPr lang="en-US" b="0" i="0" cap="none" baseline="0" dirty="0" err="1" smtClean="0">
                <a:latin typeface="Arial" charset="0"/>
                <a:ea typeface="ＭＳ Ｐゴシック" charset="0"/>
                <a:cs typeface="ＭＳ Ｐゴシック" charset="0"/>
              </a:rPr>
              <a:t>kanilang</a:t>
            </a:r>
            <a:endParaRPr lang="en-US" cap="none"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9021913F-170F-2E49-B0A6-AD664C19AAA2}" type="slidenum">
              <a:rPr lang="en-US" sz="1200"/>
              <a:pPr/>
              <a:t>3</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0" dirty="0" err="1" smtClean="0">
                <a:latin typeface="Arial" charset="0"/>
                <a:ea typeface="ＭＳ Ｐゴシック" charset="0"/>
                <a:cs typeface="ＭＳ Ｐゴシック" charset="0"/>
              </a:rPr>
              <a:t>Panlabing-isang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Liksyon</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30</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err="1" smtClean="0">
                <a:latin typeface="Arial" charset="0"/>
                <a:ea typeface="ＭＳ Ｐゴシック" charset="0"/>
                <a:cs typeface="ＭＳ Ｐゴシック" charset="0"/>
              </a:rPr>
              <a:t>pagiging</a:t>
            </a:r>
            <a:r>
              <a:rPr lang="en-US" b="0" baseline="0" dirty="0" smtClean="0">
                <a:latin typeface="Arial" charset="0"/>
                <a:ea typeface="ＭＳ Ｐゴシック" charset="0"/>
                <a:cs typeface="ＭＳ Ｐゴシック" charset="0"/>
              </a:rPr>
              <a:t> </a:t>
            </a:r>
            <a:r>
              <a:rPr lang="en-US" b="0" baseline="0" dirty="0" smtClean="0">
                <a:latin typeface="Arial" charset="0"/>
                <a:ea typeface="ＭＳ Ｐゴシック" charset="0"/>
                <a:cs typeface="ＭＳ Ｐゴシック" charset="0"/>
              </a:rPr>
              <a:t>may-</a:t>
            </a:r>
            <a:r>
              <a:rPr lang="en-US" b="0" baseline="0" dirty="0" err="1" smtClean="0">
                <a:latin typeface="Arial" charset="0"/>
                <a:ea typeface="ＭＳ Ｐゴシック" charset="0"/>
                <a:cs typeface="ＭＳ Ｐゴシック" charset="0"/>
              </a:rPr>
              <a:t>malay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pagkakakilanlan</a:t>
            </a:r>
            <a:r>
              <a:rPr lang="en-US" b="0" baseline="0" dirty="0" smtClean="0">
                <a:latin typeface="Arial" charset="0"/>
                <a:ea typeface="ＭＳ Ｐゴシック" charset="0"/>
                <a:cs typeface="ＭＳ Ｐゴシック" charset="0"/>
              </a:rPr>
              <a:t>, at </a:t>
            </a:r>
            <a:r>
              <a:rPr lang="en-US" b="0" baseline="0" dirty="0" err="1" smtClean="0">
                <a:latin typeface="Arial" charset="0"/>
                <a:ea typeface="ＭＳ Ｐゴシック" charset="0"/>
                <a:cs typeface="ＭＳ Ｐゴシック" charset="0"/>
              </a:rPr>
              <a:t>mahalagang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kalagayan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nakaraan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nilang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pisikal</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porma</a:t>
            </a:r>
            <a:r>
              <a:rPr lang="en-US" b="0" baseline="0" dirty="0" smtClean="0">
                <a:latin typeface="Arial" charset="0"/>
                <a:ea typeface="ＭＳ Ｐゴシック" charset="0"/>
                <a:cs typeface="ＭＳ Ｐゴシック" charset="0"/>
              </a:rPr>
              <a:t>.” ¶ </a:t>
            </a:r>
            <a:r>
              <a:rPr lang="en-US" b="0" baseline="0" dirty="0" err="1" smtClean="0">
                <a:latin typeface="Arial" charset="0"/>
                <a:ea typeface="ＭＳ Ｐゴシック" charset="0"/>
                <a:cs typeface="ＭＳ Ｐゴシック" charset="0"/>
              </a:rPr>
              <a:t>Subalit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pinakamahalaga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pundasyon</a:t>
            </a:r>
            <a:r>
              <a:rPr lang="en-US" b="0" baseline="0" dirty="0" smtClean="0">
                <a:latin typeface="Arial" charset="0"/>
                <a:ea typeface="ＭＳ Ｐゴシック" charset="0"/>
                <a:cs typeface="ＭＳ Ｐゴシック" charset="0"/>
              </a:rPr>
              <a:t> </a:t>
            </a:r>
            <a:r>
              <a:rPr lang="en-US" b="0" baseline="0" dirty="0" smtClean="0">
                <a:latin typeface="Arial" charset="0"/>
                <a:ea typeface="ＭＳ Ｐゴシック" charset="0"/>
                <a:cs typeface="ＭＳ Ｐゴシック" charset="0"/>
              </a:rPr>
              <a:t>ay </a:t>
            </a:r>
            <a:r>
              <a:rPr lang="en-US" b="0" baseline="0" dirty="0" err="1" smtClean="0">
                <a:latin typeface="Arial" charset="0"/>
                <a:ea typeface="ＭＳ Ｐゴシック" charset="0"/>
                <a:cs typeface="ＭＳ Ｐゴシック" charset="0"/>
              </a:rPr>
              <a:t>nagsasabing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sila’y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umuunlad</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tatlong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bahagi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teknolohiya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magpapahintulot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pag-uusap</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pagitan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materyal</a:t>
            </a:r>
            <a:r>
              <a:rPr lang="en-US" b="0" baseline="0" dirty="0" smtClean="0">
                <a:latin typeface="Arial" charset="0"/>
                <a:ea typeface="ＭＳ Ｐゴシック" charset="0"/>
                <a:cs typeface="ＭＳ Ｐゴシック" charset="0"/>
              </a:rPr>
              <a:t> at </a:t>
            </a:r>
            <a:r>
              <a:rPr lang="en-US" b="0" baseline="0" dirty="0" err="1" smtClean="0">
                <a:latin typeface="Arial" charset="0"/>
                <a:ea typeface="ＭＳ Ｐゴシック" charset="0"/>
                <a:cs typeface="ＭＳ Ｐゴシック" charset="0"/>
              </a:rPr>
              <a:t>pagkatapos-ng-materyal</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tao</a:t>
            </a:r>
            <a:r>
              <a:rPr lang="en-US" b="0" baseline="0" dirty="0" smtClean="0">
                <a:latin typeface="Arial" charset="0"/>
                <a:ea typeface="ＭＳ Ｐゴシック" charset="0"/>
                <a:cs typeface="ＭＳ Ｐゴシック" charset="0"/>
              </a:rPr>
              <a:t>. ¶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unang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bahagi</a:t>
            </a:r>
            <a:r>
              <a:rPr lang="en-US" b="0" baseline="0" dirty="0" smtClean="0">
                <a:latin typeface="Arial" charset="0"/>
                <a:ea typeface="ＭＳ Ｐゴシック" charset="0"/>
                <a:cs typeface="ＭＳ Ｐゴシック" charset="0"/>
              </a:rPr>
              <a:t> ay “</a:t>
            </a:r>
            <a:r>
              <a:rPr lang="en-US" b="0" baseline="0" dirty="0" err="1" smtClean="0">
                <a:latin typeface="Arial" charset="0"/>
                <a:ea typeface="ＭＳ Ｐゴシック" charset="0"/>
                <a:cs typeface="ＭＳ Ｐゴシック" charset="0"/>
              </a:rPr>
              <a:t>magpapahintulot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pagti-teks</a:t>
            </a:r>
            <a:r>
              <a:rPr lang="en-US" b="0" baseline="0" dirty="0" smtClean="0">
                <a:latin typeface="Arial" charset="0"/>
                <a:ea typeface="ＭＳ Ｐゴシック" charset="0"/>
                <a:cs typeface="ＭＳ Ｐゴシック" charset="0"/>
              </a:rPr>
              <a:t> at </a:t>
            </a:r>
            <a:r>
              <a:rPr lang="en-US" b="0" baseline="0" dirty="0" err="1" smtClean="0">
                <a:latin typeface="Arial" charset="0"/>
                <a:ea typeface="ＭＳ Ｐゴシック" charset="0"/>
                <a:cs typeface="ＭＳ Ｐゴシック" charset="0"/>
              </a:rPr>
              <a:t>pagta-tayp</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pamilyang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pagkatapos-ng-materyal</a:t>
            </a:r>
            <a:r>
              <a:rPr lang="en-US" b="0" baseline="0" dirty="0" smtClean="0">
                <a:latin typeface="Arial" charset="0"/>
                <a:ea typeface="ＭＳ Ｐゴシック" charset="0"/>
                <a:cs typeface="ＭＳ Ｐゴシック" charset="0"/>
              </a:rPr>
              <a:t>,</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31</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kaibigan</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eksperto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lahat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larangan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kadalubhasaan</a:t>
            </a:r>
            <a:r>
              <a:rPr lang="en-US"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ikalawang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bahagi</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inaakalang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pakikipag-usap</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iyong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mahal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buhay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naninirahan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ibang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bahagi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magpakailanman</a:t>
            </a:r>
            <a:r>
              <a:rPr lang="en-US"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ikatlong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bahagi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sinasabi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nito</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magbubukas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daan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marinig</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makita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yung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nararanasan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larangan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lahat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posibilidad</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mula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iba’t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ibang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punto</a:t>
            </a:r>
            <a:r>
              <a:rPr lang="en-US" baseline="0" dirty="0" smtClean="0">
                <a:latin typeface="Arial" charset="0"/>
                <a:ea typeface="ＭＳ Ｐゴシック" charset="0"/>
                <a:cs typeface="ＭＳ Ｐゴシック" charset="0"/>
              </a:rPr>
              <a:t> de vista.”</a:t>
            </a:r>
            <a:endParaRPr lang="en-US" dirty="0">
              <a:latin typeface="Arial"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32</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latin typeface="Arial" charset="0"/>
                <a:ea typeface="ＭＳ Ｐゴシック" charset="0"/>
                <a:cs typeface="ＭＳ Ｐゴシック" charset="0"/>
              </a:rPr>
              <a:t>Talagang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nakatatakot</a:t>
            </a:r>
            <a:r>
              <a:rPr lang="en-US" baseline="0" dirty="0" smtClean="0">
                <a:latin typeface="Arial" charset="0"/>
                <a:ea typeface="ＭＳ Ｐゴシック" charset="0"/>
                <a:cs typeface="ＭＳ Ｐゴシック" charset="0"/>
              </a:rPr>
              <a:t> ay kung </a:t>
            </a:r>
            <a:r>
              <a:rPr lang="en-US" baseline="0" dirty="0" err="1" smtClean="0">
                <a:latin typeface="Arial" charset="0"/>
                <a:ea typeface="ＭＳ Ｐゴシック" charset="0"/>
                <a:cs typeface="ＭＳ Ｐゴシック" charset="0"/>
              </a:rPr>
              <a:t>paano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sinusubukan</a:t>
            </a:r>
            <a:r>
              <a:rPr lang="en-US" baseline="0" dirty="0" smtClean="0">
                <a:latin typeface="Arial" charset="0"/>
                <a:ea typeface="ＭＳ Ｐゴシック" charset="0"/>
                <a:cs typeface="ＭＳ Ｐゴシック" charset="0"/>
              </a:rPr>
              <a:t> kung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nakikipagtalastasang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patay</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totoo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sinasabi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a:t>
            </a:r>
            <a:r>
              <a:rPr lang="en-US" baseline="0" dirty="0" smtClean="0">
                <a:latin typeface="Arial" charset="0"/>
                <a:ea typeface="ＭＳ Ｐゴシック" charset="0"/>
                <a:cs typeface="ＭＳ Ｐゴシック" charset="0"/>
              </a:rPr>
              <a:t>. ¶ </a:t>
            </a:r>
            <a:r>
              <a:rPr lang="en-US" baseline="0" dirty="0" err="1" smtClean="0">
                <a:latin typeface="Arial" charset="0"/>
                <a:ea typeface="ＭＳ Ｐゴシック" charset="0"/>
                <a:cs typeface="ＭＳ Ｐゴシック" charset="0"/>
              </a:rPr>
              <a:t>Halimbawa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nagdadalamhating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magulang</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maaaring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itanong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sumusunod</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tanong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anak</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lalaki</a:t>
            </a:r>
            <a:r>
              <a:rPr lang="en-US" baseline="0" dirty="0" smtClean="0">
                <a:latin typeface="Arial" charset="0"/>
                <a:ea typeface="ＭＳ Ｐゴシック" charset="0"/>
                <a:cs typeface="ＭＳ Ｐゴシック" charset="0"/>
              </a:rPr>
              <a:t> o </a:t>
            </a:r>
            <a:r>
              <a:rPr lang="en-US" baseline="0" dirty="0" err="1" smtClean="0">
                <a:latin typeface="Arial" charset="0"/>
                <a:ea typeface="ＭＳ Ｐゴシック" charset="0"/>
                <a:cs typeface="ＭＳ Ｐゴシック" charset="0"/>
              </a:rPr>
              <a:t>babae</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nagpalit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daigig</a:t>
            </a:r>
            <a:r>
              <a:rPr lang="en-US" baseline="0" dirty="0" smtClean="0">
                <a:latin typeface="Arial" charset="0"/>
                <a:ea typeface="ＭＳ Ｐゴシック" charset="0"/>
                <a:cs typeface="ＭＳ Ｐゴシック" charset="0"/>
              </a:rPr>
              <a:t>: ‘May </a:t>
            </a:r>
            <a:r>
              <a:rPr lang="en-US" baseline="0" dirty="0" err="1" smtClean="0">
                <a:latin typeface="Arial" charset="0"/>
                <a:ea typeface="ＭＳ Ｐゴシック" charset="0"/>
                <a:cs typeface="ＭＳ Ｐゴシック" charset="0"/>
              </a:rPr>
              <a:t>aso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a:t>
            </a:r>
            <a:r>
              <a:rPr lang="en-US" baseline="0" dirty="0" smtClean="0">
                <a:latin typeface="Arial" charset="0"/>
                <a:ea typeface="ＭＳ Ｐゴシック" charset="0"/>
                <a:cs typeface="ＭＳ Ｐゴシック" charset="0"/>
              </a:rPr>
              <a:t> bang </a:t>
            </a:r>
            <a:r>
              <a:rPr lang="en-US" baseline="0" dirty="0" err="1" smtClean="0">
                <a:latin typeface="Arial" charset="0"/>
                <a:ea typeface="ＭＳ Ｐゴシック" charset="0"/>
                <a:cs typeface="ＭＳ Ｐゴシック" charset="0"/>
              </a:rPr>
              <a:t>nagngangalang</a:t>
            </a:r>
            <a:r>
              <a:rPr lang="en-US" baseline="0" dirty="0" smtClean="0">
                <a:latin typeface="Arial" charset="0"/>
                <a:ea typeface="ＭＳ Ｐゴシック" charset="0"/>
                <a:cs typeface="ＭＳ Ｐゴシック" charset="0"/>
              </a:rPr>
              <a:t> Snoopy </a:t>
            </a:r>
            <a:r>
              <a:rPr lang="en-US" baseline="0" dirty="0" err="1" smtClean="0">
                <a:latin typeface="Arial" charset="0"/>
                <a:ea typeface="ＭＳ Ｐゴシック" charset="0"/>
                <a:cs typeface="ＭＳ Ｐゴシック" charset="0"/>
              </a:rPr>
              <a:t>nang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bata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a:t>
            </a:r>
            <a:r>
              <a:rPr lang="en-US" baseline="0" dirty="0" smtClean="0">
                <a:latin typeface="Arial" charset="0"/>
                <a:ea typeface="ＭＳ Ｐゴシック" charset="0"/>
                <a:cs typeface="ＭＳ Ｐゴシック" charset="0"/>
              </a:rPr>
              <a:t> pa? </a:t>
            </a:r>
            <a:r>
              <a:rPr lang="en-US" baseline="0" dirty="0" err="1" smtClean="0">
                <a:latin typeface="Arial" charset="0"/>
                <a:ea typeface="ＭＳ Ｐゴシック" charset="0"/>
                <a:cs typeface="ＭＳ Ｐゴシック" charset="0"/>
              </a:rPr>
              <a:t>Nabigyan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namin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lanseta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para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ikasampu</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kaarawan</a:t>
            </a:r>
            <a:r>
              <a:rPr lang="en-US" baseline="0"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33</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err="1" smtClean="0">
                <a:latin typeface="Arial" charset="0"/>
                <a:ea typeface="ＭＳ Ｐゴシック" charset="0"/>
                <a:cs typeface="ＭＳ Ｐゴシック" charset="0"/>
              </a:rPr>
              <a:t>Gaano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kawili-</a:t>
            </a:r>
            <a:r>
              <a:rPr lang="en-US" b="0" dirty="0" err="1" smtClean="0">
                <a:latin typeface="Arial" charset="0"/>
                <a:ea typeface="ＭＳ Ｐゴシック" charset="0"/>
                <a:cs typeface="ＭＳ Ｐゴシック" charset="0"/>
              </a:rPr>
              <a:t>wili</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ito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lliwanag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nitong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babala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mga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espirituwal</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katauhan</a:t>
            </a:r>
            <a:r>
              <a:rPr lang="en-US" b="0" dirty="0" smtClean="0">
                <a:latin typeface="Arial" charset="0"/>
                <a:ea typeface="ＭＳ Ｐゴシック" charset="0"/>
                <a:cs typeface="ＭＳ Ｐゴシック" charset="0"/>
              </a:rPr>
              <a:t> any kung </a:t>
            </a:r>
            <a:r>
              <a:rPr lang="en-US" b="0" dirty="0" err="1" smtClean="0">
                <a:latin typeface="Arial" charset="0"/>
                <a:ea typeface="ＭＳ Ｐゴシック" charset="0"/>
                <a:cs typeface="ＭＳ Ｐゴシック" charset="0"/>
              </a:rPr>
              <a:t>minsan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nagpapakita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mga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tao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porma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kanilang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mga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namatay</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kaibigan</a:t>
            </a:r>
            <a:r>
              <a:rPr lang="en-US" b="0" dirty="0" smtClean="0">
                <a:latin typeface="Arial" charset="0"/>
                <a:ea typeface="ＭＳ Ｐゴシック" charset="0"/>
                <a:cs typeface="ＭＳ Ｐゴシック" charset="0"/>
              </a:rPr>
              <a:t>, at </a:t>
            </a:r>
            <a:r>
              <a:rPr lang="en-US" b="0" dirty="0" err="1" smtClean="0">
                <a:latin typeface="Arial" charset="0"/>
                <a:ea typeface="ＭＳ Ｐゴシック" charset="0"/>
                <a:cs typeface="ＭＳ Ｐゴシック" charset="0"/>
              </a:rPr>
              <a:t>nagsasabi</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mga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pangyayaring</a:t>
            </a:r>
            <a:r>
              <a:rPr lang="en-US" b="0" dirty="0" smtClean="0">
                <a:latin typeface="Arial" charset="0"/>
                <a:ea typeface="ＭＳ Ｐゴシック" charset="0"/>
                <a:cs typeface="ＭＳ Ｐゴシック" charset="0"/>
              </a:rPr>
              <a:t> </a:t>
            </a:r>
            <a:r>
              <a:rPr lang="en-US" b="0" dirty="0" smtClean="0">
                <a:latin typeface="Arial" charset="0"/>
                <a:ea typeface="ＭＳ Ｐゴシック" charset="0"/>
                <a:cs typeface="ＭＳ Ｐゴシック" charset="0"/>
              </a:rPr>
              <a:t>may </a:t>
            </a:r>
            <a:r>
              <a:rPr lang="en-US" b="0" dirty="0" err="1" smtClean="0">
                <a:latin typeface="Arial" charset="0"/>
                <a:ea typeface="ＭＳ Ｐゴシック" charset="0"/>
                <a:cs typeface="ＭＳ Ｐゴシック" charset="0"/>
              </a:rPr>
              <a:t>kinalaman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kanilang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mga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buhay</a:t>
            </a:r>
            <a:r>
              <a:rPr lang="en-US" b="0" dirty="0" smtClean="0">
                <a:latin typeface="Arial" charset="0"/>
                <a:ea typeface="ＭＳ Ｐゴシック" charset="0"/>
                <a:cs typeface="ＭＳ Ｐゴシック" charset="0"/>
              </a:rPr>
              <a:t> at </a:t>
            </a:r>
            <a:r>
              <a:rPr lang="en-US" b="0" dirty="0" err="1" smtClean="0">
                <a:latin typeface="Arial" charset="0"/>
                <a:ea typeface="ＭＳ Ｐゴシック" charset="0"/>
                <a:cs typeface="ＭＳ Ｐゴシック" charset="0"/>
              </a:rPr>
              <a:t>kumikilos</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ayon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dating </a:t>
            </a:r>
            <a:r>
              <a:rPr lang="en-US" b="0" dirty="0" smtClean="0">
                <a:latin typeface="Arial" charset="0"/>
                <a:ea typeface="ＭＳ Ｐゴシック" charset="0"/>
                <a:cs typeface="ＭＳ Ｐゴシック" charset="0"/>
              </a:rPr>
              <a:t>kilos </a:t>
            </a:r>
            <a:r>
              <a:rPr lang="en-US" b="0" dirty="0" err="1" smtClean="0">
                <a:latin typeface="Arial" charset="0"/>
                <a:ea typeface="ＭＳ Ｐゴシック" charset="0"/>
                <a:cs typeface="ＭＳ Ｐゴシック" charset="0"/>
              </a:rPr>
              <a:t>nang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buhay</a:t>
            </a:r>
            <a:r>
              <a:rPr lang="en-US" b="0" dirty="0" smtClean="0">
                <a:latin typeface="Arial" charset="0"/>
                <a:ea typeface="ＭＳ Ｐゴシック" charset="0"/>
                <a:cs typeface="ＭＳ Ｐゴシック" charset="0"/>
              </a:rPr>
              <a:t> pa.</a:t>
            </a:r>
            <a:r>
              <a:rPr lang="en-US" b="0" dirty="0" smtClean="0">
                <a:latin typeface="Arial"/>
                <a:ea typeface="ＭＳ Ｐゴシック" charset="0"/>
                <a:cs typeface="Arial"/>
              </a:rPr>
              <a:t>”</a:t>
            </a:r>
            <a:r>
              <a:rPr lang="en-US" sz="1200" i="1" cap="small" dirty="0" smtClean="0">
                <a:latin typeface="Arial"/>
                <a:cs typeface="Arial"/>
              </a:rPr>
              <a:t>—Patriarchs and Prophets </a:t>
            </a:r>
            <a:r>
              <a:rPr lang="en-US" sz="1200" dirty="0" smtClean="0">
                <a:latin typeface="Arial"/>
                <a:cs typeface="Arial"/>
              </a:rPr>
              <a:t>684.</a:t>
            </a:r>
            <a:endParaRPr lang="en-US" b="0" cap="small" baseline="0" dirty="0" smtClean="0">
              <a:latin typeface="Arial"/>
              <a:ea typeface="ＭＳ Ｐゴシック" charset="0"/>
              <a:cs typeface="Aria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34</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i="1" baseline="0" dirty="0" err="1" smtClean="0">
                <a:latin typeface="Arial" charset="0"/>
                <a:ea typeface="ＭＳ Ｐゴシック" charset="0"/>
                <a:cs typeface="ＭＳ Ｐゴシック" charset="0"/>
              </a:rPr>
              <a:t>Balangkas</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para</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sa</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Pagtuturo</a:t>
            </a:r>
            <a:r>
              <a:rPr lang="en-US" b="1" i="1" baseline="0" dirty="0" smtClean="0">
                <a:latin typeface="Arial" charset="0"/>
                <a:ea typeface="ＭＳ Ｐゴシック" charset="0"/>
                <a:cs typeface="ＭＳ Ｐゴシック" charset="0"/>
              </a:rPr>
              <a:t>.</a:t>
            </a:r>
          </a:p>
          <a:p>
            <a:pPr marL="228600" marR="0" indent="-228600" algn="l" defTabSz="914400" rtl="0" eaLnBrk="1" fontAlgn="base" latinLnBrk="0" hangingPunct="1">
              <a:lnSpc>
                <a:spcPct val="100000"/>
              </a:lnSpc>
              <a:spcBef>
                <a:spcPct val="30000"/>
              </a:spcBef>
              <a:spcAft>
                <a:spcPct val="0"/>
              </a:spcAft>
              <a:buClrTx/>
              <a:buSzTx/>
              <a:buFontTx/>
              <a:buAutoNum type="arabicParenBoth"/>
              <a:tabLst/>
              <a:defRPr/>
            </a:pP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Alon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Mistisismo</a:t>
            </a:r>
            <a:endParaRPr lang="en-US"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i="0" baseline="0" dirty="0" smtClean="0">
                <a:latin typeface="Arial" charset="0"/>
                <a:ea typeface="ＭＳ Ｐゴシック" charset="0"/>
                <a:cs typeface="ＭＳ Ｐゴシック" charset="0"/>
              </a:rPr>
              <a:t>     a. </a:t>
            </a:r>
            <a:r>
              <a:rPr lang="en-US" i="1" baseline="0" dirty="0" err="1" smtClean="0">
                <a:latin typeface="Arial" charset="0"/>
                <a:ea typeface="ＭＳ Ｐゴシック" charset="0"/>
                <a:cs typeface="ＭＳ Ｐゴシック" charset="0"/>
              </a:rPr>
              <a:t>Linggo</a:t>
            </a:r>
            <a:r>
              <a:rPr lang="en-US" i="1"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Sariling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Karanasan</a:t>
            </a:r>
            <a:r>
              <a:rPr lang="en-US" i="0" baseline="0" dirty="0" smtClean="0">
                <a:latin typeface="Arial" charset="0"/>
                <a:ea typeface="ＭＳ Ｐゴシック" charset="0"/>
                <a:cs typeface="ＭＳ Ｐゴシック" charset="0"/>
              </a:rPr>
              <a:t>. </a:t>
            </a:r>
            <a:r>
              <a:rPr lang="en-US" i="1" baseline="0" dirty="0" smtClean="0">
                <a:latin typeface="Arial" charset="0"/>
                <a:ea typeface="ＭＳ Ｐゴシック" charset="0"/>
                <a:cs typeface="ＭＳ Ｐゴシック" charset="0"/>
              </a:rPr>
              <a:t>Mateo 7:21-27</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Arial" charset="0"/>
                <a:ea typeface="ＭＳ Ｐゴシック" charset="0"/>
                <a:cs typeface="ＭＳ Ｐゴシック" charset="0"/>
              </a:rPr>
              <a:t>(2) </a:t>
            </a:r>
            <a:r>
              <a:rPr lang="en-US" baseline="0" dirty="0" err="1" smtClean="0">
                <a:latin typeface="Arial" charset="0"/>
                <a:ea typeface="ＭＳ Ｐゴシック" charset="0"/>
                <a:cs typeface="ＭＳ Ｐゴシック" charset="0"/>
              </a:rPr>
              <a:t>Muntik-mamatay</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Reinkarnasyon</a:t>
            </a:r>
            <a:r>
              <a:rPr lang="en-US" baseline="0" dirty="0" smtClean="0">
                <a:latin typeface="Arial"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Arial" charset="0"/>
                <a:ea typeface="ＭＳ Ｐゴシック" charset="0"/>
                <a:cs typeface="ＭＳ Ｐゴシック" charset="0"/>
              </a:rPr>
              <a:t>     a. </a:t>
            </a:r>
            <a:r>
              <a:rPr lang="en-US" i="1" baseline="0" dirty="0" err="1" smtClean="0">
                <a:latin typeface="Arial" charset="0"/>
                <a:ea typeface="ＭＳ Ｐゴシック" charset="0"/>
                <a:cs typeface="ＭＳ Ｐゴシック" charset="0"/>
              </a:rPr>
              <a:t>Lunes</a:t>
            </a:r>
            <a:r>
              <a:rPr lang="en-US" i="1"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Patay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ayon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Medikal</a:t>
            </a:r>
            <a:r>
              <a:rPr lang="en-US" i="0" baseline="0" dirty="0" smtClean="0">
                <a:latin typeface="Arial" charset="0"/>
                <a:ea typeface="ＭＳ Ｐゴシック" charset="0"/>
                <a:cs typeface="ＭＳ Ｐゴシック" charset="0"/>
              </a:rPr>
              <a:t>. </a:t>
            </a:r>
            <a:r>
              <a:rPr lang="en-US" i="1" baseline="0" dirty="0" smtClean="0">
                <a:latin typeface="Arial" charset="0"/>
                <a:ea typeface="ＭＳ Ｐゴシック" charset="0"/>
                <a:cs typeface="ＭＳ Ｐゴシック" charset="0"/>
              </a:rPr>
              <a:t>Eccl 9:5, 6</a:t>
            </a: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i="0"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b. </a:t>
            </a:r>
            <a:r>
              <a:rPr lang="en-US" i="1" baseline="0" dirty="0" err="1" smtClean="0">
                <a:latin typeface="Arial" charset="0"/>
                <a:ea typeface="ＭＳ Ｐゴシック" charset="0"/>
                <a:cs typeface="ＭＳ Ｐゴシック" charset="0"/>
              </a:rPr>
              <a:t>Martes</a:t>
            </a:r>
            <a:r>
              <a:rPr lang="en-US" i="1"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Paglilipat</a:t>
            </a:r>
            <a:r>
              <a:rPr lang="en-US" i="0"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Hebreo</a:t>
            </a:r>
            <a:r>
              <a:rPr lang="en-US" i="1" baseline="0" dirty="0" smtClean="0">
                <a:latin typeface="Arial" charset="0"/>
                <a:ea typeface="ＭＳ Ｐゴシック" charset="0"/>
                <a:cs typeface="ＭＳ Ｐゴシック" charset="0"/>
              </a:rPr>
              <a:t> 9:27</a:t>
            </a:r>
          </a:p>
          <a:p>
            <a:pPr marL="0" marR="0" indent="0" algn="l" defTabSz="914400" rtl="0" eaLnBrk="1" fontAlgn="base" latinLnBrk="0" hangingPunct="1">
              <a:lnSpc>
                <a:spcPct val="100000"/>
              </a:lnSpc>
              <a:spcBef>
                <a:spcPct val="30000"/>
              </a:spcBef>
              <a:spcAft>
                <a:spcPct val="0"/>
              </a:spcAft>
              <a:buClrTx/>
              <a:buSzTx/>
              <a:buFontTx/>
              <a:buNone/>
              <a:tabLst/>
              <a:defRPr/>
            </a:pPr>
            <a:r>
              <a:rPr lang="en-US" i="1" baseline="0"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3) </a:t>
            </a:r>
            <a:r>
              <a:rPr lang="en-US" baseline="0" dirty="0" err="1" smtClean="0">
                <a:latin typeface="Arial" charset="0"/>
                <a:ea typeface="ＭＳ Ｐゴシック" charset="0"/>
                <a:cs typeface="ＭＳ Ｐゴシック" charset="0"/>
              </a:rPr>
              <a:t>Nekromansya</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Panggagaya</a:t>
            </a:r>
            <a:endParaRPr lang="en-US"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Arial" charset="0"/>
                <a:ea typeface="ＭＳ Ｐゴシック" charset="0"/>
                <a:cs typeface="ＭＳ Ｐゴシック" charset="0"/>
              </a:rPr>
              <a:t>     a. </a:t>
            </a:r>
            <a:r>
              <a:rPr lang="en-US" i="1" baseline="0" dirty="0" err="1" smtClean="0">
                <a:latin typeface="Arial" charset="0"/>
                <a:ea typeface="ＭＳ Ｐゴシック" charset="0"/>
                <a:cs typeface="ＭＳ Ｐゴシック" charset="0"/>
              </a:rPr>
              <a:t>Miyerkules</a:t>
            </a:r>
            <a:r>
              <a:rPr lang="en-US" i="1"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Espiritung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Medyum</a:t>
            </a:r>
            <a:r>
              <a:rPr lang="en-US" i="0"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Deuteronomio</a:t>
            </a:r>
            <a:r>
              <a:rPr lang="en-US" i="1" baseline="0" dirty="0" smtClean="0">
                <a:latin typeface="Arial" charset="0"/>
                <a:ea typeface="ＭＳ Ｐゴシック" charset="0"/>
                <a:cs typeface="ＭＳ Ｐゴシック" charset="0"/>
              </a:rPr>
              <a:t> 18:9–14.</a:t>
            </a:r>
          </a:p>
          <a:p>
            <a:pPr marL="0" marR="0" indent="0" algn="l" defTabSz="914400" rtl="0" eaLnBrk="1" fontAlgn="base" latinLnBrk="0" hangingPunct="1">
              <a:lnSpc>
                <a:spcPct val="100000"/>
              </a:lnSpc>
              <a:spcBef>
                <a:spcPct val="30000"/>
              </a:spcBef>
              <a:spcAft>
                <a:spcPct val="0"/>
              </a:spcAft>
              <a:buClrTx/>
              <a:buSzTx/>
              <a:buFontTx/>
              <a:buNone/>
              <a:tabLst/>
              <a:defRPr/>
            </a:pPr>
            <a:r>
              <a:rPr lang="en-US" i="1"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b. </a:t>
            </a:r>
            <a:r>
              <a:rPr lang="en-US" i="1" baseline="0" dirty="0" err="1" smtClean="0">
                <a:latin typeface="Arial" charset="0"/>
                <a:ea typeface="ＭＳ Ｐゴシック" charset="0"/>
                <a:cs typeface="ＭＳ Ｐゴシック" charset="0"/>
              </a:rPr>
              <a:t>Huwebes</a:t>
            </a:r>
            <a:r>
              <a:rPr lang="en-US" i="1"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Nagtatanghal</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Gawa</a:t>
            </a:r>
            <a:r>
              <a:rPr lang="en-US" i="0" baseline="0" dirty="0" smtClean="0">
                <a:latin typeface="Arial" charset="0"/>
                <a:ea typeface="ＭＳ Ｐゴシック" charset="0"/>
                <a:cs typeface="ＭＳ Ｐゴシック" charset="0"/>
              </a:rPr>
              <a:t>. </a:t>
            </a:r>
            <a:r>
              <a:rPr lang="en-US" i="1" baseline="0" dirty="0" smtClean="0">
                <a:latin typeface="Arial" charset="0"/>
                <a:ea typeface="ＭＳ Ｐゴシック" charset="0"/>
                <a:cs typeface="ＭＳ Ｐゴシック" charset="0"/>
              </a:rPr>
              <a:t>1 </a:t>
            </a:r>
            <a:r>
              <a:rPr lang="en-US" i="1" baseline="0" dirty="0" err="1" smtClean="0">
                <a:latin typeface="Arial" charset="0"/>
                <a:ea typeface="ＭＳ Ｐゴシック" charset="0"/>
                <a:cs typeface="ＭＳ Ｐゴシック" charset="0"/>
              </a:rPr>
              <a:t>Corinto</a:t>
            </a:r>
            <a:r>
              <a:rPr lang="en-US" i="1" baseline="0" dirty="0" smtClean="0">
                <a:latin typeface="Arial" charset="0"/>
                <a:ea typeface="ＭＳ Ｐゴシック" charset="0"/>
                <a:cs typeface="ＭＳ Ｐゴシック" charset="0"/>
              </a:rPr>
              <a:t> 11:14.</a:t>
            </a:r>
            <a:endParaRPr lang="en-US" i="1" dirty="0">
              <a:latin typeface="Arial"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398B2642-3988-B146-AFCB-5EF537D5E8FD}" type="slidenum">
              <a:rPr lang="en-US" sz="1200"/>
              <a:pPr/>
              <a:t>35</a:t>
            </a:fld>
            <a:endParaRPr lang="en-US" sz="1200"/>
          </a:p>
        </p:txBody>
      </p:sp>
      <p:sp>
        <p:nvSpPr>
          <p:cNvPr id="37891" name="Rectangle 2"/>
          <p:cNvSpPr>
            <a:spLocks noGrp="1" noRot="1" noChangeAspect="1" noChangeArrowheads="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0E7A0257-4B36-314F-A1E2-78A8CBF88EA8}" type="slidenum">
              <a:rPr lang="en-US" sz="1200"/>
              <a:pPr/>
              <a:t>4</a:t>
            </a:fld>
            <a:endParaRPr lang="en-US" sz="1200"/>
          </a:p>
        </p:txBody>
      </p:sp>
      <p:sp>
        <p:nvSpPr>
          <p:cNvPr id="31747" name="Rectangle 2"/>
          <p:cNvSpPr>
            <a:spLocks noGrp="1" noRot="1" noChangeAspect="1" noChangeArrowheads="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Panlilinlang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Wakas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Panahon</a:t>
            </a:r>
            <a:endParaRPr lang="en-US"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660ABF7F-1B33-D241-82A4-5EEF122DB81E}" type="slidenum">
              <a:rPr lang="en-US" sz="1200"/>
              <a:pPr/>
              <a:t>5</a:t>
            </a:fld>
            <a:endParaRPr lang="en-US" sz="1200"/>
          </a:p>
        </p:txBody>
      </p:sp>
      <p:sp>
        <p:nvSpPr>
          <p:cNvPr id="33795" name="Rectangle 2"/>
          <p:cNvSpPr>
            <a:spLocks noGrp="1" noRot="1" noChangeAspect="1" noChangeArrowheads="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a:latin typeface="Arial" charset="0"/>
                <a:ea typeface="ＭＳ Ｐゴシック" charset="0"/>
                <a:cs typeface="ＭＳ Ｐゴシック" charset="0"/>
              </a:rPr>
              <a:t>Susing</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Talata</a:t>
            </a:r>
            <a:r>
              <a:rPr lang="en-US" b="1" dirty="0">
                <a:latin typeface="Arial" charset="0"/>
                <a:ea typeface="ＭＳ Ｐゴシック" charset="0"/>
                <a:cs typeface="ＭＳ Ｐゴシック" charset="0"/>
              </a:rPr>
              <a:t>.</a:t>
            </a:r>
            <a:r>
              <a:rPr lang="en-US" b="0" dirty="0">
                <a:latin typeface="Arial" charset="0"/>
                <a:ea typeface="ＭＳ Ｐゴシック" charset="0"/>
                <a:cs typeface="ＭＳ Ｐゴシック" charset="0"/>
              </a:rPr>
              <a:t> </a:t>
            </a:r>
            <a:r>
              <a:rPr lang="en-US" b="0" dirty="0" smtClean="0">
                <a:latin typeface="Arial" charset="0"/>
                <a:ea typeface="ＭＳ Ｐゴシック" charset="0"/>
                <a:cs typeface="ＭＳ Ｐゴシック" charset="0"/>
              </a:rPr>
              <a:t>“At </a:t>
            </a:r>
            <a:r>
              <a:rPr lang="en-US" b="0" dirty="0" err="1" smtClean="0">
                <a:latin typeface="Arial" charset="0"/>
                <a:ea typeface="ＭＳ Ｐゴシック" charset="0"/>
                <a:cs typeface="ＭＳ Ｐゴシック" charset="0"/>
              </a:rPr>
              <a:t>hindi</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nakapagtataka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Sapagkat</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maging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si</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Satanas</a:t>
            </a:r>
            <a:r>
              <a:rPr lang="en-US" b="0" dirty="0" smtClean="0">
                <a:latin typeface="Arial" charset="0"/>
                <a:ea typeface="ＭＳ Ｐゴシック" charset="0"/>
                <a:cs typeface="ＭＳ Ｐゴシック" charset="0"/>
              </a:rPr>
              <a:t> man ay </a:t>
            </a:r>
            <a:r>
              <a:rPr lang="en-US" b="0" dirty="0" err="1" smtClean="0">
                <a:latin typeface="Arial" charset="0"/>
                <a:ea typeface="ＭＳ Ｐゴシック" charset="0"/>
                <a:cs typeface="ＭＳ Ｐゴシック" charset="0"/>
              </a:rPr>
              <a:t>nagpapanggap</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anghel</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liwanag</a:t>
            </a:r>
            <a:r>
              <a:rPr lang="en-US" b="0" dirty="0" smtClean="0">
                <a:latin typeface="Arial" charset="0"/>
                <a:ea typeface="ＭＳ Ｐゴシック" charset="0"/>
                <a:cs typeface="ＭＳ Ｐゴシック" charset="0"/>
              </a:rPr>
              <a:t>.</a:t>
            </a:r>
            <a:r>
              <a:rPr lang="en-US" b="0" baseline="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Kaya’t</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hindi</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nakapagtataka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kanyang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mga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ministro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naman</a:t>
            </a:r>
            <a:r>
              <a:rPr lang="en-US" b="0" dirty="0" smtClean="0">
                <a:latin typeface="Arial" charset="0"/>
                <a:ea typeface="ＭＳ Ｐゴシック" charset="0"/>
                <a:cs typeface="ＭＳ Ｐゴシック" charset="0"/>
              </a:rPr>
              <a:t> ay </a:t>
            </a:r>
            <a:r>
              <a:rPr lang="en-US" b="0" dirty="0" err="1" smtClean="0">
                <a:latin typeface="Arial" charset="0"/>
                <a:ea typeface="ＭＳ Ｐゴシック" charset="0"/>
                <a:cs typeface="ＭＳ Ｐゴシック" charset="0"/>
              </a:rPr>
              <a:t>magpanggap</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mga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ministro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katuwiran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kanilang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wakas</a:t>
            </a:r>
            <a:r>
              <a:rPr lang="en-US" b="0" dirty="0" smtClean="0">
                <a:latin typeface="Arial" charset="0"/>
                <a:ea typeface="ＭＳ Ｐゴシック" charset="0"/>
                <a:cs typeface="ＭＳ Ｐゴシック" charset="0"/>
              </a:rPr>
              <a:t> ay </a:t>
            </a:r>
            <a:r>
              <a:rPr lang="en-US" b="0" dirty="0" err="1" smtClean="0">
                <a:latin typeface="Arial" charset="0"/>
                <a:ea typeface="ＭＳ Ｐゴシック" charset="0"/>
                <a:cs typeface="ＭＳ Ｐゴシック" charset="0"/>
              </a:rPr>
              <a:t>magiging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ayon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kanilang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mga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gawa</a:t>
            </a:r>
            <a:r>
              <a:rPr lang="en-US" b="0" dirty="0" smtClean="0">
                <a:latin typeface="Arial" charset="0"/>
                <a:ea typeface="ＭＳ Ｐゴシック" charset="0"/>
                <a:cs typeface="ＭＳ Ｐゴシック" charset="0"/>
              </a:rPr>
              <a:t>”</a:t>
            </a:r>
            <a:r>
              <a:rPr lang="en-US" b="0" baseline="0" dirty="0" smtClean="0">
                <a:latin typeface="Arial" charset="0"/>
                <a:ea typeface="ＭＳ Ｐゴシック" charset="0"/>
                <a:cs typeface="ＭＳ Ｐゴシック" charset="0"/>
              </a:rPr>
              <a:t> </a:t>
            </a:r>
            <a:r>
              <a:rPr lang="en-US" i="1" dirty="0" smtClean="0">
                <a:latin typeface="Arial" charset="0"/>
                <a:ea typeface="ＭＳ Ｐゴシック" charset="0"/>
                <a:cs typeface="ＭＳ Ｐゴシック" charset="0"/>
              </a:rPr>
              <a:t>(2 </a:t>
            </a:r>
            <a:r>
              <a:rPr lang="en-US" i="1" dirty="0" err="1" smtClean="0">
                <a:latin typeface="Arial" charset="0"/>
                <a:ea typeface="ＭＳ Ｐゴシック" charset="0"/>
                <a:cs typeface="ＭＳ Ｐゴシック" charset="0"/>
              </a:rPr>
              <a:t>Corinto</a:t>
            </a:r>
            <a:r>
              <a:rPr lang="en-US" i="1" baseline="0" dirty="0" smtClean="0">
                <a:latin typeface="Arial" charset="0"/>
                <a:ea typeface="ＭＳ Ｐゴシック" charset="0"/>
                <a:cs typeface="ＭＳ Ｐゴシック" charset="0"/>
              </a:rPr>
              <a:t> 11:14, 15</a:t>
            </a:r>
            <a:r>
              <a:rPr lang="en-US" i="1" dirty="0" smtClean="0">
                <a:latin typeface="Arial" charset="0"/>
                <a:ea typeface="ＭＳ Ｐゴシック" charset="0"/>
                <a:cs typeface="ＭＳ Ｐゴシック" charset="0"/>
              </a:rPr>
              <a:t>)</a:t>
            </a:r>
            <a:r>
              <a:rPr lang="en-US" i="1" dirty="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346D5032-9B57-7F48-A889-62F94A33F229}" type="slidenum">
              <a:rPr lang="en-US" sz="1200"/>
              <a:pPr/>
              <a:t>6</a:t>
            </a:fld>
            <a:endParaRPr lang="en-US" sz="1200"/>
          </a:p>
        </p:txBody>
      </p:sp>
      <p:sp>
        <p:nvSpPr>
          <p:cNvPr id="29699" name="Rectangle 2"/>
          <p:cNvSpPr>
            <a:spLocks noGrp="1" noRot="1" noChangeAspect="1" noChangeArrowheads="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ea typeface="ＭＳ Ｐゴシック" charset="0"/>
                <a:cs typeface="ＭＳ Ｐゴシック" charset="0"/>
              </a:rPr>
              <a:t>Sa </a:t>
            </a:r>
            <a:r>
              <a:rPr lang="en-US" b="1" dirty="0" err="1" smtClean="0">
                <a:latin typeface="Arial" charset="0"/>
                <a:ea typeface="ＭＳ Ｐゴシック" charset="0"/>
                <a:cs typeface="ＭＳ Ｐゴシック" charset="0"/>
              </a:rPr>
              <a:t>Linggong</a:t>
            </a:r>
            <a:r>
              <a:rPr lang="en-US" b="1" dirty="0" smtClean="0">
                <a:latin typeface="Arial" charset="0"/>
                <a:ea typeface="ＭＳ Ｐゴシック" charset="0"/>
                <a:cs typeface="ＭＳ Ｐゴシック" charset="0"/>
              </a:rPr>
              <a:t> Ito</a:t>
            </a:r>
            <a:r>
              <a:rPr lang="en-US" b="1" i="0" baseline="0" dirty="0" smtClean="0">
                <a:latin typeface="Arial" charset="0"/>
                <a:ea typeface="ＭＳ Ｐゴシック" charset="0"/>
                <a:cs typeface="ＭＳ Ｐゴシック" charset="0"/>
              </a:rPr>
              <a:t>.</a:t>
            </a:r>
            <a:r>
              <a:rPr lang="en-US" b="0" i="0" baseline="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Ating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isasaalang-alang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ilan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mga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panlilinlang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wakas</a:t>
            </a:r>
            <a:r>
              <a:rPr lang="en-US" b="0" baseline="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panahon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kabilang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mistisismo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mga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karanasang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muntik-ng-mamatay</a:t>
            </a:r>
            <a:r>
              <a:rPr lang="en-US" b="0" dirty="0" smtClean="0">
                <a:latin typeface="Arial" charset="0"/>
                <a:ea typeface="ＭＳ Ｐゴシック" charset="0"/>
                <a:cs typeface="ＭＳ Ｐゴシック" charset="0"/>
              </a:rPr>
              <a: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nekromansya</a:t>
            </a:r>
            <a:r>
              <a:rPr lang="en-US" b="0" baseline="0" dirty="0" smtClean="0">
                <a:latin typeface="Arial" charset="0"/>
                <a:ea typeface="ＭＳ Ｐゴシック" charset="0"/>
                <a:cs typeface="ＭＳ Ｐゴシック" charset="0"/>
              </a:rPr>
              <a:t> </a:t>
            </a:r>
            <a:r>
              <a:rPr lang="en-US" b="1" baseline="0" dirty="0" smtClean="0">
                <a:latin typeface="Arial" charset="0"/>
                <a:ea typeface="ＭＳ Ｐゴシック" charset="0"/>
                <a:cs typeface="ＭＳ Ｐゴシック" charset="0"/>
              </a:rPr>
              <a:t>[</a:t>
            </a:r>
            <a:r>
              <a:rPr lang="en-US" b="1" i="1" baseline="0" dirty="0" err="1" smtClean="0">
                <a:latin typeface="Arial" charset="0"/>
                <a:ea typeface="ＭＳ Ｐゴシック" charset="0"/>
                <a:cs typeface="ＭＳ Ｐゴシック" charset="0"/>
              </a:rPr>
              <a:t>pakikipag-usap</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sa</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kaluluwa</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ng</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patay</a:t>
            </a:r>
            <a:r>
              <a:rPr lang="en-US" b="1" i="1" baseline="0" dirty="0" smtClean="0">
                <a:latin typeface="Arial" charset="0"/>
                <a:ea typeface="ＭＳ Ｐゴシック" charset="0"/>
                <a:cs typeface="ＭＳ Ｐゴシック" charset="0"/>
              </a:rPr>
              <a:t>], </a:t>
            </a:r>
            <a:r>
              <a:rPr lang="en-US" b="0" i="0" baseline="0" dirty="0" smtClean="0">
                <a:latin typeface="Arial" charset="0"/>
                <a:ea typeface="ＭＳ Ｐゴシック" charset="0"/>
                <a:cs typeface="ＭＳ Ｐゴシック" charset="0"/>
              </a:rPr>
              <a:t>at </a:t>
            </a:r>
            <a:r>
              <a:rPr lang="en-US" b="0" i="0" baseline="0" dirty="0" err="1" smtClean="0">
                <a:latin typeface="Arial" charset="0"/>
                <a:ea typeface="ＭＳ Ｐゴシック" charset="0"/>
                <a:cs typeface="ＭＳ Ｐゴシック" charset="0"/>
              </a:rPr>
              <a:t>pagsamba</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sa</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ninuno</a:t>
            </a:r>
            <a:r>
              <a:rPr lang="en-US" b="0" i="0" baseline="0" dirty="0" smtClean="0">
                <a:latin typeface="Arial" charset="0"/>
                <a:ea typeface="ＭＳ Ｐゴシック" charset="0"/>
                <a:cs typeface="ＭＳ Ｐゴシック" charset="0"/>
              </a:rPr>
              <a:t>, at </a:t>
            </a:r>
            <a:r>
              <a:rPr lang="en-US" b="0" i="0" baseline="0" dirty="0" err="1" smtClean="0">
                <a:latin typeface="Arial" charset="0"/>
                <a:ea typeface="ＭＳ Ｐゴシック" charset="0"/>
                <a:cs typeface="ＭＳ Ｐゴシック" charset="0"/>
              </a:rPr>
              <a:t>iba</a:t>
            </a:r>
            <a:r>
              <a:rPr lang="en-US" b="0" i="0" baseline="0" dirty="0" smtClean="0">
                <a:latin typeface="Arial" charset="0"/>
                <a:ea typeface="ＭＳ Ｐゴシック" charset="0"/>
                <a:cs typeface="ＭＳ Ｐゴシック" charset="0"/>
              </a:rPr>
              <a:t> pa</a:t>
            </a:r>
            <a:r>
              <a:rPr lang="en-US" b="0" dirty="0" smtClean="0">
                <a:latin typeface="Arial" charset="0"/>
                <a:ea typeface="ＭＳ Ｐゴシック" charset="0"/>
                <a:cs typeface="ＭＳ Ｐゴシック" charset="0"/>
              </a:rPr>
              <a:t>. ¶</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ito’y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mapapanganib</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paksa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dapat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tayong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maging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nakababatid</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subalit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hindi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inilalagay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ating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sarili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impluwensya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nito</a:t>
            </a:r>
            <a:r>
              <a:rPr lang="en-US" b="0" baseline="0" dirty="0" smtClean="0">
                <a:latin typeface="Arial" charset="0"/>
                <a:ea typeface="ＭＳ Ｐゴシック" charset="0"/>
                <a:cs typeface="ＭＳ Ｐゴシック" charset="0"/>
              </a:rP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7</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ea typeface="ＭＳ Ｐゴシック" charset="0"/>
                <a:cs typeface="ＭＳ Ｐゴシック" charset="0"/>
              </a:rPr>
              <a:t>Sabbath </a:t>
            </a:r>
            <a:r>
              <a:rPr lang="en-US" b="1" dirty="0" err="1" smtClean="0">
                <a:latin typeface="Arial" charset="0"/>
                <a:ea typeface="ＭＳ Ｐゴシック" charset="0"/>
                <a:cs typeface="ＭＳ Ｐゴシック" charset="0"/>
              </a:rPr>
              <a:t>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Hapon</a:t>
            </a:r>
            <a:r>
              <a:rPr lang="en-US" b="1" dirty="0" smtClean="0">
                <a:latin typeface="Arial" charset="0"/>
                <a:ea typeface="ＭＳ Ｐゴシック" charset="0"/>
                <a:cs typeface="ＭＳ Ｐゴシック" charset="0"/>
              </a:rPr>
              <a:t>,</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Disyembre</a:t>
            </a:r>
            <a:r>
              <a:rPr lang="en-US" b="1" baseline="0" dirty="0" smtClean="0">
                <a:latin typeface="Arial" charset="0"/>
                <a:ea typeface="ＭＳ Ｐゴシック" charset="0"/>
                <a:cs typeface="ＭＳ Ｐゴシック" charset="0"/>
              </a:rPr>
              <a:t> 3.</a:t>
            </a:r>
            <a:r>
              <a:rPr lang="en-US" b="1"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matandang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kasinungalingang</a:t>
            </a:r>
            <a:r>
              <a:rPr lang="en-US"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Tiyak</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hindi</a:t>
            </a:r>
            <a:r>
              <a:rPr lang="en-US" baseline="0" dirty="0" smtClean="0">
                <a:latin typeface="Arial" charset="0"/>
                <a:ea typeface="ＭＳ Ｐゴシック" charset="0"/>
                <a:cs typeface="ＭＳ Ｐゴシック" charset="0"/>
              </a:rPr>
              <a:t> kayo </a:t>
            </a:r>
            <a:r>
              <a:rPr lang="en-US" baseline="0" dirty="0" err="1" smtClean="0">
                <a:latin typeface="Arial" charset="0"/>
                <a:ea typeface="ＭＳ Ｐゴシック" charset="0"/>
                <a:cs typeface="ＭＳ Ｐゴシック" charset="0"/>
              </a:rPr>
              <a:t>mamamatay</a:t>
            </a:r>
            <a:r>
              <a:rPr lang="en-US" baseline="0" dirty="0" smtClean="0">
                <a:latin typeface="Arial" charset="0"/>
                <a:ea typeface="ＭＳ Ｐゴシック" charset="0"/>
                <a:cs typeface="ＭＳ Ｐゴシック" charset="0"/>
              </a:rPr>
              <a:t>!’ ” (</a:t>
            </a:r>
            <a:r>
              <a:rPr lang="en-US" i="1" baseline="0" dirty="0" smtClean="0">
                <a:latin typeface="Arial" charset="0"/>
                <a:ea typeface="ＭＳ Ｐゴシック" charset="0"/>
                <a:cs typeface="ＭＳ Ｐゴシック" charset="0"/>
              </a:rPr>
              <a:t>Gen. 3:4</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nagpasigla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ilan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pinakabinabasang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aklat</a:t>
            </a:r>
            <a:r>
              <a:rPr lang="en-US" i="0" baseline="0" dirty="0" smtClean="0">
                <a:latin typeface="Arial" charset="0"/>
                <a:ea typeface="ＭＳ Ｐゴシック" charset="0"/>
                <a:cs typeface="ＭＳ Ｐゴシック" charset="0"/>
              </a:rPr>
              <a:t> at </a:t>
            </a:r>
            <a:r>
              <a:rPr lang="en-US" i="0" baseline="0" dirty="0" err="1" smtClean="0">
                <a:latin typeface="Arial" charset="0"/>
                <a:ea typeface="ＭＳ Ｐゴシック" charset="0"/>
                <a:cs typeface="ＭＳ Ｐゴシック" charset="0"/>
              </a:rPr>
              <a:t>pinakapinanunuod</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pelikula</a:t>
            </a:r>
            <a:r>
              <a:rPr lang="en-US" i="0" baseline="0" dirty="0" smtClean="0">
                <a:latin typeface="Arial" charset="0"/>
                <a:ea typeface="ＭＳ Ｐゴシック" charset="0"/>
                <a:cs typeface="ＭＳ Ｐゴシック" charset="0"/>
              </a:rPr>
              <a:t> at </a:t>
            </a:r>
            <a:r>
              <a:rPr lang="en-US" i="0" baseline="0" dirty="0" err="1" smtClean="0">
                <a:latin typeface="Arial" charset="0"/>
                <a:ea typeface="ＭＳ Ｐゴシック" charset="0"/>
                <a:cs typeface="ＭＳ Ｐゴシック" charset="0"/>
              </a:rPr>
              <a:t>maraming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sikat</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laro</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bidyo</a:t>
            </a:r>
            <a:r>
              <a:rPr lang="en-US" i="0" baseline="0" dirty="0" smtClean="0">
                <a:latin typeface="Arial" charset="0"/>
                <a:ea typeface="ＭＳ Ｐゴシック" charset="0"/>
                <a:cs typeface="ＭＳ Ｐゴシック" charset="0"/>
              </a:rPr>
              <a:t>, din </a:t>
            </a:r>
            <a:r>
              <a:rPr lang="en-US" i="0" baseline="0" dirty="0" err="1" smtClean="0">
                <a:latin typeface="Arial" charset="0"/>
                <a:ea typeface="ＭＳ Ｐゴシック" charset="0"/>
                <a:cs typeface="ＭＳ Ｐゴシック" charset="0"/>
              </a:rPr>
              <a:t>naman</a:t>
            </a:r>
            <a:r>
              <a:rPr lang="en-US" i="0" baseline="0" dirty="0" smtClean="0">
                <a:latin typeface="Arial" charset="0"/>
                <a:ea typeface="ＭＳ Ｐゴシック" charset="0"/>
                <a:cs typeface="ＭＳ Ｐゴシック" charset="0"/>
              </a:rPr>
              <a:t>. Di-</a:t>
            </a:r>
            <a:r>
              <a:rPr lang="en-US" i="0" baseline="0" dirty="0" err="1" smtClean="0">
                <a:latin typeface="Arial" charset="0"/>
                <a:ea typeface="ＭＳ Ｐゴシック" charset="0"/>
                <a:cs typeface="ＭＳ Ｐゴシック" charset="0"/>
              </a:rPr>
              <a:t>maipagkakaila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tayo’y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bilad</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t>
            </a:r>
            <a:r>
              <a:rPr lang="en-US" i="0" baseline="0" dirty="0" err="1" smtClean="0">
                <a:latin typeface="Arial" charset="0"/>
                <a:ea typeface="ＭＳ Ｐゴシック" charset="0"/>
                <a:cs typeface="ＭＳ Ｐゴシック" charset="0"/>
              </a:rPr>
              <a:t>tinutukso</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nakagagayumang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lugar</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Satanas</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maaaring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magpakita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napakaraming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porma</a:t>
            </a:r>
            <a:r>
              <a:rPr lang="en-US" i="0" baseline="0" dirty="0" smtClean="0">
                <a:latin typeface="Arial" charset="0"/>
                <a:ea typeface="ＭＳ Ｐゴシック" charset="0"/>
                <a:cs typeface="ＭＳ Ｐゴシック" charset="0"/>
              </a:rPr>
              <a:t> at </a:t>
            </a:r>
            <a:r>
              <a:rPr lang="en-US" i="0" baseline="0" dirty="0" err="1" smtClean="0">
                <a:latin typeface="Arial" charset="0"/>
                <a:ea typeface="ＭＳ Ｐゴシック" charset="0"/>
                <a:cs typeface="ＭＳ Ｐゴシック" charset="0"/>
              </a:rPr>
              <a:t>kahit</a:t>
            </a:r>
            <a:r>
              <a:rPr lang="en-US" i="0" baseline="0" dirty="0" smtClean="0">
                <a:latin typeface="Arial" charset="0"/>
                <a:ea typeface="ＭＳ Ｐゴシック" charset="0"/>
                <a:cs typeface="ＭＳ Ｐゴシック" charset="0"/>
              </a:rPr>
              <a:t> pa,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ilang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pagkakataon</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maaaring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dumating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nakatago</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ilalim</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panakip</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Siyensya</a:t>
            </a:r>
            <a:r>
              <a:rPr lang="en-US" i="0" baseline="0"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8</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Linggo</a:t>
            </a:r>
            <a:r>
              <a:rPr lang="en-US" b="1"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Disyembre</a:t>
            </a:r>
            <a:r>
              <a:rPr lang="en-US" b="1" baseline="0" dirty="0" smtClean="0">
                <a:latin typeface="Arial" charset="0"/>
                <a:ea typeface="ＭＳ Ｐゴシック" charset="0"/>
                <a:cs typeface="ＭＳ Ｐゴシック" charset="0"/>
              </a:rPr>
              <a:t> 4.</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Mistisismo</a:t>
            </a:r>
            <a:r>
              <a:rPr lang="en-US" b="1"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Mula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isang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relihiyosong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pananaw</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mistisismo</a:t>
            </a:r>
            <a:r>
              <a:rPr lang="en-US" b="0" dirty="0" smtClean="0">
                <a:latin typeface="Arial" charset="0"/>
                <a:ea typeface="ＭＳ Ｐゴシック" charset="0"/>
                <a:cs typeface="ＭＳ Ｐゴシック" charset="0"/>
              </a:rPr>
              <a:t> ay </a:t>
            </a:r>
            <a:r>
              <a:rPr lang="en-US" b="0" dirty="0" err="1" smtClean="0">
                <a:latin typeface="Arial" charset="0"/>
                <a:ea typeface="ＭＳ Ｐゴシック" charset="0"/>
                <a:cs typeface="ＭＳ Ｐゴシック" charset="0"/>
              </a:rPr>
              <a:t>nagpapahiwatig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pagsasanib</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ta</a:t>
            </a:r>
            <a:r>
              <a:rPr lang="en-US" b="0" dirty="0" err="1" smtClean="0">
                <a:latin typeface="Arial" charset="0"/>
                <a:ea typeface="ＭＳ Ｐゴシック" charset="0"/>
                <a:cs typeface="ＭＳ Ｐゴシック" charset="0"/>
              </a:rPr>
              <a:t>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Diyos</a:t>
            </a:r>
            <a:r>
              <a:rPr lang="en-US" b="0" dirty="0" smtClean="0">
                <a:latin typeface="Arial" charset="0"/>
                <a:ea typeface="ＭＳ Ｐゴシック" charset="0"/>
                <a:cs typeface="ＭＳ Ｐゴシック" charset="0"/>
              </a:rPr>
              <a:t> o </a:t>
            </a:r>
            <a:r>
              <a:rPr lang="en-US" b="0" dirty="0" err="1" smtClean="0">
                <a:latin typeface="Arial" charset="0"/>
                <a:ea typeface="ＭＳ Ｐゴシック" charset="0"/>
                <a:cs typeface="ＭＳ Ｐゴシック" charset="0"/>
              </a:rPr>
              <a:t>Kataas-taasan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isang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uri</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espirutuwal</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karanasan</a:t>
            </a:r>
            <a:r>
              <a:rPr lang="en-US" b="0" dirty="0" smtClean="0">
                <a:latin typeface="Arial" charset="0"/>
                <a:ea typeface="ＭＳ Ｐゴシック" charset="0"/>
                <a:cs typeface="ＭＳ Ｐゴシック" charset="0"/>
              </a:rPr>
              <a:t> o </a:t>
            </a:r>
            <a:r>
              <a:rPr lang="en-US" b="0" dirty="0" err="1" smtClean="0">
                <a:latin typeface="Arial" charset="0"/>
                <a:ea typeface="ＭＳ Ｐゴシック" charset="0"/>
                <a:cs typeface="ＭＳ Ｐゴシック" charset="0"/>
              </a:rPr>
              <a:t>pagkawala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sarili</a:t>
            </a:r>
            <a:r>
              <a:rPr lang="en-US" b="0" dirty="0" smtClean="0">
                <a:latin typeface="Arial" charset="0"/>
                <a:ea typeface="ＭＳ Ｐゴシック" charset="0"/>
                <a:cs typeface="ＭＳ Ｐゴシック" charset="0"/>
              </a:rPr>
              <a:t>. ¶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hilig</a:t>
            </a:r>
            <a:r>
              <a:rPr lang="en-US" b="0" dirty="0" smtClean="0">
                <a:latin typeface="Arial" charset="0"/>
                <a:ea typeface="ＭＳ Ｐゴシック" charset="0"/>
                <a:cs typeface="ＭＳ Ｐゴシック" charset="0"/>
              </a:rPr>
              <a:t> ay </a:t>
            </a:r>
            <a:r>
              <a:rPr lang="en-US" b="0" dirty="0" err="1" smtClean="0">
                <a:latin typeface="Arial" charset="0"/>
                <a:ea typeface="ＭＳ Ｐゴシック" charset="0"/>
                <a:cs typeface="ＭＳ Ｐゴシック" charset="0"/>
              </a:rPr>
              <a:t>laging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palitan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awtoridad</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Nasusulat</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Salita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Diyos</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kanyang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mga</a:t>
            </a:r>
            <a:r>
              <a:rPr lang="en-US" b="0" dirty="0" smtClean="0">
                <a:latin typeface="Arial" charset="0"/>
                <a:ea typeface="ＭＳ Ｐゴシック" charset="0"/>
                <a:cs typeface="ＭＳ Ｐゴシック" charset="0"/>
              </a:rPr>
              <a:t> personal </a:t>
            </a:r>
            <a:r>
              <a:rPr lang="en-US" b="0" dirty="0" err="1" smtClean="0">
                <a:latin typeface="Arial" charset="0"/>
                <a:ea typeface="ＭＳ Ｐゴシック" charset="0"/>
                <a:cs typeface="ＭＳ Ｐゴシック" charset="0"/>
              </a:rPr>
              <a:t>karanasan</a:t>
            </a:r>
            <a:r>
              <a:rPr lang="en-US" b="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Nawawalan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Biblia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marami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nitong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doktrinal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tungkulin</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Kristiyano</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mananatiling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mahina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endParaRPr lang="en-US" dirty="0">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9</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err="1" smtClean="0">
                <a:latin typeface="Arial" charset="0"/>
                <a:ea typeface="ＭＳ Ｐゴシック" charset="0"/>
                <a:cs typeface="ＭＳ Ｐゴシック" charset="0"/>
              </a:rPr>
              <a:t>sariling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mga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karanasan</a:t>
            </a:r>
            <a:r>
              <a:rPr lang="en-US" b="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Hindi </a:t>
            </a:r>
            <a:r>
              <a:rPr lang="en-US" baseline="0" dirty="0" err="1" smtClean="0">
                <a:latin typeface="Arial" charset="0"/>
                <a:ea typeface="ＭＳ Ｐゴシック" charset="0"/>
                <a:cs typeface="ＭＳ Ｐゴシック" charset="0"/>
              </a:rPr>
              <a:t>ito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nagbigay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pananggalang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laban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anumang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panlilinlang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lalo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yung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wakas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panahon</a:t>
            </a:r>
            <a:r>
              <a:rPr lang="en-US" baseline="0" dirty="0" smtClean="0">
                <a:latin typeface="Arial" charset="0"/>
                <a:ea typeface="ＭＳ Ｐゴシック" charset="0"/>
                <a:cs typeface="ＭＳ Ｐゴシック" charset="0"/>
              </a:rPr>
              <a:t>. ¶ “Hindi </a:t>
            </a:r>
            <a:r>
              <a:rPr lang="en-US" baseline="0" dirty="0" err="1" smtClean="0">
                <a:latin typeface="Arial" charset="0"/>
                <a:ea typeface="ＭＳ Ｐゴシック" charset="0"/>
                <a:cs typeface="ＭＳ Ｐゴシック" charset="0"/>
              </a:rPr>
              <a:t>lahat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nagsasabi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akin ‘</a:t>
            </a:r>
            <a:r>
              <a:rPr lang="en-US" baseline="0" dirty="0" err="1" smtClean="0">
                <a:latin typeface="Arial" charset="0"/>
                <a:ea typeface="ＭＳ Ｐゴシック" charset="0"/>
                <a:cs typeface="ＭＳ Ｐゴシック" charset="0"/>
              </a:rPr>
              <a:t>Panginoon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Panginoon</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papasok</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kaharian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langit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kundi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gumaganap</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kalooban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aking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Ama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langit</a:t>
            </a:r>
            <a:r>
              <a:rPr lang="en-US" baseline="0" dirty="0" smtClean="0">
                <a:latin typeface="Arial" charset="0"/>
                <a:ea typeface="ＭＳ Ｐゴシック" charset="0"/>
                <a:cs typeface="ＭＳ Ｐゴシック" charset="0"/>
              </a:rPr>
              <a:t>. ...  </a:t>
            </a:r>
            <a:r>
              <a:rPr lang="en-US" baseline="0" dirty="0" err="1" smtClean="0">
                <a:latin typeface="Arial" charset="0"/>
                <a:ea typeface="ＭＳ Ｐゴシック" charset="0"/>
                <a:cs typeface="ＭＳ Ｐゴシック" charset="0"/>
              </a:rPr>
              <a:t>Kaya't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bawat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nakikinig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salita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ito</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ginaganap</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ito</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matutulad</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matalinong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endParaRPr lang="en-US"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57205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6870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257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7246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55950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43739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4044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442047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053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1228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480498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eg"/><Relationship Id="rId15"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Line 7"/>
          <p:cNvSpPr>
            <a:spLocks noChangeShapeType="1"/>
          </p:cNvSpPr>
          <p:nvPr/>
        </p:nvSpPr>
        <p:spPr bwMode="auto">
          <a:xfrm>
            <a:off x="609600" y="561280"/>
            <a:ext cx="8534400" cy="12700"/>
          </a:xfrm>
          <a:prstGeom prst="line">
            <a:avLst/>
          </a:prstGeom>
          <a:noFill/>
          <a:ln w="3175">
            <a:solidFill>
              <a:srgbClr val="C0C0C0"/>
            </a:solidFill>
            <a:round/>
            <a:headEnd/>
            <a:tailEnd/>
          </a:ln>
        </p:spPr>
        <p:txBody>
          <a:bodyPr wrap="none" anchor="ctr"/>
          <a:lstStyle/>
          <a:p>
            <a:pPr algn="ctr" eaLnBrk="0" hangingPunct="0">
              <a:defRPr/>
            </a:pPr>
            <a:endParaRPr lang="en-US">
              <a:latin typeface="Helvetica Neue" pitchFamily="24" charset="0"/>
              <a:ea typeface="ＭＳ Ｐゴシック" pitchFamily="24" charset="-128"/>
              <a:cs typeface="ＭＳ Ｐゴシック" pitchFamily="24" charset="-128"/>
            </a:endParaRPr>
          </a:p>
        </p:txBody>
      </p:sp>
      <p:pic>
        <p:nvPicPr>
          <p:cNvPr id="1027" name="Picture 8" descr="crv2"/>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33338" y="0"/>
            <a:ext cx="990601"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over_422B.jpg"/>
          <p:cNvPicPr>
            <a:picLocks noChangeAspect="1"/>
          </p:cNvPicPr>
          <p:nvPr/>
        </p:nvPicPr>
        <p:blipFill>
          <a:blip r:embed="rId14">
            <a:extLst>
              <a:ext uri="{BEBA8EAE-BF5A-486C-A8C5-ECC9F3942E4B}">
                <a14:imgProps xmlns:a14="http://schemas.microsoft.com/office/drawing/2010/main">
                  <a14:imgLayer r:embed="rId1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903864" y="0"/>
            <a:ext cx="807615" cy="1129348"/>
          </a:xfrm>
          <a:prstGeom prst="rect">
            <a:avLst/>
          </a:prstGeom>
          <a:ln>
            <a:solidFill>
              <a:srgbClr val="FFFFFF"/>
            </a:solidFill>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4" Type="http://schemas.microsoft.com/office/2007/relationships/hdphoto" Target="../media/hdphoto2.wdp"/><Relationship Id="rId5" Type="http://schemas.openxmlformats.org/officeDocument/2006/relationships/image" Target="../media/image8.png"/><Relationship Id="rId6" Type="http://schemas.microsoft.com/office/2007/relationships/hdphoto" Target="../media/hdphoto3.wdp"/><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13" descr="crv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17850" y="1819119"/>
            <a:ext cx="229235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559050" y="3114519"/>
            <a:ext cx="4025900" cy="1517650"/>
          </a:xfrm>
          <a:prstGeom prst="rect">
            <a:avLst/>
          </a:prstGeom>
          <a:noFill/>
          <a:ln w="9525">
            <a:noFill/>
            <a:miter lim="800000"/>
            <a:headEnd/>
            <a:tailEnd/>
          </a:ln>
          <a:effectLst>
            <a:outerShdw blurRad="127000" dist="63500" dir="2700000" algn="ctr" rotWithShape="0">
              <a:srgbClr val="FF00FF">
                <a:alpha val="74998"/>
              </a:srgbClr>
            </a:outerShdw>
          </a:effectLst>
        </p:spPr>
      </p:pic>
      <p:pic>
        <p:nvPicPr>
          <p:cNvPr id="12" name="Picture 20" descr="Untitled-1"/>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740400" y="3468684"/>
            <a:ext cx="366713" cy="533400"/>
          </a:xfrm>
          <a:prstGeom prst="rect">
            <a:avLst/>
          </a:prstGeom>
          <a:noFill/>
          <a:effectLst>
            <a:outerShdw blurRad="63500" dist="38099" dir="2700000" algn="ctr" rotWithShape="0">
              <a:schemeClr val="bg1">
                <a:alpha val="74998"/>
              </a:schemeClr>
            </a:outerShdw>
          </a:effectLst>
        </p:spPr>
      </p:pic>
      <p:sp>
        <p:nvSpPr>
          <p:cNvPr id="13" name="Rectangle 25"/>
          <p:cNvSpPr>
            <a:spLocks noChangeArrowheads="1"/>
          </p:cNvSpPr>
          <p:nvPr/>
        </p:nvSpPr>
        <p:spPr bwMode="auto">
          <a:xfrm>
            <a:off x="152400" y="115888"/>
            <a:ext cx="8839200" cy="6589712"/>
          </a:xfrm>
          <a:prstGeom prst="rect">
            <a:avLst/>
          </a:prstGeom>
          <a:noFill/>
          <a:ln w="38100" cmpd="dbl">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14" name="Text Box 26"/>
          <p:cNvSpPr txBox="1">
            <a:spLocks noChangeArrowheads="1"/>
          </p:cNvSpPr>
          <p:nvPr/>
        </p:nvSpPr>
        <p:spPr bwMode="auto">
          <a:xfrm>
            <a:off x="0" y="228600"/>
            <a:ext cx="9143999" cy="1098762"/>
          </a:xfrm>
          <a:prstGeom prst="rect">
            <a:avLst/>
          </a:prstGeom>
          <a:noFill/>
          <a:ln w="9525">
            <a:noFill/>
            <a:miter lim="800000"/>
            <a:headEnd/>
            <a:tailEnd/>
          </a:ln>
          <a:effectLst>
            <a:outerShdw blurRad="63500" dist="38099"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pPr>
            <a:r>
              <a:rPr lang="en-US" sz="3600" i="1" dirty="0">
                <a:solidFill>
                  <a:srgbClr val="FFFF00"/>
                </a:solidFill>
                <a:latin typeface="Cambria"/>
                <a:cs typeface="Cambria"/>
              </a:rPr>
              <a:t>Adult Bible Study Guide</a:t>
            </a:r>
            <a:endParaRPr lang="en-US" sz="3600" dirty="0">
              <a:solidFill>
                <a:srgbClr val="FFFF00"/>
              </a:solidFill>
              <a:latin typeface="Cambria"/>
              <a:cs typeface="Cambria"/>
            </a:endParaRPr>
          </a:p>
          <a:p>
            <a:pPr algn="ctr">
              <a:lnSpc>
                <a:spcPct val="90000"/>
              </a:lnSpc>
            </a:pPr>
            <a:r>
              <a:rPr lang="en-US" sz="3600" dirty="0" smtClean="0">
                <a:latin typeface="Cambria"/>
                <a:cs typeface="Cambria"/>
              </a:rPr>
              <a:t>Oct • Nov </a:t>
            </a:r>
            <a:r>
              <a:rPr lang="en-US" sz="3600" dirty="0">
                <a:latin typeface="Cambria"/>
                <a:cs typeface="Cambria"/>
              </a:rPr>
              <a:t>• </a:t>
            </a:r>
            <a:r>
              <a:rPr lang="en-US" sz="3600" dirty="0" smtClean="0">
                <a:latin typeface="Cambria"/>
                <a:cs typeface="Cambria"/>
              </a:rPr>
              <a:t>Dec 2022</a:t>
            </a:r>
            <a:endParaRPr lang="en-US" sz="3600" dirty="0">
              <a:latin typeface="Cambria"/>
              <a:cs typeface="Cambria"/>
            </a:endParaRPr>
          </a:p>
        </p:txBody>
      </p:sp>
      <p:pic>
        <p:nvPicPr>
          <p:cNvPr id="15" name="Picture 14" descr="CRV30Dec20_4143.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6372" y="1556792"/>
            <a:ext cx="1224136" cy="1530169"/>
          </a:xfrm>
          <a:prstGeom prst="rect">
            <a:avLst/>
          </a:prstGeom>
        </p:spPr>
      </p:pic>
      <p:sp>
        <p:nvSpPr>
          <p:cNvPr id="16" name="TextBox 15"/>
          <p:cNvSpPr txBox="1"/>
          <p:nvPr/>
        </p:nvSpPr>
        <p:spPr>
          <a:xfrm>
            <a:off x="0" y="4665910"/>
            <a:ext cx="9144000" cy="923330"/>
          </a:xfrm>
          <a:prstGeom prst="rect">
            <a:avLst/>
          </a:prstGeom>
          <a:noFill/>
        </p:spPr>
        <p:txBody>
          <a:bodyPr wrap="square" rtlCol="0">
            <a:spAutoFit/>
          </a:bodyPr>
          <a:lstStyle/>
          <a:p>
            <a:pPr algn="ctr"/>
            <a:r>
              <a:rPr lang="en-US" sz="5400" b="1" cap="small" spc="200" dirty="0" smtClean="0">
                <a:solidFill>
                  <a:srgbClr val="FFFFFF"/>
                </a:solidFill>
                <a:effectLst/>
                <a:latin typeface="Cambria"/>
                <a:cs typeface="Cambria"/>
              </a:rPr>
              <a:t>Teacher’s Preview</a:t>
            </a:r>
            <a:endParaRPr lang="en-US" sz="5400" b="1" cap="small" spc="200" dirty="0">
              <a:solidFill>
                <a:srgbClr val="FFFFFF"/>
              </a:solidFill>
              <a:effectLst/>
              <a:latin typeface="Cambria"/>
              <a:cs typeface="Cambria"/>
            </a:endParaRPr>
          </a:p>
        </p:txBody>
      </p:sp>
      <p:sp>
        <p:nvSpPr>
          <p:cNvPr id="17" name="Text Box 22"/>
          <p:cNvSpPr txBox="1">
            <a:spLocks noChangeArrowheads="1"/>
          </p:cNvSpPr>
          <p:nvPr/>
        </p:nvSpPr>
        <p:spPr bwMode="auto">
          <a:xfrm>
            <a:off x="0" y="6021288"/>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a:r>
              <a:rPr lang="en-US" sz="2800" dirty="0" err="1">
                <a:latin typeface="Calibri"/>
                <a:cs typeface="Calibri"/>
              </a:rPr>
              <a:t>powerpoint</a:t>
            </a:r>
            <a:r>
              <a:rPr lang="en-US" sz="2800" dirty="0">
                <a:latin typeface="Calibri"/>
                <a:cs typeface="Calibri"/>
              </a:rPr>
              <a:t> presentation designed by </a:t>
            </a:r>
            <a:r>
              <a:rPr lang="en-US" sz="2800" dirty="0" err="1">
                <a:latin typeface="Calibri"/>
                <a:cs typeface="Calibri"/>
              </a:rPr>
              <a:t>claro</a:t>
            </a:r>
            <a:r>
              <a:rPr lang="en-US" sz="2800" dirty="0">
                <a:latin typeface="Calibri"/>
                <a:cs typeface="Calibri"/>
              </a:rPr>
              <a:t> </a:t>
            </a:r>
            <a:r>
              <a:rPr lang="en-US" sz="2800" dirty="0" err="1">
                <a:latin typeface="Calibri"/>
                <a:cs typeface="Calibri"/>
              </a:rPr>
              <a:t>ruiz</a:t>
            </a:r>
            <a:r>
              <a:rPr lang="en-US" sz="2800" dirty="0">
                <a:latin typeface="Calibri"/>
                <a:cs typeface="Calibri"/>
              </a:rPr>
              <a:t> </a:t>
            </a:r>
            <a:r>
              <a:rPr lang="en-US" sz="2800" dirty="0" err="1" smtClean="0">
                <a:latin typeface="Calibri"/>
                <a:cs typeface="Calibri"/>
              </a:rPr>
              <a:t>vicente</a:t>
            </a:r>
            <a:endParaRPr lang="en-US" sz="2800" dirty="0">
              <a:latin typeface="Calibri"/>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100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2000" fill="hold"/>
                                        <p:tgtEl>
                                          <p:spTgt spid="16">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16">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0" y="1244246"/>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0"/>
              </a:spcAft>
            </a:pPr>
            <a:r>
              <a:rPr lang="en-US" sz="4400" spc="-60" dirty="0" smtClean="0">
                <a:solidFill>
                  <a:srgbClr val="000000"/>
                </a:solidFill>
                <a:latin typeface="Calibri"/>
                <a:cs typeface="Calibri"/>
              </a:rPr>
              <a:t>built his house on the rock: and the rain </a:t>
            </a:r>
            <a:r>
              <a:rPr lang="en-US" sz="4400" dirty="0" smtClean="0">
                <a:solidFill>
                  <a:srgbClr val="000000"/>
                </a:solidFill>
                <a:latin typeface="Calibri"/>
                <a:cs typeface="Calibri"/>
              </a:rPr>
              <a:t>descended, the floods came, and the </a:t>
            </a:r>
            <a:r>
              <a:rPr lang="en-US" sz="4400" spc="-100" dirty="0" smtClean="0">
                <a:solidFill>
                  <a:srgbClr val="000000"/>
                </a:solidFill>
                <a:latin typeface="Calibri"/>
                <a:cs typeface="Calibri"/>
              </a:rPr>
              <a:t>winds blew and beat on that house; and it did </a:t>
            </a:r>
            <a:r>
              <a:rPr lang="en-US" sz="4400" spc="-100" dirty="0">
                <a:solidFill>
                  <a:srgbClr val="000000"/>
                </a:solidFill>
                <a:latin typeface="Calibri"/>
                <a:cs typeface="Calibri"/>
              </a:rPr>
              <a:t>not </a:t>
            </a:r>
            <a:r>
              <a:rPr lang="en-US" sz="4400" spc="-100" dirty="0" smtClean="0">
                <a:solidFill>
                  <a:srgbClr val="000000"/>
                </a:solidFill>
                <a:latin typeface="Calibri"/>
                <a:cs typeface="Calibri"/>
              </a:rPr>
              <a:t>fall.... </a:t>
            </a:r>
            <a:r>
              <a:rPr lang="en-US" sz="4400" spc="-50" dirty="0" smtClean="0">
                <a:latin typeface="Calibri"/>
                <a:cs typeface="Calibri"/>
              </a:rPr>
              <a:t>But </a:t>
            </a:r>
            <a:r>
              <a:rPr lang="en-US" sz="4400" spc="-50" dirty="0">
                <a:latin typeface="Calibri"/>
                <a:cs typeface="Calibri"/>
              </a:rPr>
              <a:t>everyone who hears these sayings </a:t>
            </a:r>
            <a:r>
              <a:rPr lang="en-US" sz="4400" spc="-20" dirty="0">
                <a:latin typeface="Calibri"/>
                <a:cs typeface="Calibri"/>
              </a:rPr>
              <a:t>of Mine, and </a:t>
            </a:r>
            <a:r>
              <a:rPr lang="en-US" sz="4400" u="sng" spc="-20" dirty="0">
                <a:latin typeface="Calibri"/>
                <a:cs typeface="Calibri"/>
              </a:rPr>
              <a:t>does</a:t>
            </a:r>
            <a:r>
              <a:rPr lang="en-US" sz="4400" spc="-20" dirty="0">
                <a:latin typeface="Calibri"/>
                <a:cs typeface="Calibri"/>
              </a:rPr>
              <a:t> </a:t>
            </a:r>
            <a:r>
              <a:rPr lang="en-US" sz="4400" u="sng" spc="-20" dirty="0">
                <a:latin typeface="Calibri"/>
                <a:cs typeface="Calibri"/>
              </a:rPr>
              <a:t>not</a:t>
            </a:r>
            <a:r>
              <a:rPr lang="en-US" sz="4400" spc="-20" dirty="0">
                <a:latin typeface="Calibri"/>
                <a:cs typeface="Calibri"/>
              </a:rPr>
              <a:t> </a:t>
            </a:r>
            <a:r>
              <a:rPr lang="en-US" sz="4400" u="sng" spc="-20" dirty="0">
                <a:latin typeface="Calibri"/>
                <a:cs typeface="Calibri"/>
              </a:rPr>
              <a:t>do</a:t>
            </a:r>
            <a:r>
              <a:rPr lang="en-US" sz="4400" spc="-20" dirty="0">
                <a:latin typeface="Calibri"/>
                <a:cs typeface="Calibri"/>
              </a:rPr>
              <a:t> </a:t>
            </a:r>
            <a:r>
              <a:rPr lang="en-US" sz="4400" u="sng" dirty="0">
                <a:latin typeface="Calibri"/>
                <a:cs typeface="Calibri"/>
              </a:rPr>
              <a:t>them</a:t>
            </a:r>
            <a:r>
              <a:rPr lang="en-US" sz="4400" dirty="0">
                <a:latin typeface="Calibri"/>
                <a:cs typeface="Calibri"/>
              </a:rPr>
              <a:t>, will be like a foolish man who </a:t>
            </a:r>
            <a:r>
              <a:rPr lang="en-US" sz="4400" spc="-80" dirty="0">
                <a:latin typeface="Calibri"/>
                <a:cs typeface="Calibri"/>
              </a:rPr>
              <a:t>built his house on the sand: and </a:t>
            </a:r>
            <a:r>
              <a:rPr lang="en-US" sz="4400" spc="-80" dirty="0" smtClean="0">
                <a:latin typeface="Calibri"/>
                <a:cs typeface="Calibri"/>
              </a:rPr>
              <a:t>the </a:t>
            </a:r>
            <a:r>
              <a:rPr lang="en-US" sz="4400" spc="-80" dirty="0">
                <a:latin typeface="Calibri"/>
                <a:cs typeface="Calibri"/>
              </a:rPr>
              <a:t>rain </a:t>
            </a:r>
            <a:r>
              <a:rPr lang="en-US" sz="4400" spc="-100" dirty="0" smtClean="0">
                <a:latin typeface="Calibri"/>
                <a:cs typeface="Calibri"/>
              </a:rPr>
              <a:t>descended,...the</a:t>
            </a:r>
            <a:r>
              <a:rPr lang="en-US" sz="4400" spc="-300" dirty="0" smtClean="0">
                <a:latin typeface="Calibri"/>
                <a:cs typeface="Calibri"/>
              </a:rPr>
              <a:t> </a:t>
            </a:r>
            <a:r>
              <a:rPr lang="en-US" sz="4400" spc="-100" dirty="0">
                <a:latin typeface="Calibri"/>
                <a:cs typeface="Calibri"/>
              </a:rPr>
              <a:t>winds</a:t>
            </a:r>
            <a:r>
              <a:rPr lang="en-US" sz="4400" spc="-300" dirty="0">
                <a:latin typeface="Calibri"/>
                <a:cs typeface="Calibri"/>
              </a:rPr>
              <a:t> </a:t>
            </a:r>
            <a:r>
              <a:rPr lang="en-US" sz="4400" spc="-100" dirty="0">
                <a:latin typeface="Calibri"/>
                <a:cs typeface="Calibri"/>
              </a:rPr>
              <a:t>blew</a:t>
            </a:r>
            <a:r>
              <a:rPr lang="en-US" sz="4400" spc="-300" dirty="0">
                <a:latin typeface="Calibri"/>
                <a:cs typeface="Calibri"/>
              </a:rPr>
              <a:t> </a:t>
            </a:r>
            <a:r>
              <a:rPr lang="en-US" sz="4400" spc="-100" dirty="0">
                <a:latin typeface="Calibri"/>
                <a:cs typeface="Calibri"/>
              </a:rPr>
              <a:t>and</a:t>
            </a:r>
            <a:r>
              <a:rPr lang="en-US" sz="4400" spc="-300" dirty="0">
                <a:latin typeface="Calibri"/>
                <a:cs typeface="Calibri"/>
              </a:rPr>
              <a:t> </a:t>
            </a:r>
            <a:r>
              <a:rPr lang="en-US" sz="4400" spc="-100" dirty="0">
                <a:latin typeface="Calibri"/>
                <a:cs typeface="Calibri"/>
              </a:rPr>
              <a:t>beat</a:t>
            </a:r>
            <a:r>
              <a:rPr lang="en-US" sz="4400" spc="-300" dirty="0">
                <a:latin typeface="Calibri"/>
                <a:cs typeface="Calibri"/>
              </a:rPr>
              <a:t> </a:t>
            </a:r>
            <a:r>
              <a:rPr lang="en-US" sz="4400" spc="-100" dirty="0">
                <a:latin typeface="Calibri"/>
                <a:cs typeface="Calibri"/>
              </a:rPr>
              <a:t>on</a:t>
            </a:r>
            <a:r>
              <a:rPr lang="en-US" sz="4400" spc="-300" dirty="0">
                <a:latin typeface="Calibri"/>
                <a:cs typeface="Calibri"/>
              </a:rPr>
              <a:t> </a:t>
            </a:r>
            <a:r>
              <a:rPr lang="en-US" sz="4400" spc="-30" dirty="0">
                <a:latin typeface="Calibri"/>
                <a:cs typeface="Calibri"/>
              </a:rPr>
              <a:t>that house; and it fell” (</a:t>
            </a:r>
            <a:r>
              <a:rPr lang="en-US" sz="4400" i="1" spc="-30" dirty="0" smtClean="0">
                <a:latin typeface="Calibri"/>
                <a:cs typeface="Calibri"/>
              </a:rPr>
              <a:t>Matt. </a:t>
            </a:r>
            <a:r>
              <a:rPr lang="en-US" sz="4400" i="1" spc="-30" dirty="0">
                <a:latin typeface="Calibri"/>
                <a:cs typeface="Calibri"/>
              </a:rPr>
              <a:t>7:21-</a:t>
            </a:r>
            <a:r>
              <a:rPr lang="en-US" sz="4400" i="1" spc="-30" dirty="0" smtClean="0">
                <a:latin typeface="Calibri"/>
                <a:cs typeface="Calibri"/>
              </a:rPr>
              <a:t>27</a:t>
            </a:r>
            <a:r>
              <a:rPr lang="en-US" sz="4400" spc="-30" dirty="0" smtClean="0">
                <a:latin typeface="Calibri"/>
                <a:cs typeface="Calibri"/>
              </a:rPr>
              <a:t>).</a:t>
            </a:r>
          </a:p>
        </p:txBody>
      </p:sp>
      <p:sp>
        <p:nvSpPr>
          <p:cNvPr id="7" name="Text Box 3"/>
          <p:cNvSpPr txBox="1">
            <a:spLocks noChangeArrowheads="1"/>
          </p:cNvSpPr>
          <p:nvPr/>
        </p:nvSpPr>
        <p:spPr bwMode="auto">
          <a:xfrm>
            <a:off x="0" y="1244246"/>
            <a:ext cx="9144000" cy="2542299"/>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0"/>
              </a:spcAft>
            </a:pPr>
            <a:r>
              <a:rPr lang="en-US" sz="4400" spc="-60" dirty="0" smtClean="0">
                <a:solidFill>
                  <a:srgbClr val="000000"/>
                </a:solidFill>
                <a:latin typeface="Calibri"/>
                <a:cs typeface="Calibri"/>
              </a:rPr>
              <a:t>built his house on the rock: </a:t>
            </a:r>
            <a:r>
              <a:rPr lang="en-US" sz="4400" spc="-60" dirty="0" smtClean="0">
                <a:latin typeface="Calibri"/>
                <a:cs typeface="Calibri"/>
              </a:rPr>
              <a:t>and the rain </a:t>
            </a:r>
            <a:r>
              <a:rPr lang="en-US" sz="4400" dirty="0" smtClean="0">
                <a:latin typeface="Calibri"/>
                <a:cs typeface="Calibri"/>
              </a:rPr>
              <a:t>descended, the floods came, and the </a:t>
            </a:r>
            <a:r>
              <a:rPr lang="en-US" sz="4400" spc="-100" dirty="0" smtClean="0">
                <a:latin typeface="Calibri"/>
                <a:cs typeface="Calibri"/>
              </a:rPr>
              <a:t>winds blew and beat on that house; and it did </a:t>
            </a:r>
            <a:r>
              <a:rPr lang="en-US" sz="4400" spc="-100" dirty="0">
                <a:latin typeface="Calibri"/>
                <a:cs typeface="Calibri"/>
              </a:rPr>
              <a:t>not </a:t>
            </a:r>
            <a:r>
              <a:rPr lang="en-US" sz="4400" spc="-100" dirty="0" smtClean="0">
                <a:latin typeface="Calibri"/>
                <a:cs typeface="Calibri"/>
              </a:rPr>
              <a:t>fall.... </a:t>
            </a:r>
            <a:endParaRPr lang="en-US" sz="4400" spc="-30" dirty="0" smtClean="0">
              <a:latin typeface="Calibri"/>
              <a:cs typeface="Calibri"/>
            </a:endParaRPr>
          </a:p>
        </p:txBody>
      </p:sp>
      <p:sp>
        <p:nvSpPr>
          <p:cNvPr id="4" name="Text Box 3"/>
          <p:cNvSpPr txBox="1">
            <a:spLocks noChangeArrowheads="1"/>
          </p:cNvSpPr>
          <p:nvPr/>
        </p:nvSpPr>
        <p:spPr bwMode="auto">
          <a:xfrm>
            <a:off x="0" y="1244246"/>
            <a:ext cx="9144000" cy="71410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0"/>
              </a:spcAft>
            </a:pPr>
            <a:r>
              <a:rPr lang="en-US" sz="4400" spc="-60" dirty="0" smtClean="0">
                <a:latin typeface="Calibri"/>
                <a:cs typeface="Calibri"/>
              </a:rPr>
              <a:t>built his house on the rock:</a:t>
            </a:r>
            <a:endParaRPr lang="en-US" sz="4400" spc="-30" dirty="0" smtClean="0">
              <a:latin typeface="Calibri"/>
              <a:cs typeface="Calibri"/>
            </a:endParaRP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Sunday, </a:t>
            </a:r>
            <a:r>
              <a:rPr lang="en-US" sz="3200" i="1" dirty="0">
                <a:solidFill>
                  <a:srgbClr val="FFFF00"/>
                </a:solidFill>
                <a:latin typeface="Cambria"/>
                <a:cs typeface="Cambria"/>
              </a:rPr>
              <a:t>December 4</a:t>
            </a:r>
          </a:p>
          <a:p>
            <a:pPr marL="36000"/>
            <a:r>
              <a:rPr lang="en-US" sz="3200" b="1" cap="small" spc="100" dirty="0" smtClean="0">
                <a:latin typeface="Cambria"/>
                <a:cs typeface="Cambria"/>
              </a:rPr>
              <a:t>Mysticism</a:t>
            </a:r>
            <a:endParaRPr lang="en-US" sz="3200" b="1" cap="small" spc="100" dirty="0">
              <a:latin typeface="Cambria"/>
              <a:cs typeface="Cambria"/>
            </a:endParaRPr>
          </a:p>
        </p:txBody>
      </p:sp>
    </p:spTree>
    <p:extLst>
      <p:ext uri="{BB962C8B-B14F-4D97-AF65-F5344CB8AC3E}">
        <p14:creationId xmlns:p14="http://schemas.microsoft.com/office/powerpoint/2010/main" val="8431873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advAuto="1000"/>
      <p:bldP spid="7" grpId="0" build="p" autoUpdateAnimBg="0" advAuto="1000"/>
      <p:bldP spid="4" grpId="0" build="p" autoUpdateAnimBg="0" advAuto="100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0" y="1244246"/>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0"/>
              </a:spcAft>
            </a:pPr>
            <a:r>
              <a:rPr lang="en-US" sz="4400" spc="-100" dirty="0" smtClean="0">
                <a:solidFill>
                  <a:srgbClr val="000000"/>
                </a:solidFill>
                <a:latin typeface="Calibri"/>
                <a:cs typeface="Calibri"/>
              </a:rPr>
              <a:t>Personal </a:t>
            </a:r>
            <a:r>
              <a:rPr lang="en-US" sz="4400" spc="-100" dirty="0">
                <a:solidFill>
                  <a:srgbClr val="000000"/>
                </a:solidFill>
                <a:latin typeface="Calibri"/>
                <a:cs typeface="Calibri"/>
              </a:rPr>
              <a:t>feelings </a:t>
            </a:r>
            <a:r>
              <a:rPr lang="en-US" sz="4400" spc="-100" dirty="0" smtClean="0">
                <a:solidFill>
                  <a:srgbClr val="000000"/>
                </a:solidFill>
                <a:latin typeface="Calibri"/>
                <a:cs typeface="Calibri"/>
              </a:rPr>
              <a:t>end </a:t>
            </a:r>
            <a:r>
              <a:rPr lang="en-US" sz="4400" spc="-100" dirty="0">
                <a:solidFill>
                  <a:srgbClr val="000000"/>
                </a:solidFill>
                <a:latin typeface="Calibri"/>
                <a:cs typeface="Calibri"/>
              </a:rPr>
              <a:t>up being the </a:t>
            </a:r>
            <a:r>
              <a:rPr lang="en-US" sz="4400" u="sng" spc="-100" dirty="0" err="1" smtClean="0">
                <a:solidFill>
                  <a:srgbClr val="000000"/>
                </a:solidFill>
                <a:latin typeface="Calibri"/>
                <a:cs typeface="Calibri"/>
              </a:rPr>
              <a:t>crite-ria</a:t>
            </a:r>
            <a:r>
              <a:rPr lang="en-US" sz="4400" spc="-100" dirty="0" smtClean="0">
                <a:solidFill>
                  <a:srgbClr val="000000"/>
                </a:solidFill>
                <a:latin typeface="Calibri"/>
                <a:cs typeface="Calibri"/>
              </a:rPr>
              <a:t> </a:t>
            </a:r>
            <a:r>
              <a:rPr lang="en-US" sz="4400" u="sng" spc="-100" dirty="0" smtClean="0">
                <a:solidFill>
                  <a:srgbClr val="000000"/>
                </a:solidFill>
                <a:latin typeface="Calibri"/>
                <a:cs typeface="Calibri"/>
              </a:rPr>
              <a:t>for</a:t>
            </a:r>
            <a:r>
              <a:rPr lang="en-US" sz="4400" spc="-100" dirty="0" smtClean="0">
                <a:solidFill>
                  <a:srgbClr val="000000"/>
                </a:solidFill>
                <a:latin typeface="Calibri"/>
                <a:cs typeface="Calibri"/>
              </a:rPr>
              <a:t> </a:t>
            </a:r>
            <a:r>
              <a:rPr lang="en-US" sz="4400" u="sng" spc="-100" dirty="0" smtClean="0">
                <a:solidFill>
                  <a:srgbClr val="000000"/>
                </a:solidFill>
                <a:latin typeface="Calibri"/>
                <a:cs typeface="Calibri"/>
              </a:rPr>
              <a:t>interpreting</a:t>
            </a:r>
            <a:r>
              <a:rPr lang="en-US" sz="4400" spc="-100" dirty="0" smtClean="0">
                <a:solidFill>
                  <a:srgbClr val="000000"/>
                </a:solidFill>
                <a:latin typeface="Calibri"/>
                <a:cs typeface="Calibri"/>
              </a:rPr>
              <a:t> the </a:t>
            </a:r>
            <a:r>
              <a:rPr lang="en-US" sz="4400" spc="-100" dirty="0">
                <a:solidFill>
                  <a:srgbClr val="000000"/>
                </a:solidFill>
                <a:latin typeface="Calibri"/>
                <a:cs typeface="Calibri"/>
              </a:rPr>
              <a:t>Scriptures </a:t>
            </a:r>
            <a:r>
              <a:rPr lang="en-US" sz="4400" u="sng" spc="-100" dirty="0">
                <a:solidFill>
                  <a:srgbClr val="000000"/>
                </a:solidFill>
                <a:latin typeface="Calibri"/>
                <a:cs typeface="Calibri"/>
              </a:rPr>
              <a:t>or</a:t>
            </a:r>
            <a:r>
              <a:rPr lang="en-US" sz="4400" spc="-100" dirty="0">
                <a:solidFill>
                  <a:srgbClr val="000000"/>
                </a:solidFill>
                <a:latin typeface="Calibri"/>
                <a:cs typeface="Calibri"/>
              </a:rPr>
              <a:t> </a:t>
            </a:r>
            <a:r>
              <a:rPr lang="en-US" sz="4400" spc="-100" dirty="0" smtClean="0">
                <a:solidFill>
                  <a:srgbClr val="000000"/>
                </a:solidFill>
                <a:latin typeface="Calibri"/>
                <a:cs typeface="Calibri"/>
              </a:rPr>
              <a:t>for </a:t>
            </a:r>
            <a:r>
              <a:rPr lang="en-US" sz="4400" u="sng" spc="-100" dirty="0">
                <a:solidFill>
                  <a:srgbClr val="000000"/>
                </a:solidFill>
                <a:latin typeface="Calibri"/>
                <a:cs typeface="Calibri"/>
              </a:rPr>
              <a:t>rejecting</a:t>
            </a:r>
            <a:r>
              <a:rPr lang="en-US" sz="4400" spc="-100" dirty="0">
                <a:solidFill>
                  <a:srgbClr val="000000"/>
                </a:solidFill>
                <a:latin typeface="Calibri"/>
                <a:cs typeface="Calibri"/>
              </a:rPr>
              <a:t> </a:t>
            </a:r>
            <a:r>
              <a:rPr lang="en-US" sz="4400" spc="-100" dirty="0" smtClean="0">
                <a:solidFill>
                  <a:srgbClr val="000000"/>
                </a:solidFill>
                <a:latin typeface="Calibri"/>
                <a:cs typeface="Calibri"/>
              </a:rPr>
              <a:t>what </a:t>
            </a:r>
            <a:r>
              <a:rPr lang="en-US" sz="4400" spc="-100" dirty="0">
                <a:solidFill>
                  <a:srgbClr val="000000"/>
                </a:solidFill>
                <a:latin typeface="Calibri"/>
                <a:cs typeface="Calibri"/>
              </a:rPr>
              <a:t>the Bible clearly teaches, often </a:t>
            </a:r>
            <a:r>
              <a:rPr lang="en-US" sz="4400" u="sng" spc="-100" dirty="0">
                <a:solidFill>
                  <a:srgbClr val="000000"/>
                </a:solidFill>
                <a:latin typeface="Calibri"/>
                <a:cs typeface="Calibri"/>
              </a:rPr>
              <a:t>about</a:t>
            </a:r>
            <a:r>
              <a:rPr lang="en-US" sz="4400" spc="-100" dirty="0">
                <a:solidFill>
                  <a:srgbClr val="000000"/>
                </a:solidFill>
                <a:latin typeface="Calibri"/>
                <a:cs typeface="Calibri"/>
              </a:rPr>
              <a:t> </a:t>
            </a:r>
            <a:r>
              <a:rPr lang="en-US" sz="4400" u="sng" spc="-100" dirty="0">
                <a:solidFill>
                  <a:srgbClr val="000000"/>
                </a:solidFill>
                <a:latin typeface="Calibri"/>
                <a:cs typeface="Calibri"/>
              </a:rPr>
              <a:t>obedience</a:t>
            </a:r>
            <a:r>
              <a:rPr lang="en-US" sz="4400" spc="-100" dirty="0">
                <a:solidFill>
                  <a:srgbClr val="000000"/>
                </a:solidFill>
                <a:latin typeface="Calibri"/>
                <a:cs typeface="Calibri"/>
              </a:rPr>
              <a:t> to God, which as </a:t>
            </a:r>
            <a:r>
              <a:rPr lang="en-US" sz="4400" spc="-20" dirty="0">
                <a:solidFill>
                  <a:srgbClr val="000000"/>
                </a:solidFill>
                <a:latin typeface="Calibri"/>
                <a:cs typeface="Calibri"/>
              </a:rPr>
              <a:t>Jesus said is </a:t>
            </a:r>
            <a:r>
              <a:rPr lang="en-US" sz="4400" spc="-20" dirty="0" smtClean="0">
                <a:solidFill>
                  <a:srgbClr val="000000"/>
                </a:solidFill>
                <a:latin typeface="Calibri"/>
                <a:cs typeface="Calibri"/>
              </a:rPr>
              <a:t>essential </a:t>
            </a:r>
            <a:r>
              <a:rPr lang="en-US" sz="4400" spc="-20" dirty="0">
                <a:solidFill>
                  <a:srgbClr val="000000"/>
                </a:solidFill>
                <a:latin typeface="Calibri"/>
                <a:cs typeface="Calibri"/>
              </a:rPr>
              <a:t>to </a:t>
            </a:r>
            <a:r>
              <a:rPr lang="en-US" sz="4400" spc="-20" dirty="0" smtClean="0">
                <a:solidFill>
                  <a:srgbClr val="000000"/>
                </a:solidFill>
                <a:latin typeface="Calibri"/>
                <a:cs typeface="Calibri"/>
              </a:rPr>
              <a:t>building one’s </a:t>
            </a:r>
            <a:r>
              <a:rPr lang="en-US" sz="4400" dirty="0">
                <a:solidFill>
                  <a:srgbClr val="000000"/>
                </a:solidFill>
                <a:latin typeface="Calibri"/>
                <a:cs typeface="Calibri"/>
              </a:rPr>
              <a:t>house on the </a:t>
            </a:r>
            <a:r>
              <a:rPr lang="en-US" sz="4400" dirty="0" smtClean="0">
                <a:solidFill>
                  <a:srgbClr val="000000"/>
                </a:solidFill>
                <a:latin typeface="Calibri"/>
                <a:cs typeface="Calibri"/>
              </a:rPr>
              <a:t>rock. </a:t>
            </a:r>
            <a:r>
              <a:rPr lang="en-US" sz="4400" dirty="0" smtClean="0">
                <a:latin typeface="Calibri"/>
                <a:cs typeface="Calibri"/>
              </a:rPr>
              <a:t>Those </a:t>
            </a:r>
            <a:r>
              <a:rPr lang="en-US" sz="4400" dirty="0">
                <a:latin typeface="Calibri"/>
                <a:cs typeface="Calibri"/>
              </a:rPr>
              <a:t>who think </a:t>
            </a:r>
            <a:r>
              <a:rPr lang="en-US" sz="4400" dirty="0" smtClean="0">
                <a:latin typeface="Calibri"/>
                <a:cs typeface="Calibri"/>
              </a:rPr>
              <a:t> </a:t>
            </a:r>
            <a:r>
              <a:rPr lang="en-US" sz="4400" spc="-60" dirty="0" smtClean="0">
                <a:latin typeface="Calibri"/>
                <a:cs typeface="Calibri"/>
              </a:rPr>
              <a:t>that </a:t>
            </a:r>
            <a:r>
              <a:rPr lang="en-US" sz="4400" spc="-60" dirty="0">
                <a:latin typeface="Calibri"/>
                <a:cs typeface="Calibri"/>
              </a:rPr>
              <a:t>it matters not what they believe in </a:t>
            </a:r>
            <a:r>
              <a:rPr lang="en-US" sz="4400" spc="-100" dirty="0">
                <a:latin typeface="Calibri"/>
                <a:cs typeface="Calibri"/>
              </a:rPr>
              <a:t>doctrine, so long as they believe in Jesus </a:t>
            </a:r>
            <a:r>
              <a:rPr lang="en-US" sz="4400" dirty="0">
                <a:latin typeface="Calibri"/>
                <a:cs typeface="Calibri"/>
              </a:rPr>
              <a:t>Christ, are on dangerous ground.</a:t>
            </a:r>
            <a:endParaRPr lang="en-US" sz="4400" dirty="0" smtClean="0">
              <a:latin typeface="Calibri"/>
              <a:cs typeface="Calibri"/>
            </a:endParaRPr>
          </a:p>
        </p:txBody>
      </p:sp>
      <p:sp>
        <p:nvSpPr>
          <p:cNvPr id="4" name="Text Box 3"/>
          <p:cNvSpPr txBox="1">
            <a:spLocks noChangeArrowheads="1"/>
          </p:cNvSpPr>
          <p:nvPr/>
        </p:nvSpPr>
        <p:spPr bwMode="auto">
          <a:xfrm>
            <a:off x="0" y="1244246"/>
            <a:ext cx="9144000" cy="3761094"/>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0"/>
              </a:spcAft>
            </a:pPr>
            <a:r>
              <a:rPr lang="en-US" sz="4400" spc="-100" dirty="0" smtClean="0">
                <a:latin typeface="Calibri"/>
                <a:cs typeface="Calibri"/>
              </a:rPr>
              <a:t>Personal </a:t>
            </a:r>
            <a:r>
              <a:rPr lang="en-US" sz="4400" spc="-100" dirty="0">
                <a:latin typeface="Calibri"/>
                <a:cs typeface="Calibri"/>
              </a:rPr>
              <a:t>feelings </a:t>
            </a:r>
            <a:r>
              <a:rPr lang="en-US" sz="4400" spc="-100" dirty="0" smtClean="0">
                <a:latin typeface="Calibri"/>
                <a:cs typeface="Calibri"/>
              </a:rPr>
              <a:t>end </a:t>
            </a:r>
            <a:r>
              <a:rPr lang="en-US" sz="4400" spc="-100" dirty="0">
                <a:latin typeface="Calibri"/>
                <a:cs typeface="Calibri"/>
              </a:rPr>
              <a:t>up being the </a:t>
            </a:r>
            <a:r>
              <a:rPr lang="en-US" sz="4400" u="sng" spc="-100" dirty="0" err="1" smtClean="0">
                <a:latin typeface="Calibri"/>
                <a:cs typeface="Calibri"/>
              </a:rPr>
              <a:t>crite-ria</a:t>
            </a:r>
            <a:r>
              <a:rPr lang="en-US" sz="4400" spc="-100" dirty="0" smtClean="0">
                <a:latin typeface="Calibri"/>
                <a:cs typeface="Calibri"/>
              </a:rPr>
              <a:t> </a:t>
            </a:r>
            <a:r>
              <a:rPr lang="en-US" sz="4400" u="sng" spc="-100" dirty="0" smtClean="0">
                <a:latin typeface="Calibri"/>
                <a:cs typeface="Calibri"/>
              </a:rPr>
              <a:t>for</a:t>
            </a:r>
            <a:r>
              <a:rPr lang="en-US" sz="4400" spc="-100" dirty="0" smtClean="0">
                <a:latin typeface="Calibri"/>
                <a:cs typeface="Calibri"/>
              </a:rPr>
              <a:t> </a:t>
            </a:r>
            <a:r>
              <a:rPr lang="en-US" sz="4400" u="sng" spc="-100" dirty="0" smtClean="0">
                <a:latin typeface="Calibri"/>
                <a:cs typeface="Calibri"/>
              </a:rPr>
              <a:t>interpreting</a:t>
            </a:r>
            <a:r>
              <a:rPr lang="en-US" sz="4400" spc="-100" dirty="0" smtClean="0">
                <a:latin typeface="Calibri"/>
                <a:cs typeface="Calibri"/>
              </a:rPr>
              <a:t> the </a:t>
            </a:r>
            <a:r>
              <a:rPr lang="en-US" sz="4400" spc="-100" dirty="0">
                <a:latin typeface="Calibri"/>
                <a:cs typeface="Calibri"/>
              </a:rPr>
              <a:t>Scriptures </a:t>
            </a:r>
            <a:r>
              <a:rPr lang="en-US" sz="4400" u="sng" spc="-100" dirty="0">
                <a:latin typeface="Calibri"/>
                <a:cs typeface="Calibri"/>
              </a:rPr>
              <a:t>or</a:t>
            </a:r>
            <a:r>
              <a:rPr lang="en-US" sz="4400" spc="-100" dirty="0">
                <a:latin typeface="Calibri"/>
                <a:cs typeface="Calibri"/>
              </a:rPr>
              <a:t> </a:t>
            </a:r>
            <a:r>
              <a:rPr lang="en-US" sz="4400" spc="-100" dirty="0" smtClean="0">
                <a:latin typeface="Calibri"/>
                <a:cs typeface="Calibri"/>
              </a:rPr>
              <a:t>for </a:t>
            </a:r>
            <a:r>
              <a:rPr lang="en-US" sz="4400" u="sng" spc="-100" dirty="0">
                <a:latin typeface="Calibri"/>
                <a:cs typeface="Calibri"/>
              </a:rPr>
              <a:t>rejecting</a:t>
            </a:r>
            <a:r>
              <a:rPr lang="en-US" sz="4400" spc="-100" dirty="0">
                <a:latin typeface="Calibri"/>
                <a:cs typeface="Calibri"/>
              </a:rPr>
              <a:t> </a:t>
            </a:r>
            <a:r>
              <a:rPr lang="en-US" sz="4400" spc="-100" dirty="0" smtClean="0">
                <a:latin typeface="Calibri"/>
                <a:cs typeface="Calibri"/>
              </a:rPr>
              <a:t>what </a:t>
            </a:r>
            <a:r>
              <a:rPr lang="en-US" sz="4400" spc="-100" dirty="0">
                <a:latin typeface="Calibri"/>
                <a:cs typeface="Calibri"/>
              </a:rPr>
              <a:t>the Bible clearly teaches, often </a:t>
            </a:r>
            <a:r>
              <a:rPr lang="en-US" sz="4400" u="sng" spc="-100" dirty="0">
                <a:latin typeface="Calibri"/>
                <a:cs typeface="Calibri"/>
              </a:rPr>
              <a:t>about</a:t>
            </a:r>
            <a:r>
              <a:rPr lang="en-US" sz="4400" spc="-100" dirty="0">
                <a:latin typeface="Calibri"/>
                <a:cs typeface="Calibri"/>
              </a:rPr>
              <a:t> </a:t>
            </a:r>
            <a:r>
              <a:rPr lang="en-US" sz="4400" u="sng" spc="-100" dirty="0">
                <a:latin typeface="Calibri"/>
                <a:cs typeface="Calibri"/>
              </a:rPr>
              <a:t>obedience</a:t>
            </a:r>
            <a:r>
              <a:rPr lang="en-US" sz="4400" spc="-100" dirty="0">
                <a:latin typeface="Calibri"/>
                <a:cs typeface="Calibri"/>
              </a:rPr>
              <a:t> to God, which as </a:t>
            </a:r>
            <a:r>
              <a:rPr lang="en-US" sz="4400" spc="-20" dirty="0">
                <a:latin typeface="Calibri"/>
                <a:cs typeface="Calibri"/>
              </a:rPr>
              <a:t>Jesus said is </a:t>
            </a:r>
            <a:r>
              <a:rPr lang="en-US" sz="4400" spc="-20" dirty="0" smtClean="0">
                <a:latin typeface="Calibri"/>
                <a:cs typeface="Calibri"/>
              </a:rPr>
              <a:t>essential </a:t>
            </a:r>
            <a:r>
              <a:rPr lang="en-US" sz="4400" spc="-20" dirty="0">
                <a:latin typeface="Calibri"/>
                <a:cs typeface="Calibri"/>
              </a:rPr>
              <a:t>to </a:t>
            </a:r>
            <a:r>
              <a:rPr lang="en-US" sz="4400" spc="-20" dirty="0" smtClean="0">
                <a:latin typeface="Calibri"/>
                <a:cs typeface="Calibri"/>
              </a:rPr>
              <a:t>building one’s </a:t>
            </a:r>
            <a:r>
              <a:rPr lang="en-US" sz="4400" dirty="0">
                <a:latin typeface="Calibri"/>
                <a:cs typeface="Calibri"/>
              </a:rPr>
              <a:t>house on the </a:t>
            </a:r>
            <a:r>
              <a:rPr lang="en-US" sz="4400" dirty="0" smtClean="0">
                <a:latin typeface="Calibri"/>
                <a:cs typeface="Calibri"/>
              </a:rPr>
              <a:t>rock. </a:t>
            </a: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Sunday, </a:t>
            </a:r>
            <a:r>
              <a:rPr lang="en-US" sz="3200" i="1" dirty="0">
                <a:solidFill>
                  <a:srgbClr val="FFFF00"/>
                </a:solidFill>
                <a:latin typeface="Cambria"/>
                <a:cs typeface="Cambria"/>
              </a:rPr>
              <a:t>December 4</a:t>
            </a:r>
          </a:p>
          <a:p>
            <a:pPr marL="36000"/>
            <a:r>
              <a:rPr lang="en-US" sz="3200" b="1" cap="small" spc="100" dirty="0" smtClean="0">
                <a:latin typeface="Cambria"/>
                <a:cs typeface="Cambria"/>
              </a:rPr>
              <a:t>Mysticism</a:t>
            </a:r>
            <a:endParaRPr lang="en-US" sz="3200" b="1" cap="small" spc="100" dirty="0">
              <a:latin typeface="Cambria"/>
              <a:cs typeface="Cambria"/>
            </a:endParaRPr>
          </a:p>
        </p:txBody>
      </p:sp>
    </p:spTree>
    <p:extLst>
      <p:ext uri="{BB962C8B-B14F-4D97-AF65-F5344CB8AC3E}">
        <p14:creationId xmlns:p14="http://schemas.microsoft.com/office/powerpoint/2010/main" val="40813402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advAuto="1000"/>
      <p:bldP spid="4" grpId="0" build="p" autoUpdateAnimBg="0" advAuto="100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44246"/>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0"/>
              </a:spcAft>
            </a:pPr>
            <a:r>
              <a:rPr lang="en-US" sz="4400" dirty="0">
                <a:latin typeface="Calibri"/>
                <a:cs typeface="Calibri"/>
              </a:rPr>
              <a:t>“The </a:t>
            </a:r>
            <a:r>
              <a:rPr lang="en-US" sz="4400" dirty="0" smtClean="0">
                <a:latin typeface="Calibri"/>
                <a:cs typeface="Calibri"/>
              </a:rPr>
              <a:t>position </a:t>
            </a:r>
            <a:r>
              <a:rPr lang="en-US" sz="4400" dirty="0">
                <a:latin typeface="Calibri"/>
                <a:cs typeface="Calibri"/>
              </a:rPr>
              <a:t>that it is of no </a:t>
            </a:r>
            <a:r>
              <a:rPr lang="en-US" sz="4400" dirty="0" err="1" smtClean="0">
                <a:latin typeface="Calibri"/>
                <a:cs typeface="Calibri"/>
              </a:rPr>
              <a:t>conse-quence</a:t>
            </a:r>
            <a:r>
              <a:rPr lang="en-US" sz="4400" dirty="0" smtClean="0">
                <a:latin typeface="Calibri"/>
                <a:cs typeface="Calibri"/>
              </a:rPr>
              <a:t> </a:t>
            </a:r>
            <a:r>
              <a:rPr lang="en-US" sz="4400" dirty="0">
                <a:latin typeface="Calibri"/>
                <a:cs typeface="Calibri"/>
              </a:rPr>
              <a:t>what men believe is one of Satan’s most successful </a:t>
            </a:r>
            <a:r>
              <a:rPr lang="en-US" sz="4400" dirty="0" smtClean="0">
                <a:latin typeface="Calibri"/>
                <a:cs typeface="Calibri"/>
              </a:rPr>
              <a:t>deceptions.</a:t>
            </a:r>
          </a:p>
          <a:p>
            <a:pPr algn="ctr" eaLnBrk="1" hangingPunct="1">
              <a:lnSpc>
                <a:spcPct val="90000"/>
              </a:lnSpc>
              <a:spcBef>
                <a:spcPts val="0"/>
              </a:spcBef>
              <a:spcAft>
                <a:spcPts val="0"/>
              </a:spcAft>
            </a:pPr>
            <a:r>
              <a:rPr lang="en-US" sz="4400" dirty="0" smtClean="0">
                <a:latin typeface="Calibri"/>
                <a:cs typeface="Calibri"/>
              </a:rPr>
              <a:t>He </a:t>
            </a:r>
            <a:r>
              <a:rPr lang="en-US" sz="4400" dirty="0">
                <a:latin typeface="Calibri"/>
                <a:cs typeface="Calibri"/>
              </a:rPr>
              <a:t>knows that the </a:t>
            </a:r>
            <a:r>
              <a:rPr lang="en-US" sz="4400" b="1" spc="100" dirty="0">
                <a:latin typeface="Calibri"/>
                <a:cs typeface="Calibri"/>
              </a:rPr>
              <a:t>truth</a:t>
            </a:r>
            <a:r>
              <a:rPr lang="en-US" sz="4400" dirty="0">
                <a:latin typeface="Calibri"/>
                <a:cs typeface="Calibri"/>
              </a:rPr>
              <a:t>, received in the love of it, </a:t>
            </a:r>
            <a:r>
              <a:rPr lang="en-US" sz="4400" b="1" spc="100" dirty="0">
                <a:latin typeface="Calibri"/>
                <a:cs typeface="Calibri"/>
              </a:rPr>
              <a:t>sanctifies the soul </a:t>
            </a:r>
            <a:r>
              <a:rPr lang="en-US" sz="4400" dirty="0">
                <a:latin typeface="Calibri"/>
                <a:cs typeface="Calibri"/>
              </a:rPr>
              <a:t>of </a:t>
            </a:r>
            <a:r>
              <a:rPr lang="en-US" sz="4400" dirty="0" smtClean="0">
                <a:latin typeface="Calibri"/>
                <a:cs typeface="Calibri"/>
              </a:rPr>
              <a:t>   the </a:t>
            </a:r>
            <a:r>
              <a:rPr lang="en-US" sz="4400" dirty="0">
                <a:latin typeface="Calibri"/>
                <a:cs typeface="Calibri"/>
              </a:rPr>
              <a:t>receiver; therefore he is </a:t>
            </a:r>
            <a:r>
              <a:rPr lang="en-US" sz="4400" dirty="0" smtClean="0">
                <a:latin typeface="Calibri"/>
                <a:cs typeface="Calibri"/>
              </a:rPr>
              <a:t>cons-</a:t>
            </a:r>
            <a:r>
              <a:rPr lang="en-US" sz="4400" dirty="0" err="1" smtClean="0">
                <a:latin typeface="Calibri"/>
                <a:cs typeface="Calibri"/>
              </a:rPr>
              <a:t>tantly</a:t>
            </a:r>
            <a:r>
              <a:rPr lang="en-US" sz="4400" dirty="0" smtClean="0">
                <a:latin typeface="Calibri"/>
                <a:cs typeface="Calibri"/>
              </a:rPr>
              <a:t> </a:t>
            </a:r>
            <a:r>
              <a:rPr lang="en-US" sz="4400" dirty="0">
                <a:latin typeface="Calibri"/>
                <a:cs typeface="Calibri"/>
              </a:rPr>
              <a:t>seeking to substitute false theories, fables, another gospel.</a:t>
            </a:r>
            <a:r>
              <a:rPr lang="en-US" sz="4400" dirty="0" smtClean="0">
                <a:latin typeface="Calibri"/>
                <a:cs typeface="Calibri"/>
              </a:rPr>
              <a:t>”        —</a:t>
            </a:r>
            <a:r>
              <a:rPr lang="en-US" sz="4400" i="1" cap="small" dirty="0" smtClean="0">
                <a:latin typeface="Calibri"/>
                <a:cs typeface="Calibri"/>
              </a:rPr>
              <a:t>The </a:t>
            </a:r>
            <a:r>
              <a:rPr lang="en-US" sz="4400" i="1" cap="small" dirty="0">
                <a:latin typeface="Calibri"/>
                <a:cs typeface="Calibri"/>
              </a:rPr>
              <a:t>Great </a:t>
            </a:r>
            <a:r>
              <a:rPr lang="en-US" sz="4400" i="1" cap="small" dirty="0" smtClean="0">
                <a:latin typeface="Calibri"/>
                <a:cs typeface="Calibri"/>
              </a:rPr>
              <a:t>Controversy</a:t>
            </a:r>
            <a:r>
              <a:rPr lang="en-US" sz="4400" dirty="0">
                <a:latin typeface="Calibri"/>
                <a:cs typeface="Calibri"/>
              </a:rPr>
              <a:t> </a:t>
            </a:r>
            <a:r>
              <a:rPr lang="en-US" sz="4400" dirty="0" smtClean="0">
                <a:latin typeface="Calibri"/>
                <a:cs typeface="Calibri"/>
              </a:rPr>
              <a:t>520</a:t>
            </a:r>
            <a:r>
              <a:rPr lang="en-US" sz="4400" dirty="0">
                <a:latin typeface="Calibri"/>
                <a:cs typeface="Calibri"/>
              </a:rPr>
              <a:t>.</a:t>
            </a:r>
            <a:endParaRPr lang="en-US" sz="4400" dirty="0" smtClean="0">
              <a:latin typeface="Calibri"/>
              <a:cs typeface="Calibri"/>
            </a:endParaRP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Mysticism</a:t>
            </a:r>
          </a:p>
          <a:p>
            <a:pPr marL="36000"/>
            <a:r>
              <a:rPr lang="en-US" sz="3200" b="1" cap="small" spc="100" dirty="0" smtClean="0">
                <a:latin typeface="Cambria"/>
                <a:cs typeface="Cambria"/>
              </a:rPr>
              <a:t>Satanic Deception</a:t>
            </a:r>
            <a:endParaRPr lang="en-US" sz="3200" b="1" cap="small" spc="100" dirty="0">
              <a:latin typeface="Cambria"/>
              <a:cs typeface="Cambria"/>
            </a:endParaRPr>
          </a:p>
        </p:txBody>
      </p:sp>
    </p:spTree>
    <p:extLst>
      <p:ext uri="{BB962C8B-B14F-4D97-AF65-F5344CB8AC3E}">
        <p14:creationId xmlns:p14="http://schemas.microsoft.com/office/powerpoint/2010/main" val="2673177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196752"/>
            <a:ext cx="9144000" cy="5666231"/>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600"/>
              </a:spcAft>
            </a:pPr>
            <a:r>
              <a:rPr lang="en-US" sz="4400" dirty="0" smtClean="0">
                <a:latin typeface="Calibri"/>
                <a:cs typeface="Calibri"/>
              </a:rPr>
              <a:t>Resurrection accounts: </a:t>
            </a:r>
            <a:r>
              <a:rPr lang="en-US" sz="4400" dirty="0">
                <a:latin typeface="Calibri"/>
                <a:cs typeface="Calibri"/>
              </a:rPr>
              <a:t>1 Kings 17:22–24, 2 Kings 4:34–37, Mark 5:41–43, Luke 7:14–17, and John 11:40–44</a:t>
            </a:r>
            <a:r>
              <a:rPr lang="en-US" sz="4400" dirty="0" smtClean="0">
                <a:latin typeface="Calibri"/>
                <a:cs typeface="Calibri"/>
              </a:rPr>
              <a:t>.</a:t>
            </a:r>
          </a:p>
          <a:p>
            <a:pPr marL="180000" eaLnBrk="1" hangingPunct="1">
              <a:lnSpc>
                <a:spcPct val="90000"/>
              </a:lnSpc>
              <a:spcBef>
                <a:spcPts val="0"/>
              </a:spcBef>
            </a:pPr>
            <a:r>
              <a:rPr lang="en-US" sz="4400" dirty="0" smtClean="0">
                <a:latin typeface="Calibri"/>
                <a:cs typeface="Calibri"/>
              </a:rPr>
              <a:t>All </a:t>
            </a:r>
            <a:r>
              <a:rPr lang="en-US" sz="4400" dirty="0">
                <a:latin typeface="Calibri"/>
                <a:cs typeface="Calibri"/>
              </a:rPr>
              <a:t>near-death experiences reported </a:t>
            </a:r>
            <a:r>
              <a:rPr lang="en-US" sz="4400" dirty="0" smtClean="0">
                <a:latin typeface="Calibri"/>
                <a:cs typeface="Calibri"/>
              </a:rPr>
              <a:t>     </a:t>
            </a:r>
            <a:r>
              <a:rPr lang="en-US" sz="4400" spc="-50" dirty="0" smtClean="0">
                <a:latin typeface="Calibri"/>
                <a:cs typeface="Calibri"/>
              </a:rPr>
              <a:t>in </a:t>
            </a:r>
            <a:r>
              <a:rPr lang="en-US" sz="4400" spc="-50" dirty="0">
                <a:latin typeface="Calibri"/>
                <a:cs typeface="Calibri"/>
              </a:rPr>
              <a:t>modern literature are of people </a:t>
            </a:r>
            <a:r>
              <a:rPr lang="en-US" sz="4400" spc="-50" dirty="0" smtClean="0">
                <a:latin typeface="Calibri"/>
                <a:cs typeface="Calibri"/>
              </a:rPr>
              <a:t>con-</a:t>
            </a:r>
            <a:r>
              <a:rPr lang="en-US" sz="4400" dirty="0" err="1" smtClean="0">
                <a:latin typeface="Calibri"/>
                <a:cs typeface="Calibri"/>
              </a:rPr>
              <a:t>sidered</a:t>
            </a:r>
            <a:r>
              <a:rPr lang="en-US" sz="4400" dirty="0" smtClean="0">
                <a:latin typeface="Calibri"/>
                <a:cs typeface="Calibri"/>
              </a:rPr>
              <a:t> </a:t>
            </a:r>
            <a:r>
              <a:rPr lang="en-US" sz="4400" i="1" dirty="0">
                <a:latin typeface="Calibri"/>
                <a:cs typeface="Calibri"/>
              </a:rPr>
              <a:t>clinically</a:t>
            </a:r>
            <a:r>
              <a:rPr lang="en-US" sz="4400" dirty="0">
                <a:latin typeface="Calibri"/>
                <a:cs typeface="Calibri"/>
              </a:rPr>
              <a:t> dead, but not </a:t>
            </a:r>
            <a:r>
              <a:rPr lang="en-US" sz="4400" i="1" dirty="0">
                <a:latin typeface="Calibri"/>
                <a:cs typeface="Calibri"/>
              </a:rPr>
              <a:t>really</a:t>
            </a:r>
            <a:r>
              <a:rPr lang="en-US" sz="4400" dirty="0">
                <a:latin typeface="Calibri"/>
                <a:cs typeface="Calibri"/>
              </a:rPr>
              <a:t> dead, in contrast to Lazarus, who was dead for four days and whose corpse was rotting (</a:t>
            </a:r>
            <a:r>
              <a:rPr lang="en-US" sz="4400" i="1" dirty="0">
                <a:latin typeface="Calibri"/>
                <a:cs typeface="Calibri"/>
              </a:rPr>
              <a:t>John 11:39</a:t>
            </a:r>
            <a:r>
              <a:rPr lang="en-US" sz="4400" dirty="0">
                <a:latin typeface="Calibri"/>
                <a:cs typeface="Calibri"/>
              </a:rPr>
              <a:t>)</a:t>
            </a:r>
            <a:r>
              <a:rPr lang="en-US" sz="4400" dirty="0" smtClean="0">
                <a:latin typeface="Calibri"/>
                <a:cs typeface="Calibri"/>
              </a:rPr>
              <a:t>.</a:t>
            </a:r>
          </a:p>
        </p:txBody>
      </p:sp>
      <p:sp>
        <p:nvSpPr>
          <p:cNvPr id="6" name="Text Box 2"/>
          <p:cNvSpPr txBox="1">
            <a:spLocks noChangeArrowheads="1"/>
          </p:cNvSpPr>
          <p:nvPr/>
        </p:nvSpPr>
        <p:spPr bwMode="auto">
          <a:xfrm>
            <a:off x="1730874" y="6484"/>
            <a:ext cx="74131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Monday</a:t>
            </a:r>
            <a:r>
              <a:rPr lang="en-US" sz="3200" i="1" dirty="0">
                <a:solidFill>
                  <a:srgbClr val="FFFF00"/>
                </a:solidFill>
                <a:latin typeface="Cambria"/>
                <a:cs typeface="Cambria"/>
              </a:rPr>
              <a:t>, December </a:t>
            </a:r>
            <a:r>
              <a:rPr lang="en-US" sz="3200" i="1" dirty="0" smtClean="0">
                <a:solidFill>
                  <a:srgbClr val="FFFF00"/>
                </a:solidFill>
                <a:latin typeface="Cambria"/>
                <a:cs typeface="Cambria"/>
              </a:rPr>
              <a:t>5</a:t>
            </a:r>
          </a:p>
          <a:p>
            <a:pPr marL="36000"/>
            <a:r>
              <a:rPr lang="en-US" sz="3200" b="1" cap="small" spc="50" dirty="0" smtClean="0">
                <a:latin typeface="Cambria"/>
                <a:cs typeface="Cambria"/>
              </a:rPr>
              <a:t>Near</a:t>
            </a:r>
            <a:r>
              <a:rPr lang="en-US" sz="3200" b="1" cap="small" spc="50" dirty="0">
                <a:latin typeface="Cambria"/>
                <a:cs typeface="Cambria"/>
              </a:rPr>
              <a:t>-Death Experiences</a:t>
            </a:r>
            <a:endParaRPr lang="en-US" sz="3200" dirty="0"/>
          </a:p>
        </p:txBody>
      </p:sp>
    </p:spTree>
    <p:extLst>
      <p:ext uri="{BB962C8B-B14F-4D97-AF65-F5344CB8AC3E}">
        <p14:creationId xmlns:p14="http://schemas.microsoft.com/office/powerpoint/2010/main" val="331305656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0"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pPr>
            <a:r>
              <a:rPr lang="en-US" sz="4400" dirty="0">
                <a:solidFill>
                  <a:srgbClr val="000000"/>
                </a:solidFill>
                <a:latin typeface="Calibri"/>
                <a:cs typeface="Calibri"/>
              </a:rPr>
              <a:t>If we accept the biblical teaching of the unconsciousness of the dead (</a:t>
            </a:r>
            <a:r>
              <a:rPr lang="en-US" sz="4400" i="1" dirty="0">
                <a:solidFill>
                  <a:srgbClr val="000000"/>
                </a:solidFill>
                <a:latin typeface="Calibri"/>
                <a:cs typeface="Calibri"/>
              </a:rPr>
              <a:t>Job 3:11–13, Ps. 115:17, Ps. 146:4, Eccles. 9:10</a:t>
            </a:r>
            <a:r>
              <a:rPr lang="en-US" sz="4400" dirty="0">
                <a:solidFill>
                  <a:srgbClr val="000000"/>
                </a:solidFill>
                <a:latin typeface="Calibri"/>
                <a:cs typeface="Calibri"/>
              </a:rPr>
              <a:t>), then we are left with two main possibilities: </a:t>
            </a:r>
            <a:r>
              <a:rPr lang="en-US" sz="4400" u="sng" dirty="0">
                <a:latin typeface="Calibri"/>
                <a:cs typeface="Calibri"/>
              </a:rPr>
              <a:t>either</a:t>
            </a:r>
            <a:r>
              <a:rPr lang="en-US" sz="4400" dirty="0">
                <a:latin typeface="Calibri"/>
                <a:cs typeface="Calibri"/>
              </a:rPr>
              <a:t> it is a natural psychochemical hallucination under extreme conditions, </a:t>
            </a:r>
            <a:r>
              <a:rPr lang="en-US" sz="4400" u="sng" dirty="0">
                <a:latin typeface="Calibri"/>
                <a:cs typeface="Calibri"/>
              </a:rPr>
              <a:t>or</a:t>
            </a:r>
            <a:r>
              <a:rPr lang="en-US" sz="4400" dirty="0">
                <a:latin typeface="Calibri"/>
                <a:cs typeface="Calibri"/>
              </a:rPr>
              <a:t> it can be a supernatural, satanic, deceptive experience (</a:t>
            </a:r>
            <a:r>
              <a:rPr lang="en-US" sz="4400" i="1" dirty="0">
                <a:latin typeface="Calibri"/>
                <a:cs typeface="Calibri"/>
              </a:rPr>
              <a:t>2 Cor. 11:14</a:t>
            </a:r>
            <a:r>
              <a:rPr lang="en-US" sz="4400" dirty="0">
                <a:latin typeface="Calibri"/>
                <a:cs typeface="Calibri"/>
              </a:rPr>
              <a:t>)</a:t>
            </a:r>
            <a:r>
              <a:rPr lang="en-US" sz="4400" dirty="0" smtClean="0">
                <a:latin typeface="Calibri"/>
                <a:cs typeface="Calibri"/>
              </a:rPr>
              <a:t>.</a:t>
            </a:r>
          </a:p>
        </p:txBody>
      </p:sp>
      <p:sp>
        <p:nvSpPr>
          <p:cNvPr id="4" name="Text Box 3"/>
          <p:cNvSpPr txBox="1">
            <a:spLocks noChangeArrowheads="1"/>
          </p:cNvSpPr>
          <p:nvPr/>
        </p:nvSpPr>
        <p:spPr bwMode="auto">
          <a:xfrm>
            <a:off x="0" y="1224090"/>
            <a:ext cx="9144000" cy="3151697"/>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pPr>
            <a:r>
              <a:rPr lang="en-US" sz="4400" dirty="0">
                <a:latin typeface="Calibri"/>
                <a:cs typeface="Calibri"/>
              </a:rPr>
              <a:t>If we accept the biblical teaching of the unconsciousness of the dead (</a:t>
            </a:r>
            <a:r>
              <a:rPr lang="en-US" sz="4400" i="1" dirty="0">
                <a:latin typeface="Calibri"/>
                <a:cs typeface="Calibri"/>
              </a:rPr>
              <a:t>Job 3:11–13, Ps. 115:17, Ps. 146:4, Eccles. 9:10</a:t>
            </a:r>
            <a:r>
              <a:rPr lang="en-US" sz="4400" dirty="0">
                <a:latin typeface="Calibri"/>
                <a:cs typeface="Calibri"/>
              </a:rPr>
              <a:t>), then we are left with two main possibilities</a:t>
            </a:r>
            <a:r>
              <a:rPr lang="en-US" sz="4400" dirty="0" smtClean="0">
                <a:latin typeface="Calibri"/>
                <a:cs typeface="Calibri"/>
              </a:rPr>
              <a:t>:</a:t>
            </a:r>
          </a:p>
        </p:txBody>
      </p:sp>
      <p:sp>
        <p:nvSpPr>
          <p:cNvPr id="6" name="Text Box 2"/>
          <p:cNvSpPr txBox="1">
            <a:spLocks noChangeArrowheads="1"/>
          </p:cNvSpPr>
          <p:nvPr/>
        </p:nvSpPr>
        <p:spPr bwMode="auto">
          <a:xfrm>
            <a:off x="1730874" y="6484"/>
            <a:ext cx="74131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Monday</a:t>
            </a:r>
            <a:r>
              <a:rPr lang="en-US" sz="3200" i="1" dirty="0">
                <a:solidFill>
                  <a:srgbClr val="FFFF00"/>
                </a:solidFill>
                <a:latin typeface="Cambria"/>
                <a:cs typeface="Cambria"/>
              </a:rPr>
              <a:t>, December </a:t>
            </a:r>
            <a:r>
              <a:rPr lang="en-US" sz="3200" i="1" dirty="0" smtClean="0">
                <a:solidFill>
                  <a:srgbClr val="FFFF00"/>
                </a:solidFill>
                <a:latin typeface="Cambria"/>
                <a:cs typeface="Cambria"/>
              </a:rPr>
              <a:t>5</a:t>
            </a:r>
          </a:p>
          <a:p>
            <a:pPr marL="36000"/>
            <a:r>
              <a:rPr lang="en-US" sz="3200" b="1" cap="small" spc="50" dirty="0" smtClean="0">
                <a:latin typeface="Cambria"/>
                <a:cs typeface="Cambria"/>
              </a:rPr>
              <a:t>Near</a:t>
            </a:r>
            <a:r>
              <a:rPr lang="en-US" sz="3200" b="1" cap="small" spc="50" dirty="0">
                <a:latin typeface="Cambria"/>
                <a:cs typeface="Cambria"/>
              </a:rPr>
              <a:t>-Death Experiences</a:t>
            </a:r>
            <a:endParaRPr lang="en-US" sz="3200" dirty="0"/>
          </a:p>
        </p:txBody>
      </p:sp>
    </p:spTree>
    <p:extLst>
      <p:ext uri="{BB962C8B-B14F-4D97-AF65-F5344CB8AC3E}">
        <p14:creationId xmlns:p14="http://schemas.microsoft.com/office/powerpoint/2010/main" val="22815968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P spid="4" grpId="0" build="p" autoUpdateAnimBg="0" advAuto="100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176596"/>
            <a:ext cx="9144000" cy="3761094"/>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pPr>
            <a:r>
              <a:rPr lang="en-US" sz="4400" dirty="0" smtClean="0">
                <a:latin typeface="Calibri"/>
                <a:cs typeface="Calibri"/>
              </a:rPr>
              <a:t>Satanic </a:t>
            </a:r>
            <a:r>
              <a:rPr lang="en-US" sz="4400" dirty="0">
                <a:latin typeface="Calibri"/>
                <a:cs typeface="Calibri"/>
              </a:rPr>
              <a:t>deception could indeed be </a:t>
            </a:r>
            <a:r>
              <a:rPr lang="en-US" sz="4400" dirty="0" smtClean="0">
                <a:latin typeface="Calibri"/>
                <a:cs typeface="Calibri"/>
              </a:rPr>
              <a:t> the explanation</a:t>
            </a:r>
            <a:r>
              <a:rPr lang="en-US" sz="4400" dirty="0">
                <a:latin typeface="Calibri"/>
                <a:cs typeface="Calibri"/>
              </a:rPr>
              <a:t>, especially because in some cases, these people claim to have talked to their dead relatives</a:t>
            </a:r>
            <a:r>
              <a:rPr lang="en-US" sz="4400" dirty="0" smtClean="0">
                <a:latin typeface="Calibri"/>
                <a:cs typeface="Calibri"/>
              </a:rPr>
              <a:t>!</a:t>
            </a:r>
          </a:p>
          <a:p>
            <a:pPr marL="180000" eaLnBrk="1" hangingPunct="1">
              <a:lnSpc>
                <a:spcPct val="90000"/>
              </a:lnSpc>
              <a:spcBef>
                <a:spcPts val="0"/>
              </a:spcBef>
            </a:pPr>
            <a:r>
              <a:rPr lang="en-US" sz="4400" dirty="0" smtClean="0">
                <a:latin typeface="Calibri"/>
                <a:cs typeface="Calibri"/>
              </a:rPr>
              <a:t>But </a:t>
            </a:r>
            <a:r>
              <a:rPr lang="en-US" sz="4400" dirty="0">
                <a:latin typeface="Calibri"/>
                <a:cs typeface="Calibri"/>
              </a:rPr>
              <a:t>it could be a combination of both factors.</a:t>
            </a:r>
          </a:p>
        </p:txBody>
      </p:sp>
      <p:sp>
        <p:nvSpPr>
          <p:cNvPr id="6" name="Text Box 2"/>
          <p:cNvSpPr txBox="1">
            <a:spLocks noChangeArrowheads="1"/>
          </p:cNvSpPr>
          <p:nvPr/>
        </p:nvSpPr>
        <p:spPr bwMode="auto">
          <a:xfrm>
            <a:off x="1730874" y="6484"/>
            <a:ext cx="74131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Monday</a:t>
            </a:r>
            <a:r>
              <a:rPr lang="en-US" sz="3200" i="1" dirty="0">
                <a:solidFill>
                  <a:srgbClr val="FFFF00"/>
                </a:solidFill>
                <a:latin typeface="Cambria"/>
                <a:cs typeface="Cambria"/>
              </a:rPr>
              <a:t>, December </a:t>
            </a:r>
            <a:r>
              <a:rPr lang="en-US" sz="3200" i="1" dirty="0" smtClean="0">
                <a:solidFill>
                  <a:srgbClr val="FFFF00"/>
                </a:solidFill>
                <a:latin typeface="Cambria"/>
                <a:cs typeface="Cambria"/>
              </a:rPr>
              <a:t>5</a:t>
            </a:r>
          </a:p>
          <a:p>
            <a:pPr marL="36000"/>
            <a:r>
              <a:rPr lang="en-US" sz="3200" b="1" cap="small" spc="50" dirty="0" smtClean="0">
                <a:latin typeface="Cambria"/>
                <a:cs typeface="Cambria"/>
              </a:rPr>
              <a:t>Near</a:t>
            </a:r>
            <a:r>
              <a:rPr lang="en-US" sz="3200" b="1" cap="small" spc="50" dirty="0">
                <a:latin typeface="Cambria"/>
                <a:cs typeface="Cambria"/>
              </a:rPr>
              <a:t>-Death Experiences</a:t>
            </a:r>
            <a:endParaRPr lang="en-US" sz="3200" dirty="0"/>
          </a:p>
        </p:txBody>
      </p:sp>
    </p:spTree>
    <p:extLst>
      <p:ext uri="{BB962C8B-B14F-4D97-AF65-F5344CB8AC3E}">
        <p14:creationId xmlns:p14="http://schemas.microsoft.com/office/powerpoint/2010/main" val="16148735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Tuesday, </a:t>
            </a:r>
            <a:r>
              <a:rPr lang="en-US" sz="3200" i="1" dirty="0">
                <a:solidFill>
                  <a:srgbClr val="FFFF00"/>
                </a:solidFill>
                <a:latin typeface="Cambria"/>
                <a:cs typeface="Cambria"/>
              </a:rPr>
              <a:t>December </a:t>
            </a:r>
            <a:r>
              <a:rPr lang="en-US" sz="3200" i="1" dirty="0" smtClean="0">
                <a:solidFill>
                  <a:srgbClr val="FFFF00"/>
                </a:solidFill>
                <a:latin typeface="Cambria"/>
                <a:cs typeface="Cambria"/>
              </a:rPr>
              <a:t>6</a:t>
            </a:r>
          </a:p>
          <a:p>
            <a:pPr marL="36000"/>
            <a:r>
              <a:rPr lang="en-US" sz="3200" b="1" cap="small" spc="50" dirty="0" smtClean="0">
                <a:latin typeface="Cambria"/>
                <a:cs typeface="Cambria"/>
              </a:rPr>
              <a:t>Reincarnation</a:t>
            </a:r>
            <a:endParaRPr lang="en-US" sz="3200" cap="small" spc="50" dirty="0">
              <a:latin typeface="Cambria"/>
              <a:cs typeface="Cambria"/>
            </a:endParaRPr>
          </a:p>
        </p:txBody>
      </p:sp>
      <p:sp>
        <p:nvSpPr>
          <p:cNvPr id="4" name="Text Box 3"/>
          <p:cNvSpPr txBox="1">
            <a:spLocks noChangeArrowheads="1"/>
          </p:cNvSpPr>
          <p:nvPr/>
        </p:nvSpPr>
        <p:spPr bwMode="auto">
          <a:xfrm>
            <a:off x="0" y="1352892"/>
            <a:ext cx="9144000" cy="4524380"/>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1200"/>
              </a:spcAft>
            </a:pPr>
            <a:r>
              <a:rPr lang="en-US" sz="4400" dirty="0" smtClean="0">
                <a:latin typeface="Calibri"/>
                <a:cs typeface="Calibri"/>
              </a:rPr>
              <a:t>The </a:t>
            </a:r>
            <a:r>
              <a:rPr lang="en-US" sz="4400" dirty="0">
                <a:latin typeface="Calibri"/>
                <a:cs typeface="Calibri"/>
              </a:rPr>
              <a:t>unbiblical theory of reincarnation or transmigration of the </a:t>
            </a:r>
            <a:r>
              <a:rPr lang="en-US" sz="4400" dirty="0" smtClean="0">
                <a:latin typeface="Calibri"/>
                <a:cs typeface="Calibri"/>
              </a:rPr>
              <a:t>soul</a:t>
            </a:r>
            <a:r>
              <a:rPr lang="en-US" sz="4400" dirty="0">
                <a:latin typeface="Calibri"/>
                <a:cs typeface="Calibri"/>
              </a:rPr>
              <a:t> </a:t>
            </a:r>
            <a:r>
              <a:rPr lang="en-US" sz="4400" dirty="0" smtClean="0">
                <a:latin typeface="Calibri"/>
                <a:cs typeface="Calibri"/>
              </a:rPr>
              <a:t>has </a:t>
            </a:r>
            <a:r>
              <a:rPr lang="en-US" sz="4400" dirty="0">
                <a:latin typeface="Calibri"/>
                <a:cs typeface="Calibri"/>
              </a:rPr>
              <a:t>been </a:t>
            </a:r>
            <a:r>
              <a:rPr lang="en-US" sz="4400" spc="-70" dirty="0">
                <a:latin typeface="Calibri"/>
                <a:cs typeface="Calibri"/>
              </a:rPr>
              <a:t>adopted by some major world </a:t>
            </a:r>
            <a:r>
              <a:rPr lang="en-US" sz="4400" spc="-70" dirty="0" smtClean="0">
                <a:latin typeface="Calibri"/>
                <a:cs typeface="Calibri"/>
              </a:rPr>
              <a:t>religions.</a:t>
            </a:r>
          </a:p>
          <a:p>
            <a:pPr algn="ctr" eaLnBrk="1" hangingPunct="1">
              <a:lnSpc>
                <a:spcPct val="90000"/>
              </a:lnSpc>
              <a:spcBef>
                <a:spcPts val="0"/>
              </a:spcBef>
            </a:pPr>
            <a:r>
              <a:rPr lang="en-US" sz="4400" dirty="0" smtClean="0">
                <a:latin typeface="Calibri"/>
                <a:cs typeface="Calibri"/>
              </a:rPr>
              <a:t>Those </a:t>
            </a:r>
            <a:r>
              <a:rPr lang="en-US" sz="4400" dirty="0">
                <a:latin typeface="Calibri"/>
                <a:cs typeface="Calibri"/>
              </a:rPr>
              <a:t>who believe in </a:t>
            </a:r>
            <a:r>
              <a:rPr lang="en-US" sz="4400" dirty="0" smtClean="0">
                <a:latin typeface="Calibri"/>
                <a:cs typeface="Calibri"/>
              </a:rPr>
              <a:t>reincarnation </a:t>
            </a:r>
            <a:r>
              <a:rPr lang="en-US" sz="4400" dirty="0">
                <a:latin typeface="Calibri"/>
                <a:cs typeface="Calibri"/>
              </a:rPr>
              <a:t>hold that such an immortal soul goes through many </a:t>
            </a:r>
            <a:r>
              <a:rPr lang="en-US" sz="4400" u="sng" dirty="0">
                <a:latin typeface="Calibri"/>
                <a:cs typeface="Calibri"/>
              </a:rPr>
              <a:t>cycles of</a:t>
            </a:r>
            <a:r>
              <a:rPr lang="en-US" sz="4400" dirty="0">
                <a:latin typeface="Calibri"/>
                <a:cs typeface="Calibri"/>
              </a:rPr>
              <a:t> </a:t>
            </a:r>
            <a:r>
              <a:rPr lang="en-US" sz="4400" u="sng" dirty="0">
                <a:latin typeface="Calibri"/>
                <a:cs typeface="Calibri"/>
              </a:rPr>
              <a:t>death</a:t>
            </a:r>
            <a:r>
              <a:rPr lang="en-US" sz="4400" dirty="0">
                <a:latin typeface="Calibri"/>
                <a:cs typeface="Calibri"/>
              </a:rPr>
              <a:t> and </a:t>
            </a:r>
            <a:r>
              <a:rPr lang="en-US" sz="4400" u="sng" dirty="0">
                <a:latin typeface="Calibri"/>
                <a:cs typeface="Calibri"/>
              </a:rPr>
              <a:t>rebirth</a:t>
            </a:r>
            <a:r>
              <a:rPr lang="en-US" sz="4400" dirty="0">
                <a:latin typeface="Calibri"/>
                <a:cs typeface="Calibri"/>
              </a:rPr>
              <a:t> here on earth.</a:t>
            </a:r>
          </a:p>
        </p:txBody>
      </p:sp>
    </p:spTree>
    <p:extLst>
      <p:ext uri="{BB962C8B-B14F-4D97-AF65-F5344CB8AC3E}">
        <p14:creationId xmlns:p14="http://schemas.microsoft.com/office/powerpoint/2010/main" val="257957484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0"/>
              </a:spcAft>
            </a:pPr>
            <a:r>
              <a:rPr lang="en-US" sz="4400" spc="-50" dirty="0" smtClean="0">
                <a:solidFill>
                  <a:srgbClr val="000000"/>
                </a:solidFill>
                <a:latin typeface="Calibri"/>
                <a:cs typeface="Calibri"/>
              </a:rPr>
              <a:t>It </a:t>
            </a:r>
            <a:r>
              <a:rPr lang="en-US" sz="4400" spc="-50" dirty="0">
                <a:solidFill>
                  <a:srgbClr val="000000"/>
                </a:solidFill>
                <a:latin typeface="Calibri"/>
                <a:cs typeface="Calibri"/>
              </a:rPr>
              <a:t>is </a:t>
            </a:r>
            <a:r>
              <a:rPr lang="en-US" sz="4400" spc="-50" dirty="0" smtClean="0">
                <a:solidFill>
                  <a:srgbClr val="000000"/>
                </a:solidFill>
                <a:latin typeface="Calibri"/>
                <a:cs typeface="Calibri"/>
              </a:rPr>
              <a:t>a spiritual evolution </a:t>
            </a:r>
            <a:r>
              <a:rPr lang="en-US" sz="4400" spc="-50" dirty="0">
                <a:solidFill>
                  <a:srgbClr val="000000"/>
                </a:solidFill>
                <a:latin typeface="Calibri"/>
                <a:cs typeface="Calibri"/>
              </a:rPr>
              <a:t>that allows the </a:t>
            </a:r>
            <a:r>
              <a:rPr lang="en-US" sz="4400" dirty="0">
                <a:solidFill>
                  <a:srgbClr val="000000"/>
                </a:solidFill>
                <a:latin typeface="Calibri"/>
                <a:cs typeface="Calibri"/>
              </a:rPr>
              <a:t>spirit to attain ever </a:t>
            </a:r>
            <a:r>
              <a:rPr lang="en-US" sz="4400" dirty="0" smtClean="0">
                <a:solidFill>
                  <a:srgbClr val="000000"/>
                </a:solidFill>
                <a:latin typeface="Calibri"/>
                <a:cs typeface="Calibri"/>
              </a:rPr>
              <a:t>greater </a:t>
            </a:r>
            <a:r>
              <a:rPr lang="en-US" sz="4400" dirty="0">
                <a:solidFill>
                  <a:srgbClr val="000000"/>
                </a:solidFill>
                <a:latin typeface="Calibri"/>
                <a:cs typeface="Calibri"/>
              </a:rPr>
              <a:t>levels of knowledge and </a:t>
            </a:r>
            <a:r>
              <a:rPr lang="en-US" sz="4400" dirty="0" smtClean="0">
                <a:solidFill>
                  <a:srgbClr val="000000"/>
                </a:solidFill>
                <a:latin typeface="Calibri"/>
                <a:cs typeface="Calibri"/>
              </a:rPr>
              <a:t>mora</a:t>
            </a:r>
            <a:r>
              <a:rPr lang="en-US" sz="4400" dirty="0">
                <a:solidFill>
                  <a:srgbClr val="000000"/>
                </a:solidFill>
                <a:latin typeface="Calibri"/>
                <a:cs typeface="Calibri"/>
              </a:rPr>
              <a:t>l</a:t>
            </a:r>
            <a:r>
              <a:rPr lang="en-US" sz="4400" dirty="0" smtClean="0">
                <a:solidFill>
                  <a:srgbClr val="000000"/>
                </a:solidFill>
                <a:latin typeface="Calibri"/>
                <a:cs typeface="Calibri"/>
              </a:rPr>
              <a:t>ity </a:t>
            </a:r>
            <a:r>
              <a:rPr lang="en-US" sz="4400" dirty="0">
                <a:solidFill>
                  <a:srgbClr val="000000"/>
                </a:solidFill>
                <a:latin typeface="Calibri"/>
                <a:cs typeface="Calibri"/>
              </a:rPr>
              <a:t>in its journey </a:t>
            </a:r>
            <a:r>
              <a:rPr lang="en-US" sz="4400" spc="-20" dirty="0">
                <a:solidFill>
                  <a:srgbClr val="000000"/>
                </a:solidFill>
                <a:latin typeface="Calibri"/>
                <a:cs typeface="Calibri"/>
              </a:rPr>
              <a:t>toward </a:t>
            </a:r>
            <a:r>
              <a:rPr lang="en-US" sz="4400" spc="-20" dirty="0" smtClean="0">
                <a:solidFill>
                  <a:srgbClr val="000000"/>
                </a:solidFill>
                <a:latin typeface="Calibri"/>
                <a:cs typeface="Calibri"/>
              </a:rPr>
              <a:t>perfection. </a:t>
            </a:r>
            <a:r>
              <a:rPr lang="en-US" sz="4400" spc="-20" dirty="0" smtClean="0">
                <a:latin typeface="Calibri"/>
                <a:cs typeface="Calibri"/>
              </a:rPr>
              <a:t>Hindus believe </a:t>
            </a:r>
            <a:r>
              <a:rPr lang="en-US" sz="4400" spc="-20" dirty="0">
                <a:latin typeface="Calibri"/>
                <a:cs typeface="Calibri"/>
              </a:rPr>
              <a:t>that </a:t>
            </a:r>
            <a:r>
              <a:rPr lang="en-US" sz="4400" spc="-100" dirty="0">
                <a:latin typeface="Calibri"/>
                <a:cs typeface="Calibri"/>
              </a:rPr>
              <a:t>the eternal soul goes through a </a:t>
            </a:r>
            <a:r>
              <a:rPr lang="en-US" sz="4400" spc="-100" dirty="0" err="1" smtClean="0">
                <a:latin typeface="Calibri"/>
                <a:cs typeface="Calibri"/>
              </a:rPr>
              <a:t>progres-</a:t>
            </a:r>
            <a:r>
              <a:rPr lang="en-US" sz="4400" dirty="0" err="1" smtClean="0">
                <a:latin typeface="Calibri"/>
                <a:cs typeface="Calibri"/>
              </a:rPr>
              <a:t>sion</a:t>
            </a:r>
            <a:r>
              <a:rPr lang="en-US" sz="4400" dirty="0" smtClean="0">
                <a:latin typeface="Calibri"/>
                <a:cs typeface="Calibri"/>
              </a:rPr>
              <a:t> </a:t>
            </a:r>
            <a:r>
              <a:rPr lang="en-US" sz="4400" dirty="0">
                <a:latin typeface="Calibri"/>
                <a:cs typeface="Calibri"/>
              </a:rPr>
              <a:t>of </a:t>
            </a:r>
            <a:r>
              <a:rPr lang="en-US" sz="4400" dirty="0" smtClean="0">
                <a:latin typeface="Calibri"/>
                <a:cs typeface="Calibri"/>
              </a:rPr>
              <a:t>consciousness in </a:t>
            </a:r>
            <a:r>
              <a:rPr lang="en-US" sz="4400" dirty="0">
                <a:latin typeface="Calibri"/>
                <a:cs typeface="Calibri"/>
              </a:rPr>
              <a:t>six classes of life: aquatics, plants, </a:t>
            </a:r>
            <a:r>
              <a:rPr lang="en-US" sz="4400" dirty="0" smtClean="0">
                <a:latin typeface="Calibri"/>
                <a:cs typeface="Calibri"/>
              </a:rPr>
              <a:t>reptiles, insects</a:t>
            </a:r>
            <a:r>
              <a:rPr lang="en-US" sz="4400" dirty="0">
                <a:latin typeface="Calibri"/>
                <a:cs typeface="Calibri"/>
              </a:rPr>
              <a:t>, birds, animals, and human beings, including the residents of heaven.</a:t>
            </a:r>
            <a:endParaRPr lang="en-US" sz="4400" dirty="0" smtClean="0">
              <a:latin typeface="Calibri"/>
              <a:cs typeface="Calibri"/>
            </a:endParaRP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Tuesday, </a:t>
            </a:r>
            <a:r>
              <a:rPr lang="en-US" sz="3200" i="1" dirty="0">
                <a:solidFill>
                  <a:srgbClr val="FFFF00"/>
                </a:solidFill>
                <a:latin typeface="Cambria"/>
                <a:cs typeface="Cambria"/>
              </a:rPr>
              <a:t>December </a:t>
            </a:r>
            <a:r>
              <a:rPr lang="en-US" sz="3200" i="1" dirty="0" smtClean="0">
                <a:solidFill>
                  <a:srgbClr val="FFFF00"/>
                </a:solidFill>
                <a:latin typeface="Cambria"/>
                <a:cs typeface="Cambria"/>
              </a:rPr>
              <a:t>6</a:t>
            </a:r>
          </a:p>
          <a:p>
            <a:pPr marL="36000"/>
            <a:r>
              <a:rPr lang="en-US" sz="3200" b="1" cap="small" spc="50" dirty="0" smtClean="0">
                <a:latin typeface="Cambria"/>
                <a:cs typeface="Cambria"/>
              </a:rPr>
              <a:t>Reincarnation</a:t>
            </a:r>
            <a:endParaRPr lang="en-US" sz="3200" cap="small" spc="50" dirty="0">
              <a:latin typeface="Cambria"/>
              <a:cs typeface="Cambria"/>
            </a:endParaRPr>
          </a:p>
        </p:txBody>
      </p:sp>
      <p:sp>
        <p:nvSpPr>
          <p:cNvPr id="4" name="Text Box 3"/>
          <p:cNvSpPr txBox="1">
            <a:spLocks noChangeArrowheads="1"/>
          </p:cNvSpPr>
          <p:nvPr/>
        </p:nvSpPr>
        <p:spPr bwMode="auto">
          <a:xfrm>
            <a:off x="0" y="1224090"/>
            <a:ext cx="9144000" cy="2542299"/>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0"/>
              </a:spcAft>
            </a:pPr>
            <a:r>
              <a:rPr lang="en-US" sz="4400" spc="-50" dirty="0" smtClean="0">
                <a:latin typeface="Calibri"/>
                <a:cs typeface="Calibri"/>
              </a:rPr>
              <a:t>It </a:t>
            </a:r>
            <a:r>
              <a:rPr lang="en-US" sz="4400" spc="-50" dirty="0">
                <a:latin typeface="Calibri"/>
                <a:cs typeface="Calibri"/>
              </a:rPr>
              <a:t>is </a:t>
            </a:r>
            <a:r>
              <a:rPr lang="en-US" sz="4400" spc="-50" dirty="0" smtClean="0">
                <a:latin typeface="Calibri"/>
                <a:cs typeface="Calibri"/>
              </a:rPr>
              <a:t>a spiritual evolution </a:t>
            </a:r>
            <a:r>
              <a:rPr lang="en-US" sz="4400" spc="-50" dirty="0">
                <a:latin typeface="Calibri"/>
                <a:cs typeface="Calibri"/>
              </a:rPr>
              <a:t>that allows the </a:t>
            </a:r>
            <a:r>
              <a:rPr lang="en-US" sz="4400" dirty="0">
                <a:latin typeface="Calibri"/>
                <a:cs typeface="Calibri"/>
              </a:rPr>
              <a:t>spirit to attain ever </a:t>
            </a:r>
            <a:r>
              <a:rPr lang="en-US" sz="4400" dirty="0" smtClean="0">
                <a:latin typeface="Calibri"/>
                <a:cs typeface="Calibri"/>
              </a:rPr>
              <a:t>greater </a:t>
            </a:r>
            <a:r>
              <a:rPr lang="en-US" sz="4400" dirty="0">
                <a:latin typeface="Calibri"/>
                <a:cs typeface="Calibri"/>
              </a:rPr>
              <a:t>levels of knowledge and </a:t>
            </a:r>
            <a:r>
              <a:rPr lang="en-US" sz="4400" dirty="0" smtClean="0">
                <a:latin typeface="Calibri"/>
                <a:cs typeface="Calibri"/>
              </a:rPr>
              <a:t>mora</a:t>
            </a:r>
            <a:r>
              <a:rPr lang="en-US" sz="4400" dirty="0">
                <a:latin typeface="Calibri"/>
                <a:cs typeface="Calibri"/>
              </a:rPr>
              <a:t>l</a:t>
            </a:r>
            <a:r>
              <a:rPr lang="en-US" sz="4400" dirty="0" smtClean="0">
                <a:latin typeface="Calibri"/>
                <a:cs typeface="Calibri"/>
              </a:rPr>
              <a:t>ity </a:t>
            </a:r>
            <a:r>
              <a:rPr lang="en-US" sz="4400" dirty="0">
                <a:latin typeface="Calibri"/>
                <a:cs typeface="Calibri"/>
              </a:rPr>
              <a:t>in its journey </a:t>
            </a:r>
            <a:r>
              <a:rPr lang="en-US" sz="4400" spc="-20" dirty="0">
                <a:latin typeface="Calibri"/>
                <a:cs typeface="Calibri"/>
              </a:rPr>
              <a:t>toward </a:t>
            </a:r>
            <a:r>
              <a:rPr lang="en-US" sz="4400" spc="-20" dirty="0" smtClean="0">
                <a:latin typeface="Calibri"/>
                <a:cs typeface="Calibri"/>
              </a:rPr>
              <a:t>perfection. </a:t>
            </a:r>
            <a:endParaRPr lang="en-US" sz="4400" dirty="0" smtClean="0">
              <a:latin typeface="Calibri"/>
              <a:cs typeface="Calibri"/>
            </a:endParaRPr>
          </a:p>
        </p:txBody>
      </p:sp>
    </p:spTree>
    <p:extLst>
      <p:ext uri="{BB962C8B-B14F-4D97-AF65-F5344CB8AC3E}">
        <p14:creationId xmlns:p14="http://schemas.microsoft.com/office/powerpoint/2010/main" val="42644713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P spid="4" grpId="0" build="p" autoUpdateAnimBg="0" advAuto="100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Tuesday, </a:t>
            </a:r>
            <a:r>
              <a:rPr lang="en-US" sz="3200" i="1" dirty="0">
                <a:solidFill>
                  <a:srgbClr val="FFFF00"/>
                </a:solidFill>
                <a:latin typeface="Cambria"/>
                <a:cs typeface="Cambria"/>
              </a:rPr>
              <a:t>December </a:t>
            </a:r>
            <a:r>
              <a:rPr lang="en-US" sz="3200" i="1" dirty="0" smtClean="0">
                <a:solidFill>
                  <a:srgbClr val="FFFF00"/>
                </a:solidFill>
                <a:latin typeface="Cambria"/>
                <a:cs typeface="Cambria"/>
              </a:rPr>
              <a:t>6</a:t>
            </a:r>
          </a:p>
          <a:p>
            <a:pPr marL="36000"/>
            <a:r>
              <a:rPr lang="en-US" sz="3200" b="1" cap="small" spc="50" dirty="0" smtClean="0">
                <a:latin typeface="Cambria"/>
                <a:cs typeface="Cambria"/>
              </a:rPr>
              <a:t>Reincarnation</a:t>
            </a:r>
            <a:endParaRPr lang="en-US" sz="3200" cap="small" spc="50" dirty="0">
              <a:latin typeface="Cambria"/>
              <a:cs typeface="Cambria"/>
            </a:endParaRPr>
          </a:p>
        </p:txBody>
      </p:sp>
      <p:sp>
        <p:nvSpPr>
          <p:cNvPr id="4" name="Text Box 3"/>
          <p:cNvSpPr txBox="1">
            <a:spLocks noChangeArrowheads="1"/>
          </p:cNvSpPr>
          <p:nvPr/>
        </p:nvSpPr>
        <p:spPr bwMode="auto">
          <a:xfrm>
            <a:off x="0"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0"/>
              </a:spcAft>
            </a:pPr>
            <a:r>
              <a:rPr lang="en-US" sz="4400" dirty="0">
                <a:latin typeface="Calibri"/>
                <a:cs typeface="Calibri"/>
              </a:rPr>
              <a:t>Hebrews 9:25–28 and 1 Peter 3:</a:t>
            </a:r>
            <a:r>
              <a:rPr lang="en-US" sz="4400" dirty="0" smtClean="0">
                <a:latin typeface="Calibri"/>
                <a:cs typeface="Calibri"/>
              </a:rPr>
              <a:t>18  says Jesus </a:t>
            </a:r>
            <a:r>
              <a:rPr lang="en-US" sz="4400" dirty="0">
                <a:latin typeface="Calibri"/>
                <a:cs typeface="Calibri"/>
              </a:rPr>
              <a:t>died just “once” </a:t>
            </a:r>
            <a:r>
              <a:rPr lang="en-US" sz="4400" dirty="0" smtClean="0">
                <a:latin typeface="Calibri"/>
                <a:cs typeface="Calibri"/>
              </a:rPr>
              <a:t>and all </a:t>
            </a:r>
            <a:r>
              <a:rPr lang="en-US" sz="4400" dirty="0">
                <a:latin typeface="Calibri"/>
                <a:cs typeface="Calibri"/>
              </a:rPr>
              <a:t>human beings die just “</a:t>
            </a:r>
            <a:r>
              <a:rPr lang="en-US" sz="4400" dirty="0" smtClean="0">
                <a:latin typeface="Calibri"/>
                <a:cs typeface="Calibri"/>
              </a:rPr>
              <a:t>once.”</a:t>
            </a:r>
          </a:p>
          <a:p>
            <a:pPr algn="ctr" eaLnBrk="1" hangingPunct="1">
              <a:lnSpc>
                <a:spcPct val="90000"/>
              </a:lnSpc>
              <a:spcBef>
                <a:spcPts val="0"/>
              </a:spcBef>
              <a:spcAft>
                <a:spcPts val="0"/>
              </a:spcAft>
            </a:pPr>
            <a:r>
              <a:rPr lang="en-US" sz="4400" dirty="0">
                <a:latin typeface="Calibri"/>
                <a:cs typeface="Calibri"/>
              </a:rPr>
              <a:t>Many people believe not in what </a:t>
            </a:r>
            <a:r>
              <a:rPr lang="en-US" sz="4400" dirty="0" smtClean="0">
                <a:latin typeface="Calibri"/>
                <a:cs typeface="Calibri"/>
              </a:rPr>
              <a:t>   they </a:t>
            </a:r>
            <a:r>
              <a:rPr lang="en-US" sz="4400" dirty="0">
                <a:latin typeface="Calibri"/>
                <a:cs typeface="Calibri"/>
              </a:rPr>
              <a:t>should believe but in what </a:t>
            </a:r>
            <a:r>
              <a:rPr lang="en-US" sz="4400" dirty="0" smtClean="0">
                <a:latin typeface="Calibri"/>
                <a:cs typeface="Calibri"/>
              </a:rPr>
              <a:t>      they </a:t>
            </a:r>
            <a:r>
              <a:rPr lang="en-US" sz="4400" dirty="0">
                <a:latin typeface="Calibri"/>
                <a:cs typeface="Calibri"/>
              </a:rPr>
              <a:t>want to </a:t>
            </a:r>
            <a:r>
              <a:rPr lang="en-US" sz="4400" dirty="0" smtClean="0">
                <a:latin typeface="Calibri"/>
                <a:cs typeface="Calibri"/>
              </a:rPr>
              <a:t>believe.</a:t>
            </a:r>
          </a:p>
          <a:p>
            <a:pPr algn="ctr" eaLnBrk="1" hangingPunct="1">
              <a:lnSpc>
                <a:spcPct val="90000"/>
              </a:lnSpc>
              <a:spcBef>
                <a:spcPts val="0"/>
              </a:spcBef>
              <a:spcAft>
                <a:spcPts val="0"/>
              </a:spcAft>
            </a:pPr>
            <a:r>
              <a:rPr lang="en-US" sz="4400" dirty="0" smtClean="0">
                <a:latin typeface="Calibri"/>
                <a:cs typeface="Calibri"/>
              </a:rPr>
              <a:t>If </a:t>
            </a:r>
            <a:r>
              <a:rPr lang="en-US" sz="4400" dirty="0">
                <a:latin typeface="Calibri"/>
                <a:cs typeface="Calibri"/>
              </a:rPr>
              <a:t>a theory brings them existential peace and comfort, that is enough to settle the discussion for them.</a:t>
            </a:r>
            <a:endParaRPr lang="en-US" sz="4400" dirty="0" smtClean="0">
              <a:latin typeface="Calibri"/>
              <a:cs typeface="Calibri"/>
            </a:endParaRPr>
          </a:p>
        </p:txBody>
      </p:sp>
    </p:spTree>
    <p:extLst>
      <p:ext uri="{BB962C8B-B14F-4D97-AF65-F5344CB8AC3E}">
        <p14:creationId xmlns:p14="http://schemas.microsoft.com/office/powerpoint/2010/main" val="33899073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Tuesday, </a:t>
            </a:r>
            <a:r>
              <a:rPr lang="en-US" sz="3200" i="1" dirty="0">
                <a:solidFill>
                  <a:srgbClr val="FFFF00"/>
                </a:solidFill>
                <a:latin typeface="Cambria"/>
                <a:cs typeface="Cambria"/>
              </a:rPr>
              <a:t>December </a:t>
            </a:r>
            <a:r>
              <a:rPr lang="en-US" sz="3200" i="1" dirty="0" smtClean="0">
                <a:solidFill>
                  <a:srgbClr val="FFFF00"/>
                </a:solidFill>
                <a:latin typeface="Cambria"/>
                <a:cs typeface="Cambria"/>
              </a:rPr>
              <a:t>6</a:t>
            </a:r>
          </a:p>
          <a:p>
            <a:pPr marL="36000"/>
            <a:r>
              <a:rPr lang="en-US" sz="3200" b="1" cap="small" spc="50" dirty="0" smtClean="0">
                <a:latin typeface="Cambria"/>
                <a:cs typeface="Cambria"/>
              </a:rPr>
              <a:t>Reincarnation</a:t>
            </a:r>
            <a:endParaRPr lang="en-US" sz="3200" cap="small" spc="50" dirty="0">
              <a:latin typeface="Cambria"/>
              <a:cs typeface="Cambria"/>
            </a:endParaRPr>
          </a:p>
        </p:txBody>
      </p:sp>
      <p:sp>
        <p:nvSpPr>
          <p:cNvPr id="4" name="Text Box 3"/>
          <p:cNvSpPr txBox="1">
            <a:spLocks noChangeArrowheads="1"/>
          </p:cNvSpPr>
          <p:nvPr/>
        </p:nvSpPr>
        <p:spPr bwMode="auto">
          <a:xfrm>
            <a:off x="0" y="1163622"/>
            <a:ext cx="9144000" cy="5743175"/>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600"/>
              </a:spcAft>
            </a:pPr>
            <a:r>
              <a:rPr lang="en-US" sz="4400" b="1" spc="-100" dirty="0" smtClean="0">
                <a:latin typeface="Calibri"/>
                <a:cs typeface="Calibri"/>
              </a:rPr>
              <a:t>1. </a:t>
            </a:r>
            <a:r>
              <a:rPr lang="en-US" sz="4400" dirty="0" smtClean="0">
                <a:latin typeface="Calibri"/>
                <a:cs typeface="Calibri"/>
              </a:rPr>
              <a:t>Contradicts the </a:t>
            </a:r>
            <a:r>
              <a:rPr lang="en-US" sz="4400" dirty="0">
                <a:latin typeface="Calibri"/>
                <a:cs typeface="Calibri"/>
              </a:rPr>
              <a:t>mortality of the “soul” and the </a:t>
            </a:r>
            <a:r>
              <a:rPr lang="en-US" sz="4400" dirty="0" smtClean="0">
                <a:latin typeface="Calibri"/>
                <a:cs typeface="Calibri"/>
              </a:rPr>
              <a:t>resurrection </a:t>
            </a:r>
            <a:r>
              <a:rPr lang="en-US" sz="4400" dirty="0">
                <a:latin typeface="Calibri"/>
                <a:cs typeface="Calibri"/>
              </a:rPr>
              <a:t>of the body (</a:t>
            </a:r>
            <a:r>
              <a:rPr lang="en-US" sz="4400" i="1" dirty="0">
                <a:latin typeface="Calibri"/>
                <a:cs typeface="Calibri"/>
              </a:rPr>
              <a:t>1 Thess. 4:13–18</a:t>
            </a:r>
            <a:r>
              <a:rPr lang="en-US" sz="4400" dirty="0" smtClean="0">
                <a:latin typeface="Calibri"/>
                <a:cs typeface="Calibri"/>
              </a:rPr>
              <a:t>).</a:t>
            </a:r>
            <a:endParaRPr lang="en-US" sz="4400" dirty="0">
              <a:latin typeface="Calibri"/>
              <a:cs typeface="Calibri"/>
            </a:endParaRPr>
          </a:p>
          <a:p>
            <a:pPr marL="180000" eaLnBrk="1" hangingPunct="1">
              <a:lnSpc>
                <a:spcPct val="90000"/>
              </a:lnSpc>
              <a:spcBef>
                <a:spcPts val="0"/>
              </a:spcBef>
              <a:spcAft>
                <a:spcPts val="600"/>
              </a:spcAft>
            </a:pPr>
            <a:r>
              <a:rPr lang="en-US" sz="4400" b="1" spc="-100" dirty="0" smtClean="0">
                <a:latin typeface="Calibri"/>
                <a:cs typeface="Calibri"/>
              </a:rPr>
              <a:t>2. </a:t>
            </a:r>
            <a:r>
              <a:rPr lang="en-US" sz="4400" dirty="0" smtClean="0">
                <a:latin typeface="Calibri"/>
                <a:cs typeface="Calibri"/>
              </a:rPr>
              <a:t>Negates salvation </a:t>
            </a:r>
            <a:r>
              <a:rPr lang="en-US" sz="4400" dirty="0">
                <a:latin typeface="Calibri"/>
                <a:cs typeface="Calibri"/>
              </a:rPr>
              <a:t>by grace through faith in the redemptive work of Jesus Christ (</a:t>
            </a:r>
            <a:r>
              <a:rPr lang="en-US" sz="4400" i="1" dirty="0">
                <a:latin typeface="Calibri"/>
                <a:cs typeface="Calibri"/>
              </a:rPr>
              <a:t>Eph. 2:8–10</a:t>
            </a:r>
            <a:r>
              <a:rPr lang="en-US" sz="4400" dirty="0">
                <a:latin typeface="Calibri"/>
                <a:cs typeface="Calibri"/>
              </a:rPr>
              <a:t>) and replaces it with human works</a:t>
            </a:r>
            <a:r>
              <a:rPr lang="en-US" sz="4400" dirty="0" smtClean="0">
                <a:latin typeface="Calibri"/>
                <a:cs typeface="Calibri"/>
              </a:rPr>
              <a:t>.</a:t>
            </a:r>
          </a:p>
          <a:p>
            <a:pPr marL="180000" eaLnBrk="1" hangingPunct="1">
              <a:lnSpc>
                <a:spcPct val="90000"/>
              </a:lnSpc>
              <a:spcBef>
                <a:spcPts val="0"/>
              </a:spcBef>
              <a:spcAft>
                <a:spcPts val="600"/>
              </a:spcAft>
            </a:pPr>
            <a:r>
              <a:rPr lang="en-US" sz="4400" b="1" spc="-100" dirty="0" smtClean="0">
                <a:latin typeface="Calibri"/>
                <a:cs typeface="Calibri"/>
              </a:rPr>
              <a:t>3. </a:t>
            </a:r>
            <a:r>
              <a:rPr lang="en-US" sz="4400" dirty="0" smtClean="0">
                <a:latin typeface="Calibri"/>
                <a:cs typeface="Calibri"/>
              </a:rPr>
              <a:t>Contradicts: one’s </a:t>
            </a:r>
            <a:r>
              <a:rPr lang="en-US" sz="4400" dirty="0">
                <a:latin typeface="Calibri"/>
                <a:cs typeface="Calibri"/>
              </a:rPr>
              <a:t>eternal destiny is decided forever by one’s decisions </a:t>
            </a:r>
            <a:r>
              <a:rPr lang="en-US" sz="4400" dirty="0" smtClean="0">
                <a:latin typeface="Calibri"/>
                <a:cs typeface="Calibri"/>
              </a:rPr>
              <a:t>in</a:t>
            </a:r>
            <a:endParaRPr lang="en-US" sz="4400" spc="-100" dirty="0" smtClean="0">
              <a:latin typeface="Calibri"/>
              <a:cs typeface="Calibri"/>
            </a:endParaRPr>
          </a:p>
        </p:txBody>
      </p:sp>
    </p:spTree>
    <p:extLst>
      <p:ext uri="{BB962C8B-B14F-4D97-AF65-F5344CB8AC3E}">
        <p14:creationId xmlns:p14="http://schemas.microsoft.com/office/powerpoint/2010/main" val="4894542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10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5076825" y="4797425"/>
            <a:ext cx="4067175" cy="862013"/>
          </a:xfrm>
          <a:prstGeom prst="rect">
            <a:avLst/>
          </a:prstGeom>
          <a:noFill/>
          <a:ln>
            <a:noFill/>
          </a:ln>
        </p:spPr>
        <p:txBody>
          <a:bodyPr>
            <a:spAutoFit/>
          </a:bodyPr>
          <a:lstStyle/>
          <a:p>
            <a:pPr algn="ctr">
              <a:defRPr/>
            </a:pPr>
            <a:r>
              <a:rPr lang="en-US" sz="2800" dirty="0" smtClean="0">
                <a:solidFill>
                  <a:schemeClr val="tx1">
                    <a:lumMod val="95000"/>
                  </a:schemeClr>
                </a:solidFill>
                <a:latin typeface="Calibri"/>
                <a:ea typeface="ＭＳ Ｐゴシック" charset="0"/>
                <a:cs typeface="Calibri"/>
              </a:rPr>
              <a:t>Alberto R. </a:t>
            </a:r>
            <a:r>
              <a:rPr lang="en-US" sz="2800" dirty="0" err="1" smtClean="0">
                <a:solidFill>
                  <a:schemeClr val="tx1">
                    <a:lumMod val="95000"/>
                  </a:schemeClr>
                </a:solidFill>
                <a:latin typeface="Calibri"/>
                <a:ea typeface="ＭＳ Ｐゴシック" charset="0"/>
                <a:cs typeface="Calibri"/>
              </a:rPr>
              <a:t>Timm</a:t>
            </a:r>
            <a:endParaRPr lang="en-US" sz="2800" dirty="0">
              <a:solidFill>
                <a:schemeClr val="tx1">
                  <a:lumMod val="95000"/>
                </a:schemeClr>
              </a:solidFill>
              <a:latin typeface="Calibri"/>
              <a:ea typeface="ＭＳ Ｐゴシック" charset="0"/>
              <a:cs typeface="Calibri"/>
            </a:endParaRPr>
          </a:p>
          <a:p>
            <a:pPr algn="ctr">
              <a:defRPr/>
            </a:pPr>
            <a:r>
              <a:rPr lang="en-US" sz="2200" spc="100" dirty="0">
                <a:solidFill>
                  <a:schemeClr val="tx1">
                    <a:lumMod val="95000"/>
                  </a:schemeClr>
                </a:solidFill>
                <a:latin typeface="Calibri"/>
                <a:ea typeface="ＭＳ Ｐゴシック" charset="0"/>
                <a:cs typeface="Calibri"/>
              </a:rPr>
              <a:t>Principal Contributor</a:t>
            </a:r>
          </a:p>
        </p:txBody>
      </p:sp>
      <p:pic>
        <p:nvPicPr>
          <p:cNvPr id="10" name="Picture 9" descr="cover_422B.jp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5496" y="0"/>
            <a:ext cx="4904267" cy="6858000"/>
          </a:xfrm>
          <a:prstGeom prst="rect">
            <a:avLst/>
          </a:prstGeom>
        </p:spPr>
      </p:pic>
      <p:pic>
        <p:nvPicPr>
          <p:cNvPr id="11" name="Picture 10" descr="cover_422C.jpg"/>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966334" y="980727"/>
            <a:ext cx="4177666" cy="3568423"/>
          </a:xfrm>
          <a:prstGeom prst="rect">
            <a:avLst/>
          </a:prstGeom>
        </p:spPr>
      </p:pic>
    </p:spTree>
    <p:extLst>
      <p:ext uri="{BB962C8B-B14F-4D97-AF65-F5344CB8AC3E}">
        <p14:creationId xmlns:p14="http://schemas.microsoft.com/office/powerpoint/2010/main" val="407407027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 calcmode="lin" valueType="num">
                                      <p:cBhvr>
                                        <p:cTn id="9" dur="2000" fill="hold"/>
                                        <p:tgtEl>
                                          <p:spTgt spid="10"/>
                                        </p:tgtEl>
                                        <p:attrNameLst>
                                          <p:attrName>ppt_x</p:attrName>
                                        </p:attrNameLst>
                                      </p:cBhvr>
                                      <p:tavLst>
                                        <p:tav tm="0">
                                          <p:val>
                                            <p:fltVal val="0.5"/>
                                          </p:val>
                                        </p:tav>
                                        <p:tav tm="100000">
                                          <p:val>
                                            <p:strVal val="#ppt_x"/>
                                          </p:val>
                                        </p:tav>
                                      </p:tavLst>
                                    </p:anim>
                                    <p:anim calcmode="lin" valueType="num">
                                      <p:cBhvr>
                                        <p:cTn id="10" dur="2000" fill="hold"/>
                                        <p:tgtEl>
                                          <p:spTgt spid="10"/>
                                        </p:tgtEl>
                                        <p:attrNameLst>
                                          <p:attrName>ppt_y</p:attrName>
                                        </p:attrNameLst>
                                      </p:cBhvr>
                                      <p:tavLst>
                                        <p:tav tm="0">
                                          <p:val>
                                            <p:fltVal val="0.5"/>
                                          </p:val>
                                        </p:tav>
                                        <p:tav tm="100000">
                                          <p:val>
                                            <p:strVal val="#ppt_y"/>
                                          </p:val>
                                        </p:tav>
                                      </p:tavLst>
                                    </p:anim>
                                  </p:childTnLst>
                                </p:cTn>
                              </p:par>
                            </p:childTnLst>
                          </p:cTn>
                        </p:par>
                        <p:par>
                          <p:cTn id="11" fill="hold">
                            <p:stCondLst>
                              <p:cond delay="3000"/>
                            </p:stCondLst>
                            <p:childTnLst>
                              <p:par>
                                <p:cTn id="12" presetID="23" presetClass="entr" presetSubtype="528" fill="hold" nodeType="afterEffect">
                                  <p:stCondLst>
                                    <p:cond delay="1000"/>
                                  </p:stCondLst>
                                  <p:childTnLst>
                                    <p:set>
                                      <p:cBhvr>
                                        <p:cTn id="13" dur="1" fill="hold">
                                          <p:stCondLst>
                                            <p:cond delay="0"/>
                                          </p:stCondLst>
                                        </p:cTn>
                                        <p:tgtEl>
                                          <p:spTgt spid="11"/>
                                        </p:tgtEl>
                                        <p:attrNameLst>
                                          <p:attrName>style.visibility</p:attrName>
                                        </p:attrNameLst>
                                      </p:cBhvr>
                                      <p:to>
                                        <p:strVal val="visible"/>
                                      </p:to>
                                    </p:set>
                                    <p:anim calcmode="lin" valueType="num">
                                      <p:cBhvr>
                                        <p:cTn id="14" dur="2000" fill="hold"/>
                                        <p:tgtEl>
                                          <p:spTgt spid="11"/>
                                        </p:tgtEl>
                                        <p:attrNameLst>
                                          <p:attrName>ppt_w</p:attrName>
                                        </p:attrNameLst>
                                      </p:cBhvr>
                                      <p:tavLst>
                                        <p:tav tm="0">
                                          <p:val>
                                            <p:fltVal val="0"/>
                                          </p:val>
                                        </p:tav>
                                        <p:tav tm="100000">
                                          <p:val>
                                            <p:strVal val="#ppt_w"/>
                                          </p:val>
                                        </p:tav>
                                      </p:tavLst>
                                    </p:anim>
                                    <p:anim calcmode="lin" valueType="num">
                                      <p:cBhvr>
                                        <p:cTn id="15" dur="2000" fill="hold"/>
                                        <p:tgtEl>
                                          <p:spTgt spid="11"/>
                                        </p:tgtEl>
                                        <p:attrNameLst>
                                          <p:attrName>ppt_h</p:attrName>
                                        </p:attrNameLst>
                                      </p:cBhvr>
                                      <p:tavLst>
                                        <p:tav tm="0">
                                          <p:val>
                                            <p:fltVal val="0"/>
                                          </p:val>
                                        </p:tav>
                                        <p:tav tm="100000">
                                          <p:val>
                                            <p:strVal val="#ppt_h"/>
                                          </p:val>
                                        </p:tav>
                                      </p:tavLst>
                                    </p:anim>
                                    <p:anim calcmode="lin" valueType="num">
                                      <p:cBhvr>
                                        <p:cTn id="16" dur="2000" fill="hold"/>
                                        <p:tgtEl>
                                          <p:spTgt spid="11"/>
                                        </p:tgtEl>
                                        <p:attrNameLst>
                                          <p:attrName>ppt_x</p:attrName>
                                        </p:attrNameLst>
                                      </p:cBhvr>
                                      <p:tavLst>
                                        <p:tav tm="0">
                                          <p:val>
                                            <p:fltVal val="0.5"/>
                                          </p:val>
                                        </p:tav>
                                        <p:tav tm="100000">
                                          <p:val>
                                            <p:strVal val="#ppt_x"/>
                                          </p:val>
                                        </p:tav>
                                      </p:tavLst>
                                    </p:anim>
                                    <p:anim calcmode="lin" valueType="num">
                                      <p:cBhvr>
                                        <p:cTn id="17" dur="2000" fill="hold"/>
                                        <p:tgtEl>
                                          <p:spTgt spid="11"/>
                                        </p:tgtEl>
                                        <p:attrNameLst>
                                          <p:attrName>ppt_y</p:attrName>
                                        </p:attrNameLst>
                                      </p:cBhvr>
                                      <p:tavLst>
                                        <p:tav tm="0">
                                          <p:val>
                                            <p:fltVal val="0.5"/>
                                          </p:val>
                                        </p:tav>
                                        <p:tav tm="100000">
                                          <p:val>
                                            <p:strVal val="#ppt_y"/>
                                          </p:val>
                                        </p:tav>
                                      </p:tavLst>
                                    </p:anim>
                                  </p:childTnLst>
                                </p:cTn>
                              </p:par>
                              <p:par>
                                <p:cTn id="18" presetID="23" presetClass="entr" presetSubtype="528" fill="hold" grpId="0" nodeType="withEffect">
                                  <p:stCondLst>
                                    <p:cond delay="1000"/>
                                  </p:stCondLst>
                                  <p:childTnLst>
                                    <p:set>
                                      <p:cBhvr>
                                        <p:cTn id="19" dur="1" fill="hold">
                                          <p:stCondLst>
                                            <p:cond delay="0"/>
                                          </p:stCondLst>
                                        </p:cTn>
                                        <p:tgtEl>
                                          <p:spTgt spid="9"/>
                                        </p:tgtEl>
                                        <p:attrNameLst>
                                          <p:attrName>style.visibility</p:attrName>
                                        </p:attrNameLst>
                                      </p:cBhvr>
                                      <p:to>
                                        <p:strVal val="visible"/>
                                      </p:to>
                                    </p:set>
                                    <p:anim calcmode="lin" valueType="num">
                                      <p:cBhvr>
                                        <p:cTn id="20" dur="2000" fill="hold"/>
                                        <p:tgtEl>
                                          <p:spTgt spid="9"/>
                                        </p:tgtEl>
                                        <p:attrNameLst>
                                          <p:attrName>ppt_w</p:attrName>
                                        </p:attrNameLst>
                                      </p:cBhvr>
                                      <p:tavLst>
                                        <p:tav tm="0">
                                          <p:val>
                                            <p:fltVal val="0"/>
                                          </p:val>
                                        </p:tav>
                                        <p:tav tm="100000">
                                          <p:val>
                                            <p:strVal val="#ppt_w"/>
                                          </p:val>
                                        </p:tav>
                                      </p:tavLst>
                                    </p:anim>
                                    <p:anim calcmode="lin" valueType="num">
                                      <p:cBhvr>
                                        <p:cTn id="21" dur="2000" fill="hold"/>
                                        <p:tgtEl>
                                          <p:spTgt spid="9"/>
                                        </p:tgtEl>
                                        <p:attrNameLst>
                                          <p:attrName>ppt_h</p:attrName>
                                        </p:attrNameLst>
                                      </p:cBhvr>
                                      <p:tavLst>
                                        <p:tav tm="0">
                                          <p:val>
                                            <p:fltVal val="0"/>
                                          </p:val>
                                        </p:tav>
                                        <p:tav tm="100000">
                                          <p:val>
                                            <p:strVal val="#ppt_h"/>
                                          </p:val>
                                        </p:tav>
                                      </p:tavLst>
                                    </p:anim>
                                    <p:anim calcmode="lin" valueType="num">
                                      <p:cBhvr>
                                        <p:cTn id="22" dur="2000" fill="hold"/>
                                        <p:tgtEl>
                                          <p:spTgt spid="9"/>
                                        </p:tgtEl>
                                        <p:attrNameLst>
                                          <p:attrName>ppt_x</p:attrName>
                                        </p:attrNameLst>
                                      </p:cBhvr>
                                      <p:tavLst>
                                        <p:tav tm="0">
                                          <p:val>
                                            <p:fltVal val="0.5"/>
                                          </p:val>
                                        </p:tav>
                                        <p:tav tm="100000">
                                          <p:val>
                                            <p:strVal val="#ppt_x"/>
                                          </p:val>
                                        </p:tav>
                                      </p:tavLst>
                                    </p:anim>
                                    <p:anim calcmode="lin" valueType="num">
                                      <p:cBhvr>
                                        <p:cTn id="23" dur="20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Tuesday, </a:t>
            </a:r>
            <a:r>
              <a:rPr lang="en-US" sz="3200" i="1" dirty="0">
                <a:solidFill>
                  <a:srgbClr val="FFFF00"/>
                </a:solidFill>
                <a:latin typeface="Cambria"/>
                <a:cs typeface="Cambria"/>
              </a:rPr>
              <a:t>December </a:t>
            </a:r>
            <a:r>
              <a:rPr lang="en-US" sz="3200" i="1" dirty="0" smtClean="0">
                <a:solidFill>
                  <a:srgbClr val="FFFF00"/>
                </a:solidFill>
                <a:latin typeface="Cambria"/>
                <a:cs typeface="Cambria"/>
              </a:rPr>
              <a:t>6</a:t>
            </a:r>
          </a:p>
          <a:p>
            <a:pPr marL="36000"/>
            <a:r>
              <a:rPr lang="en-US" sz="3200" b="1" cap="small" spc="50" dirty="0" smtClean="0">
                <a:latin typeface="Cambria"/>
                <a:cs typeface="Cambria"/>
              </a:rPr>
              <a:t>Reincarnation</a:t>
            </a:r>
            <a:endParaRPr lang="en-US" sz="3200" cap="small" spc="50" dirty="0">
              <a:latin typeface="Cambria"/>
              <a:cs typeface="Cambria"/>
            </a:endParaRPr>
          </a:p>
        </p:txBody>
      </p:sp>
      <p:sp>
        <p:nvSpPr>
          <p:cNvPr id="4" name="Text Box 3"/>
          <p:cNvSpPr txBox="1">
            <a:spLocks noChangeArrowheads="1"/>
          </p:cNvSpPr>
          <p:nvPr/>
        </p:nvSpPr>
        <p:spPr bwMode="auto">
          <a:xfrm>
            <a:off x="0" y="1224090"/>
            <a:ext cx="9144000" cy="5133777"/>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600"/>
              </a:spcAft>
            </a:pPr>
            <a:r>
              <a:rPr lang="en-US" sz="4400" dirty="0" smtClean="0">
                <a:latin typeface="Calibri"/>
                <a:cs typeface="Calibri"/>
              </a:rPr>
              <a:t>this </a:t>
            </a:r>
            <a:r>
              <a:rPr lang="en-US" sz="4400" dirty="0">
                <a:latin typeface="Calibri"/>
                <a:cs typeface="Calibri"/>
              </a:rPr>
              <a:t>life (</a:t>
            </a:r>
            <a:r>
              <a:rPr lang="en-US" sz="4400" i="1" dirty="0">
                <a:latin typeface="Calibri"/>
                <a:cs typeface="Calibri"/>
              </a:rPr>
              <a:t>Matt. 22:1–14, </a:t>
            </a:r>
            <a:r>
              <a:rPr lang="en-US" sz="4400" i="1" dirty="0" smtClean="0">
                <a:latin typeface="Calibri"/>
                <a:cs typeface="Calibri"/>
              </a:rPr>
              <a:t>25</a:t>
            </a:r>
            <a:r>
              <a:rPr lang="en-US" sz="4400" i="1" dirty="0">
                <a:latin typeface="Calibri"/>
                <a:cs typeface="Calibri"/>
              </a:rPr>
              <a:t>:31–46</a:t>
            </a:r>
            <a:r>
              <a:rPr lang="en-US" sz="4400" dirty="0">
                <a:latin typeface="Calibri"/>
                <a:cs typeface="Calibri"/>
              </a:rPr>
              <a:t>)</a:t>
            </a:r>
            <a:r>
              <a:rPr lang="en-US" sz="4400" dirty="0" smtClean="0">
                <a:latin typeface="Calibri"/>
                <a:cs typeface="Calibri"/>
              </a:rPr>
              <a:t>.</a:t>
            </a:r>
          </a:p>
          <a:p>
            <a:pPr marL="180000" eaLnBrk="1" hangingPunct="1">
              <a:lnSpc>
                <a:spcPct val="90000"/>
              </a:lnSpc>
              <a:spcBef>
                <a:spcPts val="0"/>
              </a:spcBef>
              <a:spcAft>
                <a:spcPts val="600"/>
              </a:spcAft>
            </a:pPr>
            <a:r>
              <a:rPr lang="en-US" sz="4400" b="1" spc="-100" dirty="0" smtClean="0">
                <a:latin typeface="Calibri"/>
                <a:cs typeface="Calibri"/>
              </a:rPr>
              <a:t>4. </a:t>
            </a:r>
            <a:r>
              <a:rPr lang="en-US" sz="4400" dirty="0" smtClean="0">
                <a:latin typeface="Calibri"/>
                <a:cs typeface="Calibri"/>
              </a:rPr>
              <a:t>Downplays </a:t>
            </a:r>
            <a:r>
              <a:rPr lang="en-US" sz="4400" dirty="0">
                <a:latin typeface="Calibri"/>
                <a:cs typeface="Calibri"/>
              </a:rPr>
              <a:t>the meaning and relevance of Christ’s second coming (</a:t>
            </a:r>
            <a:r>
              <a:rPr lang="en-US" sz="4400" i="1" dirty="0">
                <a:latin typeface="Calibri"/>
                <a:cs typeface="Calibri"/>
              </a:rPr>
              <a:t>John 14:1–3</a:t>
            </a:r>
            <a:r>
              <a:rPr lang="en-US" sz="4400" dirty="0">
                <a:latin typeface="Calibri"/>
                <a:cs typeface="Calibri"/>
              </a:rPr>
              <a:t>).</a:t>
            </a:r>
          </a:p>
          <a:p>
            <a:pPr marL="180000" eaLnBrk="1" hangingPunct="1">
              <a:lnSpc>
                <a:spcPct val="90000"/>
              </a:lnSpc>
              <a:spcBef>
                <a:spcPts val="0"/>
              </a:spcBef>
              <a:spcAft>
                <a:spcPts val="600"/>
              </a:spcAft>
            </a:pPr>
            <a:r>
              <a:rPr lang="en-US" sz="4400" b="1" spc="-100" dirty="0" smtClean="0">
                <a:latin typeface="Calibri"/>
                <a:cs typeface="Calibri"/>
              </a:rPr>
              <a:t>5. </a:t>
            </a:r>
            <a:r>
              <a:rPr lang="en-US" sz="4400" dirty="0" smtClean="0">
                <a:latin typeface="Calibri"/>
                <a:cs typeface="Calibri"/>
              </a:rPr>
              <a:t>Proposes </a:t>
            </a:r>
            <a:r>
              <a:rPr lang="en-US" sz="4400" dirty="0">
                <a:latin typeface="Calibri"/>
                <a:cs typeface="Calibri"/>
              </a:rPr>
              <a:t>after-death opportunities for someone still to overcome his or her own life’s pitfalls, which is unbiblical (</a:t>
            </a:r>
            <a:r>
              <a:rPr lang="en-US" sz="4400" i="1" dirty="0">
                <a:latin typeface="Calibri"/>
                <a:cs typeface="Calibri"/>
              </a:rPr>
              <a:t>Heb. 9:27</a:t>
            </a:r>
            <a:r>
              <a:rPr lang="en-US" sz="4400" dirty="0">
                <a:latin typeface="Calibri"/>
                <a:cs typeface="Calibri"/>
              </a:rPr>
              <a:t>).</a:t>
            </a:r>
            <a:endParaRPr lang="en-US" sz="4400" dirty="0" smtClean="0">
              <a:latin typeface="Calibri"/>
              <a:cs typeface="Calibri"/>
            </a:endParaRPr>
          </a:p>
        </p:txBody>
      </p:sp>
    </p:spTree>
    <p:extLst>
      <p:ext uri="{BB962C8B-B14F-4D97-AF65-F5344CB8AC3E}">
        <p14:creationId xmlns:p14="http://schemas.microsoft.com/office/powerpoint/2010/main" val="3974659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Wednesday, </a:t>
            </a:r>
            <a:r>
              <a:rPr lang="en-US" sz="3200" i="1" dirty="0">
                <a:solidFill>
                  <a:srgbClr val="FFFF00"/>
                </a:solidFill>
                <a:latin typeface="Cambria"/>
                <a:cs typeface="Cambria"/>
              </a:rPr>
              <a:t>December </a:t>
            </a:r>
            <a:r>
              <a:rPr lang="en-US" sz="3200" i="1" dirty="0" smtClean="0">
                <a:solidFill>
                  <a:srgbClr val="FFFF00"/>
                </a:solidFill>
                <a:latin typeface="Cambria"/>
                <a:cs typeface="Cambria"/>
              </a:rPr>
              <a:t>7</a:t>
            </a:r>
          </a:p>
          <a:p>
            <a:pPr marL="36000"/>
            <a:r>
              <a:rPr lang="en-US" sz="3200" b="1" cap="small" spc="50" dirty="0" smtClean="0">
                <a:latin typeface="Cambria"/>
                <a:cs typeface="Cambria"/>
              </a:rPr>
              <a:t>Necromancy </a:t>
            </a:r>
            <a:r>
              <a:rPr lang="en-US" sz="3200" b="1" cap="small" spc="50" dirty="0">
                <a:latin typeface="Cambria"/>
                <a:cs typeface="Cambria"/>
              </a:rPr>
              <a:t>and Ancestor Worship</a:t>
            </a:r>
            <a:endParaRPr lang="en-US" sz="3200" cap="small" spc="50" dirty="0">
              <a:latin typeface="Cambria"/>
              <a:cs typeface="Cambria"/>
            </a:endParaRPr>
          </a:p>
        </p:txBody>
      </p:sp>
      <p:sp>
        <p:nvSpPr>
          <p:cNvPr id="4" name="Text Box 3"/>
          <p:cNvSpPr txBox="1">
            <a:spLocks noChangeArrowheads="1"/>
          </p:cNvSpPr>
          <p:nvPr/>
        </p:nvSpPr>
        <p:spPr bwMode="auto">
          <a:xfrm>
            <a:off x="0" y="1401439"/>
            <a:ext cx="9144000" cy="4979889"/>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dirty="0">
                <a:latin typeface="Calibri"/>
                <a:cs typeface="Calibri"/>
              </a:rPr>
              <a:t>The word “necromancy” derives </a:t>
            </a:r>
            <a:r>
              <a:rPr lang="en-US" sz="4400" dirty="0" smtClean="0">
                <a:latin typeface="Calibri"/>
                <a:cs typeface="Calibri"/>
              </a:rPr>
              <a:t>    from </a:t>
            </a:r>
            <a:r>
              <a:rPr lang="en-US" sz="4400" dirty="0">
                <a:latin typeface="Calibri"/>
                <a:cs typeface="Calibri"/>
              </a:rPr>
              <a:t>the Greek terms </a:t>
            </a:r>
            <a:r>
              <a:rPr lang="en-US" sz="4400" i="1" dirty="0" err="1">
                <a:latin typeface="Calibri"/>
                <a:cs typeface="Calibri"/>
              </a:rPr>
              <a:t>nekros</a:t>
            </a:r>
            <a:r>
              <a:rPr lang="en-US" sz="4400" dirty="0">
                <a:latin typeface="Calibri"/>
                <a:cs typeface="Calibri"/>
              </a:rPr>
              <a:t> (dead) and </a:t>
            </a:r>
            <a:r>
              <a:rPr lang="en-US" sz="4400" i="1" dirty="0" err="1">
                <a:latin typeface="Calibri"/>
                <a:cs typeface="Calibri"/>
              </a:rPr>
              <a:t>manteia</a:t>
            </a:r>
            <a:r>
              <a:rPr lang="en-US" sz="4400" dirty="0">
                <a:latin typeface="Calibri"/>
                <a:cs typeface="Calibri"/>
              </a:rPr>
              <a:t> (divination)</a:t>
            </a:r>
            <a:r>
              <a:rPr lang="en-US" sz="4400" dirty="0" smtClean="0">
                <a:latin typeface="Calibri"/>
                <a:cs typeface="Calibri"/>
              </a:rPr>
              <a:t>.</a:t>
            </a:r>
          </a:p>
          <a:p>
            <a:pPr algn="ctr" eaLnBrk="1" hangingPunct="1">
              <a:lnSpc>
                <a:spcPct val="90000"/>
              </a:lnSpc>
              <a:spcBef>
                <a:spcPts val="0"/>
              </a:spcBef>
            </a:pPr>
            <a:r>
              <a:rPr lang="en-US" sz="4400" dirty="0" smtClean="0">
                <a:latin typeface="Calibri"/>
                <a:cs typeface="Calibri"/>
              </a:rPr>
              <a:t>Practiced </a:t>
            </a:r>
            <a:r>
              <a:rPr lang="en-US" sz="4400" dirty="0">
                <a:latin typeface="Calibri"/>
                <a:cs typeface="Calibri"/>
              </a:rPr>
              <a:t>since ancient times, necromancy is a form of summoning the alleged active spirits of the dead </a:t>
            </a:r>
            <a:r>
              <a:rPr lang="en-US" sz="4400" dirty="0" smtClean="0">
                <a:latin typeface="Calibri"/>
                <a:cs typeface="Calibri"/>
              </a:rPr>
              <a:t>   in </a:t>
            </a:r>
            <a:r>
              <a:rPr lang="en-US" sz="4400" dirty="0">
                <a:latin typeface="Calibri"/>
                <a:cs typeface="Calibri"/>
              </a:rPr>
              <a:t>order to obtain knowledge, often about future events. </a:t>
            </a:r>
            <a:endParaRPr lang="en-US" sz="4400" dirty="0" smtClean="0">
              <a:latin typeface="Calibri"/>
              <a:cs typeface="Calibri"/>
            </a:endParaRPr>
          </a:p>
        </p:txBody>
      </p:sp>
    </p:spTree>
    <p:extLst>
      <p:ext uri="{BB962C8B-B14F-4D97-AF65-F5344CB8AC3E}">
        <p14:creationId xmlns:p14="http://schemas.microsoft.com/office/powerpoint/2010/main" val="6914363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Wednesday, </a:t>
            </a:r>
            <a:r>
              <a:rPr lang="en-US" sz="3200" i="1" dirty="0">
                <a:solidFill>
                  <a:srgbClr val="FFFF00"/>
                </a:solidFill>
                <a:latin typeface="Cambria"/>
                <a:cs typeface="Cambria"/>
              </a:rPr>
              <a:t>December </a:t>
            </a:r>
            <a:r>
              <a:rPr lang="en-US" sz="3200" i="1" dirty="0" smtClean="0">
                <a:solidFill>
                  <a:srgbClr val="FFFF00"/>
                </a:solidFill>
                <a:latin typeface="Cambria"/>
                <a:cs typeface="Cambria"/>
              </a:rPr>
              <a:t>7</a:t>
            </a:r>
          </a:p>
          <a:p>
            <a:pPr marL="36000"/>
            <a:r>
              <a:rPr lang="en-US" sz="3200" b="1" cap="small" spc="50" dirty="0" smtClean="0">
                <a:latin typeface="Cambria"/>
                <a:cs typeface="Cambria"/>
              </a:rPr>
              <a:t>Necromancy </a:t>
            </a:r>
            <a:r>
              <a:rPr lang="en-US" sz="3200" b="1" cap="small" spc="50" dirty="0">
                <a:latin typeface="Cambria"/>
                <a:cs typeface="Cambria"/>
              </a:rPr>
              <a:t>and Ancestor Worship</a:t>
            </a:r>
            <a:endParaRPr lang="en-US" sz="3200" cap="small" spc="50" dirty="0">
              <a:latin typeface="Cambria"/>
              <a:cs typeface="Cambria"/>
            </a:endParaRPr>
          </a:p>
        </p:txBody>
      </p:sp>
      <p:sp>
        <p:nvSpPr>
          <p:cNvPr id="4" name="Text Box 3"/>
          <p:cNvSpPr txBox="1">
            <a:spLocks noChangeArrowheads="1"/>
          </p:cNvSpPr>
          <p:nvPr/>
        </p:nvSpPr>
        <p:spPr bwMode="auto">
          <a:xfrm>
            <a:off x="0" y="1244246"/>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dirty="0">
                <a:latin typeface="Calibri"/>
                <a:cs typeface="Calibri"/>
              </a:rPr>
              <a:t>The Bible stated very clearly that all </a:t>
            </a:r>
            <a:r>
              <a:rPr lang="en-US" sz="4400" dirty="0" err="1">
                <a:latin typeface="Calibri"/>
                <a:cs typeface="Calibri"/>
              </a:rPr>
              <a:t>spiritists</a:t>
            </a:r>
            <a:r>
              <a:rPr lang="en-US" sz="4400" dirty="0">
                <a:latin typeface="Calibri"/>
                <a:cs typeface="Calibri"/>
              </a:rPr>
              <a:t>, mediums, sorcerers, and necromancers, in the ancient Israelite theocracy, were </a:t>
            </a:r>
            <a:r>
              <a:rPr lang="en-US" sz="4400" dirty="0" smtClean="0">
                <a:latin typeface="Calibri"/>
                <a:cs typeface="Calibri"/>
              </a:rPr>
              <a:t>abominations </a:t>
            </a:r>
            <a:r>
              <a:rPr lang="en-US" sz="4400" dirty="0">
                <a:latin typeface="Calibri"/>
                <a:cs typeface="Calibri"/>
              </a:rPr>
              <a:t>to the Lord and should be put to death by stoning </a:t>
            </a:r>
            <a:r>
              <a:rPr lang="en-US" sz="4400" dirty="0" smtClean="0">
                <a:latin typeface="Calibri"/>
                <a:cs typeface="Calibri"/>
              </a:rPr>
              <a:t>(</a:t>
            </a:r>
            <a:r>
              <a:rPr lang="en-US" sz="4400" i="1" dirty="0" smtClean="0">
                <a:latin typeface="Calibri"/>
                <a:cs typeface="Calibri"/>
              </a:rPr>
              <a:t>Deut</a:t>
            </a:r>
            <a:r>
              <a:rPr lang="en-US" sz="4400" i="1" dirty="0">
                <a:latin typeface="Calibri"/>
                <a:cs typeface="Calibri"/>
              </a:rPr>
              <a:t>. 18:9–14</a:t>
            </a:r>
            <a:r>
              <a:rPr lang="en-US" sz="4400" dirty="0">
                <a:latin typeface="Calibri"/>
                <a:cs typeface="Calibri"/>
              </a:rPr>
              <a:t>)</a:t>
            </a:r>
            <a:r>
              <a:rPr lang="en-US" sz="4400" dirty="0" smtClean="0">
                <a:latin typeface="Calibri"/>
                <a:cs typeface="Calibri"/>
              </a:rPr>
              <a:t>.</a:t>
            </a:r>
          </a:p>
          <a:p>
            <a:pPr algn="ctr" eaLnBrk="1" hangingPunct="1">
              <a:lnSpc>
                <a:spcPct val="90000"/>
              </a:lnSpc>
              <a:spcBef>
                <a:spcPts val="0"/>
              </a:spcBef>
            </a:pPr>
            <a:r>
              <a:rPr lang="en-US" sz="4400" dirty="0" smtClean="0">
                <a:latin typeface="Calibri"/>
                <a:cs typeface="Calibri"/>
              </a:rPr>
              <a:t>In </a:t>
            </a:r>
            <a:r>
              <a:rPr lang="en-US" sz="4400" dirty="0">
                <a:latin typeface="Calibri"/>
                <a:cs typeface="Calibri"/>
              </a:rPr>
              <a:t>accordance with this law, Saul had destroyed all mediums and </a:t>
            </a:r>
            <a:r>
              <a:rPr lang="en-US" sz="4400" dirty="0" err="1">
                <a:latin typeface="Calibri"/>
                <a:cs typeface="Calibri"/>
              </a:rPr>
              <a:t>spiritists</a:t>
            </a:r>
            <a:r>
              <a:rPr lang="en-US" sz="4400" dirty="0">
                <a:latin typeface="Calibri"/>
                <a:cs typeface="Calibri"/>
              </a:rPr>
              <a:t> from Israel (</a:t>
            </a:r>
            <a:r>
              <a:rPr lang="en-US" sz="4400" i="1" dirty="0">
                <a:latin typeface="Calibri"/>
                <a:cs typeface="Calibri"/>
              </a:rPr>
              <a:t>1 Sam. 28:3, 9</a:t>
            </a:r>
            <a:r>
              <a:rPr lang="en-US" sz="4400" dirty="0">
                <a:latin typeface="Calibri"/>
                <a:cs typeface="Calibri"/>
              </a:rPr>
              <a:t>).</a:t>
            </a:r>
            <a:endParaRPr lang="en-US" sz="4400" dirty="0" smtClean="0">
              <a:latin typeface="Calibri"/>
              <a:cs typeface="Calibri"/>
            </a:endParaRPr>
          </a:p>
        </p:txBody>
      </p:sp>
    </p:spTree>
    <p:extLst>
      <p:ext uri="{BB962C8B-B14F-4D97-AF65-F5344CB8AC3E}">
        <p14:creationId xmlns:p14="http://schemas.microsoft.com/office/powerpoint/2010/main" val="38974142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0" y="1244246"/>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08000" eaLnBrk="1" hangingPunct="1">
              <a:lnSpc>
                <a:spcPct val="90000"/>
              </a:lnSpc>
              <a:spcBef>
                <a:spcPts val="0"/>
              </a:spcBef>
            </a:pPr>
            <a:r>
              <a:rPr lang="en-US" sz="4400" spc="-100" dirty="0" smtClean="0">
                <a:solidFill>
                  <a:srgbClr val="000000"/>
                </a:solidFill>
                <a:latin typeface="Calibri"/>
                <a:cs typeface="Calibri"/>
              </a:rPr>
              <a:t>But</a:t>
            </a:r>
            <a:r>
              <a:rPr lang="en-US" sz="4400" spc="-100" dirty="0">
                <a:solidFill>
                  <a:srgbClr val="000000"/>
                </a:solidFill>
                <a:latin typeface="Calibri"/>
                <a:cs typeface="Calibri"/>
              </a:rPr>
              <a:t> </a:t>
            </a:r>
            <a:r>
              <a:rPr lang="en-US" sz="4400" spc="-100" dirty="0" smtClean="0">
                <a:solidFill>
                  <a:srgbClr val="000000"/>
                </a:solidFill>
                <a:latin typeface="Calibri"/>
                <a:cs typeface="Calibri"/>
              </a:rPr>
              <a:t>after </a:t>
            </a:r>
            <a:r>
              <a:rPr lang="en-US" sz="4400" spc="-100" dirty="0">
                <a:solidFill>
                  <a:srgbClr val="000000"/>
                </a:solidFill>
                <a:latin typeface="Calibri"/>
                <a:cs typeface="Calibri"/>
              </a:rPr>
              <a:t>being rejected by the Lord, Saul </a:t>
            </a:r>
            <a:r>
              <a:rPr lang="en-US" sz="4400" dirty="0">
                <a:solidFill>
                  <a:srgbClr val="000000"/>
                </a:solidFill>
                <a:latin typeface="Calibri"/>
                <a:cs typeface="Calibri"/>
              </a:rPr>
              <a:t>himself went to the Canaanite city of </a:t>
            </a:r>
            <a:r>
              <a:rPr lang="en-US" sz="4400" dirty="0" err="1">
                <a:solidFill>
                  <a:srgbClr val="000000"/>
                </a:solidFill>
                <a:latin typeface="Calibri"/>
                <a:cs typeface="Calibri"/>
              </a:rPr>
              <a:t>Endor</a:t>
            </a:r>
            <a:r>
              <a:rPr lang="en-US" sz="4400" dirty="0">
                <a:solidFill>
                  <a:srgbClr val="000000"/>
                </a:solidFill>
                <a:latin typeface="Calibri"/>
                <a:cs typeface="Calibri"/>
              </a:rPr>
              <a:t> to inquire of a woman medium </a:t>
            </a:r>
            <a:r>
              <a:rPr lang="en-US" sz="4400" dirty="0" smtClean="0">
                <a:solidFill>
                  <a:srgbClr val="000000"/>
                </a:solidFill>
                <a:latin typeface="Calibri"/>
                <a:cs typeface="Calibri"/>
              </a:rPr>
              <a:t>  </a:t>
            </a:r>
            <a:r>
              <a:rPr lang="en-US" sz="4400" spc="-100" dirty="0" smtClean="0">
                <a:solidFill>
                  <a:srgbClr val="000000"/>
                </a:solidFill>
                <a:latin typeface="Calibri"/>
                <a:cs typeface="Calibri"/>
              </a:rPr>
              <a:t>(</a:t>
            </a:r>
            <a:r>
              <a:rPr lang="en-US" sz="4400" i="1" spc="-100" dirty="0">
                <a:solidFill>
                  <a:srgbClr val="000000"/>
                </a:solidFill>
                <a:latin typeface="Calibri"/>
                <a:cs typeface="Calibri"/>
              </a:rPr>
              <a:t>1 Sam</a:t>
            </a:r>
            <a:r>
              <a:rPr lang="en-US" sz="4400" i="1" spc="-300" dirty="0">
                <a:solidFill>
                  <a:srgbClr val="000000"/>
                </a:solidFill>
                <a:latin typeface="Calibri"/>
                <a:cs typeface="Calibri"/>
              </a:rPr>
              <a:t>. </a:t>
            </a:r>
            <a:r>
              <a:rPr lang="en-US" sz="4400" i="1" spc="-100" dirty="0">
                <a:solidFill>
                  <a:srgbClr val="000000"/>
                </a:solidFill>
                <a:latin typeface="Calibri"/>
                <a:cs typeface="Calibri"/>
              </a:rPr>
              <a:t>28:6,</a:t>
            </a:r>
            <a:r>
              <a:rPr lang="en-US" sz="4400" i="1" spc="-300" dirty="0">
                <a:solidFill>
                  <a:srgbClr val="000000"/>
                </a:solidFill>
                <a:latin typeface="Calibri"/>
                <a:cs typeface="Calibri"/>
              </a:rPr>
              <a:t> </a:t>
            </a:r>
            <a:r>
              <a:rPr lang="en-US" sz="4400" i="1" spc="-100" dirty="0">
                <a:solidFill>
                  <a:srgbClr val="000000"/>
                </a:solidFill>
                <a:latin typeface="Calibri"/>
                <a:cs typeface="Calibri"/>
              </a:rPr>
              <a:t>7,</a:t>
            </a:r>
            <a:r>
              <a:rPr lang="en-US" sz="4400" i="1" spc="-300" dirty="0">
                <a:solidFill>
                  <a:srgbClr val="000000"/>
                </a:solidFill>
                <a:latin typeface="Calibri"/>
                <a:cs typeface="Calibri"/>
              </a:rPr>
              <a:t> </a:t>
            </a:r>
            <a:r>
              <a:rPr lang="en-US" sz="4400" i="1" spc="-100" dirty="0" smtClean="0">
                <a:solidFill>
                  <a:srgbClr val="000000"/>
                </a:solidFill>
                <a:latin typeface="Calibri"/>
                <a:cs typeface="Calibri"/>
              </a:rPr>
              <a:t>15</a:t>
            </a:r>
            <a:r>
              <a:rPr lang="en-US" sz="4400" spc="-100" dirty="0" smtClean="0">
                <a:solidFill>
                  <a:srgbClr val="000000"/>
                </a:solidFill>
                <a:latin typeface="Calibri"/>
                <a:cs typeface="Calibri"/>
              </a:rPr>
              <a:t>)</a:t>
            </a:r>
            <a:r>
              <a:rPr lang="en-US" sz="4400" spc="-300" dirty="0">
                <a:solidFill>
                  <a:srgbClr val="000000"/>
                </a:solidFill>
                <a:latin typeface="Calibri"/>
                <a:cs typeface="Calibri"/>
              </a:rPr>
              <a:t>. </a:t>
            </a:r>
            <a:r>
              <a:rPr lang="en-US" sz="4400" spc="-100" dirty="0">
                <a:solidFill>
                  <a:srgbClr val="000000"/>
                </a:solidFill>
                <a:latin typeface="Calibri"/>
                <a:cs typeface="Calibri"/>
              </a:rPr>
              <a:t>He asked her to bring </a:t>
            </a:r>
            <a:r>
              <a:rPr lang="en-US" sz="4400" dirty="0">
                <a:solidFill>
                  <a:srgbClr val="000000"/>
                </a:solidFill>
                <a:latin typeface="Calibri"/>
                <a:cs typeface="Calibri"/>
              </a:rPr>
              <a:t>up the deceased prophet Samuel, who supposedly came up in a </a:t>
            </a:r>
            <a:r>
              <a:rPr lang="en-US" sz="4400" dirty="0" smtClean="0">
                <a:solidFill>
                  <a:srgbClr val="000000"/>
                </a:solidFill>
                <a:latin typeface="Calibri"/>
                <a:cs typeface="Calibri"/>
              </a:rPr>
              <a:t>necromancer </a:t>
            </a:r>
            <a:r>
              <a:rPr lang="en-US" sz="4400" spc="-30" dirty="0">
                <a:solidFill>
                  <a:srgbClr val="000000"/>
                </a:solidFill>
                <a:latin typeface="Calibri"/>
                <a:cs typeface="Calibri"/>
              </a:rPr>
              <a:t>apparition and spoke with Saul </a:t>
            </a:r>
            <a:r>
              <a:rPr lang="en-US" sz="4400" spc="-30" dirty="0" smtClean="0">
                <a:solidFill>
                  <a:srgbClr val="000000"/>
                </a:solidFill>
                <a:latin typeface="Calibri"/>
                <a:cs typeface="Calibri"/>
              </a:rPr>
              <a:t>(</a:t>
            </a:r>
            <a:r>
              <a:rPr lang="en-US" sz="4400" i="1" spc="-30" dirty="0" smtClean="0">
                <a:solidFill>
                  <a:srgbClr val="000000"/>
                </a:solidFill>
                <a:latin typeface="Calibri"/>
                <a:cs typeface="Calibri"/>
              </a:rPr>
              <a:t>vs. 13</a:t>
            </a:r>
            <a:r>
              <a:rPr lang="en-US" sz="4400" i="1" spc="-30" dirty="0">
                <a:solidFill>
                  <a:srgbClr val="000000"/>
                </a:solidFill>
                <a:latin typeface="Calibri"/>
                <a:cs typeface="Calibri"/>
              </a:rPr>
              <a:t>–</a:t>
            </a:r>
            <a:r>
              <a:rPr lang="en-US" sz="4400" i="1" spc="-100" dirty="0">
                <a:solidFill>
                  <a:srgbClr val="000000"/>
                </a:solidFill>
                <a:latin typeface="Calibri"/>
                <a:cs typeface="Calibri"/>
              </a:rPr>
              <a:t>19</a:t>
            </a:r>
            <a:r>
              <a:rPr lang="en-US" sz="4400" spc="-100" dirty="0">
                <a:solidFill>
                  <a:srgbClr val="000000"/>
                </a:solidFill>
                <a:latin typeface="Calibri"/>
                <a:cs typeface="Calibri"/>
              </a:rPr>
              <a:t>). </a:t>
            </a:r>
            <a:r>
              <a:rPr lang="en-US" sz="4400" spc="-100" dirty="0">
                <a:latin typeface="Calibri"/>
                <a:cs typeface="Calibri"/>
              </a:rPr>
              <a:t>The deceiving spirit, who pretended to be Samuel, told Saul,</a:t>
            </a:r>
            <a:r>
              <a:rPr lang="en-US" sz="4400" spc="-300" dirty="0">
                <a:latin typeface="Calibri"/>
                <a:cs typeface="Calibri"/>
              </a:rPr>
              <a:t> “ </a:t>
            </a:r>
            <a:r>
              <a:rPr lang="en-US" sz="4400" spc="-100" dirty="0">
                <a:latin typeface="Calibri"/>
                <a:cs typeface="Calibri"/>
              </a:rPr>
              <a:t>‘Tomorrow </a:t>
            </a:r>
            <a:r>
              <a:rPr lang="en-US" sz="4400" spc="-100" dirty="0" smtClean="0">
                <a:latin typeface="Calibri"/>
                <a:cs typeface="Calibri"/>
              </a:rPr>
              <a:t>you</a:t>
            </a:r>
          </a:p>
        </p:txBody>
      </p:sp>
      <p:sp>
        <p:nvSpPr>
          <p:cNvPr id="5" name="Text Box 3"/>
          <p:cNvSpPr txBox="1">
            <a:spLocks noChangeArrowheads="1"/>
          </p:cNvSpPr>
          <p:nvPr/>
        </p:nvSpPr>
        <p:spPr bwMode="auto">
          <a:xfrm>
            <a:off x="0" y="1244246"/>
            <a:ext cx="9144000" cy="4979889"/>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08000" eaLnBrk="1" hangingPunct="1">
              <a:lnSpc>
                <a:spcPct val="90000"/>
              </a:lnSpc>
              <a:spcBef>
                <a:spcPts val="0"/>
              </a:spcBef>
            </a:pPr>
            <a:r>
              <a:rPr lang="en-US" sz="4400" spc="-100" dirty="0" smtClean="0">
                <a:solidFill>
                  <a:srgbClr val="000000"/>
                </a:solidFill>
                <a:latin typeface="Calibri"/>
                <a:cs typeface="Calibri"/>
              </a:rPr>
              <a:t>But</a:t>
            </a:r>
            <a:r>
              <a:rPr lang="en-US" sz="4400" spc="-100" dirty="0">
                <a:solidFill>
                  <a:srgbClr val="000000"/>
                </a:solidFill>
                <a:latin typeface="Calibri"/>
                <a:cs typeface="Calibri"/>
              </a:rPr>
              <a:t> </a:t>
            </a:r>
            <a:r>
              <a:rPr lang="en-US" sz="4400" spc="-100" dirty="0" smtClean="0">
                <a:solidFill>
                  <a:srgbClr val="000000"/>
                </a:solidFill>
                <a:latin typeface="Calibri"/>
                <a:cs typeface="Calibri"/>
              </a:rPr>
              <a:t>after </a:t>
            </a:r>
            <a:r>
              <a:rPr lang="en-US" sz="4400" spc="-100" dirty="0">
                <a:solidFill>
                  <a:srgbClr val="000000"/>
                </a:solidFill>
                <a:latin typeface="Calibri"/>
                <a:cs typeface="Calibri"/>
              </a:rPr>
              <a:t>being rejected by the Lord, Saul </a:t>
            </a:r>
            <a:r>
              <a:rPr lang="en-US" sz="4400" dirty="0">
                <a:solidFill>
                  <a:srgbClr val="000000"/>
                </a:solidFill>
                <a:latin typeface="Calibri"/>
                <a:cs typeface="Calibri"/>
              </a:rPr>
              <a:t>himself went to the Canaanite city of </a:t>
            </a:r>
            <a:r>
              <a:rPr lang="en-US" sz="4400" dirty="0" err="1">
                <a:solidFill>
                  <a:srgbClr val="000000"/>
                </a:solidFill>
                <a:latin typeface="Calibri"/>
                <a:cs typeface="Calibri"/>
              </a:rPr>
              <a:t>Endor</a:t>
            </a:r>
            <a:r>
              <a:rPr lang="en-US" sz="4400" dirty="0">
                <a:solidFill>
                  <a:srgbClr val="000000"/>
                </a:solidFill>
                <a:latin typeface="Calibri"/>
                <a:cs typeface="Calibri"/>
              </a:rPr>
              <a:t> to inquire of a woman medium </a:t>
            </a:r>
            <a:r>
              <a:rPr lang="en-US" sz="4400" dirty="0" smtClean="0">
                <a:solidFill>
                  <a:srgbClr val="000000"/>
                </a:solidFill>
                <a:latin typeface="Calibri"/>
                <a:cs typeface="Calibri"/>
              </a:rPr>
              <a:t>  </a:t>
            </a:r>
            <a:r>
              <a:rPr lang="en-US" sz="4400" spc="-100" dirty="0" smtClean="0">
                <a:solidFill>
                  <a:srgbClr val="000000"/>
                </a:solidFill>
                <a:latin typeface="Calibri"/>
                <a:cs typeface="Calibri"/>
              </a:rPr>
              <a:t>(</a:t>
            </a:r>
            <a:r>
              <a:rPr lang="en-US" sz="4400" i="1" spc="-100" dirty="0">
                <a:solidFill>
                  <a:srgbClr val="000000"/>
                </a:solidFill>
                <a:latin typeface="Calibri"/>
                <a:cs typeface="Calibri"/>
              </a:rPr>
              <a:t>1 Sam</a:t>
            </a:r>
            <a:r>
              <a:rPr lang="en-US" sz="4400" i="1" spc="-300" dirty="0">
                <a:solidFill>
                  <a:srgbClr val="000000"/>
                </a:solidFill>
                <a:latin typeface="Calibri"/>
                <a:cs typeface="Calibri"/>
              </a:rPr>
              <a:t>. </a:t>
            </a:r>
            <a:r>
              <a:rPr lang="en-US" sz="4400" i="1" spc="-100" dirty="0">
                <a:solidFill>
                  <a:srgbClr val="000000"/>
                </a:solidFill>
                <a:latin typeface="Calibri"/>
                <a:cs typeface="Calibri"/>
              </a:rPr>
              <a:t>28:6,</a:t>
            </a:r>
            <a:r>
              <a:rPr lang="en-US" sz="4400" i="1" spc="-300" dirty="0">
                <a:solidFill>
                  <a:srgbClr val="000000"/>
                </a:solidFill>
                <a:latin typeface="Calibri"/>
                <a:cs typeface="Calibri"/>
              </a:rPr>
              <a:t> </a:t>
            </a:r>
            <a:r>
              <a:rPr lang="en-US" sz="4400" i="1" spc="-100" dirty="0">
                <a:solidFill>
                  <a:srgbClr val="000000"/>
                </a:solidFill>
                <a:latin typeface="Calibri"/>
                <a:cs typeface="Calibri"/>
              </a:rPr>
              <a:t>7,</a:t>
            </a:r>
            <a:r>
              <a:rPr lang="en-US" sz="4400" i="1" spc="-300" dirty="0">
                <a:solidFill>
                  <a:srgbClr val="000000"/>
                </a:solidFill>
                <a:latin typeface="Calibri"/>
                <a:cs typeface="Calibri"/>
              </a:rPr>
              <a:t> </a:t>
            </a:r>
            <a:r>
              <a:rPr lang="en-US" sz="4400" i="1" spc="-100" dirty="0" smtClean="0">
                <a:solidFill>
                  <a:srgbClr val="000000"/>
                </a:solidFill>
                <a:latin typeface="Calibri"/>
                <a:cs typeface="Calibri"/>
              </a:rPr>
              <a:t>15</a:t>
            </a:r>
            <a:r>
              <a:rPr lang="en-US" sz="4400" spc="-100" dirty="0" smtClean="0">
                <a:solidFill>
                  <a:srgbClr val="000000"/>
                </a:solidFill>
                <a:latin typeface="Calibri"/>
                <a:cs typeface="Calibri"/>
              </a:rPr>
              <a:t>)</a:t>
            </a:r>
            <a:r>
              <a:rPr lang="en-US" sz="4400" spc="-300" dirty="0">
                <a:solidFill>
                  <a:srgbClr val="000000"/>
                </a:solidFill>
                <a:latin typeface="Calibri"/>
                <a:cs typeface="Calibri"/>
              </a:rPr>
              <a:t>. </a:t>
            </a:r>
            <a:r>
              <a:rPr lang="en-US" sz="4400" spc="-100" dirty="0">
                <a:latin typeface="Calibri"/>
                <a:cs typeface="Calibri"/>
              </a:rPr>
              <a:t>He asked her to bring </a:t>
            </a:r>
            <a:r>
              <a:rPr lang="en-US" sz="4400" dirty="0">
                <a:latin typeface="Calibri"/>
                <a:cs typeface="Calibri"/>
              </a:rPr>
              <a:t>up the deceased prophet Samuel, who supposedly came up in a </a:t>
            </a:r>
            <a:r>
              <a:rPr lang="en-US" sz="4400" dirty="0" smtClean="0">
                <a:latin typeface="Calibri"/>
                <a:cs typeface="Calibri"/>
              </a:rPr>
              <a:t>necromancer </a:t>
            </a:r>
            <a:r>
              <a:rPr lang="en-US" sz="4400" spc="-30" dirty="0">
                <a:latin typeface="Calibri"/>
                <a:cs typeface="Calibri"/>
              </a:rPr>
              <a:t>apparition and spoke with Saul </a:t>
            </a:r>
            <a:r>
              <a:rPr lang="en-US" sz="4400" spc="-30" dirty="0" smtClean="0">
                <a:latin typeface="Calibri"/>
                <a:cs typeface="Calibri"/>
              </a:rPr>
              <a:t>(</a:t>
            </a:r>
            <a:r>
              <a:rPr lang="en-US" sz="4400" i="1" spc="-30" dirty="0" smtClean="0">
                <a:latin typeface="Calibri"/>
                <a:cs typeface="Calibri"/>
              </a:rPr>
              <a:t>vs. 13</a:t>
            </a:r>
            <a:r>
              <a:rPr lang="en-US" sz="4400" i="1" spc="-30" dirty="0">
                <a:latin typeface="Calibri"/>
                <a:cs typeface="Calibri"/>
              </a:rPr>
              <a:t>–</a:t>
            </a:r>
            <a:r>
              <a:rPr lang="en-US" sz="4400" i="1" spc="-100" dirty="0">
                <a:latin typeface="Calibri"/>
                <a:cs typeface="Calibri"/>
              </a:rPr>
              <a:t>19</a:t>
            </a:r>
            <a:r>
              <a:rPr lang="en-US" sz="4400" spc="-100" dirty="0">
                <a:latin typeface="Calibri"/>
                <a:cs typeface="Calibri"/>
              </a:rPr>
              <a:t>). </a:t>
            </a:r>
            <a:endParaRPr lang="en-US" sz="4400" spc="-100" dirty="0" smtClean="0">
              <a:latin typeface="Calibri"/>
              <a:cs typeface="Calibri"/>
            </a:endParaRP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Wednesday, </a:t>
            </a:r>
            <a:r>
              <a:rPr lang="en-US" sz="3200" i="1" dirty="0">
                <a:solidFill>
                  <a:srgbClr val="FFFF00"/>
                </a:solidFill>
                <a:latin typeface="Cambria"/>
                <a:cs typeface="Cambria"/>
              </a:rPr>
              <a:t>December </a:t>
            </a:r>
            <a:r>
              <a:rPr lang="en-US" sz="3200" i="1" dirty="0" smtClean="0">
                <a:solidFill>
                  <a:srgbClr val="FFFF00"/>
                </a:solidFill>
                <a:latin typeface="Cambria"/>
                <a:cs typeface="Cambria"/>
              </a:rPr>
              <a:t>7</a:t>
            </a:r>
          </a:p>
          <a:p>
            <a:pPr marL="36000"/>
            <a:r>
              <a:rPr lang="en-US" sz="3200" b="1" cap="small" spc="50" dirty="0" smtClean="0">
                <a:latin typeface="Cambria"/>
                <a:cs typeface="Cambria"/>
              </a:rPr>
              <a:t>Necromancy </a:t>
            </a:r>
            <a:r>
              <a:rPr lang="en-US" sz="3200" b="1" cap="small" spc="50" dirty="0">
                <a:latin typeface="Cambria"/>
                <a:cs typeface="Cambria"/>
              </a:rPr>
              <a:t>and Ancestor Worship</a:t>
            </a:r>
            <a:endParaRPr lang="en-US" sz="3200" cap="small" spc="50" dirty="0">
              <a:latin typeface="Cambria"/>
              <a:cs typeface="Cambria"/>
            </a:endParaRPr>
          </a:p>
        </p:txBody>
      </p:sp>
      <p:sp>
        <p:nvSpPr>
          <p:cNvPr id="4" name="Text Box 3"/>
          <p:cNvSpPr txBox="1">
            <a:spLocks noChangeArrowheads="1"/>
          </p:cNvSpPr>
          <p:nvPr/>
        </p:nvSpPr>
        <p:spPr bwMode="auto">
          <a:xfrm>
            <a:off x="0" y="1244246"/>
            <a:ext cx="9144000" cy="2542299"/>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08000" eaLnBrk="1" hangingPunct="1">
              <a:lnSpc>
                <a:spcPct val="90000"/>
              </a:lnSpc>
              <a:spcBef>
                <a:spcPts val="0"/>
              </a:spcBef>
            </a:pPr>
            <a:r>
              <a:rPr lang="en-US" sz="4400" spc="-100" dirty="0" smtClean="0">
                <a:latin typeface="Calibri"/>
                <a:cs typeface="Calibri"/>
              </a:rPr>
              <a:t>But</a:t>
            </a:r>
            <a:r>
              <a:rPr lang="en-US" sz="4400" spc="-100" dirty="0">
                <a:latin typeface="Calibri"/>
                <a:cs typeface="Calibri"/>
              </a:rPr>
              <a:t> </a:t>
            </a:r>
            <a:r>
              <a:rPr lang="en-US" sz="4400" spc="-100" dirty="0" smtClean="0">
                <a:latin typeface="Calibri"/>
                <a:cs typeface="Calibri"/>
              </a:rPr>
              <a:t>after </a:t>
            </a:r>
            <a:r>
              <a:rPr lang="en-US" sz="4400" spc="-100" dirty="0">
                <a:latin typeface="Calibri"/>
                <a:cs typeface="Calibri"/>
              </a:rPr>
              <a:t>being rejected by the Lord, Saul </a:t>
            </a:r>
            <a:r>
              <a:rPr lang="en-US" sz="4400" dirty="0">
                <a:latin typeface="Calibri"/>
                <a:cs typeface="Calibri"/>
              </a:rPr>
              <a:t>himself went to the Canaanite city of </a:t>
            </a:r>
            <a:r>
              <a:rPr lang="en-US" sz="4400" dirty="0" err="1">
                <a:latin typeface="Calibri"/>
                <a:cs typeface="Calibri"/>
              </a:rPr>
              <a:t>Endor</a:t>
            </a:r>
            <a:r>
              <a:rPr lang="en-US" sz="4400" dirty="0">
                <a:latin typeface="Calibri"/>
                <a:cs typeface="Calibri"/>
              </a:rPr>
              <a:t> to inquire of a woman medium </a:t>
            </a:r>
            <a:r>
              <a:rPr lang="en-US" sz="4400" dirty="0" smtClean="0">
                <a:latin typeface="Calibri"/>
                <a:cs typeface="Calibri"/>
              </a:rPr>
              <a:t>  </a:t>
            </a:r>
            <a:r>
              <a:rPr lang="en-US" sz="4400" spc="-100" dirty="0" smtClean="0">
                <a:latin typeface="Calibri"/>
                <a:cs typeface="Calibri"/>
              </a:rPr>
              <a:t>(</a:t>
            </a:r>
            <a:r>
              <a:rPr lang="en-US" sz="4400" i="1" spc="-100" dirty="0">
                <a:latin typeface="Calibri"/>
                <a:cs typeface="Calibri"/>
              </a:rPr>
              <a:t>1 Sam</a:t>
            </a:r>
            <a:r>
              <a:rPr lang="en-US" sz="4400" i="1" spc="-300" dirty="0">
                <a:latin typeface="Calibri"/>
                <a:cs typeface="Calibri"/>
              </a:rPr>
              <a:t>. </a:t>
            </a:r>
            <a:r>
              <a:rPr lang="en-US" sz="4400" i="1" spc="-100" dirty="0">
                <a:latin typeface="Calibri"/>
                <a:cs typeface="Calibri"/>
              </a:rPr>
              <a:t>28:6,</a:t>
            </a:r>
            <a:r>
              <a:rPr lang="en-US" sz="4400" i="1" spc="-300" dirty="0">
                <a:latin typeface="Calibri"/>
                <a:cs typeface="Calibri"/>
              </a:rPr>
              <a:t> </a:t>
            </a:r>
            <a:r>
              <a:rPr lang="en-US" sz="4400" i="1" spc="-100" dirty="0">
                <a:latin typeface="Calibri"/>
                <a:cs typeface="Calibri"/>
              </a:rPr>
              <a:t>7,</a:t>
            </a:r>
            <a:r>
              <a:rPr lang="en-US" sz="4400" i="1" spc="-300" dirty="0">
                <a:latin typeface="Calibri"/>
                <a:cs typeface="Calibri"/>
              </a:rPr>
              <a:t> </a:t>
            </a:r>
            <a:r>
              <a:rPr lang="en-US" sz="4400" i="1" spc="-100" dirty="0" smtClean="0">
                <a:latin typeface="Calibri"/>
                <a:cs typeface="Calibri"/>
              </a:rPr>
              <a:t>15</a:t>
            </a:r>
            <a:r>
              <a:rPr lang="en-US" sz="4400" spc="-100" dirty="0" smtClean="0">
                <a:latin typeface="Calibri"/>
                <a:cs typeface="Calibri"/>
              </a:rPr>
              <a:t>)</a:t>
            </a:r>
            <a:r>
              <a:rPr lang="en-US" sz="4400" spc="-300" dirty="0">
                <a:latin typeface="Calibri"/>
                <a:cs typeface="Calibri"/>
              </a:rPr>
              <a:t>. </a:t>
            </a:r>
            <a:endParaRPr lang="en-US" sz="4400" spc="-100" dirty="0" smtClean="0">
              <a:latin typeface="Calibri"/>
              <a:cs typeface="Calibri"/>
            </a:endParaRPr>
          </a:p>
        </p:txBody>
      </p:sp>
    </p:spTree>
    <p:extLst>
      <p:ext uri="{BB962C8B-B14F-4D97-AF65-F5344CB8AC3E}">
        <p14:creationId xmlns:p14="http://schemas.microsoft.com/office/powerpoint/2010/main" val="42421938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P spid="5" grpId="0" build="p" autoUpdateAnimBg="0" advAuto="1000"/>
      <p:bldP spid="4" grpId="0" build="p" autoUpdateAnimBg="0" advAuto="100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0" y="1244246"/>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08000" eaLnBrk="1" hangingPunct="1">
              <a:lnSpc>
                <a:spcPct val="90000"/>
              </a:lnSpc>
              <a:spcBef>
                <a:spcPts val="0"/>
              </a:spcBef>
            </a:pPr>
            <a:r>
              <a:rPr lang="en-US" sz="4400" spc="-60" dirty="0" smtClean="0">
                <a:solidFill>
                  <a:schemeClr val="bg1"/>
                </a:solidFill>
                <a:latin typeface="Calibri"/>
                <a:cs typeface="Calibri"/>
              </a:rPr>
              <a:t>and </a:t>
            </a:r>
            <a:r>
              <a:rPr lang="en-US" sz="4400" spc="-60" dirty="0">
                <a:solidFill>
                  <a:schemeClr val="bg1"/>
                </a:solidFill>
                <a:latin typeface="Calibri"/>
                <a:cs typeface="Calibri"/>
              </a:rPr>
              <a:t>your sons will be with me’ ” (</a:t>
            </a:r>
            <a:r>
              <a:rPr lang="en-US" sz="4400" i="1" spc="-60" dirty="0">
                <a:solidFill>
                  <a:schemeClr val="bg1"/>
                </a:solidFill>
                <a:latin typeface="Calibri"/>
                <a:cs typeface="Calibri"/>
              </a:rPr>
              <a:t>1 Sam</a:t>
            </a:r>
            <a:r>
              <a:rPr lang="en-US" sz="4400" i="1" spc="-150" dirty="0">
                <a:solidFill>
                  <a:schemeClr val="bg1"/>
                </a:solidFill>
                <a:latin typeface="Calibri"/>
                <a:cs typeface="Calibri"/>
              </a:rPr>
              <a:t>.</a:t>
            </a:r>
            <a:r>
              <a:rPr lang="en-US" sz="4400" i="1" spc="-300" dirty="0">
                <a:solidFill>
                  <a:schemeClr val="bg1"/>
                </a:solidFill>
                <a:latin typeface="Calibri"/>
                <a:cs typeface="Calibri"/>
              </a:rPr>
              <a:t> </a:t>
            </a:r>
            <a:r>
              <a:rPr lang="en-US" sz="4400" i="1" dirty="0">
                <a:solidFill>
                  <a:schemeClr val="bg1"/>
                </a:solidFill>
                <a:latin typeface="Calibri"/>
                <a:cs typeface="Calibri"/>
              </a:rPr>
              <a:t>28:</a:t>
            </a:r>
            <a:r>
              <a:rPr lang="en-US" sz="4400" i="1" dirty="0" smtClean="0">
                <a:solidFill>
                  <a:schemeClr val="bg1"/>
                </a:solidFill>
                <a:latin typeface="Calibri"/>
                <a:cs typeface="Calibri"/>
              </a:rPr>
              <a:t>19</a:t>
            </a:r>
            <a:r>
              <a:rPr lang="en-US" sz="4400" dirty="0" smtClean="0">
                <a:solidFill>
                  <a:schemeClr val="bg1"/>
                </a:solidFill>
                <a:latin typeface="Calibri"/>
                <a:cs typeface="Calibri"/>
              </a:rPr>
              <a:t>)</a:t>
            </a:r>
            <a:r>
              <a:rPr lang="en-US" sz="4400" dirty="0">
                <a:solidFill>
                  <a:schemeClr val="bg1"/>
                </a:solidFill>
                <a:latin typeface="Calibri"/>
                <a:cs typeface="Calibri"/>
              </a:rPr>
              <a:t>. </a:t>
            </a:r>
            <a:r>
              <a:rPr lang="en-US" sz="4400" dirty="0">
                <a:solidFill>
                  <a:srgbClr val="000000"/>
                </a:solidFill>
                <a:latin typeface="Calibri"/>
                <a:cs typeface="Calibri"/>
              </a:rPr>
              <a:t>While </a:t>
            </a:r>
            <a:r>
              <a:rPr lang="en-US" sz="4400" dirty="0" smtClean="0">
                <a:solidFill>
                  <a:srgbClr val="000000"/>
                </a:solidFill>
                <a:latin typeface="Calibri"/>
                <a:cs typeface="Calibri"/>
              </a:rPr>
              <a:t>predicting </a:t>
            </a:r>
            <a:r>
              <a:rPr lang="en-US" sz="4400" dirty="0">
                <a:solidFill>
                  <a:srgbClr val="000000"/>
                </a:solidFill>
                <a:latin typeface="Calibri"/>
                <a:cs typeface="Calibri"/>
              </a:rPr>
              <a:t>Saul’s death, </a:t>
            </a:r>
            <a:r>
              <a:rPr lang="en-US" sz="4400" spc="-100" dirty="0">
                <a:solidFill>
                  <a:srgbClr val="000000"/>
                </a:solidFill>
                <a:latin typeface="Calibri"/>
                <a:cs typeface="Calibri"/>
              </a:rPr>
              <a:t>that deceiving spirit, merely by assuming </a:t>
            </a:r>
            <a:r>
              <a:rPr lang="en-US" sz="4400" dirty="0">
                <a:solidFill>
                  <a:srgbClr val="000000"/>
                </a:solidFill>
                <a:latin typeface="Calibri"/>
                <a:cs typeface="Calibri"/>
              </a:rPr>
              <a:t>the form of Samuel, reaffirmed the </a:t>
            </a:r>
            <a:r>
              <a:rPr lang="en-US" sz="4400" dirty="0" smtClean="0">
                <a:solidFill>
                  <a:srgbClr val="000000"/>
                </a:solidFill>
                <a:latin typeface="Calibri"/>
                <a:cs typeface="Calibri"/>
              </a:rPr>
              <a:t> </a:t>
            </a:r>
            <a:r>
              <a:rPr lang="en-US" sz="4400" spc="-20" dirty="0" smtClean="0">
                <a:solidFill>
                  <a:srgbClr val="000000"/>
                </a:solidFill>
                <a:latin typeface="Calibri"/>
                <a:cs typeface="Calibri"/>
              </a:rPr>
              <a:t>unbiblical </a:t>
            </a:r>
            <a:r>
              <a:rPr lang="en-US" sz="4400" spc="-20" dirty="0">
                <a:solidFill>
                  <a:srgbClr val="000000"/>
                </a:solidFill>
                <a:latin typeface="Calibri"/>
                <a:cs typeface="Calibri"/>
              </a:rPr>
              <a:t>theory of the natural </a:t>
            </a:r>
            <a:r>
              <a:rPr lang="en-US" sz="4400" spc="-20" dirty="0" err="1" smtClean="0">
                <a:solidFill>
                  <a:srgbClr val="000000"/>
                </a:solidFill>
                <a:latin typeface="Calibri"/>
                <a:cs typeface="Calibri"/>
              </a:rPr>
              <a:t>immor-</a:t>
            </a:r>
            <a:r>
              <a:rPr lang="en-US" sz="4400" dirty="0" err="1" smtClean="0">
                <a:solidFill>
                  <a:srgbClr val="000000"/>
                </a:solidFill>
                <a:latin typeface="Calibri"/>
                <a:cs typeface="Calibri"/>
              </a:rPr>
              <a:t>tality</a:t>
            </a:r>
            <a:r>
              <a:rPr lang="en-US" sz="4400" dirty="0" smtClean="0">
                <a:solidFill>
                  <a:srgbClr val="000000"/>
                </a:solidFill>
                <a:latin typeface="Calibri"/>
                <a:cs typeface="Calibri"/>
              </a:rPr>
              <a:t> </a:t>
            </a:r>
            <a:r>
              <a:rPr lang="en-US" sz="4400" dirty="0">
                <a:solidFill>
                  <a:srgbClr val="000000"/>
                </a:solidFill>
                <a:latin typeface="Calibri"/>
                <a:cs typeface="Calibri"/>
              </a:rPr>
              <a:t>of the soul. </a:t>
            </a:r>
            <a:r>
              <a:rPr lang="en-US" sz="4400" dirty="0">
                <a:latin typeface="Calibri"/>
                <a:cs typeface="Calibri"/>
              </a:rPr>
              <a:t>It was a powerful </a:t>
            </a:r>
            <a:r>
              <a:rPr lang="en-US" sz="4400" spc="-50" dirty="0">
                <a:latin typeface="Calibri"/>
                <a:cs typeface="Calibri"/>
              </a:rPr>
              <a:t>deception, and Saul should have known </a:t>
            </a:r>
            <a:r>
              <a:rPr lang="en-US" sz="4400" dirty="0" smtClean="0">
                <a:latin typeface="Calibri"/>
                <a:cs typeface="Calibri"/>
              </a:rPr>
              <a:t>better </a:t>
            </a:r>
            <a:r>
              <a:rPr lang="en-US" sz="4400" dirty="0">
                <a:latin typeface="Calibri"/>
                <a:cs typeface="Calibri"/>
              </a:rPr>
              <a:t>than to become involved with what he had previously condemned.</a:t>
            </a:r>
            <a:endParaRPr lang="en-US" sz="4400" dirty="0" smtClean="0">
              <a:latin typeface="Calibri"/>
              <a:cs typeface="Calibri"/>
            </a:endParaRPr>
          </a:p>
        </p:txBody>
      </p:sp>
      <p:sp>
        <p:nvSpPr>
          <p:cNvPr id="5" name="Text Box 3"/>
          <p:cNvSpPr txBox="1">
            <a:spLocks noChangeArrowheads="1"/>
          </p:cNvSpPr>
          <p:nvPr/>
        </p:nvSpPr>
        <p:spPr bwMode="auto">
          <a:xfrm>
            <a:off x="0" y="1244246"/>
            <a:ext cx="9144000" cy="3761094"/>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08000" eaLnBrk="1" hangingPunct="1">
              <a:lnSpc>
                <a:spcPct val="90000"/>
              </a:lnSpc>
              <a:spcBef>
                <a:spcPts val="0"/>
              </a:spcBef>
            </a:pPr>
            <a:r>
              <a:rPr lang="en-US" sz="4400" spc="-60" dirty="0" smtClean="0">
                <a:solidFill>
                  <a:schemeClr val="bg1"/>
                </a:solidFill>
                <a:latin typeface="Calibri"/>
                <a:cs typeface="Calibri"/>
              </a:rPr>
              <a:t>and </a:t>
            </a:r>
            <a:r>
              <a:rPr lang="en-US" sz="4400" spc="-60" dirty="0">
                <a:solidFill>
                  <a:schemeClr val="bg1"/>
                </a:solidFill>
                <a:latin typeface="Calibri"/>
                <a:cs typeface="Calibri"/>
              </a:rPr>
              <a:t>your sons will be with me’ ” (</a:t>
            </a:r>
            <a:r>
              <a:rPr lang="en-US" sz="4400" i="1" spc="-60" dirty="0">
                <a:solidFill>
                  <a:schemeClr val="bg1"/>
                </a:solidFill>
                <a:latin typeface="Calibri"/>
                <a:cs typeface="Calibri"/>
              </a:rPr>
              <a:t>1 Sam</a:t>
            </a:r>
            <a:r>
              <a:rPr lang="en-US" sz="4400" i="1" spc="-150" dirty="0">
                <a:solidFill>
                  <a:schemeClr val="bg1"/>
                </a:solidFill>
                <a:latin typeface="Calibri"/>
                <a:cs typeface="Calibri"/>
              </a:rPr>
              <a:t>.</a:t>
            </a:r>
            <a:r>
              <a:rPr lang="en-US" sz="4400" i="1" spc="-300" dirty="0">
                <a:solidFill>
                  <a:schemeClr val="bg1"/>
                </a:solidFill>
                <a:latin typeface="Calibri"/>
                <a:cs typeface="Calibri"/>
              </a:rPr>
              <a:t> </a:t>
            </a:r>
            <a:r>
              <a:rPr lang="en-US" sz="4400" i="1" dirty="0">
                <a:solidFill>
                  <a:schemeClr val="bg1"/>
                </a:solidFill>
                <a:latin typeface="Calibri"/>
                <a:cs typeface="Calibri"/>
              </a:rPr>
              <a:t>28:</a:t>
            </a:r>
            <a:r>
              <a:rPr lang="en-US" sz="4400" i="1" dirty="0" smtClean="0">
                <a:solidFill>
                  <a:schemeClr val="bg1"/>
                </a:solidFill>
                <a:latin typeface="Calibri"/>
                <a:cs typeface="Calibri"/>
              </a:rPr>
              <a:t>19</a:t>
            </a:r>
            <a:r>
              <a:rPr lang="en-US" sz="4400" dirty="0" smtClean="0">
                <a:solidFill>
                  <a:schemeClr val="bg1"/>
                </a:solidFill>
                <a:latin typeface="Calibri"/>
                <a:cs typeface="Calibri"/>
              </a:rPr>
              <a:t>)</a:t>
            </a:r>
            <a:r>
              <a:rPr lang="en-US" sz="4400" dirty="0">
                <a:solidFill>
                  <a:schemeClr val="bg1"/>
                </a:solidFill>
                <a:latin typeface="Calibri"/>
                <a:cs typeface="Calibri"/>
              </a:rPr>
              <a:t>. </a:t>
            </a:r>
            <a:r>
              <a:rPr lang="en-US" sz="4400" dirty="0">
                <a:latin typeface="Calibri"/>
                <a:cs typeface="Calibri"/>
              </a:rPr>
              <a:t>While </a:t>
            </a:r>
            <a:r>
              <a:rPr lang="en-US" sz="4400" dirty="0" smtClean="0">
                <a:latin typeface="Calibri"/>
                <a:cs typeface="Calibri"/>
              </a:rPr>
              <a:t>predicting </a:t>
            </a:r>
            <a:r>
              <a:rPr lang="en-US" sz="4400" dirty="0">
                <a:latin typeface="Calibri"/>
                <a:cs typeface="Calibri"/>
              </a:rPr>
              <a:t>Saul’s death, </a:t>
            </a:r>
            <a:r>
              <a:rPr lang="en-US" sz="4400" spc="-100" dirty="0">
                <a:latin typeface="Calibri"/>
                <a:cs typeface="Calibri"/>
              </a:rPr>
              <a:t>that deceiving spirit, merely by assuming </a:t>
            </a:r>
            <a:r>
              <a:rPr lang="en-US" sz="4400" dirty="0">
                <a:latin typeface="Calibri"/>
                <a:cs typeface="Calibri"/>
              </a:rPr>
              <a:t>the form of Samuel, reaffirmed the </a:t>
            </a:r>
            <a:r>
              <a:rPr lang="en-US" sz="4400" dirty="0" smtClean="0">
                <a:latin typeface="Calibri"/>
                <a:cs typeface="Calibri"/>
              </a:rPr>
              <a:t> </a:t>
            </a:r>
            <a:r>
              <a:rPr lang="en-US" sz="4400" spc="-20" dirty="0" smtClean="0">
                <a:latin typeface="Calibri"/>
                <a:cs typeface="Calibri"/>
              </a:rPr>
              <a:t>unbiblical </a:t>
            </a:r>
            <a:r>
              <a:rPr lang="en-US" sz="4400" spc="-20" dirty="0">
                <a:latin typeface="Calibri"/>
                <a:cs typeface="Calibri"/>
              </a:rPr>
              <a:t>theory of the natural </a:t>
            </a:r>
            <a:r>
              <a:rPr lang="en-US" sz="4400" spc="-20" dirty="0" err="1" smtClean="0">
                <a:latin typeface="Calibri"/>
                <a:cs typeface="Calibri"/>
              </a:rPr>
              <a:t>immor-</a:t>
            </a:r>
            <a:r>
              <a:rPr lang="en-US" sz="4400" dirty="0" err="1" smtClean="0">
                <a:latin typeface="Calibri"/>
                <a:cs typeface="Calibri"/>
              </a:rPr>
              <a:t>tality</a:t>
            </a:r>
            <a:r>
              <a:rPr lang="en-US" sz="4400" dirty="0" smtClean="0">
                <a:latin typeface="Calibri"/>
                <a:cs typeface="Calibri"/>
              </a:rPr>
              <a:t> </a:t>
            </a:r>
            <a:r>
              <a:rPr lang="en-US" sz="4400" dirty="0">
                <a:latin typeface="Calibri"/>
                <a:cs typeface="Calibri"/>
              </a:rPr>
              <a:t>of the soul. </a:t>
            </a:r>
            <a:endParaRPr lang="en-US" sz="4400" dirty="0" smtClean="0">
              <a:latin typeface="Calibri"/>
              <a:cs typeface="Calibri"/>
            </a:endParaRP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Wednesday, </a:t>
            </a:r>
            <a:r>
              <a:rPr lang="en-US" sz="3200" i="1" dirty="0">
                <a:solidFill>
                  <a:srgbClr val="FFFF00"/>
                </a:solidFill>
                <a:latin typeface="Cambria"/>
                <a:cs typeface="Cambria"/>
              </a:rPr>
              <a:t>December </a:t>
            </a:r>
            <a:r>
              <a:rPr lang="en-US" sz="3200" i="1" dirty="0" smtClean="0">
                <a:solidFill>
                  <a:srgbClr val="FFFF00"/>
                </a:solidFill>
                <a:latin typeface="Cambria"/>
                <a:cs typeface="Cambria"/>
              </a:rPr>
              <a:t>7</a:t>
            </a:r>
          </a:p>
          <a:p>
            <a:pPr marL="36000"/>
            <a:r>
              <a:rPr lang="en-US" sz="3200" b="1" cap="small" spc="50" dirty="0" smtClean="0">
                <a:latin typeface="Cambria"/>
                <a:cs typeface="Cambria"/>
              </a:rPr>
              <a:t>Necromancy </a:t>
            </a:r>
            <a:r>
              <a:rPr lang="en-US" sz="3200" b="1" cap="small" spc="50" dirty="0">
                <a:latin typeface="Cambria"/>
                <a:cs typeface="Cambria"/>
              </a:rPr>
              <a:t>and Ancestor Worship</a:t>
            </a:r>
            <a:endParaRPr lang="en-US" sz="3200" cap="small" spc="50" dirty="0">
              <a:latin typeface="Cambria"/>
              <a:cs typeface="Cambria"/>
            </a:endParaRPr>
          </a:p>
        </p:txBody>
      </p:sp>
      <p:sp>
        <p:nvSpPr>
          <p:cNvPr id="4" name="Text Box 3"/>
          <p:cNvSpPr txBox="1">
            <a:spLocks noChangeArrowheads="1"/>
          </p:cNvSpPr>
          <p:nvPr/>
        </p:nvSpPr>
        <p:spPr bwMode="auto">
          <a:xfrm>
            <a:off x="0" y="1244246"/>
            <a:ext cx="9144000" cy="1323504"/>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08000" eaLnBrk="1" hangingPunct="1">
              <a:lnSpc>
                <a:spcPct val="90000"/>
              </a:lnSpc>
              <a:spcBef>
                <a:spcPts val="0"/>
              </a:spcBef>
            </a:pPr>
            <a:r>
              <a:rPr lang="en-US" sz="4400" spc="-60" dirty="0" smtClean="0">
                <a:latin typeface="Calibri"/>
                <a:cs typeface="Calibri"/>
              </a:rPr>
              <a:t>and </a:t>
            </a:r>
            <a:r>
              <a:rPr lang="en-US" sz="4400" spc="-60" dirty="0">
                <a:latin typeface="Calibri"/>
                <a:cs typeface="Calibri"/>
              </a:rPr>
              <a:t>your sons will be with me’ ” (</a:t>
            </a:r>
            <a:r>
              <a:rPr lang="en-US" sz="4400" i="1" spc="-60" dirty="0">
                <a:latin typeface="Calibri"/>
                <a:cs typeface="Calibri"/>
              </a:rPr>
              <a:t>1 Sam</a:t>
            </a:r>
            <a:r>
              <a:rPr lang="en-US" sz="4400" i="1" spc="-150" dirty="0">
                <a:latin typeface="Calibri"/>
                <a:cs typeface="Calibri"/>
              </a:rPr>
              <a:t>.</a:t>
            </a:r>
            <a:r>
              <a:rPr lang="en-US" sz="4400" i="1" spc="-300" dirty="0">
                <a:latin typeface="Calibri"/>
                <a:cs typeface="Calibri"/>
              </a:rPr>
              <a:t> </a:t>
            </a:r>
            <a:r>
              <a:rPr lang="en-US" sz="4400" i="1" dirty="0">
                <a:latin typeface="Calibri"/>
                <a:cs typeface="Calibri"/>
              </a:rPr>
              <a:t>28:</a:t>
            </a:r>
            <a:r>
              <a:rPr lang="en-US" sz="4400" i="1" dirty="0" smtClean="0">
                <a:latin typeface="Calibri"/>
                <a:cs typeface="Calibri"/>
              </a:rPr>
              <a:t>19</a:t>
            </a:r>
            <a:r>
              <a:rPr lang="en-US" sz="4400" dirty="0" smtClean="0">
                <a:latin typeface="Calibri"/>
                <a:cs typeface="Calibri"/>
              </a:rPr>
              <a:t>)</a:t>
            </a:r>
            <a:r>
              <a:rPr lang="en-US" sz="4400" dirty="0">
                <a:latin typeface="Calibri"/>
                <a:cs typeface="Calibri"/>
              </a:rPr>
              <a:t>. </a:t>
            </a:r>
            <a:endParaRPr lang="en-US" sz="4400" dirty="0" smtClean="0">
              <a:latin typeface="Calibri"/>
              <a:cs typeface="Calibri"/>
            </a:endParaRPr>
          </a:p>
        </p:txBody>
      </p:sp>
    </p:spTree>
    <p:extLst>
      <p:ext uri="{BB962C8B-B14F-4D97-AF65-F5344CB8AC3E}">
        <p14:creationId xmlns:p14="http://schemas.microsoft.com/office/powerpoint/2010/main" val="19005116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P spid="5" grpId="0" build="p" autoUpdateAnimBg="0" advAuto="1000"/>
      <p:bldP spid="4" grpId="0" build="p" autoUpdateAnimBg="0" advAuto="100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0" y="1244246"/>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pPr>
            <a:r>
              <a:rPr lang="en-US" sz="4400" spc="-50" dirty="0">
                <a:solidFill>
                  <a:srgbClr val="000000"/>
                </a:solidFill>
                <a:latin typeface="Calibri"/>
                <a:cs typeface="Calibri"/>
              </a:rPr>
              <a:t>Similar to necromancy are the demonic </a:t>
            </a:r>
            <a:r>
              <a:rPr lang="en-US" sz="4400" dirty="0">
                <a:solidFill>
                  <a:srgbClr val="000000"/>
                </a:solidFill>
                <a:latin typeface="Calibri"/>
                <a:cs typeface="Calibri"/>
              </a:rPr>
              <a:t>personations of the dead and other </a:t>
            </a:r>
            <a:r>
              <a:rPr lang="en-US" sz="4400" spc="-100" dirty="0">
                <a:solidFill>
                  <a:srgbClr val="000000"/>
                </a:solidFill>
                <a:latin typeface="Calibri"/>
                <a:cs typeface="Calibri"/>
              </a:rPr>
              <a:t>demonic appearances. The personations </a:t>
            </a:r>
            <a:r>
              <a:rPr lang="en-US" sz="4400" spc="-50" dirty="0">
                <a:solidFill>
                  <a:srgbClr val="000000"/>
                </a:solidFill>
                <a:latin typeface="Calibri"/>
                <a:cs typeface="Calibri"/>
              </a:rPr>
              <a:t>can be in the form of a deceased family </a:t>
            </a:r>
            <a:r>
              <a:rPr lang="en-US" sz="4400" dirty="0">
                <a:solidFill>
                  <a:srgbClr val="000000"/>
                </a:solidFill>
                <a:latin typeface="Calibri"/>
                <a:cs typeface="Calibri"/>
              </a:rPr>
              <a:t>member, friend, or anyone. </a:t>
            </a:r>
            <a:r>
              <a:rPr lang="en-US" sz="4400" dirty="0">
                <a:latin typeface="Calibri"/>
                <a:cs typeface="Calibri"/>
              </a:rPr>
              <a:t>Both the physical appearance and the voice are very similar to those of the deceased. </a:t>
            </a:r>
          </a:p>
          <a:p>
            <a:pPr marL="180000" eaLnBrk="1" hangingPunct="1">
              <a:lnSpc>
                <a:spcPct val="90000"/>
              </a:lnSpc>
              <a:spcBef>
                <a:spcPts val="0"/>
              </a:spcBef>
            </a:pPr>
            <a:r>
              <a:rPr lang="en-US" sz="4400" spc="-100" dirty="0" smtClean="0">
                <a:latin typeface="Calibri"/>
                <a:cs typeface="Calibri"/>
              </a:rPr>
              <a:t>All </a:t>
            </a:r>
            <a:r>
              <a:rPr lang="en-US" sz="4400" spc="-100" dirty="0">
                <a:latin typeface="Calibri"/>
                <a:cs typeface="Calibri"/>
              </a:rPr>
              <a:t>these satanic deceptions will be used </a:t>
            </a:r>
            <a:r>
              <a:rPr lang="en-US" sz="4400" dirty="0">
                <a:latin typeface="Calibri"/>
                <a:cs typeface="Calibri"/>
              </a:rPr>
              <a:t>to deceive those who are not </a:t>
            </a:r>
            <a:r>
              <a:rPr lang="en-US" sz="4400" dirty="0" smtClean="0">
                <a:latin typeface="Calibri"/>
                <a:cs typeface="Calibri"/>
              </a:rPr>
              <a:t>firmly</a:t>
            </a:r>
            <a:endParaRPr lang="en-US" sz="4400" spc="-30" dirty="0" smtClean="0">
              <a:latin typeface="Calibri"/>
              <a:cs typeface="Calibri"/>
            </a:endParaRPr>
          </a:p>
        </p:txBody>
      </p:sp>
      <p:sp>
        <p:nvSpPr>
          <p:cNvPr id="5" name="Text Box 3"/>
          <p:cNvSpPr txBox="1">
            <a:spLocks noChangeArrowheads="1"/>
          </p:cNvSpPr>
          <p:nvPr/>
        </p:nvSpPr>
        <p:spPr bwMode="auto">
          <a:xfrm>
            <a:off x="0" y="1244246"/>
            <a:ext cx="9144000" cy="3151697"/>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pPr>
            <a:r>
              <a:rPr lang="en-US" sz="4400" spc="-50" dirty="0">
                <a:solidFill>
                  <a:srgbClr val="000000"/>
                </a:solidFill>
                <a:latin typeface="Calibri"/>
                <a:cs typeface="Calibri"/>
              </a:rPr>
              <a:t>Similar to necromancy are the demonic </a:t>
            </a:r>
            <a:r>
              <a:rPr lang="en-US" sz="4400" dirty="0">
                <a:solidFill>
                  <a:srgbClr val="000000"/>
                </a:solidFill>
                <a:latin typeface="Calibri"/>
                <a:cs typeface="Calibri"/>
              </a:rPr>
              <a:t>personations of the dead and other </a:t>
            </a:r>
            <a:r>
              <a:rPr lang="en-US" sz="4400" spc="-100" dirty="0">
                <a:solidFill>
                  <a:srgbClr val="000000"/>
                </a:solidFill>
                <a:latin typeface="Calibri"/>
                <a:cs typeface="Calibri"/>
              </a:rPr>
              <a:t>demonic appearances. </a:t>
            </a:r>
            <a:r>
              <a:rPr lang="en-US" sz="4400" spc="-100" dirty="0">
                <a:latin typeface="Calibri"/>
                <a:cs typeface="Calibri"/>
              </a:rPr>
              <a:t>The personations </a:t>
            </a:r>
            <a:r>
              <a:rPr lang="en-US" sz="4400" spc="-50" dirty="0">
                <a:latin typeface="Calibri"/>
                <a:cs typeface="Calibri"/>
              </a:rPr>
              <a:t>can be in the form of a deceased family </a:t>
            </a:r>
            <a:r>
              <a:rPr lang="en-US" sz="4400" dirty="0">
                <a:latin typeface="Calibri"/>
                <a:cs typeface="Calibri"/>
              </a:rPr>
              <a:t>member, friend, or anyone. </a:t>
            </a:r>
            <a:endParaRPr lang="en-US" sz="4400" spc="-30" dirty="0" smtClean="0">
              <a:latin typeface="Calibri"/>
              <a:cs typeface="Calibri"/>
            </a:endParaRP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Thursday, </a:t>
            </a:r>
            <a:r>
              <a:rPr lang="en-US" sz="3200" i="1" dirty="0">
                <a:solidFill>
                  <a:srgbClr val="FFFF00"/>
                </a:solidFill>
                <a:latin typeface="Cambria"/>
                <a:cs typeface="Cambria"/>
              </a:rPr>
              <a:t>December </a:t>
            </a:r>
            <a:r>
              <a:rPr lang="en-US" sz="3200" i="1" dirty="0" smtClean="0">
                <a:solidFill>
                  <a:srgbClr val="FFFF00"/>
                </a:solidFill>
                <a:latin typeface="Cambria"/>
                <a:cs typeface="Cambria"/>
              </a:rPr>
              <a:t>8</a:t>
            </a:r>
          </a:p>
          <a:p>
            <a:pPr marL="36000"/>
            <a:r>
              <a:rPr lang="en-US" sz="3200" b="1" cap="small" spc="50" dirty="0" smtClean="0">
                <a:latin typeface="Cambria"/>
                <a:cs typeface="Cambria"/>
              </a:rPr>
              <a:t>Personations </a:t>
            </a:r>
            <a:r>
              <a:rPr lang="en-US" sz="3200" b="1" cap="small" spc="50" dirty="0">
                <a:latin typeface="Cambria"/>
                <a:cs typeface="Cambria"/>
              </a:rPr>
              <a:t>and Other Appearances</a:t>
            </a:r>
            <a:endParaRPr lang="en-US" sz="3200" cap="small" spc="50" dirty="0">
              <a:latin typeface="Cambria"/>
              <a:cs typeface="Cambria"/>
            </a:endParaRPr>
          </a:p>
        </p:txBody>
      </p:sp>
      <p:sp>
        <p:nvSpPr>
          <p:cNvPr id="4" name="Text Box 3"/>
          <p:cNvSpPr txBox="1">
            <a:spLocks noChangeArrowheads="1"/>
          </p:cNvSpPr>
          <p:nvPr/>
        </p:nvSpPr>
        <p:spPr bwMode="auto">
          <a:xfrm>
            <a:off x="0" y="1244246"/>
            <a:ext cx="9144000" cy="1932901"/>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pPr>
            <a:r>
              <a:rPr lang="en-US" sz="4400" spc="-50" dirty="0">
                <a:latin typeface="Calibri"/>
                <a:cs typeface="Calibri"/>
              </a:rPr>
              <a:t>Similar to necromancy are the demonic </a:t>
            </a:r>
            <a:r>
              <a:rPr lang="en-US" sz="4400" dirty="0">
                <a:latin typeface="Calibri"/>
                <a:cs typeface="Calibri"/>
              </a:rPr>
              <a:t>personations of the dead and other </a:t>
            </a:r>
            <a:r>
              <a:rPr lang="en-US" sz="4400" spc="-100" dirty="0">
                <a:latin typeface="Calibri"/>
                <a:cs typeface="Calibri"/>
              </a:rPr>
              <a:t>demonic appearances. </a:t>
            </a:r>
            <a:endParaRPr lang="en-US" sz="4400" spc="-30" dirty="0" smtClean="0">
              <a:latin typeface="Calibri"/>
              <a:cs typeface="Calibri"/>
            </a:endParaRPr>
          </a:p>
        </p:txBody>
      </p:sp>
    </p:spTree>
    <p:extLst>
      <p:ext uri="{BB962C8B-B14F-4D97-AF65-F5344CB8AC3E}">
        <p14:creationId xmlns:p14="http://schemas.microsoft.com/office/powerpoint/2010/main" val="79710273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10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P spid="5" grpId="0" uiExpand="1" build="p" autoUpdateAnimBg="0" advAuto="1000"/>
      <p:bldP spid="4" grpId="0" build="p" autoUpdateAnimBg="0" advAuto="100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1401439"/>
            <a:ext cx="9144000" cy="4979889"/>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pPr>
            <a:r>
              <a:rPr lang="en-US" sz="4400" spc="-100" dirty="0" smtClean="0">
                <a:solidFill>
                  <a:srgbClr val="000000"/>
                </a:solidFill>
                <a:latin typeface="Calibri"/>
                <a:cs typeface="Calibri"/>
              </a:rPr>
              <a:t>grounded </a:t>
            </a:r>
            <a:r>
              <a:rPr lang="en-US" sz="4400" spc="-100" dirty="0">
                <a:solidFill>
                  <a:srgbClr val="000000"/>
                </a:solidFill>
                <a:latin typeface="Calibri"/>
                <a:cs typeface="Calibri"/>
              </a:rPr>
              <a:t>in God’s Word. </a:t>
            </a:r>
            <a:r>
              <a:rPr lang="en-US" sz="4400" spc="-100" dirty="0" smtClean="0">
                <a:latin typeface="Calibri"/>
                <a:cs typeface="Calibri"/>
              </a:rPr>
              <a:t>“</a:t>
            </a:r>
            <a:r>
              <a:rPr lang="en-US" sz="4400" spc="-100" dirty="0">
                <a:latin typeface="Calibri"/>
                <a:cs typeface="Calibri"/>
              </a:rPr>
              <a:t>The apostles, as personated by these lying spirits, are made to contradict what they wrote at the dictation of the Holy Spirit when on earth.”—</a:t>
            </a:r>
            <a:r>
              <a:rPr lang="en-US" sz="4400" i="1" cap="small" spc="-100" dirty="0">
                <a:latin typeface="Calibri"/>
                <a:cs typeface="Calibri"/>
              </a:rPr>
              <a:t>The Great </a:t>
            </a:r>
            <a:r>
              <a:rPr lang="en-US" sz="4400" i="1" cap="small" spc="-100" dirty="0" smtClean="0">
                <a:latin typeface="Calibri"/>
                <a:cs typeface="Calibri"/>
              </a:rPr>
              <a:t>Controversy</a:t>
            </a:r>
            <a:r>
              <a:rPr lang="en-US" sz="4400" spc="-100" dirty="0">
                <a:latin typeface="Calibri"/>
                <a:cs typeface="Calibri"/>
              </a:rPr>
              <a:t> </a:t>
            </a:r>
            <a:r>
              <a:rPr lang="en-US" sz="4400" spc="-100" dirty="0" smtClean="0">
                <a:latin typeface="Calibri"/>
                <a:cs typeface="Calibri"/>
              </a:rPr>
              <a:t>557.</a:t>
            </a:r>
          </a:p>
          <a:p>
            <a:pPr marL="180000" eaLnBrk="1" hangingPunct="1">
              <a:lnSpc>
                <a:spcPct val="90000"/>
              </a:lnSpc>
              <a:spcBef>
                <a:spcPts val="0"/>
              </a:spcBef>
            </a:pPr>
            <a:r>
              <a:rPr lang="en-US" sz="4400" spc="-100" dirty="0" smtClean="0">
                <a:latin typeface="Calibri"/>
                <a:cs typeface="Calibri"/>
              </a:rPr>
              <a:t>And </a:t>
            </a:r>
            <a:r>
              <a:rPr lang="en-US" sz="4400" spc="-100" dirty="0">
                <a:latin typeface="Calibri"/>
                <a:cs typeface="Calibri"/>
              </a:rPr>
              <a:t>further, “As the crowning act in the great drama of deception, Satan himself will personate Christ.”</a:t>
            </a:r>
            <a:r>
              <a:rPr lang="en-US" sz="4400" spc="-100" dirty="0" smtClean="0">
                <a:latin typeface="Calibri"/>
                <a:cs typeface="Calibri"/>
              </a:rPr>
              <a:t>—</a:t>
            </a:r>
            <a:r>
              <a:rPr lang="en-US" sz="4400" i="1" cap="small" spc="-100" dirty="0" smtClean="0">
                <a:latin typeface="Calibri"/>
                <a:cs typeface="Calibri"/>
              </a:rPr>
              <a:t>Ibid. </a:t>
            </a:r>
            <a:r>
              <a:rPr lang="en-US" sz="4400" spc="-100" dirty="0">
                <a:latin typeface="Calibri"/>
                <a:cs typeface="Calibri"/>
              </a:rPr>
              <a:t>624.</a:t>
            </a:r>
            <a:endParaRPr lang="en-US" sz="4400" spc="-30" dirty="0" smtClean="0">
              <a:latin typeface="Calibri"/>
              <a:cs typeface="Calibri"/>
            </a:endParaRP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Thursday, </a:t>
            </a:r>
            <a:r>
              <a:rPr lang="en-US" sz="3200" i="1" dirty="0">
                <a:solidFill>
                  <a:srgbClr val="FFFF00"/>
                </a:solidFill>
                <a:latin typeface="Cambria"/>
                <a:cs typeface="Cambria"/>
              </a:rPr>
              <a:t>December </a:t>
            </a:r>
            <a:r>
              <a:rPr lang="en-US" sz="3200" i="1" dirty="0" smtClean="0">
                <a:solidFill>
                  <a:srgbClr val="FFFF00"/>
                </a:solidFill>
                <a:latin typeface="Cambria"/>
                <a:cs typeface="Cambria"/>
              </a:rPr>
              <a:t>8</a:t>
            </a:r>
          </a:p>
          <a:p>
            <a:pPr marL="36000"/>
            <a:r>
              <a:rPr lang="en-US" sz="3200" b="1" cap="small" spc="50" dirty="0" smtClean="0">
                <a:latin typeface="Cambria"/>
                <a:cs typeface="Cambria"/>
              </a:rPr>
              <a:t>Personations </a:t>
            </a:r>
            <a:r>
              <a:rPr lang="en-US" sz="3200" b="1" cap="small" spc="50" dirty="0">
                <a:latin typeface="Cambria"/>
                <a:cs typeface="Cambria"/>
              </a:rPr>
              <a:t>and Other Appearances</a:t>
            </a:r>
            <a:endParaRPr lang="en-US" sz="3200" cap="small" spc="50" dirty="0">
              <a:latin typeface="Cambria"/>
              <a:cs typeface="Cambria"/>
            </a:endParaRPr>
          </a:p>
        </p:txBody>
      </p:sp>
      <p:sp>
        <p:nvSpPr>
          <p:cNvPr id="4" name="Text Box 3"/>
          <p:cNvSpPr txBox="1">
            <a:spLocks noChangeArrowheads="1"/>
          </p:cNvSpPr>
          <p:nvPr/>
        </p:nvSpPr>
        <p:spPr bwMode="auto">
          <a:xfrm>
            <a:off x="0" y="1401439"/>
            <a:ext cx="9144000" cy="71410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pPr>
            <a:r>
              <a:rPr lang="en-US" sz="4400" spc="-100" dirty="0" smtClean="0">
                <a:latin typeface="Calibri"/>
                <a:cs typeface="Calibri"/>
              </a:rPr>
              <a:t>grounded </a:t>
            </a:r>
            <a:r>
              <a:rPr lang="en-US" sz="4400" spc="-100" dirty="0">
                <a:latin typeface="Calibri"/>
                <a:cs typeface="Calibri"/>
              </a:rPr>
              <a:t>in God’s Word. </a:t>
            </a:r>
            <a:endParaRPr lang="en-US" sz="4400" spc="-30" dirty="0" smtClean="0">
              <a:latin typeface="Calibri"/>
              <a:cs typeface="Calibri"/>
            </a:endParaRPr>
          </a:p>
        </p:txBody>
      </p:sp>
    </p:spTree>
    <p:extLst>
      <p:ext uri="{BB962C8B-B14F-4D97-AF65-F5344CB8AC3E}">
        <p14:creationId xmlns:p14="http://schemas.microsoft.com/office/powerpoint/2010/main" val="36293575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P spid="4" grpId="0" build="p" autoUpdateAnimBg="0" advAuto="100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Thursday, </a:t>
            </a:r>
            <a:r>
              <a:rPr lang="en-US" sz="3200" i="1" dirty="0">
                <a:solidFill>
                  <a:srgbClr val="FFFF00"/>
                </a:solidFill>
                <a:latin typeface="Cambria"/>
                <a:cs typeface="Cambria"/>
              </a:rPr>
              <a:t>December </a:t>
            </a:r>
            <a:r>
              <a:rPr lang="en-US" sz="3200" i="1" dirty="0" smtClean="0">
                <a:solidFill>
                  <a:srgbClr val="FFFF00"/>
                </a:solidFill>
                <a:latin typeface="Cambria"/>
                <a:cs typeface="Cambria"/>
              </a:rPr>
              <a:t>8</a:t>
            </a:r>
          </a:p>
          <a:p>
            <a:pPr marL="36000"/>
            <a:r>
              <a:rPr lang="en-US" sz="3200" b="1" cap="small" spc="50" dirty="0" smtClean="0">
                <a:latin typeface="Cambria"/>
                <a:cs typeface="Cambria"/>
              </a:rPr>
              <a:t>Personations </a:t>
            </a:r>
            <a:r>
              <a:rPr lang="en-US" sz="3200" b="1" cap="small" spc="50" dirty="0">
                <a:latin typeface="Cambria"/>
                <a:cs typeface="Cambria"/>
              </a:rPr>
              <a:t>and Other Appearances</a:t>
            </a:r>
            <a:endParaRPr lang="en-US" sz="3200" cap="small" spc="50" dirty="0">
              <a:latin typeface="Cambria"/>
              <a:cs typeface="Cambria"/>
            </a:endParaRPr>
          </a:p>
        </p:txBody>
      </p:sp>
      <p:sp>
        <p:nvSpPr>
          <p:cNvPr id="4" name="Text Box 3"/>
          <p:cNvSpPr txBox="1">
            <a:spLocks noChangeArrowheads="1"/>
          </p:cNvSpPr>
          <p:nvPr/>
        </p:nvSpPr>
        <p:spPr bwMode="auto">
          <a:xfrm>
            <a:off x="0" y="1176596"/>
            <a:ext cx="9144000" cy="5666231"/>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600"/>
              </a:spcAft>
            </a:pPr>
            <a:r>
              <a:rPr lang="en-US" sz="4400" dirty="0" smtClean="0">
                <a:latin typeface="Calibri"/>
                <a:cs typeface="Calibri"/>
              </a:rPr>
              <a:t>“And </a:t>
            </a:r>
            <a:r>
              <a:rPr lang="en-US" sz="4400" dirty="0">
                <a:latin typeface="Calibri"/>
                <a:cs typeface="Calibri"/>
              </a:rPr>
              <a:t>no wonder! For Satan himself transforms himself into an angel of </a:t>
            </a:r>
            <a:r>
              <a:rPr lang="en-US" sz="4400" dirty="0" smtClean="0">
                <a:latin typeface="Calibri"/>
                <a:cs typeface="Calibri"/>
              </a:rPr>
              <a:t>light” (</a:t>
            </a:r>
            <a:r>
              <a:rPr lang="en-US" sz="4400" i="1" dirty="0" smtClean="0">
                <a:latin typeface="Calibri"/>
                <a:cs typeface="Calibri"/>
              </a:rPr>
              <a:t>1 Cor. 11:14</a:t>
            </a:r>
            <a:r>
              <a:rPr lang="en-US" sz="4400" dirty="0" smtClean="0">
                <a:latin typeface="Calibri"/>
                <a:cs typeface="Calibri"/>
              </a:rPr>
              <a:t>).</a:t>
            </a:r>
          </a:p>
          <a:p>
            <a:pPr marL="180000" eaLnBrk="1" hangingPunct="1">
              <a:lnSpc>
                <a:spcPct val="90000"/>
              </a:lnSpc>
              <a:spcBef>
                <a:spcPts val="0"/>
              </a:spcBef>
            </a:pPr>
            <a:r>
              <a:rPr lang="en-US" sz="4400" dirty="0" smtClean="0">
                <a:latin typeface="Calibri"/>
                <a:cs typeface="Calibri"/>
              </a:rPr>
              <a:t>“For </a:t>
            </a:r>
            <a:r>
              <a:rPr lang="en-US" sz="4400" dirty="0">
                <a:latin typeface="Calibri"/>
                <a:cs typeface="Calibri"/>
              </a:rPr>
              <a:t>we do not wrestle against flesh and blood, but against principalities, against powers, against the rulers of </a:t>
            </a:r>
            <a:r>
              <a:rPr lang="en-US" sz="4400" dirty="0" smtClean="0">
                <a:latin typeface="Calibri"/>
                <a:cs typeface="Calibri"/>
              </a:rPr>
              <a:t>the </a:t>
            </a:r>
            <a:r>
              <a:rPr lang="en-US" sz="4400" dirty="0">
                <a:latin typeface="Calibri"/>
                <a:cs typeface="Calibri"/>
              </a:rPr>
              <a:t>darkness of this age, against spiritual hosts of wickedness in the heavenly </a:t>
            </a:r>
            <a:r>
              <a:rPr lang="en-US" sz="4400" dirty="0" smtClean="0">
                <a:latin typeface="Calibri"/>
                <a:cs typeface="Calibri"/>
              </a:rPr>
              <a:t>places” (</a:t>
            </a:r>
            <a:r>
              <a:rPr lang="en-US" sz="4400" i="1" dirty="0" smtClean="0">
                <a:latin typeface="Calibri"/>
                <a:cs typeface="Calibri"/>
              </a:rPr>
              <a:t>Eph. 6:12</a:t>
            </a:r>
            <a:r>
              <a:rPr lang="en-US" sz="4400" dirty="0" smtClean="0">
                <a:latin typeface="Calibri"/>
                <a:cs typeface="Calibri"/>
              </a:rPr>
              <a:t>).  </a:t>
            </a:r>
          </a:p>
        </p:txBody>
      </p:sp>
    </p:spTree>
    <p:extLst>
      <p:ext uri="{BB962C8B-B14F-4D97-AF65-F5344CB8AC3E}">
        <p14:creationId xmlns:p14="http://schemas.microsoft.com/office/powerpoint/2010/main" val="20830136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Thursday, </a:t>
            </a:r>
            <a:r>
              <a:rPr lang="en-US" sz="3200" i="1" dirty="0">
                <a:solidFill>
                  <a:srgbClr val="FFFF00"/>
                </a:solidFill>
                <a:latin typeface="Cambria"/>
                <a:cs typeface="Cambria"/>
              </a:rPr>
              <a:t>December </a:t>
            </a:r>
            <a:r>
              <a:rPr lang="en-US" sz="3200" i="1" dirty="0" smtClean="0">
                <a:solidFill>
                  <a:srgbClr val="FFFF00"/>
                </a:solidFill>
                <a:latin typeface="Cambria"/>
                <a:cs typeface="Cambria"/>
              </a:rPr>
              <a:t>8</a:t>
            </a:r>
          </a:p>
          <a:p>
            <a:pPr marL="36000"/>
            <a:r>
              <a:rPr lang="en-US" sz="3200" b="1" cap="small" spc="50" dirty="0" smtClean="0">
                <a:latin typeface="Cambria"/>
                <a:cs typeface="Cambria"/>
              </a:rPr>
              <a:t>Personations </a:t>
            </a:r>
            <a:r>
              <a:rPr lang="en-US" sz="3200" b="1" cap="small" spc="50" dirty="0">
                <a:latin typeface="Cambria"/>
                <a:cs typeface="Cambria"/>
              </a:rPr>
              <a:t>and Other Appearances</a:t>
            </a:r>
            <a:endParaRPr lang="en-US" sz="3200" cap="small" spc="50" dirty="0">
              <a:latin typeface="Cambria"/>
              <a:cs typeface="Cambria"/>
            </a:endParaRPr>
          </a:p>
        </p:txBody>
      </p:sp>
      <p:sp>
        <p:nvSpPr>
          <p:cNvPr id="4" name="Text Box 3"/>
          <p:cNvSpPr txBox="1">
            <a:spLocks noChangeArrowheads="1"/>
          </p:cNvSpPr>
          <p:nvPr/>
        </p:nvSpPr>
        <p:spPr bwMode="auto">
          <a:xfrm>
            <a:off x="0" y="1176596"/>
            <a:ext cx="9144000" cy="5666231"/>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600"/>
              </a:spcAft>
            </a:pPr>
            <a:r>
              <a:rPr lang="en-US" sz="4400" dirty="0">
                <a:latin typeface="Calibri"/>
                <a:cs typeface="Calibri"/>
              </a:rPr>
              <a:t>We can be protected against these deceptions only by being clothed with “the whole armor of God” (</a:t>
            </a:r>
            <a:r>
              <a:rPr lang="en-US" sz="4400" i="1" dirty="0">
                <a:latin typeface="Calibri"/>
                <a:cs typeface="Calibri"/>
              </a:rPr>
              <a:t>Eph. 6:</a:t>
            </a:r>
            <a:r>
              <a:rPr lang="en-US" sz="4400" i="1" dirty="0" smtClean="0">
                <a:latin typeface="Calibri"/>
                <a:cs typeface="Calibri"/>
              </a:rPr>
              <a:t>13</a:t>
            </a:r>
            <a:r>
              <a:rPr lang="en-US" sz="4400" dirty="0" smtClean="0">
                <a:latin typeface="Calibri"/>
                <a:cs typeface="Calibri"/>
              </a:rPr>
              <a:t>) </a:t>
            </a:r>
            <a:r>
              <a:rPr lang="en-US" sz="4400" dirty="0">
                <a:latin typeface="Calibri"/>
                <a:cs typeface="Calibri"/>
              </a:rPr>
              <a:t>described in </a:t>
            </a:r>
            <a:r>
              <a:rPr lang="en-US" sz="4400" dirty="0" smtClean="0">
                <a:latin typeface="Calibri"/>
                <a:cs typeface="Calibri"/>
              </a:rPr>
              <a:t>verses 14–</a:t>
            </a:r>
            <a:r>
              <a:rPr lang="en-US" sz="4400" dirty="0">
                <a:latin typeface="Calibri"/>
                <a:cs typeface="Calibri"/>
              </a:rPr>
              <a:t>18</a:t>
            </a:r>
            <a:r>
              <a:rPr lang="en-US" sz="4400" dirty="0" smtClean="0">
                <a:latin typeface="Calibri"/>
                <a:cs typeface="Calibri"/>
              </a:rPr>
              <a:t>.</a:t>
            </a:r>
          </a:p>
          <a:p>
            <a:pPr marL="180000" eaLnBrk="1" hangingPunct="1">
              <a:lnSpc>
                <a:spcPct val="90000"/>
              </a:lnSpc>
              <a:spcBef>
                <a:spcPts val="0"/>
              </a:spcBef>
              <a:spcAft>
                <a:spcPts val="600"/>
              </a:spcAft>
            </a:pPr>
            <a:r>
              <a:rPr lang="en-US" sz="4400" dirty="0">
                <a:latin typeface="Calibri"/>
                <a:cs typeface="Calibri"/>
              </a:rPr>
              <a:t>What does it mean to put on the “whole armor of God”? In a day-to-day, practical sense, how do we do this in every area of our lives, not just in dealing with end-time deceptions?</a:t>
            </a:r>
            <a:endParaRPr lang="en-US" sz="4400" dirty="0" smtClean="0">
              <a:latin typeface="Calibri"/>
              <a:cs typeface="Calibri"/>
            </a:endParaRPr>
          </a:p>
        </p:txBody>
      </p:sp>
    </p:spTree>
    <p:extLst>
      <p:ext uri="{BB962C8B-B14F-4D97-AF65-F5344CB8AC3E}">
        <p14:creationId xmlns:p14="http://schemas.microsoft.com/office/powerpoint/2010/main" val="27900509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1243932"/>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tabLst>
                <a:tab pos="714375" algn="l"/>
              </a:tabLst>
            </a:pPr>
            <a:r>
              <a:rPr lang="en-US" sz="4400" dirty="0" smtClean="0">
                <a:latin typeface="Calibri"/>
                <a:cs typeface="Calibri"/>
              </a:rPr>
              <a:t>	</a:t>
            </a:r>
            <a:r>
              <a:rPr lang="en-US" sz="4400" dirty="0" smtClean="0">
                <a:solidFill>
                  <a:srgbClr val="000000"/>
                </a:solidFill>
                <a:latin typeface="Calibri"/>
                <a:cs typeface="Calibri"/>
              </a:rPr>
              <a:t>There </a:t>
            </a:r>
            <a:r>
              <a:rPr lang="en-US" sz="4400" dirty="0">
                <a:solidFill>
                  <a:srgbClr val="000000"/>
                </a:solidFill>
                <a:latin typeface="Calibri"/>
                <a:cs typeface="Calibri"/>
              </a:rPr>
              <a:t>exists a foundation which claims that it is creating technology that will allow us to contact the deceased “via texts, phone calls, and video-</a:t>
            </a:r>
            <a:r>
              <a:rPr lang="en-US" sz="4400" dirty="0" smtClean="0">
                <a:solidFill>
                  <a:srgbClr val="000000"/>
                </a:solidFill>
                <a:latin typeface="Calibri"/>
                <a:cs typeface="Calibri"/>
              </a:rPr>
              <a:t>conferencing</a:t>
            </a:r>
            <a:r>
              <a:rPr lang="en-US" sz="4400" dirty="0">
                <a:solidFill>
                  <a:srgbClr val="000000"/>
                </a:solidFill>
                <a:latin typeface="Calibri"/>
                <a:cs typeface="Calibri"/>
              </a:rPr>
              <a:t>.” </a:t>
            </a:r>
            <a:r>
              <a:rPr lang="en-US" sz="4400" dirty="0">
                <a:latin typeface="Calibri"/>
                <a:cs typeface="Calibri"/>
              </a:rPr>
              <a:t>Calling the dead </a:t>
            </a:r>
            <a:r>
              <a:rPr lang="en-US" sz="4400" dirty="0" smtClean="0">
                <a:latin typeface="Calibri"/>
                <a:cs typeface="Calibri"/>
              </a:rPr>
              <a:t>PMPs (post-material persons</a:t>
            </a:r>
            <a:r>
              <a:rPr lang="en-US" sz="4400" dirty="0">
                <a:latin typeface="Calibri"/>
                <a:cs typeface="Calibri"/>
              </a:rPr>
              <a:t>), its website claims </a:t>
            </a:r>
            <a:r>
              <a:rPr lang="en-US" sz="4400" dirty="0" smtClean="0">
                <a:latin typeface="Calibri"/>
                <a:cs typeface="Calibri"/>
              </a:rPr>
              <a:t>that when </a:t>
            </a:r>
            <a:r>
              <a:rPr lang="en-US" sz="4400" dirty="0">
                <a:latin typeface="Calibri"/>
                <a:cs typeface="Calibri"/>
              </a:rPr>
              <a:t>humans die they simply pass on “into another phase of forever” but “retain </a:t>
            </a:r>
            <a:r>
              <a:rPr lang="en-US" sz="4400" dirty="0" smtClean="0">
                <a:latin typeface="Calibri"/>
                <a:cs typeface="Calibri"/>
              </a:rPr>
              <a:t>their</a:t>
            </a: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Friday</a:t>
            </a:r>
            <a:r>
              <a:rPr lang="en-US" sz="3200" i="1" dirty="0">
                <a:solidFill>
                  <a:srgbClr val="FFFF00"/>
                </a:solidFill>
                <a:latin typeface="Cambria"/>
                <a:cs typeface="Cambria"/>
              </a:rPr>
              <a:t>, December 9</a:t>
            </a:r>
            <a:endParaRPr lang="en-US" sz="3200" i="1" dirty="0" smtClean="0">
              <a:solidFill>
                <a:srgbClr val="FFFF00"/>
              </a:solidFill>
              <a:latin typeface="Cambria"/>
              <a:cs typeface="Cambria"/>
            </a:endParaRPr>
          </a:p>
          <a:p>
            <a:pPr marL="36000"/>
            <a:r>
              <a:rPr lang="en-US" sz="3200" b="1" cap="small" spc="50" dirty="0">
                <a:latin typeface="Cambria"/>
                <a:cs typeface="Cambria"/>
              </a:rPr>
              <a:t>Further </a:t>
            </a:r>
            <a:r>
              <a:rPr lang="en-US" sz="3200" b="1" cap="small" spc="50" dirty="0" smtClean="0">
                <a:latin typeface="Cambria"/>
                <a:cs typeface="Cambria"/>
              </a:rPr>
              <a:t>Thought</a:t>
            </a:r>
            <a:endParaRPr lang="en-US" sz="2200" i="1" cap="small" spc="90" dirty="0">
              <a:latin typeface="Cambria"/>
              <a:cs typeface="Cambria"/>
            </a:endParaRPr>
          </a:p>
        </p:txBody>
      </p:sp>
      <p:sp>
        <p:nvSpPr>
          <p:cNvPr id="4" name="Text Box 3"/>
          <p:cNvSpPr txBox="1">
            <a:spLocks noChangeArrowheads="1"/>
          </p:cNvSpPr>
          <p:nvPr/>
        </p:nvSpPr>
        <p:spPr bwMode="auto">
          <a:xfrm>
            <a:off x="0" y="1243932"/>
            <a:ext cx="9144000" cy="3151697"/>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tabLst>
                <a:tab pos="714375" algn="l"/>
              </a:tabLst>
            </a:pPr>
            <a:r>
              <a:rPr lang="en-US" sz="4400" dirty="0" smtClean="0">
                <a:latin typeface="Calibri"/>
                <a:cs typeface="Calibri"/>
              </a:rPr>
              <a:t>	There </a:t>
            </a:r>
            <a:r>
              <a:rPr lang="en-US" sz="4400" dirty="0">
                <a:latin typeface="Calibri"/>
                <a:cs typeface="Calibri"/>
              </a:rPr>
              <a:t>exists a foundation which claims that it is creating technology that will </a:t>
            </a:r>
            <a:r>
              <a:rPr lang="en-US" sz="4400" u="sng" dirty="0">
                <a:latin typeface="Calibri"/>
                <a:cs typeface="Calibri"/>
              </a:rPr>
              <a:t>allow</a:t>
            </a:r>
            <a:r>
              <a:rPr lang="en-US" sz="4400" dirty="0">
                <a:latin typeface="Calibri"/>
                <a:cs typeface="Calibri"/>
              </a:rPr>
              <a:t> </a:t>
            </a:r>
            <a:r>
              <a:rPr lang="en-US" sz="4400" u="sng" dirty="0">
                <a:latin typeface="Calibri"/>
                <a:cs typeface="Calibri"/>
              </a:rPr>
              <a:t>us</a:t>
            </a:r>
            <a:r>
              <a:rPr lang="en-US" sz="4400" dirty="0">
                <a:latin typeface="Calibri"/>
                <a:cs typeface="Calibri"/>
              </a:rPr>
              <a:t> </a:t>
            </a:r>
            <a:r>
              <a:rPr lang="en-US" sz="4400" u="sng" dirty="0">
                <a:latin typeface="Calibri"/>
                <a:cs typeface="Calibri"/>
              </a:rPr>
              <a:t>t</a:t>
            </a:r>
            <a:r>
              <a:rPr lang="en-US" sz="4400" dirty="0">
                <a:latin typeface="Calibri"/>
                <a:cs typeface="Calibri"/>
              </a:rPr>
              <a:t>o </a:t>
            </a:r>
            <a:r>
              <a:rPr lang="en-US" sz="4400" u="sng" dirty="0">
                <a:latin typeface="Calibri"/>
                <a:cs typeface="Calibri"/>
              </a:rPr>
              <a:t>contact</a:t>
            </a:r>
            <a:r>
              <a:rPr lang="en-US" sz="4400" dirty="0">
                <a:latin typeface="Calibri"/>
                <a:cs typeface="Calibri"/>
              </a:rPr>
              <a:t> </a:t>
            </a:r>
            <a:r>
              <a:rPr lang="en-US" sz="4400" u="sng" dirty="0">
                <a:latin typeface="Calibri"/>
                <a:cs typeface="Calibri"/>
              </a:rPr>
              <a:t>the deceased</a:t>
            </a:r>
            <a:r>
              <a:rPr lang="en-US" sz="4400" dirty="0">
                <a:latin typeface="Calibri"/>
                <a:cs typeface="Calibri"/>
              </a:rPr>
              <a:t> “via texts, phone calls, and video-</a:t>
            </a:r>
            <a:r>
              <a:rPr lang="en-US" sz="4400" dirty="0" smtClean="0">
                <a:latin typeface="Calibri"/>
                <a:cs typeface="Calibri"/>
              </a:rPr>
              <a:t>conferencing</a:t>
            </a:r>
            <a:r>
              <a:rPr lang="en-US" sz="4400" dirty="0">
                <a:latin typeface="Calibri"/>
                <a:cs typeface="Calibri"/>
              </a:rPr>
              <a:t>.</a:t>
            </a:r>
            <a:r>
              <a:rPr lang="en-US" sz="4400" dirty="0" smtClean="0">
                <a:latin typeface="Calibri"/>
                <a:cs typeface="Calibri"/>
              </a:rPr>
              <a:t>”</a:t>
            </a:r>
          </a:p>
        </p:txBody>
      </p:sp>
    </p:spTree>
    <p:extLst>
      <p:ext uri="{BB962C8B-B14F-4D97-AF65-F5344CB8AC3E}">
        <p14:creationId xmlns:p14="http://schemas.microsoft.com/office/powerpoint/2010/main" val="107042565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P spid="4" grpId="0" build="p" autoUpdateAnimBg="0" advAuto="100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735069" y="8102"/>
            <a:ext cx="740893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On Death, Dying, and the Future Hope</a:t>
            </a:r>
          </a:p>
          <a:p>
            <a:pPr marL="36000"/>
            <a:r>
              <a:rPr lang="en-US" sz="3200" b="1" cap="small" spc="50" dirty="0" smtClean="0">
                <a:latin typeface="Cambria"/>
                <a:cs typeface="Cambria"/>
              </a:rPr>
              <a:t>Contents</a:t>
            </a:r>
            <a:endParaRPr lang="en-US" sz="3200" b="1" cap="small" spc="50" dirty="0">
              <a:latin typeface="Cambria"/>
              <a:cs typeface="Cambria"/>
            </a:endParaRPr>
          </a:p>
        </p:txBody>
      </p:sp>
      <p:sp>
        <p:nvSpPr>
          <p:cNvPr id="5" name="Rectangle 4"/>
          <p:cNvSpPr/>
          <p:nvPr/>
        </p:nvSpPr>
        <p:spPr>
          <a:xfrm>
            <a:off x="36512" y="1153083"/>
            <a:ext cx="9144000" cy="5764398"/>
          </a:xfrm>
          <a:prstGeom prst="rect">
            <a:avLst/>
          </a:prstGeom>
        </p:spPr>
        <p:txBody>
          <a:bodyPr wrap="square">
            <a:spAutoFit/>
          </a:bodyPr>
          <a:lstStyle/>
          <a:p>
            <a:pPr marL="1260000">
              <a:lnSpc>
                <a:spcPct val="90000"/>
              </a:lnSpc>
              <a:tabLst>
                <a:tab pos="5372100" algn="l"/>
              </a:tabLst>
            </a:pPr>
            <a:r>
              <a:rPr lang="en-US" sz="3200" dirty="0" smtClean="0">
                <a:solidFill>
                  <a:schemeClr val="tx1">
                    <a:lumMod val="85000"/>
                  </a:schemeClr>
                </a:solidFill>
                <a:latin typeface="Calibri"/>
                <a:cs typeface="Calibri"/>
              </a:rPr>
              <a:t>  </a:t>
            </a:r>
            <a:r>
              <a:rPr lang="en-US" sz="2900" dirty="0" smtClean="0">
                <a:latin typeface="Calibri"/>
                <a:cs typeface="Calibri"/>
              </a:rPr>
              <a:t>1  </a:t>
            </a:r>
            <a:r>
              <a:rPr lang="en-US" sz="2900" dirty="0" smtClean="0">
                <a:solidFill>
                  <a:schemeClr val="tx2"/>
                </a:solidFill>
                <a:latin typeface="Calibri"/>
                <a:cs typeface="Calibri"/>
              </a:rPr>
              <a:t>Rebellion</a:t>
            </a:r>
            <a:r>
              <a:rPr lang="en-US" sz="2900" dirty="0" smtClean="0">
                <a:latin typeface="Calibri"/>
                <a:cs typeface="Calibri"/>
              </a:rPr>
              <a:t> </a:t>
            </a:r>
            <a:r>
              <a:rPr lang="en-US" sz="2900" dirty="0" smtClean="0">
                <a:solidFill>
                  <a:srgbClr val="FFFFFF"/>
                </a:solidFill>
                <a:latin typeface="Calibri"/>
                <a:cs typeface="Calibri"/>
              </a:rPr>
              <a:t>in a Perfect Universe</a:t>
            </a:r>
            <a:r>
              <a:rPr lang="en-US" sz="2900" dirty="0" smtClean="0">
                <a:latin typeface="Calibri"/>
                <a:cs typeface="Calibri"/>
              </a:rPr>
              <a:t>	</a:t>
            </a:r>
          </a:p>
          <a:p>
            <a:pPr marL="1260000">
              <a:lnSpc>
                <a:spcPct val="90000"/>
              </a:lnSpc>
              <a:tabLst>
                <a:tab pos="5372100" algn="l"/>
              </a:tabLst>
            </a:pPr>
            <a:r>
              <a:rPr lang="en-US" sz="2900" dirty="0" smtClean="0">
                <a:latin typeface="Calibri"/>
                <a:cs typeface="Calibri"/>
              </a:rPr>
              <a:t>  2  </a:t>
            </a:r>
            <a:r>
              <a:rPr lang="en-US" sz="2900" dirty="0" smtClean="0">
                <a:solidFill>
                  <a:srgbClr val="FFFF00"/>
                </a:solidFill>
                <a:latin typeface="Calibri"/>
                <a:cs typeface="Calibri"/>
              </a:rPr>
              <a:t>Death</a:t>
            </a:r>
            <a:r>
              <a:rPr lang="en-US" sz="2900" dirty="0" smtClean="0">
                <a:latin typeface="Calibri"/>
                <a:cs typeface="Calibri"/>
              </a:rPr>
              <a:t> </a:t>
            </a:r>
            <a:r>
              <a:rPr lang="en-US" sz="2900" dirty="0" smtClean="0">
                <a:solidFill>
                  <a:srgbClr val="FFFFFF"/>
                </a:solidFill>
                <a:latin typeface="Calibri"/>
                <a:cs typeface="Calibri"/>
              </a:rPr>
              <a:t>in a Sinful World</a:t>
            </a:r>
            <a:r>
              <a:rPr lang="en-US" sz="2900" dirty="0" smtClean="0">
                <a:solidFill>
                  <a:schemeClr val="tx2"/>
                </a:solidFill>
                <a:latin typeface="Calibri"/>
                <a:cs typeface="Calibri"/>
              </a:rPr>
              <a:t>	</a:t>
            </a:r>
            <a:r>
              <a:rPr lang="en-US" sz="2900" b="1" dirty="0" smtClean="0">
                <a:latin typeface="Calibri"/>
                <a:cs typeface="Calibri"/>
              </a:rPr>
              <a:t>	</a:t>
            </a:r>
          </a:p>
          <a:p>
            <a:pPr marL="1260000">
              <a:lnSpc>
                <a:spcPct val="90000"/>
              </a:lnSpc>
              <a:tabLst>
                <a:tab pos="5372100" algn="l"/>
              </a:tabLst>
            </a:pPr>
            <a:r>
              <a:rPr lang="en-US" sz="2900" dirty="0" smtClean="0">
                <a:latin typeface="Calibri"/>
                <a:cs typeface="Calibri"/>
              </a:rPr>
              <a:t>  3  </a:t>
            </a:r>
            <a:r>
              <a:rPr lang="en-US" sz="2900" dirty="0" smtClean="0">
                <a:solidFill>
                  <a:srgbClr val="FFFFFF"/>
                </a:solidFill>
                <a:latin typeface="Calibri"/>
                <a:cs typeface="Calibri"/>
              </a:rPr>
              <a:t>Understanding</a:t>
            </a:r>
            <a:r>
              <a:rPr lang="en-US" sz="2900" dirty="0" smtClean="0">
                <a:latin typeface="Calibri"/>
                <a:cs typeface="Calibri"/>
              </a:rPr>
              <a:t> </a:t>
            </a:r>
            <a:r>
              <a:rPr lang="en-US" sz="2900" dirty="0" smtClean="0">
                <a:solidFill>
                  <a:srgbClr val="FFFF00"/>
                </a:solidFill>
                <a:latin typeface="Calibri"/>
                <a:cs typeface="Calibri"/>
              </a:rPr>
              <a:t>Human Nature</a:t>
            </a:r>
            <a:r>
              <a:rPr lang="en-US" sz="2900" dirty="0" smtClean="0">
                <a:latin typeface="Calibri"/>
                <a:cs typeface="Calibri"/>
              </a:rPr>
              <a:t>	</a:t>
            </a:r>
            <a:r>
              <a:rPr lang="en-US" sz="2900" b="1" dirty="0" smtClean="0">
                <a:latin typeface="Calibri"/>
                <a:cs typeface="Calibri"/>
              </a:rPr>
              <a:t>	</a:t>
            </a:r>
          </a:p>
          <a:p>
            <a:pPr marL="1260000">
              <a:lnSpc>
                <a:spcPct val="90000"/>
              </a:lnSpc>
              <a:tabLst>
                <a:tab pos="5372100" algn="l"/>
              </a:tabLst>
            </a:pPr>
            <a:r>
              <a:rPr lang="en-US" sz="2900" dirty="0" smtClean="0">
                <a:latin typeface="Calibri"/>
                <a:cs typeface="Calibri"/>
              </a:rPr>
              <a:t>  4  </a:t>
            </a:r>
            <a:r>
              <a:rPr lang="en-US" sz="2900" dirty="0" smtClean="0">
                <a:solidFill>
                  <a:srgbClr val="FFFFFF"/>
                </a:solidFill>
                <a:latin typeface="Calibri"/>
                <a:cs typeface="Calibri"/>
              </a:rPr>
              <a:t>The Old Testament </a:t>
            </a:r>
            <a:r>
              <a:rPr lang="en-US" sz="2900" dirty="0" smtClean="0">
                <a:solidFill>
                  <a:srgbClr val="FFFF00"/>
                </a:solidFill>
                <a:latin typeface="Calibri"/>
                <a:cs typeface="Calibri"/>
              </a:rPr>
              <a:t>Hope</a:t>
            </a:r>
            <a:r>
              <a:rPr lang="en-US" sz="2900" dirty="0" smtClean="0">
                <a:latin typeface="Calibri"/>
                <a:cs typeface="Calibri"/>
              </a:rPr>
              <a:t>	</a:t>
            </a:r>
          </a:p>
          <a:p>
            <a:pPr marL="1260000">
              <a:lnSpc>
                <a:spcPct val="90000"/>
              </a:lnSpc>
              <a:tabLst>
                <a:tab pos="5372100" algn="l"/>
              </a:tabLst>
            </a:pPr>
            <a:r>
              <a:rPr lang="en-US" sz="2900" dirty="0" smtClean="0">
                <a:solidFill>
                  <a:srgbClr val="D9D9D9"/>
                </a:solidFill>
                <a:latin typeface="Calibri"/>
                <a:cs typeface="Calibri"/>
              </a:rPr>
              <a:t> </a:t>
            </a:r>
            <a:r>
              <a:rPr lang="en-US" sz="2900" dirty="0" smtClean="0">
                <a:solidFill>
                  <a:srgbClr val="FFFFFF"/>
                </a:solidFill>
                <a:latin typeface="Calibri"/>
                <a:cs typeface="Calibri"/>
              </a:rPr>
              <a:t> 5  </a:t>
            </a:r>
            <a:r>
              <a:rPr lang="en-US" sz="2900" dirty="0" smtClean="0">
                <a:solidFill>
                  <a:srgbClr val="FFFF00"/>
                </a:solidFill>
                <a:latin typeface="Calibri"/>
                <a:cs typeface="Calibri"/>
              </a:rPr>
              <a:t>Resurrections</a:t>
            </a:r>
            <a:r>
              <a:rPr lang="en-US" sz="2900" dirty="0" smtClean="0">
                <a:latin typeface="Calibri"/>
                <a:cs typeface="Calibri"/>
              </a:rPr>
              <a:t> </a:t>
            </a:r>
            <a:r>
              <a:rPr lang="en-US" sz="2900" dirty="0" smtClean="0">
                <a:solidFill>
                  <a:srgbClr val="FFFFFF"/>
                </a:solidFill>
                <a:latin typeface="Calibri"/>
                <a:cs typeface="Calibri"/>
              </a:rPr>
              <a:t>Before the Cross</a:t>
            </a:r>
            <a:r>
              <a:rPr lang="en-US" sz="2900" dirty="0" smtClean="0">
                <a:latin typeface="Calibri"/>
                <a:cs typeface="Calibri"/>
              </a:rPr>
              <a:t>	</a:t>
            </a:r>
            <a:endParaRPr lang="en-US" sz="2900" b="1" dirty="0" smtClean="0">
              <a:latin typeface="Calibri"/>
              <a:cs typeface="Calibri"/>
            </a:endParaRPr>
          </a:p>
          <a:p>
            <a:pPr marL="1260000">
              <a:lnSpc>
                <a:spcPct val="90000"/>
              </a:lnSpc>
              <a:tabLst>
                <a:tab pos="5372100" algn="l"/>
              </a:tabLst>
            </a:pPr>
            <a:r>
              <a:rPr lang="en-US" sz="2900" dirty="0" smtClean="0">
                <a:solidFill>
                  <a:srgbClr val="D9D9D9"/>
                </a:solidFill>
                <a:latin typeface="Calibri"/>
                <a:cs typeface="Calibri"/>
              </a:rPr>
              <a:t>  </a:t>
            </a:r>
            <a:r>
              <a:rPr lang="en-US" sz="2900" dirty="0" smtClean="0">
                <a:solidFill>
                  <a:srgbClr val="FFFFFF"/>
                </a:solidFill>
                <a:latin typeface="Calibri"/>
                <a:cs typeface="Calibri"/>
              </a:rPr>
              <a:t>6</a:t>
            </a:r>
            <a:r>
              <a:rPr lang="en-US" sz="2900" dirty="0" smtClean="0">
                <a:latin typeface="Calibri"/>
                <a:cs typeface="Calibri"/>
              </a:rPr>
              <a:t>  </a:t>
            </a:r>
            <a:r>
              <a:rPr lang="en-US" sz="2900" dirty="0" smtClean="0">
                <a:solidFill>
                  <a:srgbClr val="FFFFFF"/>
                </a:solidFill>
                <a:latin typeface="Calibri"/>
                <a:cs typeface="Calibri"/>
              </a:rPr>
              <a:t>He</a:t>
            </a:r>
            <a:r>
              <a:rPr lang="en-US" sz="2900" dirty="0" smtClean="0">
                <a:latin typeface="Calibri"/>
                <a:cs typeface="Calibri"/>
              </a:rPr>
              <a:t> </a:t>
            </a:r>
            <a:r>
              <a:rPr lang="en-US" sz="2900" dirty="0" smtClean="0">
                <a:solidFill>
                  <a:srgbClr val="FFFF00"/>
                </a:solidFill>
                <a:latin typeface="Calibri"/>
                <a:cs typeface="Calibri"/>
              </a:rPr>
              <a:t>Died</a:t>
            </a:r>
            <a:r>
              <a:rPr lang="en-US" sz="2900" dirty="0" smtClean="0">
                <a:latin typeface="Calibri"/>
                <a:cs typeface="Calibri"/>
              </a:rPr>
              <a:t> </a:t>
            </a:r>
            <a:r>
              <a:rPr lang="en-US" sz="2900" dirty="0" smtClean="0">
                <a:solidFill>
                  <a:srgbClr val="FFFFFF"/>
                </a:solidFill>
                <a:latin typeface="Calibri"/>
                <a:cs typeface="Calibri"/>
              </a:rPr>
              <a:t>for Us</a:t>
            </a:r>
            <a:r>
              <a:rPr lang="en-US" sz="2900" dirty="0" smtClean="0">
                <a:latin typeface="Calibri"/>
                <a:cs typeface="Calibri"/>
              </a:rPr>
              <a:t>	</a:t>
            </a:r>
          </a:p>
          <a:p>
            <a:pPr marL="1260000">
              <a:lnSpc>
                <a:spcPct val="90000"/>
              </a:lnSpc>
              <a:tabLst>
                <a:tab pos="5372100" algn="l"/>
              </a:tabLst>
            </a:pPr>
            <a:r>
              <a:rPr lang="en-US" sz="2900" dirty="0" smtClean="0">
                <a:solidFill>
                  <a:srgbClr val="D9D9D9"/>
                </a:solidFill>
                <a:latin typeface="Calibri"/>
                <a:cs typeface="Calibri"/>
              </a:rPr>
              <a:t>  </a:t>
            </a:r>
            <a:r>
              <a:rPr lang="en-US" sz="2900" dirty="0" smtClean="0">
                <a:solidFill>
                  <a:srgbClr val="FFFFFF"/>
                </a:solidFill>
                <a:latin typeface="Calibri"/>
                <a:cs typeface="Calibri"/>
              </a:rPr>
              <a:t>7</a:t>
            </a:r>
            <a:r>
              <a:rPr lang="en-US" sz="2900" dirty="0" smtClean="0">
                <a:latin typeface="Calibri"/>
                <a:cs typeface="Calibri"/>
              </a:rPr>
              <a:t>  </a:t>
            </a:r>
            <a:r>
              <a:rPr lang="en-US" sz="2900" dirty="0" smtClean="0">
                <a:solidFill>
                  <a:srgbClr val="FFFFFF"/>
                </a:solidFill>
                <a:latin typeface="Calibri"/>
                <a:cs typeface="Calibri"/>
              </a:rPr>
              <a:t>Christ’s</a:t>
            </a:r>
            <a:r>
              <a:rPr lang="en-US" sz="2900" dirty="0" smtClean="0">
                <a:latin typeface="Calibri"/>
                <a:cs typeface="Calibri"/>
              </a:rPr>
              <a:t> </a:t>
            </a:r>
            <a:r>
              <a:rPr lang="en-US" sz="2900" dirty="0" smtClean="0">
                <a:solidFill>
                  <a:srgbClr val="FFFF00"/>
                </a:solidFill>
                <a:latin typeface="Calibri"/>
                <a:cs typeface="Calibri"/>
              </a:rPr>
              <a:t>Victory</a:t>
            </a:r>
            <a:r>
              <a:rPr lang="en-US" sz="2900" dirty="0" smtClean="0">
                <a:latin typeface="Calibri"/>
                <a:cs typeface="Calibri"/>
              </a:rPr>
              <a:t> </a:t>
            </a:r>
            <a:r>
              <a:rPr lang="en-US" sz="2900" dirty="0" smtClean="0">
                <a:solidFill>
                  <a:srgbClr val="FFFFFF"/>
                </a:solidFill>
                <a:latin typeface="Calibri"/>
                <a:cs typeface="Calibri"/>
              </a:rPr>
              <a:t>Over Death</a:t>
            </a:r>
            <a:r>
              <a:rPr lang="en-US" sz="2900" dirty="0" smtClean="0">
                <a:latin typeface="Calibri"/>
                <a:cs typeface="Calibri"/>
              </a:rPr>
              <a:t>	</a:t>
            </a:r>
            <a:endParaRPr lang="en-US" sz="2900" b="1" dirty="0" smtClean="0">
              <a:latin typeface="Calibri"/>
              <a:cs typeface="Calibri"/>
            </a:endParaRPr>
          </a:p>
          <a:p>
            <a:pPr marL="1260000">
              <a:lnSpc>
                <a:spcPct val="90000"/>
              </a:lnSpc>
              <a:tabLst>
                <a:tab pos="5372100" algn="l"/>
              </a:tabLst>
            </a:pPr>
            <a:r>
              <a:rPr lang="en-US" sz="2900" dirty="0" smtClean="0">
                <a:latin typeface="Calibri"/>
                <a:cs typeface="Calibri"/>
              </a:rPr>
              <a:t>  8  </a:t>
            </a:r>
            <a:r>
              <a:rPr lang="en-US" sz="2900" dirty="0" smtClean="0">
                <a:solidFill>
                  <a:srgbClr val="FFFFFF"/>
                </a:solidFill>
                <a:latin typeface="Calibri"/>
                <a:cs typeface="Calibri"/>
              </a:rPr>
              <a:t>The New Testament </a:t>
            </a:r>
            <a:r>
              <a:rPr lang="en-US" sz="2900" dirty="0" smtClean="0">
                <a:solidFill>
                  <a:srgbClr val="FFFF00"/>
                </a:solidFill>
                <a:latin typeface="Calibri"/>
                <a:cs typeface="Calibri"/>
              </a:rPr>
              <a:t>Hope</a:t>
            </a:r>
            <a:r>
              <a:rPr lang="en-US" sz="2900" dirty="0" smtClean="0">
                <a:latin typeface="Calibri"/>
                <a:cs typeface="Calibri"/>
              </a:rPr>
              <a:t>	</a:t>
            </a:r>
          </a:p>
          <a:p>
            <a:pPr marL="1260000">
              <a:lnSpc>
                <a:spcPct val="90000"/>
              </a:lnSpc>
              <a:tabLst>
                <a:tab pos="5372100" algn="l"/>
              </a:tabLst>
            </a:pPr>
            <a:r>
              <a:rPr lang="en-US" sz="2900" dirty="0" smtClean="0">
                <a:latin typeface="Calibri"/>
                <a:cs typeface="Calibri"/>
              </a:rPr>
              <a:t>  9  </a:t>
            </a:r>
            <a:r>
              <a:rPr lang="en-US" sz="2900" dirty="0" smtClean="0">
                <a:solidFill>
                  <a:srgbClr val="FFFF00"/>
                </a:solidFill>
                <a:latin typeface="Calibri"/>
                <a:cs typeface="Calibri"/>
              </a:rPr>
              <a:t>Contrary</a:t>
            </a:r>
            <a:r>
              <a:rPr lang="en-US" sz="2900" dirty="0" smtClean="0">
                <a:latin typeface="Calibri"/>
                <a:cs typeface="Calibri"/>
              </a:rPr>
              <a:t> </a:t>
            </a:r>
            <a:r>
              <a:rPr lang="en-US" sz="2900" dirty="0" smtClean="0">
                <a:solidFill>
                  <a:srgbClr val="FFFFFF"/>
                </a:solidFill>
                <a:latin typeface="Calibri"/>
                <a:cs typeface="Calibri"/>
              </a:rPr>
              <a:t>Passages?</a:t>
            </a:r>
            <a:r>
              <a:rPr lang="en-US" sz="2900" dirty="0" smtClean="0">
                <a:latin typeface="Calibri"/>
                <a:cs typeface="Calibri"/>
              </a:rPr>
              <a:t>	</a:t>
            </a:r>
          </a:p>
          <a:p>
            <a:pPr marL="1260000">
              <a:lnSpc>
                <a:spcPct val="90000"/>
              </a:lnSpc>
              <a:tabLst>
                <a:tab pos="5372100" algn="l"/>
              </a:tabLst>
            </a:pPr>
            <a:r>
              <a:rPr lang="en-US" sz="2900" dirty="0" smtClean="0">
                <a:latin typeface="Calibri"/>
                <a:cs typeface="Calibri"/>
              </a:rPr>
              <a:t>10  </a:t>
            </a:r>
            <a:r>
              <a:rPr lang="en-US" sz="2900" dirty="0" smtClean="0">
                <a:solidFill>
                  <a:srgbClr val="FFFFFF"/>
                </a:solidFill>
                <a:latin typeface="Calibri"/>
                <a:cs typeface="Calibri"/>
              </a:rPr>
              <a:t>The Fires of </a:t>
            </a:r>
            <a:r>
              <a:rPr lang="en-US" sz="2900" dirty="0" smtClean="0">
                <a:solidFill>
                  <a:srgbClr val="FFFF00"/>
                </a:solidFill>
                <a:latin typeface="Calibri"/>
                <a:cs typeface="Calibri"/>
              </a:rPr>
              <a:t>Hell</a:t>
            </a:r>
            <a:r>
              <a:rPr lang="en-US" sz="2900" dirty="0" smtClean="0">
                <a:latin typeface="Calibri"/>
                <a:cs typeface="Calibri"/>
              </a:rPr>
              <a:t>	</a:t>
            </a:r>
          </a:p>
          <a:p>
            <a:pPr marL="1774350" indent="-514350">
              <a:lnSpc>
                <a:spcPct val="90000"/>
              </a:lnSpc>
              <a:buAutoNum type="arabicPlain" startAt="11"/>
              <a:tabLst>
                <a:tab pos="5372100" algn="l"/>
              </a:tabLst>
            </a:pPr>
            <a:r>
              <a:rPr lang="en-US" sz="2900" b="1" spc="50" dirty="0" smtClean="0">
                <a:solidFill>
                  <a:srgbClr val="FFFFFF"/>
                </a:solidFill>
                <a:latin typeface="Calibri"/>
                <a:cs typeface="Calibri"/>
              </a:rPr>
              <a:t>End-Time </a:t>
            </a:r>
            <a:r>
              <a:rPr lang="en-US" sz="2900" b="1" spc="50" dirty="0" smtClean="0">
                <a:solidFill>
                  <a:srgbClr val="FFFF00"/>
                </a:solidFill>
                <a:latin typeface="Calibri"/>
                <a:cs typeface="Calibri"/>
              </a:rPr>
              <a:t>Deceptions</a:t>
            </a:r>
            <a:endParaRPr lang="en-US" sz="2900" b="1" spc="50" dirty="0">
              <a:latin typeface="Calibri"/>
              <a:cs typeface="Calibri"/>
            </a:endParaRPr>
          </a:p>
          <a:p>
            <a:pPr marL="1260000">
              <a:lnSpc>
                <a:spcPct val="90000"/>
              </a:lnSpc>
              <a:tabLst>
                <a:tab pos="5372100" algn="l"/>
              </a:tabLst>
            </a:pPr>
            <a:r>
              <a:rPr lang="en-US" sz="2900" dirty="0" smtClean="0">
                <a:latin typeface="Calibri"/>
                <a:cs typeface="Calibri"/>
              </a:rPr>
              <a:t>12  The </a:t>
            </a:r>
            <a:r>
              <a:rPr lang="en-US" sz="2900" dirty="0" smtClean="0">
                <a:solidFill>
                  <a:srgbClr val="FFFF00"/>
                </a:solidFill>
                <a:latin typeface="Calibri"/>
                <a:cs typeface="Calibri"/>
              </a:rPr>
              <a:t>Biblical</a:t>
            </a:r>
            <a:r>
              <a:rPr lang="en-US" sz="2900" dirty="0" smtClean="0">
                <a:latin typeface="Calibri"/>
                <a:cs typeface="Calibri"/>
              </a:rPr>
              <a:t> </a:t>
            </a:r>
            <a:r>
              <a:rPr lang="en-US" sz="2900" dirty="0" smtClean="0">
                <a:solidFill>
                  <a:srgbClr val="FFFFFF"/>
                </a:solidFill>
                <a:latin typeface="Calibri"/>
                <a:cs typeface="Calibri"/>
              </a:rPr>
              <a:t>Worldview</a:t>
            </a:r>
          </a:p>
          <a:p>
            <a:pPr marL="1260000">
              <a:lnSpc>
                <a:spcPct val="90000"/>
              </a:lnSpc>
              <a:tabLst>
                <a:tab pos="5372100" algn="l"/>
              </a:tabLst>
            </a:pPr>
            <a:r>
              <a:rPr lang="en-US" sz="2900" dirty="0" smtClean="0">
                <a:solidFill>
                  <a:srgbClr val="FFFFFF"/>
                </a:solidFill>
                <a:latin typeface="Calibri"/>
                <a:cs typeface="Calibri"/>
              </a:rPr>
              <a:t>13  The </a:t>
            </a:r>
            <a:r>
              <a:rPr lang="en-US" sz="2900" dirty="0" smtClean="0">
                <a:solidFill>
                  <a:srgbClr val="FFFF00"/>
                </a:solidFill>
                <a:latin typeface="Calibri"/>
                <a:cs typeface="Calibri"/>
              </a:rPr>
              <a:t>Judging</a:t>
            </a:r>
            <a:r>
              <a:rPr lang="en-US" sz="2900" dirty="0" smtClean="0">
                <a:solidFill>
                  <a:srgbClr val="FFFFFF"/>
                </a:solidFill>
                <a:latin typeface="Calibri"/>
                <a:cs typeface="Calibri"/>
              </a:rPr>
              <a:t> Process</a:t>
            </a:r>
          </a:p>
          <a:p>
            <a:pPr marL="1260000">
              <a:lnSpc>
                <a:spcPct val="90000"/>
              </a:lnSpc>
              <a:tabLst>
                <a:tab pos="5372100" algn="l"/>
              </a:tabLst>
            </a:pPr>
            <a:r>
              <a:rPr lang="en-US" sz="2900" dirty="0" smtClean="0">
                <a:solidFill>
                  <a:srgbClr val="FFFFFF"/>
                </a:solidFill>
                <a:latin typeface="Calibri"/>
                <a:cs typeface="Calibri"/>
              </a:rPr>
              <a:t>14  All Things </a:t>
            </a:r>
            <a:r>
              <a:rPr lang="en-US" sz="2900" dirty="0" smtClean="0">
                <a:solidFill>
                  <a:srgbClr val="FFFF00"/>
                </a:solidFill>
                <a:latin typeface="Calibri"/>
                <a:cs typeface="Calibri"/>
              </a:rPr>
              <a:t>New</a:t>
            </a:r>
            <a:endParaRPr lang="en-US" sz="2900" dirty="0">
              <a:solidFill>
                <a:srgbClr val="FFFF00"/>
              </a:solidFill>
              <a:latin typeface="Calibri"/>
              <a:cs typeface="Calibri"/>
            </a:endParaRPr>
          </a:p>
        </p:txBody>
      </p:sp>
    </p:spTree>
    <p:extLst>
      <p:ext uri="{BB962C8B-B14F-4D97-AF65-F5344CB8AC3E}">
        <p14:creationId xmlns:p14="http://schemas.microsoft.com/office/powerpoint/2010/main" val="226654583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0" y="1243932"/>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tabLst>
                <a:tab pos="714375" algn="l"/>
              </a:tabLst>
            </a:pPr>
            <a:r>
              <a:rPr lang="en-US" sz="4400" dirty="0" smtClean="0">
                <a:solidFill>
                  <a:srgbClr val="000000"/>
                </a:solidFill>
                <a:latin typeface="Calibri"/>
                <a:cs typeface="Calibri"/>
              </a:rPr>
              <a:t>consciousness, identity, and core aspects of their previous physical form.” But, most important, the folks at the foundation claim to be </a:t>
            </a:r>
            <a:r>
              <a:rPr lang="en-US" sz="4400" dirty="0" err="1" smtClean="0">
                <a:solidFill>
                  <a:srgbClr val="000000"/>
                </a:solidFill>
                <a:latin typeface="Calibri"/>
                <a:cs typeface="Calibri"/>
              </a:rPr>
              <a:t>develo</a:t>
            </a:r>
            <a:r>
              <a:rPr lang="en-US" sz="4400" dirty="0" smtClean="0">
                <a:solidFill>
                  <a:srgbClr val="000000"/>
                </a:solidFill>
                <a:latin typeface="Calibri"/>
                <a:cs typeface="Calibri"/>
              </a:rPr>
              <a:t>-ping, in three phases, technology that will allow communication between material and </a:t>
            </a:r>
            <a:r>
              <a:rPr lang="en-US" sz="4400" dirty="0" err="1" smtClean="0">
                <a:solidFill>
                  <a:srgbClr val="000000"/>
                </a:solidFill>
                <a:latin typeface="Calibri"/>
                <a:cs typeface="Calibri"/>
              </a:rPr>
              <a:t>postmaterial</a:t>
            </a:r>
            <a:r>
              <a:rPr lang="en-US" sz="4400" dirty="0" smtClean="0">
                <a:solidFill>
                  <a:srgbClr val="000000"/>
                </a:solidFill>
                <a:latin typeface="Calibri"/>
                <a:cs typeface="Calibri"/>
              </a:rPr>
              <a:t> persons.</a:t>
            </a:r>
          </a:p>
          <a:p>
            <a:pPr marL="180000" eaLnBrk="1" hangingPunct="1">
              <a:lnSpc>
                <a:spcPct val="90000"/>
              </a:lnSpc>
              <a:spcBef>
                <a:spcPts val="0"/>
              </a:spcBef>
              <a:tabLst>
                <a:tab pos="714375" algn="l"/>
              </a:tabLst>
            </a:pPr>
            <a:r>
              <a:rPr lang="en-US" sz="4400" dirty="0" smtClean="0">
                <a:latin typeface="Calibri"/>
                <a:cs typeface="Calibri"/>
              </a:rPr>
              <a:t>	The </a:t>
            </a:r>
            <a:r>
              <a:rPr lang="en-US" sz="4400" dirty="0">
                <a:solidFill>
                  <a:srgbClr val="FFFF00"/>
                </a:solidFill>
                <a:latin typeface="Calibri"/>
                <a:cs typeface="Calibri"/>
              </a:rPr>
              <a:t>first phase </a:t>
            </a:r>
            <a:r>
              <a:rPr lang="en-US" sz="4400" dirty="0">
                <a:latin typeface="Calibri"/>
                <a:cs typeface="Calibri"/>
              </a:rPr>
              <a:t>will “allow texting and typing with </a:t>
            </a:r>
            <a:r>
              <a:rPr lang="en-US" sz="4400" dirty="0" err="1">
                <a:latin typeface="Calibri"/>
                <a:cs typeface="Calibri"/>
              </a:rPr>
              <a:t>postmaterial</a:t>
            </a:r>
            <a:r>
              <a:rPr lang="en-US" sz="4400" dirty="0">
                <a:latin typeface="Calibri"/>
                <a:cs typeface="Calibri"/>
              </a:rPr>
              <a:t> family, </a:t>
            </a:r>
            <a:endParaRPr lang="en-US" sz="4400" dirty="0" smtClean="0">
              <a:latin typeface="Calibri"/>
              <a:cs typeface="Calibri"/>
            </a:endParaRPr>
          </a:p>
        </p:txBody>
      </p:sp>
      <p:sp>
        <p:nvSpPr>
          <p:cNvPr id="5" name="Text Box 3"/>
          <p:cNvSpPr txBox="1">
            <a:spLocks noChangeArrowheads="1"/>
          </p:cNvSpPr>
          <p:nvPr/>
        </p:nvSpPr>
        <p:spPr bwMode="auto">
          <a:xfrm>
            <a:off x="0" y="1243932"/>
            <a:ext cx="9144000" cy="4370492"/>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tabLst>
                <a:tab pos="714375" algn="l"/>
              </a:tabLst>
            </a:pPr>
            <a:r>
              <a:rPr lang="en-US" sz="4400" dirty="0" smtClean="0">
                <a:solidFill>
                  <a:srgbClr val="000000"/>
                </a:solidFill>
                <a:latin typeface="Calibri"/>
                <a:cs typeface="Calibri"/>
              </a:rPr>
              <a:t>consciousness, identity, and core aspects of their previous physical form.” </a:t>
            </a:r>
            <a:r>
              <a:rPr lang="en-US" sz="4400" dirty="0" smtClean="0">
                <a:latin typeface="Calibri"/>
                <a:cs typeface="Calibri"/>
              </a:rPr>
              <a:t>But, most important, the folks at the foundation claim to be </a:t>
            </a:r>
            <a:r>
              <a:rPr lang="en-US" sz="4400" dirty="0" err="1" smtClean="0">
                <a:latin typeface="Calibri"/>
                <a:cs typeface="Calibri"/>
              </a:rPr>
              <a:t>develo</a:t>
            </a:r>
            <a:r>
              <a:rPr lang="en-US" sz="4400" dirty="0" smtClean="0">
                <a:latin typeface="Calibri"/>
                <a:cs typeface="Calibri"/>
              </a:rPr>
              <a:t>-ping, in three phases, technology that will allow communication between material and </a:t>
            </a:r>
            <a:r>
              <a:rPr lang="en-US" sz="4400" dirty="0" err="1" smtClean="0">
                <a:latin typeface="Calibri"/>
                <a:cs typeface="Calibri"/>
              </a:rPr>
              <a:t>postmaterial</a:t>
            </a:r>
            <a:r>
              <a:rPr lang="en-US" sz="4400" dirty="0" smtClean="0">
                <a:latin typeface="Calibri"/>
                <a:cs typeface="Calibri"/>
              </a:rPr>
              <a:t> persons.</a:t>
            </a: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Friday</a:t>
            </a:r>
            <a:r>
              <a:rPr lang="en-US" sz="3200" i="1" dirty="0">
                <a:solidFill>
                  <a:srgbClr val="FFFF00"/>
                </a:solidFill>
                <a:latin typeface="Cambria"/>
                <a:cs typeface="Cambria"/>
              </a:rPr>
              <a:t>, December 9</a:t>
            </a:r>
            <a:endParaRPr lang="en-US" sz="3200" i="1" dirty="0" smtClean="0">
              <a:solidFill>
                <a:srgbClr val="FFFF00"/>
              </a:solidFill>
              <a:latin typeface="Cambria"/>
              <a:cs typeface="Cambria"/>
            </a:endParaRPr>
          </a:p>
          <a:p>
            <a:pPr marL="36000"/>
            <a:r>
              <a:rPr lang="en-US" sz="3200" b="1" cap="small" spc="50" dirty="0">
                <a:latin typeface="Cambria"/>
                <a:cs typeface="Cambria"/>
              </a:rPr>
              <a:t>Further </a:t>
            </a:r>
            <a:r>
              <a:rPr lang="en-US" sz="3200" b="1" cap="small" spc="50" dirty="0" smtClean="0">
                <a:latin typeface="Cambria"/>
                <a:cs typeface="Cambria"/>
              </a:rPr>
              <a:t>Thought</a:t>
            </a:r>
            <a:endParaRPr lang="en-US" sz="2200" i="1" cap="small" spc="90" dirty="0">
              <a:latin typeface="Cambria"/>
              <a:cs typeface="Cambria"/>
            </a:endParaRPr>
          </a:p>
        </p:txBody>
      </p:sp>
      <p:sp>
        <p:nvSpPr>
          <p:cNvPr id="4" name="Text Box 3"/>
          <p:cNvSpPr txBox="1">
            <a:spLocks noChangeArrowheads="1"/>
          </p:cNvSpPr>
          <p:nvPr/>
        </p:nvSpPr>
        <p:spPr bwMode="auto">
          <a:xfrm>
            <a:off x="0" y="1243932"/>
            <a:ext cx="9144000" cy="1932901"/>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tabLst>
                <a:tab pos="714375" algn="l"/>
              </a:tabLst>
            </a:pPr>
            <a:r>
              <a:rPr lang="en-US" sz="4400" dirty="0" smtClean="0">
                <a:latin typeface="Calibri"/>
                <a:cs typeface="Calibri"/>
              </a:rPr>
              <a:t>consciousness, identity, and core aspects of their previous physical form.”</a:t>
            </a:r>
          </a:p>
        </p:txBody>
      </p:sp>
    </p:spTree>
    <p:extLst>
      <p:ext uri="{BB962C8B-B14F-4D97-AF65-F5344CB8AC3E}">
        <p14:creationId xmlns:p14="http://schemas.microsoft.com/office/powerpoint/2010/main" val="5454505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000"/>
                                        <p:tgtEl>
                                          <p:spTgt spid="7">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P spid="5" grpId="0" uiExpand="1" build="p" autoUpdateAnimBg="0" advAuto="1000"/>
      <p:bldP spid="4" grpId="0" build="p" autoUpdateAnimBg="0" advAuto="100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0" y="1243932"/>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tabLst>
                <a:tab pos="714375" algn="l"/>
              </a:tabLst>
            </a:pPr>
            <a:r>
              <a:rPr lang="en-US" sz="4400" dirty="0" smtClean="0">
                <a:solidFill>
                  <a:srgbClr val="000000"/>
                </a:solidFill>
                <a:latin typeface="Calibri"/>
                <a:cs typeface="Calibri"/>
              </a:rPr>
              <a:t>friends, and experts in every field of expertise.” Phase two is supposed to “enable talking with your dear ones who are living in another part of forever.” </a:t>
            </a:r>
            <a:r>
              <a:rPr lang="en-US" sz="4400" dirty="0" smtClean="0">
                <a:latin typeface="Calibri"/>
                <a:cs typeface="Calibri"/>
              </a:rPr>
              <a:t>And the </a:t>
            </a:r>
            <a:r>
              <a:rPr lang="en-US" sz="4400" dirty="0" smtClean="0">
                <a:solidFill>
                  <a:srgbClr val="FFFF00"/>
                </a:solidFill>
                <a:latin typeface="Calibri"/>
                <a:cs typeface="Calibri"/>
              </a:rPr>
              <a:t>third phase</a:t>
            </a:r>
            <a:r>
              <a:rPr lang="en-US" sz="4400" dirty="0" smtClean="0">
                <a:latin typeface="Calibri"/>
                <a:cs typeface="Calibri"/>
              </a:rPr>
              <a:t>, it says, will open the way to “hearing and seeing those who are experiencing  the field of all possibilities from a different observation point.”</a:t>
            </a:r>
          </a:p>
        </p:txBody>
      </p:sp>
      <p:sp>
        <p:nvSpPr>
          <p:cNvPr id="5" name="Text Box 3"/>
          <p:cNvSpPr txBox="1">
            <a:spLocks noChangeArrowheads="1"/>
          </p:cNvSpPr>
          <p:nvPr/>
        </p:nvSpPr>
        <p:spPr bwMode="auto">
          <a:xfrm>
            <a:off x="0" y="1243932"/>
            <a:ext cx="9144000" cy="3151697"/>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tabLst>
                <a:tab pos="714375" algn="l"/>
              </a:tabLst>
            </a:pPr>
            <a:r>
              <a:rPr lang="en-US" sz="4400" dirty="0" smtClean="0">
                <a:solidFill>
                  <a:srgbClr val="000000"/>
                </a:solidFill>
                <a:latin typeface="Calibri"/>
                <a:cs typeface="Calibri"/>
              </a:rPr>
              <a:t>friends, and experts in every field of expertise.” </a:t>
            </a:r>
            <a:r>
              <a:rPr lang="en-US" sz="4400" dirty="0" smtClean="0">
                <a:solidFill>
                  <a:schemeClr val="tx2"/>
                </a:solidFill>
                <a:latin typeface="Calibri"/>
                <a:cs typeface="Calibri"/>
              </a:rPr>
              <a:t>Phase two </a:t>
            </a:r>
            <a:r>
              <a:rPr lang="en-US" sz="4400" dirty="0" smtClean="0">
                <a:latin typeface="Calibri"/>
                <a:cs typeface="Calibri"/>
              </a:rPr>
              <a:t>is supposed to “enable talking with your dear ones who are living in another part of forever.”</a:t>
            </a: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Friday</a:t>
            </a:r>
            <a:r>
              <a:rPr lang="en-US" sz="3200" i="1" dirty="0">
                <a:solidFill>
                  <a:srgbClr val="FFFF00"/>
                </a:solidFill>
                <a:latin typeface="Cambria"/>
                <a:cs typeface="Cambria"/>
              </a:rPr>
              <a:t>, December 9</a:t>
            </a:r>
            <a:endParaRPr lang="en-US" sz="3200" i="1" dirty="0" smtClean="0">
              <a:solidFill>
                <a:srgbClr val="FFFF00"/>
              </a:solidFill>
              <a:latin typeface="Cambria"/>
              <a:cs typeface="Cambria"/>
            </a:endParaRPr>
          </a:p>
          <a:p>
            <a:pPr marL="36000"/>
            <a:r>
              <a:rPr lang="en-US" sz="3200" b="1" cap="small" spc="50" dirty="0">
                <a:latin typeface="Cambria"/>
                <a:cs typeface="Cambria"/>
              </a:rPr>
              <a:t>Further </a:t>
            </a:r>
            <a:r>
              <a:rPr lang="en-US" sz="3200" b="1" cap="small" spc="50" dirty="0" smtClean="0">
                <a:latin typeface="Cambria"/>
                <a:cs typeface="Cambria"/>
              </a:rPr>
              <a:t>Thought</a:t>
            </a:r>
            <a:endParaRPr lang="en-US" sz="2200" i="1" cap="small" spc="90" dirty="0">
              <a:latin typeface="Cambria"/>
              <a:cs typeface="Cambria"/>
            </a:endParaRPr>
          </a:p>
        </p:txBody>
      </p:sp>
      <p:sp>
        <p:nvSpPr>
          <p:cNvPr id="4" name="Text Box 3"/>
          <p:cNvSpPr txBox="1">
            <a:spLocks noChangeArrowheads="1"/>
          </p:cNvSpPr>
          <p:nvPr/>
        </p:nvSpPr>
        <p:spPr bwMode="auto">
          <a:xfrm>
            <a:off x="0" y="1243932"/>
            <a:ext cx="9144000" cy="1323504"/>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tabLst>
                <a:tab pos="714375" algn="l"/>
              </a:tabLst>
            </a:pPr>
            <a:r>
              <a:rPr lang="en-US" sz="4400" dirty="0" smtClean="0">
                <a:latin typeface="Calibri"/>
                <a:cs typeface="Calibri"/>
              </a:rPr>
              <a:t>friends, and experts in every field of expertise.”</a:t>
            </a:r>
          </a:p>
        </p:txBody>
      </p:sp>
    </p:spTree>
    <p:extLst>
      <p:ext uri="{BB962C8B-B14F-4D97-AF65-F5344CB8AC3E}">
        <p14:creationId xmlns:p14="http://schemas.microsoft.com/office/powerpoint/2010/main" val="42905146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P spid="5" grpId="0" build="p" autoUpdateAnimBg="0" advAuto="1000"/>
      <p:bldP spid="4" grpId="0" build="p" autoUpdateAnimBg="0" advAuto="100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0" y="1243932"/>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tabLst>
                <a:tab pos="714375" algn="l"/>
              </a:tabLst>
            </a:pPr>
            <a:r>
              <a:rPr lang="en-US" sz="4400" dirty="0" smtClean="0">
                <a:latin typeface="Calibri"/>
                <a:cs typeface="Calibri"/>
              </a:rPr>
              <a:t>	</a:t>
            </a:r>
            <a:r>
              <a:rPr lang="en-US" sz="4400" dirty="0" smtClean="0">
                <a:solidFill>
                  <a:schemeClr val="bg1"/>
                </a:solidFill>
                <a:latin typeface="Calibri"/>
                <a:cs typeface="Calibri"/>
              </a:rPr>
              <a:t>Especially </a:t>
            </a:r>
            <a:r>
              <a:rPr lang="en-US" sz="4400" dirty="0">
                <a:solidFill>
                  <a:schemeClr val="bg1"/>
                </a:solidFill>
                <a:latin typeface="Calibri"/>
                <a:cs typeface="Calibri"/>
              </a:rPr>
              <a:t>scary is how they test if the communicating </a:t>
            </a:r>
            <a:r>
              <a:rPr lang="en-US" sz="4400" dirty="0">
                <a:solidFill>
                  <a:srgbClr val="000000"/>
                </a:solidFill>
                <a:latin typeface="Calibri"/>
                <a:cs typeface="Calibri"/>
              </a:rPr>
              <a:t>dead are really who they claim to be. </a:t>
            </a:r>
            <a:r>
              <a:rPr lang="en-US" sz="4400" dirty="0" smtClean="0">
                <a:solidFill>
                  <a:srgbClr val="000000"/>
                </a:solidFill>
                <a:latin typeface="Calibri"/>
                <a:cs typeface="Calibri"/>
              </a:rPr>
              <a:t>For </a:t>
            </a:r>
            <a:r>
              <a:rPr lang="en-US" sz="4400" dirty="0">
                <a:solidFill>
                  <a:srgbClr val="000000"/>
                </a:solidFill>
                <a:latin typeface="Calibri"/>
                <a:cs typeface="Calibri"/>
              </a:rPr>
              <a:t>example</a:t>
            </a:r>
            <a:r>
              <a:rPr lang="en-US" sz="4400" dirty="0" smtClean="0">
                <a:solidFill>
                  <a:srgbClr val="000000"/>
                </a:solidFill>
                <a:latin typeface="Calibri"/>
                <a:cs typeface="Calibri"/>
              </a:rPr>
              <a:t>, a </a:t>
            </a:r>
            <a:r>
              <a:rPr lang="en-US" sz="4400" dirty="0">
                <a:solidFill>
                  <a:srgbClr val="000000"/>
                </a:solidFill>
                <a:latin typeface="Calibri"/>
                <a:cs typeface="Calibri"/>
              </a:rPr>
              <a:t>bereaved parent might ask the </a:t>
            </a:r>
            <a:r>
              <a:rPr lang="en-US" sz="4400" dirty="0" smtClean="0">
                <a:solidFill>
                  <a:srgbClr val="000000"/>
                </a:solidFill>
                <a:latin typeface="Calibri"/>
                <a:cs typeface="Calibri"/>
              </a:rPr>
              <a:t>follow-</a:t>
            </a:r>
            <a:r>
              <a:rPr lang="en-US" sz="4400" dirty="0" err="1" smtClean="0">
                <a:solidFill>
                  <a:srgbClr val="000000"/>
                </a:solidFill>
                <a:latin typeface="Calibri"/>
                <a:cs typeface="Calibri"/>
              </a:rPr>
              <a:t>ing</a:t>
            </a:r>
            <a:r>
              <a:rPr lang="en-US" sz="4400" dirty="0" smtClean="0">
                <a:solidFill>
                  <a:srgbClr val="000000"/>
                </a:solidFill>
                <a:latin typeface="Calibri"/>
                <a:cs typeface="Calibri"/>
              </a:rPr>
              <a:t> </a:t>
            </a:r>
            <a:r>
              <a:rPr lang="en-US" sz="4400" dirty="0">
                <a:solidFill>
                  <a:srgbClr val="000000"/>
                </a:solidFill>
                <a:latin typeface="Calibri"/>
                <a:cs typeface="Calibri"/>
              </a:rPr>
              <a:t>question of a son or a daughter who has changed worlds: </a:t>
            </a:r>
            <a:r>
              <a:rPr lang="en-US" sz="4400" dirty="0">
                <a:latin typeface="Calibri"/>
                <a:cs typeface="Calibri"/>
              </a:rPr>
              <a:t>‘Did you have a dog named Snoopy when you were a child? Did we give you a pocketknife for your tenth birthday?’ </a:t>
            </a:r>
            <a:r>
              <a:rPr lang="en-US" sz="4400" dirty="0" smtClean="0">
                <a:latin typeface="Calibri"/>
                <a:cs typeface="Calibri"/>
              </a:rPr>
              <a:t>”</a:t>
            </a:r>
          </a:p>
        </p:txBody>
      </p:sp>
      <p:sp>
        <p:nvSpPr>
          <p:cNvPr id="8" name="Text Box 3"/>
          <p:cNvSpPr txBox="1">
            <a:spLocks noChangeArrowheads="1"/>
          </p:cNvSpPr>
          <p:nvPr/>
        </p:nvSpPr>
        <p:spPr bwMode="auto">
          <a:xfrm>
            <a:off x="0" y="1243932"/>
            <a:ext cx="9144000" cy="3761094"/>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tabLst>
                <a:tab pos="714375" algn="l"/>
              </a:tabLst>
            </a:pPr>
            <a:r>
              <a:rPr lang="en-US" sz="4400" dirty="0" smtClean="0">
                <a:latin typeface="Calibri"/>
                <a:cs typeface="Calibri"/>
              </a:rPr>
              <a:t>	</a:t>
            </a:r>
            <a:r>
              <a:rPr lang="en-US" sz="4400" dirty="0" smtClean="0">
                <a:solidFill>
                  <a:schemeClr val="bg1"/>
                </a:solidFill>
                <a:latin typeface="Calibri"/>
                <a:cs typeface="Calibri"/>
              </a:rPr>
              <a:t>Especially </a:t>
            </a:r>
            <a:r>
              <a:rPr lang="en-US" sz="4400" dirty="0">
                <a:solidFill>
                  <a:schemeClr val="bg1"/>
                </a:solidFill>
                <a:latin typeface="Calibri"/>
                <a:cs typeface="Calibri"/>
              </a:rPr>
              <a:t>scary is how they test if the communicating dead are really who they claim to be. </a:t>
            </a:r>
            <a:r>
              <a:rPr lang="en-US" sz="4400" dirty="0" smtClean="0">
                <a:latin typeface="Calibri"/>
                <a:cs typeface="Calibri"/>
              </a:rPr>
              <a:t>For </a:t>
            </a:r>
            <a:r>
              <a:rPr lang="en-US" sz="4400" dirty="0">
                <a:latin typeface="Calibri"/>
                <a:cs typeface="Calibri"/>
              </a:rPr>
              <a:t>example</a:t>
            </a:r>
            <a:r>
              <a:rPr lang="en-US" sz="4400" dirty="0" smtClean="0">
                <a:latin typeface="Calibri"/>
                <a:cs typeface="Calibri"/>
              </a:rPr>
              <a:t>, a </a:t>
            </a:r>
            <a:r>
              <a:rPr lang="en-US" sz="4400" dirty="0">
                <a:latin typeface="Calibri"/>
                <a:cs typeface="Calibri"/>
              </a:rPr>
              <a:t>bereaved parent might ask the </a:t>
            </a:r>
            <a:r>
              <a:rPr lang="en-US" sz="4400" dirty="0" smtClean="0">
                <a:latin typeface="Calibri"/>
                <a:cs typeface="Calibri"/>
              </a:rPr>
              <a:t>follow-</a:t>
            </a:r>
            <a:r>
              <a:rPr lang="en-US" sz="4400" dirty="0" err="1" smtClean="0">
                <a:latin typeface="Calibri"/>
                <a:cs typeface="Calibri"/>
              </a:rPr>
              <a:t>ing</a:t>
            </a:r>
            <a:r>
              <a:rPr lang="en-US" sz="4400" dirty="0" smtClean="0">
                <a:latin typeface="Calibri"/>
                <a:cs typeface="Calibri"/>
              </a:rPr>
              <a:t> </a:t>
            </a:r>
            <a:r>
              <a:rPr lang="en-US" sz="4400" dirty="0">
                <a:latin typeface="Calibri"/>
                <a:cs typeface="Calibri"/>
              </a:rPr>
              <a:t>question of a son or a daughter who has changed worlds</a:t>
            </a:r>
            <a:r>
              <a:rPr lang="en-US" sz="4400" dirty="0" smtClean="0">
                <a:latin typeface="Calibri"/>
                <a:cs typeface="Calibri"/>
              </a:rPr>
              <a:t>:</a:t>
            </a: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Friday</a:t>
            </a:r>
            <a:r>
              <a:rPr lang="en-US" sz="3200" i="1" dirty="0">
                <a:solidFill>
                  <a:srgbClr val="FFFF00"/>
                </a:solidFill>
                <a:latin typeface="Cambria"/>
                <a:cs typeface="Cambria"/>
              </a:rPr>
              <a:t>, December 9</a:t>
            </a:r>
            <a:endParaRPr lang="en-US" sz="3200" i="1" dirty="0" smtClean="0">
              <a:solidFill>
                <a:srgbClr val="FFFF00"/>
              </a:solidFill>
              <a:latin typeface="Cambria"/>
              <a:cs typeface="Cambria"/>
            </a:endParaRPr>
          </a:p>
          <a:p>
            <a:pPr marL="36000"/>
            <a:r>
              <a:rPr lang="en-US" sz="3200" b="1" cap="small" spc="50" dirty="0">
                <a:latin typeface="Cambria"/>
                <a:cs typeface="Cambria"/>
              </a:rPr>
              <a:t>Further </a:t>
            </a:r>
            <a:r>
              <a:rPr lang="en-US" sz="3200" b="1" cap="small" spc="50" dirty="0" smtClean="0">
                <a:latin typeface="Cambria"/>
                <a:cs typeface="Cambria"/>
              </a:rPr>
              <a:t>Thought</a:t>
            </a:r>
            <a:endParaRPr lang="en-US" sz="2200" i="1" cap="small" spc="90" dirty="0">
              <a:latin typeface="Cambria"/>
              <a:cs typeface="Cambria"/>
            </a:endParaRPr>
          </a:p>
        </p:txBody>
      </p:sp>
      <p:sp>
        <p:nvSpPr>
          <p:cNvPr id="4" name="Text Box 3"/>
          <p:cNvSpPr txBox="1">
            <a:spLocks noChangeArrowheads="1"/>
          </p:cNvSpPr>
          <p:nvPr/>
        </p:nvSpPr>
        <p:spPr bwMode="auto">
          <a:xfrm>
            <a:off x="0" y="1243932"/>
            <a:ext cx="9144000" cy="1932901"/>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tabLst>
                <a:tab pos="714375" algn="l"/>
              </a:tabLst>
            </a:pPr>
            <a:r>
              <a:rPr lang="en-US" sz="4400" dirty="0" smtClean="0">
                <a:latin typeface="Calibri"/>
                <a:cs typeface="Calibri"/>
              </a:rPr>
              <a:t>	Especially </a:t>
            </a:r>
            <a:r>
              <a:rPr lang="en-US" sz="4400" dirty="0">
                <a:latin typeface="Calibri"/>
                <a:cs typeface="Calibri"/>
              </a:rPr>
              <a:t>scary is how they test if the communicating dead are really who they claim to be. </a:t>
            </a:r>
            <a:endParaRPr lang="en-US" sz="4400" dirty="0" smtClean="0">
              <a:latin typeface="Calibri"/>
              <a:cs typeface="Calibri"/>
            </a:endParaRPr>
          </a:p>
        </p:txBody>
      </p:sp>
    </p:spTree>
    <p:extLst>
      <p:ext uri="{BB962C8B-B14F-4D97-AF65-F5344CB8AC3E}">
        <p14:creationId xmlns:p14="http://schemas.microsoft.com/office/powerpoint/2010/main" val="23635657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advAuto="1000"/>
      <p:bldP spid="8" grpId="0" build="p" autoUpdateAnimBg="0" advAuto="1000"/>
      <p:bldP spid="4" grpId="0" build="p" autoUpdateAnimBg="0" advAuto="100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0" y="1243932"/>
            <a:ext cx="9144000" cy="4979889"/>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tabLst>
                <a:tab pos="714375" algn="l"/>
              </a:tabLst>
            </a:pPr>
            <a:r>
              <a:rPr lang="en-US" sz="4400" dirty="0">
                <a:solidFill>
                  <a:srgbClr val="000000"/>
                </a:solidFill>
                <a:latin typeface="Calibri"/>
                <a:cs typeface="Calibri"/>
              </a:rPr>
              <a:t>How interesting in light of this warning: </a:t>
            </a:r>
            <a:r>
              <a:rPr lang="en-US" sz="4400" dirty="0">
                <a:latin typeface="Calibri"/>
                <a:cs typeface="Calibri"/>
              </a:rPr>
              <a:t>“Spiritual beings sometimes appear to persons in the form of their deceased friends, and relate incidents connected with their lives and perform acts which they performed while living.”</a:t>
            </a:r>
            <a:r>
              <a:rPr lang="en-US" sz="4400" i="1" cap="small" dirty="0" smtClean="0">
                <a:latin typeface="Calibri"/>
                <a:cs typeface="Calibri"/>
              </a:rPr>
              <a:t>—Patriarchs </a:t>
            </a:r>
            <a:r>
              <a:rPr lang="en-US" sz="4400" i="1" cap="small" dirty="0">
                <a:latin typeface="Calibri"/>
                <a:cs typeface="Calibri"/>
              </a:rPr>
              <a:t>and </a:t>
            </a:r>
            <a:r>
              <a:rPr lang="en-US" sz="4400" i="1" cap="small" dirty="0" smtClean="0">
                <a:latin typeface="Calibri"/>
                <a:cs typeface="Calibri"/>
              </a:rPr>
              <a:t>Prophets</a:t>
            </a:r>
            <a:r>
              <a:rPr lang="en-US" sz="4400" i="1" cap="small" dirty="0">
                <a:latin typeface="Calibri"/>
                <a:cs typeface="Calibri"/>
              </a:rPr>
              <a:t> </a:t>
            </a:r>
            <a:r>
              <a:rPr lang="en-US" sz="4400" dirty="0" smtClean="0">
                <a:latin typeface="Calibri"/>
                <a:cs typeface="Calibri"/>
              </a:rPr>
              <a:t>684</a:t>
            </a:r>
            <a:r>
              <a:rPr lang="en-US" sz="4400" dirty="0">
                <a:latin typeface="Calibri"/>
                <a:cs typeface="Calibri"/>
              </a:rPr>
              <a:t>.</a:t>
            </a:r>
            <a:endParaRPr lang="en-US" sz="4400" dirty="0" smtClean="0">
              <a:latin typeface="Calibri"/>
              <a:cs typeface="Calibri"/>
            </a:endParaRP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Friday</a:t>
            </a:r>
            <a:r>
              <a:rPr lang="en-US" sz="3200" i="1" dirty="0">
                <a:solidFill>
                  <a:srgbClr val="FFFF00"/>
                </a:solidFill>
                <a:latin typeface="Cambria"/>
                <a:cs typeface="Cambria"/>
              </a:rPr>
              <a:t>, December 9</a:t>
            </a:r>
            <a:endParaRPr lang="en-US" sz="3200" i="1" dirty="0" smtClean="0">
              <a:solidFill>
                <a:srgbClr val="FFFF00"/>
              </a:solidFill>
              <a:latin typeface="Cambria"/>
              <a:cs typeface="Cambria"/>
            </a:endParaRPr>
          </a:p>
          <a:p>
            <a:pPr marL="36000"/>
            <a:r>
              <a:rPr lang="en-US" sz="3200" b="1" cap="small" spc="50" dirty="0">
                <a:latin typeface="Cambria"/>
                <a:cs typeface="Cambria"/>
              </a:rPr>
              <a:t>Further </a:t>
            </a:r>
            <a:r>
              <a:rPr lang="en-US" sz="3200" b="1" cap="small" spc="50" dirty="0" smtClean="0">
                <a:latin typeface="Cambria"/>
                <a:cs typeface="Cambria"/>
              </a:rPr>
              <a:t>Thought</a:t>
            </a:r>
            <a:endParaRPr lang="en-US" sz="2200" i="1" cap="small" spc="90" dirty="0">
              <a:latin typeface="Cambria"/>
              <a:cs typeface="Cambria"/>
            </a:endParaRPr>
          </a:p>
        </p:txBody>
      </p:sp>
      <p:sp>
        <p:nvSpPr>
          <p:cNvPr id="4" name="Text Box 3"/>
          <p:cNvSpPr txBox="1">
            <a:spLocks noChangeArrowheads="1"/>
          </p:cNvSpPr>
          <p:nvPr/>
        </p:nvSpPr>
        <p:spPr bwMode="auto">
          <a:xfrm>
            <a:off x="0" y="1243932"/>
            <a:ext cx="9144000" cy="1323504"/>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tabLst>
                <a:tab pos="714375" algn="l"/>
              </a:tabLst>
            </a:pPr>
            <a:r>
              <a:rPr lang="en-US" sz="4400" dirty="0">
                <a:latin typeface="Calibri"/>
                <a:cs typeface="Calibri"/>
              </a:rPr>
              <a:t>How interesting in light of this warning</a:t>
            </a:r>
            <a:r>
              <a:rPr lang="en-US" sz="4400" dirty="0" smtClean="0">
                <a:latin typeface="Calibri"/>
                <a:cs typeface="Calibri"/>
              </a:rPr>
              <a:t>:</a:t>
            </a:r>
          </a:p>
        </p:txBody>
      </p:sp>
    </p:spTree>
    <p:extLst>
      <p:ext uri="{BB962C8B-B14F-4D97-AF65-F5344CB8AC3E}">
        <p14:creationId xmlns:p14="http://schemas.microsoft.com/office/powerpoint/2010/main" val="6254878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P spid="4" grpId="0" build="p" autoUpdateAnimBg="0" advAuto="100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29780" y="0"/>
            <a:ext cx="74142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End</a:t>
            </a:r>
            <a:r>
              <a:rPr lang="en-US" sz="3200" i="1" dirty="0">
                <a:solidFill>
                  <a:srgbClr val="FFFF00"/>
                </a:solidFill>
                <a:latin typeface="Cambria"/>
                <a:cs typeface="Cambria"/>
              </a:rPr>
              <a:t>-Time </a:t>
            </a:r>
            <a:r>
              <a:rPr lang="en-US" sz="3200" i="1" dirty="0" smtClean="0">
                <a:solidFill>
                  <a:srgbClr val="FFFF00"/>
                </a:solidFill>
                <a:latin typeface="Cambria"/>
                <a:cs typeface="Cambria"/>
              </a:rPr>
              <a:t>Deceptions</a:t>
            </a:r>
            <a:endParaRPr lang="en-US" sz="3200" i="1" dirty="0">
              <a:solidFill>
                <a:srgbClr val="FFFF00"/>
              </a:solidFill>
              <a:latin typeface="Cambria"/>
              <a:cs typeface="Cambria"/>
            </a:endParaRPr>
          </a:p>
          <a:p>
            <a:pPr marL="36000"/>
            <a:r>
              <a:rPr lang="en-US" sz="3200" b="1" cap="small" spc="50" dirty="0" smtClean="0">
                <a:latin typeface="Cambria"/>
                <a:cs typeface="Cambria"/>
              </a:rPr>
              <a:t>Outline </a:t>
            </a:r>
            <a:r>
              <a:rPr lang="en-US" sz="3200" b="1" cap="small" spc="50" dirty="0">
                <a:latin typeface="Cambria"/>
                <a:cs typeface="Cambria"/>
              </a:rPr>
              <a:t>for Teaching</a:t>
            </a:r>
            <a:r>
              <a:rPr lang="en-US" sz="3200" b="1" spc="50" dirty="0">
                <a:latin typeface="Cambria"/>
                <a:cs typeface="Cambria"/>
              </a:rPr>
              <a:t>	</a:t>
            </a:r>
          </a:p>
        </p:txBody>
      </p:sp>
      <p:sp>
        <p:nvSpPr>
          <p:cNvPr id="4" name="Text Box 4"/>
          <p:cNvSpPr txBox="1">
            <a:spLocks noChangeArrowheads="1"/>
          </p:cNvSpPr>
          <p:nvPr/>
        </p:nvSpPr>
        <p:spPr bwMode="auto">
          <a:xfrm>
            <a:off x="0" y="1268760"/>
            <a:ext cx="9144000" cy="5286575"/>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0"/>
              </a:spcAft>
              <a:tabLst>
                <a:tab pos="719138" algn="l"/>
              </a:tabLst>
            </a:pPr>
            <a:r>
              <a:rPr lang="en-US" sz="4400" dirty="0" smtClean="0">
                <a:latin typeface="Calibri"/>
                <a:cs typeface="Calibri"/>
              </a:rPr>
              <a:t>1. Waves of </a:t>
            </a:r>
            <a:r>
              <a:rPr lang="en-US" sz="4400" b="1" spc="50" dirty="0" smtClean="0">
                <a:latin typeface="Calibri"/>
                <a:cs typeface="Calibri"/>
              </a:rPr>
              <a:t>Mysticism</a:t>
            </a:r>
            <a:r>
              <a:rPr lang="en-US" sz="4400" b="1" dirty="0" smtClean="0">
                <a:latin typeface="Calibri"/>
                <a:cs typeface="Calibri"/>
              </a:rPr>
              <a:t> </a:t>
            </a:r>
            <a:r>
              <a:rPr lang="en-US" sz="4400" dirty="0">
                <a:latin typeface="Calibri"/>
                <a:cs typeface="Calibri"/>
              </a:rPr>
              <a:t>	</a:t>
            </a:r>
            <a:r>
              <a:rPr lang="en-US" sz="4400" dirty="0" smtClean="0">
                <a:latin typeface="Calibri"/>
                <a:cs typeface="Calibri"/>
              </a:rPr>
              <a:t>           </a:t>
            </a:r>
          </a:p>
          <a:p>
            <a:pPr marL="180000" eaLnBrk="1" hangingPunct="1">
              <a:lnSpc>
                <a:spcPct val="90000"/>
              </a:lnSpc>
              <a:spcBef>
                <a:spcPts val="0"/>
              </a:spcBef>
              <a:spcAft>
                <a:spcPts val="1200"/>
              </a:spcAft>
              <a:tabLst>
                <a:tab pos="719138" algn="l"/>
              </a:tabLst>
            </a:pPr>
            <a:r>
              <a:rPr lang="en-US" sz="4400" i="1" dirty="0" smtClean="0">
                <a:latin typeface="Calibri"/>
                <a:cs typeface="Calibri"/>
              </a:rPr>
              <a:t>	Sun. </a:t>
            </a:r>
            <a:r>
              <a:rPr lang="en-US" sz="4400" dirty="0" smtClean="0">
                <a:latin typeface="Calibri"/>
                <a:cs typeface="Calibri"/>
              </a:rPr>
              <a:t>Self Experiences </a:t>
            </a:r>
            <a:r>
              <a:rPr lang="mr-IN" sz="4400" i="1" dirty="0" smtClean="0">
                <a:latin typeface="Calibri"/>
                <a:cs typeface="Calibri"/>
              </a:rPr>
              <a:t>Matt</a:t>
            </a:r>
            <a:r>
              <a:rPr lang="mr-IN" sz="4400" i="1" dirty="0">
                <a:latin typeface="Calibri"/>
                <a:cs typeface="Calibri"/>
              </a:rPr>
              <a:t>. 7:21-</a:t>
            </a:r>
            <a:r>
              <a:rPr lang="mr-IN" sz="4400" i="1" dirty="0" smtClean="0">
                <a:latin typeface="Calibri"/>
                <a:cs typeface="Calibri"/>
              </a:rPr>
              <a:t>27</a:t>
            </a:r>
            <a:endParaRPr lang="en-US" sz="4400" i="1" dirty="0" smtClean="0">
              <a:latin typeface="Calibri"/>
              <a:cs typeface="Calibri"/>
            </a:endParaRPr>
          </a:p>
          <a:p>
            <a:pPr marL="180000" eaLnBrk="1" hangingPunct="1">
              <a:lnSpc>
                <a:spcPct val="90000"/>
              </a:lnSpc>
              <a:spcBef>
                <a:spcPts val="0"/>
              </a:spcBef>
              <a:spcAft>
                <a:spcPts val="1200"/>
              </a:spcAft>
              <a:tabLst>
                <a:tab pos="719138" algn="l"/>
              </a:tabLst>
            </a:pPr>
            <a:r>
              <a:rPr lang="en-US" sz="4400" dirty="0" smtClean="0">
                <a:latin typeface="Calibri"/>
                <a:cs typeface="Calibri"/>
              </a:rPr>
              <a:t>2</a:t>
            </a:r>
            <a:r>
              <a:rPr lang="en-US" sz="4400" dirty="0">
                <a:latin typeface="Calibri"/>
                <a:cs typeface="Calibri"/>
              </a:rPr>
              <a:t>. </a:t>
            </a:r>
            <a:r>
              <a:rPr lang="en-US" sz="4400" b="1" spc="50" dirty="0" smtClean="0">
                <a:latin typeface="Calibri"/>
                <a:cs typeface="Calibri"/>
              </a:rPr>
              <a:t>Near-death</a:t>
            </a:r>
            <a:r>
              <a:rPr lang="en-US" sz="4400" dirty="0" smtClean="0">
                <a:latin typeface="Calibri"/>
                <a:cs typeface="Calibri"/>
              </a:rPr>
              <a:t> and </a:t>
            </a:r>
            <a:r>
              <a:rPr lang="en-US" sz="4400" b="1" spc="50" dirty="0" smtClean="0">
                <a:latin typeface="Calibri"/>
                <a:cs typeface="Calibri"/>
              </a:rPr>
              <a:t>Reincarnation</a:t>
            </a:r>
            <a:r>
              <a:rPr lang="en-US" sz="4400" dirty="0" smtClean="0">
                <a:latin typeface="Calibri"/>
                <a:cs typeface="Calibri"/>
              </a:rPr>
              <a:t> </a:t>
            </a:r>
            <a:r>
              <a:rPr lang="en-US" sz="4400" dirty="0">
                <a:latin typeface="Calibri"/>
                <a:cs typeface="Calibri"/>
              </a:rPr>
              <a:t>	 	</a:t>
            </a:r>
            <a:r>
              <a:rPr lang="en-US" sz="4400" dirty="0" smtClean="0">
                <a:latin typeface="Calibri"/>
                <a:cs typeface="Calibri"/>
              </a:rPr>
              <a:t>a. </a:t>
            </a:r>
            <a:r>
              <a:rPr lang="en-US" sz="4400" i="1" dirty="0" smtClean="0">
                <a:latin typeface="Calibri"/>
                <a:cs typeface="Calibri"/>
              </a:rPr>
              <a:t>Mon. </a:t>
            </a:r>
            <a:r>
              <a:rPr lang="en-US" sz="4400" dirty="0" smtClean="0">
                <a:latin typeface="Calibri"/>
                <a:cs typeface="Calibri"/>
              </a:rPr>
              <a:t>“</a:t>
            </a:r>
            <a:r>
              <a:rPr lang="en-US" sz="4400" dirty="0">
                <a:latin typeface="Calibri"/>
                <a:cs typeface="Calibri"/>
              </a:rPr>
              <a:t>C</a:t>
            </a:r>
            <a:r>
              <a:rPr lang="en-US" sz="4400" dirty="0" smtClean="0">
                <a:latin typeface="Calibri"/>
                <a:cs typeface="Calibri"/>
              </a:rPr>
              <a:t>linical Death.” </a:t>
            </a:r>
            <a:r>
              <a:rPr lang="en-US" sz="4400" i="1" dirty="0">
                <a:latin typeface="Calibri"/>
                <a:cs typeface="Calibri"/>
              </a:rPr>
              <a:t>Eccl. 9:5, 6</a:t>
            </a:r>
            <a:r>
              <a:rPr lang="en-US" sz="4400" i="1" dirty="0" smtClean="0">
                <a:latin typeface="Calibri"/>
                <a:cs typeface="Calibri"/>
              </a:rPr>
              <a:t>.</a:t>
            </a:r>
            <a:r>
              <a:rPr lang="en-US" sz="4400" i="1" dirty="0">
                <a:latin typeface="Calibri"/>
                <a:cs typeface="Calibri"/>
              </a:rPr>
              <a:t>	</a:t>
            </a:r>
            <a:r>
              <a:rPr lang="en-US" sz="4400" dirty="0">
                <a:latin typeface="Calibri"/>
                <a:cs typeface="Calibri"/>
              </a:rPr>
              <a:t>b</a:t>
            </a:r>
            <a:r>
              <a:rPr lang="en-US" sz="4400" dirty="0" smtClean="0">
                <a:latin typeface="Calibri"/>
                <a:cs typeface="Calibri"/>
              </a:rPr>
              <a:t>. </a:t>
            </a:r>
            <a:r>
              <a:rPr lang="en-US" sz="4400" i="1" dirty="0" smtClean="0">
                <a:latin typeface="Calibri"/>
                <a:cs typeface="Calibri"/>
              </a:rPr>
              <a:t>Tue. </a:t>
            </a:r>
            <a:r>
              <a:rPr lang="en-US" sz="4400" dirty="0" smtClean="0">
                <a:latin typeface="Calibri"/>
                <a:cs typeface="Calibri"/>
              </a:rPr>
              <a:t>Transmigration. </a:t>
            </a:r>
            <a:r>
              <a:rPr lang="en-US" sz="4400" i="1" dirty="0" smtClean="0">
                <a:latin typeface="Calibri"/>
                <a:cs typeface="Calibri"/>
              </a:rPr>
              <a:t>Heb. 9:27.</a:t>
            </a:r>
            <a:endParaRPr lang="en-US" sz="4400" i="1" dirty="0">
              <a:latin typeface="Calibri"/>
              <a:cs typeface="Calibri"/>
            </a:endParaRPr>
          </a:p>
          <a:p>
            <a:pPr marL="180000" eaLnBrk="1" hangingPunct="1">
              <a:lnSpc>
                <a:spcPct val="90000"/>
              </a:lnSpc>
              <a:spcBef>
                <a:spcPts val="0"/>
              </a:spcBef>
              <a:tabLst>
                <a:tab pos="719138" algn="l"/>
              </a:tabLst>
            </a:pPr>
            <a:r>
              <a:rPr lang="en-US" sz="4400" dirty="0" smtClean="0">
                <a:latin typeface="Calibri"/>
                <a:cs typeface="Calibri"/>
              </a:rPr>
              <a:t>3</a:t>
            </a:r>
            <a:r>
              <a:rPr lang="en-US" sz="4400" dirty="0">
                <a:latin typeface="Calibri"/>
                <a:cs typeface="Calibri"/>
              </a:rPr>
              <a:t>. </a:t>
            </a:r>
            <a:r>
              <a:rPr lang="en-US" sz="4400" b="1" spc="50" dirty="0" smtClean="0">
                <a:latin typeface="Calibri"/>
                <a:cs typeface="Calibri"/>
              </a:rPr>
              <a:t>Necromancy </a:t>
            </a:r>
            <a:r>
              <a:rPr lang="en-US" sz="4400" dirty="0" smtClean="0">
                <a:latin typeface="Calibri"/>
                <a:cs typeface="Calibri"/>
              </a:rPr>
              <a:t>and </a:t>
            </a:r>
            <a:r>
              <a:rPr lang="en-US" sz="4400" b="1" spc="50" dirty="0" smtClean="0">
                <a:latin typeface="Calibri"/>
                <a:cs typeface="Calibri"/>
              </a:rPr>
              <a:t>Personation</a:t>
            </a:r>
            <a:endParaRPr lang="en-US" sz="4400" dirty="0">
              <a:latin typeface="Calibri"/>
              <a:cs typeface="Calibri"/>
            </a:endParaRPr>
          </a:p>
          <a:p>
            <a:pPr marL="180000" eaLnBrk="1" hangingPunct="1">
              <a:lnSpc>
                <a:spcPct val="90000"/>
              </a:lnSpc>
              <a:spcBef>
                <a:spcPts val="0"/>
              </a:spcBef>
              <a:tabLst>
                <a:tab pos="719138" algn="l"/>
              </a:tabLst>
            </a:pPr>
            <a:r>
              <a:rPr lang="en-US" sz="4400" dirty="0">
                <a:latin typeface="Calibri"/>
                <a:cs typeface="Calibri"/>
              </a:rPr>
              <a:t>	</a:t>
            </a:r>
            <a:r>
              <a:rPr lang="en-US" sz="4400" dirty="0" smtClean="0">
                <a:latin typeface="Calibri"/>
                <a:cs typeface="Calibri"/>
              </a:rPr>
              <a:t>a</a:t>
            </a:r>
            <a:r>
              <a:rPr lang="en-US" sz="4400" i="1" dirty="0" smtClean="0">
                <a:latin typeface="Calibri"/>
                <a:cs typeface="Calibri"/>
              </a:rPr>
              <a:t>.</a:t>
            </a:r>
            <a:r>
              <a:rPr lang="en-US" sz="4400" i="1" spc="-300" dirty="0" smtClean="0">
                <a:latin typeface="Calibri"/>
                <a:cs typeface="Calibri"/>
              </a:rPr>
              <a:t> </a:t>
            </a:r>
            <a:r>
              <a:rPr lang="en-US" sz="4400" i="1" spc="-100" dirty="0" smtClean="0">
                <a:latin typeface="Calibri"/>
                <a:cs typeface="Calibri"/>
              </a:rPr>
              <a:t>Wed. </a:t>
            </a:r>
            <a:r>
              <a:rPr lang="en-US" sz="4400" spc="-100" dirty="0" smtClean="0">
                <a:latin typeface="Calibri"/>
                <a:cs typeface="Calibri"/>
              </a:rPr>
              <a:t>Spirit</a:t>
            </a:r>
            <a:r>
              <a:rPr lang="en-US" sz="4400" i="1" spc="-100" dirty="0" smtClean="0">
                <a:latin typeface="Calibri"/>
                <a:cs typeface="Calibri"/>
              </a:rPr>
              <a:t> </a:t>
            </a:r>
            <a:r>
              <a:rPr lang="en-US" sz="4400" spc="-100" dirty="0" smtClean="0">
                <a:latin typeface="Calibri"/>
                <a:cs typeface="Calibri"/>
              </a:rPr>
              <a:t>Mediums</a:t>
            </a:r>
            <a:r>
              <a:rPr lang="en-US" sz="4400" dirty="0" smtClean="0">
                <a:latin typeface="Calibri"/>
                <a:cs typeface="Calibri"/>
              </a:rPr>
              <a:t>.</a:t>
            </a:r>
            <a:r>
              <a:rPr lang="en-US" sz="4400" spc="-300" dirty="0" smtClean="0">
                <a:latin typeface="Calibri"/>
                <a:cs typeface="Calibri"/>
              </a:rPr>
              <a:t> </a:t>
            </a:r>
            <a:r>
              <a:rPr lang="de-DE" sz="4400" i="1" spc="-150" dirty="0">
                <a:latin typeface="Calibri"/>
                <a:cs typeface="Calibri"/>
              </a:rPr>
              <a:t>Deut.</a:t>
            </a:r>
            <a:r>
              <a:rPr lang="de-DE" sz="4400" i="1" spc="-300" dirty="0">
                <a:latin typeface="Calibri"/>
                <a:cs typeface="Calibri"/>
              </a:rPr>
              <a:t> </a:t>
            </a:r>
            <a:r>
              <a:rPr lang="de-DE" sz="4400" i="1" spc="-150" dirty="0">
                <a:latin typeface="Calibri"/>
                <a:cs typeface="Calibri"/>
              </a:rPr>
              <a:t>18:</a:t>
            </a:r>
            <a:r>
              <a:rPr lang="de-DE" sz="4400" i="1" spc="-150" dirty="0" smtClean="0">
                <a:latin typeface="Calibri"/>
                <a:cs typeface="Calibri"/>
              </a:rPr>
              <a:t>9-14</a:t>
            </a:r>
            <a:r>
              <a:rPr lang="en-US" sz="4400" i="1" spc="-150" dirty="0" smtClean="0">
                <a:latin typeface="Calibri"/>
                <a:cs typeface="Calibri"/>
              </a:rPr>
              <a:t>. </a:t>
            </a:r>
            <a:endParaRPr lang="en-US" sz="4400" i="1" spc="-150" dirty="0">
              <a:latin typeface="Calibri"/>
              <a:cs typeface="Calibri"/>
            </a:endParaRPr>
          </a:p>
          <a:p>
            <a:pPr marL="180000" eaLnBrk="1" hangingPunct="1">
              <a:lnSpc>
                <a:spcPct val="90000"/>
              </a:lnSpc>
              <a:spcBef>
                <a:spcPts val="0"/>
              </a:spcBef>
              <a:tabLst>
                <a:tab pos="719138" algn="l"/>
              </a:tabLst>
            </a:pPr>
            <a:r>
              <a:rPr lang="en-US" sz="4400" i="1" dirty="0" smtClean="0">
                <a:latin typeface="Calibri"/>
                <a:cs typeface="Calibri"/>
              </a:rPr>
              <a:t>	</a:t>
            </a:r>
            <a:r>
              <a:rPr lang="en-US" sz="4400" dirty="0" smtClean="0">
                <a:latin typeface="Calibri"/>
                <a:cs typeface="Calibri"/>
              </a:rPr>
              <a:t>b. </a:t>
            </a:r>
            <a:r>
              <a:rPr lang="en-US" sz="4400" i="1" dirty="0" smtClean="0">
                <a:latin typeface="Calibri"/>
                <a:cs typeface="Calibri"/>
              </a:rPr>
              <a:t>Thu. </a:t>
            </a:r>
            <a:r>
              <a:rPr lang="en-US" sz="4400" dirty="0" smtClean="0">
                <a:latin typeface="Calibri"/>
                <a:cs typeface="Calibri"/>
              </a:rPr>
              <a:t>Crowning Act. </a:t>
            </a:r>
            <a:r>
              <a:rPr lang="tr-TR" sz="4400" i="1" dirty="0">
                <a:latin typeface="Calibri"/>
                <a:cs typeface="Calibri"/>
              </a:rPr>
              <a:t>1</a:t>
            </a:r>
            <a:r>
              <a:rPr lang="tr-TR" sz="4400" i="1" dirty="0" smtClean="0">
                <a:latin typeface="Calibri"/>
                <a:cs typeface="Calibri"/>
              </a:rPr>
              <a:t> </a:t>
            </a:r>
            <a:r>
              <a:rPr lang="tr-TR" sz="4400" i="1" dirty="0" err="1" smtClean="0">
                <a:latin typeface="Calibri"/>
                <a:cs typeface="Calibri"/>
              </a:rPr>
              <a:t>Cor</a:t>
            </a:r>
            <a:r>
              <a:rPr lang="tr-TR" sz="4400" i="1" dirty="0" smtClean="0">
                <a:latin typeface="Calibri"/>
                <a:cs typeface="Calibri"/>
              </a:rPr>
              <a:t>. 11:</a:t>
            </a:r>
            <a:r>
              <a:rPr lang="en-US" sz="4400" i="1" dirty="0" smtClean="0">
                <a:latin typeface="Calibri"/>
                <a:cs typeface="Calibri"/>
              </a:rPr>
              <a:t>14.</a:t>
            </a:r>
            <a:endParaRPr lang="en-US" sz="4400" i="1" dirty="0">
              <a:latin typeface="Calibri"/>
              <a:cs typeface="Calibri"/>
            </a:endParaRPr>
          </a:p>
        </p:txBody>
      </p:sp>
    </p:spTree>
    <p:extLst>
      <p:ext uri="{BB962C8B-B14F-4D97-AF65-F5344CB8AC3E}">
        <p14:creationId xmlns:p14="http://schemas.microsoft.com/office/powerpoint/2010/main" val="323915763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par>
                                <p:cTn id="13" presetID="10" presetClass="entr" presetSubtype="0" fill="hold" nodeType="withEffect">
                                  <p:stCondLst>
                                    <p:cond delay="100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10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10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1000"/>
                                        <p:tgtEl>
                                          <p:spTgt spid="4">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fade">
                                      <p:cBhvr>
                                        <p:cTn id="33"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33774" y="0"/>
            <a:ext cx="74102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End-Time Deceptions</a:t>
            </a:r>
          </a:p>
          <a:p>
            <a:pPr marL="36000"/>
            <a:r>
              <a:rPr lang="en-US" sz="3200" b="1" cap="small" spc="50" dirty="0" smtClean="0">
                <a:latin typeface="Cambria"/>
                <a:cs typeface="Cambria"/>
              </a:rPr>
              <a:t>Presentation </a:t>
            </a:r>
            <a:r>
              <a:rPr lang="en-US" sz="3200" b="1" cap="small" spc="50" dirty="0">
                <a:latin typeface="Cambria"/>
                <a:cs typeface="Cambria"/>
              </a:rPr>
              <a:t>Record</a:t>
            </a:r>
          </a:p>
        </p:txBody>
      </p:sp>
      <p:sp>
        <p:nvSpPr>
          <p:cNvPr id="6" name="Text Box 4"/>
          <p:cNvSpPr txBox="1">
            <a:spLocks noChangeArrowheads="1"/>
          </p:cNvSpPr>
          <p:nvPr/>
        </p:nvSpPr>
        <p:spPr bwMode="auto">
          <a:xfrm>
            <a:off x="23044" y="1412777"/>
            <a:ext cx="9120956" cy="487313"/>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marL="108000" eaLnBrk="1" hangingPunct="1">
              <a:lnSpc>
                <a:spcPct val="90000"/>
              </a:lnSpc>
              <a:spcBef>
                <a:spcPts val="0"/>
              </a:spcBef>
            </a:pPr>
            <a:r>
              <a:rPr lang="en-US" sz="2800" dirty="0">
                <a:latin typeface="Calibri"/>
                <a:cs typeface="Calibri"/>
              </a:rPr>
              <a:t>1</a:t>
            </a:r>
            <a:r>
              <a:rPr lang="en-US" sz="2800" b="1">
                <a:latin typeface="Calibri"/>
                <a:cs typeface="Calibri"/>
              </a:rPr>
              <a:t>. </a:t>
            </a:r>
            <a:r>
              <a:rPr lang="en-US" sz="2800" b="1" smtClean="0">
                <a:latin typeface="Calibri"/>
                <a:cs typeface="Calibri"/>
              </a:rPr>
              <a:t> </a:t>
            </a:r>
            <a:r>
              <a:rPr lang="en-US" sz="2800" b="1" dirty="0" smtClean="0">
                <a:latin typeface="Calibri"/>
                <a:cs typeface="Calibri"/>
              </a:rPr>
              <a:t>Dev. </a:t>
            </a:r>
            <a:r>
              <a:rPr lang="en-US" sz="2800" dirty="0" smtClean="0">
                <a:latin typeface="Calibri"/>
                <a:cs typeface="Calibri"/>
              </a:rPr>
              <a:t>04 Dec 22 via Messenger chat room</a:t>
            </a:r>
            <a:endParaRPr lang="en-US" sz="2800" i="1" dirty="0">
              <a:latin typeface="Calibri"/>
              <a:cs typeface="Calibri"/>
            </a:endParaRPr>
          </a:p>
        </p:txBody>
      </p:sp>
    </p:spTree>
    <p:extLst>
      <p:ext uri="{BB962C8B-B14F-4D97-AF65-F5344CB8AC3E}">
        <p14:creationId xmlns:p14="http://schemas.microsoft.com/office/powerpoint/2010/main" val="25441983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1725612" y="7938"/>
            <a:ext cx="7418387" cy="1076325"/>
          </a:xfrm>
          <a:prstGeom prst="rect">
            <a:avLst/>
          </a:prstGeom>
          <a:noFill/>
          <a:ln w="9525">
            <a:noFill/>
            <a:miter lim="800000"/>
            <a:headEnd/>
            <a:tailEnd/>
          </a:ln>
          <a:effectLst>
            <a:outerShdw blurRad="63500" dist="63500"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On Death, Dying, and the Future Hope</a:t>
            </a:r>
          </a:p>
          <a:p>
            <a:pPr marL="36000">
              <a:defRPr/>
            </a:pPr>
            <a:r>
              <a:rPr lang="en-US" sz="3200" b="1" cap="small" spc="50" dirty="0" smtClean="0">
                <a:latin typeface="Cambria"/>
                <a:cs typeface="Cambria"/>
              </a:rPr>
              <a:t>Lesson 11,  December 10, 2022</a:t>
            </a:r>
            <a:endParaRPr lang="en-US" sz="3200" b="1" cap="small" spc="50" dirty="0">
              <a:latin typeface="Cambria"/>
              <a:cs typeface="Cambria"/>
            </a:endParaRPr>
          </a:p>
        </p:txBody>
      </p:sp>
      <p:sp>
        <p:nvSpPr>
          <p:cNvPr id="7" name="Rectangle 6"/>
          <p:cNvSpPr/>
          <p:nvPr/>
        </p:nvSpPr>
        <p:spPr>
          <a:xfrm>
            <a:off x="0" y="1412875"/>
            <a:ext cx="9144000" cy="1783052"/>
          </a:xfrm>
          <a:prstGeom prst="rect">
            <a:avLst/>
          </a:prstGeom>
        </p:spPr>
        <p:txBody>
          <a:bodyPr>
            <a:spAutoFit/>
          </a:bodyPr>
          <a:lstStyle/>
          <a:p>
            <a:pPr marL="1260000">
              <a:lnSpc>
                <a:spcPct val="80000"/>
              </a:lnSpc>
              <a:defRPr/>
            </a:pPr>
            <a:r>
              <a:rPr lang="en-US" sz="5400" dirty="0">
                <a:effectLst>
                  <a:outerShdw blurRad="38100" dist="38100" dir="2700000" algn="tl">
                    <a:srgbClr val="000000"/>
                  </a:outerShdw>
                </a:effectLst>
                <a:latin typeface="Cambria"/>
                <a:cs typeface="Cambria"/>
              </a:rPr>
              <a:t>End-Time </a:t>
            </a:r>
            <a:r>
              <a:rPr lang="en-US" sz="8000" dirty="0">
                <a:effectLst>
                  <a:outerShdw blurRad="38100" dist="38100" dir="2700000" algn="tl">
                    <a:srgbClr val="000000"/>
                  </a:outerShdw>
                </a:effectLst>
                <a:latin typeface="Cambria"/>
                <a:cs typeface="Cambria"/>
              </a:rPr>
              <a:t>Deceptions</a:t>
            </a:r>
            <a:endParaRPr lang="en-US" sz="8000" dirty="0">
              <a:effectLst>
                <a:outerShdw blurRad="38100" dist="38100" dir="2700000" algn="tl">
                  <a:srgbClr val="000000"/>
                </a:outerShdw>
              </a:effectLst>
              <a:latin typeface="Cambria"/>
              <a:ea typeface="ＭＳ Ｐゴシック" charset="0"/>
              <a:cs typeface="Cambria"/>
            </a:endParaRPr>
          </a:p>
        </p:txBody>
      </p:sp>
      <p:pic>
        <p:nvPicPr>
          <p:cNvPr id="2" name="Picture 1" descr="L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222" y="3443312"/>
            <a:ext cx="7771778" cy="32880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slide(fromRight)">
                                      <p:cBhvr>
                                        <p:cTn id="7" dur="1000"/>
                                        <p:tgtEl>
                                          <p:spTgt spid="5">
                                            <p:txEl>
                                              <p:pRg st="1" end="1"/>
                                            </p:txEl>
                                          </p:spTgt>
                                        </p:tgtEl>
                                      </p:cBhvr>
                                    </p:animEffect>
                                  </p:childTnLst>
                                </p:cTn>
                              </p:par>
                            </p:childTnLst>
                          </p:cTn>
                        </p:par>
                        <p:par>
                          <p:cTn id="8" fill="hold">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 calcmode="lin" valueType="num">
                                      <p:cBhvr>
                                        <p:cTn id="11" dur="2000" fill="hold"/>
                                        <p:tgtEl>
                                          <p:spTgt spid="7"/>
                                        </p:tgtEl>
                                        <p:attrNameLst>
                                          <p:attrName>ppt_w</p:attrName>
                                        </p:attrNameLst>
                                      </p:cBhvr>
                                      <p:tavLst>
                                        <p:tav tm="0">
                                          <p:val>
                                            <p:fltVal val="0"/>
                                          </p:val>
                                        </p:tav>
                                        <p:tav tm="100000">
                                          <p:val>
                                            <p:strVal val="#ppt_w"/>
                                          </p:val>
                                        </p:tav>
                                      </p:tavLst>
                                    </p:anim>
                                    <p:anim calcmode="lin" valueType="num">
                                      <p:cBhvr>
                                        <p:cTn id="12" dur="2000" fill="hold"/>
                                        <p:tgtEl>
                                          <p:spTgt spid="7"/>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1000"/>
                                  </p:stCondLst>
                                  <p:childTnLst>
                                    <p:set>
                                      <p:cBhvr>
                                        <p:cTn id="14" dur="1" fill="hold">
                                          <p:stCondLst>
                                            <p:cond delay="0"/>
                                          </p:stCondLst>
                                        </p:cTn>
                                        <p:tgtEl>
                                          <p:spTgt spid="2"/>
                                        </p:tgtEl>
                                        <p:attrNameLst>
                                          <p:attrName>style.visibility</p:attrName>
                                        </p:attrNameLst>
                                      </p:cBhvr>
                                      <p:to>
                                        <p:strVal val="visible"/>
                                      </p:to>
                                    </p:set>
                                    <p:anim calcmode="lin" valueType="num">
                                      <p:cBhvr>
                                        <p:cTn id="15" dur="2000" fill="hold"/>
                                        <p:tgtEl>
                                          <p:spTgt spid="2"/>
                                        </p:tgtEl>
                                        <p:attrNameLst>
                                          <p:attrName>ppt_w</p:attrName>
                                        </p:attrNameLst>
                                      </p:cBhvr>
                                      <p:tavLst>
                                        <p:tav tm="0">
                                          <p:val>
                                            <p:fltVal val="0"/>
                                          </p:val>
                                        </p:tav>
                                        <p:tav tm="100000">
                                          <p:val>
                                            <p:strVal val="#ppt_w"/>
                                          </p:val>
                                        </p:tav>
                                      </p:tavLst>
                                    </p:anim>
                                    <p:anim calcmode="lin" valueType="num">
                                      <p:cBhvr>
                                        <p:cTn id="16" dur="2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856" y="1493818"/>
            <a:ext cx="9144000" cy="4344779"/>
          </a:xfrm>
          <a:prstGeom prst="rect">
            <a:avLst/>
          </a:prstGeom>
          <a:noFill/>
          <a:ln w="9525">
            <a:noFill/>
            <a:miter lim="800000"/>
            <a:headEnd/>
            <a:tailEnd/>
          </a:ln>
        </p:spPr>
        <p:txBody>
          <a:bodyPr wrap="square" tIns="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tabLst/>
            </a:pPr>
            <a:r>
              <a:rPr lang="cs-CZ" dirty="0">
                <a:latin typeface="Cambria"/>
                <a:ea typeface="Helvetica CY" charset="0"/>
                <a:cs typeface="Cambria"/>
              </a:rPr>
              <a:t>2 </a:t>
            </a:r>
            <a:r>
              <a:rPr lang="cs-CZ" dirty="0" err="1">
                <a:latin typeface="Cambria"/>
                <a:ea typeface="Helvetica CY" charset="0"/>
                <a:cs typeface="Cambria"/>
              </a:rPr>
              <a:t>Corinthians</a:t>
            </a:r>
            <a:r>
              <a:rPr lang="cs-CZ" dirty="0">
                <a:latin typeface="Cambria"/>
                <a:ea typeface="Helvetica CY" charset="0"/>
                <a:cs typeface="Cambria"/>
              </a:rPr>
              <a:t> 11:14, 15, </a:t>
            </a:r>
            <a:r>
              <a:rPr lang="cs-CZ" sz="3200" dirty="0" smtClean="0">
                <a:latin typeface="Cambria"/>
                <a:ea typeface="Helvetica CY" charset="0"/>
                <a:cs typeface="Cambria"/>
              </a:rPr>
              <a:t>NRSV</a:t>
            </a:r>
          </a:p>
          <a:p>
            <a:pPr algn="ctr" eaLnBrk="1" hangingPunct="1">
              <a:lnSpc>
                <a:spcPct val="90000"/>
              </a:lnSpc>
              <a:spcBef>
                <a:spcPts val="0"/>
              </a:spcBef>
              <a:tabLst/>
            </a:pPr>
            <a:r>
              <a:rPr lang="en-US" sz="4400" dirty="0">
                <a:latin typeface="Calibri"/>
                <a:ea typeface="Helvetica CY" charset="0"/>
                <a:cs typeface="Calibri"/>
              </a:rPr>
              <a:t>“And no wonder! Even Satan disguises himself as an angel of light. So it is not strange if his ministers also disguise themselves as ministers of righteousness. Their end will match their deeds.</a:t>
            </a:r>
            <a:r>
              <a:rPr lang="en-US" sz="4400" dirty="0" smtClean="0">
                <a:latin typeface="Calibri"/>
                <a:ea typeface="Helvetica CY" charset="0"/>
                <a:cs typeface="Calibri"/>
              </a:rPr>
              <a:t>”</a:t>
            </a:r>
            <a:endParaRPr lang="en-US" sz="4400" dirty="0">
              <a:latin typeface="Calibri"/>
              <a:ea typeface="Helvetica CY" charset="0"/>
              <a:cs typeface="Calibri"/>
            </a:endParaRPr>
          </a:p>
        </p:txBody>
      </p:sp>
      <p:sp>
        <p:nvSpPr>
          <p:cNvPr id="5" name="Text Box 4"/>
          <p:cNvSpPr txBox="1">
            <a:spLocks noChangeArrowheads="1"/>
          </p:cNvSpPr>
          <p:nvPr/>
        </p:nvSpPr>
        <p:spPr bwMode="auto">
          <a:xfrm>
            <a:off x="1729316" y="7938"/>
            <a:ext cx="741468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End</a:t>
            </a:r>
            <a:r>
              <a:rPr lang="en-US" sz="3200" i="1" dirty="0">
                <a:solidFill>
                  <a:srgbClr val="FFFF00"/>
                </a:solidFill>
                <a:latin typeface="Cambria"/>
                <a:cs typeface="Cambria"/>
              </a:rPr>
              <a:t>-Time </a:t>
            </a:r>
            <a:r>
              <a:rPr lang="en-US" sz="3200" i="1" dirty="0" smtClean="0">
                <a:solidFill>
                  <a:srgbClr val="FFFF00"/>
                </a:solidFill>
                <a:latin typeface="Cambria"/>
                <a:cs typeface="Cambria"/>
              </a:rPr>
              <a:t>Deceptions</a:t>
            </a:r>
            <a:endParaRPr lang="en-US" sz="3200" i="1" dirty="0">
              <a:solidFill>
                <a:srgbClr val="FFFF00"/>
              </a:solidFill>
              <a:latin typeface="Cambria"/>
              <a:cs typeface="Cambria"/>
            </a:endParaRPr>
          </a:p>
          <a:p>
            <a:pPr marL="36000">
              <a:defRPr/>
            </a:pPr>
            <a:r>
              <a:rPr lang="en-US" sz="3200" b="1" cap="small" spc="50" dirty="0" smtClean="0">
                <a:latin typeface="Cambria"/>
                <a:cs typeface="Cambria"/>
              </a:rPr>
              <a:t>Key Text   </a:t>
            </a:r>
            <a:endParaRPr lang="en-US" sz="3200" b="1" cap="small" spc="50" dirty="0">
              <a:latin typeface="Cambria"/>
              <a:cs typeface="Cambria"/>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1000"/>
                                        <p:tgtEl>
                                          <p:spTgt spid="5">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5">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725612" y="6350"/>
            <a:ext cx="74183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smtClean="0">
                <a:solidFill>
                  <a:srgbClr val="FFFF00"/>
                </a:solidFill>
                <a:latin typeface="Cambria"/>
                <a:cs typeface="Cambria"/>
              </a:rPr>
              <a:t>End</a:t>
            </a:r>
            <a:r>
              <a:rPr lang="en-US" sz="3200" i="1" dirty="0">
                <a:solidFill>
                  <a:srgbClr val="FFFF00"/>
                </a:solidFill>
                <a:latin typeface="Cambria"/>
                <a:cs typeface="Cambria"/>
              </a:rPr>
              <a:t>-Time </a:t>
            </a:r>
            <a:r>
              <a:rPr lang="en-US" sz="3200" i="1" dirty="0" smtClean="0">
                <a:solidFill>
                  <a:srgbClr val="FFFF00"/>
                </a:solidFill>
                <a:latin typeface="Cambria"/>
                <a:cs typeface="Cambria"/>
              </a:rPr>
              <a:t>Deceptions</a:t>
            </a:r>
            <a:endParaRPr lang="en-US" sz="3200" i="1" dirty="0">
              <a:solidFill>
                <a:srgbClr val="FFFF00"/>
              </a:solidFill>
              <a:latin typeface="Cambria"/>
              <a:cs typeface="Cambria"/>
            </a:endParaRPr>
          </a:p>
          <a:p>
            <a:pPr marL="36000">
              <a:defRPr/>
            </a:pPr>
            <a:r>
              <a:rPr lang="en-US" sz="3200" b="1" cap="small" spc="50" dirty="0" smtClean="0">
                <a:latin typeface="Cambria"/>
                <a:cs typeface="Cambria"/>
              </a:rPr>
              <a:t>This Week</a:t>
            </a:r>
            <a:endParaRPr lang="en-US" sz="3200" b="1" cap="small" spc="50" dirty="0">
              <a:latin typeface="Cambria"/>
              <a:cs typeface="Cambria"/>
            </a:endParaRPr>
          </a:p>
        </p:txBody>
      </p:sp>
      <p:sp>
        <p:nvSpPr>
          <p:cNvPr id="7" name="Rectangle 6"/>
          <p:cNvSpPr>
            <a:spLocks noChangeArrowheads="1"/>
          </p:cNvSpPr>
          <p:nvPr/>
        </p:nvSpPr>
        <p:spPr bwMode="auto">
          <a:xfrm>
            <a:off x="7938" y="1397594"/>
            <a:ext cx="9144000" cy="505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spcAft>
                <a:spcPts val="600"/>
              </a:spcAft>
              <a:tabLst>
                <a:tab pos="711200" algn="l"/>
              </a:tabLst>
            </a:pPr>
            <a:r>
              <a:rPr lang="en-US" sz="4400" dirty="0" smtClean="0">
                <a:latin typeface="Calibri" charset="0"/>
                <a:cs typeface="Calibri" charset="0"/>
              </a:rPr>
              <a:t>We </a:t>
            </a:r>
            <a:r>
              <a:rPr lang="en-US" sz="4400" dirty="0">
                <a:latin typeface="Calibri" charset="0"/>
                <a:cs typeface="Calibri" charset="0"/>
              </a:rPr>
              <a:t>will consider some end-time deceptions, </a:t>
            </a:r>
            <a:r>
              <a:rPr lang="en-US" sz="4400" dirty="0" smtClean="0">
                <a:latin typeface="Calibri" charset="0"/>
                <a:cs typeface="Calibri" charset="0"/>
              </a:rPr>
              <a:t>including </a:t>
            </a:r>
            <a:r>
              <a:rPr lang="en-US" sz="4400" b="1" spc="50" dirty="0">
                <a:latin typeface="Calibri" charset="0"/>
                <a:cs typeface="Calibri" charset="0"/>
              </a:rPr>
              <a:t>mysticism</a:t>
            </a:r>
            <a:r>
              <a:rPr lang="en-US" sz="4400" dirty="0">
                <a:latin typeface="Calibri" charset="0"/>
                <a:cs typeface="Calibri" charset="0"/>
              </a:rPr>
              <a:t>, </a:t>
            </a:r>
            <a:r>
              <a:rPr lang="en-US" sz="4400" dirty="0" smtClean="0">
                <a:latin typeface="Calibri" charset="0"/>
                <a:cs typeface="Calibri" charset="0"/>
              </a:rPr>
              <a:t>  </a:t>
            </a:r>
            <a:r>
              <a:rPr lang="en-US" sz="4400" b="1" spc="50" dirty="0" smtClean="0">
                <a:latin typeface="Calibri" charset="0"/>
                <a:cs typeface="Calibri" charset="0"/>
              </a:rPr>
              <a:t>near</a:t>
            </a:r>
            <a:r>
              <a:rPr lang="en-US" sz="4400" b="1" spc="50" dirty="0">
                <a:latin typeface="Calibri" charset="0"/>
                <a:cs typeface="Calibri" charset="0"/>
              </a:rPr>
              <a:t>-death experiences</a:t>
            </a:r>
            <a:r>
              <a:rPr lang="en-US" sz="4400" dirty="0">
                <a:latin typeface="Calibri" charset="0"/>
                <a:cs typeface="Calibri" charset="0"/>
              </a:rPr>
              <a:t>, </a:t>
            </a:r>
            <a:r>
              <a:rPr lang="en-US" sz="4400" b="1" spc="50" dirty="0">
                <a:latin typeface="Calibri" charset="0"/>
                <a:cs typeface="Calibri" charset="0"/>
              </a:rPr>
              <a:t>reincarnation</a:t>
            </a:r>
            <a:r>
              <a:rPr lang="en-US" sz="4400" dirty="0">
                <a:latin typeface="Calibri" charset="0"/>
                <a:cs typeface="Calibri" charset="0"/>
              </a:rPr>
              <a:t>, </a:t>
            </a:r>
            <a:r>
              <a:rPr lang="en-US" sz="4400" b="1" spc="50" dirty="0">
                <a:latin typeface="Calibri" charset="0"/>
                <a:cs typeface="Calibri" charset="0"/>
              </a:rPr>
              <a:t>necromancy</a:t>
            </a:r>
            <a:r>
              <a:rPr lang="en-US" sz="4400" dirty="0">
                <a:latin typeface="Calibri" charset="0"/>
                <a:cs typeface="Calibri" charset="0"/>
              </a:rPr>
              <a:t> and </a:t>
            </a:r>
            <a:r>
              <a:rPr lang="en-US" sz="4400" b="1" spc="50" dirty="0">
                <a:latin typeface="Calibri" charset="0"/>
                <a:cs typeface="Calibri" charset="0"/>
              </a:rPr>
              <a:t>ancestor worship</a:t>
            </a:r>
            <a:r>
              <a:rPr lang="en-US" sz="4400" dirty="0">
                <a:latin typeface="Calibri" charset="0"/>
                <a:cs typeface="Calibri" charset="0"/>
              </a:rPr>
              <a:t>, and </a:t>
            </a:r>
            <a:r>
              <a:rPr lang="en-US" sz="4400" dirty="0" smtClean="0">
                <a:latin typeface="Calibri" charset="0"/>
                <a:cs typeface="Calibri" charset="0"/>
              </a:rPr>
              <a:t>others.</a:t>
            </a:r>
          </a:p>
          <a:p>
            <a:pPr algn="ctr">
              <a:lnSpc>
                <a:spcPct val="90000"/>
              </a:lnSpc>
              <a:spcAft>
                <a:spcPts val="0"/>
              </a:spcAft>
              <a:tabLst>
                <a:tab pos="711200" algn="l"/>
              </a:tabLst>
            </a:pPr>
            <a:r>
              <a:rPr lang="en-US" sz="4400" dirty="0" smtClean="0">
                <a:latin typeface="Calibri" charset="0"/>
                <a:cs typeface="Calibri" charset="0"/>
              </a:rPr>
              <a:t>These </a:t>
            </a:r>
            <a:r>
              <a:rPr lang="en-US" sz="4400" dirty="0">
                <a:latin typeface="Calibri" charset="0"/>
                <a:cs typeface="Calibri" charset="0"/>
              </a:rPr>
              <a:t>are dangerous subjects that we should be aware of but without exposing ourselves to their influences.</a:t>
            </a:r>
            <a:endParaRPr lang="en-US" dirty="0">
              <a:latin typeface="Calibri" charset="0"/>
              <a:cs typeface="Calibri" charset="0"/>
            </a:endParaRPr>
          </a:p>
        </p:txBody>
      </p:sp>
    </p:spTree>
    <p:extLst>
      <p:ext uri="{BB962C8B-B14F-4D97-AF65-F5344CB8AC3E}">
        <p14:creationId xmlns:p14="http://schemas.microsoft.com/office/powerpoint/2010/main" val="215564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1000"/>
                                        <p:tgtEl>
                                          <p:spTgt spid="5">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5">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379" y="1243932"/>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pPr>
            <a:r>
              <a:rPr lang="en-US" sz="4400" dirty="0">
                <a:solidFill>
                  <a:schemeClr val="bg1"/>
                </a:solidFill>
                <a:latin typeface="Calibri"/>
                <a:cs typeface="Calibri"/>
              </a:rPr>
              <a:t>The old lie “</a:t>
            </a:r>
            <a:r>
              <a:rPr lang="en-US" sz="4400" spc="-300" dirty="0">
                <a:solidFill>
                  <a:schemeClr val="bg1"/>
                </a:solidFill>
                <a:latin typeface="Calibri"/>
                <a:cs typeface="Calibri"/>
              </a:rPr>
              <a:t> </a:t>
            </a:r>
            <a:r>
              <a:rPr lang="en-US" sz="4400" dirty="0">
                <a:solidFill>
                  <a:schemeClr val="bg1"/>
                </a:solidFill>
                <a:latin typeface="Calibri"/>
                <a:cs typeface="Calibri"/>
              </a:rPr>
              <a:t>‘You surely will not die!’</a:t>
            </a:r>
            <a:r>
              <a:rPr lang="en-US" sz="4400" spc="-300" dirty="0">
                <a:solidFill>
                  <a:schemeClr val="bg1"/>
                </a:solidFill>
                <a:latin typeface="Calibri"/>
                <a:cs typeface="Calibri"/>
              </a:rPr>
              <a:t> </a:t>
            </a:r>
            <a:r>
              <a:rPr lang="en-US" sz="4400" dirty="0" smtClean="0">
                <a:solidFill>
                  <a:schemeClr val="bg1"/>
                </a:solidFill>
                <a:latin typeface="Calibri"/>
                <a:cs typeface="Calibri"/>
              </a:rPr>
              <a:t>”</a:t>
            </a:r>
          </a:p>
          <a:p>
            <a:pPr marL="180000" eaLnBrk="1" hangingPunct="1">
              <a:lnSpc>
                <a:spcPct val="90000"/>
              </a:lnSpc>
              <a:spcBef>
                <a:spcPts val="0"/>
              </a:spcBef>
            </a:pPr>
            <a:r>
              <a:rPr lang="en-US" sz="4400" dirty="0" smtClean="0">
                <a:solidFill>
                  <a:schemeClr val="bg1"/>
                </a:solidFill>
                <a:latin typeface="Calibri"/>
                <a:cs typeface="Calibri"/>
              </a:rPr>
              <a:t>(</a:t>
            </a:r>
            <a:r>
              <a:rPr lang="en-US" sz="4400" i="1" dirty="0">
                <a:solidFill>
                  <a:schemeClr val="bg1"/>
                </a:solidFill>
                <a:latin typeface="Calibri"/>
                <a:cs typeface="Calibri"/>
              </a:rPr>
              <a:t>Gen. 3:</a:t>
            </a:r>
            <a:r>
              <a:rPr lang="en-US" sz="4400" i="1" dirty="0" smtClean="0">
                <a:solidFill>
                  <a:schemeClr val="bg1"/>
                </a:solidFill>
                <a:latin typeface="Calibri"/>
                <a:cs typeface="Calibri"/>
              </a:rPr>
              <a:t>4</a:t>
            </a:r>
            <a:r>
              <a:rPr lang="en-US" sz="4400" dirty="0" smtClean="0">
                <a:solidFill>
                  <a:schemeClr val="bg1"/>
                </a:solidFill>
                <a:latin typeface="Calibri"/>
                <a:cs typeface="Calibri"/>
              </a:rPr>
              <a:t> </a:t>
            </a:r>
            <a:r>
              <a:rPr lang="en-US" sz="4400" dirty="0">
                <a:solidFill>
                  <a:schemeClr val="bg1"/>
                </a:solidFill>
                <a:latin typeface="Calibri"/>
                <a:cs typeface="Calibri"/>
              </a:rPr>
              <a:t>NASB) </a:t>
            </a:r>
            <a:r>
              <a:rPr lang="en-US" sz="4400" dirty="0" smtClean="0">
                <a:solidFill>
                  <a:schemeClr val="bg1"/>
                </a:solidFill>
                <a:latin typeface="Calibri"/>
                <a:cs typeface="Calibri"/>
              </a:rPr>
              <a:t>has </a:t>
            </a:r>
            <a:r>
              <a:rPr lang="en-US" sz="4400" dirty="0">
                <a:solidFill>
                  <a:schemeClr val="bg1"/>
                </a:solidFill>
                <a:latin typeface="Calibri"/>
                <a:cs typeface="Calibri"/>
              </a:rPr>
              <a:t>inspired some </a:t>
            </a:r>
            <a:r>
              <a:rPr lang="en-US" sz="4400" dirty="0" smtClean="0">
                <a:solidFill>
                  <a:schemeClr val="bg1"/>
                </a:solidFill>
                <a:latin typeface="Calibri"/>
                <a:cs typeface="Calibri"/>
              </a:rPr>
              <a:t>of  </a:t>
            </a:r>
            <a:r>
              <a:rPr lang="en-US" sz="4400" spc="-100" dirty="0" smtClean="0">
                <a:solidFill>
                  <a:schemeClr val="bg1"/>
                </a:solidFill>
                <a:latin typeface="Calibri"/>
                <a:cs typeface="Calibri"/>
              </a:rPr>
              <a:t>the </a:t>
            </a:r>
            <a:r>
              <a:rPr lang="en-US" sz="4400" spc="-100" dirty="0">
                <a:solidFill>
                  <a:schemeClr val="bg1"/>
                </a:solidFill>
                <a:latin typeface="Calibri"/>
                <a:cs typeface="Calibri"/>
              </a:rPr>
              <a:t>most-read books and most-watched </a:t>
            </a:r>
            <a:r>
              <a:rPr lang="en-US" sz="4400" spc="-70" dirty="0">
                <a:solidFill>
                  <a:schemeClr val="bg1"/>
                </a:solidFill>
                <a:latin typeface="Calibri"/>
                <a:cs typeface="Calibri"/>
              </a:rPr>
              <a:t>movies </a:t>
            </a:r>
            <a:r>
              <a:rPr lang="en-US" sz="4400" spc="-70" dirty="0" smtClean="0">
                <a:solidFill>
                  <a:schemeClr val="bg1"/>
                </a:solidFill>
                <a:latin typeface="Calibri"/>
                <a:cs typeface="Calibri"/>
              </a:rPr>
              <a:t>and </a:t>
            </a:r>
            <a:r>
              <a:rPr lang="en-US" sz="4400" spc="-70" dirty="0">
                <a:solidFill>
                  <a:schemeClr val="bg1"/>
                </a:solidFill>
                <a:latin typeface="Calibri"/>
                <a:cs typeface="Calibri"/>
              </a:rPr>
              <a:t>many popular video games, </a:t>
            </a:r>
            <a:r>
              <a:rPr lang="en-US" sz="4400" spc="-40" dirty="0">
                <a:solidFill>
                  <a:schemeClr val="bg1"/>
                </a:solidFill>
                <a:latin typeface="Calibri"/>
                <a:cs typeface="Calibri"/>
              </a:rPr>
              <a:t>as well. </a:t>
            </a:r>
            <a:r>
              <a:rPr lang="en-US" sz="4400" spc="-40" dirty="0">
                <a:latin typeface="Calibri"/>
                <a:cs typeface="Calibri"/>
              </a:rPr>
              <a:t>Undeniably, we are exposed to and tempted by the enchanted ground </a:t>
            </a:r>
            <a:r>
              <a:rPr lang="en-US" sz="4400" dirty="0">
                <a:latin typeface="Calibri"/>
                <a:cs typeface="Calibri"/>
              </a:rPr>
              <a:t>of Satan, which can appear in myriad </a:t>
            </a:r>
            <a:r>
              <a:rPr lang="en-US" sz="4400" spc="-100" dirty="0">
                <a:latin typeface="Calibri"/>
                <a:cs typeface="Calibri"/>
              </a:rPr>
              <a:t>forms</a:t>
            </a:r>
            <a:r>
              <a:rPr lang="en-US" sz="4400" spc="-300" dirty="0">
                <a:latin typeface="Calibri"/>
                <a:cs typeface="Calibri"/>
              </a:rPr>
              <a:t> </a:t>
            </a:r>
            <a:r>
              <a:rPr lang="en-US" sz="4400" spc="-100" dirty="0">
                <a:latin typeface="Calibri"/>
                <a:cs typeface="Calibri"/>
              </a:rPr>
              <a:t>and</a:t>
            </a:r>
            <a:r>
              <a:rPr lang="en-US" sz="4400" spc="-300" dirty="0">
                <a:latin typeface="Calibri"/>
                <a:cs typeface="Calibri"/>
              </a:rPr>
              <a:t> </a:t>
            </a:r>
            <a:r>
              <a:rPr lang="en-US" sz="4400" spc="-100" dirty="0">
                <a:latin typeface="Calibri"/>
                <a:cs typeface="Calibri"/>
              </a:rPr>
              <a:t>even,</a:t>
            </a:r>
            <a:r>
              <a:rPr lang="en-US" sz="4400" spc="-300" dirty="0">
                <a:latin typeface="Calibri"/>
                <a:cs typeface="Calibri"/>
              </a:rPr>
              <a:t> </a:t>
            </a:r>
            <a:r>
              <a:rPr lang="en-US" sz="4400" spc="-100" dirty="0">
                <a:latin typeface="Calibri"/>
                <a:cs typeface="Calibri"/>
              </a:rPr>
              <a:t>in</a:t>
            </a:r>
            <a:r>
              <a:rPr lang="en-US" sz="4400" spc="-300" dirty="0">
                <a:latin typeface="Calibri"/>
                <a:cs typeface="Calibri"/>
              </a:rPr>
              <a:t> </a:t>
            </a:r>
            <a:r>
              <a:rPr lang="en-US" sz="4400" spc="-100" dirty="0">
                <a:latin typeface="Calibri"/>
                <a:cs typeface="Calibri"/>
              </a:rPr>
              <a:t>some</a:t>
            </a:r>
            <a:r>
              <a:rPr lang="en-US" sz="4400" spc="-300" dirty="0">
                <a:latin typeface="Calibri"/>
                <a:cs typeface="Calibri"/>
              </a:rPr>
              <a:t> </a:t>
            </a:r>
            <a:r>
              <a:rPr lang="en-US" sz="4400" spc="-100" dirty="0">
                <a:latin typeface="Calibri"/>
                <a:cs typeface="Calibri"/>
              </a:rPr>
              <a:t>cases,</a:t>
            </a:r>
            <a:r>
              <a:rPr lang="en-US" sz="4400" spc="-300" dirty="0">
                <a:latin typeface="Calibri"/>
                <a:cs typeface="Calibri"/>
              </a:rPr>
              <a:t> </a:t>
            </a:r>
            <a:r>
              <a:rPr lang="en-US" sz="4400" spc="-100" dirty="0">
                <a:latin typeface="Calibri"/>
                <a:cs typeface="Calibri"/>
              </a:rPr>
              <a:t>can</a:t>
            </a:r>
            <a:r>
              <a:rPr lang="en-US" sz="4400" spc="-300" dirty="0">
                <a:latin typeface="Calibri"/>
                <a:cs typeface="Calibri"/>
              </a:rPr>
              <a:t> </a:t>
            </a:r>
            <a:r>
              <a:rPr lang="en-US" sz="4400" spc="-100" dirty="0">
                <a:latin typeface="Calibri"/>
                <a:cs typeface="Calibri"/>
              </a:rPr>
              <a:t>come </a:t>
            </a:r>
            <a:r>
              <a:rPr lang="en-US" sz="4400" dirty="0">
                <a:latin typeface="Calibri"/>
                <a:cs typeface="Calibri"/>
              </a:rPr>
              <a:t>hidden under the veneer of science.</a:t>
            </a:r>
          </a:p>
        </p:txBody>
      </p:sp>
      <p:sp>
        <p:nvSpPr>
          <p:cNvPr id="5" name="Text Box 3"/>
          <p:cNvSpPr txBox="1">
            <a:spLocks noChangeArrowheads="1"/>
          </p:cNvSpPr>
          <p:nvPr/>
        </p:nvSpPr>
        <p:spPr bwMode="auto">
          <a:xfrm>
            <a:off x="1379" y="1243932"/>
            <a:ext cx="9144000" cy="3151697"/>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pPr>
            <a:r>
              <a:rPr lang="en-US" sz="4400" dirty="0">
                <a:latin typeface="Calibri"/>
                <a:cs typeface="Calibri"/>
              </a:rPr>
              <a:t>The old lie “</a:t>
            </a:r>
            <a:r>
              <a:rPr lang="en-US" sz="4400" spc="-300" dirty="0">
                <a:latin typeface="Calibri"/>
                <a:cs typeface="Calibri"/>
              </a:rPr>
              <a:t> </a:t>
            </a:r>
            <a:r>
              <a:rPr lang="en-US" sz="4400" dirty="0">
                <a:latin typeface="Calibri"/>
                <a:cs typeface="Calibri"/>
              </a:rPr>
              <a:t>‘You surely will not die!’</a:t>
            </a:r>
            <a:r>
              <a:rPr lang="en-US" sz="4400" spc="-300" dirty="0">
                <a:latin typeface="Calibri"/>
                <a:cs typeface="Calibri"/>
              </a:rPr>
              <a:t> </a:t>
            </a:r>
            <a:r>
              <a:rPr lang="en-US" sz="4400" dirty="0" smtClean="0">
                <a:latin typeface="Calibri"/>
                <a:cs typeface="Calibri"/>
              </a:rPr>
              <a:t>”</a:t>
            </a:r>
          </a:p>
          <a:p>
            <a:pPr marL="180000" eaLnBrk="1" hangingPunct="1">
              <a:lnSpc>
                <a:spcPct val="90000"/>
              </a:lnSpc>
              <a:spcBef>
                <a:spcPts val="0"/>
              </a:spcBef>
            </a:pPr>
            <a:r>
              <a:rPr lang="en-US" sz="4400" dirty="0" smtClean="0">
                <a:latin typeface="Calibri"/>
                <a:cs typeface="Calibri"/>
              </a:rPr>
              <a:t>(</a:t>
            </a:r>
            <a:r>
              <a:rPr lang="en-US" sz="4400" i="1" dirty="0">
                <a:latin typeface="Calibri"/>
                <a:cs typeface="Calibri"/>
              </a:rPr>
              <a:t>Gen. 3:</a:t>
            </a:r>
            <a:r>
              <a:rPr lang="en-US" sz="4400" i="1" dirty="0" smtClean="0">
                <a:latin typeface="Calibri"/>
                <a:cs typeface="Calibri"/>
              </a:rPr>
              <a:t>4</a:t>
            </a:r>
            <a:r>
              <a:rPr lang="en-US" sz="4400" dirty="0" smtClean="0">
                <a:latin typeface="Calibri"/>
                <a:cs typeface="Calibri"/>
              </a:rPr>
              <a:t> </a:t>
            </a:r>
            <a:r>
              <a:rPr lang="en-US" sz="4400" dirty="0">
                <a:latin typeface="Calibri"/>
                <a:cs typeface="Calibri"/>
              </a:rPr>
              <a:t>NASB) </a:t>
            </a:r>
            <a:r>
              <a:rPr lang="en-US" sz="4400" dirty="0" smtClean="0">
                <a:latin typeface="Calibri"/>
                <a:cs typeface="Calibri"/>
              </a:rPr>
              <a:t>has </a:t>
            </a:r>
            <a:r>
              <a:rPr lang="en-US" sz="4400" dirty="0">
                <a:latin typeface="Calibri"/>
                <a:cs typeface="Calibri"/>
              </a:rPr>
              <a:t>inspired some </a:t>
            </a:r>
            <a:r>
              <a:rPr lang="en-US" sz="4400" dirty="0" smtClean="0">
                <a:latin typeface="Calibri"/>
                <a:cs typeface="Calibri"/>
              </a:rPr>
              <a:t>of  </a:t>
            </a:r>
            <a:r>
              <a:rPr lang="en-US" sz="4400" spc="-100" dirty="0" smtClean="0">
                <a:latin typeface="Calibri"/>
                <a:cs typeface="Calibri"/>
              </a:rPr>
              <a:t>the </a:t>
            </a:r>
            <a:r>
              <a:rPr lang="en-US" sz="4400" spc="-100" dirty="0">
                <a:latin typeface="Calibri"/>
                <a:cs typeface="Calibri"/>
              </a:rPr>
              <a:t>most-read books and most-watched </a:t>
            </a:r>
            <a:r>
              <a:rPr lang="en-US" sz="4400" spc="-70" dirty="0">
                <a:latin typeface="Calibri"/>
                <a:cs typeface="Calibri"/>
              </a:rPr>
              <a:t>movies </a:t>
            </a:r>
            <a:r>
              <a:rPr lang="en-US" sz="4400" spc="-70" dirty="0" smtClean="0">
                <a:latin typeface="Calibri"/>
                <a:cs typeface="Calibri"/>
              </a:rPr>
              <a:t>and </a:t>
            </a:r>
            <a:r>
              <a:rPr lang="en-US" sz="4400" spc="-70" dirty="0">
                <a:latin typeface="Calibri"/>
                <a:cs typeface="Calibri"/>
              </a:rPr>
              <a:t>many popular video games, </a:t>
            </a:r>
            <a:r>
              <a:rPr lang="en-US" sz="4400" spc="-40" dirty="0">
                <a:latin typeface="Calibri"/>
                <a:cs typeface="Calibri"/>
              </a:rPr>
              <a:t>as well. </a:t>
            </a:r>
            <a:endParaRPr lang="en-US" sz="4400" dirty="0">
              <a:latin typeface="Calibri"/>
              <a:cs typeface="Calibri"/>
            </a:endParaRP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End</a:t>
            </a:r>
            <a:r>
              <a:rPr lang="en-US" sz="3200" i="1" dirty="0">
                <a:solidFill>
                  <a:srgbClr val="FFFF00"/>
                </a:solidFill>
                <a:latin typeface="Cambria"/>
                <a:cs typeface="Cambria"/>
              </a:rPr>
              <a:t>-Time </a:t>
            </a:r>
            <a:r>
              <a:rPr lang="en-US" sz="3200" i="1" dirty="0" smtClean="0">
                <a:solidFill>
                  <a:srgbClr val="FFFF00"/>
                </a:solidFill>
                <a:latin typeface="Cambria"/>
                <a:cs typeface="Cambria"/>
              </a:rPr>
              <a:t>Deceptions</a:t>
            </a:r>
            <a:endParaRPr lang="en-US" sz="3200" i="1" dirty="0">
              <a:solidFill>
                <a:srgbClr val="FFFF00"/>
              </a:solidFill>
              <a:latin typeface="Cambria"/>
              <a:cs typeface="Cambria"/>
            </a:endParaRPr>
          </a:p>
          <a:p>
            <a:pPr marL="36000"/>
            <a:r>
              <a:rPr lang="en-US" sz="3200" b="1" cap="small" spc="50" dirty="0" smtClean="0">
                <a:latin typeface="Cambria"/>
                <a:cs typeface="Cambria"/>
              </a:rPr>
              <a:t>Sabbath Afternoon, </a:t>
            </a:r>
            <a:r>
              <a:rPr lang="en-US" sz="3200" cap="small" spc="50" dirty="0" smtClean="0">
                <a:latin typeface="Cambria"/>
                <a:cs typeface="Cambria"/>
              </a:rPr>
              <a:t>December 3</a:t>
            </a:r>
            <a:endParaRPr lang="en-US" sz="3200" cap="small" spc="50" dirty="0">
              <a:latin typeface="Cambria"/>
              <a:cs typeface="Cambria"/>
            </a:endParaRPr>
          </a:p>
        </p:txBody>
      </p:sp>
    </p:spTree>
    <p:extLst>
      <p:ext uri="{BB962C8B-B14F-4D97-AF65-F5344CB8AC3E}">
        <p14:creationId xmlns:p14="http://schemas.microsoft.com/office/powerpoint/2010/main" val="47498052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lide(fromRight)">
                                      <p:cBhvr>
                                        <p:cTn id="7" dur="1000"/>
                                        <p:tgtEl>
                                          <p:spTgt spid="6">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P spid="5" grpId="0" build="p" autoUpdateAnimBg="0" advAuto="1000"/>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0" y="1244246"/>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pPr>
            <a:r>
              <a:rPr lang="en-US" sz="4400" spc="-60" dirty="0">
                <a:solidFill>
                  <a:schemeClr val="bg1"/>
                </a:solidFill>
                <a:latin typeface="Calibri"/>
                <a:cs typeface="Calibri"/>
              </a:rPr>
              <a:t>From a religious perspective, </a:t>
            </a:r>
            <a:r>
              <a:rPr lang="en-US" sz="4400" spc="-60" dirty="0" smtClean="0">
                <a:solidFill>
                  <a:schemeClr val="bg1"/>
                </a:solidFill>
                <a:latin typeface="Calibri"/>
                <a:cs typeface="Calibri"/>
              </a:rPr>
              <a:t>mysticism </a:t>
            </a:r>
            <a:r>
              <a:rPr lang="en-US" sz="4400" spc="-50" dirty="0" smtClean="0">
                <a:solidFill>
                  <a:schemeClr val="bg1"/>
                </a:solidFill>
                <a:latin typeface="Calibri"/>
                <a:cs typeface="Calibri"/>
              </a:rPr>
              <a:t>implies </a:t>
            </a:r>
            <a:r>
              <a:rPr lang="en-US" sz="4400" spc="-50" dirty="0">
                <a:solidFill>
                  <a:schemeClr val="bg1"/>
                </a:solidFill>
                <a:latin typeface="Calibri"/>
                <a:cs typeface="Calibri"/>
              </a:rPr>
              <a:t>the </a:t>
            </a:r>
            <a:r>
              <a:rPr lang="en-US" sz="4400" u="sng" spc="-50" dirty="0">
                <a:solidFill>
                  <a:schemeClr val="bg1"/>
                </a:solidFill>
                <a:latin typeface="Calibri"/>
                <a:cs typeface="Calibri"/>
              </a:rPr>
              <a:t>union</a:t>
            </a:r>
            <a:r>
              <a:rPr lang="en-US" sz="4400" spc="-50" dirty="0">
                <a:solidFill>
                  <a:schemeClr val="bg1"/>
                </a:solidFill>
                <a:latin typeface="Calibri"/>
                <a:cs typeface="Calibri"/>
              </a:rPr>
              <a:t> of the </a:t>
            </a:r>
            <a:r>
              <a:rPr lang="en-US" sz="4400" u="sng" spc="-50" dirty="0">
                <a:solidFill>
                  <a:schemeClr val="bg1"/>
                </a:solidFill>
                <a:latin typeface="Calibri"/>
                <a:cs typeface="Calibri"/>
              </a:rPr>
              <a:t>individual</a:t>
            </a:r>
            <a:r>
              <a:rPr lang="en-US" sz="4400" spc="-50" dirty="0">
                <a:solidFill>
                  <a:schemeClr val="bg1"/>
                </a:solidFill>
                <a:latin typeface="Calibri"/>
                <a:cs typeface="Calibri"/>
              </a:rPr>
              <a:t> </a:t>
            </a:r>
            <a:r>
              <a:rPr lang="en-US" sz="4400" u="sng" spc="-50" dirty="0">
                <a:solidFill>
                  <a:schemeClr val="bg1"/>
                </a:solidFill>
                <a:latin typeface="Calibri"/>
                <a:cs typeface="Calibri"/>
              </a:rPr>
              <a:t>with </a:t>
            </a:r>
            <a:r>
              <a:rPr lang="en-US" sz="4400" spc="-20" dirty="0">
                <a:solidFill>
                  <a:schemeClr val="bg1"/>
                </a:solidFill>
                <a:latin typeface="Calibri"/>
                <a:cs typeface="Calibri"/>
              </a:rPr>
              <a:t>the </a:t>
            </a:r>
            <a:r>
              <a:rPr lang="en-US" sz="4400" u="sng" spc="-20" dirty="0">
                <a:solidFill>
                  <a:schemeClr val="bg1"/>
                </a:solidFill>
                <a:latin typeface="Calibri"/>
                <a:cs typeface="Calibri"/>
              </a:rPr>
              <a:t>Divine</a:t>
            </a:r>
            <a:r>
              <a:rPr lang="en-US" sz="4400" spc="-20" dirty="0">
                <a:solidFill>
                  <a:schemeClr val="bg1"/>
                </a:solidFill>
                <a:latin typeface="Calibri"/>
                <a:cs typeface="Calibri"/>
              </a:rPr>
              <a:t> or Absolute </a:t>
            </a:r>
            <a:r>
              <a:rPr lang="en-US" sz="4400" u="sng" spc="-20" dirty="0">
                <a:solidFill>
                  <a:schemeClr val="bg1"/>
                </a:solidFill>
                <a:latin typeface="Calibri"/>
                <a:cs typeface="Calibri"/>
              </a:rPr>
              <a:t>in</a:t>
            </a:r>
            <a:r>
              <a:rPr lang="en-US" sz="4400" spc="-20" dirty="0">
                <a:solidFill>
                  <a:schemeClr val="bg1"/>
                </a:solidFill>
                <a:latin typeface="Calibri"/>
                <a:cs typeface="Calibri"/>
              </a:rPr>
              <a:t> some kind of </a:t>
            </a:r>
            <a:r>
              <a:rPr lang="en-US" sz="4400" u="sng" spc="-20" dirty="0">
                <a:solidFill>
                  <a:schemeClr val="bg1"/>
                </a:solidFill>
                <a:latin typeface="Calibri"/>
                <a:cs typeface="Calibri"/>
              </a:rPr>
              <a:t>spiritual</a:t>
            </a:r>
            <a:r>
              <a:rPr lang="en-US" sz="4400" spc="-20" dirty="0">
                <a:solidFill>
                  <a:schemeClr val="bg1"/>
                </a:solidFill>
                <a:latin typeface="Calibri"/>
                <a:cs typeface="Calibri"/>
              </a:rPr>
              <a:t> experience or </a:t>
            </a:r>
            <a:r>
              <a:rPr lang="en-US" sz="4400" u="sng" spc="-20" dirty="0">
                <a:solidFill>
                  <a:schemeClr val="bg1"/>
                </a:solidFill>
                <a:latin typeface="Calibri"/>
                <a:cs typeface="Calibri"/>
              </a:rPr>
              <a:t>trance</a:t>
            </a:r>
            <a:r>
              <a:rPr lang="en-US" sz="4400" spc="-20" dirty="0">
                <a:solidFill>
                  <a:srgbClr val="000000"/>
                </a:solidFill>
                <a:latin typeface="Calibri"/>
                <a:cs typeface="Calibri"/>
              </a:rPr>
              <a:t>. </a:t>
            </a:r>
            <a:r>
              <a:rPr lang="en-US" sz="4400" spc="-20" dirty="0" smtClean="0">
                <a:solidFill>
                  <a:srgbClr val="000000"/>
                </a:solidFill>
                <a:latin typeface="Calibri"/>
                <a:cs typeface="Calibri"/>
              </a:rPr>
              <a:t>The ten-</a:t>
            </a:r>
            <a:r>
              <a:rPr lang="en-US" sz="4400" spc="-70" dirty="0" err="1" smtClean="0">
                <a:solidFill>
                  <a:srgbClr val="000000"/>
                </a:solidFill>
                <a:latin typeface="Calibri"/>
                <a:cs typeface="Calibri"/>
              </a:rPr>
              <a:t>dency</a:t>
            </a:r>
            <a:r>
              <a:rPr lang="en-US" sz="4400" spc="-70" dirty="0" smtClean="0">
                <a:solidFill>
                  <a:srgbClr val="000000"/>
                </a:solidFill>
                <a:latin typeface="Calibri"/>
                <a:cs typeface="Calibri"/>
              </a:rPr>
              <a:t> </a:t>
            </a:r>
            <a:r>
              <a:rPr lang="en-US" sz="4400" spc="-70" dirty="0">
                <a:solidFill>
                  <a:srgbClr val="000000"/>
                </a:solidFill>
                <a:latin typeface="Calibri"/>
                <a:cs typeface="Calibri"/>
              </a:rPr>
              <a:t>always is to </a:t>
            </a:r>
            <a:r>
              <a:rPr lang="en-US" sz="4400" u="sng" spc="-70" dirty="0">
                <a:solidFill>
                  <a:srgbClr val="000000"/>
                </a:solidFill>
                <a:latin typeface="Calibri"/>
                <a:cs typeface="Calibri"/>
              </a:rPr>
              <a:t>replace</a:t>
            </a:r>
            <a:r>
              <a:rPr lang="en-US" sz="4400" spc="-70" dirty="0">
                <a:solidFill>
                  <a:srgbClr val="000000"/>
                </a:solidFill>
                <a:latin typeface="Calibri"/>
                <a:cs typeface="Calibri"/>
              </a:rPr>
              <a:t> the authority </a:t>
            </a:r>
            <a:r>
              <a:rPr lang="en-US" sz="4400" spc="-30" dirty="0">
                <a:solidFill>
                  <a:srgbClr val="000000"/>
                </a:solidFill>
                <a:latin typeface="Calibri"/>
                <a:cs typeface="Calibri"/>
              </a:rPr>
              <a:t>of the </a:t>
            </a:r>
            <a:r>
              <a:rPr lang="en-US" sz="4400" u="sng" spc="-30" dirty="0">
                <a:solidFill>
                  <a:srgbClr val="000000"/>
                </a:solidFill>
                <a:latin typeface="Calibri"/>
                <a:cs typeface="Calibri"/>
              </a:rPr>
              <a:t>Written</a:t>
            </a:r>
            <a:r>
              <a:rPr lang="en-US" sz="4400" spc="-30" dirty="0">
                <a:solidFill>
                  <a:srgbClr val="000000"/>
                </a:solidFill>
                <a:latin typeface="Calibri"/>
                <a:cs typeface="Calibri"/>
              </a:rPr>
              <a:t> </a:t>
            </a:r>
            <a:r>
              <a:rPr lang="en-US" sz="4400" u="sng" spc="-30" dirty="0">
                <a:solidFill>
                  <a:srgbClr val="000000"/>
                </a:solidFill>
                <a:latin typeface="Calibri"/>
                <a:cs typeface="Calibri"/>
              </a:rPr>
              <a:t>Word</a:t>
            </a:r>
            <a:r>
              <a:rPr lang="en-US" sz="4400" spc="-30" dirty="0">
                <a:solidFill>
                  <a:srgbClr val="000000"/>
                </a:solidFill>
                <a:latin typeface="Calibri"/>
                <a:cs typeface="Calibri"/>
              </a:rPr>
              <a:t> of God </a:t>
            </a:r>
            <a:r>
              <a:rPr lang="en-US" sz="4400" u="sng" spc="-30" dirty="0">
                <a:solidFill>
                  <a:srgbClr val="000000"/>
                </a:solidFill>
                <a:latin typeface="Calibri"/>
                <a:cs typeface="Calibri"/>
              </a:rPr>
              <a:t>with</a:t>
            </a:r>
            <a:r>
              <a:rPr lang="en-US" sz="4400" spc="-30" dirty="0">
                <a:solidFill>
                  <a:srgbClr val="000000"/>
                </a:solidFill>
                <a:latin typeface="Calibri"/>
                <a:cs typeface="Calibri"/>
              </a:rPr>
              <a:t> one’s </a:t>
            </a:r>
            <a:r>
              <a:rPr lang="en-US" sz="4400" dirty="0">
                <a:solidFill>
                  <a:srgbClr val="000000"/>
                </a:solidFill>
                <a:latin typeface="Calibri"/>
                <a:cs typeface="Calibri"/>
              </a:rPr>
              <a:t>own </a:t>
            </a:r>
            <a:r>
              <a:rPr lang="en-US" sz="4400" u="sng" dirty="0">
                <a:solidFill>
                  <a:srgbClr val="000000"/>
                </a:solidFill>
                <a:latin typeface="Calibri"/>
                <a:cs typeface="Calibri"/>
              </a:rPr>
              <a:t>subjective</a:t>
            </a:r>
            <a:r>
              <a:rPr lang="en-US" sz="4400" dirty="0">
                <a:solidFill>
                  <a:srgbClr val="000000"/>
                </a:solidFill>
                <a:latin typeface="Calibri"/>
                <a:cs typeface="Calibri"/>
              </a:rPr>
              <a:t> </a:t>
            </a:r>
            <a:r>
              <a:rPr lang="en-US" sz="4400" u="sng" dirty="0">
                <a:solidFill>
                  <a:srgbClr val="000000"/>
                </a:solidFill>
                <a:latin typeface="Calibri"/>
                <a:cs typeface="Calibri"/>
              </a:rPr>
              <a:t>experiences</a:t>
            </a:r>
            <a:r>
              <a:rPr lang="en-US" sz="4400" dirty="0">
                <a:solidFill>
                  <a:srgbClr val="000000"/>
                </a:solidFill>
                <a:latin typeface="Calibri"/>
                <a:cs typeface="Calibri"/>
              </a:rPr>
              <a:t>. </a:t>
            </a:r>
            <a:r>
              <a:rPr lang="en-US" sz="4400" dirty="0">
                <a:latin typeface="Calibri"/>
                <a:cs typeface="Calibri"/>
              </a:rPr>
              <a:t>T</a:t>
            </a:r>
            <a:r>
              <a:rPr lang="en-US" sz="4400" dirty="0" smtClean="0">
                <a:latin typeface="Calibri"/>
                <a:cs typeface="Calibri"/>
              </a:rPr>
              <a:t>he </a:t>
            </a:r>
            <a:r>
              <a:rPr lang="en-US" sz="4400" dirty="0">
                <a:latin typeface="Calibri"/>
                <a:cs typeface="Calibri"/>
              </a:rPr>
              <a:t>Bible </a:t>
            </a:r>
            <a:r>
              <a:rPr lang="en-US" sz="4400" spc="-100" dirty="0">
                <a:latin typeface="Calibri"/>
                <a:cs typeface="Calibri"/>
              </a:rPr>
              <a:t>loses much of its doctrinal function, and </a:t>
            </a:r>
            <a:r>
              <a:rPr lang="en-US" sz="4400" spc="-20" dirty="0">
                <a:latin typeface="Calibri"/>
                <a:cs typeface="Calibri"/>
              </a:rPr>
              <a:t>the Christian remains vulnerable to </a:t>
            </a:r>
            <a:r>
              <a:rPr lang="en-US" sz="4400" spc="-20" dirty="0" smtClean="0">
                <a:latin typeface="Calibri"/>
                <a:cs typeface="Calibri"/>
              </a:rPr>
              <a:t>his</a:t>
            </a:r>
            <a:endParaRPr lang="en-US" sz="4400" dirty="0">
              <a:latin typeface="Calibri"/>
              <a:cs typeface="Calibri"/>
            </a:endParaRPr>
          </a:p>
        </p:txBody>
      </p:sp>
      <p:sp>
        <p:nvSpPr>
          <p:cNvPr id="4" name="Text Box 3"/>
          <p:cNvSpPr txBox="1">
            <a:spLocks noChangeArrowheads="1"/>
          </p:cNvSpPr>
          <p:nvPr/>
        </p:nvSpPr>
        <p:spPr bwMode="auto">
          <a:xfrm>
            <a:off x="0" y="1244246"/>
            <a:ext cx="9144000" cy="4370492"/>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pPr>
            <a:r>
              <a:rPr lang="en-US" sz="4400" spc="-60" dirty="0">
                <a:solidFill>
                  <a:schemeClr val="bg1"/>
                </a:solidFill>
                <a:latin typeface="Calibri"/>
                <a:cs typeface="Calibri"/>
              </a:rPr>
              <a:t>From a religious perspective, </a:t>
            </a:r>
            <a:r>
              <a:rPr lang="en-US" sz="4400" spc="-60" dirty="0" smtClean="0">
                <a:solidFill>
                  <a:schemeClr val="bg1"/>
                </a:solidFill>
                <a:latin typeface="Calibri"/>
                <a:cs typeface="Calibri"/>
              </a:rPr>
              <a:t>mysticism </a:t>
            </a:r>
            <a:r>
              <a:rPr lang="en-US" sz="4400" spc="-50" dirty="0" smtClean="0">
                <a:solidFill>
                  <a:schemeClr val="bg1"/>
                </a:solidFill>
                <a:latin typeface="Calibri"/>
                <a:cs typeface="Calibri"/>
              </a:rPr>
              <a:t>implies </a:t>
            </a:r>
            <a:r>
              <a:rPr lang="en-US" sz="4400" spc="-50" dirty="0">
                <a:solidFill>
                  <a:schemeClr val="bg1"/>
                </a:solidFill>
                <a:latin typeface="Calibri"/>
                <a:cs typeface="Calibri"/>
              </a:rPr>
              <a:t>the </a:t>
            </a:r>
            <a:r>
              <a:rPr lang="en-US" sz="4400" u="sng" spc="-50" dirty="0">
                <a:solidFill>
                  <a:schemeClr val="bg1"/>
                </a:solidFill>
                <a:latin typeface="Calibri"/>
                <a:cs typeface="Calibri"/>
              </a:rPr>
              <a:t>union</a:t>
            </a:r>
            <a:r>
              <a:rPr lang="en-US" sz="4400" spc="-50" dirty="0">
                <a:solidFill>
                  <a:schemeClr val="bg1"/>
                </a:solidFill>
                <a:latin typeface="Calibri"/>
                <a:cs typeface="Calibri"/>
              </a:rPr>
              <a:t> of the </a:t>
            </a:r>
            <a:r>
              <a:rPr lang="en-US" sz="4400" u="sng" spc="-50" dirty="0">
                <a:solidFill>
                  <a:schemeClr val="bg1"/>
                </a:solidFill>
                <a:latin typeface="Calibri"/>
                <a:cs typeface="Calibri"/>
              </a:rPr>
              <a:t>individual</a:t>
            </a:r>
            <a:r>
              <a:rPr lang="en-US" sz="4400" spc="-50" dirty="0">
                <a:solidFill>
                  <a:schemeClr val="bg1"/>
                </a:solidFill>
                <a:latin typeface="Calibri"/>
                <a:cs typeface="Calibri"/>
              </a:rPr>
              <a:t> </a:t>
            </a:r>
            <a:r>
              <a:rPr lang="en-US" sz="4400" u="sng" spc="-50" dirty="0">
                <a:solidFill>
                  <a:schemeClr val="bg1"/>
                </a:solidFill>
                <a:latin typeface="Calibri"/>
                <a:cs typeface="Calibri"/>
              </a:rPr>
              <a:t>with </a:t>
            </a:r>
            <a:r>
              <a:rPr lang="en-US" sz="4400" spc="-20" dirty="0">
                <a:solidFill>
                  <a:schemeClr val="bg1"/>
                </a:solidFill>
                <a:latin typeface="Calibri"/>
                <a:cs typeface="Calibri"/>
              </a:rPr>
              <a:t>the </a:t>
            </a:r>
            <a:r>
              <a:rPr lang="en-US" sz="4400" u="sng" spc="-20" dirty="0">
                <a:solidFill>
                  <a:schemeClr val="bg1"/>
                </a:solidFill>
                <a:latin typeface="Calibri"/>
                <a:cs typeface="Calibri"/>
              </a:rPr>
              <a:t>Divine</a:t>
            </a:r>
            <a:r>
              <a:rPr lang="en-US" sz="4400" spc="-20" dirty="0">
                <a:solidFill>
                  <a:schemeClr val="bg1"/>
                </a:solidFill>
                <a:latin typeface="Calibri"/>
                <a:cs typeface="Calibri"/>
              </a:rPr>
              <a:t> or Absolute </a:t>
            </a:r>
            <a:r>
              <a:rPr lang="en-US" sz="4400" u="sng" spc="-20" dirty="0">
                <a:solidFill>
                  <a:schemeClr val="bg1"/>
                </a:solidFill>
                <a:latin typeface="Calibri"/>
                <a:cs typeface="Calibri"/>
              </a:rPr>
              <a:t>in</a:t>
            </a:r>
            <a:r>
              <a:rPr lang="en-US" sz="4400" spc="-20" dirty="0">
                <a:solidFill>
                  <a:schemeClr val="bg1"/>
                </a:solidFill>
                <a:latin typeface="Calibri"/>
                <a:cs typeface="Calibri"/>
              </a:rPr>
              <a:t> some kind of </a:t>
            </a:r>
            <a:r>
              <a:rPr lang="en-US" sz="4400" u="sng" spc="-20" dirty="0">
                <a:solidFill>
                  <a:schemeClr val="bg1"/>
                </a:solidFill>
                <a:latin typeface="Calibri"/>
                <a:cs typeface="Calibri"/>
              </a:rPr>
              <a:t>spiritual</a:t>
            </a:r>
            <a:r>
              <a:rPr lang="en-US" sz="4400" spc="-20" dirty="0">
                <a:solidFill>
                  <a:schemeClr val="bg1"/>
                </a:solidFill>
                <a:latin typeface="Calibri"/>
                <a:cs typeface="Calibri"/>
              </a:rPr>
              <a:t> experience or </a:t>
            </a:r>
            <a:r>
              <a:rPr lang="en-US" sz="4400" u="sng" spc="-20" dirty="0">
                <a:solidFill>
                  <a:schemeClr val="bg1"/>
                </a:solidFill>
                <a:latin typeface="Calibri"/>
                <a:cs typeface="Calibri"/>
              </a:rPr>
              <a:t>trance</a:t>
            </a:r>
            <a:r>
              <a:rPr lang="en-US" sz="4400" spc="-20" dirty="0">
                <a:solidFill>
                  <a:schemeClr val="bg1"/>
                </a:solidFill>
                <a:latin typeface="Calibri"/>
                <a:cs typeface="Calibri"/>
              </a:rPr>
              <a:t>. </a:t>
            </a:r>
            <a:r>
              <a:rPr lang="en-US" sz="4400" spc="-20" dirty="0" smtClean="0">
                <a:latin typeface="Calibri"/>
                <a:cs typeface="Calibri"/>
              </a:rPr>
              <a:t>The ten-</a:t>
            </a:r>
            <a:r>
              <a:rPr lang="en-US" sz="4400" spc="-70" dirty="0" err="1" smtClean="0">
                <a:latin typeface="Calibri"/>
                <a:cs typeface="Calibri"/>
              </a:rPr>
              <a:t>dency</a:t>
            </a:r>
            <a:r>
              <a:rPr lang="en-US" sz="4400" spc="-70" dirty="0" smtClean="0">
                <a:latin typeface="Calibri"/>
                <a:cs typeface="Calibri"/>
              </a:rPr>
              <a:t> </a:t>
            </a:r>
            <a:r>
              <a:rPr lang="en-US" sz="4400" spc="-70" dirty="0">
                <a:latin typeface="Calibri"/>
                <a:cs typeface="Calibri"/>
              </a:rPr>
              <a:t>always is to </a:t>
            </a:r>
            <a:r>
              <a:rPr lang="en-US" sz="4400" u="sng" spc="-70" dirty="0">
                <a:latin typeface="Calibri"/>
                <a:cs typeface="Calibri"/>
              </a:rPr>
              <a:t>replace</a:t>
            </a:r>
            <a:r>
              <a:rPr lang="en-US" sz="4400" spc="-70" dirty="0">
                <a:latin typeface="Calibri"/>
                <a:cs typeface="Calibri"/>
              </a:rPr>
              <a:t> the authority </a:t>
            </a:r>
            <a:r>
              <a:rPr lang="en-US" sz="4400" spc="-30" dirty="0">
                <a:latin typeface="Calibri"/>
                <a:cs typeface="Calibri"/>
              </a:rPr>
              <a:t>of the </a:t>
            </a:r>
            <a:r>
              <a:rPr lang="en-US" sz="4400" u="sng" spc="-30" dirty="0">
                <a:latin typeface="Calibri"/>
                <a:cs typeface="Calibri"/>
              </a:rPr>
              <a:t>Written</a:t>
            </a:r>
            <a:r>
              <a:rPr lang="en-US" sz="4400" spc="-30" dirty="0">
                <a:latin typeface="Calibri"/>
                <a:cs typeface="Calibri"/>
              </a:rPr>
              <a:t> </a:t>
            </a:r>
            <a:r>
              <a:rPr lang="en-US" sz="4400" u="sng" spc="-30" dirty="0">
                <a:latin typeface="Calibri"/>
                <a:cs typeface="Calibri"/>
              </a:rPr>
              <a:t>Word</a:t>
            </a:r>
            <a:r>
              <a:rPr lang="en-US" sz="4400" spc="-30" dirty="0">
                <a:latin typeface="Calibri"/>
                <a:cs typeface="Calibri"/>
              </a:rPr>
              <a:t> of God </a:t>
            </a:r>
            <a:r>
              <a:rPr lang="en-US" sz="4400" u="sng" spc="-30" dirty="0">
                <a:latin typeface="Calibri"/>
                <a:cs typeface="Calibri"/>
              </a:rPr>
              <a:t>with</a:t>
            </a:r>
            <a:r>
              <a:rPr lang="en-US" sz="4400" spc="-30" dirty="0">
                <a:latin typeface="Calibri"/>
                <a:cs typeface="Calibri"/>
              </a:rPr>
              <a:t> one’s </a:t>
            </a:r>
            <a:r>
              <a:rPr lang="en-US" sz="4400" dirty="0">
                <a:latin typeface="Calibri"/>
                <a:cs typeface="Calibri"/>
              </a:rPr>
              <a:t>own </a:t>
            </a:r>
            <a:r>
              <a:rPr lang="en-US" sz="4400" u="sng" dirty="0">
                <a:latin typeface="Calibri"/>
                <a:cs typeface="Calibri"/>
              </a:rPr>
              <a:t>subjective</a:t>
            </a:r>
            <a:r>
              <a:rPr lang="en-US" sz="4400" dirty="0">
                <a:latin typeface="Calibri"/>
                <a:cs typeface="Calibri"/>
              </a:rPr>
              <a:t> </a:t>
            </a:r>
            <a:r>
              <a:rPr lang="en-US" sz="4400" u="sng" dirty="0">
                <a:latin typeface="Calibri"/>
                <a:cs typeface="Calibri"/>
              </a:rPr>
              <a:t>experiences</a:t>
            </a:r>
            <a:r>
              <a:rPr lang="en-US" sz="4400" dirty="0">
                <a:latin typeface="Calibri"/>
                <a:cs typeface="Calibri"/>
              </a:rPr>
              <a:t>. </a:t>
            </a: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Sunday, </a:t>
            </a:r>
            <a:r>
              <a:rPr lang="en-US" sz="3200" i="1" dirty="0">
                <a:solidFill>
                  <a:srgbClr val="FFFF00"/>
                </a:solidFill>
                <a:latin typeface="Cambria"/>
                <a:cs typeface="Cambria"/>
              </a:rPr>
              <a:t>December 4</a:t>
            </a:r>
          </a:p>
          <a:p>
            <a:pPr marL="36000"/>
            <a:r>
              <a:rPr lang="en-US" sz="3200" b="1" cap="small" spc="100" dirty="0" smtClean="0">
                <a:latin typeface="Cambria"/>
                <a:cs typeface="Cambria"/>
              </a:rPr>
              <a:t>Mysticism</a:t>
            </a:r>
            <a:endParaRPr lang="en-US" sz="3200" b="1" cap="small" spc="100" dirty="0">
              <a:latin typeface="Cambria"/>
              <a:cs typeface="Cambria"/>
            </a:endParaRPr>
          </a:p>
        </p:txBody>
      </p:sp>
      <p:sp>
        <p:nvSpPr>
          <p:cNvPr id="5" name="Text Box 3"/>
          <p:cNvSpPr txBox="1">
            <a:spLocks noChangeArrowheads="1"/>
          </p:cNvSpPr>
          <p:nvPr/>
        </p:nvSpPr>
        <p:spPr bwMode="auto">
          <a:xfrm>
            <a:off x="0" y="1244246"/>
            <a:ext cx="9144000" cy="2542299"/>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pPr>
            <a:r>
              <a:rPr lang="en-US" sz="4400" spc="-60" dirty="0">
                <a:latin typeface="Calibri"/>
                <a:cs typeface="Calibri"/>
              </a:rPr>
              <a:t>From a religious perspective, </a:t>
            </a:r>
            <a:r>
              <a:rPr lang="en-US" sz="4400" spc="-60" dirty="0" smtClean="0">
                <a:latin typeface="Calibri"/>
                <a:cs typeface="Calibri"/>
              </a:rPr>
              <a:t>mysticism </a:t>
            </a:r>
            <a:r>
              <a:rPr lang="en-US" sz="4400" spc="-50" dirty="0" smtClean="0">
                <a:latin typeface="Calibri"/>
                <a:cs typeface="Calibri"/>
              </a:rPr>
              <a:t>implies </a:t>
            </a:r>
            <a:r>
              <a:rPr lang="en-US" sz="4400" spc="-50" dirty="0">
                <a:latin typeface="Calibri"/>
                <a:cs typeface="Calibri"/>
              </a:rPr>
              <a:t>the </a:t>
            </a:r>
            <a:r>
              <a:rPr lang="en-US" sz="4400" u="sng" spc="-50" dirty="0">
                <a:latin typeface="Calibri"/>
                <a:cs typeface="Calibri"/>
              </a:rPr>
              <a:t>union</a:t>
            </a:r>
            <a:r>
              <a:rPr lang="en-US" sz="4400" spc="-50" dirty="0">
                <a:latin typeface="Calibri"/>
                <a:cs typeface="Calibri"/>
              </a:rPr>
              <a:t> of the </a:t>
            </a:r>
            <a:r>
              <a:rPr lang="en-US" sz="4400" u="sng" spc="-50" dirty="0">
                <a:latin typeface="Calibri"/>
                <a:cs typeface="Calibri"/>
              </a:rPr>
              <a:t>individual</a:t>
            </a:r>
            <a:r>
              <a:rPr lang="en-US" sz="4400" spc="-50" dirty="0">
                <a:latin typeface="Calibri"/>
                <a:cs typeface="Calibri"/>
              </a:rPr>
              <a:t> </a:t>
            </a:r>
            <a:r>
              <a:rPr lang="en-US" sz="4400" u="sng" spc="-50" dirty="0">
                <a:latin typeface="Calibri"/>
                <a:cs typeface="Calibri"/>
              </a:rPr>
              <a:t>with </a:t>
            </a:r>
            <a:r>
              <a:rPr lang="en-US" sz="4400" spc="-20" dirty="0">
                <a:latin typeface="Calibri"/>
                <a:cs typeface="Calibri"/>
              </a:rPr>
              <a:t>the </a:t>
            </a:r>
            <a:r>
              <a:rPr lang="en-US" sz="4400" u="sng" spc="-20" dirty="0">
                <a:latin typeface="Calibri"/>
                <a:cs typeface="Calibri"/>
              </a:rPr>
              <a:t>Divine</a:t>
            </a:r>
            <a:r>
              <a:rPr lang="en-US" sz="4400" spc="-20" dirty="0">
                <a:latin typeface="Calibri"/>
                <a:cs typeface="Calibri"/>
              </a:rPr>
              <a:t> or Absolute </a:t>
            </a:r>
            <a:r>
              <a:rPr lang="en-US" sz="4400" u="sng" spc="-20" dirty="0">
                <a:latin typeface="Calibri"/>
                <a:cs typeface="Calibri"/>
              </a:rPr>
              <a:t>in</a:t>
            </a:r>
            <a:r>
              <a:rPr lang="en-US" sz="4400" spc="-20" dirty="0">
                <a:latin typeface="Calibri"/>
                <a:cs typeface="Calibri"/>
              </a:rPr>
              <a:t> some kind of </a:t>
            </a:r>
            <a:r>
              <a:rPr lang="en-US" sz="4400" u="sng" spc="-20" dirty="0">
                <a:latin typeface="Calibri"/>
                <a:cs typeface="Calibri"/>
              </a:rPr>
              <a:t>spiritual</a:t>
            </a:r>
            <a:r>
              <a:rPr lang="en-US" sz="4400" spc="-20" dirty="0">
                <a:latin typeface="Calibri"/>
                <a:cs typeface="Calibri"/>
              </a:rPr>
              <a:t> experience or </a:t>
            </a:r>
            <a:r>
              <a:rPr lang="en-US" sz="4400" u="sng" spc="-20" dirty="0">
                <a:latin typeface="Calibri"/>
                <a:cs typeface="Calibri"/>
              </a:rPr>
              <a:t>trance</a:t>
            </a:r>
            <a:r>
              <a:rPr lang="en-US" sz="4400" spc="-20" dirty="0">
                <a:latin typeface="Calibri"/>
                <a:cs typeface="Calibri"/>
              </a:rPr>
              <a:t>. </a:t>
            </a:r>
            <a:endParaRPr lang="en-US" sz="4400" dirty="0">
              <a:latin typeface="Calibri"/>
              <a:cs typeface="Calibri"/>
            </a:endParaRPr>
          </a:p>
        </p:txBody>
      </p:sp>
    </p:spTree>
    <p:extLst>
      <p:ext uri="{BB962C8B-B14F-4D97-AF65-F5344CB8AC3E}">
        <p14:creationId xmlns:p14="http://schemas.microsoft.com/office/powerpoint/2010/main" val="266369774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P spid="4" grpId="0" build="p" autoUpdateAnimBg="0" advAuto="1000"/>
      <p:bldP spid="5" grpId="0" uiExpand="1" build="p" autoUpdateAnimBg="0" advAuto="100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0" y="1157068"/>
            <a:ext cx="9144000" cy="5743175"/>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1200"/>
              </a:spcAft>
            </a:pPr>
            <a:r>
              <a:rPr lang="en-US" sz="4400" dirty="0" smtClean="0">
                <a:solidFill>
                  <a:srgbClr val="000000"/>
                </a:solidFill>
                <a:latin typeface="Calibri"/>
                <a:cs typeface="Calibri"/>
              </a:rPr>
              <a:t>or </a:t>
            </a:r>
            <a:r>
              <a:rPr lang="en-US" sz="4400" dirty="0">
                <a:solidFill>
                  <a:srgbClr val="000000"/>
                </a:solidFill>
                <a:latin typeface="Calibri"/>
                <a:cs typeface="Calibri"/>
              </a:rPr>
              <a:t>her own experiences. This </a:t>
            </a:r>
            <a:r>
              <a:rPr lang="en-US" sz="4400" dirty="0" smtClean="0">
                <a:solidFill>
                  <a:srgbClr val="000000"/>
                </a:solidFill>
                <a:latin typeface="Calibri"/>
                <a:cs typeface="Calibri"/>
              </a:rPr>
              <a:t>does </a:t>
            </a:r>
            <a:r>
              <a:rPr lang="en-US" sz="4400" dirty="0">
                <a:solidFill>
                  <a:srgbClr val="000000"/>
                </a:solidFill>
                <a:latin typeface="Calibri"/>
                <a:cs typeface="Calibri"/>
              </a:rPr>
              <a:t>not </a:t>
            </a:r>
            <a:r>
              <a:rPr lang="en-US" sz="4400" spc="-20" dirty="0">
                <a:solidFill>
                  <a:srgbClr val="000000"/>
                </a:solidFill>
                <a:latin typeface="Calibri"/>
                <a:cs typeface="Calibri"/>
              </a:rPr>
              <a:t>provide a safeguard against any </a:t>
            </a:r>
            <a:r>
              <a:rPr lang="en-US" sz="4400" spc="-20" dirty="0" err="1" smtClean="0">
                <a:solidFill>
                  <a:srgbClr val="000000"/>
                </a:solidFill>
                <a:latin typeface="Calibri"/>
                <a:cs typeface="Calibri"/>
              </a:rPr>
              <a:t>decep-</a:t>
            </a:r>
            <a:r>
              <a:rPr lang="en-US" sz="4400" dirty="0" err="1" smtClean="0">
                <a:solidFill>
                  <a:srgbClr val="000000"/>
                </a:solidFill>
                <a:latin typeface="Calibri"/>
                <a:cs typeface="Calibri"/>
              </a:rPr>
              <a:t>tion</a:t>
            </a:r>
            <a:r>
              <a:rPr lang="en-US" sz="4400" dirty="0">
                <a:solidFill>
                  <a:srgbClr val="000000"/>
                </a:solidFill>
                <a:latin typeface="Calibri"/>
                <a:cs typeface="Calibri"/>
              </a:rPr>
              <a:t>, especially end-time ones</a:t>
            </a:r>
            <a:r>
              <a:rPr lang="en-US" sz="4400" dirty="0" smtClean="0">
                <a:solidFill>
                  <a:srgbClr val="000000"/>
                </a:solidFill>
                <a:latin typeface="Calibri"/>
                <a:cs typeface="Calibri"/>
              </a:rPr>
              <a:t>.</a:t>
            </a:r>
          </a:p>
          <a:p>
            <a:pPr marL="180000" eaLnBrk="1" hangingPunct="1">
              <a:lnSpc>
                <a:spcPct val="90000"/>
              </a:lnSpc>
              <a:spcBef>
                <a:spcPts val="0"/>
              </a:spcBef>
              <a:spcAft>
                <a:spcPts val="600"/>
              </a:spcAft>
            </a:pPr>
            <a:r>
              <a:rPr lang="en-US" sz="4400" dirty="0">
                <a:solidFill>
                  <a:srgbClr val="000000"/>
                </a:solidFill>
                <a:latin typeface="Calibri"/>
                <a:cs typeface="Calibri"/>
              </a:rPr>
              <a:t>“Not everyone who says to Me, ‘Lord, Lord,’ shall enter the kingdom of </a:t>
            </a:r>
            <a:r>
              <a:rPr lang="en-US" sz="4400" dirty="0" err="1" smtClean="0">
                <a:solidFill>
                  <a:srgbClr val="000000"/>
                </a:solidFill>
                <a:latin typeface="Calibri"/>
                <a:cs typeface="Calibri"/>
              </a:rPr>
              <a:t>hea-ven</a:t>
            </a:r>
            <a:r>
              <a:rPr lang="en-US" sz="4400" dirty="0">
                <a:solidFill>
                  <a:srgbClr val="000000"/>
                </a:solidFill>
                <a:latin typeface="Calibri"/>
                <a:cs typeface="Calibri"/>
              </a:rPr>
              <a:t>, but he who </a:t>
            </a:r>
            <a:r>
              <a:rPr lang="en-US" sz="4400" u="sng" dirty="0">
                <a:solidFill>
                  <a:srgbClr val="000000"/>
                </a:solidFill>
                <a:latin typeface="Calibri"/>
                <a:cs typeface="Calibri"/>
              </a:rPr>
              <a:t>does</a:t>
            </a:r>
            <a:r>
              <a:rPr lang="en-US" sz="4400" dirty="0">
                <a:solidFill>
                  <a:srgbClr val="000000"/>
                </a:solidFill>
                <a:latin typeface="Calibri"/>
                <a:cs typeface="Calibri"/>
              </a:rPr>
              <a:t> </a:t>
            </a:r>
            <a:r>
              <a:rPr lang="en-US" sz="4400" u="sng" dirty="0">
                <a:solidFill>
                  <a:srgbClr val="000000"/>
                </a:solidFill>
                <a:latin typeface="Calibri"/>
                <a:cs typeface="Calibri"/>
              </a:rPr>
              <a:t>the</a:t>
            </a:r>
            <a:r>
              <a:rPr lang="en-US" sz="4400" dirty="0">
                <a:solidFill>
                  <a:srgbClr val="000000"/>
                </a:solidFill>
                <a:latin typeface="Calibri"/>
                <a:cs typeface="Calibri"/>
              </a:rPr>
              <a:t> </a:t>
            </a:r>
            <a:r>
              <a:rPr lang="en-US" sz="4400" u="sng" dirty="0">
                <a:solidFill>
                  <a:srgbClr val="000000"/>
                </a:solidFill>
                <a:latin typeface="Calibri"/>
                <a:cs typeface="Calibri"/>
              </a:rPr>
              <a:t>will</a:t>
            </a:r>
            <a:r>
              <a:rPr lang="en-US" sz="4400" dirty="0">
                <a:solidFill>
                  <a:srgbClr val="000000"/>
                </a:solidFill>
                <a:latin typeface="Calibri"/>
                <a:cs typeface="Calibri"/>
              </a:rPr>
              <a:t> of My </a:t>
            </a:r>
            <a:r>
              <a:rPr lang="en-US" sz="4400" spc="-50" dirty="0">
                <a:solidFill>
                  <a:srgbClr val="000000"/>
                </a:solidFill>
                <a:latin typeface="Calibri"/>
                <a:cs typeface="Calibri"/>
              </a:rPr>
              <a:t>Father in heaven.</a:t>
            </a:r>
            <a:r>
              <a:rPr lang="en-US" sz="4400" spc="-300" dirty="0">
                <a:solidFill>
                  <a:srgbClr val="000000"/>
                </a:solidFill>
                <a:latin typeface="Calibri"/>
                <a:cs typeface="Calibri"/>
              </a:rPr>
              <a:t> </a:t>
            </a:r>
            <a:r>
              <a:rPr lang="en-US" sz="4400" spc="-100" dirty="0" smtClean="0">
                <a:solidFill>
                  <a:srgbClr val="000000"/>
                </a:solidFill>
                <a:latin typeface="Calibri"/>
                <a:cs typeface="Calibri"/>
              </a:rPr>
              <a:t>...</a:t>
            </a:r>
            <a:r>
              <a:rPr lang="en-US" sz="4400" spc="-300" dirty="0" smtClean="0">
                <a:solidFill>
                  <a:srgbClr val="000000"/>
                </a:solidFill>
                <a:latin typeface="Calibri"/>
                <a:cs typeface="Calibri"/>
              </a:rPr>
              <a:t> </a:t>
            </a:r>
            <a:r>
              <a:rPr lang="en-US" sz="4400" spc="-50" dirty="0" smtClean="0">
                <a:latin typeface="Calibri"/>
                <a:cs typeface="Calibri"/>
              </a:rPr>
              <a:t>Therefore </a:t>
            </a:r>
            <a:r>
              <a:rPr lang="en-US" sz="4400" spc="-50" dirty="0">
                <a:latin typeface="Calibri"/>
                <a:cs typeface="Calibri"/>
              </a:rPr>
              <a:t>whoever </a:t>
            </a:r>
            <a:r>
              <a:rPr lang="en-US" sz="4400" dirty="0">
                <a:latin typeface="Calibri"/>
                <a:cs typeface="Calibri"/>
              </a:rPr>
              <a:t>hears these sayings of Mine, and </a:t>
            </a:r>
            <a:r>
              <a:rPr lang="en-US" sz="4400" u="sng" dirty="0">
                <a:latin typeface="Calibri"/>
                <a:cs typeface="Calibri"/>
              </a:rPr>
              <a:t>does </a:t>
            </a:r>
            <a:r>
              <a:rPr lang="en-US" sz="4400" u="sng" spc="-100" dirty="0">
                <a:latin typeface="Calibri"/>
                <a:cs typeface="Calibri"/>
              </a:rPr>
              <a:t>them</a:t>
            </a:r>
            <a:r>
              <a:rPr lang="en-US" sz="4400" spc="-100" dirty="0">
                <a:latin typeface="Calibri"/>
                <a:cs typeface="Calibri"/>
              </a:rPr>
              <a:t>, I will liken him to a wise man </a:t>
            </a:r>
            <a:r>
              <a:rPr lang="en-US" sz="4400" spc="-100" dirty="0" smtClean="0">
                <a:latin typeface="Calibri"/>
                <a:cs typeface="Calibri"/>
              </a:rPr>
              <a:t>who</a:t>
            </a:r>
            <a:endParaRPr lang="en-US" sz="4400" dirty="0">
              <a:latin typeface="Calibri"/>
              <a:cs typeface="Calibri"/>
            </a:endParaRPr>
          </a:p>
        </p:txBody>
      </p:sp>
      <p:sp>
        <p:nvSpPr>
          <p:cNvPr id="4" name="Text Box 3"/>
          <p:cNvSpPr txBox="1">
            <a:spLocks noChangeArrowheads="1"/>
          </p:cNvSpPr>
          <p:nvPr/>
        </p:nvSpPr>
        <p:spPr bwMode="auto">
          <a:xfrm>
            <a:off x="0" y="1157068"/>
            <a:ext cx="9144000" cy="4524380"/>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1200"/>
              </a:spcAft>
            </a:pPr>
            <a:r>
              <a:rPr lang="en-US" sz="4400" dirty="0" smtClean="0">
                <a:solidFill>
                  <a:srgbClr val="000000"/>
                </a:solidFill>
                <a:latin typeface="Calibri"/>
                <a:cs typeface="Calibri"/>
              </a:rPr>
              <a:t>or </a:t>
            </a:r>
            <a:r>
              <a:rPr lang="en-US" sz="4400" dirty="0">
                <a:solidFill>
                  <a:srgbClr val="000000"/>
                </a:solidFill>
                <a:latin typeface="Calibri"/>
                <a:cs typeface="Calibri"/>
              </a:rPr>
              <a:t>her own experiences. </a:t>
            </a:r>
            <a:r>
              <a:rPr lang="en-US" sz="4400" dirty="0">
                <a:latin typeface="Calibri"/>
                <a:cs typeface="Calibri"/>
              </a:rPr>
              <a:t>This </a:t>
            </a:r>
            <a:r>
              <a:rPr lang="en-US" sz="4400" dirty="0" smtClean="0">
                <a:latin typeface="Calibri"/>
                <a:cs typeface="Calibri"/>
              </a:rPr>
              <a:t>does </a:t>
            </a:r>
            <a:r>
              <a:rPr lang="en-US" sz="4400" dirty="0">
                <a:latin typeface="Calibri"/>
                <a:cs typeface="Calibri"/>
              </a:rPr>
              <a:t>not </a:t>
            </a:r>
            <a:r>
              <a:rPr lang="en-US" sz="4400" spc="-20" dirty="0">
                <a:latin typeface="Calibri"/>
                <a:cs typeface="Calibri"/>
              </a:rPr>
              <a:t>provide a safeguard against any </a:t>
            </a:r>
            <a:r>
              <a:rPr lang="en-US" sz="4400" spc="-20" dirty="0" err="1" smtClean="0">
                <a:latin typeface="Calibri"/>
                <a:cs typeface="Calibri"/>
              </a:rPr>
              <a:t>decep-</a:t>
            </a:r>
            <a:r>
              <a:rPr lang="en-US" sz="4400" dirty="0" err="1" smtClean="0">
                <a:latin typeface="Calibri"/>
                <a:cs typeface="Calibri"/>
              </a:rPr>
              <a:t>tion</a:t>
            </a:r>
            <a:r>
              <a:rPr lang="en-US" sz="4400" dirty="0">
                <a:latin typeface="Calibri"/>
                <a:cs typeface="Calibri"/>
              </a:rPr>
              <a:t>, especially end-time ones</a:t>
            </a:r>
            <a:r>
              <a:rPr lang="en-US" sz="4400" dirty="0" smtClean="0">
                <a:latin typeface="Calibri"/>
                <a:cs typeface="Calibri"/>
              </a:rPr>
              <a:t>.</a:t>
            </a:r>
          </a:p>
          <a:p>
            <a:pPr marL="180000" eaLnBrk="1" hangingPunct="1">
              <a:lnSpc>
                <a:spcPct val="90000"/>
              </a:lnSpc>
              <a:spcBef>
                <a:spcPts val="0"/>
              </a:spcBef>
              <a:spcAft>
                <a:spcPts val="600"/>
              </a:spcAft>
            </a:pPr>
            <a:r>
              <a:rPr lang="en-US" sz="4400" dirty="0">
                <a:latin typeface="Calibri"/>
                <a:cs typeface="Calibri"/>
              </a:rPr>
              <a:t>“Not everyone who says to Me, ‘Lord, Lord,’ shall enter the kingdom of </a:t>
            </a:r>
            <a:r>
              <a:rPr lang="en-US" sz="4400" dirty="0" err="1" smtClean="0">
                <a:latin typeface="Calibri"/>
                <a:cs typeface="Calibri"/>
              </a:rPr>
              <a:t>hea-ven</a:t>
            </a:r>
            <a:r>
              <a:rPr lang="en-US" sz="4400" dirty="0">
                <a:latin typeface="Calibri"/>
                <a:cs typeface="Calibri"/>
              </a:rPr>
              <a:t>, but he who </a:t>
            </a:r>
            <a:r>
              <a:rPr lang="en-US" sz="4400" u="sng" dirty="0">
                <a:latin typeface="Calibri"/>
                <a:cs typeface="Calibri"/>
              </a:rPr>
              <a:t>does</a:t>
            </a:r>
            <a:r>
              <a:rPr lang="en-US" sz="4400" dirty="0">
                <a:latin typeface="Calibri"/>
                <a:cs typeface="Calibri"/>
              </a:rPr>
              <a:t> </a:t>
            </a:r>
            <a:r>
              <a:rPr lang="en-US" sz="4400" u="sng" dirty="0">
                <a:latin typeface="Calibri"/>
                <a:cs typeface="Calibri"/>
              </a:rPr>
              <a:t>the</a:t>
            </a:r>
            <a:r>
              <a:rPr lang="en-US" sz="4400" dirty="0">
                <a:latin typeface="Calibri"/>
                <a:cs typeface="Calibri"/>
              </a:rPr>
              <a:t> </a:t>
            </a:r>
            <a:r>
              <a:rPr lang="en-US" sz="4400" u="sng" dirty="0">
                <a:latin typeface="Calibri"/>
                <a:cs typeface="Calibri"/>
              </a:rPr>
              <a:t>will</a:t>
            </a:r>
            <a:r>
              <a:rPr lang="en-US" sz="4400" dirty="0">
                <a:latin typeface="Calibri"/>
                <a:cs typeface="Calibri"/>
              </a:rPr>
              <a:t> of My </a:t>
            </a:r>
            <a:r>
              <a:rPr lang="en-US" sz="4400" spc="-50" dirty="0">
                <a:latin typeface="Calibri"/>
                <a:cs typeface="Calibri"/>
              </a:rPr>
              <a:t>Father in heaven.</a:t>
            </a:r>
            <a:r>
              <a:rPr lang="en-US" sz="4400" spc="-300" dirty="0">
                <a:latin typeface="Calibri"/>
                <a:cs typeface="Calibri"/>
              </a:rPr>
              <a:t> </a:t>
            </a:r>
            <a:r>
              <a:rPr lang="en-US" sz="4400" spc="-100" dirty="0" smtClean="0">
                <a:latin typeface="Calibri"/>
                <a:cs typeface="Calibri"/>
              </a:rPr>
              <a:t>...</a:t>
            </a:r>
            <a:r>
              <a:rPr lang="en-US" sz="4400" spc="-300" dirty="0" smtClean="0">
                <a:latin typeface="Calibri"/>
                <a:cs typeface="Calibri"/>
              </a:rPr>
              <a:t> </a:t>
            </a:r>
            <a:endParaRPr lang="en-US" sz="4400" dirty="0">
              <a:latin typeface="Calibri"/>
              <a:cs typeface="Calibri"/>
            </a:endParaRP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Sunday, </a:t>
            </a:r>
            <a:r>
              <a:rPr lang="en-US" sz="3200" i="1" dirty="0">
                <a:solidFill>
                  <a:srgbClr val="FFFF00"/>
                </a:solidFill>
                <a:latin typeface="Cambria"/>
                <a:cs typeface="Cambria"/>
              </a:rPr>
              <a:t>December 4</a:t>
            </a:r>
          </a:p>
          <a:p>
            <a:pPr marL="36000"/>
            <a:r>
              <a:rPr lang="en-US" sz="3200" b="1" cap="small" spc="100" dirty="0" smtClean="0">
                <a:latin typeface="Cambria"/>
                <a:cs typeface="Cambria"/>
              </a:rPr>
              <a:t>Mysticism</a:t>
            </a:r>
            <a:endParaRPr lang="en-US" sz="3200" b="1" cap="small" spc="100" dirty="0">
              <a:latin typeface="Cambria"/>
              <a:cs typeface="Cambria"/>
            </a:endParaRPr>
          </a:p>
        </p:txBody>
      </p:sp>
      <p:sp>
        <p:nvSpPr>
          <p:cNvPr id="5" name="Text Box 3"/>
          <p:cNvSpPr txBox="1">
            <a:spLocks noChangeArrowheads="1"/>
          </p:cNvSpPr>
          <p:nvPr/>
        </p:nvSpPr>
        <p:spPr bwMode="auto">
          <a:xfrm>
            <a:off x="0" y="1157068"/>
            <a:ext cx="9144000" cy="71410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pPr>
            <a:r>
              <a:rPr lang="en-US" sz="4400" dirty="0" smtClean="0">
                <a:latin typeface="Calibri"/>
                <a:cs typeface="Calibri"/>
              </a:rPr>
              <a:t>or </a:t>
            </a:r>
            <a:r>
              <a:rPr lang="en-US" sz="4400" dirty="0">
                <a:latin typeface="Calibri"/>
                <a:cs typeface="Calibri"/>
              </a:rPr>
              <a:t>her own experiences. </a:t>
            </a:r>
          </a:p>
        </p:txBody>
      </p:sp>
    </p:spTree>
    <p:extLst>
      <p:ext uri="{BB962C8B-B14F-4D97-AF65-F5344CB8AC3E}">
        <p14:creationId xmlns:p14="http://schemas.microsoft.com/office/powerpoint/2010/main" val="12869087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1000"/>
                                        <p:tgtEl>
                                          <p:spTgt spid="7">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fade">
                                      <p:cBhvr>
                                        <p:cTn id="25"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P spid="4" grpId="0" build="p" autoUpdateAnimBg="0" advAuto="1000"/>
      <p:bldP spid="5" grpId="0" build="p" autoUpdateAnimBg="0" advAuto="1000"/>
    </p:bldLst>
  </p:timing>
</p:sld>
</file>

<file path=ppt/theme/theme1.xml><?xml version="1.0" encoding="utf-8"?>
<a:theme xmlns:a="http://schemas.openxmlformats.org/drawingml/2006/main" name="•22.4Q-Preview">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4" id="{6F996561-6547-B043-9C24-1054AAE79378}" vid="{27E27E23-54F6-6443-9429-7989D4E5D83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•22.4Q-Preview.potx</Template>
  <TotalTime>10369</TotalTime>
  <Words>5144</Words>
  <Application>Microsoft Macintosh PowerPoint</Application>
  <PresentationFormat>On-screen Show (4:3)</PresentationFormat>
  <Paragraphs>250</Paragraphs>
  <Slides>35</Slides>
  <Notes>35</Notes>
  <HiddenSlides>1</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•22.4Q-Preview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Claro Vicente</dc:creator>
  <cp:lastModifiedBy>Claro Vicente</cp:lastModifiedBy>
  <cp:revision>397</cp:revision>
  <dcterms:created xsi:type="dcterms:W3CDTF">2021-07-03T11:23:54Z</dcterms:created>
  <dcterms:modified xsi:type="dcterms:W3CDTF">2022-12-05T03:22:37Z</dcterms:modified>
</cp:coreProperties>
</file>