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357" r:id="rId3"/>
    <p:sldId id="265" r:id="rId4"/>
    <p:sldId id="268" r:id="rId5"/>
    <p:sldId id="458" r:id="rId6"/>
    <p:sldId id="479" r:id="rId7"/>
    <p:sldId id="603" r:id="rId8"/>
    <p:sldId id="589" r:id="rId9"/>
    <p:sldId id="687" r:id="rId10"/>
    <p:sldId id="680" r:id="rId11"/>
    <p:sldId id="688" r:id="rId12"/>
    <p:sldId id="678" r:id="rId13"/>
    <p:sldId id="640" r:id="rId14"/>
    <p:sldId id="696" r:id="rId15"/>
    <p:sldId id="689" r:id="rId16"/>
    <p:sldId id="690" r:id="rId17"/>
    <p:sldId id="646" r:id="rId18"/>
    <p:sldId id="650" r:id="rId19"/>
    <p:sldId id="691" r:id="rId20"/>
    <p:sldId id="692" r:id="rId21"/>
    <p:sldId id="596" r:id="rId22"/>
    <p:sldId id="602" r:id="rId23"/>
    <p:sldId id="697" r:id="rId24"/>
    <p:sldId id="685" r:id="rId25"/>
    <p:sldId id="686" r:id="rId26"/>
    <p:sldId id="693" r:id="rId27"/>
    <p:sldId id="694" r:id="rId28"/>
    <p:sldId id="695" r:id="rId29"/>
    <p:sldId id="6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99" autoAdjust="0"/>
    <p:restoredTop sz="77609" autoAdjust="0"/>
  </p:normalViewPr>
  <p:slideViewPr>
    <p:cSldViewPr>
      <p:cViewPr varScale="1">
        <p:scale>
          <a:sx n="62" d="100"/>
          <a:sy n="62" d="100"/>
        </p:scale>
        <p:origin x="184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pagtiwalaan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damdamin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halos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garantisadong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makuha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Maraming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naisagawa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naniniwala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Sinunuod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Magbabad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sumuko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Espiritu,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alamin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kamalian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b="0" dirty="0"/>
          </a:p>
        </p:txBody>
      </p:sp>
    </p:spTree>
    <p:extLst>
      <p:ext uri="{BB962C8B-B14F-4D97-AF65-F5344CB8AC3E}">
        <p14:creationId xmlns:p14="http://schemas.microsoft.com/office/powerpoint/2010/main" val="1591146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2.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Pandaraya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Imortalidad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nakita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lumabas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dragon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halimaw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bulaang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propeta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karumaldumal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palaka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Sila'y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tanda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pumupunta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hari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tipunin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digmaan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dakilang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Makapangyarihan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lahat”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16:13, 14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720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Babilonia’y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tirahan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pugad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espiritung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karumaldumal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pugad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karumaldumal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kasuklamsuklam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[D]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pangkukulam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’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18:2, 23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ang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tirahan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o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espiritu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at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pangkukulam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ay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nagpapakita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Isa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malalaking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pandaraya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“ang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imortalidad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4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Kahit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ideya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imortal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halos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nangingibabaw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doctrina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Maraming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naniniwala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lumilipad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nawaglit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bababa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impeyerno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.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itinuturo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pulpito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silid-aralan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lalo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paglilibing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56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Eclesiastes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9:5.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buháy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sila'y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mamamatay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gantimpala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alaala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nakalimutan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na.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Tesalonica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4:16, 17.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mismo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bababa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…at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namatay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kay Cristo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babangon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muna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nabubuhay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natitira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aagawing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ulap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salubungin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papawirin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makakapiling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natin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magpakailanman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.”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32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haligi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pandarayang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pagkaunawa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imortalidad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Naghahanda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espirituwalismo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Kung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iniisip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patay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minamahal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biglang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nagpakita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kinausap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gaano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kadali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maloko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pandama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?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proteksyon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nakaugat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Biblia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tungkol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pagtulog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91788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b.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Linggo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dinala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bulwagan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pintuan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pintuan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dambana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dalawampu't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lalaki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nakatalikod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nakaharap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mukha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sinasamba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Ezekiel 8:16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0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Naimpluwensiyahan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bayan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Lumang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Sumasamba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dakong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silangan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Sa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sinasamba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Lumalang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sinamba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prinsipyo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papasukin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Kristiyanong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kompromiso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03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i="0" spc="100" baseline="0" dirty="0">
                <a:latin typeface="Arial" charset="0"/>
                <a:cs typeface="ＭＳ Ｐゴシック" charset="0"/>
              </a:rPr>
              <a:t>Si Constantino ay may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pagkagusto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• "Sa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kagalanggalang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hayaang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mahistrado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nakatira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lungsod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magpahinga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hayaang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pagawaan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magsara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¶ •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Ipinagpatuloy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Emperador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papa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estado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konsilyo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maitatag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Linggo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namumukod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nananatili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nakararaming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Kristiyano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5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makapangyarihang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halimbawa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mahirap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lang ang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nakararami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naniniwala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isinasagawa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¶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ginagawang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tama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>
                <a:latin typeface="Arial" charset="0"/>
                <a:cs typeface="ＭＳ Ｐゴシック" charset="0"/>
              </a:rPr>
              <a:t>Mga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Pandaraya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. 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3.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Kinakailangang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Tugon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turuan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Juan 17:17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Tinatawagan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wakas-ng-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pabalik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kasinungalingan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Demonyo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kababalaghan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makadaya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siniraan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puri,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pinagtawanan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siniil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pinag-uusig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opinyon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tradisyon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direksiyon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g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gagabay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sa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atin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sa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kritikal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na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oras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na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ito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ng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kasaysayan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 ng </a:t>
            </a:r>
            <a:r>
              <a:rPr lang="en-PH" sz="2400" b="0" i="0" u="none" strike="noStrike" spc="100" baseline="0" dirty="0" err="1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mundo</a:t>
            </a:r>
            <a:r>
              <a:rPr lang="en-PH" sz="2400" b="0" i="0" u="none" strike="noStrike" spc="100" baseline="0" dirty="0">
                <a:solidFill>
                  <a:srgbClr val="222222"/>
                </a:solidFill>
                <a:effectLst/>
                <a:latin typeface="BlinkMacSystemFont"/>
                <a:cs typeface="ＭＳ Ｐゴシック" charset="0"/>
              </a:rPr>
              <a:t>.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l"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Nakapanghihinayang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[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Linggo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] ay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tatak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paganismo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bininyagan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inampon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pinahintulutan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lubusang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tumalikod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kapapahan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ipinamana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mana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Protestantismo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!”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99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3.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Kinakailangang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Tugon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kami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pagka-apostol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pagsunod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bansa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Roma 1:5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PH" sz="1800" dirty="0">
                <a:effectLst/>
                <a:latin typeface="TimesNewRomanPSStd"/>
              </a:rPr>
              <a:t>“In ancient Babylonia the sun was worshipped from immemorial antiquity.” </a:t>
            </a:r>
            <a:r>
              <a:rPr lang="en-US" sz="1600" b="0" i="0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Ang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biyaya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hindi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tayo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aakayin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upang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kaligtaan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pagsunod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Ang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biyaya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ay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namimilit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nagbibigay-kapangyarihan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atin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600" b="0" i="1" spc="100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sumunod</a:t>
            </a:r>
            <a:r>
              <a:rPr lang="en-US" sz="1600" b="0" i="1" spc="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PH" sz="2400" b="0" dirty="0"/>
          </a:p>
        </p:txBody>
      </p:sp>
    </p:spTree>
    <p:extLst>
      <p:ext uri="{BB962C8B-B14F-4D97-AF65-F5344CB8AC3E}">
        <p14:creationId xmlns:p14="http://schemas.microsoft.com/office/powerpoint/2010/main" val="3046511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¶ •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‘yon?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doktrina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Ibinigay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Sabbath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Sabbath ng ika-4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inulit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kasinungalingan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Eva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Eden,—ang natural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imortalidad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kaluluwa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40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“ ‘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Magsilabas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bayan ko,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madamay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huwag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makabahagi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salot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’ 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8:4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Marami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relihiyosong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organisasyong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ikinompromiso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Biblia. Hindi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nauunawaan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Kasulatan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bunga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binibigyan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nananatili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kamalian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huling-araw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apela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1" spc="100" baseline="0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makasunod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Cristo. ¶ • 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magbabayad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magbibigay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kasalukuyan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apela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iglesya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iginagalang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sinusunod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lumabas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40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apela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Adventista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kongregasyong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nangingilin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Sabbath ay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iwaksi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pagtatangka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pagsunod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mamuhay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biyaya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nagligtas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kahatulan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kasalanan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pangingibabaw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maaaring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makapangyarihang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saksi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makakatulong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palabas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54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:Sa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dalawang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malaking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kamalian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imortalidad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kaluluwa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kabanalan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Linggo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dadalhin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Sattanas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ilalim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pandaraya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¶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Samantalang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naglalagay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pundasyon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espirituwalismo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naglilikha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tali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simptiya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Roma.””—</a:t>
            </a:r>
            <a:r>
              <a:rPr lang="en-US" i="1" cap="small" dirty="0">
                <a:latin typeface="Arial" panose="020B0604020202020204" pitchFamily="34" charset="0"/>
                <a:cs typeface="Arial" panose="020B0604020202020204" pitchFamily="34" charset="0"/>
              </a:rPr>
              <a:t>The Great Controversy 588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0" spc="100" baseline="0" dirty="0">
                <a:latin typeface="Arial" panose="020B0604020202020204" pitchFamily="34" charset="0"/>
                <a:ea typeface="ＭＳ Ｐゴシック" pitchFamily="2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39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“ ‘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Pabanalin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; ang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200" b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200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sz="1200" b="0" i="1" spc="100" baseline="0" dirty="0">
                <a:latin typeface="Arial" charset="0"/>
                <a:cs typeface="ＭＳ Ｐゴシック" charset="0"/>
              </a:rPr>
              <a:t>Juan 17:17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).¶ “ ‘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Pabanalin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[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dalisayin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italaga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ihiwalay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‘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yo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silang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banal]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; ang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2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sz="1200" b="0" i="1" spc="100" baseline="0" dirty="0">
                <a:latin typeface="Arial" charset="0"/>
                <a:cs typeface="ＭＳ Ｐゴシック" charset="0"/>
              </a:rPr>
              <a:t>AMPC</a:t>
            </a:r>
            <a:r>
              <a:rPr lang="en-US" sz="12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200" b="1" i="1" spc="100" baseline="0" dirty="0">
                <a:latin typeface="Arial" charset="0"/>
                <a:cs typeface="ＭＳ Ｐゴシック" charset="0"/>
              </a:rPr>
              <a:t>  Amplified Bible, Classic Edition</a:t>
            </a:r>
          </a:p>
          <a:p>
            <a:pPr eaLnBrk="1" hangingPunct="1"/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Nagbabala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nakatira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iinumin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nakamamatay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lason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tinawag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alak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Babilonia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.” ¶ May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doktrina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wakas,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aakay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Gayunman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iniwanan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panlunas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proteksiyon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laban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espirituwal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lason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: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5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Tama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Mata ng Tao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Kawikaan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14:12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Naisapanganib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Matatapat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Ang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Konsiyensya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Maaasahang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Gabay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Pandaraya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Imortalidad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16:13, 14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Pagsamba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Ezekiel 8:16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Kinakailangang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Isang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Panawagan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Katapatan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Juan 17:17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b.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Roma 1:5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Tama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Mata ng Tao. a.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Naisapanganib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Matapat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Mayroong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tila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tungo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dulo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Kawikaan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14:12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“ ‘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lilitaw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huwad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Cristo at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huwad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propeta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Magpapakita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himala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kababalaghan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maaari'y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mailigaw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hinirang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’ 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(Marcos 13:22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Sino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hinirang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 “ ‘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Isusugo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…at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titipunin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hinirang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…’ 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(Mateo 24:31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napakalaki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pandaraya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matatapat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maisasapanganib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nadaya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“At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itinapon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malaking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dragon,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matandang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ahas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tinatawag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Diyablo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nandaraya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daigdig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Itinapon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anghel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12:9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¶ •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magkakaroon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matatapat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nagkaroon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kapanahunan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Gayunman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pagkakasabi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rito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nagpapakita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gaano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kalawak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talaga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pandaraya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49411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b. 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Konsiyensya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Maaasahang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Gabay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puso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mandaraya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kaysa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lahat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lubhang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napakasama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sinong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makakaunawa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?”(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Jeremeias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17:9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Madalas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sinasabihan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sundin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konsiyensya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alamin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pagkatapos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mamuhay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Subalit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makasalanan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lahat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napasama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: “ ‘Walang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isa…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kahit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isa’”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Roma 3:10-12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PH" b="0" dirty="0"/>
          </a:p>
        </p:txBody>
      </p:sp>
    </p:spTree>
    <p:extLst>
      <p:ext uri="{BB962C8B-B14F-4D97-AF65-F5344CB8AC3E}">
        <p14:creationId xmlns:p14="http://schemas.microsoft.com/office/powerpoint/2010/main" val="303950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Mark Finley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4176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To trust our own sentiments is almost a guaranteed way to get it wrong and even to do wrong. 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A lot of evil has been perpetrated by 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people utterly convinced of the rightness 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their cause. They followed the “way 	that seems right” to them.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Immerse ourselves in the Word of 	God, surrender to the Holy Spirit, learn 	truth from error and good from evil. </a:t>
            </a:r>
            <a:endParaRPr lang="en-PH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Right in Man’s Eyes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Conscience, a Safe Guide?  </a:t>
            </a:r>
          </a:p>
        </p:txBody>
      </p:sp>
    </p:spTree>
    <p:extLst>
      <p:ext uri="{BB962C8B-B14F-4D97-AF65-F5344CB8AC3E}">
        <p14:creationId xmlns:p14="http://schemas.microsoft.com/office/powerpoint/2010/main" val="6959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</a:p>
          <a:p>
            <a:pPr marL="36000">
              <a:defRPr/>
            </a:pPr>
            <a:r>
              <a:rPr lang="en-US" sz="3200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Immortality of the Soul </a:t>
            </a:r>
            <a:endParaRPr lang="en-US" sz="3200" b="1" cap="small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A0A2C-9BF5-25B9-3D52-39BAF815FA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0256" b="7692"/>
          <a:stretch/>
        </p:blipFill>
        <p:spPr>
          <a:xfrm>
            <a:off x="1995820" y="2276872"/>
            <a:ext cx="5240476" cy="34040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1CAFAD-1162-A894-3452-314F907D81B0}"/>
              </a:ext>
            </a:extLst>
          </p:cNvPr>
          <p:cNvSpPr/>
          <p:nvPr/>
        </p:nvSpPr>
        <p:spPr bwMode="auto">
          <a:xfrm>
            <a:off x="1851804" y="2276872"/>
            <a:ext cx="5384492" cy="34040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700808"/>
            <a:ext cx="9144000" cy="52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16:13, 14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“And I saw three 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unclean spirits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like frogs coming out of the mouth of the dragon,     out of the mouth of the beast, and out of   the mouth of the false prophet. For they are 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spirits of demons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performing signs, which go out to the kings of the earth and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the whole world, to gather them to the battle of that great day of God Almighty.”</a:t>
            </a:r>
          </a:p>
        </p:txBody>
      </p:sp>
    </p:spTree>
    <p:extLst>
      <p:ext uri="{BB962C8B-B14F-4D97-AF65-F5344CB8AC3E}">
        <p14:creationId xmlns:p14="http://schemas.microsoft.com/office/powerpoint/2010/main" val="99283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“Babylon…has become a 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dwelling place of demons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 prison for every foul spirit, and  a cage for every unclean and hated bird! [B]y your 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sorcery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all the nations were deceived”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18:2, 23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Such expressions as the “dwelling place 	of demons” or “spirits of demons” and 	“sorcery” all indicate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demonic activity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One of the two great deceptions in the 	last days is “the immortality of the soul.”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Immortality of the Soul </a:t>
            </a:r>
          </a:p>
        </p:txBody>
      </p:sp>
    </p:spTree>
    <p:extLst>
      <p:ext uri="{BB962C8B-B14F-4D97-AF65-F5344CB8AC3E}">
        <p14:creationId xmlns:p14="http://schemas.microsoft.com/office/powerpoint/2010/main" val="274364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4188"/>
            <a:ext cx="9180512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Even in the Christian world, the idea of 	the soul being immortal is all but staple 	Christian doctrine.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 Many Christians believe that, at death, 	the saved go soaring off to heaven, and 	the lost descend into hell.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This kind of thing is taught all the time 	from pulpits; in classrooms; and, 	especially, at funerals.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Immortality of the Soul </a:t>
            </a:r>
          </a:p>
        </p:txBody>
      </p:sp>
    </p:spTree>
    <p:extLst>
      <p:ext uri="{BB962C8B-B14F-4D97-AF65-F5344CB8AC3E}">
        <p14:creationId xmlns:p14="http://schemas.microsoft.com/office/powerpoint/2010/main" val="2172009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71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Ecclesiastes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9:5.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the living know that they will die; but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dead know nothing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9388" eaLnBrk="1" hangingPunct="1">
              <a:spcBef>
                <a:spcPts val="0"/>
              </a:spcBef>
              <a:spcAft>
                <a:spcPts val="60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they have no more reward, for the memory of them is forgotten.” </a:t>
            </a:r>
          </a:p>
          <a:p>
            <a:pPr marL="179388" eaLnBrk="1" hangingPunct="1">
              <a:spcBef>
                <a:spcPts val="0"/>
              </a:spcBef>
              <a:spcAft>
                <a:spcPts val="60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Thessalonians 4:16, 17. “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the Lord Himself will descend from heaven…. And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dead in Christ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will rise first. Then we who are alive and remain shall be caught up together with them in the clouds to meet the Lord in the air.”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Immortality of the Soul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After Death</a:t>
            </a:r>
          </a:p>
        </p:txBody>
      </p:sp>
    </p:spTree>
    <p:extLst>
      <p:ext uri="{BB962C8B-B14F-4D97-AF65-F5344CB8AC3E}">
        <p14:creationId xmlns:p14="http://schemas.microsoft.com/office/powerpoint/2010/main" val="3763057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pillar of Babylonian deception is a false understanding of death centered in the the immortality of the soul.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Prepares the way for spiritualism.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If you thought that your dead mother 	or child, or someone else beloved,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denly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appear and talk to you, how easy 	would it be to be fooled by your senses?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  <a:tab pos="79375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only protection is to be rooted in 	the Bible teaching of death as a sleep.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F4CA799-3DAE-34FD-5AB7-376971D18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Immortality of the Soul </a:t>
            </a:r>
          </a:p>
        </p:txBody>
      </p:sp>
    </p:spTree>
    <p:extLst>
      <p:ext uri="{BB962C8B-B14F-4D97-AF65-F5344CB8AC3E}">
        <p14:creationId xmlns:p14="http://schemas.microsoft.com/office/powerpoint/2010/main" val="2584715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A951B9F-9F94-EAFF-252D-71841830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Two Satanic Deceptions </a:t>
            </a:r>
          </a:p>
          <a:p>
            <a:pPr marL="36000">
              <a:defRPr/>
            </a:pPr>
            <a:r>
              <a:rPr lang="en-US" sz="3200" b="1" cap="small" spc="50" dirty="0">
                <a:latin typeface="Cambria"/>
                <a:cs typeface="Cambria"/>
              </a:rPr>
              <a:t>2. Two Satanic Deceptions </a:t>
            </a:r>
          </a:p>
          <a:p>
            <a:pPr marL="36000">
              <a:defRPr/>
            </a:pPr>
            <a:r>
              <a:rPr lang="en-US" sz="3200" cap="small" spc="50" dirty="0">
                <a:latin typeface="Cambria"/>
                <a:cs typeface="Cambria"/>
              </a:rPr>
              <a:t>b. Sunday as Day of Worship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B5731-9788-2E75-416A-1D66F3FC1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355850"/>
            <a:ext cx="6315150" cy="33774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C4F4FD-8B48-C29D-FE65-65BC48BA8F25}"/>
              </a:ext>
            </a:extLst>
          </p:cNvPr>
          <p:cNvSpPr/>
          <p:nvPr/>
        </p:nvSpPr>
        <p:spPr bwMode="auto">
          <a:xfrm>
            <a:off x="1475656" y="2355850"/>
            <a:ext cx="6315150" cy="33774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2428"/>
            <a:ext cx="9144000" cy="54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Cambria"/>
                <a:cs typeface="Cambria"/>
              </a:rPr>
              <a:t>Ezekiel 8:16 </a:t>
            </a:r>
            <a:r>
              <a:rPr lang="en-US" sz="2800" dirty="0">
                <a:latin typeface="Cambria"/>
                <a:cs typeface="Cambria"/>
              </a:rPr>
              <a:t>NKJV</a:t>
            </a:r>
            <a:endParaRPr lang="en-US" sz="3600" dirty="0">
              <a:latin typeface="Cambria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latin typeface="Calibri"/>
                <a:cs typeface="Calibri"/>
              </a:rPr>
              <a:t>“So He brought me into the inner court     of the Lord’s house; and there, at the    door of the temple of the Lord, between the porch and the altar, were about  twenty-five men with their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backs</a:t>
            </a:r>
            <a:r>
              <a:rPr lang="en-US" dirty="0">
                <a:latin typeface="Calibri"/>
                <a:cs typeface="Calibri"/>
              </a:rPr>
              <a:t> toward the temple of the Lord and their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faces</a:t>
            </a:r>
            <a:r>
              <a:rPr lang="en-US" dirty="0">
                <a:latin typeface="Calibri"/>
                <a:cs typeface="Calibri"/>
              </a:rPr>
              <a:t> toward the east, and they were </a:t>
            </a:r>
            <a:r>
              <a:rPr lang="en-US" dirty="0">
                <a:highlight>
                  <a:srgbClr val="FF0000"/>
                </a:highlight>
                <a:latin typeface="Calibri"/>
                <a:cs typeface="Calibri"/>
              </a:rPr>
              <a:t>worshiping the sun </a:t>
            </a:r>
            <a:r>
              <a:rPr lang="en-US" dirty="0">
                <a:latin typeface="Calibri"/>
                <a:cs typeface="Calibri"/>
              </a:rPr>
              <a:t>toward the east</a:t>
            </a:r>
            <a:r>
              <a:rPr lang="en-PH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399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b="1" spc="100" dirty="0">
                <a:latin typeface="Calibri"/>
                <a:cs typeface="Calibri"/>
              </a:rPr>
              <a:t>Babylonian sun worship influenced the worship of God’s people in the Old Testament.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 God’s people worshiping the sun 	toward the east. Rather than worshiping 	the Creator of the sun, they worshiped 	the sun instead.	</a:t>
            </a:r>
          </a:p>
          <a:p>
            <a:pPr marL="1793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dirty="0">
                <a:latin typeface="Calibri"/>
                <a:cs typeface="Calibri"/>
              </a:rPr>
              <a:t>	•</a:t>
            </a:r>
            <a:r>
              <a:rPr lang="en-US" spc="-100" dirty="0">
                <a:latin typeface="Calibri"/>
                <a:cs typeface="Calibri"/>
              </a:rPr>
              <a:t> The principles of Babylon including sun 	worship would enter the Christian church 	during an age of compromise.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b. Sunday as Day of Worship </a:t>
            </a:r>
          </a:p>
        </p:txBody>
      </p:sp>
    </p:spTree>
    <p:extLst>
      <p:ext uri="{BB962C8B-B14F-4D97-AF65-F5344CB8AC3E}">
        <p14:creationId xmlns:p14="http://schemas.microsoft.com/office/powerpoint/2010/main" val="3850190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2399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Constantine had a strong affinity for sun worship.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• “On the venerable day of the Sun let the 	Magistrates and the people residing in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cities rest, and let all workshops be closed.”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 Emperors and popes continued through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state decrees and church councils to 	establish Sunday as the singular day of 	worship which it remains today for the 	majority of Christians.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Sunday as Day of Worship </a:t>
            </a:r>
          </a:p>
        </p:txBody>
      </p:sp>
    </p:spTree>
    <p:extLst>
      <p:ext uri="{BB962C8B-B14F-4D97-AF65-F5344CB8AC3E}">
        <p14:creationId xmlns:p14="http://schemas.microsoft.com/office/powerpoint/2010/main" val="24222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62783"/>
            <a:ext cx="9180512" cy="36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What a powerful example of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the hard truth that just because the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5400" spc="-50" dirty="0">
                <a:latin typeface="Arial" panose="020B0604020202020204" pitchFamily="34" charset="0"/>
                <a:cs typeface="Arial" panose="020B0604020202020204" pitchFamily="34" charset="0"/>
              </a:rPr>
              <a:t>majority of people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in something,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it,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44500" algn="l"/>
              </a:tabLst>
              <a:defRPr/>
            </a:pPr>
            <a:r>
              <a:rPr lang="en-US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DOESN’T MAKE IT RIGHT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Two Satanic Deceptions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Sunday as Day of Worship </a:t>
            </a:r>
          </a:p>
        </p:txBody>
      </p:sp>
    </p:spTree>
    <p:extLst>
      <p:ext uri="{BB962C8B-B14F-4D97-AF65-F5344CB8AC3E}">
        <p14:creationId xmlns:p14="http://schemas.microsoft.com/office/powerpoint/2010/main" val="593957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10,  June 3,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776"/>
            <a:ext cx="9144000" cy="1742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Satan’s Final    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Deceptions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21A36-1FEF-F77B-7472-4761D0C53E56}"/>
              </a:ext>
            </a:extLst>
          </p:cNvPr>
          <p:cNvSpPr txBox="1"/>
          <p:nvPr/>
        </p:nvSpPr>
        <p:spPr>
          <a:xfrm>
            <a:off x="6741459" y="7064188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1D11-3D69-17F5-7DFB-7A83F714C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01063"/>
            <a:ext cx="6264696" cy="3556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F22861-2FDB-38C7-70A3-27E7D577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 Call to Faithfulness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BFCBB-969E-CB64-01E5-1F09FE540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b="2256"/>
          <a:stretch/>
        </p:blipFill>
        <p:spPr>
          <a:xfrm>
            <a:off x="1988089" y="1576009"/>
            <a:ext cx="5403923" cy="52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59124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God is calling an end-time people back to faithfulness to His Word.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Falsehood prevails. Demons work their 	miracles to deceive. 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God’s people are maligned, ridiculed, 	oppressed, and persecuted.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truth of God’s Word, not human 	opinion or tradition, is the North Star              	to guide us in this critical hour of          	earth’s history.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 Call to Faithfulness 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59124"/>
            <a:ext cx="9108504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“What a pity that it [Sunday]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comes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branded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the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mark of paganism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christened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the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name of the sun god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sanctioned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by the               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papal apostasy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bequeathed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as a sacred legacy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Protestantism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A Call to Faithfulness </a:t>
            </a:r>
          </a:p>
        </p:txBody>
      </p:sp>
    </p:spTree>
    <p:extLst>
      <p:ext uri="{BB962C8B-B14F-4D97-AF65-F5344CB8AC3E}">
        <p14:creationId xmlns:p14="http://schemas.microsoft.com/office/powerpoint/2010/main" val="798876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4404361-5B1E-B8F4-633F-676AB660E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2486"/>
            <a:ext cx="3995936" cy="51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Romans 1:5 </a:t>
            </a:r>
            <a:r>
              <a:rPr lang="en-US" sz="3200" cap="sm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PH" sz="3600" dirty="0">
                <a:latin typeface="Arial" panose="020B0604020202020204" pitchFamily="34" charset="0"/>
                <a:cs typeface="Arial" panose="020B0604020202020204" pitchFamily="34" charset="0"/>
              </a:rPr>
              <a:t>Through Him we have received grace and apostleship for obedience to the faith among all nations for          His name.”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A6F22861-2FDB-38C7-70A3-27E7D5776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Grace for Obedience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E50A7-4CC2-66B2-A245-98114BF88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9" t="12517" r="5433" b="22121"/>
          <a:stretch/>
        </p:blipFill>
        <p:spPr>
          <a:xfrm>
            <a:off x="4180667" y="1844824"/>
            <a:ext cx="456779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FF3720D9-3763-BCBA-1342-A08DD86F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9124"/>
            <a:ext cx="9108504" cy="551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“wine of Babylon.”</a:t>
            </a:r>
          </a:p>
          <a:p>
            <a:pPr marL="182563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  <a:tab pos="38782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“What is that wine? Her false doctrines. 	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 given to the world a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Sabbath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instead of the Sabbath of the fourth 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has repeated the 	falsehood that Satan first told to Eve in 	Eden,—the natural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immortality of the 	soul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—“Let the Trumpet Give a Certain 	Sound,” </a:t>
            </a:r>
            <a:r>
              <a:rPr lang="en-US" sz="3200" i="1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 Review and Sabbath Herald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	December 6, 1892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9124"/>
            <a:ext cx="9108504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“wine of Babylon.”</a:t>
            </a:r>
          </a:p>
          <a:p>
            <a:pPr marL="182563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  <a:tab pos="38782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• “What is that wine? Her false doctrines. 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She has given to the world a </a:t>
            </a:r>
            <a:r>
              <a:rPr lang="en-US" sz="3600" b="1" spc="-50" dirty="0">
                <a:latin typeface="Arial" panose="020B0604020202020204" pitchFamily="34" charset="0"/>
                <a:cs typeface="Arial" panose="020B0604020202020204" pitchFamily="34" charset="0"/>
              </a:rPr>
              <a:t>false Sabbath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instead of the Sabbath of the fourth 	commandment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Grace for Obedience </a:t>
            </a:r>
          </a:p>
        </p:txBody>
      </p:sp>
    </p:spTree>
    <p:extLst>
      <p:ext uri="{BB962C8B-B14F-4D97-AF65-F5344CB8AC3E}">
        <p14:creationId xmlns:p14="http://schemas.microsoft.com/office/powerpoint/2010/main" val="371213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9124"/>
            <a:ext cx="9108504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‘Come out of her, my people, lest you share in her sins, and lest you receive of her plagues’ ”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(Rev. 8:4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i="1" spc="-30" dirty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 Many of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God’s people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are in religious 	organizations that have compromised 	biblical teachings. They do not </a:t>
            </a:r>
            <a:r>
              <a:rPr lang="en-US" sz="3600" spc="-30" dirty="0" err="1">
                <a:latin typeface="Arial" panose="020B0604020202020204" pitchFamily="34" charset="0"/>
                <a:cs typeface="Arial" panose="020B0604020202020204" pitchFamily="34" charset="0"/>
              </a:rPr>
              <a:t>unders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-	</a:t>
            </a:r>
            <a:r>
              <a:rPr lang="en-US" sz="3600" spc="-30" dirty="0" err="1">
                <a:latin typeface="Arial" panose="020B0604020202020204" pitchFamily="34" charset="0"/>
                <a:cs typeface="Arial" panose="020B0604020202020204" pitchFamily="34" charset="0"/>
              </a:rPr>
              <a:t>tand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 the truths of Scripture.</a:t>
            </a:r>
          </a:p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b="1" spc="-3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As a result, God is giving His people, still 	entrenched in error, a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 last-day appeal.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Grace for Obedience </a:t>
            </a:r>
          </a:p>
        </p:txBody>
      </p:sp>
    </p:spTree>
    <p:extLst>
      <p:ext uri="{BB962C8B-B14F-4D97-AF65-F5344CB8AC3E}">
        <p14:creationId xmlns:p14="http://schemas.microsoft.com/office/powerpoint/2010/main" val="4185806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9124"/>
            <a:ext cx="9108504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only way anybody can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	law is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through faith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power of the    	living Christ. </a:t>
            </a:r>
            <a:r>
              <a:rPr lang="en-US" sz="3600" i="1" spc="-3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i="1" spc="-30" dirty="0">
                <a:latin typeface="Arial" panose="020B0604020202020204" pitchFamily="34" charset="0"/>
                <a:cs typeface="Arial" panose="020B0604020202020204" pitchFamily="34" charset="0"/>
              </a:rPr>
              <a:t>	•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faith when we accept Christ,               	His grace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atones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 our past and 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empowers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our present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-3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Heaven’s appeal to His people in  	churches that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respect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the law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God is to step out by faith.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Grace for Obedience </a:t>
            </a:r>
          </a:p>
        </p:txBody>
      </p:sp>
    </p:spTree>
    <p:extLst>
      <p:ext uri="{BB962C8B-B14F-4D97-AF65-F5344CB8AC3E}">
        <p14:creationId xmlns:p14="http://schemas.microsoft.com/office/powerpoint/2010/main" val="23423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59124"/>
            <a:ext cx="9108504" cy="515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82880" eaLnBrk="1" hangingPunct="1">
              <a:spcBef>
                <a:spcPts val="0"/>
              </a:spcBef>
              <a:spcAft>
                <a:spcPts val="600"/>
              </a:spcAft>
              <a:tabLst>
                <a:tab pos="454025" algn="l"/>
              </a:tabLst>
              <a:defRPr/>
            </a:pPr>
            <a:r>
              <a:rPr lang="en-US" sz="3600" i="1" spc="-3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His appeal to Adventists in Sabbath-	keeping congregations is to forsake all 	self-centered, </a:t>
            </a:r>
            <a:r>
              <a:rPr lang="en-US" sz="3600" b="1" spc="50" dirty="0">
                <a:latin typeface="Arial" panose="020B0604020202020204" pitchFamily="34" charset="0"/>
                <a:cs typeface="Arial" panose="020B0604020202020204" pitchFamily="34" charset="0"/>
              </a:rPr>
              <a:t>human attempts at </a:t>
            </a:r>
            <a:r>
              <a:rPr lang="en-US" sz="3600" b="1" spc="50" dirty="0" err="1">
                <a:latin typeface="Arial" panose="020B0604020202020204" pitchFamily="34" charset="0"/>
                <a:cs typeface="Arial" panose="020B0604020202020204" pitchFamily="34" charset="0"/>
              </a:rPr>
              <a:t>obe</a:t>
            </a:r>
            <a:r>
              <a:rPr lang="en-US" sz="3600" b="1" spc="50" dirty="0">
                <a:latin typeface="Arial" panose="020B0604020202020204" pitchFamily="34" charset="0"/>
                <a:cs typeface="Arial" panose="020B0604020202020204" pitchFamily="34" charset="0"/>
              </a:rPr>
              <a:t>- 	</a:t>
            </a:r>
            <a:r>
              <a:rPr lang="en-US" sz="3600" b="1" spc="50" dirty="0" err="1">
                <a:latin typeface="Arial" panose="020B0604020202020204" pitchFamily="34" charset="0"/>
                <a:cs typeface="Arial" panose="020B0604020202020204" pitchFamily="34" charset="0"/>
              </a:rPr>
              <a:t>dience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spc="50" dirty="0">
                <a:latin typeface="Arial" panose="020B0604020202020204" pitchFamily="34" charset="0"/>
                <a:cs typeface="Arial" panose="020B0604020202020204" pitchFamily="34" charset="0"/>
              </a:rPr>
              <a:t>live godly lives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by faith in 	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the grace of Christ, which delivers us from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sin’s condemnation and its domination.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-3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Our faithfulness to the law can be a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powerful witness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help guide 	people out of Babylon.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Two Necessary Responses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Grace for Obedience </a:t>
            </a:r>
          </a:p>
        </p:txBody>
      </p:sp>
    </p:spTree>
    <p:extLst>
      <p:ext uri="{BB962C8B-B14F-4D97-AF65-F5344CB8AC3E}">
        <p14:creationId xmlns:p14="http://schemas.microsoft.com/office/powerpoint/2010/main" val="1908489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Word 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8E8DBCB-0AB4-348C-1321-23F348138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5" y="1495882"/>
            <a:ext cx="9144000" cy="48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“Through the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two great errors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     the immortality of the soul and Sunday sacredness, Satan will bring the people under his deceptions.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While the former lays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foundation of spiritualism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the latter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creates a bond      of sympathy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Rome.”                                          —</a:t>
            </a:r>
            <a:r>
              <a:rPr lang="en-US" sz="3600" i="1" cap="small" dirty="0">
                <a:latin typeface="Arial" panose="020B0604020202020204" pitchFamily="34" charset="0"/>
                <a:cs typeface="Arial" panose="020B0604020202020204" pitchFamily="34" charset="0"/>
              </a:rPr>
              <a:t>The Great Controversy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588.</a:t>
            </a:r>
          </a:p>
        </p:txBody>
      </p:sp>
    </p:spTree>
    <p:extLst>
      <p:ext uri="{BB962C8B-B14F-4D97-AF65-F5344CB8AC3E}">
        <p14:creationId xmlns:p14="http://schemas.microsoft.com/office/powerpoint/2010/main" val="26858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572410"/>
            <a:ext cx="9144000" cy="488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John 17:17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24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 ‘</a:t>
            </a:r>
            <a:r>
              <a:rPr lang="en-US" sz="3600" dirty="0">
                <a:highlight>
                  <a:srgbClr val="FF0000"/>
                </a:highlight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Sanctify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 them by Your truth.                         Your word is truth.’ ”</a:t>
            </a: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‘Sanctify them                                                  [purify, consecrate, separate them for Yourself, make them holy]                                       by the Truth;                                                         Your Word is Truth’ ” (AMPC).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517948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Revelation warns that the “inhabitants        of the earth” will drink a deadly potion  called the “wine of Babylon.”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There are false doctrines and teachings that, in the end, will lead only to death.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However, the world is not left without        the antidote, the protection, against         this spiritual poison:                                           the three angels’ messages.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520" y="1415092"/>
            <a:ext cx="9108504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455613" eaLnBrk="1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	Right in Man’s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Eyes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Prov. 14:12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5613" eaLnBrk="1" hangingPunct="1">
              <a:spcBef>
                <a:spcPts val="0"/>
              </a:spcBef>
              <a:spcAft>
                <a:spcPts val="60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The Faithful Endangered	           	b. The Conscience, a Safe Guide? </a:t>
            </a:r>
          </a:p>
          <a:p>
            <a:pPr marL="455613" eaLnBrk="1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Two Satanic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Deceptions</a:t>
            </a:r>
          </a:p>
          <a:p>
            <a:pPr marL="455613" eaLnBrk="1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Immortality of the Soul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spc="-150" dirty="0">
                <a:latin typeface="Arial" panose="020B0604020202020204" pitchFamily="34" charset="0"/>
                <a:cs typeface="Arial" panose="020B0604020202020204" pitchFamily="34" charset="0"/>
              </a:rPr>
              <a:t>Rev.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150" dirty="0">
                <a:latin typeface="Arial" panose="020B0604020202020204" pitchFamily="34" charset="0"/>
                <a:cs typeface="Arial" panose="020B0604020202020204" pitchFamily="34" charset="0"/>
              </a:rPr>
              <a:t>16:13,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15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5613" eaLnBrk="1" hangingPunct="1">
              <a:spcBef>
                <a:spcPts val="0"/>
              </a:spcBef>
              <a:spcAft>
                <a:spcPts val="120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b. Sunday as Day of Worship 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Eze. 8:16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5613" eaLnBrk="1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Two Necessary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Responses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613" eaLnBrk="1" hangingPunct="1">
              <a:spcBef>
                <a:spcPts val="0"/>
              </a:spcBef>
              <a:spcAft>
                <a:spcPts val="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a. A Call to Faithfulness (</a:t>
            </a:r>
            <a:r>
              <a:rPr lang="en-US" sz="3600" i="1" spc="-50" dirty="0">
                <a:latin typeface="Arial" panose="020B0604020202020204" pitchFamily="34" charset="0"/>
                <a:cs typeface="Arial" panose="020B0604020202020204" pitchFamily="34" charset="0"/>
              </a:rPr>
              <a:t>John 17:17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).                      </a:t>
            </a:r>
          </a:p>
          <a:p>
            <a:pPr marL="455613" eaLnBrk="1" hangingPunct="1">
              <a:spcBef>
                <a:spcPts val="0"/>
              </a:spcBef>
              <a:spcAft>
                <a:spcPts val="600"/>
              </a:spcAft>
              <a:tabLst>
                <a:tab pos="952500" algn="l"/>
                <a:tab pos="1417638" algn="l"/>
                <a:tab pos="3810000" algn="l"/>
              </a:tabLst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b. Grace for Obedience (</a:t>
            </a:r>
            <a:r>
              <a:rPr lang="en-US" sz="3600" i="1" spc="-50" dirty="0">
                <a:latin typeface="Arial" panose="020B0604020202020204" pitchFamily="34" charset="0"/>
                <a:cs typeface="Arial" panose="020B0604020202020204" pitchFamily="34" charset="0"/>
              </a:rPr>
              <a:t>Rom. 1:5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4624"/>
            <a:ext cx="74220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Final Deceptions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Right in Man’s Eyes </a:t>
            </a:r>
          </a:p>
          <a:p>
            <a:pPr marL="36000">
              <a:defRPr/>
            </a:pPr>
            <a:r>
              <a:rPr lang="en-US" sz="3200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Faithful Endangered</a:t>
            </a:r>
            <a:endParaRPr lang="en-US" sz="3200" b="1" cap="small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964BB-C83D-A4E4-8922-5817AAC77154}"/>
              </a:ext>
            </a:extLst>
          </p:cNvPr>
          <p:cNvSpPr txBox="1"/>
          <p:nvPr/>
        </p:nvSpPr>
        <p:spPr>
          <a:xfrm>
            <a:off x="1550504" y="737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6F5CE4-F4AF-DF23-841B-90B504250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2" b="11433"/>
          <a:stretch/>
        </p:blipFill>
        <p:spPr>
          <a:xfrm>
            <a:off x="1443376" y="1628800"/>
            <a:ext cx="6334525" cy="519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“ ‘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false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christs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false prophets will  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rise and show signs and wonders to deceive,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if possible, even the elect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’ ” 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Mark 13:22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Who are “the elect”? “ ‘And He will 	send His angels…, and they will gather 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together His elect from the four winds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….’ ”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Matt. 24:31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•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Deception will be so great that even 	the faithful ones will be in danger of         	being deceived.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Right in Man’s Eyes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Faithful Endangered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  <a:tab pos="42783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“So the great dragon was cast out, that serpent of old, called the Devil and Satan,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deceives the whole world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; he was cast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the earth, and his angels were cast out with him”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12:9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  <a:tab pos="955675" algn="l"/>
              </a:tabLst>
              <a:defRPr/>
            </a:pP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God is going to have some faithful 	people in the last days, as He has had 	all through the ages. However, the 	wording here shows just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how wide-	spread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Satan’s deception really is.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Right in Man’s Eyes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The Faithful Endangered</a:t>
            </a:r>
          </a:p>
        </p:txBody>
      </p:sp>
    </p:spTree>
    <p:extLst>
      <p:ext uri="{BB962C8B-B14F-4D97-AF65-F5344CB8AC3E}">
        <p14:creationId xmlns:p14="http://schemas.microsoft.com/office/powerpoint/2010/main" val="9557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4176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572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“The heart is deceitful above all things, and desperately wicked; who can know it?”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Jer. 17:9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	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572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People are often told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their 	own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conscience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order to determine    	for themselves what is right or wrong, 	good or evil, and then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live accordingly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572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But we are all sinners, all corrupted: 	“There is none righteous, no, not one… 	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there is none who does good, no, not one.”</a:t>
            </a:r>
            <a:endParaRPr lang="en-PH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Right in Man’s Eyes 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The Conscience, a Safe Guide?  </a:t>
            </a:r>
          </a:p>
        </p:txBody>
      </p:sp>
    </p:spTree>
    <p:extLst>
      <p:ext uri="{BB962C8B-B14F-4D97-AF65-F5344CB8AC3E}">
        <p14:creationId xmlns:p14="http://schemas.microsoft.com/office/powerpoint/2010/main" val="63713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66702</TotalTime>
  <Words>4012</Words>
  <Application>Microsoft Macintosh PowerPoint</Application>
  <PresentationFormat>On-screen Show (4:3)</PresentationFormat>
  <Paragraphs>210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BlinkMacSystemFont</vt:lpstr>
      <vt:lpstr>Calibri</vt:lpstr>
      <vt:lpstr>Calibri Light</vt:lpstr>
      <vt:lpstr>Cambria</vt:lpstr>
      <vt:lpstr>Helvetica Neue</vt:lpstr>
      <vt:lpstr>Times New Roman</vt:lpstr>
      <vt:lpstr>TimesNewRomanPSStd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1063</cp:revision>
  <cp:lastPrinted>2023-05-24T14:39:07Z</cp:lastPrinted>
  <dcterms:created xsi:type="dcterms:W3CDTF">2021-07-03T11:23:54Z</dcterms:created>
  <dcterms:modified xsi:type="dcterms:W3CDTF">2023-06-01T14:06:10Z</dcterms:modified>
</cp:coreProperties>
</file>