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357" r:id="rId3"/>
    <p:sldId id="265" r:id="rId4"/>
    <p:sldId id="268" r:id="rId5"/>
    <p:sldId id="458" r:id="rId6"/>
    <p:sldId id="479" r:id="rId7"/>
    <p:sldId id="603" r:id="rId8"/>
    <p:sldId id="589" r:id="rId9"/>
    <p:sldId id="702" r:id="rId10"/>
    <p:sldId id="703" r:id="rId11"/>
    <p:sldId id="699" r:id="rId12"/>
    <p:sldId id="680" r:id="rId13"/>
    <p:sldId id="734" r:id="rId14"/>
    <p:sldId id="735" r:id="rId15"/>
    <p:sldId id="678" r:id="rId16"/>
    <p:sldId id="698" r:id="rId17"/>
    <p:sldId id="738" r:id="rId18"/>
    <p:sldId id="739" r:id="rId19"/>
    <p:sldId id="700" r:id="rId20"/>
    <p:sldId id="701" r:id="rId21"/>
    <p:sldId id="736" r:id="rId22"/>
    <p:sldId id="728" r:id="rId23"/>
    <p:sldId id="685" r:id="rId24"/>
    <p:sldId id="602" r:id="rId25"/>
    <p:sldId id="708" r:id="rId26"/>
    <p:sldId id="709" r:id="rId27"/>
    <p:sldId id="710" r:id="rId28"/>
    <p:sldId id="67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o Vicente" initials="CV" lastIdx="1" clrIdx="0">
    <p:extLst>
      <p:ext uri="{19B8F6BF-5375-455C-9EA6-DF929625EA0E}">
        <p15:presenceInfo xmlns:p15="http://schemas.microsoft.com/office/powerpoint/2012/main" userId="add71d1e32a934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0000"/>
    <a:srgbClr val="00B0BE"/>
    <a:srgbClr val="000000"/>
    <a:srgbClr val="D9D9D9"/>
    <a:srgbClr val="FF00FF"/>
    <a:srgbClr val="FF6FCF"/>
    <a:srgbClr val="00FFFF"/>
    <a:srgbClr val="CCCCCC"/>
    <a:srgbClr val="CEC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82" autoAdjust="0"/>
    <p:restoredTop sz="76431" autoAdjust="0"/>
  </p:normalViewPr>
  <p:slideViewPr>
    <p:cSldViewPr>
      <p:cViewPr varScale="1">
        <p:scale>
          <a:sx n="72" d="100"/>
          <a:sy n="72" d="100"/>
        </p:scale>
        <p:origin x="1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13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CF7DEA-EED0-B34A-97AC-1E39EAF9C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0B209-6DB4-BAB2-CF2C-4C3140CA8D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5927F-2F01-BC43-856C-0DDF70B4A0C5}" type="datetimeFigureOut">
              <a:rPr lang="en-US" smtClean="0"/>
              <a:t>6/23/23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7747-7603-FC97-B986-99AB94D540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3F291-8112-5E0D-F0E9-AA0D63979E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B494-DDF3-964F-AFCD-83AD96D68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13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9AB72E0-750F-4840-B38A-36D37E711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ヒラギノ角ゴ Pro W3" charset="0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4FF8E02-8D95-5442-9635-B4AA6BA0453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spc="100" dirty="0" err="1">
                <a:latin typeface="Arial" charset="0"/>
                <a:cs typeface="ＭＳ Ｐゴシック" charset="0"/>
              </a:rPr>
              <a:t>Tatlong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Pansansinukob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Mensahe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</a:p>
          <a:p>
            <a:pPr eaLnBrk="1" hangingPunct="1"/>
            <a:endParaRPr lang="en-US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b.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Nalalaman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Pabanalin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;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”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Juan 17:17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</a:t>
            </a:r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16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pangwakas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panawagan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lumakad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ng Biblia.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Hanggat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nananatili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Biblia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sumusunod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katuruan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madadaya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pangwakas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krisis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lalo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tungkol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Sabbath. 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Nananawagan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ikalawang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tanggapin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halip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kamalian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Kasulatan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halip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tradisyon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katuruan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halip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doktrina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endParaRPr lang="en-PH" b="1" i="1" dirty="0"/>
          </a:p>
        </p:txBody>
      </p:sp>
    </p:spTree>
    <p:extLst>
      <p:ext uri="{BB962C8B-B14F-4D97-AF65-F5344CB8AC3E}">
        <p14:creationId xmlns:p14="http://schemas.microsoft.com/office/powerpoint/2010/main" val="3039505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spc="100" baseline="0" dirty="0">
                <a:latin typeface="Arial" charset="0"/>
                <a:cs typeface="ＭＳ Ｐゴシック" charset="0"/>
              </a:rPr>
              <a:t>Mga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Pangyayaring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nakapalibot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Tanda ng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Halimaw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•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halimaw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dagat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13 at 14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bumabangon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Roma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kalat-sa-mundong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sistema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pagsamba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• Sa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katapusan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kapangyarihang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Romano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paaabutin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impluwensya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mundo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mangunguna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kilusan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pag-isahin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pamahalaang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sibil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mithiin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: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marating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pagkakaisa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Daigdig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kaguluhan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ekonomiya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natural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sakuna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pandaigdigang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labanan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</a:t>
            </a:r>
            <a:endParaRPr lang="en-PH" b="0" dirty="0"/>
          </a:p>
        </p:txBody>
      </p:sp>
    </p:spTree>
    <p:extLst>
      <p:ext uri="{BB962C8B-B14F-4D97-AF65-F5344CB8AC3E}">
        <p14:creationId xmlns:p14="http://schemas.microsoft.com/office/powerpoint/2010/main" val="473688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cs typeface="ＭＳ Ｐゴシック" charset="0"/>
              </a:rPr>
              <a:t>• Ang United States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wakas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pangungunahan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pangmundong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alyansa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• “Ang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Protestante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United States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magiging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pangunahin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pag-aabot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kamay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ibayo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malaking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agwat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sunggaban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kamay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espirituwalismo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sila’y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aabot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ibabaw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bangin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makipagkapit-kamay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kapangyarihang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Romano; ¶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ilalim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impluwensya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nitong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tatluhang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pagkaka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-isa,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bansang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[America]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susunod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hakbang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Roma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pagyapak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karapatan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konsiyensya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.”—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The Great Controversy 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588.</a:t>
            </a:r>
            <a:endParaRPr lang="en-PH" b="0" i="0" dirty="0"/>
          </a:p>
        </p:txBody>
      </p:sp>
    </p:spTree>
    <p:extLst>
      <p:ext uri="{BB962C8B-B14F-4D97-AF65-F5344CB8AC3E}">
        <p14:creationId xmlns:p14="http://schemas.microsoft.com/office/powerpoint/2010/main" val="1027601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2. 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Kaluwalhatian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a.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Pupunuin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Kaluwalhatian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Daigdig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Pagkatapos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nakita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ko ang isa pang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nananaog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dakilang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; at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naliwanagan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kaluwalhatian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18:1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20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 err="1">
                <a:latin typeface="Arial" charset="0"/>
                <a:cs typeface="ＭＳ Ｐゴシック" charset="0"/>
              </a:rPr>
              <a:t>Nagbangon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wakas-ng-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panaong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bayan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tumindig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balikat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dakilang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Repormador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nakaraan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¶ Ang Biblia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sinasampalatayanan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Si Cristo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Pinanggagalingan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kaligtasan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¶ • ang Banal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Espiritu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kanila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Pinanggagalingan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lakas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at ¶ •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pagbabalik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katuparan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lahat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pag-asa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</a:t>
            </a:r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06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tatlong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nagpanganak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dito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wakas-ng-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panahong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kilusan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kumpletuhin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Repormasyon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¶ •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makibahagi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kay Cristo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pagtatapos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gawain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dakilang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propesiya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huling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Biblia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naghahayag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makadiyos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kilusan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kapalaran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bumabangon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pagkabigo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iproklama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pangwakas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pabalita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10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May “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Dakilang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.”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nagbibigay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maiproklama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tatlong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[ay]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maliwanagan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kaluwalhatian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[ng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]” (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18:1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Bumababa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maluwalhating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presensya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silid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trono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santuwaryo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Nagpoproklama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huling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pabalita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nagbababala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naninirahan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Ginagamit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Jesus ang 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Griyegong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Exousia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iniaayon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pagsusugo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alagad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953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2. 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Kaluwalhatian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b. 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kaluwalhatian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ay 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Karakter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Sinabi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Moises, ‘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Hinihiling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ko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iyo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ipakita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akin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kaluwalhatian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.’ 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sinabi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‘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Aking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pararaanin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lahat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kabutihan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harapan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aking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ipahahayag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aking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pangalang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‘Ang</a:t>
            </a:r>
            <a:r>
              <a:rPr lang="en-US" b="0" cap="small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cap="small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’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harapan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mo. ¶ 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Ako'y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magkakaloob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kaninumang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aking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ibig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pagkalooban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ako'y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magpapakita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habag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kaninumang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aking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ibig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kahabagan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’ ”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Exodo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33:18, 19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3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malaking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tunggalian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tungkol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din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karakter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¶ • Si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rebeldeng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nagdeklara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makatarungan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hinihingi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pagsamba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kakaunti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ibinibigay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kapalit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Dinedeklara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masamang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hinihigpitan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kalayaan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nililimitahan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kagalakan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Sinagot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muling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pagkabuhay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Jesus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paratang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ipinakita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parehong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maibigin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makatarungan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</a:t>
            </a:r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3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5E1751C-43F1-3D4D-9D96-5B708DD576B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dirty="0" err="1">
                <a:latin typeface="Arial" charset="0"/>
                <a:cs typeface="ＭＳ Ｐゴシック" charset="0"/>
              </a:rPr>
              <a:t>Naglalagablab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Kaluwalhatian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dirty="0">
                <a:latin typeface="Arial" charset="0"/>
                <a:cs typeface="ＭＳ Ｐゴシック" charset="0"/>
              </a:rPr>
              <a:t>. </a:t>
            </a:r>
            <a:endParaRPr lang="en-US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0" spc="100" baseline="0" dirty="0" err="1">
                <a:latin typeface="Arial" charset="0"/>
                <a:cs typeface="ＭＳ Ｐゴシック" charset="0"/>
              </a:rPr>
              <a:t>Naakit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pag-ibig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nagaala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-la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tungkol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karangalan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wakas-ng-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panahong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bayan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inihahayag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¶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kaluwlhatian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—ang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maibigin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sariling-nagsasakripisyong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karakter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nakasentro-sa-sarili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naliwanagan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karakter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327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paghahayag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pag-ibig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personal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naghahayag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kaluwalhatian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karakter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¶ • Walang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kaluwalhatian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mabubuting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o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katwiran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o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kabutihan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• 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Ano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pag-aaring-ganap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?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gawain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paglalagay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kaluwalhatian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alabok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paggawa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wala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kapangyarihang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.”</a:t>
            </a:r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18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100" baseline="0" dirty="0">
                <a:latin typeface="Arial" charset="0"/>
                <a:cs typeface="ＭＳ Ｐゴシック" charset="0"/>
              </a:rPr>
              <a:t>3. 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Pinaslang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Kordero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Pagkatapos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gitna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trono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nilalang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buháy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gitna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matatanda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Korderong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nakatayo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tulad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pinaslang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pitong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sungay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pitong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pitong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Espiritu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sinugo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daigdig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.” </a:t>
            </a:r>
            <a:r>
              <a:rPr lang="en-US" sz="1600" b="0" i="0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0" i="1" spc="1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Apocalipsis</a:t>
            </a:r>
            <a:r>
              <a:rPr lang="en-US" sz="1600" b="0" i="1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14:9</a:t>
            </a:r>
            <a:r>
              <a:rPr lang="en-US" sz="1600" b="0" i="0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PH" sz="2400" b="0" dirty="0"/>
          </a:p>
        </p:txBody>
      </p:sp>
    </p:spTree>
    <p:extLst>
      <p:ext uri="{BB962C8B-B14F-4D97-AF65-F5344CB8AC3E}">
        <p14:creationId xmlns:p14="http://schemas.microsoft.com/office/powerpoint/2010/main" val="4230929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Mapalad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bumabasa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nakikinig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propesiya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tumutupad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nasusulat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malapit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1:3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simbolo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dragon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12:3, 4, 7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lumipilpat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gitna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14:6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babae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nakasakay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matingkad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pulang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halimaw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17:3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),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naroroon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mahahalagang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papel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paghahayag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18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simbolismo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Kordero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•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Kordero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isa ring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Korderong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pinaslang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5:6, 12; 13:8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Narito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puso’t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kaluluwa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lahat ng Biblia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rin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pabalita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tatlong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Hindi natin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itinayong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malibang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mayroon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Jesus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ipinako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krus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kasalanan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punong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sentro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pabalita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68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Dapat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sadyang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inilalagay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Korderong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pinaslang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pinakasentro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doktrina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misyon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¶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puso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sermonng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ipinangangaral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natin,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artikulo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sinusulat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panalangin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awit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inaawit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pag-aaral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Biblia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ibinibigay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lahat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Bayaang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pag-ibig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naihayag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Kordero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krus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babaguhin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paraan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pagtatrato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natin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isa’t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isa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magpakilos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pangalagaan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din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.”—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Ángel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Manuel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Rodríguez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“The Closing of the Cosmic Conflict: Role of the Three Angels’ Messages,” unpublished manuscript, p. 70. 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53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Ibig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sabihin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gitna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paglalarawan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mapapanganib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halimaw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dragong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nakikipagdigma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salot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pag-uusig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tanda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halimaw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narorong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nananatili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harap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gitna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Kordero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Korderong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pinaslang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ngayon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gagawin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matapos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lahat—¶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katapus-tapusan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pinatutungkulan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pabalita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tatlong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46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C09E5BE-94E9-6E45-8410-4F282E259617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Huling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Salita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“Ang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pabalita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dadalhin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…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pamamagitan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malalim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panghihikayat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Espiritu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…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Ngayon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sikat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araw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tumatagos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lahat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dako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¶ at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matatapat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anak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puputulin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tali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pumipigil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kanila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Mga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ugnayang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pampamilya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relasyong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pag-iglesya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ngayo’y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walang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kapangyarihang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pigilan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sila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… ¶ Sa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kabila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ahensyang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nagsama-sama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laban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katotohanan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malaking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bilang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titindig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tabi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Panginoon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.”</a:t>
            </a:r>
            <a:endParaRPr lang="en-US" b="0" spc="100" baseline="0" dirty="0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9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86B0858-5217-4F43-9442-8CBFAFF6728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 err="1">
                <a:latin typeface="Arial" charset="0"/>
                <a:cs typeface="ＭＳ Ｐゴシック" charset="0"/>
              </a:rPr>
              <a:t>Susing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Talata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Pagkatapos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nakita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ko ang isa pang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nananaog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dakilang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; at ang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naliwanagan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kaluwalhatian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2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200" b="0" i="1" spc="100" baseline="0" dirty="0">
                <a:latin typeface="Arial" charset="0"/>
                <a:cs typeface="ＭＳ Ｐゴシック" charset="0"/>
              </a:rPr>
              <a:t> 18:1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B8E233CC-9BFC-CF48-9E10-B937EE3926B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100" baseline="0" dirty="0" err="1">
                <a:latin typeface="Arial" charset="0"/>
                <a:cs typeface="ＭＳ Ｐゴシック" charset="0"/>
              </a:rPr>
              <a:t>Panimulang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Ibinangon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Seventh-day Adventist Church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ipangaral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¶ Kaya,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kailangan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natin,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mahikayat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kay Jesus,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mabagong-anyo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nagawang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bago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walang-katapusang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ebanghelyo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”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14:6, ¶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nakasentro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Cristo para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katiyakan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kaligtasan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Kanya.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6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349851D2-A098-EA47-B336-2497F6669E35}" type="slidenum">
              <a:rPr lang="en-US" sz="1200">
                <a:cs typeface="ヒラギノ角ゴ Pro W3" charset="0"/>
              </a:rPr>
              <a:pPr/>
              <a:t>5</a:t>
            </a:fld>
            <a:endParaRPr lang="en-US" sz="1200">
              <a:cs typeface="ヒラギノ角ゴ Pro W3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Paghahanda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para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Pangwakas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Krisis</a:t>
            </a:r>
            <a:endParaRPr lang="en-US" b="0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a.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Nagbabantay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at May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Maayos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Pag-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iisip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Thesalonica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5:1–6</a:t>
            </a:r>
            <a:r>
              <a:rPr lang="en-US" b="0" i="0" spc="10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b.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Juan 17:17</a:t>
            </a:r>
            <a:r>
              <a:rPr lang="en-US" b="0" i="0" spc="10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b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Ang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endParaRPr lang="en-US" b="0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a.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Pupunuin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Daigdig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18:1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i="1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b. Ang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ay ang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Exodo</a:t>
            </a:r>
            <a:r>
              <a:rPr lang="en-US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33:18, 19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Ang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Pinaslang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Kordero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spc="10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 5:6</a:t>
            </a:r>
            <a:r>
              <a:rPr lang="en-US" b="0" i="0" spc="10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b="0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Ang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Puntong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Sentro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Pabalita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1" spc="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1.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Paghahanda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Pangwakas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Krisis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a.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Nagbabantay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at May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Maayos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Pag-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iisip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kayo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rin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lubos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nakakaalam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darating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magnanakaw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gabi.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Kapag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sinasabi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Kapayapaan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katiwasayan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,”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kaagad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darating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kanila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…,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makakatakas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!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kayo,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kapatid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wala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kadiliman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…. … ¶ Kaya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huwag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tayong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matulog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iba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tayo'y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manatiling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handa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magpakatino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”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1 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Tesalonica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5:2–6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86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panawagan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apostol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Pablo.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Hinimok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Tesalonika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"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magbantay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"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matino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konteksto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ikalawang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pagparito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Cristo.”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Ginamit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Jesus ang 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magbantay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kaugnay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maalab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taos-pusong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panalangin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(Mateo 24:42 at 26:40, 41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magbantay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espiritual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gising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•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matino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isip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seryoso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tungkol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panahong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pinamumuhayan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natin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nakapokus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talagang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mahalaga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244971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Tayong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nalalaman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katotohan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dapat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handa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malapit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dumating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mundo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nakakalulang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sorpresa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.”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Samantalang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maaaring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sorpresa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dapat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sorpresa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Bagaman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natin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alam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kelan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mangyayari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sapat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maaari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makita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malaman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darating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ngayon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ay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handa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219954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spc="100" baseline="0" dirty="0" err="1">
                <a:latin typeface="Arial" charset="0"/>
                <a:cs typeface="ＭＳ Ｐゴシック" charset="0"/>
              </a:rPr>
              <a:t>Liksyon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Daniel 2.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Paunang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binabalangkas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propetikong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kasaysayan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kaligtasan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nagbibigay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Daniel 2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makapangyarihan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makatwirang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katunayan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mpagkakatiwalaan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natin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propesiya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Daniel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isninama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madernong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kaloob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propesiya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nagbibigay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makadiyos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kabatiran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ano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darating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mundong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304421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2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9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0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62E9-99B3-F5C8-4BD8-23B9A94FF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E50CB-70E9-F4D4-E903-58ACCDBA1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6AA0-53CA-21C6-5D35-7DA9179C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8645-0BEF-69FD-8484-E97AAF45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9D772-0960-854C-BA49-637EDE4D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9FBD-3138-3BC0-6FF4-71058090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BF07F-7735-9BC5-B7BB-9C695839F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D0BF2-2F61-3F23-F033-4AB567B5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4A2E-8336-FDF8-1CEE-4FD15E01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27D52-2ECF-87ED-8236-9C17CBF5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3082-392D-516A-6C89-D1B4D332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EB715-9A85-F134-AF04-388646DF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CEA7-AD98-BE74-CF40-FD153110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2DF0-5B7C-A201-1853-F6C4826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B906-3348-C98A-7C36-4598A4BF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73C0-AF0D-5A19-271C-40EAF155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D0E4-2FA1-71FD-F554-62AC7BC97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AC6BC-2B90-11E8-0E83-2AC82ABAF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D3C82-7ACE-72E2-ADF2-7E3028E1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8F397-625D-0AFA-D789-E3FA5E37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44336-996F-4D4A-C4DE-362C1F56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661E-9680-6EC7-D968-EACBBF45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33F03-F10B-3572-522B-8FA6F7F71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DE359-41BF-96DF-362E-2147CAE45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298CC-8531-1555-FDAA-200A022BC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56512-FC4A-3A93-F88A-E1155E1EA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A6863-CC9A-87F9-93B0-CE74E5D9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1B7C4-19A5-38FF-864E-9312C8EC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FFDD2-6AFC-79AE-5FEF-0BB40349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613E-F6E3-73F7-5ACA-A0B30885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92B1D-B6A5-9FD3-50ED-FE0A2A2A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E9445-A0C6-6543-93B9-91FA082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B57-1D8E-AC9C-822F-212333EB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7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4FCD2-54FD-ECD3-E597-B7426C21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7B154-E699-1AEF-C033-7EF1C409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44C57-A7C0-FD17-62A4-D0E8ABBF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A88E-7216-19A1-F997-904A73CB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DDDF-925A-D3AC-8552-DA1A8E69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BFC47-A7D8-600D-DCD3-07C15E9C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468E5-D30D-1D6F-3B6A-7656B40B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C807E-433E-FB36-E656-0EF7D46F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FED8C-897B-23F3-A1B9-97E63EB1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02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887E-A1C0-D796-5792-447EB74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8C3D2-0967-0455-A889-24155BD4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72DC4-5281-23BC-8B1E-9E275D51F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0BEB-1820-F522-76E2-CBA40256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06660-E75C-1768-0EA4-A71D5E90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0794E-E099-AED3-E504-783AA343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E5F6-90FE-F40D-FFE6-114617DC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F278B-1B3B-52D8-ECC6-C4DACF71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54B07-55C9-B3B8-DF10-357C662A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4EC16-C68D-DF94-CAD4-1FB44F61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9B80E-BE48-B604-6FC5-04200ABF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56D04-92DB-C94A-C68B-E78F9D922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E2B17-01A5-549D-9E35-1EF0F6ED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928E-C334-F72E-D79F-DAB40B9D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5CECE-B287-4CBF-9B7B-300E338F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CBAA6-DB85-C3F1-66E4-AB1B0DA8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8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9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3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22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8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90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>
            <a:off x="609600" y="561975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8" descr="cr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663287-DF1E-58BB-8EA3-ADB6BF5FC4A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99592" y="23248"/>
            <a:ext cx="814908" cy="11014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76E50-79D9-0ADD-1D58-1A40043E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23544-A26E-E17D-4A34-139D07AB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5EB63-854B-90FE-F1E9-56FA60474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F505-4F38-C44B-AF8C-3E644050C760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7396-D9A6-3013-D941-E00589AE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2803-61D2-39F1-A897-600A766C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72608" y="4797425"/>
            <a:ext cx="3131840" cy="8620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Mark Finley</a:t>
            </a:r>
          </a:p>
          <a:p>
            <a:pPr algn="r">
              <a:defRPr/>
            </a:pPr>
            <a:r>
              <a:rPr lang="en-US" sz="2200" spc="100" dirty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Principal Contributor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B446E-415F-4B99-12AF-5699615CB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073678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C6D2A-6668-F592-93DC-B2C99D021A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58" r="9764"/>
          <a:stretch/>
        </p:blipFill>
        <p:spPr>
          <a:xfrm>
            <a:off x="5036200" y="1196752"/>
            <a:ext cx="4072304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spcAft>
                <a:spcPts val="600"/>
              </a:spcAft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Ablaze With God’s Glory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1. Preparing for the Final Crisis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cap="small" spc="50" dirty="0">
                <a:latin typeface="Cambria"/>
                <a:cs typeface="Cambria"/>
              </a:rPr>
              <a:t>b. Knowing Truth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964BB-C83D-A4E4-8922-5817AAC77154}"/>
              </a:ext>
            </a:extLst>
          </p:cNvPr>
          <p:cNvSpPr txBox="1"/>
          <p:nvPr/>
        </p:nvSpPr>
        <p:spPr>
          <a:xfrm>
            <a:off x="1550504" y="737483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C1EAF-574D-10F3-A190-80CE7B0DF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733376"/>
            <a:ext cx="5080000" cy="50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564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God’s final appeal is to walk in the truth of the Bible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pc="-50" dirty="0">
                <a:latin typeface="Calibri"/>
                <a:cs typeface="Calibri"/>
              </a:rPr>
              <a:t>	• </a:t>
            </a:r>
            <a:r>
              <a:rPr lang="en-US" dirty="0">
                <a:latin typeface="Calibri"/>
                <a:cs typeface="Calibri"/>
              </a:rPr>
              <a:t>As long as people stick to the Bible   	and follow what it teaches, they will    	not be deceived in the final crisis, 	particularly regarding the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Sabbath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spc="-50" dirty="0">
                <a:latin typeface="Calibri"/>
                <a:cs typeface="Calibri"/>
              </a:rPr>
              <a:t>	•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50" dirty="0">
                <a:latin typeface="Calibri"/>
                <a:cs typeface="Calibri"/>
              </a:rPr>
              <a:t>The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50" dirty="0">
                <a:latin typeface="Calibri"/>
                <a:cs typeface="Calibri"/>
              </a:rPr>
              <a:t>second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50" dirty="0">
                <a:latin typeface="Calibri"/>
                <a:cs typeface="Calibri"/>
              </a:rPr>
              <a:t>angel</a:t>
            </a:r>
            <a:r>
              <a:rPr lang="en-US" spc="-300" dirty="0">
                <a:latin typeface="Calibri"/>
                <a:cs typeface="Calibri"/>
              </a:rPr>
              <a:t>’s </a:t>
            </a:r>
            <a:r>
              <a:rPr lang="en-US" spc="-50" dirty="0">
                <a:latin typeface="Calibri"/>
                <a:cs typeface="Calibri"/>
              </a:rPr>
              <a:t>message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50" dirty="0">
                <a:latin typeface="Calibri"/>
                <a:cs typeface="Calibri"/>
              </a:rPr>
              <a:t>appeals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50" dirty="0">
                <a:latin typeface="Calibri"/>
                <a:cs typeface="Calibri"/>
              </a:rPr>
              <a:t>to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50" dirty="0">
                <a:latin typeface="Calibri"/>
                <a:cs typeface="Calibri"/>
              </a:rPr>
              <a:t>us 	to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50" dirty="0">
                <a:latin typeface="Calibri"/>
                <a:cs typeface="Calibri"/>
              </a:rPr>
              <a:t>accept</a:t>
            </a:r>
            <a:r>
              <a:rPr lang="en-US" spc="-150" dirty="0">
                <a:latin typeface="Calibri"/>
                <a:cs typeface="Calibri"/>
              </a:rPr>
              <a:t> </a:t>
            </a:r>
            <a:r>
              <a:rPr lang="en-US" spc="-50" dirty="0">
                <a:highlight>
                  <a:srgbClr val="0000FF"/>
                </a:highlight>
                <a:latin typeface="Calibri"/>
                <a:cs typeface="Calibri"/>
              </a:rPr>
              <a:t>truth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50" dirty="0">
                <a:latin typeface="Calibri"/>
                <a:cs typeface="Calibri"/>
              </a:rPr>
              <a:t>rather</a:t>
            </a:r>
            <a:r>
              <a:rPr lang="en-US" spc="-150" dirty="0">
                <a:latin typeface="Calibri"/>
                <a:cs typeface="Calibri"/>
              </a:rPr>
              <a:t> </a:t>
            </a:r>
            <a:r>
              <a:rPr lang="en-US" spc="-50" dirty="0">
                <a:latin typeface="Calibri"/>
                <a:cs typeface="Calibri"/>
              </a:rPr>
              <a:t>than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50" dirty="0">
                <a:latin typeface="Calibri"/>
                <a:cs typeface="Calibri"/>
              </a:rPr>
              <a:t>error, </a:t>
            </a:r>
            <a:r>
              <a:rPr lang="en-US" spc="-50" dirty="0">
                <a:highlight>
                  <a:srgbClr val="0000FF"/>
                </a:highlight>
                <a:latin typeface="Calibri"/>
                <a:cs typeface="Calibri"/>
              </a:rPr>
              <a:t>Scripture</a:t>
            </a:r>
            <a:r>
              <a:rPr lang="en-US" spc="-50" dirty="0">
                <a:latin typeface="Calibri"/>
                <a:cs typeface="Calibri"/>
              </a:rPr>
              <a:t> 	</a:t>
            </a:r>
            <a:r>
              <a:rPr lang="en-US" dirty="0">
                <a:latin typeface="Calibri"/>
                <a:cs typeface="Calibri"/>
              </a:rPr>
              <a:t>rather than tradition, and the 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teachings</a:t>
            </a:r>
            <a:r>
              <a:rPr lang="en-US" dirty="0">
                <a:latin typeface="Calibri"/>
                <a:cs typeface="Calibri"/>
              </a:rPr>
              <a:t>    </a:t>
            </a:r>
            <a:r>
              <a:rPr lang="en-US" spc="-300" dirty="0">
                <a:latin typeface="Calibri"/>
                <a:cs typeface="Calibri"/>
              </a:rPr>
              <a:t>	</a:t>
            </a:r>
            <a:r>
              <a:rPr lang="en-US" spc="-20" dirty="0">
                <a:latin typeface="Calibri"/>
                <a:cs typeface="Calibri"/>
              </a:rPr>
              <a:t>of God’s Word rather than false doctrine.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1E306B1-B192-F842-988E-890AEBAD8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Preparing for the Final Crisis 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b. Knowing Truth </a:t>
            </a:r>
          </a:p>
        </p:txBody>
      </p:sp>
    </p:spTree>
    <p:extLst>
      <p:ext uri="{BB962C8B-B14F-4D97-AF65-F5344CB8AC3E}">
        <p14:creationId xmlns:p14="http://schemas.microsoft.com/office/powerpoint/2010/main" val="63713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7F97161A-81AC-384F-B73B-4ABAB2DE8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399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6875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• The sea beast of Revelation 13 and 14 	arises out of Rome as a 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worldwide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 	system of worship.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6875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• Eventually this Roman power extends its </a:t>
            </a:r>
            <a:r>
              <a:rPr lang="en-US" spc="-5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influence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over the 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whole world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and will </a:t>
            </a:r>
            <a:r>
              <a:rPr lang="en-US" spc="-5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lead out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in a movement to unite church </a:t>
            </a:r>
            <a:r>
              <a:rPr lang="en-US" spc="-100" dirty="0">
                <a:solidFill>
                  <a:schemeClr val="bg1"/>
                </a:solidFill>
                <a:latin typeface="Calibri"/>
                <a:cs typeface="Calibri"/>
              </a:rPr>
              <a:t>	and state. </a:t>
            </a:r>
            <a:r>
              <a:rPr lang="en-US" spc="-100" dirty="0">
                <a:latin typeface="Calibri"/>
                <a:cs typeface="Calibri"/>
              </a:rPr>
              <a:t>The goal: to achieve </a:t>
            </a:r>
            <a:r>
              <a:rPr lang="en-US" b="1" spc="100" dirty="0">
                <a:latin typeface="Calibri"/>
                <a:cs typeface="Calibri"/>
              </a:rPr>
              <a:t>world unity </a:t>
            </a:r>
            <a:r>
              <a:rPr lang="en-US" spc="-50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at a time of economic upheaval, natural </a:t>
            </a:r>
            <a:r>
              <a:rPr lang="en-US" spc="-50" dirty="0">
                <a:latin typeface="Calibri"/>
                <a:cs typeface="Calibri"/>
              </a:rPr>
              <a:t>	</a:t>
            </a:r>
            <a:r>
              <a:rPr lang="en-US" spc="-20" dirty="0">
                <a:latin typeface="Calibri"/>
                <a:cs typeface="Calibri"/>
              </a:rPr>
              <a:t>catastrophes, social turmoil, international </a:t>
            </a:r>
            <a:r>
              <a:rPr lang="en-US" spc="-50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political crisis, and global conflict.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23990"/>
            <a:ext cx="9144000" cy="39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687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The sea beast of Revelation 13 and 14 	arises out of Rome as a </a:t>
            </a:r>
            <a:r>
              <a:rPr lang="en-US" b="1" spc="100" dirty="0">
                <a:latin typeface="Calibri"/>
                <a:cs typeface="Calibri"/>
              </a:rPr>
              <a:t>worldwide</a:t>
            </a:r>
            <a:r>
              <a:rPr lang="en-US" dirty="0">
                <a:latin typeface="Calibri"/>
                <a:cs typeface="Calibri"/>
              </a:rPr>
              <a:t>  	system of worship.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687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Eventually this Roman power extends its </a:t>
            </a:r>
            <a:r>
              <a:rPr lang="en-US" spc="-50" dirty="0">
                <a:latin typeface="Calibri"/>
                <a:cs typeface="Calibri"/>
              </a:rPr>
              <a:t>	</a:t>
            </a:r>
            <a:r>
              <a:rPr lang="en-US" b="1" spc="100" dirty="0">
                <a:latin typeface="Calibri"/>
                <a:cs typeface="Calibri"/>
              </a:rPr>
              <a:t>influence </a:t>
            </a:r>
            <a:r>
              <a:rPr lang="en-US" dirty="0">
                <a:latin typeface="Calibri"/>
                <a:cs typeface="Calibri"/>
              </a:rPr>
              <a:t>over the </a:t>
            </a:r>
            <a:r>
              <a:rPr lang="en-US" b="1" spc="100" dirty="0">
                <a:latin typeface="Calibri"/>
                <a:cs typeface="Calibri"/>
              </a:rPr>
              <a:t>whole world </a:t>
            </a:r>
            <a:r>
              <a:rPr lang="en-US" dirty="0">
                <a:latin typeface="Calibri"/>
                <a:cs typeface="Calibri"/>
              </a:rPr>
              <a:t>and will </a:t>
            </a:r>
            <a:r>
              <a:rPr lang="en-US" spc="-50" dirty="0">
                <a:latin typeface="Calibri"/>
                <a:cs typeface="Calibri"/>
              </a:rPr>
              <a:t>	</a:t>
            </a:r>
            <a:r>
              <a:rPr lang="en-US" b="1" spc="100" dirty="0">
                <a:latin typeface="Calibri"/>
                <a:cs typeface="Calibri"/>
              </a:rPr>
              <a:t>lead out </a:t>
            </a:r>
            <a:r>
              <a:rPr lang="en-US" dirty="0">
                <a:latin typeface="Calibri"/>
                <a:cs typeface="Calibri"/>
              </a:rPr>
              <a:t>in a movement to unite church </a:t>
            </a:r>
            <a:r>
              <a:rPr lang="en-US" spc="-100" dirty="0">
                <a:latin typeface="Calibri"/>
                <a:cs typeface="Calibri"/>
              </a:rPr>
              <a:t>	and state.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1E306B1-B192-F842-988E-890AEBAD8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47526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b. Knowing the Truth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Events Surrounding the Beast’s Mark</a:t>
            </a:r>
          </a:p>
        </p:txBody>
      </p:sp>
    </p:spTree>
    <p:extLst>
      <p:ext uri="{BB962C8B-B14F-4D97-AF65-F5344CB8AC3E}">
        <p14:creationId xmlns:p14="http://schemas.microsoft.com/office/powerpoint/2010/main" val="9999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E0DA8DF1-2A72-0945-B1D8-EC064C914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399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6875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• The United States will eventually take   	the lead in this global confederation.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6875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• “The 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Protestants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pc="-50" dirty="0">
                <a:solidFill>
                  <a:schemeClr val="bg1"/>
                </a:solidFill>
                <a:latin typeface="Calibri"/>
                <a:cs typeface="Calibri"/>
              </a:rPr>
              <a:t>of the United States will   </a:t>
            </a:r>
            <a:r>
              <a:rPr lang="en-US" spc="-100" dirty="0">
                <a:solidFill>
                  <a:schemeClr val="bg1"/>
                </a:solidFill>
                <a:latin typeface="Calibri"/>
                <a:cs typeface="Calibri"/>
              </a:rPr>
              <a:t>	be foremost in stretching their hands across 	</a:t>
            </a:r>
            <a:r>
              <a:rPr lang="en-US" spc="-70" dirty="0">
                <a:solidFill>
                  <a:schemeClr val="bg1"/>
                </a:solidFill>
                <a:latin typeface="Calibri"/>
                <a:cs typeface="Calibri"/>
              </a:rPr>
              <a:t>the gulf to grasp the hand of 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spiritualism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;   </a:t>
            </a:r>
            <a:r>
              <a:rPr lang="en-US" spc="-1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they will reach over the abyss to clasp  	</a:t>
            </a:r>
            <a:r>
              <a:rPr lang="en-US" spc="-50" dirty="0">
                <a:solidFill>
                  <a:schemeClr val="bg1"/>
                </a:solidFill>
                <a:latin typeface="Calibri"/>
                <a:cs typeface="Calibri"/>
              </a:rPr>
              <a:t>hands with the 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Roman power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; </a:t>
            </a:r>
            <a:r>
              <a:rPr lang="en-US" spc="-70" dirty="0">
                <a:latin typeface="Calibri"/>
                <a:cs typeface="Calibri"/>
              </a:rPr>
              <a:t>and under 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spc="-50" dirty="0">
                <a:latin typeface="Calibri"/>
                <a:cs typeface="Calibri"/>
              </a:rPr>
              <a:t>the influence of this </a:t>
            </a:r>
            <a:r>
              <a:rPr lang="en-US" b="1" spc="100" dirty="0">
                <a:latin typeface="Calibri"/>
                <a:cs typeface="Calibri"/>
              </a:rPr>
              <a:t>threefold union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spc="-50" dirty="0">
                <a:latin typeface="Calibri"/>
                <a:cs typeface="Calibri"/>
              </a:rPr>
              <a:t>this </a:t>
            </a:r>
            <a:r>
              <a:rPr lang="en-US" spc="-100" dirty="0">
                <a:latin typeface="Calibri"/>
                <a:cs typeface="Calibri"/>
              </a:rPr>
              <a:t>	</a:t>
            </a:r>
            <a:r>
              <a:rPr lang="en-US" spc="-50" dirty="0">
                <a:latin typeface="Calibri"/>
                <a:cs typeface="Calibri"/>
              </a:rPr>
              <a:t>country will follow in the steps of Rome in </a:t>
            </a:r>
            <a:r>
              <a:rPr lang="en-US" spc="-100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trampling on the </a:t>
            </a:r>
            <a:r>
              <a:rPr lang="en-US" b="1" spc="100" dirty="0">
                <a:latin typeface="Calibri"/>
                <a:cs typeface="Calibri"/>
              </a:rPr>
              <a:t>rights of conscience</a:t>
            </a:r>
            <a:r>
              <a:rPr lang="en-US" dirty="0">
                <a:latin typeface="Calibri"/>
                <a:cs typeface="Calibri"/>
              </a:rPr>
              <a:t>.”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23990"/>
            <a:ext cx="9144000" cy="39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687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The United States will eventually take   	the lead in this global confederation.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687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“The </a:t>
            </a:r>
            <a:r>
              <a:rPr lang="en-US" b="1" spc="100" dirty="0">
                <a:latin typeface="Calibri"/>
                <a:cs typeface="Calibri"/>
              </a:rPr>
              <a:t>Protestants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spc="-50" dirty="0">
                <a:latin typeface="Calibri"/>
                <a:cs typeface="Calibri"/>
              </a:rPr>
              <a:t>of the United States will   </a:t>
            </a:r>
            <a:r>
              <a:rPr lang="en-US" spc="-100" dirty="0">
                <a:latin typeface="Calibri"/>
                <a:cs typeface="Calibri"/>
              </a:rPr>
              <a:t>	be foremost in stretching their hands across 	</a:t>
            </a:r>
            <a:r>
              <a:rPr lang="en-US" spc="-70" dirty="0">
                <a:latin typeface="Calibri"/>
                <a:cs typeface="Calibri"/>
              </a:rPr>
              <a:t>the gulf to grasp the hand of </a:t>
            </a:r>
            <a:r>
              <a:rPr lang="en-US" b="1" spc="100" dirty="0">
                <a:latin typeface="Calibri"/>
                <a:cs typeface="Calibri"/>
              </a:rPr>
              <a:t>spiritualism</a:t>
            </a:r>
            <a:r>
              <a:rPr lang="en-US" dirty="0">
                <a:latin typeface="Calibri"/>
                <a:cs typeface="Calibri"/>
              </a:rPr>
              <a:t>;   </a:t>
            </a:r>
            <a:r>
              <a:rPr lang="en-US" spc="-100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they will reach over the abyss to clasp  	</a:t>
            </a:r>
            <a:r>
              <a:rPr lang="en-US" spc="-50" dirty="0">
                <a:latin typeface="Calibri"/>
                <a:cs typeface="Calibri"/>
              </a:rPr>
              <a:t>hands with the </a:t>
            </a:r>
            <a:r>
              <a:rPr lang="en-US" b="1" spc="100" dirty="0">
                <a:latin typeface="Calibri"/>
                <a:cs typeface="Calibri"/>
              </a:rPr>
              <a:t>Roman power</a:t>
            </a:r>
            <a:r>
              <a:rPr lang="en-US" dirty="0">
                <a:latin typeface="Calibri"/>
                <a:cs typeface="Calibri"/>
              </a:rPr>
              <a:t>;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1E306B1-B192-F842-988E-890AEBAD8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47526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b. Knowing the Truth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Events Surrounding the Beast’s Mark</a:t>
            </a:r>
          </a:p>
        </p:txBody>
      </p:sp>
    </p:spTree>
    <p:extLst>
      <p:ext uri="{BB962C8B-B14F-4D97-AF65-F5344CB8AC3E}">
        <p14:creationId xmlns:p14="http://schemas.microsoft.com/office/powerpoint/2010/main" val="81328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6024" y="1834378"/>
            <a:ext cx="4572000" cy="45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Cambria"/>
                <a:cs typeface="Cambria"/>
              </a:rPr>
              <a:t>Revelation 18:1 </a:t>
            </a:r>
            <a:r>
              <a:rPr lang="en-US" sz="2800" dirty="0">
                <a:latin typeface="Cambria"/>
                <a:cs typeface="Cambria"/>
              </a:rPr>
              <a:t>NKJV</a:t>
            </a:r>
            <a:endParaRPr lang="en-US" sz="3600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/>
                <a:cs typeface="Calibri"/>
              </a:rPr>
              <a:t>“After these things I saw another angel coming down from heaven, having great authority, and the earth was illuminated with his glory</a:t>
            </a:r>
            <a:r>
              <a:rPr lang="en-US" spc="-100" dirty="0">
                <a:latin typeface="Calibri"/>
                <a:cs typeface="Calibri"/>
              </a:rPr>
              <a:t>.”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spcAft>
                <a:spcPts val="600"/>
              </a:spcAft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Ablaze With God’s Glory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2. The Glory of God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cap="small" dirty="0">
                <a:latin typeface="Cambria"/>
                <a:cs typeface="Cambria"/>
              </a:rPr>
              <a:t>a. His Glory Fills the Earth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27105-C1D5-C6F5-012F-082EFE063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866" y="2564904"/>
            <a:ext cx="412763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3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spc="-100" dirty="0">
                <a:solidFill>
                  <a:srgbClr val="FFFF00"/>
                </a:solidFill>
                <a:latin typeface="Cambria"/>
                <a:cs typeface="Cambria"/>
              </a:rPr>
              <a:t>2. The Glory of God</a:t>
            </a:r>
          </a:p>
          <a:p>
            <a:pPr marL="36000"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a. His Glory Fills the Earth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76267EF-8323-4220-8FD6-2055D307A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082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God has raised up a last-day people          to stand on the shoulders of the great Reformers of the past.</a:t>
            </a:r>
          </a:p>
          <a:p>
            <a:pPr marL="25082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With the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Bible</a:t>
            </a:r>
            <a:r>
              <a:rPr lang="en-US" dirty="0">
                <a:latin typeface="Calibri"/>
                <a:cs typeface="Calibri"/>
              </a:rPr>
              <a:t> as their only creed, 	</a:t>
            </a:r>
          </a:p>
          <a:p>
            <a:pPr marL="25082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Christ</a:t>
            </a:r>
            <a:r>
              <a:rPr lang="en-US" dirty="0">
                <a:latin typeface="Calibri"/>
                <a:cs typeface="Calibri"/>
              </a:rPr>
              <a:t> alone as their only Source of                  	salvation, </a:t>
            </a:r>
          </a:p>
          <a:p>
            <a:pPr marL="25082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the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Holy Spirit </a:t>
            </a:r>
            <a:r>
              <a:rPr lang="en-US" dirty="0">
                <a:latin typeface="Calibri"/>
                <a:cs typeface="Calibri"/>
              </a:rPr>
              <a:t>as their only Source of 	strength, and </a:t>
            </a:r>
          </a:p>
          <a:p>
            <a:pPr marL="25082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the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return of our Lord </a:t>
            </a:r>
            <a:r>
              <a:rPr lang="en-US" dirty="0">
                <a:latin typeface="Calibri"/>
                <a:cs typeface="Calibri"/>
              </a:rPr>
              <a:t>as the </a:t>
            </a:r>
            <a:r>
              <a:rPr lang="en-US" dirty="0" err="1">
                <a:latin typeface="Calibri"/>
                <a:cs typeface="Calibri"/>
              </a:rPr>
              <a:t>consum</a:t>
            </a:r>
            <a:r>
              <a:rPr lang="en-US" dirty="0">
                <a:latin typeface="Calibri"/>
                <a:cs typeface="Calibri"/>
              </a:rPr>
              <a:t>-	</a:t>
            </a:r>
            <a:r>
              <a:rPr lang="en-US" dirty="0" err="1">
                <a:latin typeface="Calibri"/>
                <a:cs typeface="Calibri"/>
              </a:rPr>
              <a:t>mation</a:t>
            </a:r>
            <a:r>
              <a:rPr lang="en-US" dirty="0">
                <a:latin typeface="Calibri"/>
                <a:cs typeface="Calibri"/>
              </a:rPr>
              <a:t> of all their hopes. </a:t>
            </a:r>
            <a:r>
              <a:rPr lang="en-US" spc="-70" dirty="0">
                <a:latin typeface="Calibri"/>
                <a:cs typeface="Calibri"/>
              </a:rPr>
              <a:t>	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spc="-100" dirty="0">
                <a:solidFill>
                  <a:srgbClr val="FFFF00"/>
                </a:solidFill>
                <a:latin typeface="Cambria"/>
                <a:cs typeface="Cambria"/>
              </a:rPr>
              <a:t>2. The Glory of God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a. His Glory Fills the Earth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964BB-C83D-A4E4-8922-5817AAC77154}"/>
              </a:ext>
            </a:extLst>
          </p:cNvPr>
          <p:cNvSpPr txBox="1"/>
          <p:nvPr/>
        </p:nvSpPr>
        <p:spPr>
          <a:xfrm>
            <a:off x="1550504" y="737483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2399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082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The three angels’ messages gave         birth to this last-day movement </a:t>
            </a:r>
          </a:p>
          <a:p>
            <a:pPr marL="25082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	• </a:t>
            </a:r>
            <a:r>
              <a:rPr lang="en-US" dirty="0">
                <a:latin typeface="Calibri"/>
                <a:cs typeface="Calibri"/>
              </a:rPr>
              <a:t>to complete the Reformation and</a:t>
            </a:r>
          </a:p>
          <a:p>
            <a:pPr marL="25082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to participate with Christ in finishing 	His work on earth. </a:t>
            </a:r>
          </a:p>
          <a:p>
            <a:pPr marL="25082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The great prophecies of the Bible’s        	last book reveal a divine movement of 	destiny </a:t>
            </a:r>
            <a:r>
              <a:rPr lang="en-US" b="1" spc="50" dirty="0">
                <a:latin typeface="Calibri"/>
                <a:cs typeface="Calibri"/>
              </a:rPr>
              <a:t>arising out of disappointment    </a:t>
            </a:r>
            <a:r>
              <a:rPr lang="en-US" dirty="0">
                <a:latin typeface="Calibri"/>
                <a:cs typeface="Calibri"/>
              </a:rPr>
              <a:t>	to proclaim God’s final message to              	the world. </a:t>
            </a:r>
          </a:p>
        </p:txBody>
      </p:sp>
    </p:spTree>
    <p:extLst>
      <p:ext uri="{BB962C8B-B14F-4D97-AF65-F5344CB8AC3E}">
        <p14:creationId xmlns:p14="http://schemas.microsoft.com/office/powerpoint/2010/main" val="12496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spc="-100" dirty="0">
                <a:solidFill>
                  <a:srgbClr val="FFFF00"/>
                </a:solidFill>
                <a:latin typeface="Cambria"/>
                <a:cs typeface="Cambria"/>
              </a:rPr>
              <a:t>a. His Glory Fills the Earth 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Angel With "Great Authority”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964BB-C83D-A4E4-8922-5817AAC77154}"/>
              </a:ext>
            </a:extLst>
          </p:cNvPr>
          <p:cNvSpPr txBox="1"/>
          <p:nvPr/>
        </p:nvSpPr>
        <p:spPr>
          <a:xfrm>
            <a:off x="1550504" y="737483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2399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34975" algn="l"/>
              </a:tabLst>
              <a:defRPr/>
            </a:pPr>
            <a:r>
              <a:rPr lang="en-US" spc="-50" dirty="0">
                <a:latin typeface="Calibri"/>
                <a:cs typeface="Calibri"/>
              </a:rPr>
              <a:t>This angel </a:t>
            </a:r>
            <a:r>
              <a:rPr lang="en-US" spc="-50" dirty="0">
                <a:solidFill>
                  <a:schemeClr val="tx2"/>
                </a:solidFill>
                <a:latin typeface="Calibri"/>
                <a:cs typeface="Calibri"/>
              </a:rPr>
              <a:t>gives power </a:t>
            </a:r>
            <a:r>
              <a:rPr lang="en-US" spc="-50" dirty="0">
                <a:latin typeface="Calibri"/>
                <a:cs typeface="Calibri"/>
              </a:rPr>
              <a:t>to the proclamation  </a:t>
            </a:r>
            <a:r>
              <a:rPr lang="en-US" dirty="0">
                <a:latin typeface="Calibri"/>
                <a:cs typeface="Calibri"/>
              </a:rPr>
              <a:t>of the three angels so that the “earth [is] lightened with [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God’s</a:t>
            </a:r>
            <a:r>
              <a:rPr lang="en-US" dirty="0">
                <a:latin typeface="Calibri"/>
                <a:cs typeface="Calibri"/>
              </a:rPr>
              <a:t>] glory” (</a:t>
            </a:r>
            <a:r>
              <a:rPr lang="en-US" i="1" dirty="0">
                <a:latin typeface="Calibri"/>
                <a:cs typeface="Calibri"/>
              </a:rPr>
              <a:t>Rev. 18:1</a:t>
            </a:r>
            <a:r>
              <a:rPr lang="en-US" dirty="0">
                <a:latin typeface="Calibri"/>
                <a:cs typeface="Calibri"/>
              </a:rPr>
              <a:t>).</a:t>
            </a:r>
            <a:endParaRPr lang="en-US" b="1" spc="100" dirty="0">
              <a:latin typeface="Calibri"/>
              <a:cs typeface="Calibri"/>
            </a:endParaRP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34975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	</a:t>
            </a:r>
            <a:r>
              <a:rPr lang="en-US" spc="-100" dirty="0">
                <a:latin typeface="Calibri"/>
                <a:cs typeface="Calibri"/>
              </a:rPr>
              <a:t>• </a:t>
            </a:r>
            <a:r>
              <a:rPr lang="en-US" spc="-100" dirty="0">
                <a:solidFill>
                  <a:schemeClr val="tx2"/>
                </a:solidFill>
                <a:latin typeface="Calibri"/>
                <a:cs typeface="Calibri"/>
              </a:rPr>
              <a:t>Comes</a:t>
            </a:r>
            <a:r>
              <a:rPr lang="en-US" spc="-100" dirty="0">
                <a:latin typeface="Calibri"/>
                <a:cs typeface="Calibri"/>
              </a:rPr>
              <a:t> down from the glorious presence 	of God in the </a:t>
            </a:r>
            <a:r>
              <a:rPr lang="en-US" spc="-100" dirty="0">
                <a:solidFill>
                  <a:schemeClr val="tx2"/>
                </a:solidFill>
                <a:latin typeface="Calibri"/>
                <a:cs typeface="Calibri"/>
              </a:rPr>
              <a:t>throne room </a:t>
            </a:r>
            <a:r>
              <a:rPr lang="en-US" spc="-100" dirty="0">
                <a:latin typeface="Calibri"/>
                <a:cs typeface="Calibri"/>
              </a:rPr>
              <a:t>of the sanctuary.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3497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Proclaims</a:t>
            </a:r>
            <a:r>
              <a:rPr lang="en-US" dirty="0">
                <a:latin typeface="Calibri"/>
                <a:cs typeface="Calibri"/>
              </a:rPr>
              <a:t> God’s last message of mercy 	and warns the inhabitants of the earth. 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3497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</a:t>
            </a:r>
            <a:r>
              <a:rPr lang="en-US" b="1" spc="100" dirty="0">
                <a:latin typeface="Calibri"/>
                <a:cs typeface="Calibri"/>
              </a:rPr>
              <a:t>Jesus</a:t>
            </a:r>
            <a:r>
              <a:rPr lang="en-US" dirty="0">
                <a:latin typeface="Calibri"/>
                <a:cs typeface="Calibri"/>
              </a:rPr>
              <a:t> uses “authority” (Gr. </a:t>
            </a:r>
            <a:r>
              <a:rPr lang="en-US" i="1" dirty="0" err="1">
                <a:latin typeface="Calibri"/>
                <a:cs typeface="Calibri"/>
              </a:rPr>
              <a:t>Exousia</a:t>
            </a:r>
            <a:r>
              <a:rPr lang="en-US" dirty="0">
                <a:latin typeface="Calibri"/>
                <a:cs typeface="Calibri"/>
              </a:rPr>
              <a:t>)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in 	harmony with the sending out of His  	disciples </a:t>
            </a:r>
            <a:r>
              <a:rPr lang="en-US" i="1" dirty="0">
                <a:latin typeface="Calibri"/>
                <a:cs typeface="Calibri"/>
              </a:rPr>
              <a:t>(Matt. 10:1; 28:18, 19</a:t>
            </a:r>
            <a:r>
              <a:rPr lang="en-US" dirty="0">
                <a:latin typeface="Calibri"/>
                <a:cs typeface="Calibri"/>
              </a:rPr>
              <a:t>)</a:t>
            </a:r>
            <a:r>
              <a:rPr lang="en-US" i="1" dirty="0">
                <a:latin typeface="Calibri"/>
                <a:cs typeface="Calibri"/>
              </a:rPr>
              <a:t>.</a:t>
            </a:r>
            <a:r>
              <a:rPr lang="en-US" dirty="0"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4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5CCA05-76B5-229E-001F-F9C2BB5C4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9792" y="2348880"/>
            <a:ext cx="3744416" cy="2808312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spcAft>
                <a:spcPts val="600"/>
              </a:spcAft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Ablaze With God’s Glory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2. The Glory of God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cap="small" dirty="0">
                <a:latin typeface="Cambria"/>
                <a:cs typeface="Cambria"/>
              </a:rPr>
              <a:t>b. God’s Glory is His Character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0E4407-58BE-22BF-FEC0-33C70D882421}"/>
              </a:ext>
            </a:extLst>
          </p:cNvPr>
          <p:cNvSpPr/>
          <p:nvPr/>
        </p:nvSpPr>
        <p:spPr bwMode="auto">
          <a:xfrm>
            <a:off x="2699792" y="2348880"/>
            <a:ext cx="3744416" cy="2808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i="0" u="none" strike="noStrike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700808"/>
            <a:ext cx="9144000" cy="52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Cambria"/>
                <a:cs typeface="Cambria"/>
              </a:rPr>
              <a:t>Exodus 33:18, 19 </a:t>
            </a:r>
            <a:r>
              <a:rPr lang="en-US" sz="2800" dirty="0">
                <a:latin typeface="Cambria"/>
                <a:cs typeface="Cambria"/>
              </a:rPr>
              <a:t>NKJV</a:t>
            </a:r>
            <a:endParaRPr lang="en-US" sz="3600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latin typeface="Calibri"/>
                <a:cs typeface="Calibri"/>
              </a:rPr>
              <a:t>“And he said, “Please, show me Your   glory.” Then He said, “I will make all My goodness pass before you, and I will proclaim the name of the </a:t>
            </a:r>
            <a:r>
              <a:rPr lang="en-US" cap="small" dirty="0">
                <a:latin typeface="Calibri"/>
                <a:cs typeface="Calibri"/>
              </a:rPr>
              <a:t>Lord</a:t>
            </a:r>
            <a:r>
              <a:rPr lang="en-US" dirty="0">
                <a:latin typeface="Calibri"/>
                <a:cs typeface="Calibri"/>
              </a:rPr>
              <a:t>                      before you.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/>
                <a:cs typeface="Calibri"/>
              </a:rPr>
              <a:t>I will be gracious to whom I will be  gracious, and I will have compassion on whom I will have compassion.”</a:t>
            </a:r>
          </a:p>
        </p:txBody>
      </p:sp>
    </p:spTree>
    <p:extLst>
      <p:ext uri="{BB962C8B-B14F-4D97-AF65-F5344CB8AC3E}">
        <p14:creationId xmlns:p14="http://schemas.microsoft.com/office/powerpoint/2010/main" val="23730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uiExpand="1" build="p"/>
      <p:bldP spid="4" grpId="1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spc="-100" dirty="0">
                <a:solidFill>
                  <a:srgbClr val="FFFF00"/>
                </a:solidFill>
                <a:latin typeface="Cambria"/>
                <a:cs typeface="Cambria"/>
              </a:rPr>
              <a:t>2. The Glory of God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b. God’s Glory is His Character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964BB-C83D-A4E4-8922-5817AAC77154}"/>
              </a:ext>
            </a:extLst>
          </p:cNvPr>
          <p:cNvSpPr txBox="1"/>
          <p:nvPr/>
        </p:nvSpPr>
        <p:spPr>
          <a:xfrm>
            <a:off x="1550504" y="737483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40768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100" dirty="0">
                <a:latin typeface="Calibri"/>
                <a:cs typeface="Calibri"/>
              </a:rPr>
              <a:t>The great controversy is also about God’s character.</a:t>
            </a:r>
            <a:r>
              <a:rPr lang="en-US" spc="-70" dirty="0">
                <a:latin typeface="Calibri"/>
                <a:cs typeface="Calibri"/>
              </a:rPr>
              <a:t>	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70" dirty="0">
                <a:latin typeface="Calibri"/>
                <a:cs typeface="Calibri"/>
              </a:rPr>
              <a:t>	• </a:t>
            </a:r>
            <a:r>
              <a:rPr lang="en-US" dirty="0">
                <a:latin typeface="Calibri"/>
                <a:cs typeface="Calibri"/>
              </a:rPr>
              <a:t>Satan, a rebel angel, has declared that 	God is 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unjust</a:t>
            </a:r>
            <a:r>
              <a:rPr lang="en-US" dirty="0">
                <a:latin typeface="Calibri"/>
                <a:cs typeface="Calibri"/>
              </a:rPr>
              <a:t>, that He demands worship 	but gives little in return.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	• The evil one declares that God’s law 	restricts our freedom and limits our joy.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	• Jesus’ 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life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death</a:t>
            </a:r>
            <a:r>
              <a:rPr lang="en-US" dirty="0">
                <a:latin typeface="Calibri"/>
                <a:cs typeface="Calibri"/>
              </a:rPr>
              <a:t>, and 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resurrection</a:t>
            </a:r>
            <a:r>
              <a:rPr lang="en-US" dirty="0">
                <a:latin typeface="Calibri"/>
                <a:cs typeface="Calibri"/>
              </a:rPr>
              <a:t> 	answered Satan’s charges and demons-	</a:t>
            </a:r>
            <a:r>
              <a:rPr lang="en-US" dirty="0" err="1">
                <a:latin typeface="Calibri"/>
                <a:cs typeface="Calibri"/>
              </a:rPr>
              <a:t>trated</a:t>
            </a:r>
            <a:r>
              <a:rPr lang="en-US" dirty="0">
                <a:latin typeface="Calibri"/>
                <a:cs typeface="Calibri"/>
              </a:rPr>
              <a:t> that God is both loving and just.</a:t>
            </a:r>
          </a:p>
        </p:txBody>
      </p:sp>
    </p:spTree>
    <p:extLst>
      <p:ext uri="{BB962C8B-B14F-4D97-AF65-F5344CB8AC3E}">
        <p14:creationId xmlns:p14="http://schemas.microsoft.com/office/powerpoint/2010/main" val="135814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85CEACF4-ED00-962F-25E6-C9AEA8A0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Three Cosmic Messages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Lesson 13,  June 24,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AAB78D-62CD-067E-FC21-A2C39D2CAB79}"/>
              </a:ext>
            </a:extLst>
          </p:cNvPr>
          <p:cNvSpPr/>
          <p:nvPr/>
        </p:nvSpPr>
        <p:spPr>
          <a:xfrm>
            <a:off x="0" y="1484784"/>
            <a:ext cx="9144000" cy="1742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Ablaze With                                  God’s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Glory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21A36-1FEF-F77B-7472-4761D0C53E56}"/>
              </a:ext>
            </a:extLst>
          </p:cNvPr>
          <p:cNvSpPr txBox="1"/>
          <p:nvPr/>
        </p:nvSpPr>
        <p:spPr>
          <a:xfrm>
            <a:off x="6741459" y="7064188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F63EC-0934-A45C-6BA4-F573D79BD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3519792"/>
            <a:ext cx="7772400" cy="3221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spc="-100" dirty="0">
                <a:solidFill>
                  <a:srgbClr val="FFFF00"/>
                </a:solidFill>
                <a:latin typeface="Cambria"/>
                <a:cs typeface="Cambria"/>
              </a:rPr>
              <a:t>2. The Glory of God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b. God’s Glory is His Character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964BB-C83D-A4E4-8922-5817AAC77154}"/>
              </a:ext>
            </a:extLst>
          </p:cNvPr>
          <p:cNvSpPr txBox="1"/>
          <p:nvPr/>
        </p:nvSpPr>
        <p:spPr>
          <a:xfrm>
            <a:off x="1550504" y="737483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45940"/>
            <a:ext cx="9144000" cy="50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Charmed by His love,                                concerned about His honor,                                   His end-time people reveal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His glory</a:t>
            </a:r>
            <a:r>
              <a:rPr lang="en-US" dirty="0">
                <a:latin typeface="Calibri"/>
                <a:cs typeface="Calibri"/>
              </a:rPr>
              <a:t>—                                                   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His loving, self-sacrificing character                       to a self-centered, godless world,                       and the earth is illuminated by the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character of God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6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spc="-100" dirty="0">
                <a:solidFill>
                  <a:srgbClr val="FFFF00"/>
                </a:solidFill>
                <a:latin typeface="Cambria"/>
                <a:cs typeface="Cambria"/>
              </a:rPr>
              <a:t>2. The Glory of God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b. God’s Glory is His Character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964BB-C83D-A4E4-8922-5817AAC77154}"/>
              </a:ext>
            </a:extLst>
          </p:cNvPr>
          <p:cNvSpPr txBox="1"/>
          <p:nvPr/>
        </p:nvSpPr>
        <p:spPr>
          <a:xfrm>
            <a:off x="1550504" y="737483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40768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100" dirty="0">
                <a:latin typeface="Calibri"/>
                <a:cs typeface="Calibri"/>
              </a:rPr>
              <a:t>Revealing His love in our </a:t>
            </a:r>
            <a:r>
              <a:rPr lang="en-US" b="1" spc="100" dirty="0">
                <a:solidFill>
                  <a:schemeClr val="tx2"/>
                </a:solidFill>
                <a:latin typeface="Calibri"/>
                <a:cs typeface="Calibri"/>
              </a:rPr>
              <a:t>personal lives </a:t>
            </a:r>
            <a:r>
              <a:rPr lang="en-US" b="1" spc="100" dirty="0">
                <a:latin typeface="Calibri"/>
                <a:cs typeface="Calibri"/>
              </a:rPr>
              <a:t>reveals His glory, His character, to the world.</a:t>
            </a:r>
            <a:r>
              <a:rPr lang="en-US" spc="-70" dirty="0">
                <a:latin typeface="Calibri"/>
                <a:cs typeface="Calibri"/>
              </a:rPr>
              <a:t>	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70" dirty="0">
                <a:latin typeface="Calibri"/>
                <a:cs typeface="Calibri"/>
              </a:rPr>
              <a:t>	</a:t>
            </a:r>
            <a:r>
              <a:rPr lang="en-US" spc="-100" dirty="0">
                <a:latin typeface="Calibri"/>
                <a:cs typeface="Calibri"/>
              </a:rPr>
              <a:t>• There is </a:t>
            </a:r>
            <a:r>
              <a:rPr lang="en-US" b="1" spc="-100" dirty="0">
                <a:solidFill>
                  <a:schemeClr val="tx2"/>
                </a:solidFill>
                <a:latin typeface="Calibri"/>
                <a:cs typeface="Calibri"/>
              </a:rPr>
              <a:t>no</a:t>
            </a:r>
            <a:r>
              <a:rPr lang="en-US" spc="-100" dirty="0">
                <a:latin typeface="Calibri"/>
                <a:cs typeface="Calibri"/>
              </a:rPr>
              <a:t> glory for us in our good works, 	</a:t>
            </a:r>
            <a:r>
              <a:rPr lang="en-US" dirty="0">
                <a:latin typeface="Calibri"/>
                <a:cs typeface="Calibri"/>
              </a:rPr>
              <a:t>or our righteousness, or our goodness</a:t>
            </a:r>
            <a:r>
              <a:rPr lang="en-US" spc="-100" dirty="0">
                <a:latin typeface="Calibri"/>
                <a:cs typeface="Calibri"/>
              </a:rPr>
              <a:t>.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	• “What is justification by faith? It is the 	work of God in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laying the glory of man </a:t>
            </a:r>
            <a:r>
              <a:rPr lang="en-US" dirty="0">
                <a:latin typeface="Calibri"/>
                <a:cs typeface="Calibri"/>
              </a:rPr>
              <a:t>in 	the dust, and doing for man that which 	it 	is not in his power to do for himself.”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Calibri"/>
                <a:cs typeface="Calibri"/>
              </a:rPr>
              <a:t>	—</a:t>
            </a:r>
            <a:r>
              <a:rPr lang="en-US" sz="3200" i="1" cap="small" dirty="0">
                <a:latin typeface="Calibri"/>
                <a:cs typeface="Calibri"/>
              </a:rPr>
              <a:t>Testimonies to Ministers and Gospel Workers</a:t>
            </a:r>
            <a:r>
              <a:rPr lang="en-US" sz="3200" dirty="0">
                <a:latin typeface="Calibri"/>
                <a:cs typeface="Calibri"/>
              </a:rPr>
              <a:t> 456.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15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6F431F-C268-CE38-E777-EAB1E6097CD3}"/>
              </a:ext>
            </a:extLst>
          </p:cNvPr>
          <p:cNvSpPr txBox="1"/>
          <p:nvPr/>
        </p:nvSpPr>
        <p:spPr>
          <a:xfrm>
            <a:off x="4232366" y="757645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1C96A3-AD16-0536-6428-E7B35FCD5605}"/>
              </a:ext>
            </a:extLst>
          </p:cNvPr>
          <p:cNvSpPr/>
          <p:nvPr/>
        </p:nvSpPr>
        <p:spPr bwMode="auto">
          <a:xfrm>
            <a:off x="10332640" y="2420888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7BC9E33-31A0-6643-55CF-06E93B027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Ablaze With God’s Glory</a:t>
            </a:r>
          </a:p>
          <a:p>
            <a:pPr marL="36000"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3. The Slain Lamb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30A7FE-1341-52B0-0935-A8368D5AB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7359" y="1988840"/>
            <a:ext cx="4578897" cy="30220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A399CB-1551-E46C-CD45-2D04CA965C69}"/>
              </a:ext>
            </a:extLst>
          </p:cNvPr>
          <p:cNvSpPr/>
          <p:nvPr/>
        </p:nvSpPr>
        <p:spPr bwMode="auto">
          <a:xfrm>
            <a:off x="2297359" y="1988840"/>
            <a:ext cx="4578897" cy="3022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F95F654-71CE-9F8A-F051-C652B713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44000" cy="56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Cambria"/>
                <a:cs typeface="Cambria"/>
              </a:rPr>
              <a:t>Revelation 14:9 </a:t>
            </a:r>
            <a:r>
              <a:rPr lang="en-US" sz="2800" dirty="0">
                <a:latin typeface="Cambria"/>
                <a:cs typeface="Cambria"/>
              </a:rPr>
              <a:t>NKJV</a:t>
            </a:r>
            <a:endParaRPr lang="en-US" sz="3600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“And I looked, and behold, in the midst      of the throne and of the four living creatures, and in the midst of the elders, stood a </a:t>
            </a:r>
            <a:r>
              <a:rPr lang="en-US" dirty="0">
                <a:highlight>
                  <a:srgbClr val="C80000"/>
                </a:highlight>
                <a:latin typeface="Calibri"/>
                <a:cs typeface="Calibri"/>
              </a:rPr>
              <a:t>Lamb</a:t>
            </a:r>
            <a:r>
              <a:rPr lang="en-US" dirty="0">
                <a:latin typeface="Calibri"/>
                <a:cs typeface="Calibri"/>
              </a:rPr>
              <a:t> as though it had been </a:t>
            </a:r>
            <a:r>
              <a:rPr lang="en-US" dirty="0">
                <a:highlight>
                  <a:srgbClr val="C80000"/>
                </a:highlight>
                <a:latin typeface="Calibri"/>
                <a:cs typeface="Calibri"/>
              </a:rPr>
              <a:t>slain</a:t>
            </a:r>
            <a:r>
              <a:rPr lang="en-US" dirty="0">
                <a:latin typeface="Calibri"/>
                <a:cs typeface="Calibri"/>
              </a:rPr>
              <a:t>,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having seven horns and seven eyes,      which are the seven Spirits of God sent   out into all the earth.”</a:t>
            </a:r>
          </a:p>
        </p:txBody>
      </p:sp>
    </p:spTree>
    <p:extLst>
      <p:ext uri="{BB962C8B-B14F-4D97-AF65-F5344CB8AC3E}">
        <p14:creationId xmlns:p14="http://schemas.microsoft.com/office/powerpoint/2010/main" val="6915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441004"/>
            <a:ext cx="9108504" cy="515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305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588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“Blessed is he who reads and those who hear the words of this prophecy, and keep those things which are written in it; for the time is near” (Re</a:t>
            </a:r>
            <a:r>
              <a:rPr lang="en-US" i="1" dirty="0">
                <a:latin typeface="Calibri"/>
                <a:cs typeface="Calibri"/>
              </a:rPr>
              <a:t>v. 1:3</a:t>
            </a:r>
            <a:r>
              <a:rPr lang="en-US" dirty="0">
                <a:latin typeface="Calibri"/>
                <a:cs typeface="Calibri"/>
              </a:rPr>
              <a:t>).</a:t>
            </a:r>
          </a:p>
          <a:p>
            <a:pPr marL="27305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588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Symbols in Revelation , a dragon in 	heaven (</a:t>
            </a:r>
            <a:r>
              <a:rPr lang="en-US" i="1" dirty="0">
                <a:latin typeface="Calibri"/>
                <a:cs typeface="Calibri"/>
              </a:rPr>
              <a:t>12:3, 4, 7</a:t>
            </a:r>
            <a:r>
              <a:rPr lang="en-US" dirty="0">
                <a:latin typeface="Calibri"/>
                <a:cs typeface="Calibri"/>
              </a:rPr>
              <a:t>), angels flying in the 	midst of heaven (</a:t>
            </a:r>
            <a:r>
              <a:rPr lang="en-US" i="1" dirty="0">
                <a:latin typeface="Calibri"/>
                <a:cs typeface="Calibri"/>
              </a:rPr>
              <a:t>14:6</a:t>
            </a:r>
            <a:r>
              <a:rPr lang="en-US" dirty="0">
                <a:latin typeface="Calibri"/>
                <a:cs typeface="Calibri"/>
              </a:rPr>
              <a:t>), a woman riding 	a scarlet beast (</a:t>
            </a:r>
            <a:r>
              <a:rPr lang="en-US" i="1" dirty="0">
                <a:latin typeface="Calibri"/>
                <a:cs typeface="Calibri"/>
              </a:rPr>
              <a:t>17:3</a:t>
            </a:r>
            <a:r>
              <a:rPr lang="en-US" dirty="0">
                <a:latin typeface="Calibri"/>
                <a:cs typeface="Calibri"/>
              </a:rPr>
              <a:t>), are there, for they 	have important roles in 	revealing truth.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Ablaze With God’s Glory</a:t>
            </a:r>
          </a:p>
          <a:p>
            <a:pPr marL="36000"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3. The Slain Lamb</a:t>
            </a:r>
          </a:p>
        </p:txBody>
      </p:sp>
    </p:spTree>
    <p:extLst>
      <p:ext uri="{BB962C8B-B14F-4D97-AF65-F5344CB8AC3E}">
        <p14:creationId xmlns:p14="http://schemas.microsoft.com/office/powerpoint/2010/main" val="3046316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96752"/>
            <a:ext cx="9108504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30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5880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The symbolism of the Lamb.</a:t>
            </a:r>
            <a:r>
              <a:rPr lang="en-US" dirty="0">
                <a:latin typeface="Calibri"/>
                <a:cs typeface="Calibri"/>
              </a:rPr>
              <a:t>	</a:t>
            </a:r>
          </a:p>
          <a:p>
            <a:pPr marL="2730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588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And not only is He a Lamb but also a 	Lamb “slain” (</a:t>
            </a:r>
            <a:r>
              <a:rPr lang="en-US" i="1" dirty="0">
                <a:latin typeface="Calibri"/>
                <a:cs typeface="Calibri"/>
              </a:rPr>
              <a:t>Rev. 5:6, 12; 13:8</a:t>
            </a:r>
            <a:r>
              <a:rPr lang="en-US" dirty="0">
                <a:latin typeface="Calibri"/>
                <a:cs typeface="Calibri"/>
              </a:rPr>
              <a:t>). </a:t>
            </a:r>
          </a:p>
          <a:p>
            <a:pPr marL="2730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588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</a:t>
            </a:r>
            <a:r>
              <a:rPr lang="en-US" spc="-50" dirty="0">
                <a:latin typeface="Calibri"/>
                <a:cs typeface="Calibri"/>
              </a:rPr>
              <a:t>• Here is the heart and soul, not only of 	all the Bible but also of the book of Reve-	</a:t>
            </a:r>
            <a:r>
              <a:rPr lang="en-US" spc="-50" dirty="0" err="1">
                <a:latin typeface="Calibri"/>
                <a:cs typeface="Calibri"/>
              </a:rPr>
              <a:t>lation</a:t>
            </a:r>
            <a:r>
              <a:rPr lang="en-US" spc="-50" dirty="0">
                <a:latin typeface="Calibri"/>
                <a:cs typeface="Calibri"/>
              </a:rPr>
              <a:t> and of the three angels’ messages.</a:t>
            </a:r>
          </a:p>
          <a:p>
            <a:pPr marL="2730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58800" algn="l"/>
              </a:tabLst>
              <a:defRPr/>
            </a:pPr>
            <a:r>
              <a:rPr lang="en-US" spc="-50" dirty="0">
                <a:latin typeface="Calibri"/>
                <a:cs typeface="Calibri"/>
              </a:rPr>
              <a:t>	• </a:t>
            </a:r>
            <a:r>
              <a:rPr lang="en-US" dirty="0">
                <a:latin typeface="Calibri"/>
                <a:cs typeface="Calibri"/>
              </a:rPr>
              <a:t>We cannot do the work that God has 	raised up this church to do, unless we 	have Jesus crucified, a sacrifice for our </a:t>
            </a:r>
            <a:r>
              <a:rPr lang="en-US" spc="-50" dirty="0">
                <a:latin typeface="Calibri"/>
                <a:cs typeface="Calibri"/>
              </a:rPr>
              <a:t>	sins, as the </a:t>
            </a:r>
            <a:r>
              <a:rPr lang="en-US" b="1" spc="100" dirty="0">
                <a:latin typeface="Calibri"/>
                <a:cs typeface="Calibri"/>
              </a:rPr>
              <a:t>focal point of our message</a:t>
            </a:r>
            <a:r>
              <a:rPr lang="en-US" spc="-50" dirty="0">
                <a:latin typeface="Calibri"/>
                <a:cs typeface="Calibri"/>
              </a:rPr>
              <a:t>.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Ablaze With God’s Glory</a:t>
            </a:r>
          </a:p>
          <a:p>
            <a:pPr marL="36000"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3. The Slain Lamb</a:t>
            </a:r>
          </a:p>
        </p:txBody>
      </p:sp>
    </p:spTree>
    <p:extLst>
      <p:ext uri="{BB962C8B-B14F-4D97-AF65-F5344CB8AC3E}">
        <p14:creationId xmlns:p14="http://schemas.microsoft.com/office/powerpoint/2010/main" val="1778026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8F847B96-F048-B55F-23AC-0CFDAEE9E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96752"/>
            <a:ext cx="9108504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30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58800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“We must 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intentionally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place the Lamb that was slain at the very 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center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of our doctrines and mission and at the 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heart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  of every </a:t>
            </a:r>
            <a:r>
              <a:rPr lang="en-US" u="sng" dirty="0">
                <a:solidFill>
                  <a:schemeClr val="bg1"/>
                </a:solidFill>
                <a:latin typeface="Calibri"/>
                <a:cs typeface="Calibri"/>
              </a:rPr>
              <a:t>sermon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we preach, every </a:t>
            </a:r>
            <a:r>
              <a:rPr lang="en-US" u="sng" dirty="0">
                <a:solidFill>
                  <a:schemeClr val="bg1"/>
                </a:solidFill>
                <a:latin typeface="Calibri"/>
                <a:cs typeface="Calibri"/>
              </a:rPr>
              <a:t>article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we write, every </a:t>
            </a:r>
            <a:r>
              <a:rPr lang="en-US" u="sng" dirty="0">
                <a:solidFill>
                  <a:schemeClr val="bg1"/>
                </a:solidFill>
                <a:latin typeface="Calibri"/>
                <a:cs typeface="Calibri"/>
              </a:rPr>
              <a:t>prayer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we make, every </a:t>
            </a:r>
            <a:r>
              <a:rPr lang="en-US" u="sng" dirty="0">
                <a:solidFill>
                  <a:schemeClr val="bg1"/>
                </a:solidFill>
                <a:latin typeface="Calibri"/>
                <a:cs typeface="Calibri"/>
              </a:rPr>
              <a:t>song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we sing, every </a:t>
            </a:r>
            <a:r>
              <a:rPr lang="en-US" u="sng" dirty="0">
                <a:solidFill>
                  <a:schemeClr val="bg1"/>
                </a:solidFill>
                <a:latin typeface="Calibri"/>
                <a:cs typeface="Calibri"/>
              </a:rPr>
              <a:t>Bible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u="sng" dirty="0">
                <a:solidFill>
                  <a:schemeClr val="bg1"/>
                </a:solidFill>
                <a:latin typeface="Calibri"/>
                <a:cs typeface="Calibri"/>
              </a:rPr>
              <a:t>study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we give, and in </a:t>
            </a:r>
            <a:r>
              <a:rPr lang="en-US" u="sng" dirty="0">
                <a:solidFill>
                  <a:schemeClr val="bg1"/>
                </a:solidFill>
                <a:latin typeface="Calibri"/>
                <a:cs typeface="Calibri"/>
              </a:rPr>
              <a:t>everything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we do.</a:t>
            </a:r>
            <a:r>
              <a:rPr lang="en-US" dirty="0">
                <a:latin typeface="Calibri"/>
                <a:cs typeface="Calibri"/>
              </a:rPr>
              <a:t> Let the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love</a:t>
            </a:r>
            <a:r>
              <a:rPr lang="en-US" dirty="0">
                <a:latin typeface="Calibri"/>
                <a:cs typeface="Calibri"/>
              </a:rPr>
              <a:t> revealed by the Lamb on the cross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transform</a:t>
            </a:r>
            <a:r>
              <a:rPr lang="en-US" dirty="0">
                <a:latin typeface="Calibri"/>
                <a:cs typeface="Calibri"/>
              </a:rPr>
              <a:t> the way we treat each other and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move</a:t>
            </a:r>
            <a:r>
              <a:rPr lang="en-US" dirty="0">
                <a:latin typeface="Calibri"/>
                <a:cs typeface="Calibri"/>
              </a:rPr>
              <a:t> us to also care for the world.”</a:t>
            </a:r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60A2B0C-6B26-5D2B-C934-2C1C8C69D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96752"/>
            <a:ext cx="9108504" cy="39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30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58800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“We must 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intentionally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place the Lamb that was slain at the very 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center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of our doctrines and mission </a:t>
            </a:r>
            <a:r>
              <a:rPr lang="en-US" dirty="0">
                <a:latin typeface="Calibri"/>
                <a:cs typeface="Calibri"/>
              </a:rPr>
              <a:t>and at the </a:t>
            </a:r>
            <a:r>
              <a:rPr lang="en-US" b="1" spc="100" dirty="0">
                <a:latin typeface="Calibri"/>
                <a:cs typeface="Calibri"/>
              </a:rPr>
              <a:t>heart</a:t>
            </a:r>
            <a:r>
              <a:rPr lang="en-US" dirty="0">
                <a:latin typeface="Calibri"/>
                <a:cs typeface="Calibri"/>
              </a:rPr>
              <a:t>   of every </a:t>
            </a:r>
            <a:r>
              <a:rPr lang="en-US" u="sng" dirty="0">
                <a:latin typeface="Calibri"/>
                <a:cs typeface="Calibri"/>
              </a:rPr>
              <a:t>sermon</a:t>
            </a:r>
            <a:r>
              <a:rPr lang="en-US" dirty="0">
                <a:latin typeface="Calibri"/>
                <a:cs typeface="Calibri"/>
              </a:rPr>
              <a:t> we preach, every </a:t>
            </a:r>
            <a:r>
              <a:rPr lang="en-US" u="sng" dirty="0">
                <a:latin typeface="Calibri"/>
                <a:cs typeface="Calibri"/>
              </a:rPr>
              <a:t>article</a:t>
            </a:r>
            <a:r>
              <a:rPr lang="en-US" dirty="0">
                <a:latin typeface="Calibri"/>
                <a:cs typeface="Calibri"/>
              </a:rPr>
              <a:t> we write, every </a:t>
            </a:r>
            <a:r>
              <a:rPr lang="en-US" u="sng" dirty="0">
                <a:latin typeface="Calibri"/>
                <a:cs typeface="Calibri"/>
              </a:rPr>
              <a:t>prayer</a:t>
            </a:r>
            <a:r>
              <a:rPr lang="en-US" dirty="0">
                <a:latin typeface="Calibri"/>
                <a:cs typeface="Calibri"/>
              </a:rPr>
              <a:t> we make, every </a:t>
            </a:r>
            <a:r>
              <a:rPr lang="en-US" u="sng" dirty="0">
                <a:latin typeface="Calibri"/>
                <a:cs typeface="Calibri"/>
              </a:rPr>
              <a:t>song</a:t>
            </a:r>
            <a:r>
              <a:rPr lang="en-US" dirty="0">
                <a:latin typeface="Calibri"/>
                <a:cs typeface="Calibri"/>
              </a:rPr>
              <a:t> we sing, every </a:t>
            </a:r>
            <a:r>
              <a:rPr lang="en-US" u="sng" dirty="0">
                <a:latin typeface="Calibri"/>
                <a:cs typeface="Calibri"/>
              </a:rPr>
              <a:t>Bible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u="sng" dirty="0">
                <a:latin typeface="Calibri"/>
                <a:cs typeface="Calibri"/>
              </a:rPr>
              <a:t>study</a:t>
            </a:r>
            <a:r>
              <a:rPr lang="en-US" dirty="0">
                <a:latin typeface="Calibri"/>
                <a:cs typeface="Calibri"/>
              </a:rPr>
              <a:t> we give, and in </a:t>
            </a:r>
            <a:r>
              <a:rPr lang="en-US" u="sng" dirty="0">
                <a:latin typeface="Calibri"/>
                <a:cs typeface="Calibri"/>
              </a:rPr>
              <a:t>everything</a:t>
            </a:r>
            <a:r>
              <a:rPr lang="en-US" dirty="0">
                <a:latin typeface="Calibri"/>
                <a:cs typeface="Calibri"/>
              </a:rPr>
              <a:t> we do. </a:t>
            </a:r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96752"/>
            <a:ext cx="9108504" cy="17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30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588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“We must </a:t>
            </a:r>
            <a:r>
              <a:rPr lang="en-US" b="1" spc="100" dirty="0">
                <a:latin typeface="Calibri"/>
                <a:cs typeface="Calibri"/>
              </a:rPr>
              <a:t>intentionally</a:t>
            </a:r>
            <a:r>
              <a:rPr lang="en-US" dirty="0">
                <a:latin typeface="Calibri"/>
                <a:cs typeface="Calibri"/>
              </a:rPr>
              <a:t> place the Lamb that was slain at the very </a:t>
            </a:r>
            <a:r>
              <a:rPr lang="en-US" b="1" spc="100" dirty="0">
                <a:latin typeface="Calibri"/>
                <a:cs typeface="Calibri"/>
              </a:rPr>
              <a:t>center</a:t>
            </a:r>
            <a:r>
              <a:rPr lang="en-US" dirty="0">
                <a:latin typeface="Calibri"/>
                <a:cs typeface="Calibri"/>
              </a:rPr>
              <a:t> of our doctrines and mission</a:t>
            </a:r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Ablaze With God’s Glory</a:t>
            </a:r>
          </a:p>
          <a:p>
            <a:pPr marL="36000"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3. The Slain Lamb</a:t>
            </a:r>
          </a:p>
        </p:txBody>
      </p:sp>
    </p:spTree>
    <p:extLst>
      <p:ext uri="{BB962C8B-B14F-4D97-AF65-F5344CB8AC3E}">
        <p14:creationId xmlns:p14="http://schemas.microsoft.com/office/powerpoint/2010/main" val="420304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251982"/>
            <a:ext cx="9108504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588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That is, amid the imagery of dangerous </a:t>
            </a:r>
            <a:r>
              <a:rPr lang="en-US" spc="-50" dirty="0">
                <a:latin typeface="Calibri"/>
                <a:cs typeface="Calibri"/>
              </a:rPr>
              <a:t>beasts, of a dragon making war, of plagues,   </a:t>
            </a:r>
            <a:r>
              <a:rPr lang="en-US" spc="-100" dirty="0">
                <a:latin typeface="Calibri"/>
                <a:cs typeface="Calibri"/>
              </a:rPr>
              <a:t>of persecution, and of the mark of the beast,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5880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there remains front and center                  the Lamb, the Lamb slain.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588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And He alone, and what He has done             for us, is doing now, and will do                        before it’s all over—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5880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He is, ultimately, what the                      three angels’ messages are about.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Ablaze With God’s Glory</a:t>
            </a:r>
          </a:p>
          <a:p>
            <a:pPr marL="36000"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3. The Slain Lamb</a:t>
            </a:r>
          </a:p>
        </p:txBody>
      </p:sp>
    </p:spTree>
    <p:extLst>
      <p:ext uri="{BB962C8B-B14F-4D97-AF65-F5344CB8AC3E}">
        <p14:creationId xmlns:p14="http://schemas.microsoft.com/office/powerpoint/2010/main" val="2386535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E509DDA4-4498-9220-0207-DD16270C4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5" y="125198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pc="-30" dirty="0">
                <a:solidFill>
                  <a:schemeClr val="bg1"/>
                </a:solidFill>
                <a:latin typeface="Calibri"/>
                <a:cs typeface="Calibri"/>
              </a:rPr>
              <a:t>“The message will be carried…by the </a:t>
            </a:r>
            <a:r>
              <a:rPr lang="en-US" b="1" spc="50" dirty="0">
                <a:solidFill>
                  <a:schemeClr val="bg1"/>
                </a:solidFill>
                <a:latin typeface="Calibri"/>
                <a:cs typeface="Calibri"/>
              </a:rPr>
              <a:t>deep conviction</a:t>
            </a:r>
            <a:r>
              <a:rPr lang="en-US" spc="-30" dirty="0">
                <a:solidFill>
                  <a:schemeClr val="bg1"/>
                </a:solidFill>
                <a:latin typeface="Calibri"/>
                <a:cs typeface="Calibri"/>
              </a:rPr>
              <a:t> of the Spirit of God. … Now the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rays of light penetrate everywhere, the 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truth is seen in its clearness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, and the  honest children of God sever the bands </a:t>
            </a:r>
            <a:r>
              <a:rPr lang="en-US" spc="-50" dirty="0">
                <a:solidFill>
                  <a:schemeClr val="bg1"/>
                </a:solidFill>
                <a:latin typeface="Calibri"/>
                <a:cs typeface="Calibri"/>
              </a:rPr>
              <a:t>which have held them. Family connections,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church relations, are powerless to stay </a:t>
            </a:r>
            <a:r>
              <a:rPr lang="en-US" spc="-70" dirty="0">
                <a:solidFill>
                  <a:schemeClr val="bg1"/>
                </a:solidFill>
                <a:latin typeface="Calibri"/>
                <a:cs typeface="Calibri"/>
              </a:rPr>
              <a:t>them now</a:t>
            </a:r>
            <a:r>
              <a:rPr lang="en-US" spc="-150" dirty="0">
                <a:solidFill>
                  <a:schemeClr val="bg1"/>
                </a:solidFill>
                <a:latin typeface="Calibri"/>
                <a:cs typeface="Calibri"/>
              </a:rPr>
              <a:t>. … </a:t>
            </a:r>
            <a:r>
              <a:rPr lang="en-US" spc="-50" dirty="0">
                <a:latin typeface="Calibri"/>
                <a:cs typeface="Calibri"/>
              </a:rPr>
              <a:t>Notwithstanding the agencies </a:t>
            </a:r>
            <a:r>
              <a:rPr lang="en-US" spc="-70" dirty="0">
                <a:latin typeface="Calibri"/>
                <a:cs typeface="Calibri"/>
              </a:rPr>
              <a:t>combined against the truth, a large number </a:t>
            </a:r>
            <a:r>
              <a:rPr lang="en-US" dirty="0">
                <a:latin typeface="Calibri"/>
                <a:cs typeface="Calibri"/>
              </a:rPr>
              <a:t>take their stand upon the Lord’s side.”</a:t>
            </a:r>
            <a:endParaRPr lang="en-US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93F57C2-636D-EABC-91E5-BB019933F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5" y="1251982"/>
            <a:ext cx="9144000" cy="452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pc="-30" dirty="0">
                <a:solidFill>
                  <a:schemeClr val="bg1"/>
                </a:solidFill>
                <a:latin typeface="Calibri"/>
                <a:cs typeface="Calibri"/>
              </a:rPr>
              <a:t>“The message will be carried…by the </a:t>
            </a:r>
            <a:r>
              <a:rPr lang="en-US" b="1" spc="50" dirty="0">
                <a:solidFill>
                  <a:schemeClr val="bg1"/>
                </a:solidFill>
                <a:latin typeface="Calibri"/>
                <a:cs typeface="Calibri"/>
              </a:rPr>
              <a:t>deep conviction</a:t>
            </a:r>
            <a:r>
              <a:rPr lang="en-US" spc="-30" dirty="0">
                <a:solidFill>
                  <a:schemeClr val="bg1"/>
                </a:solidFill>
                <a:latin typeface="Calibri"/>
                <a:cs typeface="Calibri"/>
              </a:rPr>
              <a:t> of the Spirit of God. … Now the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rays of light penetrate everywhere, the 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truth is seen in its clearness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and the  honest children of God sever the bands </a:t>
            </a:r>
            <a:r>
              <a:rPr lang="en-US" spc="-50" dirty="0">
                <a:latin typeface="Calibri"/>
                <a:cs typeface="Calibri"/>
              </a:rPr>
              <a:t>which have held them. Family connections, </a:t>
            </a:r>
            <a:r>
              <a:rPr lang="en-US" dirty="0">
                <a:latin typeface="Calibri"/>
                <a:cs typeface="Calibri"/>
              </a:rPr>
              <a:t>church relations, are powerless to stay </a:t>
            </a:r>
            <a:r>
              <a:rPr lang="en-US" spc="-70" dirty="0">
                <a:latin typeface="Calibri"/>
                <a:cs typeface="Calibri"/>
              </a:rPr>
              <a:t>them now</a:t>
            </a:r>
            <a:r>
              <a:rPr lang="en-US" spc="-150" dirty="0">
                <a:latin typeface="Calibri"/>
                <a:cs typeface="Calibri"/>
              </a:rPr>
              <a:t>. …</a:t>
            </a:r>
            <a:endParaRPr lang="en-US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8E8DBCB-0AB4-348C-1321-23F348138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5" y="1251982"/>
            <a:ext cx="9144000" cy="230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pc="-30" dirty="0">
                <a:latin typeface="Calibri"/>
                <a:cs typeface="Calibri"/>
              </a:rPr>
              <a:t>“The message will be carried…by the </a:t>
            </a:r>
            <a:r>
              <a:rPr lang="en-US" b="1" spc="50" dirty="0">
                <a:latin typeface="Calibri"/>
                <a:cs typeface="Calibri"/>
              </a:rPr>
              <a:t>deep conviction</a:t>
            </a:r>
            <a:r>
              <a:rPr lang="en-US" spc="-30" dirty="0">
                <a:latin typeface="Calibri"/>
                <a:cs typeface="Calibri"/>
              </a:rPr>
              <a:t> of the Spirit of God. … Now the </a:t>
            </a:r>
            <a:r>
              <a:rPr lang="en-US" dirty="0">
                <a:latin typeface="Calibri"/>
                <a:cs typeface="Calibri"/>
              </a:rPr>
              <a:t>rays of light penetrate everywhere, the </a:t>
            </a:r>
            <a:r>
              <a:rPr lang="en-US" b="1" spc="100" dirty="0">
                <a:latin typeface="Calibri"/>
                <a:cs typeface="Calibri"/>
              </a:rPr>
              <a:t>truth is seen in its clearness</a:t>
            </a:r>
            <a:r>
              <a:rPr lang="en-US" dirty="0">
                <a:latin typeface="Calibri"/>
                <a:cs typeface="Calibri"/>
              </a:rPr>
              <a:t>, </a:t>
            </a:r>
            <a:endParaRPr lang="en-US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1345102-B045-3A67-100F-6F9B013E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3855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Ablaze With God’s Glory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Last Word: </a:t>
            </a:r>
            <a:r>
              <a:rPr lang="en-US" sz="3000" i="1" cap="small" spc="-90" dirty="0">
                <a:latin typeface="Cambria"/>
                <a:cs typeface="Cambria"/>
              </a:rPr>
              <a:t>The Great Controversy 612</a:t>
            </a:r>
          </a:p>
        </p:txBody>
      </p:sp>
    </p:spTree>
    <p:extLst>
      <p:ext uri="{BB962C8B-B14F-4D97-AF65-F5344CB8AC3E}">
        <p14:creationId xmlns:p14="http://schemas.microsoft.com/office/powerpoint/2010/main" val="26858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88" y="1412776"/>
            <a:ext cx="9144000" cy="374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de-DE" sz="3600" dirty="0">
                <a:latin typeface="Cambria"/>
                <a:ea typeface="Helvetica CY" charset="0"/>
                <a:cs typeface="Cambria"/>
              </a:rPr>
              <a:t>Revelation 18:1 </a:t>
            </a:r>
            <a:r>
              <a:rPr lang="de-DE" sz="2800" cap="small" dirty="0">
                <a:latin typeface="Cambria"/>
                <a:ea typeface="Helvetica CY" charset="0"/>
                <a:cs typeface="Cambria"/>
              </a:rPr>
              <a:t>NKJV</a:t>
            </a:r>
            <a:endParaRPr lang="de-DE" sz="3600" cap="small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en-US" dirty="0">
                <a:latin typeface="Calibri"/>
                <a:ea typeface="Helvetica CY" charset="0"/>
                <a:cs typeface="Calibri"/>
              </a:rPr>
              <a:t>“After these things I saw another angel coming down from heaven,                           having great authority,                                        and the earth was                                     </a:t>
            </a:r>
            <a:r>
              <a:rPr lang="en-US" sz="6000" dirty="0">
                <a:latin typeface="Calibri Light" panose="020F0302020204030204" pitchFamily="34" charset="0"/>
                <a:ea typeface="Helvetica CY" charset="0"/>
                <a:cs typeface="Calibri Light" panose="020F0302020204030204" pitchFamily="34" charset="0"/>
              </a:rPr>
              <a:t>illuminated with his glory</a:t>
            </a:r>
            <a:r>
              <a:rPr lang="en-US" dirty="0">
                <a:latin typeface="Calibri"/>
                <a:ea typeface="Helvetica CY" charset="0"/>
                <a:cs typeface="Calibri"/>
              </a:rPr>
              <a:t>”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5146B23-152B-645C-CFFA-C76988D1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Ablaze With God’s Glory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Key Text   </a:t>
            </a:r>
          </a:p>
        </p:txBody>
      </p:sp>
    </p:spTree>
    <p:extLst>
      <p:ext uri="{BB962C8B-B14F-4D97-AF65-F5344CB8AC3E}">
        <p14:creationId xmlns:p14="http://schemas.microsoft.com/office/powerpoint/2010/main" val="33843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>
            <a:extLst>
              <a:ext uri="{FF2B5EF4-FFF2-40B4-BE49-F238E27FC236}">
                <a16:creationId xmlns:a16="http://schemas.microsoft.com/office/drawing/2014/main" id="{0797D3D5-F4CC-B804-6E4F-2B6B607E9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445940"/>
            <a:ext cx="9144000" cy="50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576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God has raised up the Seventh-day Adventist Church to preach this message to the world. Thus, we need, ourselves, to be 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converted to the truth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as it is in Jesus, and to have been 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transformed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  and 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made new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by the “everlasting gospel” of Revelation 14:6, </a:t>
            </a:r>
            <a:r>
              <a:rPr lang="en-US" dirty="0">
                <a:latin typeface="Calibri"/>
                <a:cs typeface="Calibri"/>
              </a:rPr>
              <a:t>which is centered on Christ’s death for us, the assurance of our salvation in Him.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14F2D25-8C6D-E888-D630-E212EA6C7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445940"/>
            <a:ext cx="9144000" cy="39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576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God has raised up the Seventh-day Adventist Church to preach this message to the world. </a:t>
            </a:r>
            <a:r>
              <a:rPr lang="en-US" dirty="0">
                <a:latin typeface="Calibri"/>
                <a:cs typeface="Calibri"/>
              </a:rPr>
              <a:t>Thus, we need, ourselves, to be </a:t>
            </a:r>
            <a:r>
              <a:rPr lang="en-US" b="1" spc="100" dirty="0">
                <a:latin typeface="Calibri"/>
                <a:cs typeface="Calibri"/>
              </a:rPr>
              <a:t>converted to the truth </a:t>
            </a:r>
            <a:r>
              <a:rPr lang="en-US" dirty="0">
                <a:latin typeface="Calibri"/>
                <a:cs typeface="Calibri"/>
              </a:rPr>
              <a:t>as it is in Jesus, and to have been </a:t>
            </a:r>
            <a:r>
              <a:rPr lang="en-US" b="1" spc="100" dirty="0">
                <a:latin typeface="Calibri"/>
                <a:cs typeface="Calibri"/>
              </a:rPr>
              <a:t>transformed</a:t>
            </a:r>
            <a:r>
              <a:rPr lang="en-US" dirty="0">
                <a:latin typeface="Calibri"/>
                <a:cs typeface="Calibri"/>
              </a:rPr>
              <a:t>   and </a:t>
            </a:r>
            <a:r>
              <a:rPr lang="en-US" b="1" spc="100" dirty="0">
                <a:latin typeface="Calibri"/>
                <a:cs typeface="Calibri"/>
              </a:rPr>
              <a:t>made new </a:t>
            </a:r>
            <a:r>
              <a:rPr lang="en-US" dirty="0">
                <a:latin typeface="Calibri"/>
                <a:cs typeface="Calibri"/>
              </a:rPr>
              <a:t>by the “everlasting gospel” of Revelation 14:6,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21B4D23-4D81-E441-C5A4-6FD565A2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445940"/>
            <a:ext cx="9144000" cy="17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576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God has raised up the Seventh-day Adventist Church to preach this message to the world.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7113652-0CB0-BE53-1FB5-8435378A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6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Ablaze With God’s Glory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Initial Words</a:t>
            </a:r>
          </a:p>
        </p:txBody>
      </p:sp>
    </p:spTree>
    <p:extLst>
      <p:ext uri="{BB962C8B-B14F-4D97-AF65-F5344CB8AC3E}">
        <p14:creationId xmlns:p14="http://schemas.microsoft.com/office/powerpoint/2010/main" val="259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F6F13B1-DFBB-E26D-C6F3-87531EA1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575" y="6350"/>
            <a:ext cx="74269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Ablaze With God’s Glory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Quick Look   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764EFA9-6DD1-0B97-CEF9-98D19161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1437158"/>
            <a:ext cx="925252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45561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52500" algn="l"/>
                <a:tab pos="1417638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	Preparing for the </a:t>
            </a: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Crisis</a:t>
            </a: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  <a:p>
            <a:pPr marL="45561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52500" algn="l"/>
                <a:tab pos="1417638" algn="l"/>
                <a:tab pos="3810000" algn="l"/>
              </a:tabLst>
            </a:pP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a. Watch and Be Sober (</a:t>
            </a:r>
            <a:r>
              <a:rPr lang="en-US" i="1" spc="-100" dirty="0">
                <a:latin typeface="Calibri" panose="020F0502020204030204" pitchFamily="34" charset="0"/>
                <a:cs typeface="Calibri" panose="020F0502020204030204" pitchFamily="34" charset="0"/>
              </a:rPr>
              <a:t>1 Thess. 5:2–6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561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952500" algn="l"/>
                <a:tab pos="1417638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b. Knowing Truth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John 17:17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45561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52500" algn="l"/>
                <a:tab pos="1417638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The </a:t>
            </a: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Glory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God</a:t>
            </a:r>
          </a:p>
          <a:p>
            <a:pPr marL="45561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52500" algn="l"/>
                <a:tab pos="1417638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a. His Glory Fills the Earth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Rev. 18:1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45561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952500" algn="l"/>
                <a:tab pos="1417638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b. God’s Glory is His Character                	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Exo. 33:18, 19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561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52500" algn="l"/>
                <a:tab pos="1417638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3. The </a:t>
            </a: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Slain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Lamb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Rev. 5:6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561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52500" algn="l"/>
                <a:tab pos="1417638" algn="l"/>
                <a:tab pos="3810000" algn="l"/>
              </a:tabLst>
            </a:pPr>
            <a:r>
              <a:rPr lang="en-US" spc="-6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Focal Point of Our Message.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B406A2F-45E9-EB9E-0FFD-BC868EDEF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3901" t="8539"/>
          <a:stretch/>
        </p:blipFill>
        <p:spPr>
          <a:xfrm>
            <a:off x="2187663" y="2564904"/>
            <a:ext cx="4976625" cy="17245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155AA8-D587-BAAB-1187-C61EB49D2F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015" t="6103" b="10834"/>
          <a:stretch/>
        </p:blipFill>
        <p:spPr>
          <a:xfrm>
            <a:off x="2187663" y="4077073"/>
            <a:ext cx="4976625" cy="1440159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Ablaze With God’s Glory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1. Preparing for the Final Crisis</a:t>
            </a:r>
          </a:p>
          <a:p>
            <a:pPr marL="36000">
              <a:defRPr/>
            </a:pPr>
            <a:r>
              <a:rPr lang="en-US" sz="3200" cap="small" spc="50" dirty="0">
                <a:latin typeface="Cambria"/>
                <a:cs typeface="Cambria"/>
              </a:rPr>
              <a:t>a. Watch and Be Sober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964BB-C83D-A4E4-8922-5817AAC77154}"/>
              </a:ext>
            </a:extLst>
          </p:cNvPr>
          <p:cNvSpPr txBox="1"/>
          <p:nvPr/>
        </p:nvSpPr>
        <p:spPr>
          <a:xfrm>
            <a:off x="1550504" y="737483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111F30-12E6-9019-35A6-5BE8F6F585F3}"/>
              </a:ext>
            </a:extLst>
          </p:cNvPr>
          <p:cNvSpPr/>
          <p:nvPr/>
        </p:nvSpPr>
        <p:spPr bwMode="auto">
          <a:xfrm>
            <a:off x="1907704" y="2420888"/>
            <a:ext cx="5385751" cy="32482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4974248-FA65-9929-DC0B-D742574AE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808"/>
            <a:ext cx="9144000" cy="52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Cambria"/>
                <a:cs typeface="Cambria"/>
              </a:rPr>
              <a:t>1 </a:t>
            </a:r>
            <a:r>
              <a:rPr lang="de-DE" sz="3600" dirty="0" err="1">
                <a:latin typeface="Cambria"/>
                <a:cs typeface="Cambria"/>
              </a:rPr>
              <a:t>Thessalonians</a:t>
            </a:r>
            <a:r>
              <a:rPr lang="de-DE" sz="3600" dirty="0">
                <a:latin typeface="Cambria"/>
                <a:cs typeface="Cambria"/>
              </a:rPr>
              <a:t> 5:2–6 </a:t>
            </a:r>
            <a:r>
              <a:rPr lang="en-US" sz="2800" dirty="0">
                <a:latin typeface="Cambria"/>
                <a:cs typeface="Cambria"/>
              </a:rPr>
              <a:t>NKJV</a:t>
            </a:r>
            <a:endParaRPr lang="en-US" sz="3600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latin typeface="Calibri"/>
                <a:cs typeface="Calibri"/>
              </a:rPr>
              <a:t>“For you yourselves know perfectly that  the day of the Lord so comes as a thief in the night. For when they say, ‘Peace and safety!’ then sudden destruction comes upon them…. And they shall not escape.  But you, brethren, are not in darkness</a:t>
            </a:r>
            <a:r>
              <a:rPr lang="en-US" spc="-100" dirty="0">
                <a:latin typeface="Calibri"/>
                <a:cs typeface="Calibri"/>
              </a:rPr>
              <a:t>…. …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latin typeface="Calibri"/>
                <a:cs typeface="Calibri"/>
              </a:rPr>
              <a:t>Therefore let us not sleep, as others do,  but let us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watch</a:t>
            </a:r>
            <a:r>
              <a:rPr lang="en-US" dirty="0">
                <a:latin typeface="Calibri"/>
                <a:cs typeface="Calibri"/>
              </a:rPr>
              <a:t> and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be sober</a:t>
            </a:r>
            <a:r>
              <a:rPr lang="en-US" dirty="0">
                <a:latin typeface="Calibri"/>
                <a:cs typeface="Calibri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1368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71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The apostle Paul’s call. 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• Urged the believers at Thessaloniki to 	“watch” and “be sober” in the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context</a:t>
            </a:r>
            <a:r>
              <a:rPr lang="en-US" dirty="0">
                <a:latin typeface="Calibri"/>
                <a:cs typeface="Calibri"/>
              </a:rPr>
              <a:t> of 	the second coming of Christ.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en-US" spc="-100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• Jesus used “watch” in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connection with </a:t>
            </a:r>
            <a:r>
              <a:rPr lang="en-US" dirty="0">
                <a:latin typeface="Calibri"/>
                <a:cs typeface="Calibri"/>
              </a:rPr>
              <a:t>	earnest, heartfelt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prayer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i="1" dirty="0">
                <a:latin typeface="Calibri"/>
                <a:cs typeface="Calibri"/>
              </a:rPr>
              <a:t>Matt. 24:42, </a:t>
            </a:r>
            <a:r>
              <a:rPr lang="en-US" i="1" spc="-100" dirty="0">
                <a:latin typeface="Calibri"/>
                <a:cs typeface="Calibri"/>
              </a:rPr>
              <a:t>	26:40, 41</a:t>
            </a:r>
            <a:r>
              <a:rPr lang="en-US" spc="-100" dirty="0">
                <a:latin typeface="Calibri"/>
                <a:cs typeface="Calibri"/>
              </a:rPr>
              <a:t>). To </a:t>
            </a:r>
            <a:r>
              <a:rPr lang="en-US" u="sng" spc="-100" dirty="0">
                <a:latin typeface="Calibri"/>
                <a:cs typeface="Calibri"/>
              </a:rPr>
              <a:t>watch</a:t>
            </a:r>
            <a:r>
              <a:rPr lang="en-US" spc="-100" dirty="0">
                <a:latin typeface="Calibri"/>
                <a:cs typeface="Calibri"/>
              </a:rPr>
              <a:t> is to be </a:t>
            </a:r>
            <a:r>
              <a:rPr lang="en-US" spc="-100" dirty="0">
                <a:highlight>
                  <a:srgbClr val="C80000"/>
                </a:highlight>
                <a:latin typeface="Calibri"/>
                <a:cs typeface="Calibri"/>
              </a:rPr>
              <a:t>spiritually alert</a:t>
            </a:r>
            <a:r>
              <a:rPr lang="en-US" spc="-100" dirty="0">
                <a:latin typeface="Calibri"/>
                <a:cs typeface="Calibri"/>
              </a:rPr>
              <a:t>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en-US" spc="-100" dirty="0">
                <a:latin typeface="Calibri"/>
                <a:cs typeface="Calibri"/>
              </a:rPr>
              <a:t>	</a:t>
            </a:r>
            <a:r>
              <a:rPr lang="en-US" spc="-30" dirty="0">
                <a:latin typeface="Calibri"/>
                <a:cs typeface="Calibri"/>
              </a:rPr>
              <a:t>To be </a:t>
            </a:r>
            <a:r>
              <a:rPr lang="en-US" u="sng" spc="-30" dirty="0">
                <a:latin typeface="Calibri"/>
                <a:cs typeface="Calibri"/>
              </a:rPr>
              <a:t>sober</a:t>
            </a:r>
            <a:r>
              <a:rPr lang="en-US" spc="-30" dirty="0">
                <a:latin typeface="Calibri"/>
                <a:cs typeface="Calibri"/>
              </a:rPr>
              <a:t> minded is to be </a:t>
            </a:r>
            <a:r>
              <a:rPr lang="en-US" spc="-30" dirty="0">
                <a:highlight>
                  <a:srgbClr val="0000FF"/>
                </a:highlight>
                <a:latin typeface="Calibri"/>
                <a:cs typeface="Calibri"/>
              </a:rPr>
              <a:t>serious </a:t>
            </a:r>
            <a:r>
              <a:rPr lang="en-US" spc="-30" dirty="0">
                <a:latin typeface="Calibri"/>
                <a:cs typeface="Calibri"/>
              </a:rPr>
              <a:t>about </a:t>
            </a:r>
            <a:r>
              <a:rPr lang="en-US" spc="-100" dirty="0">
                <a:latin typeface="Calibri"/>
                <a:cs typeface="Calibri"/>
              </a:rPr>
              <a:t>	</a:t>
            </a:r>
            <a:r>
              <a:rPr lang="en-US" spc="-50" dirty="0">
                <a:latin typeface="Calibri"/>
                <a:cs typeface="Calibri"/>
              </a:rPr>
              <a:t>the times that we are living in and </a:t>
            </a:r>
            <a:r>
              <a:rPr lang="en-US" spc="-50" dirty="0">
                <a:highlight>
                  <a:srgbClr val="0000FF"/>
                </a:highlight>
                <a:latin typeface="Calibri"/>
                <a:cs typeface="Calibri"/>
              </a:rPr>
              <a:t>focused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spc="-100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on the things that really matter.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Preparing for the Final Crisis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a. Watch and Be Sober </a:t>
            </a:r>
          </a:p>
        </p:txBody>
      </p:sp>
    </p:spTree>
    <p:extLst>
      <p:ext uri="{BB962C8B-B14F-4D97-AF65-F5344CB8AC3E}">
        <p14:creationId xmlns:p14="http://schemas.microsoft.com/office/powerpoint/2010/main" val="29364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7046"/>
            <a:ext cx="9144000" cy="571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• “We who know the truth should be 	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preparing</a:t>
            </a:r>
            <a:r>
              <a:rPr lang="en-US" dirty="0">
                <a:latin typeface="Calibri"/>
                <a:cs typeface="Calibri"/>
              </a:rPr>
              <a:t> for what is soon to break upon 	the world as an 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overwhelming</a:t>
            </a:r>
            <a:r>
              <a:rPr lang="en-US" dirty="0">
                <a:latin typeface="Calibri"/>
                <a:cs typeface="Calibri"/>
              </a:rPr>
              <a:t> surprise.”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—</a:t>
            </a:r>
            <a:r>
              <a:rPr lang="en-US" i="1" cap="small" dirty="0">
                <a:latin typeface="Calibri"/>
                <a:cs typeface="Calibri"/>
              </a:rPr>
              <a:t>Testimonies for the Church </a:t>
            </a:r>
            <a:r>
              <a:rPr lang="en-US" dirty="0">
                <a:latin typeface="Calibri"/>
                <a:cs typeface="Calibri"/>
              </a:rPr>
              <a:t>8:28.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en-US" spc="-100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• And while it might be a surprise to the 	world, it should not be a surprise to us.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Though we don’t know when it will 	happen, we can see enough to know that 	it is coming, and that now, </a:t>
            </a:r>
            <a:r>
              <a:rPr lang="en-US" b="1" spc="100" dirty="0">
                <a:highlight>
                  <a:srgbClr val="0000FF"/>
                </a:highlight>
                <a:latin typeface="Calibri"/>
                <a:cs typeface="Calibri"/>
              </a:rPr>
              <a:t>today</a:t>
            </a:r>
            <a:r>
              <a:rPr lang="en-US" dirty="0">
                <a:latin typeface="Calibri"/>
                <a:cs typeface="Calibri"/>
              </a:rPr>
              <a:t>, is the 	day to be ready.</a:t>
            </a:r>
            <a:endParaRPr lang="en-US" spc="-70" dirty="0">
              <a:latin typeface="Calibri"/>
              <a:cs typeface="Calibri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a. Watch and Be Sober 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Apostle Paul’s Call. </a:t>
            </a:r>
          </a:p>
        </p:txBody>
      </p:sp>
    </p:spTree>
    <p:extLst>
      <p:ext uri="{BB962C8B-B14F-4D97-AF65-F5344CB8AC3E}">
        <p14:creationId xmlns:p14="http://schemas.microsoft.com/office/powerpoint/2010/main" val="29288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78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5880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The sequence of kingdoms that came and went, exactly as predicted.</a:t>
            </a:r>
            <a:r>
              <a:rPr lang="en-US" spc="-100" dirty="0">
                <a:latin typeface="Calibri"/>
                <a:cs typeface="Calibri"/>
              </a:rPr>
              <a:t>	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588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The prophetic Word of God outlines 	salvation history in advance, and Daniel 	2 provides powerful, rational evidence 	that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we can trust God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588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The prophecies of Daniel and </a:t>
            </a:r>
            <a:r>
              <a:rPr lang="en-US" dirty="0" err="1">
                <a:latin typeface="Calibri"/>
                <a:cs typeface="Calibri"/>
              </a:rPr>
              <a:t>Revela</a:t>
            </a:r>
            <a:r>
              <a:rPr lang="en-US" dirty="0">
                <a:latin typeface="Calibri"/>
                <a:cs typeface="Calibri"/>
              </a:rPr>
              <a:t>-	</a:t>
            </a:r>
            <a:r>
              <a:rPr lang="en-US" dirty="0" err="1">
                <a:latin typeface="Calibri"/>
                <a:cs typeface="Calibri"/>
              </a:rPr>
              <a:t>tion</a:t>
            </a:r>
            <a:r>
              <a:rPr lang="en-US" dirty="0">
                <a:latin typeface="Calibri"/>
                <a:cs typeface="Calibri"/>
              </a:rPr>
              <a:t>, combined with the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modern gift of 	prophecy,</a:t>
            </a:r>
            <a:r>
              <a:rPr lang="en-US" dirty="0">
                <a:latin typeface="Calibri"/>
                <a:cs typeface="Calibri"/>
              </a:rPr>
              <a:t> give us divine insight into       	what is coming upon this world.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a. Watch and Be Sober 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Lesson From Daniel 2</a:t>
            </a:r>
          </a:p>
        </p:txBody>
      </p:sp>
    </p:spTree>
    <p:extLst>
      <p:ext uri="{BB962C8B-B14F-4D97-AF65-F5344CB8AC3E}">
        <p14:creationId xmlns:p14="http://schemas.microsoft.com/office/powerpoint/2010/main" val="232097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•23.1Q MANAGING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•23.1Q MANAGING.potx</Template>
  <TotalTime>73035</TotalTime>
  <Words>4472</Words>
  <Application>Microsoft Macintosh PowerPoint</Application>
  <PresentationFormat>On-screen Show (4:3)</PresentationFormat>
  <Paragraphs>209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Helvetica Neue</vt:lpstr>
      <vt:lpstr>•23.1Q MANAGING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1123</cp:revision>
  <cp:lastPrinted>2023-06-13T14:38:59Z</cp:lastPrinted>
  <dcterms:created xsi:type="dcterms:W3CDTF">2021-07-03T11:23:54Z</dcterms:created>
  <dcterms:modified xsi:type="dcterms:W3CDTF">2023-06-23T03:43:53Z</dcterms:modified>
</cp:coreProperties>
</file>