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32"/>
  </p:notesMasterIdLst>
  <p:sldIdLst>
    <p:sldId id="256" r:id="rId3"/>
    <p:sldId id="357" r:id="rId4"/>
    <p:sldId id="265" r:id="rId5"/>
    <p:sldId id="268" r:id="rId6"/>
    <p:sldId id="458" r:id="rId7"/>
    <p:sldId id="479" r:id="rId8"/>
    <p:sldId id="603" r:id="rId9"/>
    <p:sldId id="589" r:id="rId10"/>
    <p:sldId id="641" r:id="rId11"/>
    <p:sldId id="642" r:id="rId12"/>
    <p:sldId id="643" r:id="rId13"/>
    <p:sldId id="652" r:id="rId14"/>
    <p:sldId id="626" r:id="rId15"/>
    <p:sldId id="636" r:id="rId16"/>
    <p:sldId id="644" r:id="rId17"/>
    <p:sldId id="639" r:id="rId18"/>
    <p:sldId id="640" r:id="rId19"/>
    <p:sldId id="645" r:id="rId20"/>
    <p:sldId id="646" r:id="rId21"/>
    <p:sldId id="625" r:id="rId22"/>
    <p:sldId id="638" r:id="rId23"/>
    <p:sldId id="647" r:id="rId24"/>
    <p:sldId id="650" r:id="rId25"/>
    <p:sldId id="651" r:id="rId26"/>
    <p:sldId id="596" r:id="rId27"/>
    <p:sldId id="602" r:id="rId28"/>
    <p:sldId id="648" r:id="rId29"/>
    <p:sldId id="649" r:id="rId30"/>
    <p:sldId id="554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5pPr>
    <a:lvl6pPr marL="22860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6pPr>
    <a:lvl7pPr marL="27432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7pPr>
    <a:lvl8pPr marL="32004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8pPr>
    <a:lvl9pPr marL="3657600" algn="l" defTabSz="457200" rtl="0" eaLnBrk="1" latinLnBrk="0" hangingPunct="1">
      <a:defRPr sz="4000" kern="1200">
        <a:solidFill>
          <a:schemeClr val="tx1"/>
        </a:solidFill>
        <a:latin typeface="Helvetica Neue" charset="0"/>
        <a:ea typeface="ヒラギノ角ゴ Pro W3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0000"/>
    <a:srgbClr val="000000"/>
    <a:srgbClr val="D9D9D9"/>
    <a:srgbClr val="FF00FF"/>
    <a:srgbClr val="FF6FCF"/>
    <a:srgbClr val="00FFFF"/>
    <a:srgbClr val="CCCCCC"/>
    <a:srgbClr val="CEC9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31" autoAdjust="0"/>
    <p:restoredTop sz="67493" autoAdjust="0"/>
  </p:normalViewPr>
  <p:slideViewPr>
    <p:cSldViewPr>
      <p:cViewPr varScale="1">
        <p:scale>
          <a:sx n="78" d="100"/>
          <a:sy n="78" d="100"/>
        </p:scale>
        <p:origin x="23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95" d="100"/>
        <a:sy n="95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2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9AB72E0-750F-4840-B38A-36D37E711B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443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ヒラギノ角ゴ Pro W3" charset="0"/>
        <a:cs typeface="ＭＳ Ｐゴシック" pitchFamily="2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24" charset="0"/>
        <a:ea typeface="ＭＳ Ｐゴシック" pitchFamily="2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743750AA-3F4A-7D40-899D-28D7579990C8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</a:rPr>
              <a:t>Ang Hindi </a:t>
            </a:r>
            <a:r>
              <a:rPr lang="en-US" b="1" i="0" spc="100" baseline="0" dirty="0" err="1">
                <a:latin typeface="Arial" charset="0"/>
              </a:rPr>
              <a:t>Nahayag</a:t>
            </a:r>
            <a:r>
              <a:rPr lang="en-US" b="1" i="0" spc="100" baseline="0" dirty="0">
                <a:latin typeface="Arial" charset="0"/>
              </a:rPr>
              <a:t> </a:t>
            </a:r>
            <a:r>
              <a:rPr lang="en-US" b="1" i="0" spc="100" baseline="0" dirty="0" err="1">
                <a:latin typeface="Arial" charset="0"/>
              </a:rPr>
              <a:t>na</a:t>
            </a:r>
            <a:r>
              <a:rPr lang="en-US" b="1" i="0" spc="100" baseline="0" dirty="0">
                <a:latin typeface="Arial" charset="0"/>
              </a:rPr>
              <a:t> </a:t>
            </a:r>
            <a:r>
              <a:rPr lang="en-US" b="1" i="0" spc="100" baseline="0" dirty="0" err="1">
                <a:latin typeface="Arial" charset="0"/>
              </a:rPr>
              <a:t>Kahulugan</a:t>
            </a:r>
            <a:r>
              <a:rPr lang="en-US" b="1" i="0" spc="100" baseline="0" dirty="0">
                <a:latin typeface="Arial" charset="0"/>
              </a:rPr>
              <a:t> ng “</a:t>
            </a:r>
            <a:r>
              <a:rPr lang="en-US" b="1" i="0" spc="100" baseline="0" dirty="0" err="1">
                <a:latin typeface="Arial" charset="0"/>
              </a:rPr>
              <a:t>Matakot</a:t>
            </a:r>
            <a:r>
              <a:rPr lang="en-US" b="1" i="0" spc="100" baseline="0" dirty="0">
                <a:latin typeface="Arial" charset="0"/>
              </a:rPr>
              <a:t> </a:t>
            </a:r>
            <a:r>
              <a:rPr lang="en-US" b="1" i="0" spc="100" baseline="0" dirty="0" err="1">
                <a:latin typeface="Arial" charset="0"/>
              </a:rPr>
              <a:t>sa</a:t>
            </a:r>
            <a:r>
              <a:rPr lang="en-US" b="1" i="0" spc="100" baseline="0" dirty="0">
                <a:latin typeface="Arial" charset="0"/>
              </a:rPr>
              <a:t> </a:t>
            </a:r>
            <a:r>
              <a:rPr lang="en-US" b="1" i="0" spc="100" baseline="0" dirty="0" err="1">
                <a:latin typeface="Arial" charset="0"/>
              </a:rPr>
              <a:t>Diyos</a:t>
            </a:r>
            <a:r>
              <a:rPr lang="en-US" b="1" i="0" spc="100" baseline="0" dirty="0">
                <a:latin typeface="Arial" charset="0"/>
              </a:rPr>
              <a:t>.”</a:t>
            </a:r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  <a:p>
            <a:pPr eaLnBrk="1" hangingPunct="1"/>
            <a:endParaRPr lang="en-US" b="1" i="1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naghahatid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isipan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ganap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katapatan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pagsuko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“[N]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ko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ikaw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may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ipinagkait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akin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kaisa-isang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anak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Genesis 22:12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6597023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• Isang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saloobin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nakasentro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halip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Makikita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paghahambing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kina </a:t>
            </a:r>
            <a:r>
              <a:rPr lang="en-US" b="1" i="1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 at Jesus.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: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“ ‘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aakyat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itaas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kaitaasan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ulap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gagawin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ko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Kataas-taasan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’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Genesis 22:12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¶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Jesus: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nagpakababa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masunurin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hanggang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kamatayan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man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krus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Filipos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2:8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</a:t>
            </a:r>
            <a:endParaRPr lang="en-PH" i="1" dirty="0"/>
          </a:p>
        </p:txBody>
      </p:sp>
    </p:spTree>
    <p:extLst>
      <p:ext uri="{BB962C8B-B14F-4D97-AF65-F5344CB8AC3E}">
        <p14:creationId xmlns:p14="http://schemas.microsoft.com/office/powerpoint/2010/main" val="1478648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paglalagay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Kanya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</a:t>
            </a:r>
            <a:endParaRPr lang="en-PH" i="1" dirty="0"/>
          </a:p>
        </p:txBody>
      </p:sp>
    </p:spTree>
    <p:extLst>
      <p:ext uri="{BB962C8B-B14F-4D97-AF65-F5344CB8AC3E}">
        <p14:creationId xmlns:p14="http://schemas.microsoft.com/office/powerpoint/2010/main" val="576425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>
                <a:latin typeface="Arial" charset="0"/>
                <a:cs typeface="ＭＳ Ｐゴシック" charset="0"/>
              </a:rPr>
              <a:t>2.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Kakailanganin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a.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Sumusunod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sundin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katungkulan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dadalhin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lihim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mabuti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masama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Eclesiastes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12:13, 14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36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Deuteronomio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6:2: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Panginoon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ingatan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tuntunin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Awit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119:73. 74: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inanyuan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kamay;n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bigyan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pang-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aking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matutunan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.” ¶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Eclesiastes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12:13, 14: “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Ito ang wakas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; lahat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narinig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sundin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....”</a:t>
            </a:r>
            <a:endParaRPr lang="en-PH" sz="2400" i="1" dirty="0"/>
          </a:p>
        </p:txBody>
      </p:sp>
    </p:spTree>
    <p:extLst>
      <p:ext uri="{BB962C8B-B14F-4D97-AF65-F5344CB8AC3E}">
        <p14:creationId xmlns:p14="http://schemas.microsoft.com/office/powerpoint/2010/main" val="1002409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Cristo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Kasulatan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hinding-hindi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aakayin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maliitin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kautusan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salin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bawasan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doktrina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Biblia,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buong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linaw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sino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sanlibutang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pababain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katuruan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banal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kasabihan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kailangan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Si Cristo ay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pinakadiwa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lahat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• Si Jesus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nagkatawang-tao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isinasakabuhayan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Sinabi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Niya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, “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Ako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daan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katotohanan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sz="1600" b="1" i="1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” (Juan 14:6).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endParaRPr lang="en-PH" sz="2400" i="0" dirty="0"/>
          </a:p>
        </p:txBody>
      </p:sp>
    </p:spTree>
    <p:extLst>
      <p:ext uri="{BB962C8B-B14F-4D97-AF65-F5344CB8AC3E}">
        <p14:creationId xmlns:p14="http://schemas.microsoft.com/office/powerpoint/2010/main" val="1842417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Kakailanganin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b. Isang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Nakasentro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Ngunit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hanapin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kaharian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katuwiran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pawang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idaragdag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Mateo 6:33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Saan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ka man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dalhin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panatilihing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 ka </a:t>
            </a:r>
            <a:r>
              <a:rPr lang="en-US" sz="1600" b="1" i="0" spc="100" baseline="0" dirty="0" err="1">
                <a:latin typeface="Arial" charset="0"/>
                <a:cs typeface="ＭＳ Ｐゴシック" charset="0"/>
              </a:rPr>
              <a:t>magkakamali</a:t>
            </a:r>
            <a:r>
              <a:rPr lang="en-US" sz="1600" b="1" i="0" spc="100" baseline="0" dirty="0">
                <a:latin typeface="Arial" charset="0"/>
                <a:cs typeface="ＭＳ Ｐゴシック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4489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Sa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konsumerismo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sekyular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pagpapahalaga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ginawang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pera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kalayawan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isports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musika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libangan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malinaw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gumalang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parangalan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462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sentrong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isyu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tunggalian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labanan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isip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Magkaroon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ganitong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 Jesus din naman”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Filipos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2:5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¶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tanggulan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pagkatao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pinanggagalingan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kilos. ¶ Ang “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bayaan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”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nangangahulugang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pahintulutan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o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pumili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pagpiling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magkaroon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Crsito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pahintulutan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si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Jesus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hubugin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072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Kahuli-hulihan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kapatid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totoo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,…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kagalang-galang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,…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matuwid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,…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malinis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,…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kaibig-ibig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,…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kapuri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-puri,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mayroong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kagalingan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kung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anumang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nararapat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papurihan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isipin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Filipos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4:8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Kailangan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sinasadya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may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kamalayang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pinipili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gamit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banal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kaloob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talakayin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makalangit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endParaRPr lang="en-US" sz="1600" b="1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7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4FF8E02-8D95-5442-9635-B4AA6BA0453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0" spc="100" dirty="0" err="1">
                <a:latin typeface="Arial" charset="0"/>
                <a:cs typeface="ＭＳ Ｐゴシック" charset="0"/>
              </a:rPr>
              <a:t>Tatlong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Pansansinukob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spc="100" dirty="0">
                <a:latin typeface="Arial" charset="0"/>
                <a:cs typeface="ＭＳ Ｐゴシック" charset="0"/>
              </a:rPr>
              <a:t> </a:t>
            </a:r>
          </a:p>
          <a:p>
            <a:pPr eaLnBrk="1" hangingPunct="1"/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Kakailanganin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c.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Luwalhatiin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 ‘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Aleluia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!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nauukol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matuwid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paghatol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…’ 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Apocalispsis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19:1, 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0" i="1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674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paggamit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kasabihang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magbigay-luwalhati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14:7)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Lumang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Tipan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(Josue 7:19;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Malakias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2:2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 ay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nagpapakita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madalas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itong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lumilitaw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konteksto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ng banal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i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“ ‘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Aleluia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!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kaligtasan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kaluwalhatian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nauukol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tunay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matuwid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paghatol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19:1, 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27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Nagbibigay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Kasulatan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malakas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malinw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luwalhatiin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bawat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kalagayan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 ¶ • “Kaya kung kayo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kumakain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umiinom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gawin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ikaluluwalhati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(1Corinto 10:31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¶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• “O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nalalaman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templo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Espiritu Santo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tinanggap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mula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kayo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sarili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?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kayo'y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binili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kaya't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luwalhatiin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1 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Corinto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6:19, 20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973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sentro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natin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luwalhati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pagkain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libangan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pakikisalamuha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Magbibigay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luwalhati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samantalang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inihahayag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karakter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pag-ibig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higit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mahalaga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liwanag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wakas-ng-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02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lubos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pagtatalaga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at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luwalhatiin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lahat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ginagawa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ibinibigay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pag-iisip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katawan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emosyon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Kanya, ¶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ito’y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kilos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matalinong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pagsamba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11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>
                <a:latin typeface="Arial" charset="0"/>
                <a:cs typeface="ＭＳ Ｐゴシック" charset="0"/>
              </a:rPr>
              <a:t>3. Mga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Magtatagumpay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Narito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pagtitiis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banal,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tumutupad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humahawak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Jesus”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14:12</a:t>
            </a:r>
            <a:r>
              <a:rPr lang="en-US" sz="1600" b="0" i="0" spc="100" baseline="0" dirty="0">
                <a:latin typeface="Arial" charset="0"/>
                <a:cs typeface="ＭＳ Ｐゴシック" charset="0"/>
              </a:rPr>
              <a:t>).  </a:t>
            </a:r>
            <a:endParaRPr lang="en-US" sz="1600" b="0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0950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Dalawang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1" spc="100" baseline="0" dirty="0" err="1">
                <a:latin typeface="Arial" charset="0"/>
                <a:cs typeface="ＭＳ Ｐゴシック" charset="0"/>
              </a:rPr>
              <a:t>Katangian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matatapat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bayan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huling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araw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Sila’y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tumutupad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humahawak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matatag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Jesus.”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paraan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lamang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sinuman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makatutupad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noon at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Jesus. ¶ • Hindi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Jesus,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Jesus.” ¶ • Ang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kalidad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nagbigay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kakayahan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kay Cristo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matagumpay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pinakamatitinding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tukso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sz="1600" b="1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sz="1600" b="1" spc="100" baseline="0" dirty="0">
                <a:latin typeface="Arial" charset="0"/>
                <a:cs typeface="ＭＳ Ｐゴシック" charset="0"/>
              </a:rPr>
              <a:t>[3]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7185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Tayo’y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Nananaig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kalooban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kapangyarihan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buhay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Cristo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gumagawa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atin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tayo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kung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sino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dahil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Siya’y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nanaig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pagtitiwala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tumitingin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Kanya,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naniniwala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Kanya.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98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0DD44B19-550E-B141-9721-591E4611746D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1600" b="0" spc="100" baseline="0" dirty="0">
                <a:latin typeface="Arial" charset="0"/>
                <a:cs typeface="ＭＳ Ｐゴシック" charset="0"/>
              </a:rPr>
              <a:t>Sa wakas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, ¶ ‘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yong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mananaig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” ¶ ay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mamanahin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ang lahat ng </a:t>
            </a:r>
            <a:r>
              <a:rPr lang="en-US" sz="1600" b="0" spc="100" baseline="0" dirty="0" err="1">
                <a:latin typeface="Arial" charset="0"/>
                <a:cs typeface="ＭＳ Ｐゴシック" charset="0"/>
              </a:rPr>
              <a:t>bagay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 (</a:t>
            </a:r>
            <a:r>
              <a:rPr lang="en-US" sz="1600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sz="1600" b="0" i="1" spc="100" baseline="0" dirty="0">
                <a:latin typeface="Arial" charset="0"/>
                <a:cs typeface="ＭＳ Ｐゴシック" charset="0"/>
              </a:rPr>
              <a:t> 21:7</a:t>
            </a:r>
            <a:r>
              <a:rPr lang="en-US" sz="1600" b="0" spc="100" baseline="0" dirty="0">
                <a:latin typeface="Arial" charset="0"/>
                <a:cs typeface="ＭＳ Ｐゴシック" charset="0"/>
              </a:rPr>
              <a:t>). </a:t>
            </a:r>
            <a:endParaRPr lang="en-US" sz="1600" b="1" i="0" spc="1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53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FC09E5BE-94E9-6E45-8410-4F282E259617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Huling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“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Mabubuod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natin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puwersa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kasabihang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“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matakot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”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Apocalipsis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pangwakas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panawagan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sangkatauhan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piliin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maluwalhati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dakilang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,…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magiging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matagumpay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puwersa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kasamaan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…. ¶ Walang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ibang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kapangyarihan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dapat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kilalanin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karapat-dapat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ganung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debosyon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katapatan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 … ¶ Ang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takot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Panginoon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kung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gayon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positibong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makalangit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paanyaya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…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upang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tumindig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harapan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pinakamaluwalhating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presensya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puno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kagalakan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walang-hanggang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pagsasama-sama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kasama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pitchFamily="24" charset="-128"/>
                <a:cs typeface="ＭＳ Ｐゴシック" charset="0"/>
              </a:rPr>
              <a:t>Siya</a:t>
            </a:r>
            <a:r>
              <a:rPr lang="en-US" b="0" spc="100" baseline="0" dirty="0">
                <a:latin typeface="Arial" charset="0"/>
                <a:ea typeface="ＭＳ Ｐゴシック" pitchFamily="24" charset="-128"/>
                <a:cs typeface="ＭＳ Ｐゴシック" charset="0"/>
              </a:rPr>
              <a:t>.”—</a:t>
            </a:r>
            <a:r>
              <a:rPr lang="en-US" sz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Ángel</a:t>
            </a:r>
            <a:r>
              <a:rPr lang="en-US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 Manuel </a:t>
            </a:r>
            <a:r>
              <a:rPr lang="en-US" sz="1200" cap="small" dirty="0" err="1">
                <a:latin typeface="Arial" panose="020B0604020202020204" pitchFamily="34" charset="0"/>
                <a:cs typeface="Arial" panose="020B0604020202020204" pitchFamily="34" charset="0"/>
              </a:rPr>
              <a:t>Rodríguez</a:t>
            </a:r>
            <a:r>
              <a:rPr lang="en-US" sz="1200" cap="smal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b="0" i="1" spc="100" baseline="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88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5E1751C-43F1-3D4D-9D96-5B708DD576BC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dirty="0">
                <a:latin typeface="Arial" charset="0"/>
                <a:cs typeface="ＭＳ Ｐゴシック" charset="0"/>
              </a:rPr>
              <a:t>“ ‘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Matakot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Kayo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Magbigay-Luwalhati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dirty="0">
                <a:latin typeface="Arial" charset="0"/>
                <a:cs typeface="ＭＳ Ｐゴシック" charset="0"/>
              </a:rPr>
              <a:t> Kanya’ ”</a:t>
            </a:r>
            <a:endParaRPr lang="en-US" spc="100" dirty="0">
              <a:latin typeface="Arial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986B0858-5217-4F43-9442-8CBFAFF6728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 err="1">
                <a:latin typeface="Arial" charset="0"/>
                <a:cs typeface="ＭＳ Ｐゴシック" charset="0"/>
              </a:rPr>
              <a:t>Susing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Talata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Narito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pagtitiis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banal,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tumutupad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utos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humahawak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matatag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pananampalataya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spc="100" baseline="0" dirty="0">
                <a:latin typeface="Arial" charset="0"/>
                <a:cs typeface="ＭＳ Ｐゴシック" charset="0"/>
              </a:rPr>
              <a:t> Jesus” 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cs typeface="ＭＳ Ｐゴシック" charset="0"/>
              </a:rPr>
              <a:t> 14:12</a:t>
            </a:r>
            <a:r>
              <a:rPr lang="en-US" altLang="ja-JP" i="0" spc="100" baseline="0" dirty="0">
                <a:latin typeface="Arial" charset="0"/>
                <a:cs typeface="ＭＳ Ｐゴシック" charset="0"/>
              </a:rPr>
              <a:t>)</a:t>
            </a:r>
            <a:r>
              <a:rPr lang="en-US" altLang="ja-JP" i="1" spc="100" baseline="0" dirty="0">
                <a:latin typeface="Arial" charset="0"/>
                <a:cs typeface="ＭＳ Ｐゴシック" charset="0"/>
              </a:rPr>
              <a:t>. 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9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B8E233CC-9BFC-CF48-9E10-B937EE3926B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spc="100" baseline="0" dirty="0" err="1">
                <a:latin typeface="Arial" charset="0"/>
                <a:cs typeface="ＭＳ Ｐゴシック" charset="0"/>
              </a:rPr>
              <a:t>Panimulang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Ang wakas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pangyayari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patungo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rito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hindi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biro.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Ginagamit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Pedro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kuwento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Baha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bilang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simbolo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wakas,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nagbababala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gaya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matandang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napuksa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pamamagitan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wakas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panahon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¶ “ang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kalangitan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maglalaho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kasabay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malakas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ingay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sangkap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matutupok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apoy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gawang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naroon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masusunog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2 Pedro 3:10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¶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Nabigyang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babala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kailangan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natin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ngayon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handa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i="0" spc="100" baseline="0" dirty="0" err="1">
                <a:latin typeface="Arial" charset="0"/>
                <a:cs typeface="ＭＳ Ｐゴシック" charset="0"/>
              </a:rPr>
              <a:t>rito</a:t>
            </a:r>
            <a:r>
              <a:rPr lang="en-US" i="0" spc="100" baseline="0" dirty="0">
                <a:latin typeface="Arial" charset="0"/>
                <a:cs typeface="ＭＳ Ｐゴシック" charset="0"/>
              </a:rPr>
              <a:t>.</a:t>
            </a:r>
            <a:endParaRPr lang="en-US" b="1" i="1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760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349851D2-A098-EA47-B336-2497F6669E35}" type="slidenum">
              <a:rPr lang="en-US" sz="1200">
                <a:cs typeface="ヒラギノ角ゴ Pro W3" charset="0"/>
              </a:rPr>
              <a:pPr/>
              <a:t>6</a:t>
            </a:fld>
            <a:endParaRPr lang="en-US" sz="1200">
              <a:cs typeface="ヒラギノ角ゴ Pro W3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(1)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Matakot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Unang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Panawagan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 14:7</a:t>
            </a:r>
            <a:r>
              <a:rPr lang="en-US" b="0" i="0" spc="10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r>
              <a:rPr lang="en-US" b="0" i="1" spc="100" dirty="0"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(2)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Ano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Kakailanganin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Nito</a:t>
            </a:r>
            <a:r>
              <a:rPr lang="en-US" b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Yung </a:t>
            </a:r>
            <a:r>
              <a:rPr lang="en-US" b="1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takot</a:t>
            </a:r>
            <a:r>
              <a:rPr lang="en-US" b="1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1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endParaRPr lang="en-US" b="0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a.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Pagsunod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Eccl. 12:13, 14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b. Isang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Buhay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Nakasentro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Mateo 6:33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 </a:t>
            </a:r>
            <a:endParaRPr lang="en-US" b="0" i="1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c.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Pagluwalhati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="0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19:1, 2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endParaRPr lang="en-US" i="0" spc="100" baseline="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spc="100" baseline="0" dirty="0">
                <a:latin typeface="Arial" charset="0"/>
                <a:ea typeface="ＭＳ Ｐゴシック" charset="0"/>
                <a:cs typeface="ＭＳ Ｐゴシック" charset="0"/>
              </a:rPr>
              <a:t>3) 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Mga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Magtatagumpay</a:t>
            </a:r>
            <a:r>
              <a:rPr lang="en-US" b="0" spc="100" dirty="0">
                <a:latin typeface="Arial" charset="0"/>
                <a:ea typeface="ＭＳ Ｐゴシック" charset="0"/>
                <a:cs typeface="ＭＳ Ｐゴシック" charset="0"/>
              </a:rPr>
              <a:t> ng </a:t>
            </a:r>
            <a:r>
              <a:rPr lang="en-US" b="0" spc="10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endParaRPr lang="en-US" b="0" spc="1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    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Dalawang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Katangian</a:t>
            </a:r>
            <a:r>
              <a:rPr lang="en-US" b="0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(</a:t>
            </a:r>
            <a:r>
              <a:rPr lang="en-US" i="1" spc="100" baseline="0" dirty="0" err="1">
                <a:latin typeface="Arial" charset="0"/>
                <a:ea typeface="ＭＳ Ｐゴシック" charset="0"/>
                <a:cs typeface="ＭＳ Ｐゴシック" charset="0"/>
              </a:rPr>
              <a:t>Apocalipsis</a:t>
            </a:r>
            <a:r>
              <a:rPr lang="en-US" i="1" spc="100" baseline="0" dirty="0">
                <a:latin typeface="Arial" charset="0"/>
                <a:ea typeface="ＭＳ Ｐゴシック" charset="0"/>
                <a:cs typeface="ＭＳ Ｐゴシック" charset="0"/>
              </a:rPr>
              <a:t> 14:12</a:t>
            </a:r>
            <a:r>
              <a:rPr lang="en-US" i="0" spc="100" baseline="0" dirty="0">
                <a:latin typeface="Arial" charset="0"/>
                <a:ea typeface="ＭＳ Ｐゴシック" charset="0"/>
                <a:cs typeface="ＭＳ Ｐゴシック" charset="0"/>
              </a:rPr>
              <a:t>).</a:t>
            </a:r>
            <a:endParaRPr lang="en-US" i="1" spc="1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="1" spc="100" baseline="0" dirty="0">
                <a:latin typeface="Arial" charset="0"/>
                <a:cs typeface="ＭＳ Ｐゴシック" charset="0"/>
              </a:rPr>
              <a:t>1.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“’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kayo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magbigay-luwalhati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kanya,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sapagkat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dumating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oras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paghuhukom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at ¶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sambahin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ninyo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gumawa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langit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lupa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,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dagat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at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bukal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spc="100" baseline="0" dirty="0" err="1">
                <a:latin typeface="Arial" charset="0"/>
                <a:cs typeface="ＭＳ Ｐゴシック" charset="0"/>
              </a:rPr>
              <a:t>tubig</a:t>
            </a:r>
            <a:r>
              <a:rPr lang="en-US" b="0" spc="100" baseline="0" dirty="0">
                <a:latin typeface="Arial" charset="0"/>
                <a:cs typeface="ＭＳ Ｐゴシック" charset="0"/>
              </a:rPr>
              <a:t>’ ” (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14:7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Ano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kahulugan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?</a:t>
            </a:r>
          </a:p>
          <a:p>
            <a:pPr eaLnBrk="1" hangingPunct="1"/>
            <a:endParaRPr lang="en-US" b="0" spc="100" baseline="0" dirty="0">
              <a:latin typeface="Arial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8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spc="100" baseline="0" dirty="0">
                <a:latin typeface="Arial" charset="0"/>
                <a:cs typeface="ＭＳ Ｐゴシック" charset="0"/>
              </a:rPr>
              <a:t>Unang </a:t>
            </a:r>
            <a:r>
              <a:rPr lang="en-US" b="1" i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b="1" i="0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1" i="1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layunin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aklat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ating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henerasyon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ihanda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isang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bayan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nahahanda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malapit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pagbabalik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Jesus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upang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makiisa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Kanya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pagbibigay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huling-araw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sanlibutan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•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Naghahayag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naglalantad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panukala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Satanas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Ibinibigay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nito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pangwakas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panawagan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Kanyang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nagmamadali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walang-hanggan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pangsanlibutang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mensahe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sangkatauhan</a:t>
            </a:r>
            <a:r>
              <a:rPr lang="en-PH" sz="1800" dirty="0">
                <a:effectLst/>
                <a:latin typeface="TimesNewRomanPSStd"/>
              </a:rPr>
              <a:t>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2449716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fld id="{CDCCE8DA-8D0D-3644-97DC-351764E859C1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spc="100" baseline="0" dirty="0">
                <a:latin typeface="Arial" charset="0"/>
                <a:cs typeface="ＭＳ Ｐゴシック" charset="0"/>
              </a:rPr>
              <a:t>•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Griyegong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salita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Bagong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Tipan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para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“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matakot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”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Apocalipsis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14:7 ay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phobeo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. 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¶ • Hindi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kaisipan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pagiging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takot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kundi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kaisipan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paggalang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pagkamangha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pagpipitagan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. ¶ ”Ang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Diyos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ay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labis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kinatatakutan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pagtitipon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mga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banal, 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iginagalang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ng lahat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nang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nakapalibot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</a:t>
            </a:r>
            <a:r>
              <a:rPr lang="en-US" b="0" i="0" spc="100" baseline="0" dirty="0" err="1">
                <a:latin typeface="Arial" charset="0"/>
                <a:cs typeface="ＭＳ Ｐゴシック" charset="0"/>
              </a:rPr>
              <a:t>sa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 Kanya” (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Mga </a:t>
            </a:r>
            <a:r>
              <a:rPr lang="en-US" b="0" i="1" spc="100" baseline="0" dirty="0" err="1">
                <a:latin typeface="Arial" charset="0"/>
                <a:cs typeface="ＭＳ Ｐゴシック" charset="0"/>
              </a:rPr>
              <a:t>Awit</a:t>
            </a:r>
            <a:r>
              <a:rPr lang="en-US" b="0" i="1" spc="100" baseline="0" dirty="0">
                <a:latin typeface="Arial" charset="0"/>
                <a:cs typeface="ＭＳ Ｐゴシック" charset="0"/>
              </a:rPr>
              <a:t> 89:7</a:t>
            </a:r>
            <a:r>
              <a:rPr lang="en-US" b="0" i="0" spc="100" baseline="0" dirty="0">
                <a:latin typeface="Arial" charset="0"/>
                <a:cs typeface="ＭＳ Ｐゴシック" charset="0"/>
              </a:rPr>
              <a:t>). 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72494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42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4913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80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62E9-99B3-F5C8-4BD8-23B9A94FF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E50CB-70E9-F4D4-E903-58ACCDBA1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36AA0-53CA-21C6-5D35-7DA9179C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28645-0BEF-69FD-8484-E97AAF45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9D772-0960-854C-BA49-637EDE4D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1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19FBD-3138-3BC0-6FF4-710580908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BF07F-7735-9BC5-B7BB-9C695839F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DD0BF2-2F61-3F23-F033-4AB567B50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B4A2E-8336-FDF8-1CEE-4FD15E0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27D52-2ECF-87ED-8236-9C17CBF5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2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3082-392D-516A-6C89-D1B4D332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EB715-9A85-F134-AF04-388646DF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0CEA7-AD98-BE74-CF40-FD153110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992DF0-5B7C-A201-1853-F6C48269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DB906-3348-C98A-7C36-4598A4BF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6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A73C0-AF0D-5A19-271C-40EAF1550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4D0E4-2FA1-71FD-F554-62AC7BC97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4AC6BC-2B90-11E8-0E83-2AC82ABA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3C82-7ACE-72E2-ADF2-7E3028E1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8F397-625D-0AFA-D789-E3FA5E374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44336-996F-4D4A-C4DE-362C1F56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2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661E-9680-6EC7-D968-EACBBF458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33F03-F10B-3572-522B-8FA6F7F71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DE359-41BF-96DF-362E-2147CAE45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F298CC-8531-1555-FDAA-200A022BC0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856512-FC4A-3A93-F88A-E1155E1EAE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FA6863-CC9A-87F9-93B0-CE74E5D9D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21B7C4-19A5-38FF-864E-9312C8EC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FFDD2-6AFC-79AE-5FEF-0BB403497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33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2613E-F6E3-73F7-5ACA-A0B3088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292B1D-B6A5-9FD3-50ED-FE0A2A2AF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0E9445-A0C6-6543-93B9-91FA0823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B57-1D8E-AC9C-822F-212333EB7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757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64FCD2-54FD-ECD3-E597-B7426C21F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7B154-E699-1AEF-C033-7EF1C409B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44C57-A7C0-FD17-62A4-D0E8ABBF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6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A88E-7216-19A1-F997-904A73CB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6DDDF-925A-D3AC-8552-DA1A8E694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DBFC47-A7D8-600D-DCD3-07C15E9C8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468E5-D30D-1D6F-3B6A-7656B40BA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C807E-433E-FB36-E656-0EF7D46F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FED8C-897B-23F3-A1B9-97E63EB1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19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02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887E-A1C0-D796-5792-447EB74D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C8C3D2-0967-0455-A889-24155BD435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72DC4-5281-23BC-8B1E-9E275D51F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00BEB-1820-F522-76E2-CBA40256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06660-E75C-1768-0EA4-A71D5E90F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D0794E-E099-AED3-E504-783AA343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21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4E5F6-90FE-F40D-FFE6-114617DC1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F278B-1B3B-52D8-ECC6-C4DACF716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54B07-55C9-B3B8-DF10-357C662A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4EC16-C68D-DF94-CAD4-1FB44F61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9B80E-BE48-B604-6FC5-04200ABFA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65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956D04-92DB-C94A-C68B-E78F9D922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2B17-01A5-549D-9E35-1EF0F6ED14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5928E-C334-F72E-D79F-DAB40B9DC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65CECE-B287-4CBF-9B7B-300E338FA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CBAA6-DB85-C3F1-66E4-AB1B0DA8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9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82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9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9327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2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8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6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7"/>
          <p:cNvSpPr>
            <a:spLocks noChangeShapeType="1"/>
          </p:cNvSpPr>
          <p:nvPr/>
        </p:nvSpPr>
        <p:spPr bwMode="auto">
          <a:xfrm>
            <a:off x="609600" y="561975"/>
            <a:ext cx="8534400" cy="1270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8" descr="crv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0"/>
            <a:ext cx="99060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6663287-DF1E-58BB-8EA3-ADB6BF5FC4A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9592" y="23248"/>
            <a:ext cx="814908" cy="11014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ヒラギノ角ゴ Pro W3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ヒラギノ角ゴ Pro W3" charset="0"/>
          <a:cs typeface="ＭＳ Ｐゴシック" pitchFamily="2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24" charset="0"/>
          <a:ea typeface="ＭＳ Ｐゴシック" pitchFamily="24" charset="-128"/>
          <a:cs typeface="ＭＳ Ｐゴシック" pitchFamily="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ヒラギノ角ゴ Pro W3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76E50-79D9-0ADD-1D58-1A40043EF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23544-A26E-E17D-4A34-139D07AB9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5EB63-854B-90FE-F1E9-56FA60474A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7F505-4F38-C44B-AF8C-3E644050C760}" type="datetimeFigureOut">
              <a:rPr lang="en-US" smtClean="0"/>
              <a:t>4/20/23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396-D9A6-3013-D941-E00589AEC8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32803-61D2-39F1-A897-600A766C1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2B5BC-2F0F-C846-8D1E-2CFF94FF0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6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5"/>
          <p:cNvSpPr>
            <a:spLocks noChangeArrowheads="1"/>
          </p:cNvSpPr>
          <p:nvPr/>
        </p:nvSpPr>
        <p:spPr bwMode="auto">
          <a:xfrm>
            <a:off x="152400" y="115888"/>
            <a:ext cx="8839200" cy="6589712"/>
          </a:xfrm>
          <a:prstGeom prst="rect">
            <a:avLst/>
          </a:prstGeom>
          <a:noFill/>
          <a:ln w="38100" cmpd="dbl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2" name="Text Box 26">
            <a:extLst>
              <a:ext uri="{FF2B5EF4-FFF2-40B4-BE49-F238E27FC236}">
                <a16:creationId xmlns:a16="http://schemas.microsoft.com/office/drawing/2014/main" id="{C8696EE4-10ED-7E8C-F073-B3CE8CDA7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872" y="548680"/>
            <a:ext cx="914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0">
              <a:lnSpc>
                <a:spcPct val="90000"/>
              </a:lnSpc>
              <a:defRPr/>
            </a:pPr>
            <a:r>
              <a:rPr lang="en-US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Adult Bible Study Guide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lnSpc>
                <a:spcPct val="90000"/>
              </a:lnSpc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 • May • Jun 2023</a:t>
            </a:r>
          </a:p>
        </p:txBody>
      </p:sp>
      <p:sp>
        <p:nvSpPr>
          <p:cNvPr id="3" name="Text Box 22">
            <a:extLst>
              <a:ext uri="{FF2B5EF4-FFF2-40B4-BE49-F238E27FC236}">
                <a16:creationId xmlns:a16="http://schemas.microsoft.com/office/drawing/2014/main" id="{4C42F030-B3F8-04BB-4E41-A1053060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57192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9pPr>
          </a:lstStyle>
          <a:p>
            <a:pPr marL="360000"/>
            <a:r>
              <a:rPr lang="en-US" sz="4800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Good&amp;Faithful</a:t>
            </a:r>
            <a:endParaRPr lang="en-US" sz="48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/>
            <a:r>
              <a:rPr lang="en-US" sz="2800" spc="200" dirty="0">
                <a:latin typeface="Arial" panose="020B0604020202020204" pitchFamily="34" charset="0"/>
                <a:cs typeface="Arial" panose="020B0604020202020204" pitchFamily="34" charset="0"/>
              </a:rPr>
              <a:t>@ClaRoVicente8804</a:t>
            </a:r>
          </a:p>
        </p:txBody>
      </p:sp>
      <p:pic>
        <p:nvPicPr>
          <p:cNvPr id="4" name="Picture 13" descr="crv2">
            <a:extLst>
              <a:ext uri="{FF2B5EF4-FFF2-40B4-BE49-F238E27FC236}">
                <a16:creationId xmlns:a16="http://schemas.microsoft.com/office/drawing/2014/main" id="{4D9F3448-2604-7019-B2F5-4E1ABC6F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28" y="2322786"/>
            <a:ext cx="2292350" cy="223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1923F0-968C-8DDB-F058-EAC42876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618186"/>
            <a:ext cx="40259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63500" dir="2700000" algn="ctr" rotWithShape="0">
              <a:srgbClr val="FF00FF">
                <a:alpha val="74998"/>
              </a:srgbClr>
            </a:outerShdw>
          </a:effectLst>
        </p:spPr>
      </p:pic>
      <p:pic>
        <p:nvPicPr>
          <p:cNvPr id="6" name="Picture 20" descr="Untitled-1">
            <a:extLst>
              <a:ext uri="{FF2B5EF4-FFF2-40B4-BE49-F238E27FC236}">
                <a16:creationId xmlns:a16="http://schemas.microsoft.com/office/drawing/2014/main" id="{5EF2EFC5-A843-087B-469D-89B2C9071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4878" y="3999186"/>
            <a:ext cx="366713" cy="533400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</p:pic>
      <p:pic>
        <p:nvPicPr>
          <p:cNvPr id="7" name="Picture 8" descr="CRV30Dec20_4143.jpg">
            <a:extLst>
              <a:ext uri="{FF2B5EF4-FFF2-40B4-BE49-F238E27FC236}">
                <a16:creationId xmlns:a16="http://schemas.microsoft.com/office/drawing/2014/main" id="{A1F298EE-17C6-60D7-F664-846169C5FD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991" y="2060848"/>
            <a:ext cx="12239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A1C31E-EB73-BC4A-8175-2ECD9C2A6556}"/>
              </a:ext>
            </a:extLst>
          </p:cNvPr>
          <p:cNvSpPr txBox="1"/>
          <p:nvPr/>
        </p:nvSpPr>
        <p:spPr>
          <a:xfrm>
            <a:off x="4355976" y="2086540"/>
            <a:ext cx="47525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54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The Untold Meaning of “FEAR GOD.”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990"/>
            <a:ext cx="9144000" cy="45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Greek New Testament word for “fear” in Revelation 14:7 is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phobeo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It conveys the thought of absolute loyalty to God and full surrender to         His will.		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“[N]ow I know that you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God,   			since you have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not withheld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your son, 		your only son, from Me”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Gen. 22:12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Fear God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Appeal	           </a:t>
            </a:r>
          </a:p>
        </p:txBody>
      </p:sp>
    </p:spTree>
    <p:extLst>
      <p:ext uri="{BB962C8B-B14F-4D97-AF65-F5344CB8AC3E}">
        <p14:creationId xmlns:p14="http://schemas.microsoft.com/office/powerpoint/2010/main" val="400598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Greek New Testament word for “fear” in Revelation 14:7 is </a:t>
            </a:r>
            <a:r>
              <a:rPr lang="en-US" sz="3600" i="1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phobeo</a:t>
            </a:r>
            <a:r>
              <a:rPr lang="en-US" sz="3600" dirty="0">
                <a:solidFill>
                  <a:schemeClr val="bg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An attitude of mind that is God-centered rather than self-centered.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	Satan: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 ‘I will ascend above the 			heights of the clouds, I will be like the 		Most High’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Isa. 14:14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	Jesus: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“humbled Himself and became 		obedient to the point of death, even 		the death of the cross”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Phil. 2:8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Fear God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Appeal	           </a:t>
            </a:r>
          </a:p>
        </p:txBody>
      </p:sp>
    </p:spTree>
    <p:extLst>
      <p:ext uri="{BB962C8B-B14F-4D97-AF65-F5344CB8AC3E}">
        <p14:creationId xmlns:p14="http://schemas.microsoft.com/office/powerpoint/2010/main" val="32802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584733"/>
            <a:ext cx="9144000" cy="409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to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place Him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our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Fear God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Appeal	           </a:t>
            </a:r>
          </a:p>
        </p:txBody>
      </p:sp>
    </p:spTree>
    <p:extLst>
      <p:ext uri="{BB962C8B-B14F-4D97-AF65-F5344CB8AC3E}">
        <p14:creationId xmlns:p14="http://schemas.microsoft.com/office/powerpoint/2010/main" val="101942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</a:t>
            </a:r>
          </a:p>
          <a:p>
            <a:pPr marL="36000">
              <a:defRPr/>
            </a:pPr>
            <a:r>
              <a:rPr lang="en-US" sz="3200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Obeying God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E6187-1782-3523-571E-16E4B7603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78914"/>
            <a:ext cx="3312368" cy="33064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A40EDF-8A94-1166-B8F4-E476E55F7577}"/>
              </a:ext>
            </a:extLst>
          </p:cNvPr>
          <p:cNvSpPr/>
          <p:nvPr/>
        </p:nvSpPr>
        <p:spPr bwMode="auto">
          <a:xfrm>
            <a:off x="2915816" y="2278914"/>
            <a:ext cx="3312368" cy="33064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6261"/>
            <a:ext cx="9144000" cy="514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Ecclesiastes 12:13, 14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“Fear God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3600" b="1" spc="-1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commandments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for this is man’s all. For God will bring   every work into judgment,</a:t>
            </a:r>
          </a:p>
          <a:p>
            <a:pPr algn="ctr" eaLnBrk="1" hangingPunct="1">
              <a:spcBef>
                <a:spcPts val="0"/>
              </a:spcBef>
              <a:spcAft>
                <a:spcPts val="540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54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including every secret thing, whether     good or evil.”</a:t>
            </a:r>
          </a:p>
        </p:txBody>
      </p:sp>
    </p:spTree>
    <p:extLst>
      <p:ext uri="{BB962C8B-B14F-4D97-AF65-F5344CB8AC3E}">
        <p14:creationId xmlns:p14="http://schemas.microsoft.com/office/powerpoint/2010/main" val="40519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80512" cy="538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7082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Deuteronomy 6:2: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“that you may fear the Lord your God, to keep all His statutes  and His commandments.”</a:t>
            </a:r>
          </a:p>
          <a:p>
            <a:pPr marL="270828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Psalm 119:73, 74: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“Your hands have  made me…; give me understanding, that   I may learn Your commandments..”</a:t>
            </a:r>
          </a:p>
          <a:p>
            <a:pPr marL="270828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Ecclesiastes 12:13, 14: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“Let us hear the conclusion of the whole matter: Fear God and keep His commandments….”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D0E68BB-F472-2ABE-4216-6B9A11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Times New Roman" panose="02020603050405020304" pitchFamily="18" charset="0"/>
              </a:rPr>
              <a:t>2. What It Calls For </a:t>
            </a:r>
            <a:endParaRPr lang="en-US" sz="3200" i="1" dirty="0">
              <a:solidFill>
                <a:srgbClr val="FFFF00"/>
              </a:solidFill>
              <a:latin typeface="Cambria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Times New Roman" panose="02020603050405020304" pitchFamily="18" charset="0"/>
              </a:rPr>
              <a:t>a. Obeying God</a:t>
            </a:r>
          </a:p>
        </p:txBody>
      </p:sp>
    </p:spTree>
    <p:extLst>
      <p:ext uri="{BB962C8B-B14F-4D97-AF65-F5344CB8AC3E}">
        <p14:creationId xmlns:p14="http://schemas.microsoft.com/office/powerpoint/2010/main" val="66459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5032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Christ of Scripture never leads us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5032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downplay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His law, which is the                     	transcript of His character.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5032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doctrines of the Bible, 	which reveal more clearly who He is and 	His plan for this world.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5032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His teaching to pious 	platitudes that are nonessential.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5032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Christ is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embodiment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all truth. 	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5032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Jesus is truth incarnated, lived out.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7D0E68BB-F472-2ABE-4216-6B9A11BF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Obeying God</a:t>
            </a:r>
          </a:p>
        </p:txBody>
      </p:sp>
    </p:spTree>
    <p:extLst>
      <p:ext uri="{BB962C8B-B14F-4D97-AF65-F5344CB8AC3E}">
        <p14:creationId xmlns:p14="http://schemas.microsoft.com/office/powerpoint/2010/main" val="422320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468BEECC-00C8-D813-5462-EAAB2DA94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812311"/>
            <a:ext cx="4572000" cy="406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6:33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“But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seek first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kingdom of God and His righteousness, and all these things shall be added          to you.”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503317A-6C26-7362-9A2D-F99A1EECB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God-Centered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313829-13D8-9240-7C8A-1D065110D3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4495" y="2060848"/>
            <a:ext cx="4572001" cy="365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64060"/>
            <a:ext cx="9180512" cy="4833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an age of consumerism, secular values have made self the center.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Money, pleasure or power, sports, 	music, or entertainment is the center of 	their lives.</a:t>
            </a:r>
          </a:p>
          <a:p>
            <a:pPr marL="179388" eaLnBrk="1" hangingPunct="1">
              <a:spcBef>
                <a:spcPts val="0"/>
              </a:spcBef>
              <a:spcAft>
                <a:spcPts val="120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Revelation’s message is a clarion call   	to fear, respect, and honor God as life’s 	true Center.</a:t>
            </a:r>
            <a:endParaRPr lang="en-US" sz="36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God-Centered Life</a:t>
            </a:r>
          </a:p>
        </p:txBody>
      </p:sp>
    </p:spTree>
    <p:extLst>
      <p:ext uri="{BB962C8B-B14F-4D97-AF65-F5344CB8AC3E}">
        <p14:creationId xmlns:p14="http://schemas.microsoft.com/office/powerpoint/2010/main" val="2743640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80512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To fear God is to make Him first in our lives.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 central issue in earth’s final conflict 	is a battle for the mind.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 “Let this mind be in you which was 	also in Christ Jesus”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Phil. 2:5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mind is the citadel of our being.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It is the wellspring of our actions.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“Let” means to allow or to choose. </a:t>
            </a:r>
          </a:p>
          <a:p>
            <a:pPr marL="179388" eaLnBrk="1" hangingPunct="1">
              <a:spcBef>
                <a:spcPts val="0"/>
              </a:spcBef>
              <a:spcAft>
                <a:spcPts val="0"/>
              </a:spcAft>
              <a:tabLst>
                <a:tab pos="4413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The choice to have the mind of Christ 		to allow Jesus to shape our thinking. </a:t>
            </a: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God-Centered Life</a:t>
            </a:r>
          </a:p>
        </p:txBody>
      </p:sp>
    </p:spTree>
    <p:extLst>
      <p:ext uri="{BB962C8B-B14F-4D97-AF65-F5344CB8AC3E}">
        <p14:creationId xmlns:p14="http://schemas.microsoft.com/office/powerpoint/2010/main" val="85329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14002"/>
            <a:ext cx="9180512" cy="46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269875" eaLnBrk="1" hangingPunct="1">
              <a:spcBef>
                <a:spcPts val="0"/>
              </a:spcBef>
              <a:spcAft>
                <a:spcPts val="1200"/>
              </a:spcAft>
              <a:tabLst>
                <a:tab pos="563563" algn="l"/>
              </a:tabLst>
              <a:defRPr/>
            </a:pP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“Finally, brethren, whatever things are true, …noble,…just,…pure,…lovely,…of good report, if there is any virtue and… anything praiseworthy—</a:t>
            </a:r>
            <a:r>
              <a:rPr lang="en-US" sz="3600" b="1" spc="-40" dirty="0">
                <a:latin typeface="Arial" panose="020B0604020202020204" pitchFamily="34" charset="0"/>
                <a:cs typeface="Arial" panose="020B0604020202020204" pitchFamily="34" charset="0"/>
              </a:rPr>
              <a:t>meditate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on  these things” (</a:t>
            </a:r>
            <a:r>
              <a:rPr lang="en-US" sz="3600" i="1" spc="-40" dirty="0">
                <a:latin typeface="Arial" panose="020B0604020202020204" pitchFamily="34" charset="0"/>
                <a:cs typeface="Arial" panose="020B0604020202020204" pitchFamily="34" charset="0"/>
              </a:rPr>
              <a:t>Phil. 4:8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69875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	• We need to </a:t>
            </a:r>
            <a:r>
              <a:rPr lang="en-US" sz="3600" spc="-4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purposely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600" spc="-4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deliberately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 	choose, using the sacred gift of free will, 	to dwell on the heavenly things.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E0F885F-A81E-FA8D-B207-ED16B922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  <a:endParaRPr lang="en-US" sz="32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 God-Centered Life</a:t>
            </a:r>
          </a:p>
        </p:txBody>
      </p:sp>
    </p:spTree>
    <p:extLst>
      <p:ext uri="{BB962C8B-B14F-4D97-AF65-F5344CB8AC3E}">
        <p14:creationId xmlns:p14="http://schemas.microsoft.com/office/powerpoint/2010/main" val="168490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472608" y="4797425"/>
            <a:ext cx="313184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Mark Finley</a:t>
            </a:r>
          </a:p>
          <a:p>
            <a:pPr algn="r">
              <a:defRPr/>
            </a:pPr>
            <a:r>
              <a:rPr lang="en-US" sz="2000" spc="1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Principal Contributor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B446E-415F-4B99-12AF-5699615CB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5073678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6C6D2A-6668-F592-93DC-B2C99D02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58" r="9764"/>
          <a:stretch/>
        </p:blipFill>
        <p:spPr>
          <a:xfrm>
            <a:off x="5036200" y="1196752"/>
            <a:ext cx="4072304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EE5625-B4DC-11FF-EC14-404C1F5AA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708920"/>
            <a:ext cx="5080884" cy="2592288"/>
          </a:xfrm>
          <a:prstGeom prst="rect">
            <a:avLst/>
          </a:prstGeom>
        </p:spPr>
      </p:pic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412776"/>
            <a:ext cx="4680520" cy="5100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19:1, 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 ‘Alleluia! Salvation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glory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and   honor and power belong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      Lord 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82880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 true and      righteous are His judgments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DAB9FCF-0F9D-96CD-4595-268A2E290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Glorifying God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600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3874"/>
            <a:ext cx="9144000" cy="4679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0975" eaLnBrk="1" hangingPunct="1">
              <a:spcBef>
                <a:spcPts val="0"/>
              </a:spcBef>
              <a:spcAft>
                <a:spcPts val="1200"/>
              </a:spcAft>
              <a:tabLst>
                <a:tab pos="4397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use of the phrase to “give glory to”  God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14:7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in the Old Testament 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Josh. </a:t>
            </a:r>
            <a:r>
              <a:rPr lang="en-US" sz="3600" i="1" spc="-20" dirty="0">
                <a:latin typeface="Arial" panose="020B0604020202020204" pitchFamily="34" charset="0"/>
                <a:cs typeface="Arial" panose="020B0604020202020204" pitchFamily="34" charset="0"/>
              </a:rPr>
              <a:t>7:19; Mal. 2:2</a:t>
            </a:r>
            <a:r>
              <a:rPr lang="en-US" sz="3600" spc="-20" dirty="0">
                <a:latin typeface="Arial" panose="020B0604020202020204" pitchFamily="34" charset="0"/>
                <a:cs typeface="Arial" panose="020B0604020202020204" pitchFamily="34" charset="0"/>
              </a:rPr>
              <a:t>) shows that it often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appears in the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divine judgment.</a:t>
            </a:r>
          </a:p>
          <a:p>
            <a:pPr marL="180975" eaLnBrk="1" hangingPunct="1">
              <a:spcBef>
                <a:spcPts val="0"/>
              </a:spcBef>
              <a:spcAft>
                <a:spcPts val="0"/>
              </a:spcAft>
              <a:tabLst>
                <a:tab pos="439738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“ ‘Alleluia! Salvation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glory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and 	honor and power belong to the Lord   	  our God! For true and righteous are His 	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judgments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’ 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Revelation 19:1,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F617602-3272-E327-8B77-5589E015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Glorifying God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810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Scriptures give us a clarion call to glorify God in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every aspect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of our lives.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“Therefore, whether you eat or drink, 	or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whatever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you do, do all to the glory   	of God”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1 Cor. 10:31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“Or do you not know that your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is 	the temple of the Holy Spirit who is in 	you,…and you are not your own? For 	you were bought at a price; therefore 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glorify God in your body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…‘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Cor.</a:t>
            </a:r>
            <a:r>
              <a:rPr lang="en-US" sz="3600" i="1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spc="-100" dirty="0">
                <a:latin typeface="Arial" panose="020B0604020202020204" pitchFamily="34" charset="0"/>
                <a:cs typeface="Arial" panose="020B0604020202020204" pitchFamily="34" charset="0"/>
              </a:rPr>
              <a:t>6:19, 20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F617602-3272-E327-8B77-5589E015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Glorifying God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141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2052"/>
            <a:ext cx="9144000" cy="523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1610" eaLnBrk="1" hangingPunct="1">
              <a:spcBef>
                <a:spcPts val="0"/>
              </a:spcBef>
              <a:spcAft>
                <a:spcPts val="120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When God is the center of our lives, our one desire is to give glory to Him, whether through our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diet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our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dress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our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entertain-</a:t>
            </a:r>
            <a:r>
              <a:rPr lang="en-US" sz="3600" u="sng" dirty="0" err="1">
                <a:latin typeface="Arial" panose="020B0604020202020204" pitchFamily="34" charset="0"/>
                <a:cs typeface="Arial" panose="020B0604020202020204" pitchFamily="34" charset="0"/>
              </a:rPr>
              <a:t>ment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or our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interaction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with others.</a:t>
            </a:r>
          </a:p>
          <a:p>
            <a:pPr marL="181610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We give glory to God as we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reveal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His character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to the world through   our commitment to doing His will. This is even more important in the light of  earth’s end-time judgment.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F617602-3272-E327-8B77-5589E015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Glorifying God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818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04766D4B-549E-BBE6-A784-BADA68FCF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75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When you make a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total commitment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“fear God” and “glorify Him”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 all you do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giving your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body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emotions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 Him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this is an act of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563563" algn="l"/>
              </a:tabLst>
              <a:defRPr/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intelligent worship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CF617602-3272-E327-8B77-5589E0158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What It Calls For </a:t>
            </a:r>
          </a:p>
          <a:p>
            <a:pPr marL="36000">
              <a:defRPr/>
            </a:pPr>
            <a:r>
              <a:rPr lang="en-US" sz="32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Glorifying God</a:t>
            </a:r>
            <a:endParaRPr lang="en-US" sz="3200" b="1" cap="small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06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A35A6-E56D-187F-8F4B-543945EE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1704" y="1700808"/>
            <a:ext cx="4876800" cy="365760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Revelation’s Overcomers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F431F-C268-CE38-E777-EAB1E6097CD3}"/>
              </a:ext>
            </a:extLst>
          </p:cNvPr>
          <p:cNvSpPr txBox="1"/>
          <p:nvPr/>
        </p:nvSpPr>
        <p:spPr>
          <a:xfrm>
            <a:off x="4232366" y="7576457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1C96A3-AD16-0536-6428-E7B35FCD5605}"/>
              </a:ext>
            </a:extLst>
          </p:cNvPr>
          <p:cNvSpPr/>
          <p:nvPr/>
        </p:nvSpPr>
        <p:spPr bwMode="auto">
          <a:xfrm>
            <a:off x="10332640" y="24208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40D7DDA7-8277-2EBB-D722-EB143AA5F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024" y="1596287"/>
            <a:ext cx="4572000" cy="399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14:12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“Here is the patience of the saints; here are those who keep the commandments of God and the faith of Jesus.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266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5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268760"/>
            <a:ext cx="9108504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God’s faithful people in the last days.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They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“keep the commandments of 	God, and the faith of Jesus.”	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•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only way anyone can keep the 	commandments of God, then or now, is 	through the faith of Jesus.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• Not “faith </a:t>
            </a:r>
            <a:r>
              <a:rPr lang="en-US" sz="3600" b="1" spc="1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Jesus,” but “faith </a:t>
            </a:r>
            <a:r>
              <a:rPr lang="en-US" sz="3600" b="1" spc="1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 Jesus.”</a:t>
            </a:r>
          </a:p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• The quality of faith that enabled Christ 	to be victorious over Satan’s fiercest 	temptations. 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Revelation’s Overcomers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04631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340768"/>
            <a:ext cx="9108504" cy="526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marL="178435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5400" spc="-90" dirty="0">
                <a:latin typeface="Arial" panose="020B0604020202020204" pitchFamily="34" charset="0"/>
                <a:cs typeface="Arial" panose="020B0604020202020204" pitchFamily="34" charset="0"/>
              </a:rPr>
              <a:t>We overcome</a:t>
            </a:r>
          </a:p>
          <a:p>
            <a:pPr marL="17843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not by our willpower, but by the power 	of the living Christ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working through 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spc="-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843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•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not because of who we are but 	because of who He is.</a:t>
            </a:r>
          </a:p>
          <a:p>
            <a:pPr marL="17843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• because He overcame.</a:t>
            </a:r>
          </a:p>
          <a:p>
            <a:pPr marL="178435" eaLnBrk="1" hangingPunct="1">
              <a:spcBef>
                <a:spcPts val="0"/>
              </a:spcBef>
              <a:spcAft>
                <a:spcPts val="1200"/>
              </a:spcAft>
              <a:tabLst>
                <a:tab pos="454025" algn="l"/>
              </a:tabLst>
              <a:defRPr/>
            </a:pP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	• by trusting Him, looking to Him, 	believing in Him.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Revelation’s Overcomers  </a:t>
            </a: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862493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>
            <a:extLst>
              <a:ext uri="{FF2B5EF4-FFF2-40B4-BE49-F238E27FC236}">
                <a16:creationId xmlns:a16="http://schemas.microsoft.com/office/drawing/2014/main" id="{16FF8EB9-58A4-064E-9E2B-A984C964E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1443038"/>
            <a:ext cx="7428525" cy="48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4000" kern="1200">
                <a:solidFill>
                  <a:schemeClr val="tx1"/>
                </a:solidFill>
                <a:latin typeface="Helvetica Neue" charset="0"/>
                <a:ea typeface="ヒラギノ角ゴ Pro W3" charset="0"/>
                <a:cs typeface="ＭＳ Ｐゴシック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At the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5400" spc="100" dirty="0">
                <a:latin typeface="Arial" panose="020B0604020202020204" pitchFamily="34" charset="0"/>
                <a:cs typeface="Arial" panose="020B0604020202020204" pitchFamily="34" charset="0"/>
              </a:rPr>
              <a:t>end time</a:t>
            </a: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spc="100" dirty="0">
                <a:latin typeface="Arial" panose="020B0604020202020204" pitchFamily="34" charset="0"/>
                <a:cs typeface="Arial" panose="020B0604020202020204" pitchFamily="34" charset="0"/>
              </a:rPr>
              <a:t>those that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5400" spc="100" dirty="0">
                <a:latin typeface="Arial" panose="020B0604020202020204" pitchFamily="34" charset="0"/>
                <a:cs typeface="Arial" panose="020B0604020202020204" pitchFamily="34" charset="0"/>
              </a:rPr>
              <a:t>“overcome”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b="1" spc="600" dirty="0">
                <a:latin typeface="Arial" panose="020B0604020202020204" pitchFamily="34" charset="0"/>
                <a:cs typeface="Arial" panose="020B0604020202020204" pitchFamily="34" charset="0"/>
              </a:rPr>
              <a:t>inherit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5400" spc="100" dirty="0">
                <a:latin typeface="Arial" panose="020B0604020202020204" pitchFamily="34" charset="0"/>
                <a:cs typeface="Arial" panose="020B0604020202020204" pitchFamily="34" charset="0"/>
              </a:rPr>
              <a:t>all things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>
                <a:tab pos="45402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21:7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98B80BB-C482-B7FD-1B01-79B8BD255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1987" y="6350"/>
            <a:ext cx="74285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Cambria"/>
                <a:cs typeface="Cambria"/>
              </a:rPr>
              <a:t>3. Revelation’s Overcomers  </a:t>
            </a:r>
            <a:r>
              <a:rPr lang="en-US" sz="3200" i="1" dirty="0">
                <a:solidFill>
                  <a:srgbClr val="FFFF00"/>
                </a:solidFill>
                <a:latin typeface="Cambria"/>
                <a:cs typeface="Cambria"/>
              </a:rPr>
              <a:t>	 	</a:t>
            </a:r>
          </a:p>
          <a:p>
            <a:pPr marL="36000">
              <a:defRPr/>
            </a:pPr>
            <a:r>
              <a:rPr lang="en-US" sz="3200" b="1" cap="small" spc="100" dirty="0">
                <a:latin typeface="Cambria"/>
                <a:cs typeface="Cambria"/>
              </a:rPr>
              <a:t>Two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15174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2AB09439-69C3-01B2-D2C6-57AFC5B7D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can summarize the force of the ex-pression ‘fear God’ in Revelation as God’s </a:t>
            </a:r>
            <a:r>
              <a:rPr lang="en-US"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call to humanity to choose Him as their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glorious and majestic God,…who will be </a:t>
            </a:r>
            <a:r>
              <a:rPr lang="en-US" sz="3600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victorious over the forces of evil…. No other </a:t>
            </a:r>
            <a:r>
              <a:rPr lang="en-US" sz="3600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 should be acknowledged as worthy of </a:t>
            </a:r>
            <a:r>
              <a:rPr lang="en-US" sz="36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devotion and loyalty. …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The fear of the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Lord is therefore a positive divine invitation… 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600" spc="-4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 before 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His most glorious presence,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filled with joy in eternal fellowship with Him.” </a:t>
            </a:r>
            <a:endParaRPr lang="en-US" sz="36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5F82305-57B2-F6F9-F44D-13572BFB3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397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“We can summarize the force of the ex-pression ‘fear God’ in Revelation as God’s </a:t>
            </a:r>
            <a:r>
              <a:rPr lang="en-US"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call to humanity to choose Him as their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glorious and majestic God,…who will be </a:t>
            </a:r>
            <a:r>
              <a:rPr lang="en-US" sz="3600" spc="-6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victorious over the forces of evil…. </a:t>
            </a: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No other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power should be acknowledged as worthy of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such </a:t>
            </a:r>
            <a:r>
              <a:rPr lang="en-US" sz="3600" spc="-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devotion and loyalty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endParaRPr lang="en-US" sz="36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31A21D77-393D-7288-9C32-BFAB7AB5C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51982"/>
            <a:ext cx="9144000" cy="28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18288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“We can summarize the force of the ex-pression ‘fear God’ in Revelation as God’s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final call to humanity to </a:t>
            </a:r>
            <a:r>
              <a:rPr lang="en-US" sz="3600" spc="-7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Him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as their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glorious and majestic God,…who will be </a:t>
            </a: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victorious over the forces of evil…. </a:t>
            </a:r>
            <a:endParaRPr lang="en-US" sz="3600" b="1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91345102-B045-3A67-100F-6F9B013E4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38558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</a:p>
          <a:p>
            <a:pPr marL="36000">
              <a:defRPr/>
            </a:pPr>
            <a:r>
              <a:rPr lang="en-US" sz="3200" b="1" cap="small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Word</a:t>
            </a:r>
            <a:r>
              <a:rPr lang="en-US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cap="small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Ángel</a:t>
            </a:r>
            <a:r>
              <a:rPr lang="en-US" sz="3200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Manuel </a:t>
            </a:r>
            <a:r>
              <a:rPr lang="en-US" sz="3200" cap="small" spc="-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Rodríguez</a:t>
            </a:r>
            <a:r>
              <a:rPr lang="en-US" sz="3200" cap="small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20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  <p:bldP spid="1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id="{85CEACF4-ED00-962F-25E6-C9AEA8A08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612" y="7938"/>
            <a:ext cx="7418387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Cosmic Messages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4,  April 22, 2023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AB78D-62CD-067E-FC21-A2C39D2CAB79}"/>
              </a:ext>
            </a:extLst>
          </p:cNvPr>
          <p:cNvSpPr/>
          <p:nvPr/>
        </p:nvSpPr>
        <p:spPr>
          <a:xfrm>
            <a:off x="0" y="1412776"/>
            <a:ext cx="9144000" cy="19482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“ ‘Fear God </a:t>
            </a: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and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Give Glory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5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to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8000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Him’ 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6AF51-BACC-3781-34DE-F40D22F34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972" y="3428999"/>
            <a:ext cx="8990532" cy="3249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5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5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5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588" y="1572410"/>
            <a:ext cx="9144000" cy="236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tabLst/>
              <a:defRPr/>
            </a:pPr>
            <a:r>
              <a:rPr lang="de-DE" sz="36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Revelation 14:12 </a:t>
            </a:r>
            <a:r>
              <a:rPr lang="en-US" sz="2800" dirty="0">
                <a:latin typeface="Times New Roman" panose="02020603050405020304" pitchFamily="18" charset="0"/>
                <a:ea typeface="Helvetica CY" charset="0"/>
                <a:cs typeface="Times New Roman" panose="02020603050405020304" pitchFamily="18" charset="0"/>
              </a:rPr>
              <a:t>NKJV</a:t>
            </a:r>
            <a:endParaRPr lang="en-US" sz="3200" dirty="0">
              <a:latin typeface="Times New Roman" panose="02020603050405020304" pitchFamily="18" charset="0"/>
              <a:ea typeface="Helvetica CY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n-US" sz="3600" dirty="0">
                <a:latin typeface="Arial" panose="020B0604020202020204" pitchFamily="34" charset="0"/>
                <a:ea typeface="Helvetica CY" charset="0"/>
                <a:cs typeface="Arial" panose="020B0604020202020204" pitchFamily="34" charset="0"/>
              </a:rPr>
              <a:t>“Here is the patience of the saints; here    are those who keep the commandments     of God and the faith of Jesus.”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5146B23-152B-645C-CFFA-C76988D1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852" y="0"/>
            <a:ext cx="741468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Text   </a:t>
            </a:r>
          </a:p>
        </p:txBody>
      </p:sp>
    </p:spTree>
    <p:extLst>
      <p:ext uri="{BB962C8B-B14F-4D97-AF65-F5344CB8AC3E}">
        <p14:creationId xmlns:p14="http://schemas.microsoft.com/office/powerpoint/2010/main" val="33843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385E6F77-FA10-567F-E713-3EDB8A35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251982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world, and events leading up </a:t>
            </a:r>
            <a:r>
              <a:rPr lang="en-US"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it, are no joke. Peter uses the story of the </a:t>
            </a:r>
            <a:r>
              <a:rPr lang="en-US" sz="3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as a symbol of the end, warning that </a:t>
            </a:r>
            <a:r>
              <a:rPr lang="en-US" sz="36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as the world of old perished by water, in </a:t>
            </a:r>
            <a:r>
              <a:rPr lang="en-US" sz="36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times, “the heavens will pass away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great noise, and the elements will </a:t>
            </a:r>
            <a:r>
              <a:rPr lang="en-US" sz="3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melt with fervent heat; both the earth and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works that are in it will be burned up”   (</a:t>
            </a:r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Pet. 3:10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Having been warned, we now need to be prepared for it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02FEE8BA-ED3D-8988-29E9-8698077CF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251982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world, and events leading up </a:t>
            </a:r>
            <a:r>
              <a:rPr lang="en-US"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it, are no joke. Peter uses the story of the </a:t>
            </a:r>
            <a:r>
              <a:rPr lang="en-US" sz="36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Flood as a symbol of the end, warning that </a:t>
            </a:r>
            <a:r>
              <a:rPr lang="en-US" sz="3600" spc="-9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as the world of old perished by water, in </a:t>
            </a:r>
            <a:r>
              <a:rPr lang="en-US" sz="36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times, 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“the heavens will pass away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with a great noise, and the elements will 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melt with fervent heat; both the earth and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works that are in it will be burned up”  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2 Pet. 3:10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03852EE3-EE41-B54D-8A5F-C74E2D460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1251982"/>
            <a:ext cx="9144000" cy="286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end of the world, and events leading up </a:t>
            </a:r>
            <a:r>
              <a:rPr lang="en-US" sz="3600" spc="-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it, are no joke.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Peter uses the story of the </a:t>
            </a:r>
            <a:r>
              <a:rPr lang="en-US" sz="3600" spc="-30" dirty="0">
                <a:latin typeface="Arial" panose="020B0604020202020204" pitchFamily="34" charset="0"/>
                <a:cs typeface="Arial" panose="020B0604020202020204" pitchFamily="34" charset="0"/>
              </a:rPr>
              <a:t>Flood as a symbol of the end, warning that </a:t>
            </a:r>
            <a:r>
              <a:rPr lang="en-US" sz="3600" spc="-90" dirty="0">
                <a:latin typeface="Arial" panose="020B0604020202020204" pitchFamily="34" charset="0"/>
                <a:cs typeface="Arial" panose="020B0604020202020204" pitchFamily="34" charset="0"/>
              </a:rPr>
              <a:t>just as the world of old perished by water, in </a:t>
            </a:r>
            <a:r>
              <a:rPr lang="en-US" sz="3600" spc="-40" dirty="0">
                <a:latin typeface="Arial" panose="020B0604020202020204" pitchFamily="34" charset="0"/>
                <a:cs typeface="Arial" panose="020B0604020202020204" pitchFamily="34" charset="0"/>
              </a:rPr>
              <a:t>the end times, 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588" y="1251982"/>
            <a:ext cx="9144000" cy="12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4680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50825" eaLnBrk="1" hangingPunct="1">
              <a:spcBef>
                <a:spcPts val="0"/>
              </a:spcBef>
              <a:spcAft>
                <a:spcPts val="0"/>
              </a:spcAft>
              <a:tabLst>
                <a:tab pos="538163" algn="l"/>
                <a:tab pos="4445000" algn="l"/>
                <a:tab pos="4911725" algn="l"/>
              </a:tabLst>
              <a:defRPr/>
            </a:pPr>
            <a:r>
              <a:rPr lang="en-US" sz="3600" spc="-80" dirty="0">
                <a:latin typeface="Arial" panose="020B0604020202020204" pitchFamily="34" charset="0"/>
                <a:cs typeface="Arial" panose="020B0604020202020204" pitchFamily="34" charset="0"/>
              </a:rPr>
              <a:t>The end of the world, and events leading up </a:t>
            </a:r>
            <a:r>
              <a:rPr lang="en-US" sz="3600" spc="-70" dirty="0">
                <a:latin typeface="Arial" panose="020B0604020202020204" pitchFamily="34" charset="0"/>
                <a:cs typeface="Arial" panose="020B0604020202020204" pitchFamily="34" charset="0"/>
              </a:rPr>
              <a:t>to it, are no joke. 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2">
            <a:extLst>
              <a:ext uri="{FF2B5EF4-FFF2-40B4-BE49-F238E27FC236}">
                <a16:creationId xmlns:a16="http://schemas.microsoft.com/office/drawing/2014/main" id="{B7113652-0CB0-BE53-1FB5-8435378AE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6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  <a:endParaRPr lang="mr-IN" sz="3200" i="1" dirty="0">
              <a:solidFill>
                <a:srgbClr val="FFFF00"/>
              </a:solidFill>
              <a:latin typeface="Times New Roman" panose="02020603050405020304" pitchFamily="18" charset="0"/>
              <a:cs typeface="Cambria"/>
            </a:endParaRP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Words</a:t>
            </a:r>
          </a:p>
        </p:txBody>
      </p:sp>
    </p:spTree>
    <p:extLst>
      <p:ext uri="{BB962C8B-B14F-4D97-AF65-F5344CB8AC3E}">
        <p14:creationId xmlns:p14="http://schemas.microsoft.com/office/powerpoint/2010/main" val="259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F6F13B1-DFBB-E26D-C6F3-87531EA11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3575" y="6350"/>
            <a:ext cx="742693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Quick Look   </a:t>
            </a:r>
            <a:r>
              <a:rPr lang="en-US" sz="32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764EFA9-6DD1-0B97-CEF9-98D191618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048" y="1405220"/>
            <a:ext cx="889248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0800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Fear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God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First Appeal (</a:t>
            </a:r>
            <a:r>
              <a:rPr lang="en-US" sz="3600" i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Rev. 14:7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2. What It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a. </a:t>
            </a:r>
            <a:r>
              <a:rPr lang="en-US" sz="3600" spc="-50" dirty="0">
                <a:latin typeface="Arial" panose="020B0604020202020204" pitchFamily="34" charset="0"/>
                <a:cs typeface="Arial" panose="020B0604020202020204" pitchFamily="34" charset="0"/>
              </a:rPr>
              <a:t>Obeying God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Eccl. 12:13, 14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b.</a:t>
            </a:r>
            <a:r>
              <a:rPr lang="en-US" sz="3600" spc="-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pc="-100" dirty="0">
                <a:latin typeface="Arial" panose="020B0604020202020204" pitchFamily="34" charset="0"/>
                <a:cs typeface="Arial" panose="020B0604020202020204" pitchFamily="34" charset="0"/>
              </a:rPr>
              <a:t>A God-Centered Life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Matt. 6:33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c. Glorifying God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Rev. 19:1, 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600" i="1" spc="-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3. Revelation’s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Overcomers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endParaRPr lang="en-US" sz="3600" spc="-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tabLst>
                <a:tab pos="514350" algn="l"/>
              </a:tabLst>
            </a:pPr>
            <a:r>
              <a:rPr lang="en-US" sz="3600" spc="-60" dirty="0">
                <a:latin typeface="Arial" panose="020B0604020202020204" pitchFamily="34" charset="0"/>
                <a:cs typeface="Arial" panose="020B0604020202020204" pitchFamily="34" charset="0"/>
              </a:rPr>
              <a:t>	Two Characteristics 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i="1" spc="-150" dirty="0">
                <a:latin typeface="Arial" panose="020B0604020202020204" pitchFamily="34" charset="0"/>
                <a:cs typeface="Arial" panose="020B0604020202020204" pitchFamily="34" charset="0"/>
              </a:rPr>
              <a:t>Rev. 14:12</a:t>
            </a:r>
            <a:r>
              <a:rPr lang="en-US" sz="3600" spc="-15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907" y="47526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PH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‘Fear God and Give Glory to Him’ ”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Fear God	     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99623-7381-D421-207F-B4511A44C752}"/>
              </a:ext>
            </a:extLst>
          </p:cNvPr>
          <p:cNvSpPr txBox="1"/>
          <p:nvPr/>
        </p:nvSpPr>
        <p:spPr>
          <a:xfrm>
            <a:off x="7956884" y="739541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757639-7175-E70A-3539-C59C77707B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1811317"/>
            <a:ext cx="6584280" cy="37036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3A271D-23C1-3F4E-EBFA-A7DE5175BB66}"/>
              </a:ext>
            </a:extLst>
          </p:cNvPr>
          <p:cNvSpPr/>
          <p:nvPr/>
        </p:nvSpPr>
        <p:spPr bwMode="auto">
          <a:xfrm>
            <a:off x="1331640" y="1811317"/>
            <a:ext cx="6584280" cy="3703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496" y="1196752"/>
            <a:ext cx="9108504" cy="5624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de-D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Revelation 14:7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NKJV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 ‘Fear God and give glory to Him, for the hour of His judgment has come; and</a:t>
            </a: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360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worship Him who made heaven and     earth, the sea and springs of water.’ ”</a:t>
            </a:r>
          </a:p>
        </p:txBody>
      </p:sp>
    </p:spTree>
    <p:extLst>
      <p:ext uri="{BB962C8B-B14F-4D97-AF65-F5344CB8AC3E}">
        <p14:creationId xmlns:p14="http://schemas.microsoft.com/office/powerpoint/2010/main" val="21368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5633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The purpose of the book of Revelation for our generation is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prepare a people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to be ready for Jesus’ soon return and to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unite with Him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in giving His last-day message to the world.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Revelation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reveals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the plans of God and unmasks the plans of Satan.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625475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• It presents God’s </a:t>
            </a:r>
            <a:r>
              <a:rPr lang="en-US" sz="3600" b="1" spc="100" dirty="0">
                <a:latin typeface="Arial" panose="020B0604020202020204" pitchFamily="34" charset="0"/>
                <a:cs typeface="Arial" panose="020B0604020202020204" pitchFamily="34" charset="0"/>
              </a:rPr>
              <a:t>final appeal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His urgent, eternal, universal message for all humanity.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Fear God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Appeal	           </a:t>
            </a:r>
          </a:p>
        </p:txBody>
      </p:sp>
    </p:spTree>
    <p:extLst>
      <p:ext uri="{BB962C8B-B14F-4D97-AF65-F5344CB8AC3E}">
        <p14:creationId xmlns:p14="http://schemas.microsoft.com/office/powerpoint/2010/main" val="293649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323990"/>
            <a:ext cx="9144000" cy="5079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46800" rIns="0">
            <a:spAutoFit/>
          </a:bodyPr>
          <a:lstStyle>
            <a:lvl1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63550" algn="l"/>
              </a:tabLs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The Greek New Testament word for “fear” in Revelation 14:7 is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phobeo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• Not in the sense of being afraid of God but in the sense of reverence, awe, and respect	.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“God is greatly to be 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feared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in the 	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assembly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of the saints,</a:t>
            </a:r>
          </a:p>
          <a:p>
            <a:pPr marL="273050" eaLnBrk="1" hangingPunct="1">
              <a:spcBef>
                <a:spcPts val="0"/>
              </a:spcBef>
              <a:spcAft>
                <a:spcPts val="0"/>
              </a:spcAft>
              <a:tabLst>
                <a:tab pos="569913" algn="l"/>
              </a:tabLs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		And to be held in </a:t>
            </a:r>
            <a:r>
              <a:rPr lang="en-US" sz="3600" dirty="0">
                <a:highlight>
                  <a:srgbClr val="00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reverence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by all 	those </a:t>
            </a:r>
            <a:r>
              <a:rPr lang="en-US" sz="3600" dirty="0">
                <a:highlight>
                  <a:srgbClr val="C8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around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Him” (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Ps. 89:7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71F1E744-1D1B-2CE2-B913-ECFD053D9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8419" y="6350"/>
            <a:ext cx="74220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2pPr>
            <a:lvl3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3pPr>
            <a:lvl4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4pPr>
            <a:lvl5pPr eaLnBrk="0" hangingPunct="0"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Helvetica Neue" charset="0"/>
                <a:ea typeface="ＭＳ Ｐゴシック" charset="0"/>
              </a:defRPr>
            </a:lvl9pPr>
          </a:lstStyle>
          <a:p>
            <a:pPr marL="36000">
              <a:defRPr/>
            </a:pPr>
            <a:r>
              <a:rPr lang="en-US" sz="3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Fear God</a:t>
            </a:r>
          </a:p>
          <a:p>
            <a:pPr marL="36000">
              <a:defRPr/>
            </a:pPr>
            <a:r>
              <a:rPr lang="en-US" sz="3200" b="1" cap="small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Appeal	           </a:t>
            </a:r>
          </a:p>
        </p:txBody>
      </p:sp>
    </p:spTree>
    <p:extLst>
      <p:ext uri="{BB962C8B-B14F-4D97-AF65-F5344CB8AC3E}">
        <p14:creationId xmlns:p14="http://schemas.microsoft.com/office/powerpoint/2010/main" val="25630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•23.1Q MANAGING">
  <a:themeElements>
    <a:clrScheme name=" 08.3Q 1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C0C0C0"/>
      </a:accent1>
      <a:accent2>
        <a:srgbClr val="00FF00"/>
      </a:accent2>
      <a:accent3>
        <a:srgbClr val="AAAAAA"/>
      </a:accent3>
      <a:accent4>
        <a:srgbClr val="DADADA"/>
      </a:accent4>
      <a:accent5>
        <a:srgbClr val="DCDCDC"/>
      </a:accent5>
      <a:accent6>
        <a:srgbClr val="00E700"/>
      </a:accent6>
      <a:hlink>
        <a:srgbClr val="FF0000"/>
      </a:hlink>
      <a:folHlink>
        <a:srgbClr val="0000FF"/>
      </a:folHlink>
    </a:clrScheme>
    <a:fontScheme name=" 08.3Q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" pitchFamily="24" charset="0"/>
            <a:ea typeface="ＭＳ Ｐゴシック" pitchFamily="24" charset="-128"/>
            <a:cs typeface="ＭＳ Ｐゴシック" pitchFamily="24" charset="-128"/>
          </a:defRPr>
        </a:defPPr>
      </a:lstStyle>
    </a:lnDef>
  </a:objectDefaults>
  <a:extraClrSchemeLst>
    <a:extraClrScheme>
      <a:clrScheme name=" 08.3Q 1">
        <a:dk1>
          <a:srgbClr val="808080"/>
        </a:dk1>
        <a:lt1>
          <a:srgbClr val="FFFFFF"/>
        </a:lt1>
        <a:dk2>
          <a:srgbClr val="000000"/>
        </a:dk2>
        <a:lt2>
          <a:srgbClr val="FFFF00"/>
        </a:lt2>
        <a:accent1>
          <a:srgbClr val="C0C0C0"/>
        </a:accent1>
        <a:accent2>
          <a:srgbClr val="00FF00"/>
        </a:accent2>
        <a:accent3>
          <a:srgbClr val="AAAAAA"/>
        </a:accent3>
        <a:accent4>
          <a:srgbClr val="DADADA"/>
        </a:accent4>
        <a:accent5>
          <a:srgbClr val="DCDCDC"/>
        </a:accent5>
        <a:accent6>
          <a:srgbClr val="00E700"/>
        </a:accent6>
        <a:hlink>
          <a:srgbClr val="FF00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4" id="{6F996561-6547-B043-9C24-1054AAE79378}" vid="{27E27E23-54F6-6443-9429-7989D4E5D83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•23.1Q MANAGING.potx</Template>
  <TotalTime>50832</TotalTime>
  <Words>4076</Words>
  <Application>Microsoft Macintosh PowerPoint</Application>
  <PresentationFormat>On-screen Show (4:3)</PresentationFormat>
  <Paragraphs>236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Narrow</vt:lpstr>
      <vt:lpstr>Calibri</vt:lpstr>
      <vt:lpstr>Calibri Light</vt:lpstr>
      <vt:lpstr>Cambria</vt:lpstr>
      <vt:lpstr>Helvetica Neue</vt:lpstr>
      <vt:lpstr>Times New Roman</vt:lpstr>
      <vt:lpstr>TimesNewRomanPSStd</vt:lpstr>
      <vt:lpstr>•23.1Q MANAGING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Claro Vicente</dc:creator>
  <cp:lastModifiedBy>Claro Vicente</cp:lastModifiedBy>
  <cp:revision>958</cp:revision>
  <cp:lastPrinted>2023-04-12T02:32:01Z</cp:lastPrinted>
  <dcterms:created xsi:type="dcterms:W3CDTF">2021-07-03T11:23:54Z</dcterms:created>
  <dcterms:modified xsi:type="dcterms:W3CDTF">2023-04-20T07:59:00Z</dcterms:modified>
</cp:coreProperties>
</file>