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357" r:id="rId4"/>
    <p:sldId id="265" r:id="rId5"/>
    <p:sldId id="268" r:id="rId6"/>
    <p:sldId id="458" r:id="rId7"/>
    <p:sldId id="479" r:id="rId8"/>
    <p:sldId id="603" r:id="rId9"/>
    <p:sldId id="589" r:id="rId10"/>
    <p:sldId id="641" r:id="rId11"/>
    <p:sldId id="642" r:id="rId12"/>
    <p:sldId id="626" r:id="rId13"/>
    <p:sldId id="636" r:id="rId14"/>
    <p:sldId id="643" r:id="rId15"/>
    <p:sldId id="644" r:id="rId16"/>
    <p:sldId id="645" r:id="rId17"/>
    <p:sldId id="639" r:id="rId18"/>
    <p:sldId id="640" r:id="rId19"/>
    <p:sldId id="646" r:id="rId20"/>
    <p:sldId id="647" r:id="rId21"/>
    <p:sldId id="650" r:id="rId22"/>
    <p:sldId id="651" r:id="rId23"/>
    <p:sldId id="596" r:id="rId24"/>
    <p:sldId id="602" r:id="rId25"/>
    <p:sldId id="648" r:id="rId26"/>
    <p:sldId id="649" r:id="rId27"/>
    <p:sldId id="55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0000"/>
    <a:srgbClr val="000000"/>
    <a:srgbClr val="D9D9D9"/>
    <a:srgbClr val="FF00FF"/>
    <a:srgbClr val="FF6FCF"/>
    <a:srgbClr val="00FFFF"/>
    <a:srgbClr val="CCCCCC"/>
    <a:srgbClr val="CEC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5" autoAdjust="0"/>
    <p:restoredTop sz="72176" autoAdjust="0"/>
  </p:normalViewPr>
  <p:slideViewPr>
    <p:cSldViewPr>
      <p:cViewPr varScale="1">
        <p:scale>
          <a:sx n="85" d="100"/>
          <a:sy n="85" d="100"/>
        </p:scale>
        <p:origin x="21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2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9AB72E0-750F-4840-B38A-36D37E711B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ヒラギノ角ゴ Pro W3" charset="0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743750AA-3F4A-7D40-899D-28D7579990C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spc="100" baseline="0" dirty="0">
                <a:latin typeface="Arial" charset="0"/>
              </a:rPr>
              <a:t>Ang </a:t>
            </a:r>
            <a:r>
              <a:rPr lang="en-US" b="1" i="0" spc="100" baseline="0" dirty="0" err="1">
                <a:latin typeface="Arial" charset="0"/>
              </a:rPr>
              <a:t>Oras</a:t>
            </a:r>
            <a:r>
              <a:rPr lang="en-US" b="1" i="0" spc="100" baseline="0" dirty="0">
                <a:latin typeface="Arial" charset="0"/>
              </a:rPr>
              <a:t> Kung </a:t>
            </a:r>
            <a:r>
              <a:rPr lang="en-US" b="1" i="0" spc="100" baseline="0" dirty="0" err="1">
                <a:latin typeface="Arial" charset="0"/>
              </a:rPr>
              <a:t>Saan</a:t>
            </a:r>
            <a:r>
              <a:rPr lang="en-US" b="1" i="0" spc="100" baseline="0" dirty="0">
                <a:latin typeface="Arial" charset="0"/>
              </a:rPr>
              <a:t> ang </a:t>
            </a:r>
            <a:r>
              <a:rPr lang="en-US" b="1" i="0" spc="100" baseline="0" dirty="0" err="1">
                <a:latin typeface="Arial" charset="0"/>
              </a:rPr>
              <a:t>Mabubuting</a:t>
            </a:r>
            <a:r>
              <a:rPr lang="en-US" b="1" i="0" spc="100" baseline="0" dirty="0">
                <a:latin typeface="Arial" charset="0"/>
              </a:rPr>
              <a:t> </a:t>
            </a:r>
            <a:r>
              <a:rPr lang="en-US" b="1" i="0" spc="100" baseline="0" dirty="0" err="1">
                <a:latin typeface="Arial" charset="0"/>
              </a:rPr>
              <a:t>Gawa</a:t>
            </a:r>
            <a:r>
              <a:rPr lang="en-US" b="1" i="0" spc="100" baseline="0" dirty="0">
                <a:latin typeface="Arial" charset="0"/>
              </a:rPr>
              <a:t> ay may </a:t>
            </a:r>
            <a:r>
              <a:rPr lang="en-US" b="1" i="0" spc="100" baseline="0" dirty="0" err="1">
                <a:latin typeface="Arial" charset="0"/>
              </a:rPr>
              <a:t>Halaga</a:t>
            </a:r>
            <a:endParaRPr lang="en-US" b="1" i="1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b="1" i="1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b="1" i="1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b="1" i="1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b="1" i="1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sukdulan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masusi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husto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detalyadong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tala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bubuksan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tingnan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ang Daniel 7:10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Tayo’y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napakamahalaga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sansinukob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titigil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isaalang-alang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pagpiling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nagawa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natin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liwanag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panunuyo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Banal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Espiritu at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katubusang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talagang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ibinigay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Cristo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krus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Kalbaryo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914129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100" baseline="0" dirty="0">
                <a:latin typeface="Arial" charset="0"/>
                <a:cs typeface="ＭＳ Ｐゴシック" charset="0"/>
              </a:rPr>
              <a:t>b. Awa at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“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ko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patay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dakila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hamak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nakatayo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harapan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trono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binuksan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aklat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Binuksan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din ang isa pang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aklat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aklat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patay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hinatulan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ayon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ayon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nakatala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aklat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20:12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sz="1600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36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krus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paghuhuko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parehong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naghahayag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makatarungan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maawain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Nagsasabi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katarungan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“Ang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kabayaran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kasalanan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kamatayan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.”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Tumutugon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awa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“ang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kaloob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bayad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hanggan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kay Cristo Jesus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natin”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(Roma 6:23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Pinananatili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kamatayan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Cristo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walang-hanggang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likas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at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basihan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endParaRPr lang="en-PH" sz="2400" i="0" dirty="0"/>
          </a:p>
        </p:txBody>
      </p:sp>
    </p:spTree>
    <p:extLst>
      <p:ext uri="{BB962C8B-B14F-4D97-AF65-F5344CB8AC3E}">
        <p14:creationId xmlns:p14="http://schemas.microsoft.com/office/powerpoint/2010/main" val="100240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Naghahayag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pagpili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katapatan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 Ayon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2:8, 9,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”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kayo'y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naligtas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…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...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gawa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sinuman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huwag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magmalaki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.”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Subalit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inililigtas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tayo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binabago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tayo.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tayo'y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pinakamahusay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nilalang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kay Cristo Jesus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mabubuting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2:10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</a:t>
            </a:r>
            <a:endParaRPr lang="en-PH" sz="2400" b="1" i="1" dirty="0"/>
          </a:p>
        </p:txBody>
      </p:sp>
    </p:spTree>
    <p:extLst>
      <p:ext uri="{BB962C8B-B14F-4D97-AF65-F5344CB8AC3E}">
        <p14:creationId xmlns:p14="http://schemas.microsoft.com/office/powerpoint/2010/main" val="4141196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mabubuting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nabigyang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Banal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Espiritu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magliligtas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•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nagpapatutuo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pananampalataya’y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tunay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pangwakas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huhubaran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lahat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pagpapanggap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lahat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pagkukunwari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lahat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kasinungalingan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tatagos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pinakakalaliman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pagkatao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endParaRPr lang="en-PH" sz="2400" i="0" dirty="0"/>
          </a:p>
        </p:txBody>
      </p:sp>
    </p:spTree>
    <p:extLst>
      <p:ext uri="{BB962C8B-B14F-4D97-AF65-F5344CB8AC3E}">
        <p14:creationId xmlns:p14="http://schemas.microsoft.com/office/powerpoint/2010/main" val="3159051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Ngunit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samantalang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dapat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matanto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makasalanang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katayuan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tayo’y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aasa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kay Cristo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Katuwiran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kabanalan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katubusan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Hindi natin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masasagot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paratang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laban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Si Cristo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lamang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maaaring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epektibong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pakiusap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kapakanan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Kaya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patahimikin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tagaparatang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pangangatwirang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nakasalalay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merito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kundi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6600" i="1" cap="small" dirty="0">
                <a:latin typeface="Arial" panose="020B0604020202020204" pitchFamily="34" charset="0"/>
                <a:cs typeface="Arial" panose="020B0604020202020204" pitchFamily="34" charset="0"/>
              </a:rPr>
              <a:t>Testimonies for the Church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5:472.</a:t>
            </a:r>
            <a:endParaRPr lang="en-PH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67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100" baseline="0" dirty="0">
                <a:latin typeface="Arial" charset="0"/>
                <a:cs typeface="ＭＳ Ｐゴシック" charset="0"/>
              </a:rPr>
              <a:t>2.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Dalawang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Tanawin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a. Sa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Aklat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ng Daniel.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Habang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ako'y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nakatingin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may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tronong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inilagay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Matanda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umupo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.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hukuman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humanda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aklat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nabuksan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… [A]t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narito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Anak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….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lumapit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Matanda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….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Binigyan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kaluwalhatian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kaharian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lahat…ay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maglingkod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kanya. ¶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hanggang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…” (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Daniel 7:9–14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sz="1600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48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Inaanunsyo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dumating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oras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;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Naghahayag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Daniel kung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kailan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nagpasimula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Sa Daniel 7,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inihayag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kasaysayan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daigdig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;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pagbangon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pagbagsak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bansa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Ipinakita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lugar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trono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santuwaryo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)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pangwakas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kapalaran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lahat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sangkatauhan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pagpapasyahan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silid-korte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46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100" baseline="0" dirty="0">
                <a:latin typeface="Arial" charset="0"/>
                <a:cs typeface="ＭＳ Ｐゴシック" charset="0"/>
              </a:rPr>
              <a:t>b. Sa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Aklat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“At doon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may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tronong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nakalagay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trono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may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nakaupo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nakaupo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doon ay may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katulad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batong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jaspe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sardio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….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palibot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trono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may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dalawampu't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apat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trono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nakaupo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trono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dalawampu't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apat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matatanda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nakasuot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mapuputing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damit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; at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ulo ay may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koronang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ginto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4:2–4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sz="1600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50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Sa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4,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tumingin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Juan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santuwaryo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walang-hanggang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tagpo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malaking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tunggalian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mabuti’t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masama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linaw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tagpo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silid-trono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Ama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nakaupo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tronong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napapalibutan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makalangit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katauhan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Dalawampu’t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apat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matatanda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nakapalibot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trono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6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4FF8E02-8D95-5442-9635-B4AA6BA0453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spc="100" dirty="0" err="1">
                <a:latin typeface="Arial" charset="0"/>
                <a:cs typeface="ＭＳ Ｐゴシック" charset="0"/>
              </a:rPr>
              <a:t>Tatlong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Pansansinukob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Mensahe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</a:p>
          <a:p>
            <a:pPr eaLnBrk="1" hangingPunct="1"/>
            <a:endParaRPr lang="en-US" spc="1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24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matatanda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marahil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kumakatawanan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lahat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natubos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magagalak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palibot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trono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; o,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marahil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sila’y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kumakatawanan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binuhay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muling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pagkabuhay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umkyat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kasama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Mateo 27:52;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4:7, 8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¶ • May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natubos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nakapalibot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trono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</a:p>
          <a:p>
            <a:pPr eaLnBrk="1" hangingPunct="1"/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38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i="1" spc="100" baseline="0" dirty="0">
                <a:latin typeface="Arial" charset="0"/>
                <a:cs typeface="ＭＳ Ｐゴシック" charset="0"/>
              </a:rPr>
              <a:t>Para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interesado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masinsinang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pag-aaral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tungkol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24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matatanda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puntahan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youtube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Mahaba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lang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nga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 Isang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serye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anim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pag-aaral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halos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oras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presentation. 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76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>
                <a:latin typeface="Arial" charset="0"/>
                <a:cs typeface="ＭＳ Ｐゴシック" charset="0"/>
              </a:rPr>
              <a:t>3. Si Jesus ay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Karapat-dapat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kamay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nakaupo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trono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aklat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…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tinatakan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pitong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tatak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…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sinuman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ibabaw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man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ilalim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man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makapagbukas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aklat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makatingin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loob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Ako'y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labis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umiyak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….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sinabi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…ng isa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matatanda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Huwag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umiyak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Tingnan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ang Leon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lipi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Juda,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Ugat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David,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nagtagumpay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mabuksan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aklat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pitong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tatak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14:12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95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Nabuksan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Balumbon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Nangangatog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makalangit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kautauhan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Maselan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isyu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Walang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maaaring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kumatawan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sangkatauhan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pangwakas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mundo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Lumuluh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Juan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makapagbubukas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balumbon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Pagkatapos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isa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matatanda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nagsalita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salitang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nagpapalakas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loob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puso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Juan. ¶ Si Jesus,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Kordero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karapat-dapat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buksan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balumbon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endParaRPr lang="en-US" sz="1600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18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tagumpay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tukso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kamatayan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krus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Kalbaryo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muling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pagkabuhay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pagkapunung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-paring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ministeryo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nagbibigay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kaligtasan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lahat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pipili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tumugon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Nagsasalita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tungkol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wakas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paghahari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kasalanan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pagpapalaya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bayan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endParaRPr lang="en-US" sz="1600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29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layunin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malaman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kung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gaano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tayo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kasama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ipakita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kung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gaano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kabuti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  </a:t>
            </a:r>
            <a:endParaRPr lang="en-US" sz="1600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77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C09E5BE-94E9-6E45-8410-4F282E259617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Huling</a:t>
            </a:r>
            <a:r>
              <a:rPr lang="en-US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Salita</a:t>
            </a:r>
            <a:r>
              <a:rPr lang="en-US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“Ang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kanila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lamang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pag-asa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awa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;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kanila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lamang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depensa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panalangin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¶ …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Kanilang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iwinaksi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kanilang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kasalanan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at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hinanap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Panginoon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kababaan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pagsisisi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at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makalangit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Tagapagtanggol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nangangatwiran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para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kanila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¶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Siya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talagang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inabuso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pamamagitan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kanilang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kawalan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utang-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-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loob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nalalaman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kanilang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kasalanan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at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gayundin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kanilang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pagsisisi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nagsasabi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: ¶ ‘ “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Sinusumbatan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ka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Panginoon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O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Satanas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.”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Ibinigay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ko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Aking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buhay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para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kaluluwang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ito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Sila’y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naka-ukit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palad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aking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kamay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.’ ”—</a:t>
            </a:r>
            <a:r>
              <a:rPr lang="en-US" sz="1200" b="0" i="1" cap="small" spc="50" dirty="0">
                <a:latin typeface="Arial" panose="020B0604020202020204" pitchFamily="34" charset="0"/>
                <a:cs typeface="Arial" panose="020B0604020202020204" pitchFamily="34" charset="0"/>
              </a:rPr>
              <a:t>Testimonies for the Church </a:t>
            </a:r>
            <a:r>
              <a:rPr lang="en-US" sz="1200" b="0" cap="small" spc="50" dirty="0">
                <a:latin typeface="Arial" panose="020B0604020202020204" pitchFamily="34" charset="0"/>
                <a:cs typeface="Arial" panose="020B0604020202020204" pitchFamily="34" charset="0"/>
              </a:rPr>
              <a:t>5:473, 474</a:t>
            </a:r>
            <a:endParaRPr lang="en-US" b="0" i="1" spc="100" baseline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8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5E1751C-43F1-3D4D-9D96-5B708DD576B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dirty="0">
                <a:latin typeface="Arial" charset="0"/>
                <a:cs typeface="ＭＳ Ｐゴシック" charset="0"/>
              </a:rPr>
              <a:t>Ang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Mabuting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Balita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Paghuhukom</a:t>
            </a:r>
            <a:endParaRPr lang="en-US" spc="1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86B0858-5217-4F43-9442-8CBFAFF6728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 err="1">
                <a:latin typeface="Arial" charset="0"/>
                <a:cs typeface="ＭＳ Ｐゴシック" charset="0"/>
              </a:rPr>
              <a:t>Susing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Talata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Sinabi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malakas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tinig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, ‘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Matakot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kayo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magbigay-luwalhati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kanya,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dumating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oras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sambahin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gumawa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, ng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, ng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dagat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at ng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bukal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tubig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’ ” </a:t>
            </a:r>
            <a:r>
              <a:rPr lang="en-US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i="1" spc="100" baseline="0" dirty="0">
                <a:latin typeface="Arial" charset="0"/>
                <a:cs typeface="ＭＳ Ｐゴシック" charset="0"/>
              </a:rPr>
              <a:t> 14:7</a:t>
            </a:r>
            <a:r>
              <a:rPr lang="en-US" altLang="ja-JP" i="0" spc="100" baseline="0" dirty="0">
                <a:latin typeface="Arial" charset="0"/>
                <a:cs typeface="ＭＳ Ｐゴシック" charset="0"/>
              </a:rPr>
              <a:t>)</a:t>
            </a:r>
            <a:r>
              <a:rPr lang="en-US" altLang="ja-JP" i="1" spc="100" baseline="0" dirty="0">
                <a:latin typeface="Arial" charset="0"/>
                <a:cs typeface="ＭＳ Ｐゴシック" charset="0"/>
              </a:rPr>
              <a:t>. </a:t>
            </a:r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9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B8E233CC-9BFC-CF48-9E10-B937EE3926B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100" baseline="0" dirty="0" err="1">
                <a:latin typeface="Arial" charset="0"/>
                <a:cs typeface="ＭＳ Ｐゴシック" charset="0"/>
              </a:rPr>
              <a:t>Panimulang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malao’t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madali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darating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paghuhukon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igagawad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mismo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“ang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Hukom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mundo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Genesis 18:25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Kaya't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isa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magbibigay-sulit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Roma 14:12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Gayunman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wakas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maghahayag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kabutihan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parehong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makatarungan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maawain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kung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paano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nakikitungo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naligtas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kahit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pa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nawaglit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</a:t>
            </a:r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6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349851D2-A098-EA47-B336-2497F6669E35}" type="slidenum">
              <a:rPr lang="en-US" sz="1200">
                <a:cs typeface="ヒラギノ角ゴ Pro W3" charset="0"/>
              </a:rPr>
              <a:pPr/>
              <a:t>6</a:t>
            </a:fld>
            <a:endParaRPr lang="en-US" sz="1200">
              <a:cs typeface="ヒラギノ角ゴ Pro W3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(1) Ang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Oras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endParaRPr lang="en-US" b="0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a. 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Ang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Kabuluhan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14:7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b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b. Awa at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20:12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b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Tanawin</a:t>
            </a:r>
            <a:endParaRPr lang="en-US" b="0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a. 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ng Daniel 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Daniel 7:9–26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b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b. Sa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4:2–4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Karapat-dapat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Jesus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Isang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Natatakang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Balumbon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5:1–5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i="1" spc="1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>
                <a:latin typeface="Arial" charset="0"/>
                <a:cs typeface="ＭＳ Ｐゴシック" charset="0"/>
              </a:rPr>
              <a:t>1. Ang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Oras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a. Ang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Kabuluhan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Nito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“’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Matakot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kayo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magbigay-luwalhati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kanya,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dumating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oras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at ¶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sambahin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gumawa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dagat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bukal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tubig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’ ”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14:7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86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pangwakas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sentro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labanan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karakter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Nakapukos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aklat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lundo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napakatandang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tunggalian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pagitan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mabuti’t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masama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Iginiit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Lucifer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patas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matuwid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paraan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pamamahala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sansinukob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449716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ebanghelyo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parehong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bahagi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unang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magkaugnay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nadi-mapaghihiwalay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¶ • Ang “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walang-katapusang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ebanghelyo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” ay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nag-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pag-asa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Nagpapakita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katarungan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awa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¶ • Sa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inihayag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nagawa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lahat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posible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iligtas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tayo. 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15279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42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91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0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62E9-99B3-F5C8-4BD8-23B9A94FF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E50CB-70E9-F4D4-E903-58ACCDBA1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36AA0-53CA-21C6-5D35-7DA9179C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28645-0BEF-69FD-8484-E97AAF45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9D772-0960-854C-BA49-637EDE4D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9FBD-3138-3BC0-6FF4-71058090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BF07F-7735-9BC5-B7BB-9C695839F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D0BF2-2F61-3F23-F033-4AB567B5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4A2E-8336-FDF8-1CEE-4FD15E01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27D52-2ECF-87ED-8236-9C17CBF5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6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3082-392D-516A-6C89-D1B4D332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EB715-9A85-F134-AF04-388646DF2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0CEA7-AD98-BE74-CF40-FD153110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2DF0-5B7C-A201-1853-F6C48269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DB906-3348-C98A-7C36-4598A4BF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4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73C0-AF0D-5A19-271C-40EAF155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4D0E4-2FA1-71FD-F554-62AC7BC97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AC6BC-2B90-11E8-0E83-2AC82ABAF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D3C82-7ACE-72E2-ADF2-7E3028E1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8F397-625D-0AFA-D789-E3FA5E37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44336-996F-4D4A-C4DE-362C1F56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2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661E-9680-6EC7-D968-EACBBF45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33F03-F10B-3572-522B-8FA6F7F71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DE359-41BF-96DF-362E-2147CAE45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298CC-8531-1555-FDAA-200A022BC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56512-FC4A-3A93-F88A-E1155E1EA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A6863-CC9A-87F9-93B0-CE74E5D9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21B7C4-19A5-38FF-864E-9312C8EC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FFDD2-6AFC-79AE-5FEF-0BB40349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613E-F6E3-73F7-5ACA-A0B30885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92B1D-B6A5-9FD3-50ED-FE0A2A2A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E9445-A0C6-6543-93B9-91FA0823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B57-1D8E-AC9C-822F-212333EB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7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4FCD2-54FD-ECD3-E597-B7426C21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7B154-E699-1AEF-C033-7EF1C409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44C57-A7C0-FD17-62A4-D0E8ABBF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76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A88E-7216-19A1-F997-904A73CB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DDDF-925A-D3AC-8552-DA1A8E694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BFC47-A7D8-600D-DCD3-07C15E9C8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468E5-D30D-1D6F-3B6A-7656B40B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C807E-433E-FB36-E656-0EF7D46F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FED8C-897B-23F3-A1B9-97E63EB1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1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028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887E-A1C0-D796-5792-447EB74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C8C3D2-0967-0455-A889-24155BD43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72DC4-5281-23BC-8B1E-9E275D51F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00BEB-1820-F522-76E2-CBA40256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06660-E75C-1768-0EA4-A71D5E90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0794E-E099-AED3-E504-783AA343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1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E5F6-90FE-F40D-FFE6-114617DC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F278B-1B3B-52D8-ECC6-C4DACF716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54B07-55C9-B3B8-DF10-357C662A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4EC16-C68D-DF94-CAD4-1FB44F61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9B80E-BE48-B604-6FC5-04200ABF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65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56D04-92DB-C94A-C68B-E78F9D922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E2B17-01A5-549D-9E35-1EF0F6ED1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928E-C334-F72E-D79F-DAB40B9DC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5CECE-B287-4CBF-9B7B-300E338F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CBAA6-DB85-C3F1-66E4-AB1B0DA8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9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8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9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3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22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8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90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7"/>
          <p:cNvSpPr>
            <a:spLocks noChangeShapeType="1"/>
          </p:cNvSpPr>
          <p:nvPr/>
        </p:nvSpPr>
        <p:spPr bwMode="auto">
          <a:xfrm>
            <a:off x="609600" y="561975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8" descr="cr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663287-DF1E-58BB-8EA3-ADB6BF5FC4A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99592" y="23248"/>
            <a:ext cx="814908" cy="11014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76E50-79D9-0ADD-1D58-1A40043E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23544-A26E-E17D-4A34-139D07AB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5EB63-854B-90FE-F1E9-56FA60474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F505-4F38-C44B-AF8C-3E644050C76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7396-D9A6-3013-D941-E00589AEC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32803-61D2-39F1-A897-600A766C1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2" name="Text Box 26">
            <a:extLst>
              <a:ext uri="{FF2B5EF4-FFF2-40B4-BE49-F238E27FC236}">
                <a16:creationId xmlns:a16="http://schemas.microsoft.com/office/drawing/2014/main" id="{C8696EE4-10ED-7E8C-F073-B3CE8CDA7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72" y="54868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>
              <a:lnSpc>
                <a:spcPct val="90000"/>
              </a:lnSpc>
              <a:defRPr/>
            </a:pP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>
              <a:lnSpc>
                <a:spcPct val="90000"/>
              </a:lnSpc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 • May • Jun 2023</a:t>
            </a:r>
          </a:p>
        </p:txBody>
      </p:sp>
      <p:sp>
        <p:nvSpPr>
          <p:cNvPr id="3" name="Text Box 22">
            <a:extLst>
              <a:ext uri="{FF2B5EF4-FFF2-40B4-BE49-F238E27FC236}">
                <a16:creationId xmlns:a16="http://schemas.microsoft.com/office/drawing/2014/main" id="{4C42F030-B3F8-04BB-4E41-A10530600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7192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pPr marL="360000"/>
            <a:r>
              <a:rPr lang="en-US" sz="4400" b="1" spc="300" dirty="0" err="1">
                <a:latin typeface="Arial" panose="020B0604020202020204" pitchFamily="34" charset="0"/>
                <a:cs typeface="Arial" panose="020B0604020202020204" pitchFamily="34" charset="0"/>
              </a:rPr>
              <a:t>Good&amp;Faithful</a:t>
            </a:r>
            <a:endParaRPr lang="en-US" sz="44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/>
            <a:r>
              <a:rPr lang="en-US" sz="2400" spc="200" dirty="0">
                <a:latin typeface="Arial" panose="020B0604020202020204" pitchFamily="34" charset="0"/>
                <a:cs typeface="Arial" panose="020B0604020202020204" pitchFamily="34" charset="0"/>
              </a:rPr>
              <a:t>@ClaRoVicente8804</a:t>
            </a:r>
          </a:p>
        </p:txBody>
      </p:sp>
      <p:pic>
        <p:nvPicPr>
          <p:cNvPr id="4" name="Picture 13" descr="crv2">
            <a:extLst>
              <a:ext uri="{FF2B5EF4-FFF2-40B4-BE49-F238E27FC236}">
                <a16:creationId xmlns:a16="http://schemas.microsoft.com/office/drawing/2014/main" id="{4D9F3448-2604-7019-B2F5-4E1ABC6F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28" y="2322786"/>
            <a:ext cx="229235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923F0-968C-8DDB-F058-EAC42876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18186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6" name="Picture 20" descr="Untitled-1">
            <a:extLst>
              <a:ext uri="{FF2B5EF4-FFF2-40B4-BE49-F238E27FC236}">
                <a16:creationId xmlns:a16="http://schemas.microsoft.com/office/drawing/2014/main" id="{5EF2EFC5-A843-087B-469D-89B2C907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878" y="3999186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7" name="Picture 8" descr="CRV30Dec20_4143.jpg">
            <a:extLst>
              <a:ext uri="{FF2B5EF4-FFF2-40B4-BE49-F238E27FC236}">
                <a16:creationId xmlns:a16="http://schemas.microsoft.com/office/drawing/2014/main" id="{A1F298EE-17C6-60D7-F664-846169C5F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91" y="2060848"/>
            <a:ext cx="122396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A1C31E-EB73-BC4A-8175-2ECD9C2A6556}"/>
              </a:ext>
            </a:extLst>
          </p:cNvPr>
          <p:cNvSpPr txBox="1"/>
          <p:nvPr/>
        </p:nvSpPr>
        <p:spPr>
          <a:xfrm>
            <a:off x="4355976" y="1962921"/>
            <a:ext cx="4752528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en-US" sz="5400" b="1" spc="100" dirty="0">
                <a:latin typeface="Arial Narrow" panose="020B0604020202020204" pitchFamily="34" charset="0"/>
                <a:cs typeface="Arial Narrow" panose="020B0604020202020204" pitchFamily="34" charset="0"/>
              </a:rPr>
              <a:t>The Hour   When        GOOD DEEDS 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87116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Heaven’s infinite, minute, exact, detailed records will be opened            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see Dan. 7:10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so precious to God that the </a:t>
            </a:r>
            <a:r>
              <a:rPr lang="en-US" b="1" spc="100" dirty="0">
                <a:latin typeface="Arial" panose="020B0604020202020204" pitchFamily="34" charset="0"/>
                <a:cs typeface="Arial" panose="020B0604020202020204" pitchFamily="34" charset="0"/>
              </a:rPr>
              <a:t>entire universe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pauses to consider  the </a:t>
            </a:r>
            <a:r>
              <a:rPr lang="en-US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choices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 have made in light of 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wooing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Holy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Spirit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redemption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 freely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by   Christ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 Calvary’s cross.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Judgment Hour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Its Significance	           </a:t>
            </a:r>
          </a:p>
        </p:txBody>
      </p:sp>
    </p:spTree>
    <p:extLst>
      <p:ext uri="{BB962C8B-B14F-4D97-AF65-F5344CB8AC3E}">
        <p14:creationId xmlns:p14="http://schemas.microsoft.com/office/powerpoint/2010/main" val="319049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D7E08223-D8F8-6BCD-6631-6CBDD9031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Good News of the Judgment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Judgment Hour</a:t>
            </a:r>
          </a:p>
          <a:p>
            <a:pPr marL="36000">
              <a:defRPr/>
            </a:pPr>
            <a:r>
              <a:rPr lang="en-US" sz="3200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Mercy and Judgment </a:t>
            </a: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B0610-7A89-C0E6-3C3A-4F8C7A6E9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265401"/>
            <a:ext cx="3528392" cy="28917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96A0FD-D2AF-3C18-813C-2742E39555EA}"/>
              </a:ext>
            </a:extLst>
          </p:cNvPr>
          <p:cNvSpPr/>
          <p:nvPr/>
        </p:nvSpPr>
        <p:spPr bwMode="auto">
          <a:xfrm>
            <a:off x="2771800" y="2274188"/>
            <a:ext cx="3533464" cy="28917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68BEECC-00C8-D813-5462-EAAB2DA94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6261"/>
            <a:ext cx="9144000" cy="525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20:12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“And I saw the dead, small and great, standing before God, and books were opened. And another book was opened, which is the Book of Life.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the dead were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judged according to their works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by the things which were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written in the books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19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54188"/>
            <a:ext cx="9180512" cy="538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7082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cross and judgment both reveal that God is just and merciful.</a:t>
            </a:r>
          </a:p>
          <a:p>
            <a:pPr marL="27082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Justice declares, “The wages of sin is 	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.” Mercy responds, “The gift of  	God is </a:t>
            </a:r>
            <a:r>
              <a:rPr lang="en-US" sz="36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eternal life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Christ Jesus our 	Lord”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Rom. 6:23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7082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Christ’s death establishes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eternal 	nature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of the law, and the law is the  	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of judgment. 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D0E68BB-F472-2ABE-4216-6B9A11BF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Judgment Hour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Mercy and Judgment  </a:t>
            </a:r>
          </a:p>
        </p:txBody>
      </p:sp>
    </p:spTree>
    <p:extLst>
      <p:ext uri="{BB962C8B-B14F-4D97-AF65-F5344CB8AC3E}">
        <p14:creationId xmlns:p14="http://schemas.microsoft.com/office/powerpoint/2010/main" val="664590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54188"/>
            <a:ext cx="9180512" cy="538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7082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works reveal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choices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our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loyalty</a:t>
            </a:r>
            <a:r>
              <a:rPr lang="en-US" sz="36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God. </a:t>
            </a:r>
          </a:p>
          <a:p>
            <a:pPr marL="27082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According to Ephesians 2:8, 9, “by 	grace you have been 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saved through faith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…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lest anyone should boast”</a:t>
            </a:r>
          </a:p>
          <a:p>
            <a:pPr marL="27082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But when Christ saves us, He changes 	us. “For we are His workmanship, 	</a:t>
            </a:r>
            <a:r>
              <a:rPr lang="en-US" sz="36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 Christ Jesus </a:t>
            </a:r>
            <a:r>
              <a:rPr lang="en-US" sz="36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 good works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	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Eph. 2:10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D0E68BB-F472-2ABE-4216-6B9A11BF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Judgment Hour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Mercy and Judgment  </a:t>
            </a:r>
          </a:p>
        </p:txBody>
      </p:sp>
    </p:spTree>
    <p:extLst>
      <p:ext uri="{BB962C8B-B14F-4D97-AF65-F5344CB8AC3E}">
        <p14:creationId xmlns:p14="http://schemas.microsoft.com/office/powerpoint/2010/main" val="2711595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04013"/>
            <a:ext cx="9180512" cy="372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7082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Our good works, empowered by the Holy Spirit, do not save us.</a:t>
            </a:r>
          </a:p>
          <a:p>
            <a:pPr marL="27082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They testify that our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faith is genuine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082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Final judgment strips away all 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pretense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	all 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hypocrisy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all 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falsehood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and pierces 	into the very depth of our being. 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D0E68BB-F472-2ABE-4216-6B9A11BF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Judgment Hour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Mercy and Judgment  </a:t>
            </a:r>
          </a:p>
        </p:txBody>
      </p:sp>
    </p:spTree>
    <p:extLst>
      <p:ext uri="{BB962C8B-B14F-4D97-AF65-F5344CB8AC3E}">
        <p14:creationId xmlns:p14="http://schemas.microsoft.com/office/powerpoint/2010/main" val="944428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724670DE-6861-9FC6-5504-FE0D8B6A3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0768"/>
            <a:ext cx="9180512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7082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while we should realize our sinful condition, we are to rely upon Christ as our </a:t>
            </a:r>
            <a:r>
              <a:rPr lang="en-US" sz="3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righteousness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our </a:t>
            </a:r>
            <a:r>
              <a:rPr lang="en-US" sz="3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sanctification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our </a:t>
            </a:r>
            <a:r>
              <a:rPr lang="en-US" sz="3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redemption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We cannot answer the charges of Satan against us. Christ alone can make an effectual plea in our behalf.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He is able to silence the accuser with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arguments founded not upon our merits, but on His own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.”—</a:t>
            </a:r>
            <a:r>
              <a:rPr lang="en-US" sz="3400" i="1" cap="small" dirty="0">
                <a:latin typeface="Arial" panose="020B0604020202020204" pitchFamily="34" charset="0"/>
                <a:cs typeface="Arial" panose="020B0604020202020204" pitchFamily="34" charset="0"/>
              </a:rPr>
              <a:t>Testimonies for the Church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5:472.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F5D1C1D1-235E-144B-AE88-DA21BE948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0768"/>
            <a:ext cx="9180512" cy="341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7082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while we should realize our sinful condition, we are to rely upon Christ as our </a:t>
            </a:r>
            <a:r>
              <a:rPr lang="en-US" sz="3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righteousness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our </a:t>
            </a:r>
            <a:r>
              <a:rPr lang="en-US" sz="3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sanctification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our </a:t>
            </a:r>
            <a:r>
              <a:rPr lang="en-US" sz="3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redemption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 cannot answer the charges of Satan against us. Christ alone can make an effectual plea in our behalf.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0768"/>
            <a:ext cx="9180512" cy="230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7082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“But while we should realize our sinful condition, we are to rely upon Christ as our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righteousness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our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sanctification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and our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redemption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D0E68BB-F472-2ABE-4216-6B9A11BF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Judgment Hour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Mercy and Judgment  </a:t>
            </a:r>
          </a:p>
        </p:txBody>
      </p:sp>
    </p:spTree>
    <p:extLst>
      <p:ext uri="{BB962C8B-B14F-4D97-AF65-F5344CB8AC3E}">
        <p14:creationId xmlns:p14="http://schemas.microsoft.com/office/powerpoint/2010/main" val="2169580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uiExpand="1" build="p"/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E503317A-6C26-7362-9A2D-F99A1EECB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Good News of the Judgment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Two Judgment Scenes </a:t>
            </a:r>
          </a:p>
          <a:p>
            <a:pPr marL="36000">
              <a:defRPr/>
            </a:pPr>
            <a:r>
              <a:rPr lang="en-US" sz="3200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In the Book of Daniel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E0974-E59C-DBD5-1CD1-CD1F68F36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309044"/>
            <a:ext cx="6883102" cy="38562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1169F8-17A8-EB80-EC81-41CD43666DE9}"/>
              </a:ext>
            </a:extLst>
          </p:cNvPr>
          <p:cNvSpPr/>
          <p:nvPr/>
        </p:nvSpPr>
        <p:spPr bwMode="auto">
          <a:xfrm>
            <a:off x="1187624" y="2309044"/>
            <a:ext cx="6883102" cy="38562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68BEECC-00C8-D813-5462-EAAB2DA94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28800"/>
            <a:ext cx="9180511" cy="525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 7:9–14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“I watched till thrones were put in place,</a:t>
            </a: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the Ancient of Days was seated….     The court was seated, and the books were opened.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behold, One like the Son of Man,…came to the Ancient of Days….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Then to Him was given dominion and glory and    a kingdom, that all…should serve Him. …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His dominion is an everlasting dominion….”</a:t>
            </a:r>
          </a:p>
        </p:txBody>
      </p:sp>
    </p:spTree>
    <p:extLst>
      <p:ext uri="{BB962C8B-B14F-4D97-AF65-F5344CB8AC3E}">
        <p14:creationId xmlns:p14="http://schemas.microsoft.com/office/powerpoint/2010/main" val="31061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4060"/>
            <a:ext cx="9180512" cy="554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Revelation announces that the hour judgment has come; Daniel reveals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when the judgment began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In Daniel 7, God revealed the history of the world; nations rise and fall.</a:t>
            </a:r>
          </a:p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God showed the throne room (heaven’s sanctuary) and the final judgment.</a:t>
            </a:r>
          </a:p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The destiny of all humanity is decided in heaven’s courtroom.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E0F885F-A81E-FA8D-B207-ED16B922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Two Judgment Scenes 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In the Book of Daniel </a:t>
            </a:r>
          </a:p>
        </p:txBody>
      </p:sp>
    </p:spTree>
    <p:extLst>
      <p:ext uri="{BB962C8B-B14F-4D97-AF65-F5344CB8AC3E}">
        <p14:creationId xmlns:p14="http://schemas.microsoft.com/office/powerpoint/2010/main" val="2743640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E503317A-6C26-7362-9A2D-F99A1EECB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Good News of the Judgment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Two Judgment Scenes </a:t>
            </a:r>
          </a:p>
          <a:p>
            <a:pPr marL="36000">
              <a:defRPr/>
            </a:pPr>
            <a:r>
              <a:rPr lang="en-US" sz="3200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In the Book of Revelation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BFB2F7-4BE0-AC67-D1BE-A57DF31D81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126"/>
          <a:stretch/>
        </p:blipFill>
        <p:spPr>
          <a:xfrm>
            <a:off x="914400" y="2276872"/>
            <a:ext cx="7315200" cy="38884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AB4767-7B95-7D51-629C-7E1027AFA8BA}"/>
              </a:ext>
            </a:extLst>
          </p:cNvPr>
          <p:cNvSpPr/>
          <p:nvPr/>
        </p:nvSpPr>
        <p:spPr bwMode="auto">
          <a:xfrm>
            <a:off x="914400" y="2276872"/>
            <a:ext cx="7315200" cy="38884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68BEECC-00C8-D813-5462-EAAB2DA94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28800"/>
            <a:ext cx="9180511" cy="525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4:2–4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“[A]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behold, a throne set in heaven,      and One sat on the throne. And He who    sat there was like a jasper and a sardius stone in appearance…. Around the throne were twenty-four thrones, and on the thrones I saw twenty-four elders sitting, clothed in white robes; and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they had crowns of gold on their heads..”</a:t>
            </a:r>
          </a:p>
        </p:txBody>
      </p:sp>
    </p:spTree>
    <p:extLst>
      <p:ext uri="{BB962C8B-B14F-4D97-AF65-F5344CB8AC3E}">
        <p14:creationId xmlns:p14="http://schemas.microsoft.com/office/powerpoint/2010/main" val="35278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04129"/>
            <a:ext cx="9180512" cy="483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In Revelation 4, John looked in heaven’s sanctuary to view eternal scenes in the great controversy between good and evil.</a:t>
            </a:r>
          </a:p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This is obviously a throne-room scene. God the Father sits upon the throne surrounded by heavenly beings.</a:t>
            </a:r>
          </a:p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Twenty-four elders are present around God’s throne.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E0F885F-A81E-FA8D-B207-ED16B922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Two Judgment Scenes </a:t>
            </a:r>
            <a:endParaRPr lang="en-US" sz="32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>
              <a:defRPr/>
            </a:pPr>
            <a:r>
              <a:rPr lang="en-US" sz="3200" b="1" cap="small" spc="100" dirty="0">
                <a:latin typeface="Arial" panose="020B0604020202020204" pitchFamily="34" charset="0"/>
                <a:cs typeface="Arial" panose="020B0604020202020204" pitchFamily="34" charset="0"/>
              </a:rPr>
              <a:t>a. In the Book of Revelation </a:t>
            </a:r>
          </a:p>
        </p:txBody>
      </p:sp>
    </p:spTree>
    <p:extLst>
      <p:ext uri="{BB962C8B-B14F-4D97-AF65-F5344CB8AC3E}">
        <p14:creationId xmlns:p14="http://schemas.microsoft.com/office/powerpoint/2010/main" val="3667018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72608" y="4797425"/>
            <a:ext cx="313184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Mark Finley</a:t>
            </a:r>
          </a:p>
          <a:p>
            <a:pPr algn="r">
              <a:defRPr/>
            </a:pPr>
            <a:r>
              <a:rPr lang="en-US" sz="2000" spc="1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Principal Contributor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B446E-415F-4B99-12AF-5699615CB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073678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6C6D2A-6668-F592-93DC-B2C99D021A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58" r="9764"/>
          <a:stretch/>
        </p:blipFill>
        <p:spPr>
          <a:xfrm>
            <a:off x="5036200" y="1196752"/>
            <a:ext cx="4072304" cy="259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04129"/>
            <a:ext cx="9180512" cy="52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13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These 24 elders could, </a:t>
            </a:r>
            <a:r>
              <a:rPr lang="en-US" u="sng" dirty="0">
                <a:latin typeface="Calibri"/>
                <a:cs typeface="Calibri"/>
              </a:rPr>
              <a:t>perhaps</a:t>
            </a:r>
            <a:r>
              <a:rPr lang="en-US" dirty="0">
                <a:latin typeface="Calibri"/>
                <a:cs typeface="Calibri"/>
              </a:rPr>
              <a:t>, represent all the redeemed that one day will rejoice around the throne of God; or,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u="sng" dirty="0">
                <a:latin typeface="Calibri"/>
                <a:cs typeface="Calibri"/>
              </a:rPr>
              <a:t>perhaps</a:t>
            </a:r>
            <a:r>
              <a:rPr lang="en-US" dirty="0">
                <a:latin typeface="Calibri"/>
                <a:cs typeface="Calibri"/>
              </a:rPr>
              <a:t>, they represent the people resurrected at Christ’s resurrection, who ascended to heaven with Him (</a:t>
            </a:r>
            <a:r>
              <a:rPr lang="en-US" i="1" dirty="0">
                <a:latin typeface="Calibri"/>
                <a:cs typeface="Calibri"/>
              </a:rPr>
              <a:t>Matt. 27:52; Eph. 4:7, 8</a:t>
            </a:r>
            <a:r>
              <a:rPr lang="en-US" dirty="0">
                <a:latin typeface="Calibri"/>
                <a:cs typeface="Calibri"/>
              </a:rPr>
              <a:t>).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13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There are some of the redeemed from the earth around the throne of God.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E0F885F-A81E-FA8D-B207-ED16B922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Cambria"/>
              </a:rPr>
              <a:t>2. Two Judgment Scenes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a. In the Book of Revelation </a:t>
            </a:r>
          </a:p>
        </p:txBody>
      </p:sp>
    </p:spTree>
    <p:extLst>
      <p:ext uri="{BB962C8B-B14F-4D97-AF65-F5344CB8AC3E}">
        <p14:creationId xmlns:p14="http://schemas.microsoft.com/office/powerpoint/2010/main" val="3850190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BE0F885F-A81E-FA8D-B207-ED16B922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In the Book of Revelation 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24 Elders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D6BDF-5AAC-EAE0-59C3-7395E9DF5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1" t="2967" r="934"/>
          <a:stretch/>
        </p:blipFill>
        <p:spPr>
          <a:xfrm>
            <a:off x="755576" y="1268760"/>
            <a:ext cx="7632848" cy="4709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42F9DB-9CC2-4038-9297-C217B243351E}"/>
              </a:ext>
            </a:extLst>
          </p:cNvPr>
          <p:cNvSpPr txBox="1"/>
          <p:nvPr/>
        </p:nvSpPr>
        <p:spPr>
          <a:xfrm>
            <a:off x="0" y="60741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100" dirty="0">
                <a:latin typeface="Arial Narrow" panose="020B0604020202020204" pitchFamily="34" charset="0"/>
                <a:cs typeface="Arial Narrow" panose="020B0604020202020204" pitchFamily="34" charset="0"/>
              </a:rPr>
              <a:t>https://</a:t>
            </a:r>
            <a:r>
              <a:rPr lang="en-US" sz="3600" spc="1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www.youtube.com</a:t>
            </a:r>
            <a:r>
              <a:rPr lang="en-US" sz="3600" spc="100" dirty="0">
                <a:latin typeface="Arial Narrow" panose="020B0604020202020204" pitchFamily="34" charset="0"/>
                <a:cs typeface="Arial Narrow" panose="020B0604020202020204" pitchFamily="34" charset="0"/>
              </a:rPr>
              <a:t>/</a:t>
            </a:r>
            <a:r>
              <a:rPr lang="en-US" sz="3600" spc="1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watch?v</a:t>
            </a:r>
            <a:r>
              <a:rPr lang="en-US" sz="3600" spc="100" dirty="0">
                <a:latin typeface="Arial Narrow" panose="020B0604020202020204" pitchFamily="34" charset="0"/>
                <a:cs typeface="Arial Narrow" panose="020B0604020202020204" pitchFamily="34" charset="0"/>
              </a:rPr>
              <a:t>=g3yYvwv8r0Y</a:t>
            </a:r>
          </a:p>
        </p:txBody>
      </p:sp>
    </p:spTree>
    <p:extLst>
      <p:ext uri="{BB962C8B-B14F-4D97-AF65-F5344CB8AC3E}">
        <p14:creationId xmlns:p14="http://schemas.microsoft.com/office/powerpoint/2010/main" val="338806171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Good News of the Judgment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Jesus is Worthy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F431F-C268-CE38-E777-EAB1E6097CD3}"/>
              </a:ext>
            </a:extLst>
          </p:cNvPr>
          <p:cNvSpPr txBox="1"/>
          <p:nvPr/>
        </p:nvSpPr>
        <p:spPr>
          <a:xfrm>
            <a:off x="4232366" y="757645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1C96A3-AD16-0536-6428-E7B35FCD5605}"/>
              </a:ext>
            </a:extLst>
          </p:cNvPr>
          <p:cNvSpPr/>
          <p:nvPr/>
        </p:nvSpPr>
        <p:spPr bwMode="auto">
          <a:xfrm>
            <a:off x="10332640" y="2420888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C793F-A780-C88F-0364-4A018297D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8" y="1844824"/>
            <a:ext cx="4446810" cy="31683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134928-8080-A0A4-D221-0B43D67BA63F}"/>
              </a:ext>
            </a:extLst>
          </p:cNvPr>
          <p:cNvSpPr/>
          <p:nvPr/>
        </p:nvSpPr>
        <p:spPr bwMode="auto">
          <a:xfrm flipV="1">
            <a:off x="2357438" y="1844824"/>
            <a:ext cx="4446810" cy="31683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40D7DDA7-8277-2EBB-D722-EB143AA5F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96752"/>
            <a:ext cx="9108504" cy="565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5:1–5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“And I saw in the right hand of Him who sat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 the throne a scroll…sealed with seven seals. … And 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 one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heaven or on the earth or under the earth was 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able to open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scroll,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or to look at it.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 I wept much…. But one of the elders said…, “Do not weep.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Behold, the Lion of the tribe of Judah,       the Root of David, has </a:t>
            </a:r>
            <a:r>
              <a:rPr lang="en-US" sz="36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prevailed to open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scroll and to loose its seven seals.”</a:t>
            </a:r>
          </a:p>
        </p:txBody>
      </p:sp>
    </p:spTree>
    <p:extLst>
      <p:ext uri="{BB962C8B-B14F-4D97-AF65-F5344CB8AC3E}">
        <p14:creationId xmlns:p14="http://schemas.microsoft.com/office/powerpoint/2010/main" val="10266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268760"/>
            <a:ext cx="9108504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spc="-90" dirty="0">
                <a:latin typeface="Arial" panose="020B0604020202020204" pitchFamily="34" charset="0"/>
                <a:cs typeface="Arial" panose="020B0604020202020204" pitchFamily="34" charset="0"/>
              </a:rPr>
              <a:t>Heavenly beings tremble.                                           The </a:t>
            </a:r>
            <a:r>
              <a:rPr lang="en-US" sz="5400" spc="-90" dirty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en-US" sz="3600" spc="-9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5400" spc="-90" dirty="0"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en-US" sz="3600" spc="-9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 angelic being can represent humanity in earth’s final judgment.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John weeps because no one can open the scroll. Then one of the elders speaks words  of encouragement to John’s heart.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5400" spc="-90" dirty="0"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r>
              <a:rPr lang="en-US" sz="3600" spc="-9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spc="-9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spc="-90" dirty="0">
                <a:latin typeface="Arial" panose="020B0604020202020204" pitchFamily="34" charset="0"/>
                <a:cs typeface="Arial" panose="020B0604020202020204" pitchFamily="34" charset="0"/>
              </a:rPr>
              <a:t>Lamb</a:t>
            </a:r>
            <a:r>
              <a:rPr lang="en-US" sz="3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spc="-9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3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spc="-9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3600" spc="-90" dirty="0">
                <a:latin typeface="Arial" panose="020B0604020202020204" pitchFamily="34" charset="0"/>
                <a:cs typeface="Arial" panose="020B0604020202020204" pitchFamily="34" charset="0"/>
              </a:rPr>
              <a:t>,                                </a:t>
            </a:r>
            <a:r>
              <a:rPr lang="en-US" sz="3600" b="1" spc="300" dirty="0">
                <a:latin typeface="Arial" panose="020B0604020202020204" pitchFamily="34" charset="0"/>
                <a:cs typeface="Arial" panose="020B0604020202020204" pitchFamily="34" charset="0"/>
              </a:rPr>
              <a:t>is worthy to open the scroll.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Jesus is Worthy 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Scroll was Unsealed</a:t>
            </a:r>
          </a:p>
        </p:txBody>
      </p:sp>
    </p:spTree>
    <p:extLst>
      <p:ext uri="{BB962C8B-B14F-4D97-AF65-F5344CB8AC3E}">
        <p14:creationId xmlns:p14="http://schemas.microsoft.com/office/powerpoint/2010/main" val="3046316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Jesus is Worthy 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Scroll was Unsealed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A5DE392-D65A-CDC9-79B7-E27FFBEEA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53027"/>
            <a:ext cx="9180512" cy="495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54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victory</a:t>
            </a:r>
            <a:r>
              <a:rPr lang="en-US" sz="54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over Satan’s temptations,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His 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on Calvary’s cross, His </a:t>
            </a:r>
            <a:r>
              <a:rPr lang="en-US" sz="3600" dirty="0" err="1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resurrec-tion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His high 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priestly ministry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provides salvation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for all who choose by faith to respond to His grace.</a:t>
            </a:r>
          </a:p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The judgment speaks of the end of       the reign of sin and the deliverance of God’s people.</a:t>
            </a:r>
          </a:p>
        </p:txBody>
      </p:sp>
    </p:spTree>
    <p:extLst>
      <p:ext uri="{BB962C8B-B14F-4D97-AF65-F5344CB8AC3E}">
        <p14:creationId xmlns:p14="http://schemas.microsoft.com/office/powerpoint/2010/main" val="3247396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Jesus is Worthy 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Scroll was Unsealed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A5DE392-D65A-CDC9-79B7-E27FFBEEA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308"/>
            <a:ext cx="9180512" cy="403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9388"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purpose of the judgment </a:t>
            </a:r>
          </a:p>
          <a:p>
            <a:pPr marL="179388"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not to find out</a:t>
            </a:r>
          </a:p>
          <a:p>
            <a:pPr marL="179388"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6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pc="100" dirty="0">
                <a:latin typeface="Arial" panose="020B0604020202020204" pitchFamily="34" charset="0"/>
                <a:cs typeface="Arial" panose="020B0604020202020204" pitchFamily="34" charset="0"/>
              </a:rPr>
              <a:t>bad</a:t>
            </a:r>
            <a:r>
              <a:rPr lang="en-US" sz="6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we are</a:t>
            </a:r>
          </a:p>
          <a:p>
            <a:pPr marL="179388"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to reveal</a:t>
            </a:r>
          </a:p>
          <a:p>
            <a:pPr marL="179388"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6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pc="100" dirty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en-US" sz="6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God is.</a:t>
            </a:r>
          </a:p>
        </p:txBody>
      </p:sp>
    </p:spTree>
    <p:extLst>
      <p:ext uri="{BB962C8B-B14F-4D97-AF65-F5344CB8AC3E}">
        <p14:creationId xmlns:p14="http://schemas.microsoft.com/office/powerpoint/2010/main" val="1507295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78491B2E-6099-45E7-80E3-2357E8B0D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198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“Their </a:t>
            </a:r>
            <a:r>
              <a:rPr lang="en-US" sz="3600" dirty="0">
                <a:solidFill>
                  <a:schemeClr val="bg1"/>
                </a:solidFill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only hope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 the mercy of God;  </a:t>
            </a:r>
            <a:r>
              <a:rPr lang="en-US"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3600" spc="-100" dirty="0">
                <a:solidFill>
                  <a:schemeClr val="bg1"/>
                </a:solidFill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only defense </a:t>
            </a:r>
            <a:r>
              <a:rPr lang="en-US"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prayer.</a:t>
            </a:r>
            <a:r>
              <a:rPr lang="en-US" sz="3600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3600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put away their sins,</a:t>
            </a:r>
            <a:r>
              <a:rPr lang="en-US" sz="3600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have sought the Lord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humility and contrition, and the divine </a:t>
            </a:r>
            <a:r>
              <a:rPr lang="en-US" sz="36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Advocate pleads in their behalf. He who has been most abused by their ingratitude, who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knows their sin, and also their repentance, </a:t>
            </a:r>
            <a:r>
              <a:rPr lang="en-US" sz="36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declares: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‘ “The Lord rebuke thee, O Satan.”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gave My life for these souls. They are  graven upon the palms of My hands.’ ”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1003294-A953-E08C-B62D-DB846DA2A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1982"/>
            <a:ext cx="9144000" cy="452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“Their </a:t>
            </a:r>
            <a:r>
              <a:rPr lang="en-US" sz="3600" dirty="0">
                <a:solidFill>
                  <a:schemeClr val="bg1"/>
                </a:solidFill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only hope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 the mercy of God;  </a:t>
            </a:r>
            <a:r>
              <a:rPr lang="en-US"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3600" spc="-100" dirty="0">
                <a:solidFill>
                  <a:schemeClr val="bg1"/>
                </a:solidFill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only defense </a:t>
            </a:r>
            <a:r>
              <a:rPr lang="en-US"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prayer.</a:t>
            </a:r>
            <a:r>
              <a:rPr lang="en-US" sz="3600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3600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put away their sins,</a:t>
            </a:r>
            <a:r>
              <a:rPr lang="en-US" sz="3600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have sought the Lord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humility and contrition, and the divine </a:t>
            </a:r>
            <a:r>
              <a:rPr lang="en-US" sz="36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Advocate pleads in their behalf.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He who has been most abused by their ingratitude, who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knows their sin, and also their repentance,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declares: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2954CDF-BBFC-1BD9-775D-A7F5ECB25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1982"/>
            <a:ext cx="9144000" cy="286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“Their </a:t>
            </a:r>
            <a:r>
              <a:rPr lang="en-US" sz="3600" dirty="0">
                <a:solidFill>
                  <a:schemeClr val="bg1"/>
                </a:solidFill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only hope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 the mercy of God;  </a:t>
            </a:r>
            <a:r>
              <a:rPr lang="en-US"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3600" spc="-100" dirty="0">
                <a:solidFill>
                  <a:schemeClr val="bg1"/>
                </a:solidFill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only defense </a:t>
            </a:r>
            <a:r>
              <a:rPr lang="en-US"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prayer.</a:t>
            </a:r>
            <a:r>
              <a:rPr lang="en-US" sz="3600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3600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They have put away their sins,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and have sought the Lord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humility and contrition, and the divine </a:t>
            </a:r>
            <a:r>
              <a:rPr lang="en-US" sz="3600" spc="-5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Advocate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 pleads in their behalf.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31A21D77-393D-7288-9C32-BFAB7AB5C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1982"/>
            <a:ext cx="9144000" cy="12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“Their 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only hope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is in the mercy of God; 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3600" spc="-1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only defense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will be prayer.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1345102-B045-3A67-100F-6F9B013E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3855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Word</a:t>
            </a:r>
          </a:p>
          <a:p>
            <a:pPr marL="36000">
              <a:defRPr/>
            </a:pPr>
            <a:r>
              <a:rPr lang="en-US" sz="3200" b="1" i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Testimonies</a:t>
            </a:r>
            <a:r>
              <a:rPr lang="en-US" sz="3200" b="1" i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b="1" i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b="1" i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Church </a:t>
            </a: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5:473, 474</a:t>
            </a:r>
            <a:endParaRPr lang="en-US" sz="32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6" grpId="0" uiExpand="1" build="p"/>
      <p:bldP spid="5" grpId="0" uiExpand="1" build="p"/>
      <p:bldP spid="1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85CEACF4-ED00-962F-25E6-C9AEA8A0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2" y="7938"/>
            <a:ext cx="7418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Cosmic Messages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5,  April 29,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AAB78D-62CD-067E-FC21-A2C39D2CAB79}"/>
              </a:ext>
            </a:extLst>
          </p:cNvPr>
          <p:cNvSpPr/>
          <p:nvPr/>
        </p:nvSpPr>
        <p:spPr>
          <a:xfrm>
            <a:off x="0" y="1412776"/>
            <a:ext cx="9144000" cy="19482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Good News </a:t>
            </a:r>
            <a:r>
              <a:rPr lang="en-US" sz="5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of the </a:t>
            </a: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Judgment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1C433A-26D5-8635-749C-4F0489A97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3496999"/>
            <a:ext cx="7772400" cy="3344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88" y="1572410"/>
            <a:ext cx="9144000" cy="34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de-DE" sz="3600" dirty="0">
                <a:latin typeface="Times New Roman" panose="02020603050405020304" pitchFamily="18" charset="0"/>
                <a:ea typeface="Helvetica CY" charset="0"/>
                <a:cs typeface="Times New Roman" panose="02020603050405020304" pitchFamily="18" charset="0"/>
              </a:rPr>
              <a:t>Revelation 14:7 </a:t>
            </a:r>
            <a:r>
              <a:rPr lang="en-US" sz="2800" dirty="0">
                <a:latin typeface="Times New Roman" panose="02020603050405020304" pitchFamily="18" charset="0"/>
                <a:ea typeface="Helvetica CY" charset="0"/>
                <a:cs typeface="Times New Roman" panose="02020603050405020304" pitchFamily="18" charset="0"/>
              </a:rPr>
              <a:t>NKJV</a:t>
            </a:r>
            <a:endParaRPr lang="en-US" sz="3200" dirty="0">
              <a:latin typeface="Times New Roman" panose="02020603050405020304" pitchFamily="18" charset="0"/>
              <a:ea typeface="Helvetica CY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“Saying with a loud voice, ‘Fear God and give glory to Him, for the hour of His judgment has come; and worship Him     who made heaven and earth, the sea and springs of water.’ ”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5146B23-152B-645C-CFFA-C76988D1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Good News of the Judgment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Text   </a:t>
            </a:r>
          </a:p>
        </p:txBody>
      </p:sp>
    </p:spTree>
    <p:extLst>
      <p:ext uri="{BB962C8B-B14F-4D97-AF65-F5344CB8AC3E}">
        <p14:creationId xmlns:p14="http://schemas.microsoft.com/office/powerpoint/2010/main" val="33843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9327DBC-62C0-2D4E-6B1D-FA3854443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32399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082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spc="-40" dirty="0">
                <a:latin typeface="Calibri"/>
                <a:cs typeface="Calibri"/>
              </a:rPr>
              <a:t>God is a God of judgment, and that sooner </a:t>
            </a:r>
            <a:r>
              <a:rPr lang="en-US" dirty="0">
                <a:latin typeface="Calibri"/>
                <a:cs typeface="Calibri"/>
              </a:rPr>
              <a:t>or later, judgment is going to come and  be administered by God Himself, “the Judge of all the earth” (</a:t>
            </a:r>
            <a:r>
              <a:rPr lang="en-US" i="1" dirty="0">
                <a:latin typeface="Calibri"/>
                <a:cs typeface="Calibri"/>
              </a:rPr>
              <a:t>Gen. 18:25</a:t>
            </a:r>
            <a:r>
              <a:rPr lang="en-US" dirty="0">
                <a:latin typeface="Calibri"/>
                <a:cs typeface="Calibri"/>
              </a:rPr>
              <a:t>). “So then every one of us shall give account of himself to God” (</a:t>
            </a:r>
            <a:r>
              <a:rPr lang="en-US" i="1" dirty="0">
                <a:latin typeface="Calibri"/>
                <a:cs typeface="Calibri"/>
              </a:rPr>
              <a:t>Rom. 14:12</a:t>
            </a:r>
            <a:r>
              <a:rPr lang="en-US" dirty="0">
                <a:latin typeface="Calibri"/>
                <a:cs typeface="Calibri"/>
              </a:rPr>
              <a:t>). Yet, </a:t>
            </a:r>
            <a:r>
              <a:rPr lang="en-US" dirty="0" err="1">
                <a:latin typeface="Calibri"/>
                <a:cs typeface="Calibri"/>
              </a:rPr>
              <a:t>ulti-mately</a:t>
            </a:r>
            <a:r>
              <a:rPr lang="en-US" dirty="0">
                <a:latin typeface="Calibri"/>
                <a:cs typeface="Calibri"/>
              </a:rPr>
              <a:t> the judgment reveals the good-ness and the grace of God and that He is both </a:t>
            </a:r>
            <a:r>
              <a:rPr lang="en-US" b="1" spc="100" dirty="0">
                <a:latin typeface="Calibri"/>
                <a:cs typeface="Calibri"/>
              </a:rPr>
              <a:t>just</a:t>
            </a:r>
            <a:r>
              <a:rPr lang="en-US" dirty="0">
                <a:latin typeface="Calibri"/>
                <a:cs typeface="Calibri"/>
              </a:rPr>
              <a:t> and </a:t>
            </a:r>
            <a:r>
              <a:rPr lang="en-US" b="1" spc="100" dirty="0">
                <a:latin typeface="Calibri"/>
                <a:cs typeface="Calibri"/>
              </a:rPr>
              <a:t>merciful</a:t>
            </a:r>
            <a:r>
              <a:rPr lang="en-US" dirty="0">
                <a:latin typeface="Calibri"/>
                <a:cs typeface="Calibri"/>
              </a:rPr>
              <a:t> in how He deals with the saved, and even with the lost.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88" y="1323990"/>
            <a:ext cx="9144000" cy="341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082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spc="-40" dirty="0">
                <a:latin typeface="Calibri"/>
                <a:cs typeface="Calibri"/>
              </a:rPr>
              <a:t>God is a God of judgment, and that sooner </a:t>
            </a:r>
            <a:r>
              <a:rPr lang="en-US" dirty="0">
                <a:latin typeface="Calibri"/>
                <a:cs typeface="Calibri"/>
              </a:rPr>
              <a:t>or later, judgment is going to come and  be administered by </a:t>
            </a:r>
            <a:r>
              <a:rPr lang="en-US" dirty="0">
                <a:highlight>
                  <a:srgbClr val="C80000"/>
                </a:highlight>
                <a:latin typeface="Calibri"/>
                <a:cs typeface="Calibri"/>
              </a:rPr>
              <a:t>God Himself</a:t>
            </a:r>
            <a:r>
              <a:rPr lang="en-US" dirty="0">
                <a:latin typeface="Calibri"/>
                <a:cs typeface="Calibri"/>
              </a:rPr>
              <a:t>, “the Judge of all the earth” (</a:t>
            </a:r>
            <a:r>
              <a:rPr lang="en-US" i="1" dirty="0">
                <a:latin typeface="Calibri"/>
                <a:cs typeface="Calibri"/>
              </a:rPr>
              <a:t>Gen. 18:25</a:t>
            </a:r>
            <a:r>
              <a:rPr lang="en-US" dirty="0">
                <a:latin typeface="Calibri"/>
                <a:cs typeface="Calibri"/>
              </a:rPr>
              <a:t>). “So then </a:t>
            </a:r>
            <a:r>
              <a:rPr lang="en-US" dirty="0">
                <a:highlight>
                  <a:srgbClr val="C80000"/>
                </a:highlight>
                <a:latin typeface="Calibri"/>
                <a:cs typeface="Calibri"/>
              </a:rPr>
              <a:t>every one </a:t>
            </a:r>
            <a:r>
              <a:rPr lang="en-US" dirty="0">
                <a:latin typeface="Calibri"/>
                <a:cs typeface="Calibri"/>
              </a:rPr>
              <a:t>of us shall give account of himself to God” (</a:t>
            </a:r>
            <a:r>
              <a:rPr lang="en-US" i="1" dirty="0">
                <a:latin typeface="Calibri"/>
                <a:cs typeface="Calibri"/>
              </a:rPr>
              <a:t>Rom. 14:12</a:t>
            </a:r>
            <a:r>
              <a:rPr lang="en-US" dirty="0">
                <a:latin typeface="Calibri"/>
                <a:cs typeface="Calibri"/>
              </a:rPr>
              <a:t>).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7113652-0CB0-BE53-1FB5-8435378A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6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Cambria"/>
              </a:rPr>
              <a:t>The Good News of the Judgment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Initial Words</a:t>
            </a:r>
          </a:p>
        </p:txBody>
      </p:sp>
    </p:spTree>
    <p:extLst>
      <p:ext uri="{BB962C8B-B14F-4D97-AF65-F5344CB8AC3E}">
        <p14:creationId xmlns:p14="http://schemas.microsoft.com/office/powerpoint/2010/main" val="2592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F6F13B1-DFBB-E26D-C6F3-87531EA11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575" y="6350"/>
            <a:ext cx="74269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Cambria"/>
              </a:rPr>
              <a:t>The Good News of the Judgment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Quick Look   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764EFA9-6DD1-0B97-CEF9-98D191618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0" y="1405220"/>
            <a:ext cx="889248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The Judgment </a:t>
            </a:r>
            <a:r>
              <a:rPr lang="en-US" b="1" spc="100" dirty="0">
                <a:latin typeface="Calibri" panose="020F0502020204030204" pitchFamily="34" charset="0"/>
                <a:cs typeface="Calibri" panose="020F0502020204030204" pitchFamily="34" charset="0"/>
              </a:rPr>
              <a:t>Hour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pc="-50" dirty="0">
                <a:latin typeface="Calibri" panose="020F0502020204030204" pitchFamily="34" charset="0"/>
                <a:cs typeface="Calibri" panose="020F0502020204030204" pitchFamily="34" charset="0"/>
              </a:rPr>
              <a:t>Its Significance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Rev. 14:7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51435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b.</a:t>
            </a:r>
            <a:r>
              <a:rPr lang="en-US" spc="-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00" dirty="0">
                <a:latin typeface="Calibri" panose="020F0502020204030204" pitchFamily="34" charset="0"/>
                <a:cs typeface="Calibri" panose="020F0502020204030204" pitchFamily="34" charset="0"/>
              </a:rPr>
              <a:t>Mercy and Judgment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Rev. 20:12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 Two Judgment </a:t>
            </a:r>
            <a:r>
              <a:rPr lang="en-US" b="1" spc="100" dirty="0">
                <a:latin typeface="Calibri" panose="020F0502020204030204" pitchFamily="34" charset="0"/>
                <a:cs typeface="Calibri" panose="020F0502020204030204" pitchFamily="34" charset="0"/>
              </a:rPr>
              <a:t>Scenes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a. </a:t>
            </a:r>
            <a:r>
              <a:rPr lang="en-US" spc="-50" dirty="0">
                <a:latin typeface="Calibri" panose="020F0502020204030204" pitchFamily="34" charset="0"/>
                <a:cs typeface="Calibri" panose="020F0502020204030204" pitchFamily="34" charset="0"/>
              </a:rPr>
              <a:t>In the Book of Daniel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Dan. 7:9–26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51435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pc="-50" dirty="0">
                <a:latin typeface="Calibri" panose="020F0502020204030204" pitchFamily="34" charset="0"/>
                <a:cs typeface="Calibri" panose="020F0502020204030204" pitchFamily="34" charset="0"/>
              </a:rPr>
              <a:t>b. In the Book of Revelation (</a:t>
            </a:r>
            <a:r>
              <a:rPr lang="en-US" i="1" spc="-50" dirty="0">
                <a:latin typeface="Calibri" panose="020F0502020204030204" pitchFamily="34" charset="0"/>
                <a:cs typeface="Calibri" panose="020F0502020204030204" pitchFamily="34" charset="0"/>
              </a:rPr>
              <a:t>Rev. 4:2–4</a:t>
            </a:r>
            <a:r>
              <a:rPr lang="en-US" spc="-5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3. Jesus is </a:t>
            </a:r>
            <a:r>
              <a:rPr lang="en-US" b="1" spc="100" dirty="0">
                <a:latin typeface="Calibri" panose="020F0502020204030204" pitchFamily="34" charset="0"/>
                <a:cs typeface="Calibri" panose="020F0502020204030204" pitchFamily="34" charset="0"/>
              </a:rPr>
              <a:t>Worthy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514350" algn="l"/>
              </a:tabLst>
            </a:pPr>
            <a:r>
              <a:rPr lang="en-US" spc="-60" dirty="0">
                <a:latin typeface="Calibri" panose="020F0502020204030204" pitchFamily="34" charset="0"/>
                <a:cs typeface="Calibri" panose="020F0502020204030204" pitchFamily="34" charset="0"/>
              </a:rPr>
              <a:t>	A Sealed Scroll </a:t>
            </a:r>
            <a:r>
              <a:rPr lang="en-US" spc="-15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spc="-150" dirty="0">
                <a:latin typeface="Calibri" panose="020F0502020204030204" pitchFamily="34" charset="0"/>
                <a:cs typeface="Calibri" panose="020F0502020204030204" pitchFamily="34" charset="0"/>
              </a:rPr>
              <a:t>Rev. 5:1–5</a:t>
            </a:r>
            <a:r>
              <a:rPr lang="en-US" spc="-15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Cambria"/>
              </a:rPr>
              <a:t>The Good News of the Judgment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1. The Judgment Hour</a:t>
            </a:r>
          </a:p>
          <a:p>
            <a:pPr marL="36000">
              <a:defRPr/>
            </a:pPr>
            <a:r>
              <a:rPr lang="en-US" sz="3200" cap="small" spc="50" dirty="0">
                <a:latin typeface="Cambria"/>
                <a:cs typeface="Cambria"/>
              </a:rPr>
              <a:t>a. Its Significance</a:t>
            </a:r>
            <a:r>
              <a:rPr lang="en-US" sz="3200" b="1" cap="small" spc="50" dirty="0">
                <a:latin typeface="Cambria"/>
                <a:cs typeface="Cambria"/>
              </a:rPr>
              <a:t>	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99623-7381-D421-207F-B4511A44C752}"/>
              </a:ext>
            </a:extLst>
          </p:cNvPr>
          <p:cNvSpPr txBox="1"/>
          <p:nvPr/>
        </p:nvSpPr>
        <p:spPr>
          <a:xfrm>
            <a:off x="7956884" y="739541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056F2B-E5F9-8545-1B10-478C4822D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334" y="2259622"/>
            <a:ext cx="4329906" cy="32576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6CD61B-9C26-775B-E620-8B7E2DB9847C}"/>
              </a:ext>
            </a:extLst>
          </p:cNvPr>
          <p:cNvSpPr/>
          <p:nvPr/>
        </p:nvSpPr>
        <p:spPr bwMode="auto">
          <a:xfrm>
            <a:off x="2402334" y="2259622"/>
            <a:ext cx="4329906" cy="32576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496" y="1621256"/>
            <a:ext cx="9108504" cy="522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Cambria"/>
                <a:cs typeface="Cambria"/>
              </a:rPr>
              <a:t>Revelation 14:7 </a:t>
            </a:r>
            <a:r>
              <a:rPr lang="en-US" sz="2800" dirty="0">
                <a:latin typeface="Cambria"/>
                <a:cs typeface="Cambria"/>
              </a:rPr>
              <a:t>NKJV</a:t>
            </a:r>
            <a:endParaRPr lang="en-US" sz="3600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/>
                <a:cs typeface="Calibri"/>
              </a:rPr>
              <a:t>“ ‘Fear God and give glory to Him, for the </a:t>
            </a:r>
            <a:r>
              <a:rPr lang="en-US" b="1" spc="100" dirty="0">
                <a:latin typeface="Calibri"/>
                <a:cs typeface="Calibri"/>
              </a:rPr>
              <a:t>hour of His judgment has come</a:t>
            </a:r>
            <a:r>
              <a:rPr lang="en-US" dirty="0">
                <a:latin typeface="Calibri"/>
                <a:cs typeface="Calibri"/>
              </a:rPr>
              <a:t>; and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defRPr/>
            </a:pPr>
            <a:endParaRPr lang="en-US" dirty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defRPr/>
            </a:pPr>
            <a:endParaRPr lang="en-US" dirty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worship Him who made heaven and    earth, the sea and springs of water.’ ”</a:t>
            </a:r>
          </a:p>
        </p:txBody>
      </p:sp>
    </p:spTree>
    <p:extLst>
      <p:ext uri="{BB962C8B-B14F-4D97-AF65-F5344CB8AC3E}">
        <p14:creationId xmlns:p14="http://schemas.microsoft.com/office/powerpoint/2010/main" val="21368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76137"/>
            <a:ext cx="9144000" cy="483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3050" eaLnBrk="1" hangingPunct="1">
              <a:spcBef>
                <a:spcPts val="0"/>
              </a:spcBef>
              <a:spcAft>
                <a:spcPts val="1200"/>
              </a:spcAft>
              <a:tabLst>
                <a:tab pos="50800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final judgment is at the center of the conflict over the </a:t>
            </a:r>
            <a:r>
              <a:rPr lang="en-US" sz="3600" b="1" spc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God.</a:t>
            </a:r>
          </a:p>
          <a:p>
            <a:pPr marL="273050" eaLnBrk="1" hangingPunct="1">
              <a:spcBef>
                <a:spcPts val="0"/>
              </a:spcBef>
              <a:spcAft>
                <a:spcPts val="1200"/>
              </a:spcAft>
              <a:tabLst>
                <a:tab pos="50800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The book of Revelation focuses on the 	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culmination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of the agelong controversy 	between good and evil.</a:t>
            </a:r>
          </a:p>
          <a:p>
            <a:pPr marL="273050" eaLnBrk="1" hangingPunct="1">
              <a:spcBef>
                <a:spcPts val="0"/>
              </a:spcBef>
              <a:spcAft>
                <a:spcPts val="1200"/>
              </a:spcAft>
              <a:tabLst>
                <a:tab pos="50800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Lucifer claimed that God was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unfair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	and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unjust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 the way He administered 	the universe.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Judgment Hour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Its Significance	           </a:t>
            </a:r>
          </a:p>
        </p:txBody>
      </p:sp>
    </p:spTree>
    <p:extLst>
      <p:ext uri="{BB962C8B-B14F-4D97-AF65-F5344CB8AC3E}">
        <p14:creationId xmlns:p14="http://schemas.microsoft.com/office/powerpoint/2010/main" val="29364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87116"/>
            <a:ext cx="9144000" cy="531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3050" eaLnBrk="1" hangingPunct="1">
              <a:spcBef>
                <a:spcPts val="0"/>
              </a:spcBef>
              <a:spcAft>
                <a:spcPts val="600"/>
              </a:spcAft>
              <a:tabLst>
                <a:tab pos="50800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gospel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36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judgment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both parts  of the first angel’s message, are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insepa-rably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intertwined.</a:t>
            </a:r>
          </a:p>
          <a:p>
            <a:pPr marL="273050" eaLnBrk="1" hangingPunct="1">
              <a:spcBef>
                <a:spcPts val="0"/>
              </a:spcBef>
              <a:spcAft>
                <a:spcPts val="600"/>
              </a:spcAft>
              <a:tabLst>
                <a:tab pos="50800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The “everlasting gospel” is our </a:t>
            </a:r>
            <a:r>
              <a:rPr lang="en-US" sz="3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hope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 the judgment.</a:t>
            </a:r>
          </a:p>
          <a:p>
            <a:pPr marL="273050" eaLnBrk="1" hangingPunct="1">
              <a:spcBef>
                <a:spcPts val="0"/>
              </a:spcBef>
              <a:spcAft>
                <a:spcPts val="600"/>
              </a:spcAft>
              <a:tabLst>
                <a:tab pos="50800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This judgment reveals God’s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justice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	and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mercy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73050" eaLnBrk="1" hangingPunct="1">
              <a:spcBef>
                <a:spcPts val="0"/>
              </a:spcBef>
              <a:spcAft>
                <a:spcPts val="600"/>
              </a:spcAft>
              <a:tabLst>
                <a:tab pos="50800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In the judgment, God reveals that He 	has 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 everything possible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save us.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Judgment Hour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Its Significance	           </a:t>
            </a:r>
          </a:p>
        </p:txBody>
      </p:sp>
    </p:spTree>
    <p:extLst>
      <p:ext uri="{BB962C8B-B14F-4D97-AF65-F5344CB8AC3E}">
        <p14:creationId xmlns:p14="http://schemas.microsoft.com/office/powerpoint/2010/main" val="332737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•23.1Q MANAGING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•23.1Q MANAGING.potx</Template>
  <TotalTime>54105</TotalTime>
  <Words>3702</Words>
  <Application>Microsoft Macintosh PowerPoint</Application>
  <PresentationFormat>On-screen Show (4:3)</PresentationFormat>
  <Paragraphs>199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Cambria</vt:lpstr>
      <vt:lpstr>Helvetica Neue</vt:lpstr>
      <vt:lpstr>Times New Roman</vt:lpstr>
      <vt:lpstr>•23.1Q MANAGING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979</cp:revision>
  <cp:lastPrinted>2023-04-12T02:32:01Z</cp:lastPrinted>
  <dcterms:created xsi:type="dcterms:W3CDTF">2021-07-03T11:23:54Z</dcterms:created>
  <dcterms:modified xsi:type="dcterms:W3CDTF">2023-04-28T03:10:08Z</dcterms:modified>
</cp:coreProperties>
</file>